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7" saveSubsetFonts="1">
  <p:sldMasterIdLst>
    <p:sldMasterId id="2147483648" r:id="rId1"/>
  </p:sldMasterIdLst>
  <p:notesMasterIdLst>
    <p:notesMasterId r:id="rId16"/>
  </p:notesMasterIdLst>
  <p:handoutMasterIdLst>
    <p:handoutMasterId r:id="rId17"/>
  </p:handoutMasterIdLst>
  <p:sldIdLst>
    <p:sldId id="2217" r:id="rId2"/>
    <p:sldId id="2291" r:id="rId3"/>
    <p:sldId id="2404" r:id="rId4"/>
    <p:sldId id="2405" r:id="rId5"/>
    <p:sldId id="2378" r:id="rId6"/>
    <p:sldId id="2379" r:id="rId7"/>
    <p:sldId id="2371" r:id="rId8"/>
    <p:sldId id="2406" r:id="rId9"/>
    <p:sldId id="2407" r:id="rId10"/>
    <p:sldId id="2408" r:id="rId11"/>
    <p:sldId id="2273" r:id="rId12"/>
    <p:sldId id="2399" r:id="rId13"/>
    <p:sldId id="2400" r:id="rId14"/>
    <p:sldId id="2403" r:id="rId15"/>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0A46A-DADC-90FF-6921-BB7E54B6871B}" name="北村　恵美子 / KITAMURA Emiko" initials="恵北" userId="S::kitamura-emiko-cs@city.osaka.lg.jp::a4d21c2f-ac5d-4dfc-911e-774f88445dc6" providerId="AD"/>
  <p188:author id="{ABC57DAA-4E7A-1274-594C-EC8CB1FEACC0}" name="村田　達也 / MURATA Tatsuya" initials="達村" userId="S::murata-tatsuya-ff@city.osaka.lg.jp::8e28b7d3-7884-4cd4-9d23-3a4f7689ac9c" providerId="AD"/>
  <p188:author id="{17B8BCC4-2089-BE17-BC38-869F80941371}" name="鳥谷　一恵 / TOYA Kazue" initials="一鳥" userId="S::toya-kazue-rx@city.osaka.lg.jp::efdf92ac-e98e-4450-b9e8-61048068732b" providerId="AD"/>
  <p188:author id="{247DE4D8-396D-7996-DE15-D690AE790CAC}" name="川辺　俊輔" initials="川辺　俊輔" userId="S::s-kawabe@city.osaka.lg.jp::b307fc37-a635-49d2-83b0-2b89ca1a8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2565" autoAdjust="0"/>
  </p:normalViewPr>
  <p:slideViewPr>
    <p:cSldViewPr snapToGrid="0">
      <p:cViewPr varScale="1">
        <p:scale>
          <a:sx n="96" d="100"/>
          <a:sy n="96" d="100"/>
        </p:scale>
        <p:origin x="1032" y="62"/>
      </p:cViewPr>
      <p:guideLst>
        <p:guide orient="horz" pos="1665"/>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
            <a:ext cx="2951163" cy="496888"/>
          </a:xfrm>
          <a:prstGeom prst="rect">
            <a:avLst/>
          </a:prstGeom>
        </p:spPr>
        <p:txBody>
          <a:bodyPr vert="horz" lIns="91136" tIns="45566" rIns="91136" bIns="45566"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2" y="1"/>
            <a:ext cx="2949576" cy="496888"/>
          </a:xfrm>
          <a:prstGeom prst="rect">
            <a:avLst/>
          </a:prstGeom>
        </p:spPr>
        <p:txBody>
          <a:bodyPr vert="horz" lIns="91136" tIns="45566" rIns="91136" bIns="45566"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2026/2/12</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25" y="9440892"/>
            <a:ext cx="2951163" cy="496887"/>
          </a:xfrm>
          <a:prstGeom prst="rect">
            <a:avLst/>
          </a:prstGeom>
        </p:spPr>
        <p:txBody>
          <a:bodyPr vert="horz" lIns="91136" tIns="45566" rIns="91136" bIns="45566"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2" y="9440892"/>
            <a:ext cx="2949576" cy="496887"/>
          </a:xfrm>
          <a:prstGeom prst="rect">
            <a:avLst/>
          </a:prstGeom>
        </p:spPr>
        <p:txBody>
          <a:bodyPr vert="horz" wrap="square" lIns="91136" tIns="45566" rIns="91136" bIns="45566"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5" y="1"/>
            <a:ext cx="2951163" cy="496888"/>
          </a:xfrm>
          <a:prstGeom prst="rect">
            <a:avLst/>
          </a:prstGeom>
          <a:noFill/>
          <a:ln w="9525">
            <a:noFill/>
            <a:miter lim="800000"/>
            <a:headEnd/>
            <a:tailEnd/>
          </a:ln>
          <a:effectLst/>
        </p:spPr>
        <p:txBody>
          <a:bodyPr vert="horz" wrap="square" lIns="91061" tIns="45532" rIns="91061" bIns="45532"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2" y="1"/>
            <a:ext cx="2949576" cy="496888"/>
          </a:xfrm>
          <a:prstGeom prst="rect">
            <a:avLst/>
          </a:prstGeom>
          <a:noFill/>
          <a:ln w="9525">
            <a:noFill/>
            <a:miter lim="800000"/>
            <a:headEnd/>
            <a:tailEnd/>
          </a:ln>
          <a:effectLst/>
        </p:spPr>
        <p:txBody>
          <a:bodyPr vert="horz" wrap="square" lIns="91061" tIns="45532" rIns="91061" bIns="45532"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5" y="4721235"/>
            <a:ext cx="5448300" cy="4471988"/>
          </a:xfrm>
          <a:prstGeom prst="rect">
            <a:avLst/>
          </a:prstGeom>
          <a:noFill/>
          <a:ln w="9525">
            <a:noFill/>
            <a:miter lim="800000"/>
            <a:headEnd/>
            <a:tailEnd/>
          </a:ln>
          <a:effectLst/>
        </p:spPr>
        <p:txBody>
          <a:bodyPr vert="horz" wrap="square" lIns="91061" tIns="45532" rIns="91061" bIns="45532"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25" y="9440892"/>
            <a:ext cx="2951163" cy="496887"/>
          </a:xfrm>
          <a:prstGeom prst="rect">
            <a:avLst/>
          </a:prstGeom>
          <a:noFill/>
          <a:ln w="9525">
            <a:noFill/>
            <a:miter lim="800000"/>
            <a:headEnd/>
            <a:tailEnd/>
          </a:ln>
          <a:effectLst/>
        </p:spPr>
        <p:txBody>
          <a:bodyPr vert="horz" wrap="square" lIns="91061" tIns="45532" rIns="91061" bIns="45532"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2" y="9440892"/>
            <a:ext cx="2949576" cy="496887"/>
          </a:xfrm>
          <a:prstGeom prst="rect">
            <a:avLst/>
          </a:prstGeom>
          <a:noFill/>
          <a:ln w="9525">
            <a:noFill/>
            <a:miter lim="800000"/>
            <a:headEnd/>
            <a:tailEnd/>
          </a:ln>
          <a:effectLst/>
        </p:spPr>
        <p:txBody>
          <a:bodyPr vert="horz" wrap="square" lIns="91061" tIns="45532" rIns="91061" bIns="45532"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23320" y="9719852"/>
            <a:ext cx="3077518"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6" tIns="47530" rIns="95066" bIns="47530"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E55F9E1-C11C-4FD5-8EC6-4E0419582A96}"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27</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xfrm>
            <a:off x="112713" y="330200"/>
            <a:ext cx="6816725" cy="3835400"/>
          </a:xfrm>
          <a:ln/>
        </p:spPr>
      </p:sp>
      <p:sp>
        <p:nvSpPr>
          <p:cNvPr id="5124" name="Rectangle 3"/>
          <p:cNvSpPr>
            <a:spLocks noGrp="1" noChangeArrowheads="1"/>
          </p:cNvSpPr>
          <p:nvPr>
            <p:ph type="body" idx="1"/>
          </p:nvPr>
        </p:nvSpPr>
        <p:spPr>
          <a:xfrm>
            <a:off x="707292" y="4860728"/>
            <a:ext cx="5687943"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92" tIns="47946" rIns="95892" bIns="47946"/>
          <a:lstStyle/>
          <a:p>
            <a:pPr eaLnBrk="1" hangingPunct="1"/>
            <a:endParaRPr lang="ja-JP" altLang="ja-JP" dirty="0"/>
          </a:p>
        </p:txBody>
      </p:sp>
    </p:spTree>
    <p:extLst>
      <p:ext uri="{BB962C8B-B14F-4D97-AF65-F5344CB8AC3E}">
        <p14:creationId xmlns:p14="http://schemas.microsoft.com/office/powerpoint/2010/main" val="275617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FB68-6023-3002-A07D-9E1D6A0EA5C7}"/>
            </a:ext>
          </a:extLst>
        </p:cNvPr>
        <p:cNvGrpSpPr/>
        <p:nvPr/>
      </p:nvGrpSpPr>
      <p:grpSpPr>
        <a:xfrm>
          <a:off x="0" y="0"/>
          <a:ext cx="0" cy="0"/>
          <a:chOff x="0" y="0"/>
          <a:chExt cx="0" cy="0"/>
        </a:xfrm>
      </p:grpSpPr>
      <p:sp>
        <p:nvSpPr>
          <p:cNvPr id="25602" name="スライド イメージ プレースホルダ 1">
            <a:extLst>
              <a:ext uri="{FF2B5EF4-FFF2-40B4-BE49-F238E27FC236}">
                <a16:creationId xmlns:a16="http://schemas.microsoft.com/office/drawing/2014/main" id="{E6CBB7B3-8AB2-C545-5C89-F732B6D6A411}"/>
              </a:ext>
            </a:extLst>
          </p:cNvPr>
          <p:cNvSpPr>
            <a:spLocks noGrp="1" noRot="1" noChangeAspect="1" noTextEdit="1"/>
          </p:cNvSpPr>
          <p:nvPr>
            <p:ph type="sldImg"/>
          </p:nvPr>
        </p:nvSpPr>
        <p:spPr>
          <a:xfrm>
            <a:off x="-284163" y="293688"/>
            <a:ext cx="6940551" cy="3903662"/>
          </a:xfrm>
          <a:ln/>
        </p:spPr>
      </p:sp>
      <p:sp>
        <p:nvSpPr>
          <p:cNvPr id="25603" name="ノート プレースホルダ 2">
            <a:extLst>
              <a:ext uri="{FF2B5EF4-FFF2-40B4-BE49-F238E27FC236}">
                <a16:creationId xmlns:a16="http://schemas.microsoft.com/office/drawing/2014/main" id="{D19C71B2-22D3-9ECE-915D-5E534C0E5913}"/>
              </a:ext>
            </a:extLst>
          </p:cNvPr>
          <p:cNvSpPr>
            <a:spLocks noGrp="1"/>
          </p:cNvSpPr>
          <p:nvPr>
            <p:ph type="body" idx="1"/>
          </p:nvPr>
        </p:nvSpPr>
        <p:spPr>
          <a:xfrm>
            <a:off x="637209" y="5529637"/>
            <a:ext cx="5337322" cy="290068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43948">
              <a:defRPr/>
            </a:pPr>
            <a:endParaRPr lang="en-US" altLang="ja-JP" dirty="0"/>
          </a:p>
        </p:txBody>
      </p:sp>
      <p:sp>
        <p:nvSpPr>
          <p:cNvPr id="25604" name="スライド番号プレースホルダ 3">
            <a:extLst>
              <a:ext uri="{FF2B5EF4-FFF2-40B4-BE49-F238E27FC236}">
                <a16:creationId xmlns:a16="http://schemas.microsoft.com/office/drawing/2014/main" id="{BB199E6B-0B0E-91D1-C9EE-4CFCF2A590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53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31450" indent="-278417" defTabSz="81953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23127" indent="-221797" defTabSz="81953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77729" indent="-221797" defTabSz="81953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30755" indent="-221797" defTabSz="81953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83780"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36810"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89834"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42857"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36</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3569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67DB-CC26-6F33-3734-48D5CA557EFA}"/>
            </a:ext>
          </a:extLst>
        </p:cNvPr>
        <p:cNvGrpSpPr/>
        <p:nvPr/>
      </p:nvGrpSpPr>
      <p:grpSpPr>
        <a:xfrm>
          <a:off x="0" y="0"/>
          <a:ext cx="0" cy="0"/>
          <a:chOff x="0" y="0"/>
          <a:chExt cx="0" cy="0"/>
        </a:xfrm>
      </p:grpSpPr>
      <p:sp>
        <p:nvSpPr>
          <p:cNvPr id="25602" name="スライド イメージ プレースホルダ 1">
            <a:extLst>
              <a:ext uri="{FF2B5EF4-FFF2-40B4-BE49-F238E27FC236}">
                <a16:creationId xmlns:a16="http://schemas.microsoft.com/office/drawing/2014/main" id="{9CAA277F-48FE-AB13-6AB2-CA70ED293495}"/>
              </a:ext>
            </a:extLst>
          </p:cNvPr>
          <p:cNvSpPr>
            <a:spLocks noGrp="1" noRot="1" noChangeAspect="1" noTextEdit="1"/>
          </p:cNvSpPr>
          <p:nvPr>
            <p:ph type="sldImg"/>
          </p:nvPr>
        </p:nvSpPr>
        <p:spPr>
          <a:xfrm>
            <a:off x="-368300" y="269875"/>
            <a:ext cx="6362700" cy="3579813"/>
          </a:xfrm>
          <a:ln/>
        </p:spPr>
      </p:sp>
      <p:sp>
        <p:nvSpPr>
          <p:cNvPr id="25603" name="ノート プレースホルダ 2">
            <a:extLst>
              <a:ext uri="{FF2B5EF4-FFF2-40B4-BE49-F238E27FC236}">
                <a16:creationId xmlns:a16="http://schemas.microsoft.com/office/drawing/2014/main" id="{C0940955-D1E8-9582-9EE4-DDCE7D38BDAD}"/>
              </a:ext>
            </a:extLst>
          </p:cNvPr>
          <p:cNvSpPr>
            <a:spLocks noGrp="1"/>
          </p:cNvSpPr>
          <p:nvPr>
            <p:ph type="body" idx="1"/>
          </p:nvPr>
        </p:nvSpPr>
        <p:spPr>
          <a:xfrm>
            <a:off x="562534" y="5071191"/>
            <a:ext cx="4711839" cy="266019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52714">
              <a:defRPr/>
            </a:pPr>
            <a:endParaRPr lang="en-US" altLang="ja-JP" dirty="0"/>
          </a:p>
        </p:txBody>
      </p:sp>
      <p:sp>
        <p:nvSpPr>
          <p:cNvPr id="25604" name="スライド番号プレースホルダ 3">
            <a:extLst>
              <a:ext uri="{FF2B5EF4-FFF2-40B4-BE49-F238E27FC236}">
                <a16:creationId xmlns:a16="http://schemas.microsoft.com/office/drawing/2014/main" id="{A703176A-A9A4-E3C6-151E-022DC77B71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0328">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60753" indent="-251509" defTabSz="74032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14575" indent="-200360" defTabSz="740328">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25239" indent="-200360" defTabSz="740328">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34479" indent="-200360" defTabSz="740328">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43717" indent="-200360" defTabSz="74032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52962" indent="-200360" defTabSz="74032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62200" indent="-200360" defTabSz="74032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71437" indent="-200360" defTabSz="74032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37</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7623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0DB02-6EAE-1063-F656-B703454960B0}"/>
            </a:ext>
          </a:extLst>
        </p:cNvPr>
        <p:cNvGrpSpPr/>
        <p:nvPr/>
      </p:nvGrpSpPr>
      <p:grpSpPr>
        <a:xfrm>
          <a:off x="0" y="0"/>
          <a:ext cx="0" cy="0"/>
          <a:chOff x="0" y="0"/>
          <a:chExt cx="0" cy="0"/>
        </a:xfrm>
      </p:grpSpPr>
      <p:sp>
        <p:nvSpPr>
          <p:cNvPr id="53250" name="スライド イメージ プレースホルダ 1">
            <a:extLst>
              <a:ext uri="{FF2B5EF4-FFF2-40B4-BE49-F238E27FC236}">
                <a16:creationId xmlns:a16="http://schemas.microsoft.com/office/drawing/2014/main" id="{7171E421-40D6-36B0-F478-65DCF0136B81}"/>
              </a:ext>
            </a:extLst>
          </p:cNvPr>
          <p:cNvSpPr>
            <a:spLocks noGrp="1" noRot="1" noChangeAspect="1" noTextEdit="1"/>
          </p:cNvSpPr>
          <p:nvPr>
            <p:ph type="sldImg"/>
          </p:nvPr>
        </p:nvSpPr>
        <p:spPr>
          <a:xfrm>
            <a:off x="4763" y="261938"/>
            <a:ext cx="6249987" cy="3516312"/>
          </a:xfrm>
          <a:ln/>
        </p:spPr>
      </p:sp>
      <p:sp>
        <p:nvSpPr>
          <p:cNvPr id="53251" name="ノート プレースホルダ 2">
            <a:extLst>
              <a:ext uri="{FF2B5EF4-FFF2-40B4-BE49-F238E27FC236}">
                <a16:creationId xmlns:a16="http://schemas.microsoft.com/office/drawing/2014/main" id="{7CDEC35E-DBEC-6654-ABD5-1DDB88BD7BAC}"/>
              </a:ext>
            </a:extLst>
          </p:cNvPr>
          <p:cNvSpPr>
            <a:spLocks noGrp="1"/>
          </p:cNvSpPr>
          <p:nvPr>
            <p:ph type="body" idx="1"/>
          </p:nvPr>
        </p:nvSpPr>
        <p:spPr>
          <a:xfrm>
            <a:off x="624857" y="4979805"/>
            <a:ext cx="5203214" cy="261203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252" name="スライド番号プレースホルダ 3">
            <a:extLst>
              <a:ext uri="{FF2B5EF4-FFF2-40B4-BE49-F238E27FC236}">
                <a16:creationId xmlns:a16="http://schemas.microsoft.com/office/drawing/2014/main" id="{42D8792D-2011-A052-4E20-3EE9A7E771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742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599" indent="-264703" defTabSz="80742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3257" indent="-211466" defTabSz="80742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151" indent="-211466" defTabSz="80742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044" indent="-211466" defTabSz="80742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0941" indent="-211466" defTabSz="80742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834" indent="-211466" defTabSz="80742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729" indent="-211466" defTabSz="80742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623" indent="-211466" defTabSz="80742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45AA489-8D25-4A83-A004-B1881E929024}"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38</a:t>
            </a:fld>
            <a:endParaRPr lang="en-US" altLang="ja-JP" sz="110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59362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4581A-7BCE-8B73-23D7-FADE553FFBEF}"/>
            </a:ext>
          </a:extLst>
        </p:cNvPr>
        <p:cNvGrpSpPr/>
        <p:nvPr/>
      </p:nvGrpSpPr>
      <p:grpSpPr>
        <a:xfrm>
          <a:off x="0" y="0"/>
          <a:ext cx="0" cy="0"/>
          <a:chOff x="0" y="0"/>
          <a:chExt cx="0" cy="0"/>
        </a:xfrm>
      </p:grpSpPr>
      <p:sp>
        <p:nvSpPr>
          <p:cNvPr id="53250" name="スライド イメージ プレースホルダ 1">
            <a:extLst>
              <a:ext uri="{FF2B5EF4-FFF2-40B4-BE49-F238E27FC236}">
                <a16:creationId xmlns:a16="http://schemas.microsoft.com/office/drawing/2014/main" id="{58AEC7AC-514A-893B-17F8-8A673DB9036F}"/>
              </a:ext>
            </a:extLst>
          </p:cNvPr>
          <p:cNvSpPr>
            <a:spLocks noGrp="1" noRot="1" noChangeAspect="1" noTextEdit="1"/>
          </p:cNvSpPr>
          <p:nvPr>
            <p:ph type="sldImg"/>
          </p:nvPr>
        </p:nvSpPr>
        <p:spPr>
          <a:xfrm>
            <a:off x="4763" y="261938"/>
            <a:ext cx="6249987" cy="3516312"/>
          </a:xfrm>
          <a:ln/>
        </p:spPr>
      </p:sp>
      <p:sp>
        <p:nvSpPr>
          <p:cNvPr id="53251" name="ノート プレースホルダ 2">
            <a:extLst>
              <a:ext uri="{FF2B5EF4-FFF2-40B4-BE49-F238E27FC236}">
                <a16:creationId xmlns:a16="http://schemas.microsoft.com/office/drawing/2014/main" id="{7AA3375C-BB46-6AC6-5FD3-74506D1B370C}"/>
              </a:ext>
            </a:extLst>
          </p:cNvPr>
          <p:cNvSpPr>
            <a:spLocks noGrp="1"/>
          </p:cNvSpPr>
          <p:nvPr>
            <p:ph type="body" idx="1"/>
          </p:nvPr>
        </p:nvSpPr>
        <p:spPr>
          <a:xfrm>
            <a:off x="624857" y="4979805"/>
            <a:ext cx="5203214" cy="261203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252" name="スライド番号プレースホルダ 3">
            <a:extLst>
              <a:ext uri="{FF2B5EF4-FFF2-40B4-BE49-F238E27FC236}">
                <a16:creationId xmlns:a16="http://schemas.microsoft.com/office/drawing/2014/main" id="{54A41409-B60E-FE93-AF21-1635D48286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742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599" indent="-264703" defTabSz="80742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3257" indent="-211466" defTabSz="80742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9151" indent="-211466" defTabSz="80742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5044" indent="-211466" defTabSz="80742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0941" indent="-211466" defTabSz="80742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6834" indent="-211466" defTabSz="80742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729" indent="-211466" defTabSz="80742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623" indent="-211466" defTabSz="80742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45AA489-8D25-4A83-A004-B1881E929024}"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39</a:t>
            </a:fld>
            <a:endParaRPr lang="en-US" altLang="ja-JP" sz="110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7056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70D6C-2962-B475-E27C-44A0A1698F56}"/>
            </a:ext>
          </a:extLst>
        </p:cNvPr>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C24B50AA-2A19-FD3E-B89C-60265C5FC2A6}"/>
              </a:ext>
            </a:extLst>
          </p:cNvPr>
          <p:cNvSpPr>
            <a:spLocks noGrp="1" noRot="1" noChangeAspect="1" noTextEdit="1"/>
          </p:cNvSpPr>
          <p:nvPr>
            <p:ph type="sldImg"/>
          </p:nvPr>
        </p:nvSpPr>
        <p:spPr>
          <a:ln/>
        </p:spPr>
      </p:sp>
      <p:sp>
        <p:nvSpPr>
          <p:cNvPr id="81923" name="ノート プレースホルダー 2">
            <a:extLst>
              <a:ext uri="{FF2B5EF4-FFF2-40B4-BE49-F238E27FC236}">
                <a16:creationId xmlns:a16="http://schemas.microsoft.com/office/drawing/2014/main" id="{13C42A7A-E15E-3B37-EE92-2BB3A75AF0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052">
              <a:defRPr/>
            </a:pPr>
            <a:endParaRPr lang="ja-JP" altLang="en-US" dirty="0"/>
          </a:p>
        </p:txBody>
      </p:sp>
      <p:sp>
        <p:nvSpPr>
          <p:cNvPr id="81924" name="スライド番号プレースホルダー 3">
            <a:extLst>
              <a:ext uri="{FF2B5EF4-FFF2-40B4-BE49-F238E27FC236}">
                <a16:creationId xmlns:a16="http://schemas.microsoft.com/office/drawing/2014/main" id="{31832473-5256-9A37-B6BF-93E515D351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84972" indent="-26122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52512" indent="-20959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76247" indent="-20959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98471" indent="-20959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5874" indent="-20959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73282" indent="-20959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10694" indent="-20959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48098" indent="-20959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defTabSz="912128">
              <a:spcBef>
                <a:spcPct val="0"/>
              </a:spcBef>
              <a:defRPr/>
            </a:pPr>
            <a:fld id="{AD418076-606F-48D8-A686-C1428267B27F}" type="slidenum">
              <a:rPr lang="en-US" altLang="ja-JP" sz="1200">
                <a:solidFill>
                  <a:srgbClr val="000000"/>
                </a:solidFill>
                <a:latin typeface="ＭＳ Ｐゴシック" panose="020B0600070205080204" pitchFamily="50" charset="-128"/>
                <a:ea typeface="ＭＳ Ｐゴシック" panose="020B0600070205080204" pitchFamily="50" charset="-128"/>
              </a:rPr>
              <a:pPr defTabSz="912128">
                <a:spcBef>
                  <a:spcPct val="0"/>
                </a:spcBef>
                <a:defRPr/>
              </a:pPr>
              <a:t>40</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5939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C34BC-66E7-85EE-D87F-F7B73E123A2F}"/>
            </a:ext>
          </a:extLst>
        </p:cNvPr>
        <p:cNvGrpSpPr/>
        <p:nvPr/>
      </p:nvGrpSpPr>
      <p:grpSpPr>
        <a:xfrm>
          <a:off x="0" y="0"/>
          <a:ext cx="0" cy="0"/>
          <a:chOff x="0" y="0"/>
          <a:chExt cx="0" cy="0"/>
        </a:xfrm>
      </p:grpSpPr>
      <p:sp>
        <p:nvSpPr>
          <p:cNvPr id="6146" name="スライド イメージ プレースホルダ 1">
            <a:extLst>
              <a:ext uri="{FF2B5EF4-FFF2-40B4-BE49-F238E27FC236}">
                <a16:creationId xmlns:a16="http://schemas.microsoft.com/office/drawing/2014/main" id="{63FDA6BA-0DC1-5E36-8226-2B8AB57F19CD}"/>
              </a:ext>
            </a:extLst>
          </p:cNvPr>
          <p:cNvSpPr>
            <a:spLocks noGrp="1" noRot="1" noChangeAspect="1" noTextEdit="1"/>
          </p:cNvSpPr>
          <p:nvPr>
            <p:ph type="sldImg"/>
          </p:nvPr>
        </p:nvSpPr>
        <p:spPr>
          <a:xfrm>
            <a:off x="76200" y="277813"/>
            <a:ext cx="6619875" cy="3724275"/>
          </a:xfrm>
          <a:ln/>
        </p:spPr>
      </p:sp>
      <p:sp>
        <p:nvSpPr>
          <p:cNvPr id="6147" name="ノート プレースホルダ 2">
            <a:extLst>
              <a:ext uri="{FF2B5EF4-FFF2-40B4-BE49-F238E27FC236}">
                <a16:creationId xmlns:a16="http://schemas.microsoft.com/office/drawing/2014/main" id="{981CBEFB-8C1B-DA56-61C8-9A33B7727C3D}"/>
              </a:ext>
            </a:extLst>
          </p:cNvPr>
          <p:cNvSpPr>
            <a:spLocks noGrp="1"/>
          </p:cNvSpPr>
          <p:nvPr>
            <p:ph type="body" idx="1"/>
          </p:nvPr>
        </p:nvSpPr>
        <p:spPr>
          <a:xfrm>
            <a:off x="679450" y="5275263"/>
            <a:ext cx="5657850" cy="276701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u="none" dirty="0">
              <a:solidFill>
                <a:srgbClr val="FF0000"/>
              </a:solidFill>
            </a:endParaRPr>
          </a:p>
        </p:txBody>
      </p:sp>
      <p:sp>
        <p:nvSpPr>
          <p:cNvPr id="6148" name="スライド番号プレースホルダ 3">
            <a:extLst>
              <a:ext uri="{FF2B5EF4-FFF2-40B4-BE49-F238E27FC236}">
                <a16:creationId xmlns:a16="http://schemas.microsoft.com/office/drawing/2014/main" id="{3484A744-6033-81AF-0B30-757C086946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61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7272" indent="-274532" defTabSz="86961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02886" indent="-220578" defTabSz="86961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4040" indent="-220578" defTabSz="86961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5193" indent="-220578" defTabSz="86961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42217" indent="-220578" defTabSz="86961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99239" indent="-220578" defTabSz="86961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56261" indent="-220578" defTabSz="86961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13286" indent="-220578" defTabSz="86961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C826FD0D-4379-4D31-A139-0582F2E20370}" type="slidenum">
              <a:rPr lang="en-US" altLang="ja-JP" sz="1200">
                <a:latin typeface="ＭＳ Ｐゴシック" panose="020B0600070205080204" pitchFamily="50" charset="-128"/>
                <a:ea typeface="ＭＳ Ｐゴシック" panose="020B0600070205080204" pitchFamily="50" charset="-128"/>
              </a:rPr>
              <a:pPr>
                <a:spcBef>
                  <a:spcPct val="0"/>
                </a:spcBef>
              </a:pPr>
              <a:t>28</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6651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D8A57-5FAD-F14F-67C1-619C667747BD}"/>
            </a:ext>
          </a:extLst>
        </p:cNvPr>
        <p:cNvGrpSpPr/>
        <p:nvPr/>
      </p:nvGrpSpPr>
      <p:grpSpPr>
        <a:xfrm>
          <a:off x="0" y="0"/>
          <a:ext cx="0" cy="0"/>
          <a:chOff x="0" y="0"/>
          <a:chExt cx="0" cy="0"/>
        </a:xfrm>
      </p:grpSpPr>
      <p:sp>
        <p:nvSpPr>
          <p:cNvPr id="25602" name="スライド イメージ プレースホルダ 1">
            <a:extLst>
              <a:ext uri="{FF2B5EF4-FFF2-40B4-BE49-F238E27FC236}">
                <a16:creationId xmlns:a16="http://schemas.microsoft.com/office/drawing/2014/main" id="{10E49BF6-5DFF-5520-A989-0BEB0EC3D053}"/>
              </a:ext>
            </a:extLst>
          </p:cNvPr>
          <p:cNvSpPr>
            <a:spLocks noGrp="1" noRot="1" noChangeAspect="1" noTextEdit="1"/>
          </p:cNvSpPr>
          <p:nvPr>
            <p:ph type="sldImg"/>
          </p:nvPr>
        </p:nvSpPr>
        <p:spPr>
          <a:xfrm>
            <a:off x="-282575" y="293688"/>
            <a:ext cx="6948488" cy="3908425"/>
          </a:xfrm>
          <a:ln/>
        </p:spPr>
      </p:sp>
      <p:sp>
        <p:nvSpPr>
          <p:cNvPr id="25603" name="ノート プレースホルダ 2">
            <a:extLst>
              <a:ext uri="{FF2B5EF4-FFF2-40B4-BE49-F238E27FC236}">
                <a16:creationId xmlns:a16="http://schemas.microsoft.com/office/drawing/2014/main" id="{18D7DC3A-7AAA-3D0A-834B-DAC87549B156}"/>
              </a:ext>
            </a:extLst>
          </p:cNvPr>
          <p:cNvSpPr>
            <a:spLocks noGrp="1"/>
          </p:cNvSpPr>
          <p:nvPr>
            <p:ph type="body" idx="1"/>
          </p:nvPr>
        </p:nvSpPr>
        <p:spPr>
          <a:xfrm>
            <a:off x="638106" y="5536721"/>
            <a:ext cx="5344800" cy="290439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p>
        </p:txBody>
      </p:sp>
      <p:sp>
        <p:nvSpPr>
          <p:cNvPr id="25604" name="スライド番号プレースホルダ 3">
            <a:extLst>
              <a:ext uri="{FF2B5EF4-FFF2-40B4-BE49-F238E27FC236}">
                <a16:creationId xmlns:a16="http://schemas.microsoft.com/office/drawing/2014/main" id="{9A3AE898-697D-DDE4-B81B-4D182CA7E8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6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32477" indent="-278812" defTabSz="8206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24702" indent="-222108" defTabSz="8206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79943" indent="-222108" defTabSz="8206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33603" indent="-222108" defTabSz="8206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87262" indent="-222108" defTabSz="8206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40926" indent="-222108" defTabSz="8206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94587" indent="-222108" defTabSz="8206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48243" indent="-222108" defTabSz="8206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29</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3027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193CE-A9E3-77A4-9F1E-B6A0500B58EE}"/>
            </a:ext>
          </a:extLst>
        </p:cNvPr>
        <p:cNvGrpSpPr/>
        <p:nvPr/>
      </p:nvGrpSpPr>
      <p:grpSpPr>
        <a:xfrm>
          <a:off x="0" y="0"/>
          <a:ext cx="0" cy="0"/>
          <a:chOff x="0" y="0"/>
          <a:chExt cx="0" cy="0"/>
        </a:xfrm>
      </p:grpSpPr>
      <p:sp>
        <p:nvSpPr>
          <p:cNvPr id="25602" name="スライド イメージ プレースホルダ 1">
            <a:extLst>
              <a:ext uri="{FF2B5EF4-FFF2-40B4-BE49-F238E27FC236}">
                <a16:creationId xmlns:a16="http://schemas.microsoft.com/office/drawing/2014/main" id="{F2353913-E14E-078B-AC87-7287A921F5DA}"/>
              </a:ext>
            </a:extLst>
          </p:cNvPr>
          <p:cNvSpPr>
            <a:spLocks noGrp="1" noRot="1" noChangeAspect="1" noTextEdit="1"/>
          </p:cNvSpPr>
          <p:nvPr>
            <p:ph type="sldImg"/>
          </p:nvPr>
        </p:nvSpPr>
        <p:spPr>
          <a:xfrm>
            <a:off x="-282575" y="293688"/>
            <a:ext cx="6948488" cy="3908425"/>
          </a:xfrm>
          <a:ln/>
        </p:spPr>
      </p:sp>
      <p:sp>
        <p:nvSpPr>
          <p:cNvPr id="25603" name="ノート プレースホルダ 2">
            <a:extLst>
              <a:ext uri="{FF2B5EF4-FFF2-40B4-BE49-F238E27FC236}">
                <a16:creationId xmlns:a16="http://schemas.microsoft.com/office/drawing/2014/main" id="{92FDE8AA-7A7A-5E8B-3EF4-19076EE62368}"/>
              </a:ext>
            </a:extLst>
          </p:cNvPr>
          <p:cNvSpPr>
            <a:spLocks noGrp="1"/>
          </p:cNvSpPr>
          <p:nvPr>
            <p:ph type="body" idx="1"/>
          </p:nvPr>
        </p:nvSpPr>
        <p:spPr>
          <a:xfrm>
            <a:off x="638106" y="5536721"/>
            <a:ext cx="5344800" cy="290439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p>
        </p:txBody>
      </p:sp>
      <p:sp>
        <p:nvSpPr>
          <p:cNvPr id="25604" name="スライド番号プレースホルダ 3">
            <a:extLst>
              <a:ext uri="{FF2B5EF4-FFF2-40B4-BE49-F238E27FC236}">
                <a16:creationId xmlns:a16="http://schemas.microsoft.com/office/drawing/2014/main" id="{D5C5811F-9036-D148-18D0-A52FE8C1D0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6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32477" indent="-278812" defTabSz="8206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24702" indent="-222108" defTabSz="8206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79943" indent="-222108" defTabSz="8206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33603" indent="-222108" defTabSz="8206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87262" indent="-222108" defTabSz="8206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40926" indent="-222108" defTabSz="8206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94587" indent="-222108" defTabSz="8206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48243" indent="-222108" defTabSz="8206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30</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283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1F5E-B030-D3CD-D80A-A87F993895E3}"/>
            </a:ext>
          </a:extLst>
        </p:cNvPr>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A7D357D8-54D2-80B5-220A-2B730E6BB8CC}"/>
              </a:ext>
            </a:extLst>
          </p:cNvPr>
          <p:cNvSpPr>
            <a:spLocks noGrp="1" noRot="1" noChangeAspect="1" noTextEdit="1"/>
          </p:cNvSpPr>
          <p:nvPr>
            <p:ph type="sldImg"/>
          </p:nvPr>
        </p:nvSpPr>
        <p:spPr>
          <a:ln/>
        </p:spPr>
      </p:sp>
      <p:sp>
        <p:nvSpPr>
          <p:cNvPr id="81923" name="ノート プレースホルダー 2">
            <a:extLst>
              <a:ext uri="{FF2B5EF4-FFF2-40B4-BE49-F238E27FC236}">
                <a16:creationId xmlns:a16="http://schemas.microsoft.com/office/drawing/2014/main" id="{6B441039-CDEE-404A-7470-4A194FCFB8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52548">
              <a:defRPr/>
            </a:pPr>
            <a:endParaRPr lang="en-US" altLang="ja-JP" dirty="0">
              <a:ea typeface="ＭＳ Ｐゴシック" charset="-128"/>
            </a:endParaRPr>
          </a:p>
        </p:txBody>
      </p:sp>
      <p:sp>
        <p:nvSpPr>
          <p:cNvPr id="81924" name="スライド番号プレースホルダー 3">
            <a:extLst>
              <a:ext uri="{FF2B5EF4-FFF2-40B4-BE49-F238E27FC236}">
                <a16:creationId xmlns:a16="http://schemas.microsoft.com/office/drawing/2014/main" id="{A93131DE-FCEF-D77B-F4C0-D920B9D889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42392" indent="-24498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87087" indent="-19656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84478" indent="-19656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80456" indent="-19656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90671" indent="-1965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00888" indent="-1965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11107" indent="-1965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21322" indent="-1965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418076-606F-48D8-A686-C1428267B27F}" type="slidenum">
              <a:rPr lang="en-US" altLang="ja-JP" sz="1200">
                <a:latin typeface="ＭＳ Ｐゴシック" panose="020B0600070205080204" pitchFamily="50" charset="-128"/>
                <a:ea typeface="ＭＳ Ｐゴシック" panose="020B0600070205080204" pitchFamily="50" charset="-128"/>
              </a:rPr>
              <a:pPr>
                <a:spcBef>
                  <a:spcPct val="0"/>
                </a:spcBef>
              </a:pPr>
              <a:t>31</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7656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546B-483B-DB13-A673-63ADCA31A137}"/>
            </a:ext>
          </a:extLst>
        </p:cNvPr>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A2BB5733-B33C-2389-F24A-1C1180AD1EB4}"/>
              </a:ext>
            </a:extLst>
          </p:cNvPr>
          <p:cNvSpPr>
            <a:spLocks noGrp="1" noRot="1" noChangeAspect="1" noTextEdit="1"/>
          </p:cNvSpPr>
          <p:nvPr>
            <p:ph type="sldImg"/>
          </p:nvPr>
        </p:nvSpPr>
        <p:spPr>
          <a:ln/>
        </p:spPr>
      </p:sp>
      <p:sp>
        <p:nvSpPr>
          <p:cNvPr id="81923" name="ノート プレースホルダー 2">
            <a:extLst>
              <a:ext uri="{FF2B5EF4-FFF2-40B4-BE49-F238E27FC236}">
                <a16:creationId xmlns:a16="http://schemas.microsoft.com/office/drawing/2014/main" id="{344509CE-1BA2-EB41-EF12-9730804E56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52548">
              <a:defRPr/>
            </a:pPr>
            <a:endParaRPr lang="en-US" altLang="ja-JP" dirty="0">
              <a:ea typeface="ＭＳ Ｐゴシック" charset="-128"/>
            </a:endParaRPr>
          </a:p>
        </p:txBody>
      </p:sp>
      <p:sp>
        <p:nvSpPr>
          <p:cNvPr id="81924" name="スライド番号プレースホルダー 3">
            <a:extLst>
              <a:ext uri="{FF2B5EF4-FFF2-40B4-BE49-F238E27FC236}">
                <a16:creationId xmlns:a16="http://schemas.microsoft.com/office/drawing/2014/main" id="{46DDC7F6-6910-8A2C-AE80-656D336F5B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42392" indent="-24498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87087" indent="-19656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84478" indent="-19656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80456" indent="-19656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90671" indent="-1965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00888" indent="-1965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11107" indent="-1965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21322" indent="-1965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418076-606F-48D8-A686-C1428267B27F}" type="slidenum">
              <a:rPr lang="en-US" altLang="ja-JP" sz="1200">
                <a:latin typeface="ＭＳ Ｐゴシック" panose="020B0600070205080204" pitchFamily="50" charset="-128"/>
                <a:ea typeface="ＭＳ Ｐゴシック" panose="020B0600070205080204" pitchFamily="50" charset="-128"/>
              </a:rPr>
              <a:pPr>
                <a:spcBef>
                  <a:spcPct val="0"/>
                </a:spcBef>
              </a:pPr>
              <a:t>32</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4322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7" name="スライド イメージ プレースホルダ 1"/>
          <p:cNvSpPr>
            <a:spLocks noGrp="1" noRot="1" noChangeAspect="1" noChangeArrowheads="1"/>
          </p:cNvSpPr>
          <p:nvPr>
            <p:ph type="sldImg"/>
          </p:nvPr>
        </p:nvSpPr>
        <p:spPr bwMode="auto">
          <a:xfrm>
            <a:off x="-4763" y="261938"/>
            <a:ext cx="6235701" cy="3508375"/>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228" name="ノート プレースホルダ 2"/>
          <p:cNvSpPr>
            <a:spLocks noGrp="1" noChangeArrowheads="1"/>
          </p:cNvSpPr>
          <p:nvPr>
            <p:ph type="body" idx="1"/>
          </p:nvPr>
        </p:nvSpPr>
        <p:spPr bwMode="auto">
          <a:xfrm>
            <a:off x="623550" y="4969689"/>
            <a:ext cx="5192244" cy="2606725"/>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84927" tIns="42461" rIns="84927" bIns="42461"/>
          <a:lstStyle/>
          <a:p>
            <a:pPr defTabSz="880723">
              <a:defRPr/>
            </a:pPr>
            <a:endParaRPr lang="en-US" altLang="ja-JP" dirty="0"/>
          </a:p>
        </p:txBody>
      </p:sp>
      <p:sp>
        <p:nvSpPr>
          <p:cNvPr id="6229" name="スライド番号プレースホルダ 3"/>
          <p:cNvSpPr>
            <a:spLocks noChangeArrowheads="1"/>
          </p:cNvSpPr>
          <p:nvPr/>
        </p:nvSpPr>
        <p:spPr bwMode="auto">
          <a:xfrm>
            <a:off x="3538735" y="8893986"/>
            <a:ext cx="2706843" cy="468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27" tIns="42461" rIns="84927" bIns="42461" anchor="b"/>
          <a:lstStyle>
            <a:lvl1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1pPr>
            <a:lvl2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2pPr>
            <a:lvl3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3pPr>
            <a:lvl4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4pPr>
            <a:lvl5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0097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6pPr>
            <a:lvl7pPr marL="24669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7pPr>
            <a:lvl8pPr marL="29241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8pPr>
            <a:lvl9pPr marL="33813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9pPr>
          </a:lstStyle>
          <a:p>
            <a:pPr algn="r" defTabSz="836837">
              <a:spcBef>
                <a:spcPct val="0"/>
              </a:spcBef>
              <a:defRPr/>
            </a:pPr>
            <a:fld id="{70BA4468-1C32-41E4-BCD5-927F732F8ABA}" type="slidenum">
              <a:rPr lang="en-US" altLang="ja-JP" sz="1200">
                <a:solidFill>
                  <a:srgbClr val="000000"/>
                </a:solidFill>
                <a:latin typeface="ＭＳ Ｐゴシック" panose="020B0600070205080204" pitchFamily="50" charset="-128"/>
                <a:ea typeface="ＭＳ Ｐゴシック" panose="020B0600070205080204" pitchFamily="50" charset="-128"/>
              </a:rPr>
              <a:pPr algn="r" defTabSz="836837">
                <a:spcBef>
                  <a:spcPct val="0"/>
                </a:spcBef>
                <a:defRPr/>
              </a:pPr>
              <a:t>33</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9055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218FD-4140-224C-2A0E-70127BB6DC57}"/>
            </a:ext>
          </a:extLst>
        </p:cNvPr>
        <p:cNvGrpSpPr/>
        <p:nvPr/>
      </p:nvGrpSpPr>
      <p:grpSpPr>
        <a:xfrm>
          <a:off x="0" y="0"/>
          <a:ext cx="0" cy="0"/>
          <a:chOff x="0" y="0"/>
          <a:chExt cx="0" cy="0"/>
        </a:xfrm>
      </p:grpSpPr>
      <p:sp>
        <p:nvSpPr>
          <p:cNvPr id="25602" name="スライド イメージ プレースホルダ 1">
            <a:extLst>
              <a:ext uri="{FF2B5EF4-FFF2-40B4-BE49-F238E27FC236}">
                <a16:creationId xmlns:a16="http://schemas.microsoft.com/office/drawing/2014/main" id="{6F956DB5-87DD-CF41-E153-CD696BF1B551}"/>
              </a:ext>
            </a:extLst>
          </p:cNvPr>
          <p:cNvSpPr>
            <a:spLocks noGrp="1" noRot="1" noChangeAspect="1" noTextEdit="1"/>
          </p:cNvSpPr>
          <p:nvPr>
            <p:ph type="sldImg"/>
          </p:nvPr>
        </p:nvSpPr>
        <p:spPr>
          <a:xfrm>
            <a:off x="-284163" y="293688"/>
            <a:ext cx="6940551" cy="3903662"/>
          </a:xfrm>
          <a:ln/>
        </p:spPr>
      </p:sp>
      <p:sp>
        <p:nvSpPr>
          <p:cNvPr id="25603" name="ノート プレースホルダ 2">
            <a:extLst>
              <a:ext uri="{FF2B5EF4-FFF2-40B4-BE49-F238E27FC236}">
                <a16:creationId xmlns:a16="http://schemas.microsoft.com/office/drawing/2014/main" id="{984D5F08-AF52-1B66-FC17-8F412A06501B}"/>
              </a:ext>
            </a:extLst>
          </p:cNvPr>
          <p:cNvSpPr>
            <a:spLocks noGrp="1"/>
          </p:cNvSpPr>
          <p:nvPr>
            <p:ph type="body" idx="1"/>
          </p:nvPr>
        </p:nvSpPr>
        <p:spPr>
          <a:xfrm>
            <a:off x="637209" y="5529637"/>
            <a:ext cx="5337322" cy="290068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43948">
              <a:defRPr/>
            </a:pPr>
            <a:endParaRPr lang="en-US" altLang="ja-JP" dirty="0"/>
          </a:p>
        </p:txBody>
      </p:sp>
      <p:sp>
        <p:nvSpPr>
          <p:cNvPr id="25604" name="スライド番号プレースホルダ 3">
            <a:extLst>
              <a:ext uri="{FF2B5EF4-FFF2-40B4-BE49-F238E27FC236}">
                <a16:creationId xmlns:a16="http://schemas.microsoft.com/office/drawing/2014/main" id="{286AAC73-B530-E967-289F-198CCD166E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53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31450" indent="-278417" defTabSz="81953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23127" indent="-221797" defTabSz="81953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77729" indent="-221797" defTabSz="81953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30755" indent="-221797" defTabSz="81953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83780"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36810"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89834"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42857"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34</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2987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01E6-E590-51E3-33F3-D68B996190FE}"/>
            </a:ext>
          </a:extLst>
        </p:cNvPr>
        <p:cNvGrpSpPr/>
        <p:nvPr/>
      </p:nvGrpSpPr>
      <p:grpSpPr>
        <a:xfrm>
          <a:off x="0" y="0"/>
          <a:ext cx="0" cy="0"/>
          <a:chOff x="0" y="0"/>
          <a:chExt cx="0" cy="0"/>
        </a:xfrm>
      </p:grpSpPr>
      <p:sp>
        <p:nvSpPr>
          <p:cNvPr id="25602" name="スライド イメージ プレースホルダ 1">
            <a:extLst>
              <a:ext uri="{FF2B5EF4-FFF2-40B4-BE49-F238E27FC236}">
                <a16:creationId xmlns:a16="http://schemas.microsoft.com/office/drawing/2014/main" id="{6697EF92-8417-88E2-CEF9-0A1BBC8ACAE0}"/>
              </a:ext>
            </a:extLst>
          </p:cNvPr>
          <p:cNvSpPr>
            <a:spLocks noGrp="1" noRot="1" noChangeAspect="1" noTextEdit="1"/>
          </p:cNvSpPr>
          <p:nvPr>
            <p:ph type="sldImg"/>
          </p:nvPr>
        </p:nvSpPr>
        <p:spPr>
          <a:xfrm>
            <a:off x="-284163" y="293688"/>
            <a:ext cx="6940551" cy="3903662"/>
          </a:xfrm>
          <a:ln/>
        </p:spPr>
      </p:sp>
      <p:sp>
        <p:nvSpPr>
          <p:cNvPr id="25603" name="ノート プレースホルダ 2">
            <a:extLst>
              <a:ext uri="{FF2B5EF4-FFF2-40B4-BE49-F238E27FC236}">
                <a16:creationId xmlns:a16="http://schemas.microsoft.com/office/drawing/2014/main" id="{8A992AF5-EEB5-9469-AA5C-28819DFC9096}"/>
              </a:ext>
            </a:extLst>
          </p:cNvPr>
          <p:cNvSpPr>
            <a:spLocks noGrp="1"/>
          </p:cNvSpPr>
          <p:nvPr>
            <p:ph type="body" idx="1"/>
          </p:nvPr>
        </p:nvSpPr>
        <p:spPr>
          <a:xfrm>
            <a:off x="637209" y="5529637"/>
            <a:ext cx="5337322" cy="290068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43948">
              <a:defRPr/>
            </a:pPr>
            <a:endParaRPr lang="en-US" altLang="ja-JP" dirty="0"/>
          </a:p>
        </p:txBody>
      </p:sp>
      <p:sp>
        <p:nvSpPr>
          <p:cNvPr id="25604" name="スライド番号プレースホルダ 3">
            <a:extLst>
              <a:ext uri="{FF2B5EF4-FFF2-40B4-BE49-F238E27FC236}">
                <a16:creationId xmlns:a16="http://schemas.microsoft.com/office/drawing/2014/main" id="{14ED72B9-A71B-C5F6-648F-7CF3A2802F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53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31450" indent="-278417" defTabSz="81953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23127" indent="-221797" defTabSz="81953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77729" indent="-221797" defTabSz="81953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30755" indent="-221797" defTabSz="81953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83780"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36810"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89834"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42857" indent="-221797" defTabSz="819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35</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8136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oleObject" Target="../embeddings/oleObject1.bin"/><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cid:2d1db6dc-63f6-47c4-89c0-8e29b8004f5a@jpnprd01.prod.outlook.com" TargetMode="External"/><Relationship Id="rId10"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20.png"/><Relationship Id="rId1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277815"/>
            <a:ext cx="9144000" cy="1934308"/>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7171" name="Text Box 4"/>
          <p:cNvSpPr txBox="1">
            <a:spLocks noChangeArrowheads="1"/>
          </p:cNvSpPr>
          <p:nvPr/>
        </p:nvSpPr>
        <p:spPr bwMode="auto">
          <a:xfrm>
            <a:off x="0" y="1830892"/>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４．府市一体による大阪の成長の実現</a:t>
            </a:r>
          </a:p>
        </p:txBody>
      </p:sp>
    </p:spTree>
    <p:extLst>
      <p:ext uri="{BB962C8B-B14F-4D97-AF65-F5344CB8AC3E}">
        <p14:creationId xmlns:p14="http://schemas.microsoft.com/office/powerpoint/2010/main" val="4030741443"/>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A080-6AE5-CBDD-04E8-49CD98582E00}"/>
            </a:ext>
          </a:extLst>
        </p:cNvPr>
        <p:cNvGrpSpPr/>
        <p:nvPr/>
      </p:nvGrpSpPr>
      <p:grpSpPr>
        <a:xfrm>
          <a:off x="0" y="0"/>
          <a:ext cx="0" cy="0"/>
          <a:chOff x="0" y="0"/>
          <a:chExt cx="0" cy="0"/>
        </a:xfrm>
      </p:grpSpPr>
      <p:sp>
        <p:nvSpPr>
          <p:cNvPr id="22" name="Rectangle 4">
            <a:extLst>
              <a:ext uri="{FF2B5EF4-FFF2-40B4-BE49-F238E27FC236}">
                <a16:creationId xmlns:a16="http://schemas.microsoft.com/office/drawing/2014/main" id="{2C40DADD-E72C-2094-D706-39CA21DB1877}"/>
              </a:ext>
            </a:extLst>
          </p:cNvPr>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都市魅力の向上③</a:t>
            </a:r>
          </a:p>
        </p:txBody>
      </p:sp>
      <p:sp>
        <p:nvSpPr>
          <p:cNvPr id="17" name="Rectangle 4">
            <a:extLst>
              <a:ext uri="{FF2B5EF4-FFF2-40B4-BE49-F238E27FC236}">
                <a16:creationId xmlns:a16="http://schemas.microsoft.com/office/drawing/2014/main" id="{4E78F4AD-871C-AF6B-14D5-1861B24B807C}"/>
              </a:ext>
            </a:extLst>
          </p:cNvPr>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2" name="スライド番号プレースホルダ 3">
            <a:extLst>
              <a:ext uri="{FF2B5EF4-FFF2-40B4-BE49-F238E27FC236}">
                <a16:creationId xmlns:a16="http://schemas.microsoft.com/office/drawing/2014/main" id="{4D0D632F-E5F6-1CF0-2833-C56F07ECAE5D}"/>
              </a:ext>
            </a:extLst>
          </p:cNvPr>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36</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2" name="Rectangle 5">
            <a:extLst>
              <a:ext uri="{FF2B5EF4-FFF2-40B4-BE49-F238E27FC236}">
                <a16:creationId xmlns:a16="http://schemas.microsoft.com/office/drawing/2014/main" id="{FD11C96A-3CEC-705F-C726-98BAF85015A3}"/>
              </a:ext>
            </a:extLst>
          </p:cNvPr>
          <p:cNvSpPr>
            <a:spLocks noChangeArrowheads="1"/>
          </p:cNvSpPr>
          <p:nvPr/>
        </p:nvSpPr>
        <p:spPr bwMode="auto">
          <a:xfrm>
            <a:off x="-3534" y="704178"/>
            <a:ext cx="6799044" cy="104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文化芸術による都市魅力向上事業　　　　　　　　（３億５，０００万円）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大阪の多彩な文化芸術コンテンツにより、万博後も大阪のにぎわいを継続させ、都市魅力の更なる向上を図るため、多種多様な文化芸術プログラムを実施</a:t>
            </a:r>
            <a:endParaRPr lang="en-US" altLang="ja-JP" sz="1400" dirty="0">
              <a:latin typeface="ＭＳ Ｐゴシック" panose="020B0600070205080204" pitchFamily="50" charset="-128"/>
            </a:endParaRPr>
          </a:p>
          <a:p>
            <a:pPr marL="288000" eaLnBrk="1" hangingPunct="1">
              <a:spcBef>
                <a:spcPts val="170"/>
              </a:spcBef>
              <a:spcAft>
                <a:spcPts val="170"/>
              </a:spcAft>
              <a:tabLst>
                <a:tab pos="4125913" algn="l"/>
              </a:tabLst>
              <a:defRPr/>
            </a:pPr>
            <a:endParaRPr lang="ja-JP" altLang="en-US" sz="1600" b="1" dirty="0">
              <a:solidFill>
                <a:srgbClr val="FF0000"/>
              </a:solidFill>
              <a:latin typeface="ＭＳ Ｐゴシック" panose="020B0600070205080204" pitchFamily="50" charset="-128"/>
              <a:ea typeface="ＭＳ Ｐゴシック" panose="020B0600070205080204" pitchFamily="50" charset="-128"/>
            </a:endParaRPr>
          </a:p>
          <a:p>
            <a:pPr marL="288000" eaLnBrk="1" hangingPunct="1">
              <a:spcBef>
                <a:spcPts val="170"/>
              </a:spcBef>
              <a:spcAft>
                <a:spcPts val="170"/>
              </a:spcAft>
              <a:tabLst>
                <a:tab pos="4125913" algn="l"/>
              </a:tabLst>
              <a:defRPr/>
            </a:pPr>
            <a:r>
              <a:rPr lang="ja-JP" altLang="en-US" sz="1600" b="1" dirty="0">
                <a:solidFill>
                  <a:srgbClr val="FF0000"/>
                </a:solidFill>
                <a:latin typeface="ＭＳ Ｐゴシック" panose="020B0600070205080204" pitchFamily="50" charset="-128"/>
                <a:ea typeface="ＭＳ Ｐゴシック" panose="020B0600070205080204" pitchFamily="50" charset="-128"/>
              </a:rPr>
              <a:t>　　　　　　　　　 </a:t>
            </a:r>
            <a:r>
              <a:rPr lang="ja-JP" altLang="en-US" sz="1600" b="1" dirty="0">
                <a:solidFill>
                  <a:srgbClr val="FF0000"/>
                </a:solidFill>
                <a:latin typeface="ＭＳ Ｐゴシック" panose="020B0600070205080204" pitchFamily="50" charset="-128"/>
              </a:rPr>
              <a:t>　　　　　　　　　　　　　　　　　　　</a:t>
            </a:r>
            <a:endParaRPr lang="en-US" altLang="ja-JP" sz="1600" b="1" dirty="0">
              <a:solidFill>
                <a:srgbClr val="FF0000"/>
              </a:solidFill>
              <a:latin typeface="ＭＳ Ｐゴシック" panose="020B0600070205080204" pitchFamily="50" charset="-128"/>
            </a:endParaRPr>
          </a:p>
          <a:p>
            <a:pPr marL="288000" eaLnBrk="1" hangingPunct="1">
              <a:spcBef>
                <a:spcPts val="170"/>
              </a:spcBef>
              <a:spcAft>
                <a:spcPts val="170"/>
              </a:spcAft>
              <a:tabLst>
                <a:tab pos="4125913" algn="l"/>
              </a:tabLst>
              <a:defRPr/>
            </a:pPr>
            <a:r>
              <a:rPr lang="ja-JP" altLang="en-US" sz="1600" b="1" dirty="0">
                <a:solidFill>
                  <a:srgbClr val="FF0000"/>
                </a:solidFill>
                <a:latin typeface="ＭＳ Ｐゴシック" panose="020B0600070205080204" pitchFamily="50" charset="-128"/>
              </a:rPr>
              <a:t>　　　　　　　　　　　　　　　　　　　　　　　　　　　　　　　　</a:t>
            </a:r>
            <a:endParaRPr lang="en-US" altLang="ja-JP" sz="1400" dirty="0">
              <a:solidFill>
                <a:srgbClr val="FF0000"/>
              </a:solidFill>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endParaRPr lang="en-US" altLang="ja-JP" sz="1400" dirty="0">
              <a:solidFill>
                <a:srgbClr val="FF0000"/>
              </a:solidFill>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endParaRPr lang="en-US" altLang="ja-JP" sz="1400" dirty="0">
              <a:latin typeface="ＭＳ Ｐゴシック" panose="020B0600070205080204" pitchFamily="50" charset="-128"/>
            </a:endParaRPr>
          </a:p>
        </p:txBody>
      </p:sp>
      <p:sp>
        <p:nvSpPr>
          <p:cNvPr id="4" name="Rectangle 5">
            <a:extLst>
              <a:ext uri="{FF2B5EF4-FFF2-40B4-BE49-F238E27FC236}">
                <a16:creationId xmlns:a16="http://schemas.microsoft.com/office/drawing/2014/main" id="{43B6090E-573B-86EC-E7EB-35695112FFE1}"/>
              </a:ext>
            </a:extLst>
          </p:cNvPr>
          <p:cNvSpPr>
            <a:spLocks noChangeArrowheads="1"/>
          </p:cNvSpPr>
          <p:nvPr/>
        </p:nvSpPr>
        <p:spPr bwMode="auto">
          <a:xfrm>
            <a:off x="-3534" y="1582438"/>
            <a:ext cx="6661273" cy="103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国際競技大会の開催                                    （   　６，０００万円）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t>世界に「大阪」を発信するとともに、</a:t>
            </a:r>
            <a:r>
              <a:rPr lang="ja-JP" altLang="en-US" sz="1400" dirty="0">
                <a:latin typeface="ＭＳ Ｐゴシック" panose="020B0600070205080204" pitchFamily="50" charset="-128"/>
              </a:rPr>
              <a:t>スポーツツーリズムの推進等を図るため、トップレベルのチームが出場する国際競技大会を開催</a:t>
            </a:r>
            <a:endParaRPr lang="en-US" altLang="ja-JP" sz="1400" dirty="0">
              <a:solidFill>
                <a:srgbClr val="FF0000"/>
              </a:solidFill>
              <a:latin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0BCF7ADE-2778-AA93-F7AD-E43406007DB9}"/>
              </a:ext>
            </a:extLst>
          </p:cNvPr>
          <p:cNvSpPr txBox="1"/>
          <p:nvPr/>
        </p:nvSpPr>
        <p:spPr>
          <a:xfrm>
            <a:off x="6942706" y="2898888"/>
            <a:ext cx="2064989" cy="400110"/>
          </a:xfrm>
          <a:prstGeom prst="rect">
            <a:avLst/>
          </a:prstGeom>
          <a:noFill/>
        </p:spPr>
        <p:txBody>
          <a:bodyPr wrap="none" rtlCol="0">
            <a:spAutoFit/>
          </a:bodyPr>
          <a:lstStyle/>
          <a:p>
            <a:r>
              <a:rPr kumimoji="1" lang="ja-JP" altLang="en-US" sz="1000" dirty="0"/>
              <a:t>文化芸術による都市魅力向上事業</a:t>
            </a:r>
            <a:endParaRPr kumimoji="1" lang="en-US" altLang="ja-JP" sz="1000" dirty="0"/>
          </a:p>
          <a:p>
            <a:r>
              <a:rPr kumimoji="1" lang="ja-JP" altLang="en-US" sz="1000" dirty="0"/>
              <a:t>のイメージ</a:t>
            </a:r>
          </a:p>
        </p:txBody>
      </p:sp>
      <p:sp>
        <p:nvSpPr>
          <p:cNvPr id="11" name="Rectangle 5">
            <a:extLst>
              <a:ext uri="{FF2B5EF4-FFF2-40B4-BE49-F238E27FC236}">
                <a16:creationId xmlns:a16="http://schemas.microsoft.com/office/drawing/2014/main" id="{0717375C-A5BE-2423-2269-CDCBCD362BCC}"/>
              </a:ext>
            </a:extLst>
          </p:cNvPr>
          <p:cNvSpPr>
            <a:spLocks noChangeArrowheads="1"/>
          </p:cNvSpPr>
          <p:nvPr/>
        </p:nvSpPr>
        <p:spPr bwMode="auto">
          <a:xfrm>
            <a:off x="-3534" y="2981869"/>
            <a:ext cx="7013934" cy="103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ea typeface="ＭＳ Ｐゴシック" panose="020B0600070205080204" pitchFamily="50" charset="-128"/>
              </a:rPr>
              <a:t>■　</a:t>
            </a:r>
            <a:r>
              <a:rPr lang="zh-TW" altLang="en-US" sz="1600" b="1" dirty="0">
                <a:latin typeface="ＭＳ Ｐゴシック" panose="020B0600070205080204" pitchFamily="50" charset="-128"/>
              </a:rPr>
              <a:t>国際会議開催支援事業</a:t>
            </a:r>
            <a:r>
              <a:rPr lang="en-US" altLang="zh-TW" sz="1600" b="1" dirty="0">
                <a:latin typeface="ＭＳ Ｐゴシック" panose="020B0600070205080204" pitchFamily="50" charset="-128"/>
              </a:rPr>
              <a:t>                                 </a:t>
            </a:r>
            <a:r>
              <a:rPr lang="ja-JP" altLang="en-US" sz="1600" b="1" dirty="0">
                <a:latin typeface="ＭＳ Ｐゴシック" panose="020B0600070205080204" pitchFamily="50" charset="-128"/>
              </a:rPr>
              <a:t>（     ４，２００万円）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万博後の持続的な経済成長と都市ブランドの更なる向上を図るため、国際会議の誘致・開催に要する経費の一部を助成</a:t>
            </a:r>
            <a:endParaRPr lang="en-US" altLang="ja-JP" sz="1400" dirty="0">
              <a:latin typeface="ＭＳ Ｐゴシック" panose="020B0600070205080204" pitchFamily="50" charset="-128"/>
            </a:endParaRPr>
          </a:p>
        </p:txBody>
      </p:sp>
      <p:sp>
        <p:nvSpPr>
          <p:cNvPr id="15" name="Rectangle 5">
            <a:extLst>
              <a:ext uri="{FF2B5EF4-FFF2-40B4-BE49-F238E27FC236}">
                <a16:creationId xmlns:a16="http://schemas.microsoft.com/office/drawing/2014/main" id="{C0569510-272B-C435-0262-6F00B10EF930}"/>
              </a:ext>
            </a:extLst>
          </p:cNvPr>
          <p:cNvSpPr>
            <a:spLocks noChangeArrowheads="1"/>
          </p:cNvSpPr>
          <p:nvPr/>
        </p:nvSpPr>
        <p:spPr bwMode="auto">
          <a:xfrm>
            <a:off x="-3534" y="3774559"/>
            <a:ext cx="7295874" cy="104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125913" algn="l"/>
              </a:tabLst>
              <a:defRPr/>
            </a:pPr>
            <a:r>
              <a:rPr lang="ja-JP" altLang="en-US" sz="1600" b="1" dirty="0">
                <a:latin typeface="ＭＳ Ｐゴシック" panose="020B0600070205080204" pitchFamily="50" charset="-128"/>
                <a:ea typeface="ＭＳ Ｐゴシック" panose="020B0600070205080204" pitchFamily="50" charset="-128"/>
              </a:rPr>
              <a:t>■</a:t>
            </a:r>
            <a:r>
              <a:rPr lang="ja-JP" altLang="en-US" sz="1600" b="1" dirty="0">
                <a:latin typeface="ＭＳ Ｐゴシック" panose="020B0600070205080204" pitchFamily="50" charset="-128"/>
              </a:rPr>
              <a:t>　インテックス大阪の改修</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（１億９，３００万円）</a:t>
            </a:r>
            <a:endParaRPr lang="en-US" altLang="ja-JP" sz="1600" b="1"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施設の機能向上の観点から４・５号館の建替えに向けた基本計画を策定するとともに、１・２号館の改修工事の設計等を実施</a:t>
            </a: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endParaRPr lang="en-US" altLang="ja-JP" sz="1400" dirty="0">
              <a:latin typeface="ＭＳ Ｐゴシック" panose="020B0600070205080204" pitchFamily="50" charset="-128"/>
            </a:endParaRPr>
          </a:p>
          <a:p>
            <a:pPr marL="288000" eaLnBrk="1" hangingPunct="1">
              <a:spcBef>
                <a:spcPts val="170"/>
              </a:spcBef>
              <a:spcAft>
                <a:spcPts val="170"/>
              </a:spcAft>
              <a:tabLst>
                <a:tab pos="4125913" algn="l"/>
              </a:tabLst>
              <a:defRPr/>
            </a:pPr>
            <a:endParaRPr lang="en-US" altLang="ja-JP" sz="1400" dirty="0">
              <a:latin typeface="ＭＳ Ｐゴシック" panose="020B0600070205080204" pitchFamily="50" charset="-128"/>
            </a:endParaRPr>
          </a:p>
        </p:txBody>
      </p:sp>
      <p:sp>
        <p:nvSpPr>
          <p:cNvPr id="18" name="Rectangle 5">
            <a:extLst>
              <a:ext uri="{FF2B5EF4-FFF2-40B4-BE49-F238E27FC236}">
                <a16:creationId xmlns:a16="http://schemas.microsoft.com/office/drawing/2014/main" id="{B314A283-E18A-ECD4-C223-D997479493FE}"/>
              </a:ext>
            </a:extLst>
          </p:cNvPr>
          <p:cNvSpPr>
            <a:spLocks noChangeArrowheads="1"/>
          </p:cNvSpPr>
          <p:nvPr/>
        </p:nvSpPr>
        <p:spPr bwMode="auto">
          <a:xfrm>
            <a:off x="-3534" y="2469713"/>
            <a:ext cx="6524442" cy="4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ts val="175"/>
              </a:spcBef>
              <a:spcAft>
                <a:spcPts val="175"/>
              </a:spcAft>
              <a:buFontTx/>
              <a:buNone/>
            </a:pPr>
            <a:r>
              <a:rPr lang="ja-JP" altLang="en-US" sz="1800" b="1" dirty="0">
                <a:latin typeface="ＭＳ Ｐゴシック" panose="020B0600070205080204" pitchFamily="50" charset="-128"/>
              </a:rPr>
              <a:t>○　ＭＩＣＥの誘致</a:t>
            </a:r>
          </a:p>
        </p:txBody>
      </p:sp>
      <p:sp>
        <p:nvSpPr>
          <p:cNvPr id="20" name="角丸四角形 20">
            <a:extLst>
              <a:ext uri="{FF2B5EF4-FFF2-40B4-BE49-F238E27FC236}">
                <a16:creationId xmlns:a16="http://schemas.microsoft.com/office/drawing/2014/main" id="{90662EC9-1EE2-2862-BAE5-C7CC95DEA4DB}"/>
              </a:ext>
            </a:extLst>
          </p:cNvPr>
          <p:cNvSpPr/>
          <p:nvPr/>
        </p:nvSpPr>
        <p:spPr>
          <a:xfrm>
            <a:off x="53259" y="160173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7" name="角丸四角形 20">
            <a:extLst>
              <a:ext uri="{FF2B5EF4-FFF2-40B4-BE49-F238E27FC236}">
                <a16:creationId xmlns:a16="http://schemas.microsoft.com/office/drawing/2014/main" id="{1C57D9D7-DB70-764B-730B-BE499FD1CE28}"/>
              </a:ext>
            </a:extLst>
          </p:cNvPr>
          <p:cNvSpPr/>
          <p:nvPr/>
        </p:nvSpPr>
        <p:spPr>
          <a:xfrm>
            <a:off x="53259" y="3021518"/>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pic>
        <p:nvPicPr>
          <p:cNvPr id="10" name="図 9" descr="屋内, テーブル, 座る, 男 が含まれている画像&#10;&#10;AI によって生成されたコンテンツは間違っている可能性があります。">
            <a:extLst>
              <a:ext uri="{FF2B5EF4-FFF2-40B4-BE49-F238E27FC236}">
                <a16:creationId xmlns:a16="http://schemas.microsoft.com/office/drawing/2014/main" id="{A4E8BC36-D52D-B905-1BFB-4B0F460600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8967" y="1390951"/>
            <a:ext cx="2298691" cy="1533228"/>
          </a:xfrm>
          <a:prstGeom prst="rect">
            <a:avLst/>
          </a:prstGeom>
        </p:spPr>
      </p:pic>
    </p:spTree>
    <p:extLst>
      <p:ext uri="{BB962C8B-B14F-4D97-AF65-F5344CB8AC3E}">
        <p14:creationId xmlns:p14="http://schemas.microsoft.com/office/powerpoint/2010/main" val="7681083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E411A-AAC8-6F9C-0C56-AD49CDA86365}"/>
            </a:ext>
          </a:extLst>
        </p:cNvPr>
        <p:cNvGrpSpPr/>
        <p:nvPr/>
      </p:nvGrpSpPr>
      <p:grpSpPr>
        <a:xfrm>
          <a:off x="0" y="0"/>
          <a:ext cx="0" cy="0"/>
          <a:chOff x="0" y="0"/>
          <a:chExt cx="0" cy="0"/>
        </a:xfrm>
      </p:grpSpPr>
      <p:sp>
        <p:nvSpPr>
          <p:cNvPr id="34" name="Rectangle 5">
            <a:extLst>
              <a:ext uri="{FF2B5EF4-FFF2-40B4-BE49-F238E27FC236}">
                <a16:creationId xmlns:a16="http://schemas.microsoft.com/office/drawing/2014/main" id="{C51B1DBE-64C2-CB6A-F115-AE4D3EDDA6E2}"/>
              </a:ext>
            </a:extLst>
          </p:cNvPr>
          <p:cNvSpPr>
            <a:spLocks noChangeArrowheads="1"/>
          </p:cNvSpPr>
          <p:nvPr/>
        </p:nvSpPr>
        <p:spPr bwMode="auto">
          <a:xfrm>
            <a:off x="57543" y="678007"/>
            <a:ext cx="6656721" cy="139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路上喫煙対策事業　　　　　　　　　　　　　　　（ ２０億 ７，９００万円 ）</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喫煙者と非喫煙者が共存できる環境の維持や啓発指導、情報発信等を実施</a:t>
            </a: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令和７年度に実施した検証の結果を踏まえ、路上喫煙対策の優先度が高いと判断した</a:t>
            </a:r>
            <a:r>
              <a:rPr lang="en-US" altLang="ja-JP" sz="1400" dirty="0">
                <a:latin typeface="ＭＳ Ｐゴシック" panose="020B0600070205080204" pitchFamily="50" charset="-128"/>
              </a:rPr>
              <a:t>63</a:t>
            </a:r>
            <a:r>
              <a:rPr lang="ja-JP" altLang="en-US" sz="1400" dirty="0">
                <a:latin typeface="ＭＳ Ｐゴシック" panose="020B0600070205080204" pitchFamily="50" charset="-128"/>
              </a:rPr>
              <a:t>エリアへの対策強化</a:t>
            </a: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インバウンド向け</a:t>
            </a:r>
            <a:r>
              <a:rPr lang="ja-JP" altLang="ja-JP" sz="1400" dirty="0"/>
              <a:t>広報周知</a:t>
            </a:r>
            <a:r>
              <a:rPr lang="ja-JP" altLang="en-US" sz="1400" dirty="0"/>
              <a:t>の強化</a:t>
            </a:r>
            <a:endParaRPr lang="en-US" altLang="ja-JP" sz="1400" strike="sngStrike" dirty="0">
              <a:latin typeface="ＭＳ Ｐゴシック" panose="020B0600070205080204" pitchFamily="50" charset="-128"/>
            </a:endParaRPr>
          </a:p>
        </p:txBody>
      </p:sp>
      <p:sp>
        <p:nvSpPr>
          <p:cNvPr id="22" name="Rectangle 4">
            <a:extLst>
              <a:ext uri="{FF2B5EF4-FFF2-40B4-BE49-F238E27FC236}">
                <a16:creationId xmlns:a16="http://schemas.microsoft.com/office/drawing/2014/main" id="{CA7A19C5-60F6-B7B5-248F-FE2146CA890E}"/>
              </a:ext>
            </a:extLst>
          </p:cNvPr>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快適で安全・安心に過ごせるまちへの取組</a:t>
            </a:r>
          </a:p>
        </p:txBody>
      </p:sp>
      <p:sp>
        <p:nvSpPr>
          <p:cNvPr id="17" name="Rectangle 4">
            <a:extLst>
              <a:ext uri="{FF2B5EF4-FFF2-40B4-BE49-F238E27FC236}">
                <a16:creationId xmlns:a16="http://schemas.microsoft.com/office/drawing/2014/main" id="{CE3072B0-C662-5394-18E2-25FB7C7A8F5E}"/>
              </a:ext>
            </a:extLst>
          </p:cNvPr>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2" name="スライド番号プレースホルダ 3">
            <a:extLst>
              <a:ext uri="{FF2B5EF4-FFF2-40B4-BE49-F238E27FC236}">
                <a16:creationId xmlns:a16="http://schemas.microsoft.com/office/drawing/2014/main" id="{43393FA8-EF49-747B-E75C-01DA5F39045C}"/>
              </a:ext>
            </a:extLst>
          </p:cNvPr>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37</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3940EBD9-012D-CFAE-9F6A-2CEB96F13D11}"/>
              </a:ext>
            </a:extLst>
          </p:cNvPr>
          <p:cNvSpPr>
            <a:spLocks noChangeArrowheads="1"/>
          </p:cNvSpPr>
          <p:nvPr/>
        </p:nvSpPr>
        <p:spPr bwMode="auto">
          <a:xfrm>
            <a:off x="41654" y="3660275"/>
            <a:ext cx="6771809" cy="14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客引き行為等の適正化に係る取組　　　 　  （   ２億 ７，６００万円 ）</a:t>
            </a:r>
            <a:endParaRPr lang="ja-JP" altLang="en-US" sz="800" b="1"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適正化指導員による禁止区域での客引き等迷惑行為者に対する</a:t>
            </a:r>
            <a:endParaRPr lang="en-US" altLang="ja-JP" sz="1400" dirty="0">
              <a:latin typeface="ＭＳ Ｐゴシック" panose="020B0600070205080204" pitchFamily="50" charset="-128"/>
            </a:endParaRPr>
          </a:p>
          <a:p>
            <a:pPr marL="489300" lvl="1" indent="0" eaLnBrk="1" fontAlgn="auto" hangingPunct="1">
              <a:spcBef>
                <a:spcPts val="170"/>
              </a:spcBef>
              <a:spcAft>
                <a:spcPts val="170"/>
              </a:spcAft>
              <a:tabLst>
                <a:tab pos="538163" algn="l"/>
              </a:tabLst>
              <a:defRPr/>
            </a:pPr>
            <a:r>
              <a:rPr lang="ja-JP" altLang="en-US" sz="1400" dirty="0">
                <a:latin typeface="ＭＳ Ｐゴシック" panose="020B0600070205080204" pitchFamily="50" charset="-128"/>
              </a:rPr>
              <a:t>　　 行政指導・処分の徹底</a:t>
            </a: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パトロールスタッフ（業務委託）による客引き等迷惑行為者への口頭注意、</a:t>
            </a:r>
            <a:endParaRPr lang="en-US" altLang="ja-JP" sz="1400" dirty="0">
              <a:latin typeface="ＭＳ Ｐゴシック" panose="020B0600070205080204" pitchFamily="50" charset="-128"/>
            </a:endParaRPr>
          </a:p>
          <a:p>
            <a:pPr marL="489300" lvl="1" indent="0" eaLnBrk="1" fontAlgn="auto" hangingPunct="1">
              <a:spcBef>
                <a:spcPts val="170"/>
              </a:spcBef>
              <a:spcAft>
                <a:spcPts val="170"/>
              </a:spcAft>
              <a:tabLst>
                <a:tab pos="538163" algn="l"/>
              </a:tabLst>
              <a:defRPr/>
            </a:pPr>
            <a:r>
              <a:rPr lang="ja-JP" altLang="en-US" sz="1400" dirty="0">
                <a:latin typeface="ＭＳ Ｐゴシック" panose="020B0600070205080204" pitchFamily="50" charset="-128"/>
              </a:rPr>
              <a:t>　　 インバウンドを含む来街者への啓発及び若年層に対する注意喚起を実施</a:t>
            </a: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endParaRPr lang="ja-JP" altLang="en-US" sz="1400" dirty="0">
              <a:solidFill>
                <a:srgbClr val="FF0000"/>
              </a:solidFill>
              <a:latin typeface="ＭＳ Ｐゴシック" panose="020B0600070205080204" pitchFamily="50" charset="-128"/>
            </a:endParaRPr>
          </a:p>
        </p:txBody>
      </p:sp>
      <p:sp>
        <p:nvSpPr>
          <p:cNvPr id="8" name="角丸四角形 14">
            <a:extLst>
              <a:ext uri="{FF2B5EF4-FFF2-40B4-BE49-F238E27FC236}">
                <a16:creationId xmlns:a16="http://schemas.microsoft.com/office/drawing/2014/main" id="{4747FE66-20EF-CEA9-6B8E-C6BE4F69932B}"/>
              </a:ext>
            </a:extLst>
          </p:cNvPr>
          <p:cNvSpPr/>
          <p:nvPr/>
        </p:nvSpPr>
        <p:spPr>
          <a:xfrm>
            <a:off x="255774" y="1265237"/>
            <a:ext cx="288925" cy="27568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grpSp>
        <p:nvGrpSpPr>
          <p:cNvPr id="2" name="グループ化 1">
            <a:extLst>
              <a:ext uri="{FF2B5EF4-FFF2-40B4-BE49-F238E27FC236}">
                <a16:creationId xmlns:a16="http://schemas.microsoft.com/office/drawing/2014/main" id="{7E2C52B2-7D58-AB4B-89E2-53B2A9CFDDCA}"/>
              </a:ext>
            </a:extLst>
          </p:cNvPr>
          <p:cNvGrpSpPr>
            <a:grpSpLocks noChangeAspect="1"/>
          </p:cNvGrpSpPr>
          <p:nvPr/>
        </p:nvGrpSpPr>
        <p:grpSpPr>
          <a:xfrm>
            <a:off x="6813464" y="3645821"/>
            <a:ext cx="2055359" cy="1261382"/>
            <a:chOff x="0" y="0"/>
            <a:chExt cx="3525690" cy="2163730"/>
          </a:xfrm>
        </p:grpSpPr>
        <p:pic>
          <p:nvPicPr>
            <p:cNvPr id="3" name="図 2" descr="指導員の写真">
              <a:extLst>
                <a:ext uri="{FF2B5EF4-FFF2-40B4-BE49-F238E27FC236}">
                  <a16:creationId xmlns:a16="http://schemas.microsoft.com/office/drawing/2014/main" id="{FBA3A103-1F4D-CEE3-EC35-F5AAD41BEA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809750" y="3730"/>
              <a:ext cx="171594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9F5B5208-4B3E-B113-096F-271D5B995636}"/>
                </a:ext>
              </a:extLst>
            </p:cNvPr>
            <p:cNvPicPr>
              <a:picLocks noChangeAspect="1" noChangeArrowheads="1"/>
            </p:cNvPicPr>
            <p:nvPr/>
          </p:nvPicPr>
          <p:blipFill rotWithShape="1">
            <a:blip r:embed="rId4" r:link="rId5" cstate="screen">
              <a:extLst>
                <a:ext uri="{28A0092B-C50C-407E-A947-70E740481C1C}">
                  <a14:useLocalDpi xmlns:a14="http://schemas.microsoft.com/office/drawing/2010/main"/>
                </a:ext>
              </a:extLst>
            </a:blip>
            <a:srcRect/>
            <a:stretch>
              <a:fillRect/>
            </a:stretch>
          </p:blipFill>
          <p:spPr bwMode="auto">
            <a:xfrm>
              <a:off x="0" y="0"/>
              <a:ext cx="1809749" cy="2160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5">
            <a:extLst>
              <a:ext uri="{FF2B5EF4-FFF2-40B4-BE49-F238E27FC236}">
                <a16:creationId xmlns:a16="http://schemas.microsoft.com/office/drawing/2014/main" id="{7ABBA2E8-1F3B-99C2-1DB0-F31979092BBD}"/>
              </a:ext>
            </a:extLst>
          </p:cNvPr>
          <p:cNvSpPr>
            <a:spLocks noChangeArrowheads="1"/>
          </p:cNvSpPr>
          <p:nvPr/>
        </p:nvSpPr>
        <p:spPr bwMode="auto">
          <a:xfrm>
            <a:off x="29492" y="2151079"/>
            <a:ext cx="6771809" cy="135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民泊対策事業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３，０００万円 ）</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迷惑民泊根絶チームによる認定施設等への監視指導の強化</a:t>
            </a: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違反事業者への徹底した指導を実施</a:t>
            </a: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指導に従わない悪質な事業者には改善命令・取消等の処分を実施</a:t>
            </a: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違法民泊撲滅チームによる無許可営業施設の取締り強化</a:t>
            </a:r>
            <a:endParaRPr lang="en-US" altLang="ja-JP" sz="1400" dirty="0">
              <a:latin typeface="ＭＳ Ｐゴシック" panose="020B0600070205080204" pitchFamily="50" charset="-128"/>
            </a:endParaRPr>
          </a:p>
          <a:p>
            <a:pPr marL="489300" lvl="1" indent="0" eaLnBrk="1" fontAlgn="auto" hangingPunct="1">
              <a:spcBef>
                <a:spcPts val="170"/>
              </a:spcBef>
              <a:spcAft>
                <a:spcPts val="170"/>
              </a:spcAft>
              <a:tabLst>
                <a:tab pos="538163" algn="l"/>
              </a:tabLst>
              <a:defRPr/>
            </a:pP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endParaRPr lang="ja-JP" altLang="en-US" sz="1400" dirty="0">
              <a:latin typeface="ＭＳ Ｐゴシック" panose="020B0600070205080204" pitchFamily="50" charset="-128"/>
            </a:endParaRPr>
          </a:p>
        </p:txBody>
      </p:sp>
      <p:grpSp>
        <p:nvGrpSpPr>
          <p:cNvPr id="54" name="グループ化 53">
            <a:extLst>
              <a:ext uri="{FF2B5EF4-FFF2-40B4-BE49-F238E27FC236}">
                <a16:creationId xmlns:a16="http://schemas.microsoft.com/office/drawing/2014/main" id="{08EF70E6-F924-0B39-2193-ED631DE0F1A3}"/>
              </a:ext>
            </a:extLst>
          </p:cNvPr>
          <p:cNvGrpSpPr/>
          <p:nvPr/>
        </p:nvGrpSpPr>
        <p:grpSpPr>
          <a:xfrm>
            <a:off x="6700155" y="2172599"/>
            <a:ext cx="2336664" cy="1317451"/>
            <a:chOff x="6624026" y="2247905"/>
            <a:chExt cx="2336664" cy="1317451"/>
          </a:xfrm>
        </p:grpSpPr>
        <p:sp>
          <p:nvSpPr>
            <p:cNvPr id="55" name="正方形/長方形 54">
              <a:extLst>
                <a:ext uri="{FF2B5EF4-FFF2-40B4-BE49-F238E27FC236}">
                  <a16:creationId xmlns:a16="http://schemas.microsoft.com/office/drawing/2014/main" id="{3592920D-B6CB-772D-27E6-CC8F3CCA98EC}"/>
                </a:ext>
              </a:extLst>
            </p:cNvPr>
            <p:cNvSpPr/>
            <p:nvPr/>
          </p:nvSpPr>
          <p:spPr>
            <a:xfrm>
              <a:off x="7788797" y="2247905"/>
              <a:ext cx="1149879" cy="35250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違反事業者への</a:t>
              </a:r>
              <a:endParaRPr kumimoji="1" lang="en-US" altLang="ja-JP" sz="8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徹底した指導・処分</a:t>
              </a:r>
            </a:p>
          </p:txBody>
        </p:sp>
        <p:grpSp>
          <p:nvGrpSpPr>
            <p:cNvPr id="56" name="グループ化 55">
              <a:extLst>
                <a:ext uri="{FF2B5EF4-FFF2-40B4-BE49-F238E27FC236}">
                  <a16:creationId xmlns:a16="http://schemas.microsoft.com/office/drawing/2014/main" id="{F86EE7DF-0644-B030-400E-A99EAF3921B5}"/>
                </a:ext>
              </a:extLst>
            </p:cNvPr>
            <p:cNvGrpSpPr/>
            <p:nvPr/>
          </p:nvGrpSpPr>
          <p:grpSpPr>
            <a:xfrm>
              <a:off x="6624026" y="2247905"/>
              <a:ext cx="2336664" cy="1317451"/>
              <a:chOff x="6824686" y="2076062"/>
              <a:chExt cx="2336664" cy="1317451"/>
            </a:xfrm>
          </p:grpSpPr>
          <p:sp>
            <p:nvSpPr>
              <p:cNvPr id="57" name="正方形/長方形 56">
                <a:extLst>
                  <a:ext uri="{FF2B5EF4-FFF2-40B4-BE49-F238E27FC236}">
                    <a16:creationId xmlns:a16="http://schemas.microsoft.com/office/drawing/2014/main" id="{25D13CF5-8D8C-2190-B1C1-1C74E7E31489}"/>
                  </a:ext>
                </a:extLst>
              </p:cNvPr>
              <p:cNvSpPr/>
              <p:nvPr/>
            </p:nvSpPr>
            <p:spPr>
              <a:xfrm>
                <a:off x="6825629" y="2078674"/>
                <a:ext cx="1155237" cy="1314839"/>
              </a:xfrm>
              <a:prstGeom prst="rect">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a:extLst>
                  <a:ext uri="{FF2B5EF4-FFF2-40B4-BE49-F238E27FC236}">
                    <a16:creationId xmlns:a16="http://schemas.microsoft.com/office/drawing/2014/main" id="{4B137E4D-30C3-37DB-5828-829C0960F266}"/>
                  </a:ext>
                </a:extLst>
              </p:cNvPr>
              <p:cNvGrpSpPr/>
              <p:nvPr/>
            </p:nvGrpSpPr>
            <p:grpSpPr>
              <a:xfrm>
                <a:off x="6824686" y="2076062"/>
                <a:ext cx="2336664" cy="1314839"/>
                <a:chOff x="6621486" y="2242679"/>
                <a:chExt cx="2336664" cy="1314839"/>
              </a:xfrm>
            </p:grpSpPr>
            <p:grpSp>
              <p:nvGrpSpPr>
                <p:cNvPr id="59" name="グループ化 58">
                  <a:extLst>
                    <a:ext uri="{FF2B5EF4-FFF2-40B4-BE49-F238E27FC236}">
                      <a16:creationId xmlns:a16="http://schemas.microsoft.com/office/drawing/2014/main" id="{7DE1B9B8-0D3A-D227-CC3B-1F28B9C3C68D}"/>
                    </a:ext>
                  </a:extLst>
                </p:cNvPr>
                <p:cNvGrpSpPr/>
                <p:nvPr/>
              </p:nvGrpSpPr>
              <p:grpSpPr>
                <a:xfrm>
                  <a:off x="6659328" y="2731055"/>
                  <a:ext cx="1124706" cy="769610"/>
                  <a:chOff x="4062062" y="4437919"/>
                  <a:chExt cx="1655797" cy="1328643"/>
                </a:xfrm>
              </p:grpSpPr>
              <p:grpSp>
                <p:nvGrpSpPr>
                  <p:cNvPr id="81" name="グループ化 80">
                    <a:extLst>
                      <a:ext uri="{FF2B5EF4-FFF2-40B4-BE49-F238E27FC236}">
                        <a16:creationId xmlns:a16="http://schemas.microsoft.com/office/drawing/2014/main" id="{1310CA63-F0A7-006D-6A73-FC693A4412E3}"/>
                      </a:ext>
                    </a:extLst>
                  </p:cNvPr>
                  <p:cNvGrpSpPr/>
                  <p:nvPr/>
                </p:nvGrpSpPr>
                <p:grpSpPr>
                  <a:xfrm>
                    <a:off x="4902514" y="4547080"/>
                    <a:ext cx="815345" cy="592427"/>
                    <a:chOff x="3242020" y="4705887"/>
                    <a:chExt cx="815345" cy="592427"/>
                  </a:xfrm>
                </p:grpSpPr>
                <p:sp>
                  <p:nvSpPr>
                    <p:cNvPr id="93" name="テキスト ボックス 92">
                      <a:extLst>
                        <a:ext uri="{FF2B5EF4-FFF2-40B4-BE49-F238E27FC236}">
                          <a16:creationId xmlns:a16="http://schemas.microsoft.com/office/drawing/2014/main" id="{FDA769EA-EDC8-4751-E7E6-9ABFC5BB302B}"/>
                        </a:ext>
                      </a:extLst>
                    </p:cNvPr>
                    <p:cNvSpPr txBox="1"/>
                    <p:nvPr/>
                  </p:nvSpPr>
                  <p:spPr>
                    <a:xfrm>
                      <a:off x="3242020" y="5032644"/>
                      <a:ext cx="815345" cy="265670"/>
                    </a:xfrm>
                    <a:prstGeom prst="rect">
                      <a:avLst/>
                    </a:prstGeom>
                    <a:noFill/>
                    <a:ln>
                      <a:noFill/>
                    </a:ln>
                  </p:spPr>
                  <p:txBody>
                    <a:bodyPr wrap="square" rtlCol="0">
                      <a:spAutoFit/>
                    </a:bodyPr>
                    <a:lstStyle/>
                    <a:p>
                      <a:pPr algn="ctr"/>
                      <a:r>
                        <a:rPr kumimoji="1" lang="ja-JP" altLang="en-US" sz="400" dirty="0">
                          <a:latin typeface="BIZ UDPゴシック" panose="020B0400000000000000" pitchFamily="50" charset="-128"/>
                          <a:ea typeface="BIZ UDPゴシック" panose="020B0400000000000000" pitchFamily="50" charset="-128"/>
                        </a:rPr>
                        <a:t>特区民泊事業者</a:t>
                      </a:r>
                    </a:p>
                  </p:txBody>
                </p:sp>
                <p:pic>
                  <p:nvPicPr>
                    <p:cNvPr id="94" name="図 93" descr="アイコン&#10;&#10;AI によって生成されたコンテンツは間違っている可能性があります。">
                      <a:extLst>
                        <a:ext uri="{FF2B5EF4-FFF2-40B4-BE49-F238E27FC236}">
                          <a16:creationId xmlns:a16="http://schemas.microsoft.com/office/drawing/2014/main" id="{FDD4ED8D-8190-DD88-D5F5-379A3AFEBA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9826" y="4705887"/>
                      <a:ext cx="279734" cy="351304"/>
                    </a:xfrm>
                    <a:prstGeom prst="rect">
                      <a:avLst/>
                    </a:prstGeom>
                  </p:spPr>
                </p:pic>
              </p:grpSp>
              <p:grpSp>
                <p:nvGrpSpPr>
                  <p:cNvPr id="82" name="グループ化 81">
                    <a:extLst>
                      <a:ext uri="{FF2B5EF4-FFF2-40B4-BE49-F238E27FC236}">
                        <a16:creationId xmlns:a16="http://schemas.microsoft.com/office/drawing/2014/main" id="{79A525D3-C6E6-F90D-6BBC-8CA8237AFE56}"/>
                      </a:ext>
                    </a:extLst>
                  </p:cNvPr>
                  <p:cNvGrpSpPr/>
                  <p:nvPr/>
                </p:nvGrpSpPr>
                <p:grpSpPr>
                  <a:xfrm>
                    <a:off x="4504566" y="5171237"/>
                    <a:ext cx="598924" cy="595325"/>
                    <a:chOff x="5418017" y="4275558"/>
                    <a:chExt cx="598924" cy="595325"/>
                  </a:xfrm>
                </p:grpSpPr>
                <p:pic>
                  <p:nvPicPr>
                    <p:cNvPr id="90" name="図 89" descr="アイコン&#10;&#10;AI によって生成されたコンテンツは間違っている可能性があります。">
                      <a:extLst>
                        <a:ext uri="{FF2B5EF4-FFF2-40B4-BE49-F238E27FC236}">
                          <a16:creationId xmlns:a16="http://schemas.microsoft.com/office/drawing/2014/main" id="{29906AD1-CB01-856A-5731-F884DDF746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70515" y="4275558"/>
                      <a:ext cx="436855" cy="354030"/>
                    </a:xfrm>
                    <a:prstGeom prst="rect">
                      <a:avLst/>
                    </a:prstGeom>
                  </p:spPr>
                </p:pic>
                <p:pic>
                  <p:nvPicPr>
                    <p:cNvPr id="91" name="図 90" descr="アイコン&#10;&#10;AI によって生成されたコンテンツは間違っている可能性があります。">
                      <a:extLst>
                        <a:ext uri="{FF2B5EF4-FFF2-40B4-BE49-F238E27FC236}">
                          <a16:creationId xmlns:a16="http://schemas.microsoft.com/office/drawing/2014/main" id="{C848482D-504F-AA70-9B91-A47072DD0E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0823" y="4547044"/>
                      <a:ext cx="206118" cy="259061"/>
                    </a:xfrm>
                    <a:prstGeom prst="rect">
                      <a:avLst/>
                    </a:prstGeom>
                  </p:spPr>
                </p:pic>
                <p:sp>
                  <p:nvSpPr>
                    <p:cNvPr id="92" name="テキスト ボックス 91">
                      <a:extLst>
                        <a:ext uri="{FF2B5EF4-FFF2-40B4-BE49-F238E27FC236}">
                          <a16:creationId xmlns:a16="http://schemas.microsoft.com/office/drawing/2014/main" id="{F0F9A500-BBBD-964B-8002-6C86730510DC}"/>
                        </a:ext>
                      </a:extLst>
                    </p:cNvPr>
                    <p:cNvSpPr txBox="1"/>
                    <p:nvPr/>
                  </p:nvSpPr>
                  <p:spPr>
                    <a:xfrm>
                      <a:off x="5418017" y="4605213"/>
                      <a:ext cx="495757" cy="265670"/>
                    </a:xfrm>
                    <a:prstGeom prst="rect">
                      <a:avLst/>
                    </a:prstGeom>
                    <a:noFill/>
                    <a:ln>
                      <a:noFill/>
                    </a:ln>
                  </p:spPr>
                  <p:txBody>
                    <a:bodyPr wrap="square" rtlCol="0">
                      <a:spAutoFit/>
                    </a:bodyPr>
                    <a:lstStyle/>
                    <a:p>
                      <a:pPr algn="ctr"/>
                      <a:r>
                        <a:rPr kumimoji="1" lang="ja-JP" altLang="en-US" sz="400" dirty="0">
                          <a:latin typeface="BIZ UDPゴシック" panose="020B0400000000000000" pitchFamily="50" charset="-128"/>
                          <a:ea typeface="BIZ UDPゴシック" panose="020B0400000000000000" pitchFamily="50" charset="-128"/>
                        </a:rPr>
                        <a:t>宿泊客</a:t>
                      </a:r>
                    </a:p>
                  </p:txBody>
                </p:sp>
              </p:grpSp>
              <p:cxnSp>
                <p:nvCxnSpPr>
                  <p:cNvPr id="83" name="直線矢印コネクタ 82">
                    <a:extLst>
                      <a:ext uri="{FF2B5EF4-FFF2-40B4-BE49-F238E27FC236}">
                        <a16:creationId xmlns:a16="http://schemas.microsoft.com/office/drawing/2014/main" id="{8F5BC39D-FEE7-5F1C-835D-4A3B327A3CAD}"/>
                      </a:ext>
                    </a:extLst>
                  </p:cNvPr>
                  <p:cNvCxnSpPr>
                    <a:cxnSpLocks/>
                  </p:cNvCxnSpPr>
                  <p:nvPr/>
                </p:nvCxnSpPr>
                <p:spPr>
                  <a:xfrm flipH="1">
                    <a:off x="4990578" y="5107130"/>
                    <a:ext cx="275486" cy="16357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C9BCCC8B-0BE4-9C9E-BB50-3BAF12A10A19}"/>
                      </a:ext>
                    </a:extLst>
                  </p:cNvPr>
                  <p:cNvSpPr txBox="1"/>
                  <p:nvPr/>
                </p:nvSpPr>
                <p:spPr>
                  <a:xfrm>
                    <a:off x="5048365" y="5131643"/>
                    <a:ext cx="573939" cy="265670"/>
                  </a:xfrm>
                  <a:prstGeom prst="rect">
                    <a:avLst/>
                  </a:prstGeom>
                  <a:noFill/>
                  <a:ln>
                    <a:noFill/>
                  </a:ln>
                </p:spPr>
                <p:txBody>
                  <a:bodyPr wrap="none" rtlCol="0">
                    <a:spAutoFit/>
                  </a:bodyPr>
                  <a:lstStyle/>
                  <a:p>
                    <a:pPr algn="ctr"/>
                    <a:r>
                      <a:rPr kumimoji="1" lang="ja-JP" altLang="en-US" sz="400" b="1" dirty="0">
                        <a:latin typeface="BIZ UDPゴシック" panose="020B0400000000000000" pitchFamily="50" charset="-128"/>
                        <a:ea typeface="BIZ UDPゴシック" panose="020B0400000000000000" pitchFamily="50" charset="-128"/>
                      </a:rPr>
                      <a:t>事前対処</a:t>
                    </a:r>
                  </a:p>
                </p:txBody>
              </p:sp>
              <p:grpSp>
                <p:nvGrpSpPr>
                  <p:cNvPr id="85" name="グループ化 84">
                    <a:extLst>
                      <a:ext uri="{FF2B5EF4-FFF2-40B4-BE49-F238E27FC236}">
                        <a16:creationId xmlns:a16="http://schemas.microsoft.com/office/drawing/2014/main" id="{F9482429-CA6A-6EAF-BD88-26DFFD4AD06B}"/>
                      </a:ext>
                    </a:extLst>
                  </p:cNvPr>
                  <p:cNvGrpSpPr/>
                  <p:nvPr/>
                </p:nvGrpSpPr>
                <p:grpSpPr>
                  <a:xfrm>
                    <a:off x="4062062" y="4526907"/>
                    <a:ext cx="498419" cy="622201"/>
                    <a:chOff x="5192212" y="5545210"/>
                    <a:chExt cx="498419" cy="622201"/>
                  </a:xfrm>
                </p:grpSpPr>
                <p:pic>
                  <p:nvPicPr>
                    <p:cNvPr id="88" name="図 87" descr="アイコン&#10;&#10;AI によって生成されたコンテンツは間違っている可能性があります。">
                      <a:extLst>
                        <a:ext uri="{FF2B5EF4-FFF2-40B4-BE49-F238E27FC236}">
                          <a16:creationId xmlns:a16="http://schemas.microsoft.com/office/drawing/2014/main" id="{D7349F99-F29A-E54A-BAAB-6E746A2E393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5293909" y="5545210"/>
                      <a:ext cx="276349" cy="399521"/>
                    </a:xfrm>
                    <a:prstGeom prst="rect">
                      <a:avLst/>
                    </a:prstGeom>
                  </p:spPr>
                </p:pic>
                <p:sp>
                  <p:nvSpPr>
                    <p:cNvPr id="89" name="テキスト ボックス 88">
                      <a:extLst>
                        <a:ext uri="{FF2B5EF4-FFF2-40B4-BE49-F238E27FC236}">
                          <a16:creationId xmlns:a16="http://schemas.microsoft.com/office/drawing/2014/main" id="{C14E9B92-1CCE-4BC2-2672-A1E1B01D9612}"/>
                        </a:ext>
                      </a:extLst>
                    </p:cNvPr>
                    <p:cNvSpPr txBox="1"/>
                    <p:nvPr/>
                  </p:nvSpPr>
                  <p:spPr>
                    <a:xfrm>
                      <a:off x="5192212" y="5901741"/>
                      <a:ext cx="498419" cy="265670"/>
                    </a:xfrm>
                    <a:prstGeom prst="rect">
                      <a:avLst/>
                    </a:prstGeom>
                    <a:noFill/>
                    <a:ln>
                      <a:noFill/>
                    </a:ln>
                  </p:spPr>
                  <p:txBody>
                    <a:bodyPr wrap="none" rtlCol="0">
                      <a:spAutoFit/>
                    </a:bodyPr>
                    <a:lstStyle/>
                    <a:p>
                      <a:pPr algn="ctr"/>
                      <a:r>
                        <a:rPr kumimoji="1" lang="ja-JP" altLang="en-US" sz="400" dirty="0">
                          <a:latin typeface="BIZ UDPゴシック" panose="020B0400000000000000" pitchFamily="50" charset="-128"/>
                          <a:ea typeface="BIZ UDPゴシック" panose="020B0400000000000000" pitchFamily="50" charset="-128"/>
                        </a:rPr>
                        <a:t>保健所</a:t>
                      </a:r>
                    </a:p>
                  </p:txBody>
                </p:sp>
              </p:grpSp>
              <p:sp>
                <p:nvSpPr>
                  <p:cNvPr id="86" name="矢印: 右 85">
                    <a:extLst>
                      <a:ext uri="{FF2B5EF4-FFF2-40B4-BE49-F238E27FC236}">
                        <a16:creationId xmlns:a16="http://schemas.microsoft.com/office/drawing/2014/main" id="{48F450A5-2B69-0752-8E1B-8D0D635F805F}"/>
                      </a:ext>
                    </a:extLst>
                  </p:cNvPr>
                  <p:cNvSpPr/>
                  <p:nvPr/>
                </p:nvSpPr>
                <p:spPr>
                  <a:xfrm>
                    <a:off x="4555012" y="4647505"/>
                    <a:ext cx="472603" cy="214469"/>
                  </a:xfrm>
                  <a:prstGeom prst="rightArrow">
                    <a:avLst/>
                  </a:prstGeom>
                  <a:solidFill>
                    <a:schemeClr val="tx2">
                      <a:lumMod val="40000"/>
                      <a:lumOff val="60000"/>
                    </a:schemeClr>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7" name="テキスト ボックス 86">
                    <a:extLst>
                      <a:ext uri="{FF2B5EF4-FFF2-40B4-BE49-F238E27FC236}">
                        <a16:creationId xmlns:a16="http://schemas.microsoft.com/office/drawing/2014/main" id="{3EC05A3C-E14D-D01C-98CD-1B8A88544412}"/>
                      </a:ext>
                    </a:extLst>
                  </p:cNvPr>
                  <p:cNvSpPr txBox="1"/>
                  <p:nvPr/>
                </p:nvSpPr>
                <p:spPr>
                  <a:xfrm>
                    <a:off x="4259660" y="4437919"/>
                    <a:ext cx="1058922" cy="265670"/>
                  </a:xfrm>
                  <a:prstGeom prst="rect">
                    <a:avLst/>
                  </a:prstGeom>
                  <a:noFill/>
                  <a:ln>
                    <a:noFill/>
                  </a:ln>
                </p:spPr>
                <p:txBody>
                  <a:bodyPr wrap="square" rtlCol="0">
                    <a:spAutoFit/>
                  </a:bodyPr>
                  <a:lstStyle/>
                  <a:p>
                    <a:pPr algn="ctr"/>
                    <a:r>
                      <a:rPr kumimoji="1" lang="ja-JP" altLang="en-US" sz="400" b="1" dirty="0">
                        <a:latin typeface="BIZ UDPゴシック" panose="020B0400000000000000" pitchFamily="50" charset="-128"/>
                        <a:ea typeface="BIZ UDPゴシック" panose="020B0400000000000000" pitchFamily="50" charset="-128"/>
                      </a:rPr>
                      <a:t>監視指導の強化</a:t>
                    </a:r>
                  </a:p>
                </p:txBody>
              </p:sp>
            </p:grpSp>
            <p:grpSp>
              <p:nvGrpSpPr>
                <p:cNvPr id="60" name="グループ化 59">
                  <a:extLst>
                    <a:ext uri="{FF2B5EF4-FFF2-40B4-BE49-F238E27FC236}">
                      <a16:creationId xmlns:a16="http://schemas.microsoft.com/office/drawing/2014/main" id="{4C8D4F08-B604-19E7-BCC1-DCC90B7CE4BA}"/>
                    </a:ext>
                  </a:extLst>
                </p:cNvPr>
                <p:cNvGrpSpPr/>
                <p:nvPr/>
              </p:nvGrpSpPr>
              <p:grpSpPr>
                <a:xfrm>
                  <a:off x="7835249" y="2755590"/>
                  <a:ext cx="1122901" cy="669689"/>
                  <a:chOff x="7779415" y="2775623"/>
                  <a:chExt cx="1122901" cy="669689"/>
                </a:xfrm>
              </p:grpSpPr>
              <p:grpSp>
                <p:nvGrpSpPr>
                  <p:cNvPr id="64" name="グループ化 63">
                    <a:extLst>
                      <a:ext uri="{FF2B5EF4-FFF2-40B4-BE49-F238E27FC236}">
                        <a16:creationId xmlns:a16="http://schemas.microsoft.com/office/drawing/2014/main" id="{3380F866-3D70-CA7D-806D-5C8079C03886}"/>
                      </a:ext>
                    </a:extLst>
                  </p:cNvPr>
                  <p:cNvGrpSpPr/>
                  <p:nvPr/>
                </p:nvGrpSpPr>
                <p:grpSpPr>
                  <a:xfrm>
                    <a:off x="7779415" y="2776554"/>
                    <a:ext cx="1122901" cy="668758"/>
                    <a:chOff x="5695478" y="3234964"/>
                    <a:chExt cx="1122901" cy="668758"/>
                  </a:xfrm>
                </p:grpSpPr>
                <p:grpSp>
                  <p:nvGrpSpPr>
                    <p:cNvPr id="68" name="グループ化 67">
                      <a:extLst>
                        <a:ext uri="{FF2B5EF4-FFF2-40B4-BE49-F238E27FC236}">
                          <a16:creationId xmlns:a16="http://schemas.microsoft.com/office/drawing/2014/main" id="{B6D8B3BB-1964-6B2C-2986-C93FB55A4F62}"/>
                        </a:ext>
                      </a:extLst>
                    </p:cNvPr>
                    <p:cNvGrpSpPr/>
                    <p:nvPr/>
                  </p:nvGrpSpPr>
                  <p:grpSpPr>
                    <a:xfrm>
                      <a:off x="6315329" y="3507225"/>
                      <a:ext cx="481036" cy="333236"/>
                      <a:chOff x="6531628" y="5040945"/>
                      <a:chExt cx="750431" cy="718811"/>
                    </a:xfrm>
                  </p:grpSpPr>
                  <p:pic>
                    <p:nvPicPr>
                      <p:cNvPr id="79" name="グラフィックス 78" descr="ユーザー 単色塗りつぶし">
                        <a:extLst>
                          <a:ext uri="{FF2B5EF4-FFF2-40B4-BE49-F238E27FC236}">
                            <a16:creationId xmlns:a16="http://schemas.microsoft.com/office/drawing/2014/main" id="{09949104-0172-C2B9-3F12-F3185C7773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94233" y="5040945"/>
                        <a:ext cx="424966" cy="599817"/>
                      </a:xfrm>
                      <a:prstGeom prst="rect">
                        <a:avLst/>
                      </a:prstGeom>
                    </p:spPr>
                  </p:pic>
                  <p:sp>
                    <p:nvSpPr>
                      <p:cNvPr id="80" name="テキスト ボックス 79">
                        <a:extLst>
                          <a:ext uri="{FF2B5EF4-FFF2-40B4-BE49-F238E27FC236}">
                            <a16:creationId xmlns:a16="http://schemas.microsoft.com/office/drawing/2014/main" id="{7BB2DFA2-C59B-0AF1-5AB0-C3F55E0ACCFC}"/>
                          </a:ext>
                        </a:extLst>
                      </p:cNvPr>
                      <p:cNvSpPr txBox="1"/>
                      <p:nvPr/>
                    </p:nvSpPr>
                    <p:spPr>
                      <a:xfrm>
                        <a:off x="6531628" y="5544313"/>
                        <a:ext cx="750431" cy="215443"/>
                      </a:xfrm>
                      <a:prstGeom prst="rect">
                        <a:avLst/>
                      </a:prstGeom>
                      <a:noFill/>
                      <a:ln>
                        <a:noFill/>
                      </a:ln>
                    </p:spPr>
                    <p:txBody>
                      <a:bodyPr wrap="square" rtlCol="0">
                        <a:spAutoFit/>
                      </a:bodyPr>
                      <a:lstStyle/>
                      <a:p>
                        <a:pPr algn="ctr"/>
                        <a:r>
                          <a:rPr kumimoji="1" lang="ja-JP" altLang="en-US" sz="400" dirty="0">
                            <a:latin typeface="BIZ UDPゴシック" panose="020B0400000000000000" pitchFamily="50" charset="-128"/>
                            <a:ea typeface="BIZ UDPゴシック" panose="020B0400000000000000" pitchFamily="50" charset="-128"/>
                          </a:rPr>
                          <a:t>特区民泊</a:t>
                        </a:r>
                        <a:endParaRPr kumimoji="1" lang="en-US" altLang="ja-JP" sz="400" dirty="0">
                          <a:latin typeface="BIZ UDPゴシック" panose="020B0400000000000000" pitchFamily="50" charset="-128"/>
                          <a:ea typeface="BIZ UDPゴシック" panose="020B0400000000000000" pitchFamily="50" charset="-128"/>
                        </a:endParaRPr>
                      </a:p>
                      <a:p>
                        <a:pPr algn="ctr"/>
                        <a:r>
                          <a:rPr kumimoji="1" lang="ja-JP" altLang="en-US" sz="400" dirty="0">
                            <a:latin typeface="BIZ UDPゴシック" panose="020B0400000000000000" pitchFamily="50" charset="-128"/>
                            <a:ea typeface="BIZ UDPゴシック" panose="020B0400000000000000" pitchFamily="50" charset="-128"/>
                          </a:rPr>
                          <a:t>事業者</a:t>
                        </a:r>
                      </a:p>
                    </p:txBody>
                  </p:sp>
                </p:grpSp>
                <p:sp>
                  <p:nvSpPr>
                    <p:cNvPr id="69" name="四角形: 角を丸くする 68">
                      <a:extLst>
                        <a:ext uri="{FF2B5EF4-FFF2-40B4-BE49-F238E27FC236}">
                          <a16:creationId xmlns:a16="http://schemas.microsoft.com/office/drawing/2014/main" id="{58B4CEDC-3A05-8E7A-07FE-2A33FCC51BA9}"/>
                        </a:ext>
                      </a:extLst>
                    </p:cNvPr>
                    <p:cNvSpPr/>
                    <p:nvPr/>
                  </p:nvSpPr>
                  <p:spPr>
                    <a:xfrm>
                      <a:off x="6026153" y="3236990"/>
                      <a:ext cx="415564" cy="184008"/>
                    </a:xfrm>
                    <a:prstGeom prst="round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 dirty="0">
                          <a:solidFill>
                            <a:schemeClr val="tx1"/>
                          </a:solidFill>
                          <a:latin typeface="BIZ UDPゴシック" panose="020B0400000000000000" pitchFamily="50" charset="-128"/>
                          <a:ea typeface="BIZ UDPゴシック" panose="020B0400000000000000" pitchFamily="50" charset="-128"/>
                        </a:rPr>
                        <a:t>電話に</a:t>
                      </a: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400" dirty="0">
                          <a:solidFill>
                            <a:schemeClr val="tx1"/>
                          </a:solidFill>
                          <a:latin typeface="BIZ UDPゴシック" panose="020B0400000000000000" pitchFamily="50" charset="-128"/>
                          <a:ea typeface="BIZ UDPゴシック" panose="020B0400000000000000" pitchFamily="50" charset="-128"/>
                        </a:rPr>
                        <a:t>出ない</a:t>
                      </a:r>
                    </a:p>
                  </p:txBody>
                </p:sp>
                <p:sp>
                  <p:nvSpPr>
                    <p:cNvPr id="70" name="四角形: 角を丸くする 69">
                      <a:extLst>
                        <a:ext uri="{FF2B5EF4-FFF2-40B4-BE49-F238E27FC236}">
                          <a16:creationId xmlns:a16="http://schemas.microsoft.com/office/drawing/2014/main" id="{77C83A4C-DD63-5D23-F183-E13DAA0B4158}"/>
                        </a:ext>
                      </a:extLst>
                    </p:cNvPr>
                    <p:cNvSpPr/>
                    <p:nvPr/>
                  </p:nvSpPr>
                  <p:spPr>
                    <a:xfrm>
                      <a:off x="6328665" y="3243497"/>
                      <a:ext cx="489714" cy="184008"/>
                    </a:xfrm>
                    <a:prstGeom prst="round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chemeClr val="tx1"/>
                          </a:solidFill>
                          <a:latin typeface="BIZ UDPゴシック" panose="020B0400000000000000" pitchFamily="50" charset="-128"/>
                          <a:ea typeface="BIZ UDPゴシック" panose="020B0400000000000000" pitchFamily="50" charset="-128"/>
                        </a:rPr>
                        <a:t>１泊</a:t>
                      </a:r>
                      <a:r>
                        <a:rPr kumimoji="1" lang="ja-JP" altLang="en-US" sz="400" dirty="0">
                          <a:solidFill>
                            <a:schemeClr val="tx1"/>
                          </a:solidFill>
                          <a:latin typeface="BIZ UDPゴシック" panose="020B0400000000000000" pitchFamily="50" charset="-128"/>
                          <a:ea typeface="BIZ UDPゴシック" panose="020B0400000000000000" pitchFamily="50" charset="-128"/>
                        </a:rPr>
                        <a:t>宿泊</a:t>
                      </a:r>
                      <a:endParaRPr kumimoji="1" lang="ja-JP" altLang="en-US" sz="500" dirty="0">
                        <a:solidFill>
                          <a:schemeClr val="tx1"/>
                        </a:solidFill>
                        <a:latin typeface="BIZ UDPゴシック" panose="020B0400000000000000" pitchFamily="50" charset="-128"/>
                        <a:ea typeface="BIZ UDPゴシック" panose="020B0400000000000000" pitchFamily="50" charset="-128"/>
                      </a:endParaRPr>
                    </a:p>
                  </p:txBody>
                </p:sp>
                <p:sp>
                  <p:nvSpPr>
                    <p:cNvPr id="71" name="四角形: 角を丸くする 70">
                      <a:extLst>
                        <a:ext uri="{FF2B5EF4-FFF2-40B4-BE49-F238E27FC236}">
                          <a16:creationId xmlns:a16="http://schemas.microsoft.com/office/drawing/2014/main" id="{49506E60-7B60-7245-8800-154AF0E10A7D}"/>
                        </a:ext>
                      </a:extLst>
                    </p:cNvPr>
                    <p:cNvSpPr/>
                    <p:nvPr/>
                  </p:nvSpPr>
                  <p:spPr>
                    <a:xfrm>
                      <a:off x="5695478" y="3234964"/>
                      <a:ext cx="399516" cy="184008"/>
                    </a:xfrm>
                    <a:prstGeom prst="round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 dirty="0">
                          <a:solidFill>
                            <a:schemeClr val="tx1"/>
                          </a:solidFill>
                          <a:latin typeface="BIZ UDPゴシック" panose="020B0400000000000000" pitchFamily="50" charset="-128"/>
                          <a:ea typeface="BIZ UDPゴシック" panose="020B0400000000000000" pitchFamily="50" charset="-128"/>
                        </a:rPr>
                        <a:t>標識</a:t>
                      </a: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400" dirty="0">
                          <a:solidFill>
                            <a:schemeClr val="tx1"/>
                          </a:solidFill>
                          <a:latin typeface="BIZ UDPゴシック" panose="020B0400000000000000" pitchFamily="50" charset="-128"/>
                          <a:ea typeface="BIZ UDPゴシック" panose="020B0400000000000000" pitchFamily="50" charset="-128"/>
                        </a:rPr>
                        <a:t>未掲示</a:t>
                      </a:r>
                    </a:p>
                  </p:txBody>
                </p:sp>
                <p:grpSp>
                  <p:nvGrpSpPr>
                    <p:cNvPr id="72" name="グループ化 71">
                      <a:extLst>
                        <a:ext uri="{FF2B5EF4-FFF2-40B4-BE49-F238E27FC236}">
                          <a16:creationId xmlns:a16="http://schemas.microsoft.com/office/drawing/2014/main" id="{48E9A9BC-3E4F-B1CD-A9A3-D50719C2A689}"/>
                        </a:ext>
                      </a:extLst>
                    </p:cNvPr>
                    <p:cNvGrpSpPr/>
                    <p:nvPr/>
                  </p:nvGrpSpPr>
                  <p:grpSpPr>
                    <a:xfrm>
                      <a:off x="5791317" y="3538412"/>
                      <a:ext cx="217017" cy="308559"/>
                      <a:chOff x="8453884" y="5101134"/>
                      <a:chExt cx="338555" cy="665582"/>
                    </a:xfrm>
                  </p:grpSpPr>
                  <p:pic>
                    <p:nvPicPr>
                      <p:cNvPr id="77" name="図 76" descr="アイコン&#10;&#10;AI によって生成されたコンテンツは間違っている可能性があります。">
                        <a:extLst>
                          <a:ext uri="{FF2B5EF4-FFF2-40B4-BE49-F238E27FC236}">
                            <a16:creationId xmlns:a16="http://schemas.microsoft.com/office/drawing/2014/main" id="{29AB1F93-E45A-E523-B5D8-3CFDD338CB5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8457954" y="5101134"/>
                        <a:ext cx="311506" cy="478046"/>
                      </a:xfrm>
                      <a:prstGeom prst="rect">
                        <a:avLst/>
                      </a:prstGeom>
                    </p:spPr>
                  </p:pic>
                  <p:sp>
                    <p:nvSpPr>
                      <p:cNvPr id="78" name="テキスト ボックス 77">
                        <a:extLst>
                          <a:ext uri="{FF2B5EF4-FFF2-40B4-BE49-F238E27FC236}">
                            <a16:creationId xmlns:a16="http://schemas.microsoft.com/office/drawing/2014/main" id="{6C67A472-96EA-0631-8231-4BBEEFDA5C0F}"/>
                          </a:ext>
                        </a:extLst>
                      </p:cNvPr>
                      <p:cNvSpPr txBox="1"/>
                      <p:nvPr/>
                    </p:nvSpPr>
                    <p:spPr>
                      <a:xfrm>
                        <a:off x="8453884" y="5612829"/>
                        <a:ext cx="338555" cy="153887"/>
                      </a:xfrm>
                      <a:prstGeom prst="rect">
                        <a:avLst/>
                      </a:prstGeom>
                      <a:noFill/>
                      <a:ln>
                        <a:noFill/>
                      </a:ln>
                    </p:spPr>
                    <p:txBody>
                      <a:bodyPr wrap="none" rtlCol="0">
                        <a:spAutoFit/>
                      </a:bodyPr>
                      <a:lstStyle/>
                      <a:p>
                        <a:pPr algn="ctr"/>
                        <a:r>
                          <a:rPr kumimoji="1" lang="ja-JP" altLang="en-US" sz="400" dirty="0">
                            <a:latin typeface="BIZ UDPゴシック" panose="020B0400000000000000" pitchFamily="50" charset="-128"/>
                            <a:ea typeface="BIZ UDPゴシック" panose="020B0400000000000000" pitchFamily="50" charset="-128"/>
                          </a:rPr>
                          <a:t>保健所</a:t>
                        </a:r>
                      </a:p>
                    </p:txBody>
                  </p:sp>
                </p:grpSp>
                <p:grpSp>
                  <p:nvGrpSpPr>
                    <p:cNvPr id="73" name="グループ化 72">
                      <a:extLst>
                        <a:ext uri="{FF2B5EF4-FFF2-40B4-BE49-F238E27FC236}">
                          <a16:creationId xmlns:a16="http://schemas.microsoft.com/office/drawing/2014/main" id="{7A391C52-0999-2BEE-FB26-0522B570D1A1}"/>
                        </a:ext>
                      </a:extLst>
                    </p:cNvPr>
                    <p:cNvGrpSpPr/>
                    <p:nvPr/>
                  </p:nvGrpSpPr>
                  <p:grpSpPr>
                    <a:xfrm>
                      <a:off x="6017729" y="3520626"/>
                      <a:ext cx="441146" cy="383096"/>
                      <a:chOff x="7154161" y="5067290"/>
                      <a:chExt cx="688202" cy="826362"/>
                    </a:xfrm>
                  </p:grpSpPr>
                  <p:sp>
                    <p:nvSpPr>
                      <p:cNvPr id="74" name="矢印: 右 73">
                        <a:extLst>
                          <a:ext uri="{FF2B5EF4-FFF2-40B4-BE49-F238E27FC236}">
                            <a16:creationId xmlns:a16="http://schemas.microsoft.com/office/drawing/2014/main" id="{B41372C6-0135-B60F-628D-99CDA3BBEDA6}"/>
                          </a:ext>
                        </a:extLst>
                      </p:cNvPr>
                      <p:cNvSpPr/>
                      <p:nvPr/>
                    </p:nvSpPr>
                    <p:spPr>
                      <a:xfrm>
                        <a:off x="7290640" y="5332356"/>
                        <a:ext cx="445214" cy="196526"/>
                      </a:xfrm>
                      <a:prstGeom prst="rightArrow">
                        <a:avLst/>
                      </a:prstGeom>
                      <a:solidFill>
                        <a:schemeClr val="bg2">
                          <a:lumMod val="50000"/>
                        </a:schemeClr>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75" name="テキスト ボックス 74">
                        <a:extLst>
                          <a:ext uri="{FF2B5EF4-FFF2-40B4-BE49-F238E27FC236}">
                            <a16:creationId xmlns:a16="http://schemas.microsoft.com/office/drawing/2014/main" id="{FEE5FDCF-26E2-EB97-CC56-805A790E16DC}"/>
                          </a:ext>
                        </a:extLst>
                      </p:cNvPr>
                      <p:cNvSpPr txBox="1"/>
                      <p:nvPr/>
                    </p:nvSpPr>
                    <p:spPr>
                      <a:xfrm>
                        <a:off x="7178684" y="5067290"/>
                        <a:ext cx="608179" cy="331946"/>
                      </a:xfrm>
                      <a:prstGeom prst="rect">
                        <a:avLst/>
                      </a:prstGeom>
                      <a:noFill/>
                      <a:ln w="9525">
                        <a:noFill/>
                      </a:ln>
                    </p:spPr>
                    <p:txBody>
                      <a:bodyPr wrap="none" rtlCol="0">
                        <a:spAutoFit/>
                      </a:bodyPr>
                      <a:lstStyle/>
                      <a:p>
                        <a:pPr algn="ctr"/>
                        <a:r>
                          <a:rPr kumimoji="1" lang="ja-JP" altLang="en-US" sz="400" b="1" dirty="0">
                            <a:latin typeface="BIZ UDPゴシック" panose="020B0400000000000000" pitchFamily="50" charset="-128"/>
                            <a:ea typeface="BIZ UDPゴシック" panose="020B0400000000000000" pitchFamily="50" charset="-128"/>
                          </a:rPr>
                          <a:t>行政指導</a:t>
                        </a:r>
                        <a:endParaRPr kumimoji="1" lang="en-US" altLang="ja-JP" sz="500" b="1" dirty="0">
                          <a:latin typeface="BIZ UDPゴシック" panose="020B0400000000000000" pitchFamily="50" charset="-128"/>
                          <a:ea typeface="BIZ UDPゴシック" panose="020B0400000000000000" pitchFamily="50" charset="-128"/>
                        </a:endParaRPr>
                      </a:p>
                    </p:txBody>
                  </p:sp>
                  <p:sp>
                    <p:nvSpPr>
                      <p:cNvPr id="76" name="テキスト ボックス 75">
                        <a:extLst>
                          <a:ext uri="{FF2B5EF4-FFF2-40B4-BE49-F238E27FC236}">
                            <a16:creationId xmlns:a16="http://schemas.microsoft.com/office/drawing/2014/main" id="{AF4B36F7-0343-AC00-8D9E-07A0308780C4}"/>
                          </a:ext>
                        </a:extLst>
                      </p:cNvPr>
                      <p:cNvSpPr txBox="1"/>
                      <p:nvPr/>
                    </p:nvSpPr>
                    <p:spPr>
                      <a:xfrm>
                        <a:off x="7154161" y="5428926"/>
                        <a:ext cx="688202" cy="464726"/>
                      </a:xfrm>
                      <a:prstGeom prst="rect">
                        <a:avLst/>
                      </a:prstGeom>
                      <a:noFill/>
                      <a:ln w="9525">
                        <a:noFill/>
                      </a:ln>
                    </p:spPr>
                    <p:txBody>
                      <a:bodyPr wrap="none" rtlCol="0">
                        <a:spAutoFit/>
                      </a:bodyPr>
                      <a:lstStyle/>
                      <a:p>
                        <a:pPr algn="ctr"/>
                        <a:r>
                          <a:rPr kumimoji="1" lang="ja-JP" altLang="en-US" sz="400" b="1" dirty="0">
                            <a:latin typeface="BIZ UDPゴシック" panose="020B0400000000000000" pitchFamily="50" charset="-128"/>
                            <a:ea typeface="BIZ UDPゴシック" panose="020B0400000000000000" pitchFamily="50" charset="-128"/>
                          </a:rPr>
                          <a:t>改善命令・</a:t>
                        </a:r>
                        <a:endParaRPr kumimoji="1" lang="en-US" altLang="ja-JP" sz="400" b="1" dirty="0">
                          <a:latin typeface="BIZ UDPゴシック" panose="020B0400000000000000" pitchFamily="50" charset="-128"/>
                          <a:ea typeface="BIZ UDPゴシック" panose="020B0400000000000000" pitchFamily="50" charset="-128"/>
                        </a:endParaRPr>
                      </a:p>
                      <a:p>
                        <a:pPr algn="ctr"/>
                        <a:r>
                          <a:rPr kumimoji="1" lang="ja-JP" altLang="en-US" sz="400" b="1" dirty="0">
                            <a:latin typeface="BIZ UDPゴシック" panose="020B0400000000000000" pitchFamily="50" charset="-128"/>
                            <a:ea typeface="BIZ UDPゴシック" panose="020B0400000000000000" pitchFamily="50" charset="-128"/>
                          </a:rPr>
                          <a:t>取消等処分</a:t>
                        </a:r>
                        <a:endParaRPr kumimoji="1" lang="en-US" altLang="ja-JP" sz="400" b="1" dirty="0">
                          <a:latin typeface="BIZ UDPゴシック" panose="020B0400000000000000" pitchFamily="50" charset="-128"/>
                          <a:ea typeface="BIZ UDPゴシック" panose="020B0400000000000000" pitchFamily="50" charset="-128"/>
                        </a:endParaRPr>
                      </a:p>
                    </p:txBody>
                  </p:sp>
                </p:grpSp>
              </p:grpSp>
              <p:sp>
                <p:nvSpPr>
                  <p:cNvPr id="65" name="四角形: 角を丸くする 64">
                    <a:extLst>
                      <a:ext uri="{FF2B5EF4-FFF2-40B4-BE49-F238E27FC236}">
                        <a16:creationId xmlns:a16="http://schemas.microsoft.com/office/drawing/2014/main" id="{4A103561-705F-C973-EECC-A17466096F75}"/>
                      </a:ext>
                    </a:extLst>
                  </p:cNvPr>
                  <p:cNvSpPr/>
                  <p:nvPr/>
                </p:nvSpPr>
                <p:spPr>
                  <a:xfrm>
                    <a:off x="7842390" y="2775623"/>
                    <a:ext cx="274078" cy="194562"/>
                  </a:xfrm>
                  <a:prstGeom prst="roundRect">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四角形: 角を丸くする 65">
                    <a:extLst>
                      <a:ext uri="{FF2B5EF4-FFF2-40B4-BE49-F238E27FC236}">
                        <a16:creationId xmlns:a16="http://schemas.microsoft.com/office/drawing/2014/main" id="{9C98182C-2666-0432-3346-CF9951EC512D}"/>
                      </a:ext>
                    </a:extLst>
                  </p:cNvPr>
                  <p:cNvSpPr/>
                  <p:nvPr/>
                </p:nvSpPr>
                <p:spPr>
                  <a:xfrm>
                    <a:off x="8180610" y="2777898"/>
                    <a:ext cx="274078" cy="194562"/>
                  </a:xfrm>
                  <a:prstGeom prst="roundRect">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四角形: 角を丸くする 66">
                    <a:extLst>
                      <a:ext uri="{FF2B5EF4-FFF2-40B4-BE49-F238E27FC236}">
                        <a16:creationId xmlns:a16="http://schemas.microsoft.com/office/drawing/2014/main" id="{5F85FA95-FBBE-8010-F952-015E7AF34F2D}"/>
                      </a:ext>
                    </a:extLst>
                  </p:cNvPr>
                  <p:cNvSpPr/>
                  <p:nvPr/>
                </p:nvSpPr>
                <p:spPr>
                  <a:xfrm>
                    <a:off x="8521120" y="2777898"/>
                    <a:ext cx="274078" cy="194562"/>
                  </a:xfrm>
                  <a:prstGeom prst="roundRect">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61" name="正方形/長方形 60">
                  <a:extLst>
                    <a:ext uri="{FF2B5EF4-FFF2-40B4-BE49-F238E27FC236}">
                      <a16:creationId xmlns:a16="http://schemas.microsoft.com/office/drawing/2014/main" id="{4FAE7B50-055B-C87E-32FC-42E5033AED25}"/>
                    </a:ext>
                  </a:extLst>
                </p:cNvPr>
                <p:cNvSpPr/>
                <p:nvPr/>
              </p:nvSpPr>
              <p:spPr>
                <a:xfrm>
                  <a:off x="6621486" y="2248603"/>
                  <a:ext cx="1158505" cy="35250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苦情発生の未然防止</a:t>
                  </a:r>
                </a:p>
              </p:txBody>
            </p:sp>
            <p:sp>
              <p:nvSpPr>
                <p:cNvPr id="62" name="正方形/長方形 61">
                  <a:extLst>
                    <a:ext uri="{FF2B5EF4-FFF2-40B4-BE49-F238E27FC236}">
                      <a16:creationId xmlns:a16="http://schemas.microsoft.com/office/drawing/2014/main" id="{C3478490-451D-5311-8782-9F113E8C8AA2}"/>
                    </a:ext>
                  </a:extLst>
                </p:cNvPr>
                <p:cNvSpPr/>
                <p:nvPr/>
              </p:nvSpPr>
              <p:spPr>
                <a:xfrm>
                  <a:off x="7783440" y="2242679"/>
                  <a:ext cx="1155237" cy="1314839"/>
                </a:xfrm>
                <a:prstGeom prst="rect">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CCE1CBEB-5D16-149D-48ED-91B73D8582BE}"/>
                    </a:ext>
                  </a:extLst>
                </p:cNvPr>
                <p:cNvSpPr/>
                <p:nvPr/>
              </p:nvSpPr>
              <p:spPr>
                <a:xfrm>
                  <a:off x="6621487" y="2247905"/>
                  <a:ext cx="2317189" cy="1309613"/>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aphicFrame>
        <p:nvGraphicFramePr>
          <p:cNvPr id="7" name="オブジェクト 6">
            <a:extLst>
              <a:ext uri="{FF2B5EF4-FFF2-40B4-BE49-F238E27FC236}">
                <a16:creationId xmlns:a16="http://schemas.microsoft.com/office/drawing/2014/main" id="{E80BDB0F-CABB-803F-467E-173C585ADB9F}"/>
              </a:ext>
            </a:extLst>
          </p:cNvPr>
          <p:cNvGraphicFramePr>
            <a:graphicFrameLocks noChangeAspect="1"/>
          </p:cNvGraphicFramePr>
          <p:nvPr/>
        </p:nvGraphicFramePr>
        <p:xfrm>
          <a:off x="7268444" y="534719"/>
          <a:ext cx="1101059" cy="1544499"/>
        </p:xfrm>
        <a:graphic>
          <a:graphicData uri="http://schemas.openxmlformats.org/presentationml/2006/ole">
            <mc:AlternateContent xmlns:mc="http://schemas.openxmlformats.org/markup-compatibility/2006">
              <mc:Choice xmlns:v="urn:schemas-microsoft-com:vml" Requires="v">
                <p:oleObj name="Acrobat Document" r:id="rId13" imgW="4663440" imgH="6545580" progId="AcroExch.Document.2020">
                  <p:embed/>
                </p:oleObj>
              </mc:Choice>
              <mc:Fallback>
                <p:oleObj name="Acrobat Document" r:id="rId13" imgW="4663440" imgH="6545580" progId="AcroExch.Document.2020">
                  <p:embed/>
                  <p:pic>
                    <p:nvPicPr>
                      <p:cNvPr id="7" name="オブジェクト 6">
                        <a:extLst>
                          <a:ext uri="{FF2B5EF4-FFF2-40B4-BE49-F238E27FC236}">
                            <a16:creationId xmlns:a16="http://schemas.microsoft.com/office/drawing/2014/main" id="{E80BDB0F-CABB-803F-467E-173C585ADB9F}"/>
                          </a:ext>
                        </a:extLst>
                      </p:cNvPr>
                      <p:cNvPicPr/>
                      <p:nvPr/>
                    </p:nvPicPr>
                    <p:blipFill>
                      <a:blip r:embed="rId14"/>
                      <a:stretch>
                        <a:fillRect/>
                      </a:stretch>
                    </p:blipFill>
                    <p:spPr>
                      <a:xfrm>
                        <a:off x="7268444" y="534719"/>
                        <a:ext cx="1101059" cy="1544499"/>
                      </a:xfrm>
                      <a:prstGeom prst="rect">
                        <a:avLst/>
                      </a:prstGeom>
                    </p:spPr>
                  </p:pic>
                </p:oleObj>
              </mc:Fallback>
            </mc:AlternateContent>
          </a:graphicData>
        </a:graphic>
      </p:graphicFrame>
      <p:sp>
        <p:nvSpPr>
          <p:cNvPr id="9" name="角丸四角形 14">
            <a:extLst>
              <a:ext uri="{FF2B5EF4-FFF2-40B4-BE49-F238E27FC236}">
                <a16:creationId xmlns:a16="http://schemas.microsoft.com/office/drawing/2014/main" id="{9F7D8594-03E9-C8CF-8A36-AE16DB1BDB43}"/>
              </a:ext>
            </a:extLst>
          </p:cNvPr>
          <p:cNvSpPr/>
          <p:nvPr/>
        </p:nvSpPr>
        <p:spPr>
          <a:xfrm>
            <a:off x="255774" y="1719623"/>
            <a:ext cx="288925" cy="27568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0" name="角丸四角形 14">
            <a:extLst>
              <a:ext uri="{FF2B5EF4-FFF2-40B4-BE49-F238E27FC236}">
                <a16:creationId xmlns:a16="http://schemas.microsoft.com/office/drawing/2014/main" id="{0658F2CE-43E4-6D66-AA60-D0702A09C094}"/>
              </a:ext>
            </a:extLst>
          </p:cNvPr>
          <p:cNvSpPr/>
          <p:nvPr/>
        </p:nvSpPr>
        <p:spPr>
          <a:xfrm>
            <a:off x="255773" y="2451093"/>
            <a:ext cx="288925" cy="27568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Tree>
    <p:extLst>
      <p:ext uri="{BB962C8B-B14F-4D97-AF65-F5344CB8AC3E}">
        <p14:creationId xmlns:p14="http://schemas.microsoft.com/office/powerpoint/2010/main" val="4289771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AAD6E-038D-7AAC-7193-9098F9F54B96}"/>
            </a:ext>
          </a:extLst>
        </p:cNvPr>
        <p:cNvGrpSpPr/>
        <p:nvPr/>
      </p:nvGrpSpPr>
      <p:grpSpPr>
        <a:xfrm>
          <a:off x="0" y="0"/>
          <a:ext cx="0" cy="0"/>
          <a:chOff x="0" y="0"/>
          <a:chExt cx="0" cy="0"/>
        </a:xfrm>
      </p:grpSpPr>
      <p:sp>
        <p:nvSpPr>
          <p:cNvPr id="14" name="Rectangle 4">
            <a:extLst>
              <a:ext uri="{FF2B5EF4-FFF2-40B4-BE49-F238E27FC236}">
                <a16:creationId xmlns:a16="http://schemas.microsoft.com/office/drawing/2014/main" id="{6998A0F3-18DC-D31F-EE3B-969F49E63EBB}"/>
              </a:ext>
            </a:extLst>
          </p:cNvPr>
          <p:cNvSpPr>
            <a:spLocks noChangeArrowheads="1"/>
          </p:cNvSpPr>
          <p:nvPr/>
        </p:nvSpPr>
        <p:spPr bwMode="auto">
          <a:xfrm>
            <a:off x="-1588" y="1684"/>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ミナミの環境改善①</a:t>
            </a:r>
          </a:p>
        </p:txBody>
      </p:sp>
      <p:sp>
        <p:nvSpPr>
          <p:cNvPr id="2" name="スライド番号プレースホルダー 1">
            <a:extLst>
              <a:ext uri="{FF2B5EF4-FFF2-40B4-BE49-F238E27FC236}">
                <a16:creationId xmlns:a16="http://schemas.microsoft.com/office/drawing/2014/main" id="{B6501CD6-1C36-48C7-58F1-511402976CF6}"/>
              </a:ext>
            </a:extLst>
          </p:cNvPr>
          <p:cNvSpPr>
            <a:spLocks noGrp="1"/>
          </p:cNvSpPr>
          <p:nvPr>
            <p:ph type="sldNum" sz="quarter" idx="12"/>
          </p:nvPr>
        </p:nvSpPr>
        <p:spPr>
          <a:xfrm>
            <a:off x="6984000" y="4756545"/>
            <a:ext cx="2160000" cy="358775"/>
          </a:xfrm>
        </p:spPr>
        <p:txBody>
          <a:bodyPr/>
          <a:lstStyle/>
          <a:p>
            <a:pPr>
              <a:defRPr/>
            </a:pPr>
            <a:fld id="{A2B66F92-5B6F-40D4-B1D3-96B798ADC06F}" type="slidenum">
              <a:rPr lang="en-US" altLang="ja-JP" sz="2000" b="1" smtClean="0">
                <a:solidFill>
                  <a:srgbClr val="000000"/>
                </a:solidFill>
                <a:effectLst>
                  <a:outerShdw blurRad="38100" dist="38100" dir="2700000" algn="tl">
                    <a:srgbClr val="000000">
                      <a:alpha val="43137"/>
                    </a:srgbClr>
                  </a:outerShdw>
                </a:effectLst>
              </a:rPr>
              <a:pPr>
                <a:defRPr/>
              </a:pPr>
              <a:t>38</a:t>
            </a:fld>
            <a:endParaRPr lang="en-US" altLang="ja-JP" sz="2000" b="1">
              <a:solidFill>
                <a:srgbClr val="000000"/>
              </a:solidFill>
              <a:effectLst>
                <a:outerShdw blurRad="38100" dist="38100" dir="2700000" algn="tl">
                  <a:srgbClr val="000000">
                    <a:alpha val="43137"/>
                  </a:srgbClr>
                </a:outerShdw>
              </a:effectLst>
            </a:endParaRPr>
          </a:p>
        </p:txBody>
      </p:sp>
      <p:sp>
        <p:nvSpPr>
          <p:cNvPr id="13" name="角丸四角形 12">
            <a:extLst>
              <a:ext uri="{FF2B5EF4-FFF2-40B4-BE49-F238E27FC236}">
                <a16:creationId xmlns:a16="http://schemas.microsoft.com/office/drawing/2014/main" id="{E2E31601-2C56-963D-519A-A3808B5AB6E1}"/>
              </a:ext>
            </a:extLst>
          </p:cNvPr>
          <p:cNvSpPr/>
          <p:nvPr/>
        </p:nvSpPr>
        <p:spPr>
          <a:xfrm>
            <a:off x="398142" y="523296"/>
            <a:ext cx="8453002" cy="702156"/>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tIns="52199" rIns="104395" bIns="52199"/>
          <a:lstStyle/>
          <a:p>
            <a:pPr eaLnBrk="1" hangingPunct="1">
              <a:lnSpc>
                <a:spcPts val="2284"/>
              </a:lnSpc>
              <a:defRPr/>
            </a:pPr>
            <a:r>
              <a:rPr lang="ja-JP" altLang="en-US" sz="1600" dirty="0">
                <a:solidFill>
                  <a:srgbClr val="000000"/>
                </a:solidFill>
                <a:latin typeface="ＭＳ Ｐゴシック" panose="020B0600070205080204" pitchFamily="50" charset="-128"/>
                <a:ea typeface="HGP創英角ｺﾞｼｯｸUB" pitchFamily="50" charset="-128"/>
              </a:rPr>
              <a:t>　　　　　令和</a:t>
            </a:r>
            <a:r>
              <a:rPr lang="ja-JP" altLang="en-US" sz="1600" dirty="0">
                <a:solidFill>
                  <a:schemeClr val="tx1"/>
                </a:solidFill>
                <a:latin typeface="ＭＳ Ｐゴシック" panose="020B0600070205080204" pitchFamily="50" charset="-128"/>
                <a:ea typeface="HGP創英角ｺﾞｼｯｸUB" pitchFamily="50" charset="-128"/>
              </a:rPr>
              <a:t>８</a:t>
            </a:r>
            <a:r>
              <a:rPr lang="ja-JP" altLang="ja-JP" sz="1600" dirty="0">
                <a:solidFill>
                  <a:srgbClr val="000000"/>
                </a:solidFill>
                <a:latin typeface="ＭＳ Ｐゴシック" panose="020B0600070205080204" pitchFamily="50" charset="-128"/>
                <a:ea typeface="HGP創英角ｺﾞｼｯｸUB" pitchFamily="50" charset="-128"/>
              </a:rPr>
              <a:t>年度　</a:t>
            </a:r>
            <a:r>
              <a:rPr lang="ja-JP" altLang="en-US" sz="1600" dirty="0">
                <a:solidFill>
                  <a:srgbClr val="000000"/>
                </a:solidFill>
                <a:latin typeface="ＭＳ Ｐゴシック" panose="020B0600070205080204" pitchFamily="50" charset="-128"/>
                <a:ea typeface="HGP創英角ｺﾞｼｯｸUB" pitchFamily="50" charset="-128"/>
              </a:rPr>
              <a:t>ミナミエリアの環境改善に向けた取組　　　　　　　　　　　  </a:t>
            </a:r>
            <a:r>
              <a:rPr lang="ja-JP" altLang="en-US" sz="1600" dirty="0">
                <a:solidFill>
                  <a:srgbClr val="FF0000"/>
                </a:solidFill>
                <a:latin typeface="ＭＳ Ｐゴシック" panose="020B0600070205080204" pitchFamily="50" charset="-128"/>
                <a:ea typeface="HGP創英角ｺﾞｼｯｸUB" pitchFamily="50" charset="-128"/>
              </a:rPr>
              <a:t>１５</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億　　７００万</a:t>
            </a:r>
            <a:r>
              <a:rPr lang="ja-JP" altLang="ja-JP" sz="1600" dirty="0">
                <a:solidFill>
                  <a:srgbClr val="FF0000"/>
                </a:solidFill>
                <a:latin typeface="ＭＳ Ｐゴシック" panose="020B0600070205080204" pitchFamily="50" charset="-128"/>
                <a:ea typeface="HGP創英角ｺﾞｼｯｸUB" pitchFamily="50" charset="-128"/>
              </a:rPr>
              <a:t>円</a:t>
            </a:r>
            <a:endParaRPr lang="en-US" altLang="ja-JP" sz="1600" dirty="0">
              <a:solidFill>
                <a:srgbClr val="FF0000"/>
              </a:solidFill>
              <a:latin typeface="ＭＳ Ｐゴシック" panose="020B0600070205080204" pitchFamily="50" charset="-128"/>
              <a:ea typeface="HGP創英角ｺﾞｼｯｸUB" pitchFamily="50" charset="-128"/>
            </a:endParaRPr>
          </a:p>
          <a:p>
            <a:pPr algn="r" eaLnBrk="1" hangingPunct="1">
              <a:lnSpc>
                <a:spcPts val="2284"/>
              </a:lnSpc>
              <a:defRPr/>
            </a:pPr>
            <a:r>
              <a:rPr lang="ja-JP" altLang="en-US" sz="1600" dirty="0">
                <a:solidFill>
                  <a:srgbClr val="FF0000"/>
                </a:solidFill>
                <a:latin typeface="ＭＳ Ｐゴシック" panose="020B0600070205080204" pitchFamily="50" charset="-128"/>
                <a:ea typeface="HGP創英角ｺﾞｼｯｸUB" pitchFamily="50" charset="-128"/>
              </a:rPr>
              <a:t>（うち、府補助金（宿泊税） 充当　 ８億１，０００万円）</a:t>
            </a:r>
            <a:endParaRPr lang="en-US" altLang="ja-JP" sz="1600" dirty="0">
              <a:solidFill>
                <a:srgbClr val="FF0000"/>
              </a:solidFill>
              <a:latin typeface="ＭＳ Ｐゴシック" panose="020B0600070205080204" pitchFamily="50" charset="-128"/>
              <a:ea typeface="HGP創英角ｺﾞｼｯｸUB" pitchFamily="50" charset="-128"/>
            </a:endParaRPr>
          </a:p>
        </p:txBody>
      </p:sp>
      <p:sp>
        <p:nvSpPr>
          <p:cNvPr id="9" name="角丸四角形 17">
            <a:extLst>
              <a:ext uri="{FF2B5EF4-FFF2-40B4-BE49-F238E27FC236}">
                <a16:creationId xmlns:a16="http://schemas.microsoft.com/office/drawing/2014/main" id="{F99BA118-9874-7C6E-9EFC-A3A2F3A96F03}"/>
              </a:ext>
            </a:extLst>
          </p:cNvPr>
          <p:cNvSpPr/>
          <p:nvPr/>
        </p:nvSpPr>
        <p:spPr>
          <a:xfrm>
            <a:off x="292856" y="1228741"/>
            <a:ext cx="8334375" cy="380776"/>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lvl="0">
              <a:defRPr/>
            </a:pPr>
            <a:r>
              <a:rPr kumimoji="1" lang="ja-JP" altLang="en-US"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lang="ja-JP" altLang="en-US" b="1" spc="-60" dirty="0">
                <a:solidFill>
                  <a:schemeClr val="tx1"/>
                </a:solidFill>
                <a:latin typeface="ＭＳ Ｐゴシック" panose="020B0600070205080204" pitchFamily="50" charset="-128"/>
                <a:ea typeface="ＭＳ Ｐゴシック"/>
              </a:rPr>
              <a:t>美しく快適なまちへの取組</a:t>
            </a:r>
            <a:endParaRPr lang="ja-JP" altLang="en-US" spc="-60" dirty="0">
              <a:solidFill>
                <a:schemeClr val="tx1"/>
              </a:solidFill>
              <a:latin typeface="ＭＳ Ｐゴシック" panose="020B0600070205080204" pitchFamily="50" charset="-128"/>
              <a:ea typeface="ＭＳ Ｐゴシック"/>
            </a:endParaRPr>
          </a:p>
        </p:txBody>
      </p:sp>
      <p:sp>
        <p:nvSpPr>
          <p:cNvPr id="6" name="Rectangle 4">
            <a:extLst>
              <a:ext uri="{FF2B5EF4-FFF2-40B4-BE49-F238E27FC236}">
                <a16:creationId xmlns:a16="http://schemas.microsoft.com/office/drawing/2014/main" id="{0D3038E4-C925-3B8F-6F62-90C2F2E7C672}"/>
              </a:ext>
            </a:extLst>
          </p:cNvPr>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a:solidFill>
                <a:srgbClr val="000099"/>
              </a:solidFill>
              <a:latin typeface="ＭＳ Ｐゴシック" panose="020B0600070205080204" pitchFamily="50" charset="-128"/>
              <a:ea typeface="HG創英角ｺﾞｼｯｸUB" panose="020B0909000000000000" pitchFamily="49" charset="-128"/>
            </a:endParaRPr>
          </a:p>
        </p:txBody>
      </p:sp>
      <p:sp>
        <p:nvSpPr>
          <p:cNvPr id="10" name="Rectangle 5">
            <a:extLst>
              <a:ext uri="{FF2B5EF4-FFF2-40B4-BE49-F238E27FC236}">
                <a16:creationId xmlns:a16="http://schemas.microsoft.com/office/drawing/2014/main" id="{92E14E7C-4913-5F9D-2ECB-882AEDCDF79C}"/>
              </a:ext>
            </a:extLst>
          </p:cNvPr>
          <p:cNvSpPr>
            <a:spLocks noChangeArrowheads="1"/>
          </p:cNvSpPr>
          <p:nvPr/>
        </p:nvSpPr>
        <p:spPr bwMode="auto">
          <a:xfrm>
            <a:off x="22091" y="1637447"/>
            <a:ext cx="725552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algn="r"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路上喫煙対策事業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３億 ３，６００万円）</a:t>
            </a:r>
          </a:p>
        </p:txBody>
      </p:sp>
      <p:sp>
        <p:nvSpPr>
          <p:cNvPr id="11" name="Rectangle 5">
            <a:extLst>
              <a:ext uri="{FF2B5EF4-FFF2-40B4-BE49-F238E27FC236}">
                <a16:creationId xmlns:a16="http://schemas.microsoft.com/office/drawing/2014/main" id="{3DFE72EA-71BE-1F60-963B-389AA459501F}"/>
              </a:ext>
            </a:extLst>
          </p:cNvPr>
          <p:cNvSpPr>
            <a:spLocks noChangeArrowheads="1"/>
          </p:cNvSpPr>
          <p:nvPr/>
        </p:nvSpPr>
        <p:spPr bwMode="auto">
          <a:xfrm>
            <a:off x="174210" y="2321527"/>
            <a:ext cx="7210798"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68288" eaLnBrk="1" hangingPunct="1">
              <a:spcBef>
                <a:spcPts val="170"/>
              </a:spcBef>
              <a:spcAft>
                <a:spcPts val="170"/>
              </a:spcAft>
              <a:tabLst>
                <a:tab pos="4838700" algn="l"/>
                <a:tab pos="4930775" algn="l"/>
              </a:tabLst>
              <a:defRPr/>
            </a:pPr>
            <a:r>
              <a:rPr lang="ja-JP" altLang="en-US" sz="1600" b="1" dirty="0">
                <a:latin typeface="ＭＳ Ｐゴシック" panose="020B0600070205080204" pitchFamily="50" charset="-128"/>
              </a:rPr>
              <a:t>■　まちの美化推進事業　　　　　　　　　　　　　　　　　　　　 （ ３億 　  ８００万円）　　</a:t>
            </a:r>
          </a:p>
        </p:txBody>
      </p:sp>
      <p:sp>
        <p:nvSpPr>
          <p:cNvPr id="8" name="Rectangle 5">
            <a:extLst>
              <a:ext uri="{FF2B5EF4-FFF2-40B4-BE49-F238E27FC236}">
                <a16:creationId xmlns:a16="http://schemas.microsoft.com/office/drawing/2014/main" id="{5458B5B1-1955-B755-2991-3A2D885A1BFD}"/>
              </a:ext>
            </a:extLst>
          </p:cNvPr>
          <p:cNvSpPr>
            <a:spLocks noChangeArrowheads="1"/>
          </p:cNvSpPr>
          <p:nvPr/>
        </p:nvSpPr>
        <p:spPr bwMode="auto">
          <a:xfrm>
            <a:off x="146340" y="2970529"/>
            <a:ext cx="7238668" cy="36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ミナミごみゼロカート事業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       ３，５００万円）</a:t>
            </a:r>
            <a:endParaRPr lang="ja-JP" altLang="en-US" sz="1400" dirty="0">
              <a:latin typeface="ＭＳ Ｐゴシック" panose="020B0600070205080204" pitchFamily="50" charset="-128"/>
            </a:endParaRPr>
          </a:p>
        </p:txBody>
      </p:sp>
      <p:sp>
        <p:nvSpPr>
          <p:cNvPr id="18" name="Rectangle 5">
            <a:extLst>
              <a:ext uri="{FF2B5EF4-FFF2-40B4-BE49-F238E27FC236}">
                <a16:creationId xmlns:a16="http://schemas.microsoft.com/office/drawing/2014/main" id="{5FE08A96-4D74-75BD-0EEC-9BFC61B66EB6}"/>
              </a:ext>
            </a:extLst>
          </p:cNvPr>
          <p:cNvSpPr>
            <a:spLocks noChangeArrowheads="1"/>
          </p:cNvSpPr>
          <p:nvPr/>
        </p:nvSpPr>
        <p:spPr bwMode="auto">
          <a:xfrm>
            <a:off x="108596" y="3247235"/>
            <a:ext cx="71781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道頓堀周辺でカート巡回による来街者からのごみ回収と環境美化の啓発を実施</a:t>
            </a:r>
            <a:endParaRPr lang="en-US" altLang="ja-JP" sz="1400" dirty="0">
              <a:latin typeface="ＭＳ Ｐゴシック" panose="020B0600070205080204" pitchFamily="50" charset="-128"/>
            </a:endParaRPr>
          </a:p>
          <a:p>
            <a:pPr marL="489300" lvl="1" indent="0" eaLnBrk="1" fontAlgn="auto" hangingPunct="1">
              <a:spcBef>
                <a:spcPts val="170"/>
              </a:spcBef>
              <a:spcAft>
                <a:spcPts val="170"/>
              </a:spcAft>
              <a:tabLst>
                <a:tab pos="538163" algn="l"/>
              </a:tabLst>
              <a:defRPr/>
            </a:pPr>
            <a:endParaRPr lang="en-US" altLang="ja-JP" sz="1400" dirty="0">
              <a:latin typeface="ＭＳ Ｐゴシック" panose="020B0600070205080204" pitchFamily="50" charset="-128"/>
            </a:endParaRPr>
          </a:p>
          <a:p>
            <a:pPr marL="489300" lvl="1" indent="0" eaLnBrk="1" fontAlgn="auto" hangingPunct="1">
              <a:spcBef>
                <a:spcPts val="170"/>
              </a:spcBef>
              <a:spcAft>
                <a:spcPts val="170"/>
              </a:spcAft>
              <a:tabLst>
                <a:tab pos="538163" algn="l"/>
              </a:tabLst>
              <a:defRPr/>
            </a:pPr>
            <a:r>
              <a:rPr lang="ja-JP" altLang="en-US" sz="1400" dirty="0">
                <a:latin typeface="ＭＳ Ｐゴシック" panose="020B0600070205080204" pitchFamily="50" charset="-128"/>
              </a:rPr>
              <a:t>　　　</a:t>
            </a:r>
          </a:p>
        </p:txBody>
      </p:sp>
      <p:pic>
        <p:nvPicPr>
          <p:cNvPr id="29" name="図 28">
            <a:extLst>
              <a:ext uri="{FF2B5EF4-FFF2-40B4-BE49-F238E27FC236}">
                <a16:creationId xmlns:a16="http://schemas.microsoft.com/office/drawing/2014/main" id="{C0020628-893F-C629-ABC7-DA64C7A30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2401" y="1301493"/>
            <a:ext cx="1319590" cy="1071104"/>
          </a:xfrm>
          <a:prstGeom prst="rect">
            <a:avLst/>
          </a:prstGeom>
        </p:spPr>
      </p:pic>
      <p:pic>
        <p:nvPicPr>
          <p:cNvPr id="30" name="図 29">
            <a:extLst>
              <a:ext uri="{FF2B5EF4-FFF2-40B4-BE49-F238E27FC236}">
                <a16:creationId xmlns:a16="http://schemas.microsoft.com/office/drawing/2014/main" id="{B0FAA478-9C47-DB75-6634-72483F8E15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8661" y="2552030"/>
            <a:ext cx="1320882" cy="1194709"/>
          </a:xfrm>
          <a:prstGeom prst="rect">
            <a:avLst/>
          </a:prstGeom>
        </p:spPr>
      </p:pic>
      <p:sp>
        <p:nvSpPr>
          <p:cNvPr id="12" name="角丸四角形 33">
            <a:extLst>
              <a:ext uri="{FF2B5EF4-FFF2-40B4-BE49-F238E27FC236}">
                <a16:creationId xmlns:a16="http://schemas.microsoft.com/office/drawing/2014/main" id="{834C8ED8-3127-6081-9461-0FC54DFE904F}"/>
              </a:ext>
            </a:extLst>
          </p:cNvPr>
          <p:cNvSpPr/>
          <p:nvPr/>
        </p:nvSpPr>
        <p:spPr>
          <a:xfrm>
            <a:off x="116696" y="1676986"/>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a:solidFill>
                  <a:schemeClr val="tx1"/>
                </a:solidFill>
                <a:latin typeface="HG丸ｺﾞｼｯｸM-PRO" pitchFamily="50" charset="-128"/>
                <a:ea typeface="HG丸ｺﾞｼｯｸM-PRO" pitchFamily="50" charset="-128"/>
              </a:rPr>
              <a:t>拡</a:t>
            </a:r>
          </a:p>
        </p:txBody>
      </p:sp>
      <p:sp>
        <p:nvSpPr>
          <p:cNvPr id="15" name="角丸四角形 33">
            <a:extLst>
              <a:ext uri="{FF2B5EF4-FFF2-40B4-BE49-F238E27FC236}">
                <a16:creationId xmlns:a16="http://schemas.microsoft.com/office/drawing/2014/main" id="{A8085609-762B-AF70-2D01-591B3AD4B795}"/>
              </a:ext>
            </a:extLst>
          </p:cNvPr>
          <p:cNvSpPr/>
          <p:nvPr/>
        </p:nvSpPr>
        <p:spPr>
          <a:xfrm>
            <a:off x="116030" y="2358354"/>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3" name="角丸四角形 33">
            <a:extLst>
              <a:ext uri="{FF2B5EF4-FFF2-40B4-BE49-F238E27FC236}">
                <a16:creationId xmlns:a16="http://schemas.microsoft.com/office/drawing/2014/main" id="{CAF5E142-F9D0-8BCD-4DEA-14C3BCC84C25}"/>
              </a:ext>
            </a:extLst>
          </p:cNvPr>
          <p:cNvSpPr/>
          <p:nvPr/>
        </p:nvSpPr>
        <p:spPr>
          <a:xfrm>
            <a:off x="109217" y="301216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7" name="角丸四角形 20">
            <a:extLst>
              <a:ext uri="{FF2B5EF4-FFF2-40B4-BE49-F238E27FC236}">
                <a16:creationId xmlns:a16="http://schemas.microsoft.com/office/drawing/2014/main" id="{F86F43A2-52A2-ACC5-770C-3EE78ADA7601}"/>
              </a:ext>
            </a:extLst>
          </p:cNvPr>
          <p:cNvSpPr/>
          <p:nvPr/>
        </p:nvSpPr>
        <p:spPr>
          <a:xfrm>
            <a:off x="110112" y="4430781"/>
            <a:ext cx="288925" cy="28229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9" name="Rectangle 5">
            <a:extLst>
              <a:ext uri="{FF2B5EF4-FFF2-40B4-BE49-F238E27FC236}">
                <a16:creationId xmlns:a16="http://schemas.microsoft.com/office/drawing/2014/main" id="{3F6A6C31-54D8-BD58-4B01-06010F496E45}"/>
              </a:ext>
            </a:extLst>
          </p:cNvPr>
          <p:cNvSpPr>
            <a:spLocks noChangeArrowheads="1"/>
          </p:cNvSpPr>
          <p:nvPr/>
        </p:nvSpPr>
        <p:spPr bwMode="auto">
          <a:xfrm>
            <a:off x="96999" y="3895849"/>
            <a:ext cx="6494632"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地域が設置した</a:t>
            </a:r>
            <a:r>
              <a:rPr lang="en-US" altLang="ja-JP" sz="1400" dirty="0">
                <a:latin typeface="ＭＳ Ｐゴシック" panose="020B0600070205080204" pitchFamily="50" charset="-128"/>
              </a:rPr>
              <a:t>IoT</a:t>
            </a:r>
            <a:r>
              <a:rPr lang="ja-JP" altLang="en-US" sz="1400" dirty="0">
                <a:latin typeface="ＭＳ Ｐゴシック" panose="020B0600070205080204" pitchFamily="50" charset="-128"/>
              </a:rPr>
              <a:t>スマートごみ箱の運営支援を行い、美しく快適なまちへ官民連携で取組を実施</a:t>
            </a:r>
            <a:endParaRPr lang="en-US" altLang="ja-JP" sz="1400" dirty="0">
              <a:solidFill>
                <a:srgbClr val="FF0000"/>
              </a:solidFill>
              <a:latin typeface="ＭＳ Ｐゴシック" panose="020B0600070205080204" pitchFamily="50" charset="-128"/>
            </a:endParaRPr>
          </a:p>
          <a:p>
            <a:pPr marL="489300" lvl="1" indent="0" eaLnBrk="1" fontAlgn="auto" hangingPunct="1">
              <a:spcBef>
                <a:spcPts val="170"/>
              </a:spcBef>
              <a:spcAft>
                <a:spcPts val="170"/>
              </a:spcAft>
              <a:tabLst>
                <a:tab pos="538163" algn="l"/>
              </a:tabLst>
              <a:defRPr/>
            </a:pPr>
            <a:r>
              <a:rPr lang="ja-JP" altLang="en-US" sz="1400" dirty="0">
                <a:latin typeface="ＭＳ Ｐゴシック" panose="020B0600070205080204" pitchFamily="50" charset="-128"/>
              </a:rPr>
              <a:t>　　　</a:t>
            </a:r>
          </a:p>
        </p:txBody>
      </p:sp>
      <p:sp>
        <p:nvSpPr>
          <p:cNvPr id="22" name="角丸四角形 20">
            <a:extLst>
              <a:ext uri="{FF2B5EF4-FFF2-40B4-BE49-F238E27FC236}">
                <a16:creationId xmlns:a16="http://schemas.microsoft.com/office/drawing/2014/main" id="{FCDFC25A-0A5F-2F75-0749-624C4775BB99}"/>
              </a:ext>
            </a:extLst>
          </p:cNvPr>
          <p:cNvSpPr/>
          <p:nvPr/>
        </p:nvSpPr>
        <p:spPr>
          <a:xfrm>
            <a:off x="116030" y="3689601"/>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24" name="Rectangle 5">
            <a:extLst>
              <a:ext uri="{FF2B5EF4-FFF2-40B4-BE49-F238E27FC236}">
                <a16:creationId xmlns:a16="http://schemas.microsoft.com/office/drawing/2014/main" id="{985D7C15-EC94-0E59-87AC-7E68E7E50582}"/>
              </a:ext>
            </a:extLst>
          </p:cNvPr>
          <p:cNvSpPr>
            <a:spLocks noChangeArrowheads="1"/>
          </p:cNvSpPr>
          <p:nvPr/>
        </p:nvSpPr>
        <p:spPr bwMode="auto">
          <a:xfrm>
            <a:off x="146408" y="3606088"/>
            <a:ext cx="71781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IoT</a:t>
            </a:r>
            <a:r>
              <a:rPr lang="ja-JP" altLang="en-US" sz="1600" b="1" dirty="0">
                <a:latin typeface="ＭＳ Ｐゴシック" panose="020B0600070205080204" pitchFamily="50" charset="-128"/>
              </a:rPr>
              <a:t>スマートごみ箱の運営支援事業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９００万円）</a:t>
            </a:r>
            <a:endParaRPr lang="ja-JP" altLang="en-US" sz="1400" dirty="0">
              <a:latin typeface="ＭＳ Ｐゴシック" panose="020B0600070205080204" pitchFamily="50" charset="-128"/>
            </a:endParaRPr>
          </a:p>
        </p:txBody>
      </p:sp>
      <p:sp>
        <p:nvSpPr>
          <p:cNvPr id="31" name="Rectangle 5">
            <a:extLst>
              <a:ext uri="{FF2B5EF4-FFF2-40B4-BE49-F238E27FC236}">
                <a16:creationId xmlns:a16="http://schemas.microsoft.com/office/drawing/2014/main" id="{43739865-2FD9-6562-7AA3-BCF404EB6B35}"/>
              </a:ext>
            </a:extLst>
          </p:cNvPr>
          <p:cNvSpPr>
            <a:spLocks noChangeArrowheads="1"/>
          </p:cNvSpPr>
          <p:nvPr/>
        </p:nvSpPr>
        <p:spPr bwMode="auto">
          <a:xfrm>
            <a:off x="106124" y="2614964"/>
            <a:ext cx="71781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ミナミエリアの早朝巡回清掃について範囲を拡大</a:t>
            </a:r>
          </a:p>
          <a:p>
            <a:pPr marL="489300" lvl="1" indent="0" eaLnBrk="1" fontAlgn="auto" hangingPunct="1">
              <a:spcBef>
                <a:spcPts val="170"/>
              </a:spcBef>
              <a:spcAft>
                <a:spcPts val="170"/>
              </a:spcAft>
              <a:tabLst>
                <a:tab pos="538163" algn="l"/>
              </a:tabLst>
              <a:defRPr/>
            </a:pPr>
            <a:endParaRPr lang="en-US" altLang="ja-JP" sz="1400" dirty="0">
              <a:latin typeface="ＭＳ Ｐゴシック" panose="020B0600070205080204" pitchFamily="50" charset="-128"/>
            </a:endParaRPr>
          </a:p>
          <a:p>
            <a:pPr marL="489300" lvl="1" indent="0" eaLnBrk="1" fontAlgn="auto" hangingPunct="1">
              <a:spcBef>
                <a:spcPts val="170"/>
              </a:spcBef>
              <a:spcAft>
                <a:spcPts val="170"/>
              </a:spcAft>
              <a:tabLst>
                <a:tab pos="538163" algn="l"/>
              </a:tabLst>
              <a:defRPr/>
            </a:pPr>
            <a:r>
              <a:rPr lang="ja-JP" altLang="en-US" sz="1400" dirty="0">
                <a:latin typeface="ＭＳ Ｐゴシック" panose="020B0600070205080204" pitchFamily="50" charset="-128"/>
              </a:rPr>
              <a:t>　　　</a:t>
            </a:r>
          </a:p>
        </p:txBody>
      </p:sp>
      <p:sp>
        <p:nvSpPr>
          <p:cNvPr id="34" name="Rectangle 5">
            <a:extLst>
              <a:ext uri="{FF2B5EF4-FFF2-40B4-BE49-F238E27FC236}">
                <a16:creationId xmlns:a16="http://schemas.microsoft.com/office/drawing/2014/main" id="{A29E37D0-0D17-F894-005E-BF7B6E70D9D4}"/>
              </a:ext>
            </a:extLst>
          </p:cNvPr>
          <p:cNvSpPr>
            <a:spLocks noChangeArrowheads="1"/>
          </p:cNvSpPr>
          <p:nvPr/>
        </p:nvSpPr>
        <p:spPr bwMode="auto">
          <a:xfrm>
            <a:off x="116031" y="1959127"/>
            <a:ext cx="7155222" cy="33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ミナミエリアへの新たな喫煙所設置及び啓発を強化など</a:t>
            </a:r>
            <a:endParaRPr lang="en-US" altLang="ja-JP" sz="1400" dirty="0">
              <a:latin typeface="ＭＳ Ｐゴシック" panose="020B0600070205080204" pitchFamily="50" charset="-128"/>
            </a:endParaRPr>
          </a:p>
          <a:p>
            <a:pPr marL="489300" lvl="1" indent="0" eaLnBrk="1" fontAlgn="auto" hangingPunct="1">
              <a:spcBef>
                <a:spcPts val="170"/>
              </a:spcBef>
              <a:spcAft>
                <a:spcPts val="170"/>
              </a:spcAft>
              <a:tabLst>
                <a:tab pos="538163" algn="l"/>
              </a:tabLst>
              <a:defRPr/>
            </a:pPr>
            <a:r>
              <a:rPr lang="ja-JP" altLang="en-US" sz="1400" dirty="0">
                <a:latin typeface="ＭＳ Ｐゴシック" panose="020B0600070205080204" pitchFamily="50" charset="-128"/>
              </a:rPr>
              <a:t>　　　</a:t>
            </a:r>
          </a:p>
        </p:txBody>
      </p:sp>
      <p:sp>
        <p:nvSpPr>
          <p:cNvPr id="5" name="Rectangle 5">
            <a:extLst>
              <a:ext uri="{FF2B5EF4-FFF2-40B4-BE49-F238E27FC236}">
                <a16:creationId xmlns:a16="http://schemas.microsoft.com/office/drawing/2014/main" id="{96C98B33-51F6-A836-BEC6-D38E2841D305}"/>
              </a:ext>
            </a:extLst>
          </p:cNvPr>
          <p:cNvSpPr>
            <a:spLocks noChangeArrowheads="1"/>
          </p:cNvSpPr>
          <p:nvPr/>
        </p:nvSpPr>
        <p:spPr bwMode="auto">
          <a:xfrm>
            <a:off x="142056" y="4425603"/>
            <a:ext cx="7333790" cy="3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ミナミエリアにおける環境課題改善方策検討調査事業 （       ４，３００万円）</a:t>
            </a:r>
          </a:p>
        </p:txBody>
      </p:sp>
      <p:sp>
        <p:nvSpPr>
          <p:cNvPr id="7" name="Rectangle 5">
            <a:extLst>
              <a:ext uri="{FF2B5EF4-FFF2-40B4-BE49-F238E27FC236}">
                <a16:creationId xmlns:a16="http://schemas.microsoft.com/office/drawing/2014/main" id="{7546A952-CA27-A4C6-3E15-746652718674}"/>
              </a:ext>
            </a:extLst>
          </p:cNvPr>
          <p:cNvSpPr>
            <a:spLocks noChangeArrowheads="1"/>
          </p:cNvSpPr>
          <p:nvPr/>
        </p:nvSpPr>
        <p:spPr bwMode="auto">
          <a:xfrm>
            <a:off x="99389" y="4734496"/>
            <a:ext cx="6967758" cy="26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t>環境課題の現状分析と解決策の検討、</a:t>
            </a:r>
            <a:r>
              <a:rPr lang="en-US" altLang="ja-JP" sz="1400" dirty="0"/>
              <a:t>IoT</a:t>
            </a:r>
            <a:r>
              <a:rPr lang="ja-JP" altLang="en-US" sz="1400" dirty="0"/>
              <a:t>ごみ箱新規設置の社会実験実施</a:t>
            </a:r>
            <a:r>
              <a:rPr lang="en-US" altLang="ja-JP" sz="1400" b="1" dirty="0">
                <a:latin typeface="ＭＳ Ｐゴシック" panose="020B0600070205080204" pitchFamily="50" charset="-128"/>
              </a:rPr>
              <a:t> </a:t>
            </a:r>
            <a:endParaRPr lang="en-US" altLang="ja-JP" sz="1400" dirty="0">
              <a:latin typeface="ＭＳ Ｐゴシック" panose="020B0600070205080204" pitchFamily="50" charset="-128"/>
            </a:endParaRPr>
          </a:p>
          <a:p>
            <a:pPr marL="489300" lvl="1" indent="0" eaLnBrk="1" fontAlgn="auto" hangingPunct="1">
              <a:spcBef>
                <a:spcPts val="170"/>
              </a:spcBef>
              <a:spcAft>
                <a:spcPts val="170"/>
              </a:spcAft>
              <a:tabLst>
                <a:tab pos="538163" algn="l"/>
              </a:tabLst>
              <a:defRPr/>
            </a:pPr>
            <a:r>
              <a:rPr lang="ja-JP" altLang="en-US" sz="1400" dirty="0">
                <a:latin typeface="ＭＳ Ｐゴシック" panose="020B0600070205080204" pitchFamily="50" charset="-128"/>
              </a:rPr>
              <a:t>　</a:t>
            </a:r>
          </a:p>
        </p:txBody>
      </p:sp>
      <p:pic>
        <p:nvPicPr>
          <p:cNvPr id="3" name="図 2">
            <a:extLst>
              <a:ext uri="{FF2B5EF4-FFF2-40B4-BE49-F238E27FC236}">
                <a16:creationId xmlns:a16="http://schemas.microsoft.com/office/drawing/2014/main" id="{F9FA926E-95BA-28C4-CD3A-197D50C10A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0900" y="3920171"/>
            <a:ext cx="1321815" cy="947127"/>
          </a:xfrm>
          <a:prstGeom prst="rect">
            <a:avLst/>
          </a:prstGeom>
        </p:spPr>
      </p:pic>
      <p:sp>
        <p:nvSpPr>
          <p:cNvPr id="4" name="テキスト ボックス 3">
            <a:extLst>
              <a:ext uri="{FF2B5EF4-FFF2-40B4-BE49-F238E27FC236}">
                <a16:creationId xmlns:a16="http://schemas.microsoft.com/office/drawing/2014/main" id="{B3D5A7E0-E887-30FC-311D-3A047C311895}"/>
              </a:ext>
            </a:extLst>
          </p:cNvPr>
          <p:cNvSpPr txBox="1"/>
          <p:nvPr/>
        </p:nvSpPr>
        <p:spPr>
          <a:xfrm>
            <a:off x="7385850" y="2334131"/>
            <a:ext cx="1723001" cy="200055"/>
          </a:xfrm>
          <a:prstGeom prst="rect">
            <a:avLst/>
          </a:prstGeom>
          <a:noFill/>
        </p:spPr>
        <p:txBody>
          <a:bodyPr wrap="square" rtlCol="0">
            <a:spAutoFit/>
          </a:bodyPr>
          <a:lstStyle/>
          <a:p>
            <a:r>
              <a:rPr kumimoji="1" lang="ja-JP" altLang="en-US" sz="700" dirty="0"/>
              <a:t>ミナミごみゼロカート巡回のイメージ</a:t>
            </a:r>
          </a:p>
        </p:txBody>
      </p:sp>
      <p:sp>
        <p:nvSpPr>
          <p:cNvPr id="16" name="テキスト ボックス 15">
            <a:extLst>
              <a:ext uri="{FF2B5EF4-FFF2-40B4-BE49-F238E27FC236}">
                <a16:creationId xmlns:a16="http://schemas.microsoft.com/office/drawing/2014/main" id="{DEC8AE4C-66BB-E3FE-1D4A-3D818AB3E8E8}"/>
              </a:ext>
            </a:extLst>
          </p:cNvPr>
          <p:cNvSpPr txBox="1"/>
          <p:nvPr/>
        </p:nvSpPr>
        <p:spPr>
          <a:xfrm>
            <a:off x="7495794" y="3715704"/>
            <a:ext cx="1723001" cy="200055"/>
          </a:xfrm>
          <a:prstGeom prst="rect">
            <a:avLst/>
          </a:prstGeom>
          <a:noFill/>
        </p:spPr>
        <p:txBody>
          <a:bodyPr wrap="square" rtlCol="0">
            <a:spAutoFit/>
          </a:bodyPr>
          <a:lstStyle/>
          <a:p>
            <a:r>
              <a:rPr lang="en-US" altLang="ja-JP" sz="700" dirty="0">
                <a:latin typeface="+mj-ea"/>
                <a:ea typeface="+mj-ea"/>
              </a:rPr>
              <a:t>IoT</a:t>
            </a:r>
            <a:r>
              <a:rPr lang="ja-JP" altLang="en-US" sz="700" dirty="0">
                <a:latin typeface="+mj-ea"/>
                <a:ea typeface="+mj-ea"/>
              </a:rPr>
              <a:t>スマートごみ箱のイメージ</a:t>
            </a:r>
            <a:endParaRPr kumimoji="1" lang="ja-JP" altLang="en-US" sz="700" dirty="0">
              <a:latin typeface="+mj-ea"/>
              <a:ea typeface="+mj-ea"/>
            </a:endParaRPr>
          </a:p>
        </p:txBody>
      </p:sp>
      <p:sp>
        <p:nvSpPr>
          <p:cNvPr id="20" name="テキスト ボックス 19">
            <a:extLst>
              <a:ext uri="{FF2B5EF4-FFF2-40B4-BE49-F238E27FC236}">
                <a16:creationId xmlns:a16="http://schemas.microsoft.com/office/drawing/2014/main" id="{2F2C795D-0654-CAA0-7A22-6F46D0849311}"/>
              </a:ext>
            </a:extLst>
          </p:cNvPr>
          <p:cNvSpPr txBox="1"/>
          <p:nvPr/>
        </p:nvSpPr>
        <p:spPr>
          <a:xfrm>
            <a:off x="7391945" y="4834843"/>
            <a:ext cx="1487559" cy="200055"/>
          </a:xfrm>
          <a:prstGeom prst="rect">
            <a:avLst/>
          </a:prstGeom>
          <a:noFill/>
        </p:spPr>
        <p:txBody>
          <a:bodyPr wrap="square" rtlCol="0">
            <a:spAutoFit/>
          </a:bodyPr>
          <a:lstStyle/>
          <a:p>
            <a:pPr algn="ctr"/>
            <a:r>
              <a:rPr lang="ja-JP" altLang="en-US" sz="700" dirty="0">
                <a:latin typeface="+mj-ea"/>
                <a:ea typeface="+mj-ea"/>
              </a:rPr>
              <a:t>ミナミエリア（道頓堀界隈）</a:t>
            </a:r>
            <a:endParaRPr lang="en-US" altLang="ja-JP" sz="700" dirty="0">
              <a:latin typeface="+mj-ea"/>
              <a:ea typeface="+mj-ea"/>
            </a:endParaRPr>
          </a:p>
        </p:txBody>
      </p:sp>
      <p:sp>
        <p:nvSpPr>
          <p:cNvPr id="21" name="Rectangle 5">
            <a:extLst>
              <a:ext uri="{FF2B5EF4-FFF2-40B4-BE49-F238E27FC236}">
                <a16:creationId xmlns:a16="http://schemas.microsoft.com/office/drawing/2014/main" id="{D54A2BD1-DEB0-428D-4DAC-8D68CEB0E530}"/>
              </a:ext>
            </a:extLst>
          </p:cNvPr>
          <p:cNvSpPr>
            <a:spLocks noChangeArrowheads="1"/>
          </p:cNvSpPr>
          <p:nvPr/>
        </p:nvSpPr>
        <p:spPr bwMode="auto">
          <a:xfrm>
            <a:off x="5716623" y="1917496"/>
            <a:ext cx="1712946"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algn="ctr" eaLnBrk="1" hangingPunct="1">
              <a:spcBef>
                <a:spcPts val="170"/>
              </a:spcBef>
              <a:spcAft>
                <a:spcPts val="170"/>
              </a:spcAft>
              <a:tabLst>
                <a:tab pos="4838700" algn="l"/>
              </a:tabLst>
              <a:defRPr/>
            </a:pP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一部再掲</a:t>
            </a:r>
            <a:r>
              <a:rPr lang="en-US" altLang="ja-JP" sz="1600" b="1" dirty="0">
                <a:latin typeface="ＭＳ Ｐゴシック" panose="020B0600070205080204" pitchFamily="50" charset="-128"/>
              </a:rPr>
              <a:t>】</a:t>
            </a:r>
            <a:endParaRPr lang="ja-JP" altLang="en-US" sz="1600" b="1" dirty="0">
              <a:latin typeface="ＭＳ Ｐゴシック" panose="020B0600070205080204" pitchFamily="50" charset="-128"/>
            </a:endParaRPr>
          </a:p>
        </p:txBody>
      </p:sp>
    </p:spTree>
    <p:extLst>
      <p:ext uri="{BB962C8B-B14F-4D97-AF65-F5344CB8AC3E}">
        <p14:creationId xmlns:p14="http://schemas.microsoft.com/office/powerpoint/2010/main" val="12100279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7155D-3CCC-5251-BBCA-6B9C7199CB90}"/>
            </a:ext>
          </a:extLst>
        </p:cNvPr>
        <p:cNvGrpSpPr/>
        <p:nvPr/>
      </p:nvGrpSpPr>
      <p:grpSpPr>
        <a:xfrm>
          <a:off x="0" y="0"/>
          <a:ext cx="0" cy="0"/>
          <a:chOff x="0" y="0"/>
          <a:chExt cx="0" cy="0"/>
        </a:xfrm>
      </p:grpSpPr>
      <p:sp>
        <p:nvSpPr>
          <p:cNvPr id="14" name="Rectangle 4">
            <a:extLst>
              <a:ext uri="{FF2B5EF4-FFF2-40B4-BE49-F238E27FC236}">
                <a16:creationId xmlns:a16="http://schemas.microsoft.com/office/drawing/2014/main" id="{3498012D-4197-041B-03C0-7549C7381589}"/>
              </a:ext>
            </a:extLst>
          </p:cNvPr>
          <p:cNvSpPr>
            <a:spLocks noChangeArrowheads="1"/>
          </p:cNvSpPr>
          <p:nvPr/>
        </p:nvSpPr>
        <p:spPr bwMode="auto">
          <a:xfrm>
            <a:off x="-1588" y="1684"/>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ミナミの環境改善②</a:t>
            </a:r>
          </a:p>
        </p:txBody>
      </p:sp>
      <p:sp>
        <p:nvSpPr>
          <p:cNvPr id="2" name="スライド番号プレースホルダー 1">
            <a:extLst>
              <a:ext uri="{FF2B5EF4-FFF2-40B4-BE49-F238E27FC236}">
                <a16:creationId xmlns:a16="http://schemas.microsoft.com/office/drawing/2014/main" id="{13B14AB1-2AC0-CC69-A36D-88035C50BB15}"/>
              </a:ext>
            </a:extLst>
          </p:cNvPr>
          <p:cNvSpPr>
            <a:spLocks noGrp="1"/>
          </p:cNvSpPr>
          <p:nvPr>
            <p:ph type="sldNum" sz="quarter" idx="12"/>
          </p:nvPr>
        </p:nvSpPr>
        <p:spPr>
          <a:xfrm>
            <a:off x="6984000" y="4756545"/>
            <a:ext cx="2160000" cy="358775"/>
          </a:xfrm>
        </p:spPr>
        <p:txBody>
          <a:bodyPr/>
          <a:lstStyle/>
          <a:p>
            <a:pPr>
              <a:defRPr/>
            </a:pPr>
            <a:fld id="{A2B66F92-5B6F-40D4-B1D3-96B798ADC06F}" type="slidenum">
              <a:rPr lang="en-US" altLang="ja-JP" sz="2000" b="1" smtClean="0">
                <a:solidFill>
                  <a:srgbClr val="000000"/>
                </a:solidFill>
                <a:effectLst>
                  <a:outerShdw blurRad="38100" dist="38100" dir="2700000" algn="tl">
                    <a:srgbClr val="000000">
                      <a:alpha val="43137"/>
                    </a:srgbClr>
                  </a:outerShdw>
                </a:effectLst>
              </a:rPr>
              <a:pPr>
                <a:defRPr/>
              </a:pPr>
              <a:t>39</a:t>
            </a:fld>
            <a:endParaRPr lang="en-US" altLang="ja-JP" sz="2000" b="1">
              <a:solidFill>
                <a:srgbClr val="000000"/>
              </a:solidFill>
              <a:effectLst>
                <a:outerShdw blurRad="38100" dist="38100" dir="2700000" algn="tl">
                  <a:srgbClr val="000000">
                    <a:alpha val="43137"/>
                  </a:srgbClr>
                </a:outerShdw>
              </a:effectLst>
            </a:endParaRPr>
          </a:p>
        </p:txBody>
      </p:sp>
      <p:sp>
        <p:nvSpPr>
          <p:cNvPr id="6" name="Rectangle 4">
            <a:extLst>
              <a:ext uri="{FF2B5EF4-FFF2-40B4-BE49-F238E27FC236}">
                <a16:creationId xmlns:a16="http://schemas.microsoft.com/office/drawing/2014/main" id="{05E29F3F-8DF5-D465-F303-D90452B440F1}"/>
              </a:ext>
            </a:extLst>
          </p:cNvPr>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a:solidFill>
                <a:srgbClr val="000099"/>
              </a:solidFill>
              <a:latin typeface="ＭＳ Ｐゴシック" panose="020B0600070205080204" pitchFamily="50" charset="-128"/>
              <a:ea typeface="HG創英角ｺﾞｼｯｸUB" panose="020B0909000000000000" pitchFamily="49" charset="-128"/>
            </a:endParaRPr>
          </a:p>
        </p:txBody>
      </p:sp>
      <p:sp>
        <p:nvSpPr>
          <p:cNvPr id="16" name="角丸四角形 17">
            <a:extLst>
              <a:ext uri="{FF2B5EF4-FFF2-40B4-BE49-F238E27FC236}">
                <a16:creationId xmlns:a16="http://schemas.microsoft.com/office/drawing/2014/main" id="{1CEEC72A-96BC-8607-7250-5C6FE97FFC1E}"/>
              </a:ext>
            </a:extLst>
          </p:cNvPr>
          <p:cNvSpPr/>
          <p:nvPr/>
        </p:nvSpPr>
        <p:spPr>
          <a:xfrm>
            <a:off x="292856" y="2997135"/>
            <a:ext cx="5978117" cy="39113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a:t>
            </a:r>
            <a:r>
              <a:rPr kumimoji="1" lang="ja-JP" altLang="en-US"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a:cs typeface="+mn-cs"/>
              </a:rPr>
              <a:t>　</a:t>
            </a:r>
            <a:r>
              <a:rPr kumimoji="1" lang="ja-JP" altLang="en-US" b="1" i="0" u="none" strike="noStrike" kern="1200" cap="none" spc="-60" normalizeH="0" baseline="0" noProof="0" dirty="0">
                <a:ln>
                  <a:noFill/>
                </a:ln>
                <a:solidFill>
                  <a:schemeClr val="tx1"/>
                </a:solidFill>
                <a:effectLst/>
                <a:uLnTx/>
                <a:uFillTx/>
                <a:latin typeface="ＭＳ Ｐゴシック" panose="020B0600070205080204" pitchFamily="50" charset="-128"/>
                <a:ea typeface="ＭＳ Ｐゴシック"/>
                <a:cs typeface="+mn-cs"/>
              </a:rPr>
              <a:t>安全・安心に過ごせるまちへ</a:t>
            </a:r>
            <a:r>
              <a:rPr lang="ja-JP" altLang="en-US" b="1" spc="-60" dirty="0">
                <a:solidFill>
                  <a:schemeClr val="tx1"/>
                </a:solidFill>
                <a:latin typeface="ＭＳ Ｐゴシック" panose="020B0600070205080204" pitchFamily="50" charset="-128"/>
                <a:ea typeface="ＭＳ Ｐゴシック"/>
              </a:rPr>
              <a:t>の取組</a:t>
            </a:r>
            <a:endParaRPr kumimoji="1" lang="ja-JP" altLang="en-US" b="1" i="0" u="none" strike="dblStrike" kern="1200" cap="none" spc="-60" normalizeH="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17" name="Rectangle 5">
            <a:extLst>
              <a:ext uri="{FF2B5EF4-FFF2-40B4-BE49-F238E27FC236}">
                <a16:creationId xmlns:a16="http://schemas.microsoft.com/office/drawing/2014/main" id="{991F0ECA-8185-B7D0-04C0-29620720EDFB}"/>
              </a:ext>
            </a:extLst>
          </p:cNvPr>
          <p:cNvSpPr>
            <a:spLocks noChangeArrowheads="1"/>
          </p:cNvSpPr>
          <p:nvPr/>
        </p:nvSpPr>
        <p:spPr bwMode="auto">
          <a:xfrm>
            <a:off x="106907" y="3414854"/>
            <a:ext cx="6952722" cy="78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不正使用物件啓発監視の強化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２，０００万円）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歩行者の安全・安心な通行環境の確保を図るため、ミナミエリアの道路上の</a:t>
            </a:r>
            <a:endParaRPr lang="en-US" altLang="ja-JP" sz="1400" dirty="0">
              <a:latin typeface="ＭＳ Ｐゴシック" panose="020B0600070205080204" pitchFamily="50" charset="-128"/>
            </a:endParaRPr>
          </a:p>
          <a:p>
            <a:pPr marL="489300" lvl="1" indent="0" eaLnBrk="1" fontAlgn="auto" hangingPunct="1">
              <a:spcBef>
                <a:spcPts val="170"/>
              </a:spcBef>
              <a:spcAft>
                <a:spcPts val="170"/>
              </a:spcAft>
              <a:tabLst>
                <a:tab pos="538163" algn="l"/>
              </a:tabLst>
              <a:defRPr/>
            </a:pPr>
            <a:r>
              <a:rPr lang="ja-JP" altLang="en-US" sz="1400" dirty="0">
                <a:latin typeface="ＭＳ Ｐゴシック" panose="020B0600070205080204" pitchFamily="50" charset="-128"/>
              </a:rPr>
              <a:t>　　 不正使用物件に対する啓発監視を実施</a:t>
            </a:r>
          </a:p>
        </p:txBody>
      </p:sp>
      <p:sp>
        <p:nvSpPr>
          <p:cNvPr id="19" name="Rectangle 5">
            <a:extLst>
              <a:ext uri="{FF2B5EF4-FFF2-40B4-BE49-F238E27FC236}">
                <a16:creationId xmlns:a16="http://schemas.microsoft.com/office/drawing/2014/main" id="{C813FA13-9687-ECAB-30BF-3F6361D35C03}"/>
              </a:ext>
            </a:extLst>
          </p:cNvPr>
          <p:cNvSpPr>
            <a:spLocks noChangeArrowheads="1"/>
          </p:cNvSpPr>
          <p:nvPr/>
        </p:nvSpPr>
        <p:spPr bwMode="auto">
          <a:xfrm>
            <a:off x="106907" y="4262582"/>
            <a:ext cx="6922336" cy="6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繁華街放置自転車対策の強化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 </a:t>
            </a:r>
            <a:r>
              <a:rPr lang="en-US" altLang="ja-JP" sz="1600" b="1" dirty="0">
                <a:latin typeface="ＭＳ Ｐゴシック" panose="020B0600070205080204" pitchFamily="50" charset="-128"/>
              </a:rPr>
              <a:t> </a:t>
            </a:r>
            <a:r>
              <a:rPr lang="zh-TW" altLang="en-US" sz="1600" b="1" dirty="0">
                <a:latin typeface="ＭＳ Ｐゴシック" panose="020B0600070205080204" pitchFamily="50" charset="-128"/>
              </a:rPr>
              <a:t>２億 ６，５００</a:t>
            </a:r>
            <a:r>
              <a:rPr lang="ja-JP" altLang="en-US" sz="1600" b="1" dirty="0">
                <a:latin typeface="ＭＳ Ｐゴシック" panose="020B0600070205080204" pitchFamily="50" charset="-128"/>
              </a:rPr>
              <a:t>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ミナミエリア専用の撤去車両を新たに追加し、放置自転車の削減を加速化</a:t>
            </a:r>
          </a:p>
        </p:txBody>
      </p:sp>
      <p:sp>
        <p:nvSpPr>
          <p:cNvPr id="28" name="角丸四角形 20">
            <a:extLst>
              <a:ext uri="{FF2B5EF4-FFF2-40B4-BE49-F238E27FC236}">
                <a16:creationId xmlns:a16="http://schemas.microsoft.com/office/drawing/2014/main" id="{2A835B98-6E18-9BEE-F854-8A01850858A5}"/>
              </a:ext>
            </a:extLst>
          </p:cNvPr>
          <p:cNvSpPr/>
          <p:nvPr/>
        </p:nvSpPr>
        <p:spPr>
          <a:xfrm>
            <a:off x="59205" y="3482915"/>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pic>
        <p:nvPicPr>
          <p:cNvPr id="34" name="図 33">
            <a:extLst>
              <a:ext uri="{FF2B5EF4-FFF2-40B4-BE49-F238E27FC236}">
                <a16:creationId xmlns:a16="http://schemas.microsoft.com/office/drawing/2014/main" id="{966300FF-DE8B-BB97-3CCC-ABDCEC0B87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7986" y="3544662"/>
            <a:ext cx="1556227" cy="1293029"/>
          </a:xfrm>
          <a:prstGeom prst="rect">
            <a:avLst/>
          </a:prstGeom>
        </p:spPr>
      </p:pic>
      <p:sp>
        <p:nvSpPr>
          <p:cNvPr id="5" name="Rectangle 5">
            <a:extLst>
              <a:ext uri="{FF2B5EF4-FFF2-40B4-BE49-F238E27FC236}">
                <a16:creationId xmlns:a16="http://schemas.microsoft.com/office/drawing/2014/main" id="{BE2ED364-3E0D-071A-4010-FDCD71134264}"/>
              </a:ext>
            </a:extLst>
          </p:cNvPr>
          <p:cNvSpPr>
            <a:spLocks noChangeArrowheads="1"/>
          </p:cNvSpPr>
          <p:nvPr/>
        </p:nvSpPr>
        <p:spPr bwMode="auto">
          <a:xfrm>
            <a:off x="60926" y="2051914"/>
            <a:ext cx="6912000" cy="71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公衆トイレ整備事業　 　　　　　　　　　　　　　　        （   　 　　 ３００万円）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戎橋公衆トイレ建替え工事の設計を実施</a:t>
            </a:r>
          </a:p>
        </p:txBody>
      </p:sp>
      <p:sp>
        <p:nvSpPr>
          <p:cNvPr id="3" name="角丸四角形 20">
            <a:extLst>
              <a:ext uri="{FF2B5EF4-FFF2-40B4-BE49-F238E27FC236}">
                <a16:creationId xmlns:a16="http://schemas.microsoft.com/office/drawing/2014/main" id="{55846754-EB15-E2D2-27D6-F13DB7022E64}"/>
              </a:ext>
            </a:extLst>
          </p:cNvPr>
          <p:cNvSpPr/>
          <p:nvPr/>
        </p:nvSpPr>
        <p:spPr>
          <a:xfrm>
            <a:off x="55380" y="2123195"/>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0" name="角丸四角形 20">
            <a:extLst>
              <a:ext uri="{FF2B5EF4-FFF2-40B4-BE49-F238E27FC236}">
                <a16:creationId xmlns:a16="http://schemas.microsoft.com/office/drawing/2014/main" id="{92B9049F-0A5B-FB8E-5760-6D62F0354B49}"/>
              </a:ext>
            </a:extLst>
          </p:cNvPr>
          <p:cNvSpPr/>
          <p:nvPr/>
        </p:nvSpPr>
        <p:spPr>
          <a:xfrm>
            <a:off x="61271" y="66029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4" name="Rectangle 5">
            <a:extLst>
              <a:ext uri="{FF2B5EF4-FFF2-40B4-BE49-F238E27FC236}">
                <a16:creationId xmlns:a16="http://schemas.microsoft.com/office/drawing/2014/main" id="{5E75A145-55FF-1463-6504-56C58FB25CE6}"/>
              </a:ext>
            </a:extLst>
          </p:cNvPr>
          <p:cNvSpPr>
            <a:spLocks noChangeArrowheads="1"/>
          </p:cNvSpPr>
          <p:nvPr/>
        </p:nvSpPr>
        <p:spPr bwMode="auto">
          <a:xfrm>
            <a:off x="90672" y="1353939"/>
            <a:ext cx="6912000"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ミナミの環境改善に向けた啓発強化事業　　 　　 　（ 　  　２，２００万円）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来街する観光客等に対し、ごみ・喫煙等のマナー・ルールの啓発を実施</a:t>
            </a:r>
            <a:endParaRPr lang="en-US" altLang="ja-JP" sz="1400" dirty="0">
              <a:latin typeface="ＭＳ Ｐゴシック" panose="020B0600070205080204" pitchFamily="50" charset="-128"/>
            </a:endParaRPr>
          </a:p>
        </p:txBody>
      </p:sp>
      <p:sp>
        <p:nvSpPr>
          <p:cNvPr id="9" name="角丸四角形 20">
            <a:extLst>
              <a:ext uri="{FF2B5EF4-FFF2-40B4-BE49-F238E27FC236}">
                <a16:creationId xmlns:a16="http://schemas.microsoft.com/office/drawing/2014/main" id="{81D29405-A540-D63C-0A97-1084AAD68C26}"/>
              </a:ext>
            </a:extLst>
          </p:cNvPr>
          <p:cNvSpPr/>
          <p:nvPr/>
        </p:nvSpPr>
        <p:spPr>
          <a:xfrm>
            <a:off x="69462" y="140339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1" name="Rectangle 5">
            <a:extLst>
              <a:ext uri="{FF2B5EF4-FFF2-40B4-BE49-F238E27FC236}">
                <a16:creationId xmlns:a16="http://schemas.microsoft.com/office/drawing/2014/main" id="{162745B7-7203-1C21-AC90-9E7D8D468008}"/>
              </a:ext>
            </a:extLst>
          </p:cNvPr>
          <p:cNvSpPr>
            <a:spLocks noChangeArrowheads="1"/>
          </p:cNvSpPr>
          <p:nvPr/>
        </p:nvSpPr>
        <p:spPr bwMode="auto">
          <a:xfrm>
            <a:off x="118374" y="622441"/>
            <a:ext cx="6958332" cy="30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ミナミエリアのスーツケース不法投棄対策事業　   （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５，０００万円）</a:t>
            </a:r>
            <a:endParaRPr lang="en-US" altLang="ja-JP" sz="1600" b="1" dirty="0">
              <a:latin typeface="ＭＳ Ｐゴシック" panose="020B0600070205080204" pitchFamily="50" charset="-128"/>
            </a:endParaRPr>
          </a:p>
          <a:p>
            <a:pPr marL="573750" indent="-285750" eaLnBrk="1" hangingPunct="1">
              <a:spcBef>
                <a:spcPts val="170"/>
              </a:spcBef>
              <a:spcAft>
                <a:spcPts val="170"/>
              </a:spcAft>
              <a:buFont typeface="Wingdings" panose="05000000000000000000" pitchFamily="2" charset="2"/>
              <a:buChar char="Ø"/>
              <a:tabLst>
                <a:tab pos="4838700" algn="l"/>
              </a:tabLst>
              <a:defRPr/>
            </a:pPr>
            <a:endParaRPr lang="ja-JP" altLang="en-US" sz="1600" b="1" dirty="0">
              <a:latin typeface="ＭＳ Ｐゴシック" panose="020B0600070205080204" pitchFamily="50" charset="-128"/>
            </a:endParaRPr>
          </a:p>
        </p:txBody>
      </p:sp>
      <p:sp>
        <p:nvSpPr>
          <p:cNvPr id="12" name="Rectangle 5">
            <a:extLst>
              <a:ext uri="{FF2B5EF4-FFF2-40B4-BE49-F238E27FC236}">
                <a16:creationId xmlns:a16="http://schemas.microsoft.com/office/drawing/2014/main" id="{12721E40-AA64-C909-4EF0-A600A88CBB6E}"/>
              </a:ext>
            </a:extLst>
          </p:cNvPr>
          <p:cNvSpPr>
            <a:spLocks noChangeArrowheads="1"/>
          </p:cNvSpPr>
          <p:nvPr/>
        </p:nvSpPr>
        <p:spPr bwMode="auto">
          <a:xfrm>
            <a:off x="81666" y="925669"/>
            <a:ext cx="6967758" cy="54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スーツケースの不法投棄禁止や適切な処分方法を多言語で案内する啓発を実施</a:t>
            </a:r>
            <a:endParaRPr lang="en-US" altLang="ja-JP" sz="1400" dirty="0">
              <a:latin typeface="ＭＳ Ｐゴシック" panose="020B0600070205080204" pitchFamily="50" charset="-128"/>
            </a:endParaRPr>
          </a:p>
          <a:p>
            <a:pPr marL="489300" lvl="1" indent="0" eaLnBrk="1" fontAlgn="auto" hangingPunct="1">
              <a:spcBef>
                <a:spcPts val="170"/>
              </a:spcBef>
              <a:spcAft>
                <a:spcPts val="170"/>
              </a:spcAft>
              <a:tabLst>
                <a:tab pos="538163" algn="l"/>
              </a:tabLst>
              <a:defRPr/>
            </a:pPr>
            <a:r>
              <a:rPr lang="ja-JP" altLang="en-US" sz="1400" dirty="0">
                <a:latin typeface="ＭＳ Ｐゴシック" panose="020B0600070205080204" pitchFamily="50" charset="-128"/>
              </a:rPr>
              <a:t>　 </a:t>
            </a:r>
          </a:p>
        </p:txBody>
      </p:sp>
      <p:pic>
        <p:nvPicPr>
          <p:cNvPr id="7" name="図 6">
            <a:extLst>
              <a:ext uri="{FF2B5EF4-FFF2-40B4-BE49-F238E27FC236}">
                <a16:creationId xmlns:a16="http://schemas.microsoft.com/office/drawing/2014/main" id="{50606045-AACD-8ED7-4D77-148E939E40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10430" y="817690"/>
            <a:ext cx="1556226" cy="1057988"/>
          </a:xfrm>
          <a:prstGeom prst="rect">
            <a:avLst/>
          </a:prstGeom>
        </p:spPr>
      </p:pic>
      <p:sp>
        <p:nvSpPr>
          <p:cNvPr id="8" name="角丸四角形 33">
            <a:extLst>
              <a:ext uri="{FF2B5EF4-FFF2-40B4-BE49-F238E27FC236}">
                <a16:creationId xmlns:a16="http://schemas.microsoft.com/office/drawing/2014/main" id="{6A046301-36A6-90A5-2648-9141BB9A570F}"/>
              </a:ext>
            </a:extLst>
          </p:cNvPr>
          <p:cNvSpPr/>
          <p:nvPr/>
        </p:nvSpPr>
        <p:spPr>
          <a:xfrm>
            <a:off x="68827" y="431812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3" name="テキスト ボックス 12">
            <a:extLst>
              <a:ext uri="{FF2B5EF4-FFF2-40B4-BE49-F238E27FC236}">
                <a16:creationId xmlns:a16="http://schemas.microsoft.com/office/drawing/2014/main" id="{29871D40-AC3B-DAFD-1512-80B54F8E019F}"/>
              </a:ext>
            </a:extLst>
          </p:cNvPr>
          <p:cNvSpPr txBox="1"/>
          <p:nvPr/>
        </p:nvSpPr>
        <p:spPr>
          <a:xfrm>
            <a:off x="7127041" y="1828582"/>
            <a:ext cx="1723001" cy="307777"/>
          </a:xfrm>
          <a:prstGeom prst="rect">
            <a:avLst/>
          </a:prstGeom>
          <a:noFill/>
        </p:spPr>
        <p:txBody>
          <a:bodyPr wrap="square" rtlCol="0">
            <a:spAutoFit/>
          </a:bodyPr>
          <a:lstStyle/>
          <a:p>
            <a:pPr algn="ctr"/>
            <a:r>
              <a:rPr lang="ja-JP" altLang="en-US" sz="700" dirty="0"/>
              <a:t>ミナミの環境改善に向けた</a:t>
            </a:r>
            <a:endParaRPr lang="en-US" altLang="ja-JP" sz="700" dirty="0"/>
          </a:p>
          <a:p>
            <a:pPr algn="ctr"/>
            <a:r>
              <a:rPr lang="ja-JP" altLang="en-US" sz="700" dirty="0"/>
              <a:t>啓発強化</a:t>
            </a:r>
            <a:r>
              <a:rPr kumimoji="1" lang="ja-JP" altLang="en-US" sz="700" dirty="0"/>
              <a:t>事業のイメージ</a:t>
            </a:r>
          </a:p>
        </p:txBody>
      </p:sp>
      <p:sp>
        <p:nvSpPr>
          <p:cNvPr id="18" name="テキスト ボックス 17">
            <a:extLst>
              <a:ext uri="{FF2B5EF4-FFF2-40B4-BE49-F238E27FC236}">
                <a16:creationId xmlns:a16="http://schemas.microsoft.com/office/drawing/2014/main" id="{85C9C28C-B1AE-5963-C791-B0E2F4B7F8F1}"/>
              </a:ext>
            </a:extLst>
          </p:cNvPr>
          <p:cNvSpPr txBox="1"/>
          <p:nvPr/>
        </p:nvSpPr>
        <p:spPr>
          <a:xfrm>
            <a:off x="7142155" y="4798308"/>
            <a:ext cx="1723001" cy="200055"/>
          </a:xfrm>
          <a:prstGeom prst="rect">
            <a:avLst/>
          </a:prstGeom>
          <a:noFill/>
        </p:spPr>
        <p:txBody>
          <a:bodyPr wrap="square" rtlCol="0">
            <a:spAutoFit/>
          </a:bodyPr>
          <a:lstStyle/>
          <a:p>
            <a:pPr algn="ctr"/>
            <a:r>
              <a:rPr lang="ja-JP" altLang="en-US" sz="700" dirty="0"/>
              <a:t>繫華街放置自転車対策</a:t>
            </a:r>
            <a:r>
              <a:rPr kumimoji="1" lang="ja-JP" altLang="en-US" sz="700" dirty="0"/>
              <a:t>のイメージ</a:t>
            </a:r>
          </a:p>
        </p:txBody>
      </p:sp>
      <p:sp>
        <p:nvSpPr>
          <p:cNvPr id="20" name="テキスト ボックス 19">
            <a:extLst>
              <a:ext uri="{FF2B5EF4-FFF2-40B4-BE49-F238E27FC236}">
                <a16:creationId xmlns:a16="http://schemas.microsoft.com/office/drawing/2014/main" id="{5A00A709-EC7A-7B0B-1623-832CD5EEEED7}"/>
              </a:ext>
            </a:extLst>
          </p:cNvPr>
          <p:cNvSpPr txBox="1"/>
          <p:nvPr/>
        </p:nvSpPr>
        <p:spPr>
          <a:xfrm>
            <a:off x="7127040" y="3291538"/>
            <a:ext cx="1723001" cy="200055"/>
          </a:xfrm>
          <a:prstGeom prst="rect">
            <a:avLst/>
          </a:prstGeom>
          <a:noFill/>
        </p:spPr>
        <p:txBody>
          <a:bodyPr wrap="square" rtlCol="0">
            <a:spAutoFit/>
          </a:bodyPr>
          <a:lstStyle/>
          <a:p>
            <a:pPr algn="ctr"/>
            <a:r>
              <a:rPr kumimoji="1" lang="ja-JP" altLang="en-US" sz="700" dirty="0"/>
              <a:t>不正使用物件のイメージ</a:t>
            </a:r>
          </a:p>
        </p:txBody>
      </p:sp>
      <p:pic>
        <p:nvPicPr>
          <p:cNvPr id="22" name="図 21">
            <a:extLst>
              <a:ext uri="{FF2B5EF4-FFF2-40B4-BE49-F238E27FC236}">
                <a16:creationId xmlns:a16="http://schemas.microsoft.com/office/drawing/2014/main" id="{C5ACF64E-9D44-77C3-23E1-ACB3CC00A8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10430" y="2146487"/>
            <a:ext cx="1556226" cy="1174117"/>
          </a:xfrm>
          <a:prstGeom prst="rect">
            <a:avLst/>
          </a:prstGeom>
        </p:spPr>
      </p:pic>
    </p:spTree>
    <p:extLst>
      <p:ext uri="{BB962C8B-B14F-4D97-AF65-F5344CB8AC3E}">
        <p14:creationId xmlns:p14="http://schemas.microsoft.com/office/powerpoint/2010/main" val="24338246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2DE55-BC07-BA28-3EF2-5018C8757268}"/>
            </a:ext>
          </a:extLst>
        </p:cNvPr>
        <p:cNvGrpSpPr/>
        <p:nvPr/>
      </p:nvGrpSpPr>
      <p:grpSpPr>
        <a:xfrm>
          <a:off x="0" y="0"/>
          <a:ext cx="0" cy="0"/>
          <a:chOff x="0" y="0"/>
          <a:chExt cx="0" cy="0"/>
        </a:xfrm>
      </p:grpSpPr>
      <p:sp>
        <p:nvSpPr>
          <p:cNvPr id="30" name="Rectangle 4">
            <a:extLst>
              <a:ext uri="{FF2B5EF4-FFF2-40B4-BE49-F238E27FC236}">
                <a16:creationId xmlns:a16="http://schemas.microsoft.com/office/drawing/2014/main" id="{F926D640-D685-3FAB-505B-A7E567619167}"/>
              </a:ext>
            </a:extLst>
          </p:cNvPr>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大阪公立大学による「知の拠点」の形成</a:t>
            </a:r>
            <a:endPar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34" name="スライド番号プレースホルダ 3">
            <a:extLst>
              <a:ext uri="{FF2B5EF4-FFF2-40B4-BE49-F238E27FC236}">
                <a16:creationId xmlns:a16="http://schemas.microsoft.com/office/drawing/2014/main" id="{F0F74CF4-97F0-1DA1-E212-62A776525EF5}"/>
              </a:ext>
            </a:extLst>
          </p:cNvPr>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0" name="Rectangle 5">
            <a:extLst>
              <a:ext uri="{FF2B5EF4-FFF2-40B4-BE49-F238E27FC236}">
                <a16:creationId xmlns:a16="http://schemas.microsoft.com/office/drawing/2014/main" id="{E62DF87B-EAA1-3DA0-729A-E09D1F027CDF}"/>
              </a:ext>
            </a:extLst>
          </p:cNvPr>
          <p:cNvSpPr>
            <a:spLocks noChangeArrowheads="1"/>
          </p:cNvSpPr>
          <p:nvPr/>
        </p:nvSpPr>
        <p:spPr bwMode="auto">
          <a:xfrm>
            <a:off x="274532" y="1448533"/>
            <a:ext cx="8113189" cy="162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lvl="0" eaLnBrk="1" hangingPunct="1">
              <a:lnSpc>
                <a:spcPts val="600"/>
              </a:lnSpc>
              <a:spcBef>
                <a:spcPts val="170"/>
              </a:spcBef>
              <a:spcAft>
                <a:spcPts val="170"/>
              </a:spcAft>
              <a:buNone/>
              <a:tabLst>
                <a:tab pos="5118100" algn="l"/>
              </a:tabLst>
              <a:defRPr/>
            </a:pPr>
            <a:endParaRPr lang="en-US" altLang="ja-JP" sz="1600" b="1" dirty="0">
              <a:solidFill>
                <a:srgbClr val="FF0000"/>
              </a:solidFill>
              <a:latin typeface="ＭＳ Ｐゴシック"/>
              <a:ea typeface="ＭＳ Ｐゴシック"/>
            </a:endParaRPr>
          </a:p>
          <a:p>
            <a:pPr marL="288000" lvl="0" eaLnBrk="1" hangingPunct="1">
              <a:spcBef>
                <a:spcPts val="170"/>
              </a:spcBef>
              <a:spcAft>
                <a:spcPts val="170"/>
              </a:spcAft>
              <a:buNone/>
              <a:tabLst>
                <a:tab pos="5118100" algn="l"/>
              </a:tabLst>
              <a:defRPr/>
            </a:pPr>
            <a:r>
              <a:rPr lang="ja-JP" altLang="en-US" sz="1600" b="1" dirty="0">
                <a:latin typeface="ＭＳ Ｐゴシック"/>
                <a:ea typeface="ＭＳ Ｐゴシック"/>
              </a:rPr>
              <a:t>■　大阪公立大学学舎整備</a:t>
            </a:r>
            <a:r>
              <a:rPr lang="ja-JP" altLang="en-US" sz="1600" b="1" dirty="0">
                <a:latin typeface="ＭＳ Ｐゴシック"/>
              </a:rPr>
              <a:t>事業　　　　　　        　（１７億５，０００万円</a:t>
            </a:r>
            <a:r>
              <a:rPr lang="ja-JP" altLang="en-US" sz="1600" b="1" dirty="0">
                <a:latin typeface="ＭＳ Ｐゴシック" pitchFamily="50" charset="-128"/>
                <a:ea typeface="ＭＳ Ｐゴシック" charset="-128"/>
              </a:rPr>
              <a:t>）</a:t>
            </a:r>
            <a:endParaRPr lang="en-US" altLang="ja-JP" sz="1600" b="1" dirty="0">
              <a:latin typeface="ＭＳ Ｐゴシック"/>
              <a:ea typeface="ＭＳ Ｐゴシック"/>
            </a:endParaRPr>
          </a:p>
          <a:p>
            <a:pPr marL="756000" lvl="0" indent="-284400">
              <a:spcBef>
                <a:spcPts val="600"/>
              </a:spcBef>
              <a:spcAft>
                <a:spcPts val="170"/>
              </a:spcAft>
              <a:buFont typeface="Wingdings" pitchFamily="2" charset="2"/>
              <a:buChar char="Ø"/>
              <a:defRPr/>
            </a:pPr>
            <a:r>
              <a:rPr lang="ja-JP" altLang="en-US" sz="1400" dirty="0">
                <a:latin typeface="ＭＳ Ｐゴシック"/>
              </a:rPr>
              <a:t>同種分野の学部等の集約化に向け、既存キャンパス（杉本・中百舌鳥）を整備</a:t>
            </a:r>
            <a:endParaRPr lang="en-US" altLang="ja-JP" sz="1400" dirty="0">
              <a:latin typeface="ＭＳ Ｐゴシック"/>
            </a:endParaRPr>
          </a:p>
          <a:p>
            <a:pPr marL="471600" lvl="0">
              <a:spcBef>
                <a:spcPts val="600"/>
              </a:spcBef>
              <a:spcAft>
                <a:spcPts val="170"/>
              </a:spcAft>
              <a:buNone/>
              <a:defRPr/>
            </a:pPr>
            <a:r>
              <a:rPr lang="ja-JP" altLang="en-US" sz="1400" dirty="0">
                <a:latin typeface="ＭＳ Ｐゴシック"/>
                <a:ea typeface="ＭＳ Ｐゴシック" charset="-128"/>
              </a:rPr>
              <a:t>　</a:t>
            </a:r>
            <a:r>
              <a:rPr lang="ja-JP" altLang="en-US" sz="1400" dirty="0">
                <a:latin typeface="ＭＳ Ｐゴシック" pitchFamily="50" charset="-128"/>
                <a:ea typeface="ＭＳ Ｐゴシック" charset="-128"/>
              </a:rPr>
              <a:t>・　各キャンパスの実施設計、整備工事</a:t>
            </a:r>
            <a:endParaRPr lang="en-US" altLang="ja-JP" sz="1400" dirty="0">
              <a:latin typeface="ＭＳ Ｐゴシック" pitchFamily="50" charset="-128"/>
              <a:ea typeface="ＭＳ Ｐゴシック" charset="-128"/>
            </a:endParaRPr>
          </a:p>
          <a:p>
            <a:pPr marL="471488" lvl="0" eaLnBrk="1" hangingPunct="1">
              <a:spcBef>
                <a:spcPts val="170"/>
              </a:spcBef>
              <a:spcAft>
                <a:spcPts val="170"/>
              </a:spcAft>
              <a:buNone/>
              <a:tabLst>
                <a:tab pos="5740400" algn="l"/>
              </a:tabLst>
              <a:defRPr/>
            </a:pPr>
            <a:r>
              <a:rPr lang="ja-JP" altLang="en-US" sz="1400" dirty="0">
                <a:latin typeface="ＭＳ Ｐゴシック" pitchFamily="50" charset="-128"/>
                <a:ea typeface="ＭＳ Ｐゴシック" charset="-128"/>
              </a:rPr>
              <a:t>　・　杉本キャンパス工学部跡地の有効活用に向けて、事業者ニーズ把握のための調査を実施</a:t>
            </a:r>
            <a:endParaRPr lang="en-US" altLang="ja-JP" sz="1400" dirty="0">
              <a:latin typeface="ＭＳ Ｐゴシック" pitchFamily="50" charset="-128"/>
              <a:ea typeface="ＭＳ Ｐゴシック" charset="-128"/>
            </a:endParaRPr>
          </a:p>
          <a:p>
            <a:pPr marL="757350" indent="-28575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a:rPr>
              <a:t>森之宮キャンパスに</a:t>
            </a:r>
            <a:r>
              <a:rPr lang="ja-JP" altLang="en-US" sz="1400">
                <a:latin typeface="ＭＳ Ｐゴシック"/>
              </a:rPr>
              <a:t>秋入学課程や</a:t>
            </a:r>
            <a:r>
              <a:rPr lang="ja-JP" altLang="en-US" sz="1400" dirty="0">
                <a:latin typeface="ＭＳ Ｐゴシック"/>
              </a:rPr>
              <a:t>情報学分野等を配置する学舎整備に向けて、</a:t>
            </a:r>
            <a:r>
              <a:rPr lang="ja-JP" altLang="en-US" sz="1400" dirty="0">
                <a:latin typeface="ＭＳ Ｐゴシック" pitchFamily="50" charset="-128"/>
                <a:ea typeface="ＭＳ Ｐゴシック" charset="-128"/>
              </a:rPr>
              <a:t>基本計画を策定</a:t>
            </a:r>
            <a:endParaRPr lang="ja-JP" altLang="en-US" sz="1400" dirty="0">
              <a:latin typeface="ＭＳ Ｐゴシック"/>
            </a:endParaRPr>
          </a:p>
          <a:p>
            <a:pPr marL="471600" lvl="0" eaLnBrk="1" hangingPunct="1">
              <a:spcBef>
                <a:spcPts val="170"/>
              </a:spcBef>
              <a:spcAft>
                <a:spcPts val="170"/>
              </a:spcAft>
              <a:buNone/>
              <a:tabLst>
                <a:tab pos="5740400" algn="l"/>
              </a:tabLst>
              <a:defRPr/>
            </a:pPr>
            <a:endParaRPr lang="en-US" altLang="ja-JP" sz="1400" dirty="0">
              <a:latin typeface="ＭＳ Ｐゴシック" pitchFamily="50" charset="-128"/>
              <a:ea typeface="ＭＳ Ｐゴシック" charset="-128"/>
            </a:endParaRPr>
          </a:p>
        </p:txBody>
      </p:sp>
      <p:sp>
        <p:nvSpPr>
          <p:cNvPr id="3" name="Rectangle 5">
            <a:extLst>
              <a:ext uri="{FF2B5EF4-FFF2-40B4-BE49-F238E27FC236}">
                <a16:creationId xmlns:a16="http://schemas.microsoft.com/office/drawing/2014/main" id="{2BCACC82-C1F0-88EC-7EEE-5E3FDAEEEDF9}"/>
              </a:ext>
            </a:extLst>
          </p:cNvPr>
          <p:cNvSpPr>
            <a:spLocks noChangeArrowheads="1"/>
          </p:cNvSpPr>
          <p:nvPr/>
        </p:nvSpPr>
        <p:spPr bwMode="auto">
          <a:xfrm>
            <a:off x="177793" y="580983"/>
            <a:ext cx="7727900" cy="951011"/>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sz="1600" b="1" dirty="0">
                <a:latin typeface="ＭＳ Ｐゴシック"/>
                <a:ea typeface="ＭＳ Ｐゴシック"/>
              </a:rPr>
              <a:t>〇　大阪の成長に貢献し、グローバルに発展する 「知の拠点」の実現をめざし、</a:t>
            </a:r>
          </a:p>
          <a:p>
            <a:pPr marL="355600" indent="-355600" eaLnBrk="1" hangingPunct="1">
              <a:spcBef>
                <a:spcPts val="101"/>
              </a:spcBef>
              <a:spcAft>
                <a:spcPts val="101"/>
              </a:spcAft>
              <a:defRPr/>
            </a:pPr>
            <a:r>
              <a:rPr lang="ja-JP" altLang="en-US" sz="1600" b="1" dirty="0">
                <a:latin typeface="ＭＳ Ｐゴシック"/>
                <a:ea typeface="ＭＳ Ｐゴシック"/>
              </a:rPr>
              <a:t>　　</a:t>
            </a:r>
            <a:r>
              <a:rPr lang="en-US" altLang="ja-JP" sz="1600" b="1" dirty="0">
                <a:latin typeface="ＭＳ Ｐゴシック"/>
                <a:ea typeface="ＭＳ Ｐゴシック"/>
              </a:rPr>
              <a:t>	</a:t>
            </a:r>
            <a:r>
              <a:rPr lang="ja-JP" altLang="en-US" sz="1600" b="1" dirty="0">
                <a:latin typeface="ＭＳ Ｐゴシック"/>
                <a:ea typeface="ＭＳ Ｐゴシック"/>
              </a:rPr>
              <a:t>産学官民の共創や学士課程への秋入学導入など国際力の強化に向けた</a:t>
            </a:r>
            <a:endParaRPr lang="en-US" altLang="ja-JP" sz="1600" b="1" dirty="0">
              <a:latin typeface="ＭＳ Ｐゴシック"/>
              <a:ea typeface="ＭＳ Ｐゴシック"/>
            </a:endParaRPr>
          </a:p>
          <a:p>
            <a:pPr marL="355600" indent="-355600" eaLnBrk="1" hangingPunct="1">
              <a:spcBef>
                <a:spcPts val="101"/>
              </a:spcBef>
              <a:spcAft>
                <a:spcPts val="101"/>
              </a:spcAft>
              <a:defRPr/>
            </a:pPr>
            <a:r>
              <a:rPr lang="ja-JP" altLang="en-US" sz="1600" b="1" dirty="0">
                <a:latin typeface="ＭＳ Ｐゴシック"/>
                <a:ea typeface="ＭＳ Ｐゴシック"/>
              </a:rPr>
              <a:t>　　</a:t>
            </a:r>
            <a:r>
              <a:rPr lang="en-US" altLang="ja-JP" sz="1600" b="1" dirty="0">
                <a:latin typeface="ＭＳ Ｐゴシック"/>
                <a:ea typeface="ＭＳ Ｐゴシック"/>
              </a:rPr>
              <a:t>	</a:t>
            </a:r>
            <a:r>
              <a:rPr lang="ja-JP" altLang="en-US" sz="1600" b="1" dirty="0">
                <a:latin typeface="ＭＳ Ｐゴシック"/>
                <a:ea typeface="ＭＳ Ｐゴシック"/>
              </a:rPr>
              <a:t>大阪公立大学の取組を支援</a:t>
            </a:r>
          </a:p>
        </p:txBody>
      </p:sp>
      <p:pic>
        <p:nvPicPr>
          <p:cNvPr id="5" name="図 4" descr="屋外, 草, 建物, ストリート が含まれている画像&#10;&#10;AI によって生成されたコンテンツは間違っている可能性があります。">
            <a:extLst>
              <a:ext uri="{FF2B5EF4-FFF2-40B4-BE49-F238E27FC236}">
                <a16:creationId xmlns:a16="http://schemas.microsoft.com/office/drawing/2014/main" id="{29A9485F-4930-3640-BFB0-882B8CA713B7}"/>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28582" y="3088706"/>
            <a:ext cx="2490589" cy="1661223"/>
          </a:xfrm>
          <a:prstGeom prst="rect">
            <a:avLst/>
          </a:prstGeom>
        </p:spPr>
      </p:pic>
      <p:pic>
        <p:nvPicPr>
          <p:cNvPr id="7" name="図 6" descr="屋外, 建物, 道路, 公園 が含まれている画像&#10;&#10;AI によって生成されたコンテンツは間違っている可能性があります。">
            <a:extLst>
              <a:ext uri="{FF2B5EF4-FFF2-40B4-BE49-F238E27FC236}">
                <a16:creationId xmlns:a16="http://schemas.microsoft.com/office/drawing/2014/main" id="{6E10EBBB-D09D-94D0-63D2-62482BFC0B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0715" y="3087527"/>
            <a:ext cx="2493604" cy="1662402"/>
          </a:xfrm>
          <a:prstGeom prst="rect">
            <a:avLst/>
          </a:prstGeom>
        </p:spPr>
      </p:pic>
      <p:pic>
        <p:nvPicPr>
          <p:cNvPr id="9" name="図 8" descr="建物の外観&#10;&#10;AI によって生成されたコンテンツは間違っている可能性があります。">
            <a:extLst>
              <a:ext uri="{FF2B5EF4-FFF2-40B4-BE49-F238E27FC236}">
                <a16:creationId xmlns:a16="http://schemas.microsoft.com/office/drawing/2014/main" id="{885E65B3-43ED-83F1-4FA8-DC22581B53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2456" y="3098611"/>
            <a:ext cx="2493603" cy="1662402"/>
          </a:xfrm>
          <a:prstGeom prst="rect">
            <a:avLst/>
          </a:prstGeom>
        </p:spPr>
      </p:pic>
      <p:sp>
        <p:nvSpPr>
          <p:cNvPr id="12" name="テキスト ボックス 11">
            <a:extLst>
              <a:ext uri="{FF2B5EF4-FFF2-40B4-BE49-F238E27FC236}">
                <a16:creationId xmlns:a16="http://schemas.microsoft.com/office/drawing/2014/main" id="{778A861A-733B-55D8-9D94-233E36C11DC7}"/>
              </a:ext>
            </a:extLst>
          </p:cNvPr>
          <p:cNvSpPr txBox="1"/>
          <p:nvPr/>
        </p:nvSpPr>
        <p:spPr>
          <a:xfrm>
            <a:off x="4002175" y="4710783"/>
            <a:ext cx="1257278" cy="261610"/>
          </a:xfrm>
          <a:prstGeom prst="rect">
            <a:avLst/>
          </a:prstGeom>
          <a:noFill/>
        </p:spPr>
        <p:txBody>
          <a:bodyPr wrap="square" rtlCol="0">
            <a:spAutoFit/>
          </a:bodyPr>
          <a:lstStyle/>
          <a:p>
            <a:r>
              <a:rPr kumimoji="1" lang="ja-JP" altLang="en-US" sz="1050" dirty="0"/>
              <a:t>杉本キャンパス</a:t>
            </a:r>
          </a:p>
        </p:txBody>
      </p:sp>
      <p:sp>
        <p:nvSpPr>
          <p:cNvPr id="13" name="テキスト ボックス 12">
            <a:extLst>
              <a:ext uri="{FF2B5EF4-FFF2-40B4-BE49-F238E27FC236}">
                <a16:creationId xmlns:a16="http://schemas.microsoft.com/office/drawing/2014/main" id="{E9FDC8D5-D085-34E8-36D8-BF83E125D98B}"/>
              </a:ext>
            </a:extLst>
          </p:cNvPr>
          <p:cNvSpPr txBox="1"/>
          <p:nvPr/>
        </p:nvSpPr>
        <p:spPr>
          <a:xfrm>
            <a:off x="6689212" y="4718403"/>
            <a:ext cx="1639699" cy="261610"/>
          </a:xfrm>
          <a:prstGeom prst="rect">
            <a:avLst/>
          </a:prstGeom>
          <a:noFill/>
        </p:spPr>
        <p:txBody>
          <a:bodyPr wrap="square" rtlCol="0">
            <a:spAutoFit/>
          </a:bodyPr>
          <a:lstStyle/>
          <a:p>
            <a:r>
              <a:rPr kumimoji="1" lang="ja-JP" altLang="en-US" sz="1050" dirty="0"/>
              <a:t>中百舌鳥キャンパス</a:t>
            </a:r>
          </a:p>
        </p:txBody>
      </p:sp>
      <p:sp>
        <p:nvSpPr>
          <p:cNvPr id="14" name="テキスト ボックス 13">
            <a:extLst>
              <a:ext uri="{FF2B5EF4-FFF2-40B4-BE49-F238E27FC236}">
                <a16:creationId xmlns:a16="http://schemas.microsoft.com/office/drawing/2014/main" id="{208BEBED-11FE-06EC-375F-7397C3B6B165}"/>
              </a:ext>
            </a:extLst>
          </p:cNvPr>
          <p:cNvSpPr txBox="1"/>
          <p:nvPr/>
        </p:nvSpPr>
        <p:spPr>
          <a:xfrm>
            <a:off x="1240786" y="4710783"/>
            <a:ext cx="1257277" cy="261610"/>
          </a:xfrm>
          <a:prstGeom prst="rect">
            <a:avLst/>
          </a:prstGeom>
          <a:noFill/>
        </p:spPr>
        <p:txBody>
          <a:bodyPr wrap="square" rtlCol="0">
            <a:spAutoFit/>
          </a:bodyPr>
          <a:lstStyle/>
          <a:p>
            <a:r>
              <a:rPr kumimoji="1" lang="ja-JP" altLang="en-US" sz="1050" dirty="0"/>
              <a:t>森之宮キャンパス</a:t>
            </a:r>
          </a:p>
        </p:txBody>
      </p:sp>
      <p:sp>
        <p:nvSpPr>
          <p:cNvPr id="4" name="テキスト ボックス 3">
            <a:extLst>
              <a:ext uri="{FF2B5EF4-FFF2-40B4-BE49-F238E27FC236}">
                <a16:creationId xmlns:a16="http://schemas.microsoft.com/office/drawing/2014/main" id="{CC70E3A1-54CD-1366-2BCB-3C6B17CB86C3}"/>
              </a:ext>
            </a:extLst>
          </p:cNvPr>
          <p:cNvSpPr txBox="1"/>
          <p:nvPr/>
        </p:nvSpPr>
        <p:spPr>
          <a:xfrm>
            <a:off x="7010703" y="4927618"/>
            <a:ext cx="1897380" cy="261610"/>
          </a:xfrm>
          <a:prstGeom prst="rect">
            <a:avLst/>
          </a:prstGeom>
          <a:noFill/>
        </p:spPr>
        <p:txBody>
          <a:bodyPr wrap="square" rtlCol="0">
            <a:spAutoFit/>
          </a:bodyPr>
          <a:lstStyle/>
          <a:p>
            <a:r>
              <a:rPr lang="ja-JP" altLang="en-US" sz="1050" dirty="0"/>
              <a:t>（写真</a:t>
            </a:r>
            <a:r>
              <a:rPr lang="zh-CN" altLang="en-US" sz="1050" dirty="0"/>
              <a:t>提供：大阪公立大学</a:t>
            </a:r>
            <a:r>
              <a:rPr lang="ja-JP" altLang="en-US" sz="1050" dirty="0"/>
              <a:t>）</a:t>
            </a:r>
            <a:endParaRPr kumimoji="1" lang="ja-JP" altLang="en-US" sz="1050" dirty="0"/>
          </a:p>
        </p:txBody>
      </p:sp>
      <p:sp>
        <p:nvSpPr>
          <p:cNvPr id="6" name="Rectangle 4">
            <a:extLst>
              <a:ext uri="{FF2B5EF4-FFF2-40B4-BE49-F238E27FC236}">
                <a16:creationId xmlns:a16="http://schemas.microsoft.com/office/drawing/2014/main" id="{21C44B94-D397-9371-FB30-853CF9589E30}"/>
              </a:ext>
            </a:extLst>
          </p:cNvPr>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8" name="角丸四角形 33">
            <a:extLst>
              <a:ext uri="{FF2B5EF4-FFF2-40B4-BE49-F238E27FC236}">
                <a16:creationId xmlns:a16="http://schemas.microsoft.com/office/drawing/2014/main" id="{8E2820E3-53CB-6C2D-BAAA-A9896F5A8E81}"/>
              </a:ext>
            </a:extLst>
          </p:cNvPr>
          <p:cNvSpPr/>
          <p:nvPr/>
        </p:nvSpPr>
        <p:spPr>
          <a:xfrm>
            <a:off x="185744" y="162504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Tree>
    <p:extLst>
      <p:ext uri="{BB962C8B-B14F-4D97-AF65-F5344CB8AC3E}">
        <p14:creationId xmlns:p14="http://schemas.microsoft.com/office/powerpoint/2010/main" val="166845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D33B8-1231-32C9-6FD8-735EA02A97E8}"/>
            </a:ext>
          </a:extLst>
        </p:cNvPr>
        <p:cNvGrpSpPr/>
        <p:nvPr/>
      </p:nvGrpSpPr>
      <p:grpSpPr>
        <a:xfrm>
          <a:off x="0" y="0"/>
          <a:ext cx="0" cy="0"/>
          <a:chOff x="0" y="0"/>
          <a:chExt cx="0" cy="0"/>
        </a:xfrm>
      </p:grpSpPr>
      <p:sp>
        <p:nvSpPr>
          <p:cNvPr id="13" name="台形 12">
            <a:extLst>
              <a:ext uri="{FF2B5EF4-FFF2-40B4-BE49-F238E27FC236}">
                <a16:creationId xmlns:a16="http://schemas.microsoft.com/office/drawing/2014/main" id="{23CAE190-4F2D-C375-C1C7-3B7980DDE946}"/>
              </a:ext>
            </a:extLst>
          </p:cNvPr>
          <p:cNvSpPr/>
          <p:nvPr/>
        </p:nvSpPr>
        <p:spPr>
          <a:xfrm rot="10800000">
            <a:off x="166993" y="3477979"/>
            <a:ext cx="6398935" cy="1296242"/>
          </a:xfrm>
          <a:prstGeom prst="trapezoid">
            <a:avLst>
              <a:gd name="adj" fmla="val 55765"/>
            </a:avLst>
          </a:prstGeom>
          <a:solidFill>
            <a:srgbClr val="DEE8F2"/>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 塗りつぶしなし 10">
            <a:extLst>
              <a:ext uri="{FF2B5EF4-FFF2-40B4-BE49-F238E27FC236}">
                <a16:creationId xmlns:a16="http://schemas.microsoft.com/office/drawing/2014/main" id="{5D7E9D91-1059-CDE1-8266-0B75046133A5}"/>
              </a:ext>
            </a:extLst>
          </p:cNvPr>
          <p:cNvSpPr/>
          <p:nvPr/>
        </p:nvSpPr>
        <p:spPr>
          <a:xfrm>
            <a:off x="166993" y="2492945"/>
            <a:ext cx="6398937" cy="954538"/>
          </a:xfrm>
          <a:prstGeom prst="donut">
            <a:avLst>
              <a:gd name="adj" fmla="val 4805"/>
            </a:avLst>
          </a:prstGeom>
          <a:solidFill>
            <a:schemeClr val="bg2">
              <a:lumMod val="75000"/>
              <a:alpha val="76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Rectangle 4">
            <a:extLst>
              <a:ext uri="{FF2B5EF4-FFF2-40B4-BE49-F238E27FC236}">
                <a16:creationId xmlns:a16="http://schemas.microsoft.com/office/drawing/2014/main" id="{709A969A-DE47-C28D-DF01-15F60C1BDCF7}"/>
              </a:ext>
            </a:extLst>
          </p:cNvPr>
          <p:cNvSpPr>
            <a:spLocks noChangeArrowheads="1"/>
          </p:cNvSpPr>
          <p:nvPr/>
        </p:nvSpPr>
        <p:spPr bwMode="auto">
          <a:xfrm>
            <a:off x="0" y="-7937"/>
            <a:ext cx="9144000" cy="476250"/>
          </a:xfrm>
          <a:prstGeom prst="rect">
            <a:avLst/>
          </a:prstGeom>
          <a:gradFill flip="none" rotWithShape="1">
            <a:gsLst>
              <a:gs pos="74000">
                <a:schemeClr val="accent2">
                  <a:lumMod val="20000"/>
                  <a:lumOff val="80000"/>
                </a:schemeClr>
              </a:gs>
              <a:gs pos="51000">
                <a:schemeClr val="accent2">
                  <a:lumMod val="60000"/>
                  <a:lumOff val="40000"/>
                </a:schemeClr>
              </a:gs>
              <a:gs pos="26000">
                <a:srgbClr val="000099"/>
              </a:gs>
              <a:gs pos="92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新たな成長戦略「</a:t>
            </a:r>
            <a:r>
              <a:rPr lang="en-US" altLang="ja-JP" sz="2800" dirty="0">
                <a:solidFill>
                  <a:schemeClr val="bg1"/>
                </a:solidFill>
                <a:effectLst>
                  <a:outerShdw blurRad="38100" dist="38100" dir="2700000" algn="tl">
                    <a:srgbClr val="000000">
                      <a:alpha val="43137"/>
                    </a:srgbClr>
                  </a:outerShdw>
                </a:effectLst>
                <a:ea typeface="HG創英角ｺﾞｼｯｸUB" pitchFamily="49" charset="-128"/>
              </a:rPr>
              <a:t>Beyond EXPO 2025</a:t>
            </a:r>
            <a:r>
              <a:rPr lang="ja-JP" altLang="en-US" sz="2800">
                <a:solidFill>
                  <a:schemeClr val="bg1"/>
                </a:solidFill>
                <a:effectLst>
                  <a:outerShdw blurRad="38100" dist="38100" dir="2700000" algn="tl">
                    <a:srgbClr val="000000">
                      <a:alpha val="43137"/>
                    </a:srgbClr>
                  </a:outerShdw>
                </a:effectLst>
                <a:ea typeface="HG創英角ｺﾞｼｯｸUB" pitchFamily="49" charset="-128"/>
              </a:rPr>
              <a:t>」</a:t>
            </a:r>
            <a:endParaRPr lang="en-US" altLang="ja-JP" sz="28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18" name="Rectangle 4">
            <a:extLst>
              <a:ext uri="{FF2B5EF4-FFF2-40B4-BE49-F238E27FC236}">
                <a16:creationId xmlns:a16="http://schemas.microsoft.com/office/drawing/2014/main" id="{C1BCA9A0-C550-12F8-D70C-77B154E06A04}"/>
              </a:ext>
            </a:extLst>
          </p:cNvPr>
          <p:cNvSpPr>
            <a:spLocks noChangeArrowheads="1"/>
          </p:cNvSpPr>
          <p:nvPr/>
        </p:nvSpPr>
        <p:spPr bwMode="auto">
          <a:xfrm>
            <a:off x="7483321"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 name="テキスト ボックス 2">
            <a:extLst>
              <a:ext uri="{FF2B5EF4-FFF2-40B4-BE49-F238E27FC236}">
                <a16:creationId xmlns:a16="http://schemas.microsoft.com/office/drawing/2014/main" id="{C063CA11-B2AE-53A8-0628-6F421B8F4866}"/>
              </a:ext>
            </a:extLst>
          </p:cNvPr>
          <p:cNvSpPr txBox="1"/>
          <p:nvPr/>
        </p:nvSpPr>
        <p:spPr>
          <a:xfrm>
            <a:off x="0" y="446020"/>
            <a:ext cx="6658064" cy="400110"/>
          </a:xfrm>
          <a:prstGeom prst="rect">
            <a:avLst/>
          </a:prstGeom>
          <a:noFill/>
        </p:spPr>
        <p:txBody>
          <a:bodyPr wrap="square" rtlCol="0">
            <a:spAutoFit/>
          </a:bodyPr>
          <a:lstStyle/>
          <a:p>
            <a:r>
              <a:rPr kumimoji="1" lang="ja-JP" altLang="en-US" sz="2000" b="1" dirty="0"/>
              <a:t>～ </a:t>
            </a:r>
            <a:r>
              <a:rPr kumimoji="1" lang="ja-JP" altLang="en-US" sz="2000" b="1" u="sng" dirty="0">
                <a:effectLst>
                  <a:outerShdw blurRad="38100" dist="38100" dir="2700000" algn="tl">
                    <a:srgbClr val="000000">
                      <a:alpha val="43137"/>
                    </a:srgbClr>
                  </a:outerShdw>
                </a:effectLst>
              </a:rPr>
              <a:t>副首都</a:t>
            </a:r>
            <a:r>
              <a:rPr lang="ja-JP" altLang="en-US" sz="2000" b="1" u="sng" dirty="0">
                <a:effectLst>
                  <a:outerShdw blurRad="38100" dist="38100" dir="2700000" algn="tl">
                    <a:srgbClr val="000000">
                      <a:alpha val="43137"/>
                    </a:srgbClr>
                  </a:outerShdw>
                </a:effectLst>
              </a:rPr>
              <a:t>として成長・発展をめざす</a:t>
            </a:r>
            <a:r>
              <a:rPr kumimoji="1" lang="ja-JP" altLang="en-US" sz="2000" b="1" u="sng" dirty="0">
                <a:effectLst>
                  <a:outerShdw blurRad="38100" dist="38100" dir="2700000" algn="tl">
                    <a:srgbClr val="000000">
                      <a:alpha val="43137"/>
                    </a:srgbClr>
                  </a:outerShdw>
                </a:effectLst>
              </a:rPr>
              <a:t>万博後の成長戦略</a:t>
            </a:r>
            <a:r>
              <a:rPr kumimoji="1" lang="ja-JP" altLang="en-US" sz="2000" b="1" dirty="0">
                <a:effectLst>
                  <a:outerShdw blurRad="38100" dist="38100" dir="2700000" algn="tl">
                    <a:srgbClr val="000000">
                      <a:alpha val="43137"/>
                    </a:srgbClr>
                  </a:outerShdw>
                </a:effectLst>
              </a:rPr>
              <a:t> </a:t>
            </a:r>
            <a:r>
              <a:rPr kumimoji="1" lang="ja-JP" altLang="en-US" sz="2000" b="1" dirty="0"/>
              <a:t>～</a:t>
            </a:r>
          </a:p>
        </p:txBody>
      </p:sp>
      <p:sp>
        <p:nvSpPr>
          <p:cNvPr id="5" name="楕円 4">
            <a:extLst>
              <a:ext uri="{FF2B5EF4-FFF2-40B4-BE49-F238E27FC236}">
                <a16:creationId xmlns:a16="http://schemas.microsoft.com/office/drawing/2014/main" id="{F9E83F9B-E488-63FD-BBED-35461B2AA8AF}"/>
              </a:ext>
            </a:extLst>
          </p:cNvPr>
          <p:cNvSpPr/>
          <p:nvPr/>
        </p:nvSpPr>
        <p:spPr>
          <a:xfrm>
            <a:off x="527225" y="2606031"/>
            <a:ext cx="2755049" cy="729307"/>
          </a:xfrm>
          <a:prstGeom prst="ellipse">
            <a:avLst/>
          </a:prstGeom>
          <a:solidFill>
            <a:srgbClr val="00B0F0"/>
          </a:solidFill>
          <a:ln>
            <a:solidFill>
              <a:schemeClr val="bg1">
                <a:lumMod val="65000"/>
              </a:schemeClr>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i="1" dirty="0">
              <a:solidFill>
                <a:srgbClr val="000099"/>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 name="楕円 7">
            <a:extLst>
              <a:ext uri="{FF2B5EF4-FFF2-40B4-BE49-F238E27FC236}">
                <a16:creationId xmlns:a16="http://schemas.microsoft.com/office/drawing/2014/main" id="{9EA926A0-C968-4626-BC1D-7DECBD787262}"/>
              </a:ext>
            </a:extLst>
          </p:cNvPr>
          <p:cNvSpPr/>
          <p:nvPr/>
        </p:nvSpPr>
        <p:spPr>
          <a:xfrm>
            <a:off x="3455010" y="2622368"/>
            <a:ext cx="2749215" cy="703289"/>
          </a:xfrm>
          <a:prstGeom prst="ellipse">
            <a:avLst/>
          </a:prstGeom>
          <a:solidFill>
            <a:srgbClr val="92D050">
              <a:alpha val="94000"/>
            </a:srgbClr>
          </a:solidFill>
          <a:ln>
            <a:solidFill>
              <a:schemeClr val="bg1">
                <a:lumMod val="65000"/>
              </a:schemeClr>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i="1" dirty="0">
              <a:solidFill>
                <a:schemeClr val="accent5">
                  <a:lumMod val="2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BBBE551-3C78-BEB9-EC40-A484C391BD5F}"/>
              </a:ext>
            </a:extLst>
          </p:cNvPr>
          <p:cNvSpPr txBox="1"/>
          <p:nvPr/>
        </p:nvSpPr>
        <p:spPr>
          <a:xfrm>
            <a:off x="2510640" y="2152214"/>
            <a:ext cx="1760787" cy="400110"/>
          </a:xfrm>
          <a:prstGeom prst="rect">
            <a:avLst/>
          </a:prstGeom>
          <a:noFill/>
        </p:spPr>
        <p:txBody>
          <a:bodyPr wrap="square" rtlCol="0" anchor="ctr">
            <a:spAutoFit/>
          </a:bodyPr>
          <a:lstStyle/>
          <a:p>
            <a:pPr algn="ctr"/>
            <a:r>
              <a:rPr kumimoji="1" lang="ja-JP" altLang="en-US" sz="2000" b="1" i="1" u="sng" dirty="0">
                <a:effectLst>
                  <a:outerShdw blurRad="38100" dist="38100" dir="2700000" algn="tl">
                    <a:srgbClr val="000000">
                      <a:alpha val="43137"/>
                    </a:srgbClr>
                  </a:outerShdw>
                </a:effectLst>
              </a:rPr>
              <a:t>重点分野</a:t>
            </a:r>
          </a:p>
        </p:txBody>
      </p:sp>
      <p:sp>
        <p:nvSpPr>
          <p:cNvPr id="14" name="テキスト ボックス 13">
            <a:extLst>
              <a:ext uri="{FF2B5EF4-FFF2-40B4-BE49-F238E27FC236}">
                <a16:creationId xmlns:a16="http://schemas.microsoft.com/office/drawing/2014/main" id="{764FD150-895B-76A9-8DCC-E952F70EC2C0}"/>
              </a:ext>
            </a:extLst>
          </p:cNvPr>
          <p:cNvSpPr txBox="1"/>
          <p:nvPr/>
        </p:nvSpPr>
        <p:spPr>
          <a:xfrm>
            <a:off x="1273379" y="4737916"/>
            <a:ext cx="4268654" cy="338554"/>
          </a:xfrm>
          <a:prstGeom prst="rect">
            <a:avLst/>
          </a:prstGeom>
          <a:noFill/>
        </p:spPr>
        <p:txBody>
          <a:bodyPr wrap="square" rtlCol="0" anchor="ctr">
            <a:spAutoFit/>
          </a:bodyPr>
          <a:lstStyle/>
          <a:p>
            <a:pPr algn="ctr"/>
            <a:r>
              <a:rPr kumimoji="1" lang="ja-JP" altLang="en-US" sz="1600" b="1" i="1" u="sng" dirty="0">
                <a:effectLst>
                  <a:outerShdw blurRad="38100" dist="38100" dir="2700000" algn="tl">
                    <a:srgbClr val="000000">
                      <a:alpha val="43137"/>
                    </a:srgbClr>
                  </a:outerShdw>
                </a:effectLst>
              </a:rPr>
              <a:t>「経済力」や「都市力」を支える土台づくり</a:t>
            </a:r>
          </a:p>
        </p:txBody>
      </p:sp>
      <p:sp>
        <p:nvSpPr>
          <p:cNvPr id="15" name="楕円 14">
            <a:extLst>
              <a:ext uri="{FF2B5EF4-FFF2-40B4-BE49-F238E27FC236}">
                <a16:creationId xmlns:a16="http://schemas.microsoft.com/office/drawing/2014/main" id="{FFD5BC76-77A1-40E4-FFD2-11CA139FE1CE}"/>
              </a:ext>
            </a:extLst>
          </p:cNvPr>
          <p:cNvSpPr/>
          <p:nvPr/>
        </p:nvSpPr>
        <p:spPr>
          <a:xfrm>
            <a:off x="527226" y="3492340"/>
            <a:ext cx="2754188" cy="676893"/>
          </a:xfrm>
          <a:prstGeom prst="ellipse">
            <a:avLst/>
          </a:prstGeom>
          <a:solidFill>
            <a:srgbClr val="FFFF00">
              <a:alpha val="82000"/>
            </a:srgbClr>
          </a:solidFill>
          <a:ln>
            <a:solidFill>
              <a:schemeClr val="bg1">
                <a:lumMod val="65000"/>
              </a:schemeClr>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200" b="1" i="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6" name="楕円 15">
            <a:extLst>
              <a:ext uri="{FF2B5EF4-FFF2-40B4-BE49-F238E27FC236}">
                <a16:creationId xmlns:a16="http://schemas.microsoft.com/office/drawing/2014/main" id="{766862E5-47A5-F5BC-2820-8241FA369599}"/>
              </a:ext>
            </a:extLst>
          </p:cNvPr>
          <p:cNvSpPr/>
          <p:nvPr/>
        </p:nvSpPr>
        <p:spPr>
          <a:xfrm>
            <a:off x="3455010" y="3524686"/>
            <a:ext cx="2749216" cy="657890"/>
          </a:xfrm>
          <a:prstGeom prst="ellipse">
            <a:avLst/>
          </a:prstGeom>
          <a:solidFill>
            <a:srgbClr val="7030A0">
              <a:alpha val="82000"/>
            </a:srgbClr>
          </a:solidFill>
          <a:ln>
            <a:solidFill>
              <a:schemeClr val="bg1">
                <a:lumMod val="65000"/>
              </a:schemeClr>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200" b="1" i="1" dirty="0">
              <a:solidFill>
                <a:srgbClr val="F9907B"/>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7220BAC6-E8A5-5562-48F0-81CF4FE31F82}"/>
              </a:ext>
            </a:extLst>
          </p:cNvPr>
          <p:cNvSpPr/>
          <p:nvPr/>
        </p:nvSpPr>
        <p:spPr>
          <a:xfrm>
            <a:off x="106543" y="2193332"/>
            <a:ext cx="6536082" cy="290010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a:extLst>
              <a:ext uri="{FF2B5EF4-FFF2-40B4-BE49-F238E27FC236}">
                <a16:creationId xmlns:a16="http://schemas.microsoft.com/office/drawing/2014/main" id="{DE8D28FA-E20A-A787-9C56-F4DD8E0DD03C}"/>
              </a:ext>
            </a:extLst>
          </p:cNvPr>
          <p:cNvSpPr/>
          <p:nvPr/>
        </p:nvSpPr>
        <p:spPr>
          <a:xfrm rot="5400000">
            <a:off x="5785624" y="3467926"/>
            <a:ext cx="2235013" cy="350914"/>
          </a:xfrm>
          <a:prstGeom prst="triangle">
            <a:avLst>
              <a:gd name="adj" fmla="val 5075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BDF8975-4477-E464-8127-030CE9449B60}"/>
              </a:ext>
            </a:extLst>
          </p:cNvPr>
          <p:cNvSpPr/>
          <p:nvPr/>
        </p:nvSpPr>
        <p:spPr>
          <a:xfrm>
            <a:off x="151553" y="910566"/>
            <a:ext cx="6491072" cy="11401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pPr>
              <a:lnSpc>
                <a:spcPts val="2000"/>
              </a:lnSpc>
            </a:pP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a:lnSpc>
                <a:spcPts val="2000"/>
              </a:lnSpc>
            </a:pP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70E4CA8B-91B8-257A-00A1-7FC914623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7674" y="656492"/>
            <a:ext cx="2349634" cy="1474153"/>
          </a:xfrm>
          <a:prstGeom prst="rect">
            <a:avLst/>
          </a:prstGeom>
          <a:effectLst>
            <a:softEdge rad="88900"/>
          </a:effectLst>
        </p:spPr>
      </p:pic>
      <p:sp>
        <p:nvSpPr>
          <p:cNvPr id="20" name="Rectangle 5">
            <a:extLst>
              <a:ext uri="{FF2B5EF4-FFF2-40B4-BE49-F238E27FC236}">
                <a16:creationId xmlns:a16="http://schemas.microsoft.com/office/drawing/2014/main" id="{CE41F523-CD2F-3AC8-2146-4EFD01DF9A19}"/>
              </a:ext>
            </a:extLst>
          </p:cNvPr>
          <p:cNvSpPr>
            <a:spLocks noChangeArrowheads="1"/>
          </p:cNvSpPr>
          <p:nvPr/>
        </p:nvSpPr>
        <p:spPr bwMode="auto">
          <a:xfrm>
            <a:off x="166992" y="1071253"/>
            <a:ext cx="6791269" cy="102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ts val="175"/>
              </a:spcBef>
              <a:spcAft>
                <a:spcPts val="175"/>
              </a:spcAft>
              <a:buNone/>
            </a:pPr>
            <a:r>
              <a:rPr lang="ja-JP" altLang="en-US" sz="1800" b="1" dirty="0">
                <a:solidFill>
                  <a:srgbClr val="FF0000"/>
                </a:solidFill>
                <a:effectLst>
                  <a:outerShdw blurRad="38100" dist="38100" dir="2700000" algn="tl">
                    <a:srgbClr val="000000">
                      <a:alpha val="43137"/>
                    </a:srgbClr>
                  </a:outerShdw>
                </a:effectLst>
                <a:latin typeface="ＭＳ Ｐゴシック" panose="020B0600070205080204" pitchFamily="50" charset="-128"/>
              </a:rPr>
              <a:t>○ </a:t>
            </a:r>
            <a:r>
              <a:rPr lang="ja-JP" altLang="en-US" sz="1800" b="1" i="1" dirty="0">
                <a:solidFill>
                  <a:srgbClr val="FF0000"/>
                </a:solidFill>
                <a:effectLst>
                  <a:outerShdw blurRad="38100" dist="38100" dir="2700000" algn="tl">
                    <a:srgbClr val="000000">
                      <a:alpha val="43137"/>
                    </a:srgbClr>
                  </a:outerShdw>
                </a:effectLst>
                <a:latin typeface="ＭＳ Ｐゴシック" panose="020B0600070205080204" pitchFamily="50" charset="-128"/>
              </a:rPr>
              <a:t>万博で高まった「民のチャレンジ」・「都市プレゼンス」・</a:t>
            </a:r>
            <a:endParaRPr lang="en-US" altLang="ja-JP" sz="1800" b="1" i="1" dirty="0">
              <a:solidFill>
                <a:srgbClr val="FF0000"/>
              </a:solidFill>
              <a:effectLst>
                <a:outerShdw blurRad="38100" dist="38100" dir="2700000" algn="tl">
                  <a:srgbClr val="000000">
                    <a:alpha val="43137"/>
                  </a:srgbClr>
                </a:outerShdw>
              </a:effectLst>
              <a:latin typeface="ＭＳ Ｐゴシック" panose="020B0600070205080204" pitchFamily="50" charset="-128"/>
            </a:endParaRPr>
          </a:p>
          <a:p>
            <a:pPr eaLnBrk="1" hangingPunct="1">
              <a:lnSpc>
                <a:spcPts val="1600"/>
              </a:lnSpc>
              <a:spcBef>
                <a:spcPts val="175"/>
              </a:spcBef>
              <a:spcAft>
                <a:spcPts val="175"/>
              </a:spcAft>
              <a:buNone/>
            </a:pPr>
            <a:r>
              <a:rPr lang="ja-JP" altLang="en-US" sz="1800" b="1" i="1" dirty="0">
                <a:solidFill>
                  <a:srgbClr val="FF0000"/>
                </a:solidFill>
                <a:effectLst>
                  <a:outerShdw blurRad="38100" dist="38100" dir="2700000" algn="tl">
                    <a:srgbClr val="000000">
                      <a:alpha val="43137"/>
                    </a:srgbClr>
                  </a:outerShdw>
                </a:effectLst>
                <a:latin typeface="ＭＳ Ｐゴシック" panose="020B0600070205080204" pitchFamily="50" charset="-128"/>
              </a:rPr>
              <a:t>    「発信力・求心力」・「グローバル力」をオール大阪で推進し、</a:t>
            </a:r>
            <a:endParaRPr lang="en-US" altLang="ja-JP" sz="1800" b="1" i="1" dirty="0">
              <a:solidFill>
                <a:srgbClr val="FF0000"/>
              </a:solidFill>
              <a:effectLst>
                <a:outerShdw blurRad="38100" dist="38100" dir="2700000" algn="tl">
                  <a:srgbClr val="000000">
                    <a:alpha val="43137"/>
                  </a:srgbClr>
                </a:outerShdw>
              </a:effectLst>
              <a:latin typeface="ＭＳ Ｐゴシック" panose="020B0600070205080204" pitchFamily="50" charset="-128"/>
            </a:endParaRPr>
          </a:p>
          <a:p>
            <a:pPr eaLnBrk="1" hangingPunct="1">
              <a:lnSpc>
                <a:spcPts val="1600"/>
              </a:lnSpc>
              <a:spcBef>
                <a:spcPts val="175"/>
              </a:spcBef>
              <a:spcAft>
                <a:spcPts val="175"/>
              </a:spcAft>
              <a:buNone/>
            </a:pPr>
            <a:r>
              <a:rPr lang="en-US" altLang="ja-JP" sz="1800" b="1" i="1" dirty="0">
                <a:solidFill>
                  <a:srgbClr val="FF0000"/>
                </a:solidFill>
                <a:effectLst>
                  <a:outerShdw blurRad="38100" dist="38100" dir="2700000" algn="tl">
                    <a:srgbClr val="000000">
                      <a:alpha val="43137"/>
                    </a:srgbClr>
                  </a:outerShdw>
                </a:effectLst>
                <a:latin typeface="ＭＳ Ｐゴシック" panose="020B0600070205080204" pitchFamily="50" charset="-128"/>
              </a:rPr>
              <a:t>    『</a:t>
            </a:r>
            <a:r>
              <a:rPr lang="ja-JP" altLang="en-US" sz="1800" b="1" i="1" dirty="0">
                <a:solidFill>
                  <a:srgbClr val="FF0000"/>
                </a:solidFill>
                <a:effectLst>
                  <a:outerShdw blurRad="38100" dist="38100" dir="2700000" algn="tl">
                    <a:srgbClr val="000000">
                      <a:alpha val="43137"/>
                    </a:srgbClr>
                  </a:outerShdw>
                </a:effectLst>
                <a:latin typeface="ＭＳ Ｐゴシック" panose="020B0600070205080204" pitchFamily="50" charset="-128"/>
              </a:rPr>
              <a:t>副首都・大阪</a:t>
            </a:r>
            <a:r>
              <a:rPr lang="en-US" altLang="ja-JP" sz="1800" b="1" i="1" dirty="0">
                <a:solidFill>
                  <a:srgbClr val="FF0000"/>
                </a:solidFill>
                <a:effectLst>
                  <a:outerShdw blurRad="38100" dist="38100" dir="2700000" algn="tl">
                    <a:srgbClr val="000000">
                      <a:alpha val="43137"/>
                    </a:srgbClr>
                  </a:outerShdw>
                </a:effectLst>
                <a:latin typeface="ＭＳ Ｐゴシック" panose="020B0600070205080204" pitchFamily="50" charset="-128"/>
              </a:rPr>
              <a:t>』</a:t>
            </a:r>
            <a:r>
              <a:rPr lang="ja-JP" altLang="en-US" sz="1800" b="1" i="1" dirty="0">
                <a:solidFill>
                  <a:srgbClr val="FF0000"/>
                </a:solidFill>
                <a:effectLst>
                  <a:outerShdw blurRad="38100" dist="38100" dir="2700000" algn="tl">
                    <a:srgbClr val="000000">
                      <a:alpha val="43137"/>
                    </a:srgbClr>
                  </a:outerShdw>
                </a:effectLst>
                <a:latin typeface="ＭＳ Ｐゴシック" panose="020B0600070205080204" pitchFamily="50" charset="-128"/>
              </a:rPr>
              <a:t>の早期実現をめざす！</a:t>
            </a:r>
            <a:endParaRPr lang="en-US" altLang="ja-JP" sz="1800" b="1" i="1" dirty="0">
              <a:solidFill>
                <a:srgbClr val="FF0000"/>
              </a:solidFill>
              <a:effectLst>
                <a:outerShdw blurRad="38100" dist="38100" dir="2700000" algn="tl">
                  <a:srgbClr val="000000">
                    <a:alpha val="43137"/>
                  </a:srgbClr>
                </a:outerShdw>
              </a:effectLst>
              <a:latin typeface="ＭＳ Ｐゴシック" panose="020B0600070205080204" pitchFamily="50" charset="-128"/>
            </a:endParaRPr>
          </a:p>
        </p:txBody>
      </p:sp>
      <p:sp>
        <p:nvSpPr>
          <p:cNvPr id="24" name="楕円 23">
            <a:extLst>
              <a:ext uri="{FF2B5EF4-FFF2-40B4-BE49-F238E27FC236}">
                <a16:creationId xmlns:a16="http://schemas.microsoft.com/office/drawing/2014/main" id="{5151F198-03BB-70EA-93EE-054079FF8635}"/>
              </a:ext>
            </a:extLst>
          </p:cNvPr>
          <p:cNvSpPr/>
          <p:nvPr/>
        </p:nvSpPr>
        <p:spPr>
          <a:xfrm>
            <a:off x="1692771" y="4120574"/>
            <a:ext cx="3392113" cy="610630"/>
          </a:xfrm>
          <a:prstGeom prst="ellipse">
            <a:avLst/>
          </a:prstGeom>
          <a:solidFill>
            <a:srgbClr val="6B7CC3">
              <a:alpha val="82000"/>
            </a:srgbClr>
          </a:solidFill>
          <a:ln>
            <a:solidFill>
              <a:schemeClr val="bg1">
                <a:lumMod val="65000"/>
              </a:schemeClr>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50" b="1" i="1" dirty="0">
              <a:solidFill>
                <a:srgbClr val="00206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444D3173-2ACF-767D-DCAA-65183A696EAA}"/>
              </a:ext>
            </a:extLst>
          </p:cNvPr>
          <p:cNvSpPr txBox="1"/>
          <p:nvPr/>
        </p:nvSpPr>
        <p:spPr>
          <a:xfrm>
            <a:off x="708543" y="3517252"/>
            <a:ext cx="2391723" cy="584775"/>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人　材　力</a:t>
            </a:r>
            <a:endParaRPr kumimoji="1" lang="en-US" altLang="ja-JP" sz="2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～成長を支える人材育成・確保～</a:t>
            </a:r>
          </a:p>
        </p:txBody>
      </p:sp>
      <p:sp>
        <p:nvSpPr>
          <p:cNvPr id="26" name="テキスト ボックス 25">
            <a:extLst>
              <a:ext uri="{FF2B5EF4-FFF2-40B4-BE49-F238E27FC236}">
                <a16:creationId xmlns:a16="http://schemas.microsoft.com/office/drawing/2014/main" id="{3A179F6A-BFCB-0E9A-F531-6B7ECC1FBB9E}"/>
              </a:ext>
            </a:extLst>
          </p:cNvPr>
          <p:cNvSpPr txBox="1"/>
          <p:nvPr/>
        </p:nvSpPr>
        <p:spPr>
          <a:xfrm>
            <a:off x="3569988" y="3557407"/>
            <a:ext cx="2519257" cy="569387"/>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900" b="1" i="0" u="sng" strike="noStrike" kern="1200" cap="none" spc="0" normalizeH="0" baseline="0" noProof="0" dirty="0">
                <a:ln>
                  <a:noFill/>
                </a:ln>
                <a:solidFill>
                  <a:srgbClr val="F9907B"/>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まちづくり・都市基盤</a:t>
            </a:r>
            <a:endParaRPr kumimoji="1" lang="en-US" altLang="ja-JP" sz="1900" b="1" i="0" u="sng" strike="noStrike" kern="1200" cap="none" spc="0" normalizeH="0" baseline="0" noProof="0" dirty="0">
              <a:ln>
                <a:noFill/>
              </a:ln>
              <a:solidFill>
                <a:srgbClr val="F9907B"/>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1" u="none" strike="noStrike" kern="1200" cap="none" spc="0" normalizeH="0" baseline="0" noProof="0" dirty="0">
                <a:ln>
                  <a:noFill/>
                </a:ln>
                <a:solidFill>
                  <a:srgbClr val="F9907B"/>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～成長を支える高度な都市機能～</a:t>
            </a:r>
          </a:p>
        </p:txBody>
      </p:sp>
      <p:sp>
        <p:nvSpPr>
          <p:cNvPr id="27" name="テキスト ボックス 26">
            <a:extLst>
              <a:ext uri="{FF2B5EF4-FFF2-40B4-BE49-F238E27FC236}">
                <a16:creationId xmlns:a16="http://schemas.microsoft.com/office/drawing/2014/main" id="{4D4F9A21-5C13-2F96-4AA9-048D1692BC2A}"/>
              </a:ext>
            </a:extLst>
          </p:cNvPr>
          <p:cNvSpPr txBox="1"/>
          <p:nvPr/>
        </p:nvSpPr>
        <p:spPr>
          <a:xfrm>
            <a:off x="1676030" y="4167306"/>
            <a:ext cx="3392113" cy="492443"/>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sng"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副首都にふさわしい機能づくり</a:t>
            </a:r>
            <a:endParaRPr kumimoji="1" lang="en-US" altLang="ja-JP" sz="1400" b="1" i="0" u="sng"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100" b="1" i="1" dirty="0">
                <a:solidFill>
                  <a:srgbClr val="00206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～平時の成長エンジン・非常時のバックアップ機能～</a:t>
            </a:r>
            <a:endParaRPr kumimoji="1" lang="ja-JP" altLang="en-US" sz="1400" i="1" dirty="0"/>
          </a:p>
        </p:txBody>
      </p:sp>
      <p:sp>
        <p:nvSpPr>
          <p:cNvPr id="28" name="テキスト ボックス 27">
            <a:extLst>
              <a:ext uri="{FF2B5EF4-FFF2-40B4-BE49-F238E27FC236}">
                <a16:creationId xmlns:a16="http://schemas.microsoft.com/office/drawing/2014/main" id="{51D341E2-29BB-E805-6F65-1A97A07CC1B8}"/>
              </a:ext>
            </a:extLst>
          </p:cNvPr>
          <p:cNvSpPr txBox="1"/>
          <p:nvPr/>
        </p:nvSpPr>
        <p:spPr>
          <a:xfrm>
            <a:off x="649991" y="2573710"/>
            <a:ext cx="2509515" cy="677108"/>
          </a:xfrm>
          <a:prstGeom prst="rect">
            <a:avLst/>
          </a:prstGeom>
          <a:noFill/>
          <a:ln>
            <a:noFill/>
          </a:ln>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経　済　力</a:t>
            </a:r>
            <a:endParaRPr kumimoji="1" lang="en-US" altLang="ja-JP" sz="24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1"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～イノベーション先進都市～</a:t>
            </a:r>
          </a:p>
        </p:txBody>
      </p:sp>
      <p:sp>
        <p:nvSpPr>
          <p:cNvPr id="29" name="テキスト ボックス 28">
            <a:extLst>
              <a:ext uri="{FF2B5EF4-FFF2-40B4-BE49-F238E27FC236}">
                <a16:creationId xmlns:a16="http://schemas.microsoft.com/office/drawing/2014/main" id="{38545BEC-D5D8-D62D-DB2B-2D59CBF42223}"/>
              </a:ext>
            </a:extLst>
          </p:cNvPr>
          <p:cNvSpPr txBox="1"/>
          <p:nvPr/>
        </p:nvSpPr>
        <p:spPr>
          <a:xfrm>
            <a:off x="3378909" y="2584283"/>
            <a:ext cx="2825316" cy="677108"/>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srgbClr val="DAEDEF">
                    <a:lumMod val="25000"/>
                  </a:srgb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都　市　力</a:t>
            </a:r>
            <a:endParaRPr kumimoji="1" lang="en-US" altLang="ja-JP" sz="2400" b="1" i="0" u="sng" strike="noStrike" kern="1200" cap="none" spc="0" normalizeH="0" baseline="0" noProof="0" dirty="0">
              <a:ln>
                <a:noFill/>
              </a:ln>
              <a:solidFill>
                <a:srgbClr val="DAEDEF">
                  <a:lumMod val="25000"/>
                </a:srgb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1" u="none" strike="noStrike" kern="1200" cap="none" spc="0" normalizeH="0" baseline="0" noProof="0" dirty="0">
                <a:ln>
                  <a:noFill/>
                </a:ln>
                <a:solidFill>
                  <a:srgbClr val="DAEDEF">
                    <a:lumMod val="25000"/>
                  </a:srgb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～エンターテインメント都市～</a:t>
            </a:r>
          </a:p>
        </p:txBody>
      </p:sp>
      <p:sp>
        <p:nvSpPr>
          <p:cNvPr id="9" name="四角形: 角を丸くする 8">
            <a:extLst>
              <a:ext uri="{FF2B5EF4-FFF2-40B4-BE49-F238E27FC236}">
                <a16:creationId xmlns:a16="http://schemas.microsoft.com/office/drawing/2014/main" id="{8C956D02-49D0-7C88-0B30-C94A3E119EAA}"/>
              </a:ext>
            </a:extLst>
          </p:cNvPr>
          <p:cNvSpPr/>
          <p:nvPr/>
        </p:nvSpPr>
        <p:spPr>
          <a:xfrm>
            <a:off x="7077092" y="4229465"/>
            <a:ext cx="2000216" cy="68641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0C9F7CA-61F1-C6D4-E7AB-AACF01F684D2}"/>
              </a:ext>
            </a:extLst>
          </p:cNvPr>
          <p:cNvSpPr txBox="1"/>
          <p:nvPr/>
        </p:nvSpPr>
        <p:spPr>
          <a:xfrm>
            <a:off x="7027504" y="4344476"/>
            <a:ext cx="2128405" cy="369332"/>
          </a:xfrm>
          <a:prstGeom prst="rect">
            <a:avLst/>
          </a:prstGeom>
          <a:noFill/>
        </p:spPr>
        <p:txBody>
          <a:bodyPr wrap="square" rtlCol="0">
            <a:spAutoFit/>
          </a:bodyPr>
          <a:lstStyle/>
          <a:p>
            <a:pPr algn="ctr"/>
            <a:r>
              <a:rPr lang="en-US" altLang="ja-JP" b="1" u="sng"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Well-Being</a:t>
            </a:r>
            <a:r>
              <a:rPr lang="ja-JP" altLang="en-US" sz="1200" b="1" u="sng"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の向上</a:t>
            </a:r>
            <a:endParaRPr lang="en-US" altLang="ja-JP" sz="900" b="1" u="sng"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3A26F4EC-4C23-801F-70E7-25B5056CBFE3}"/>
              </a:ext>
            </a:extLst>
          </p:cNvPr>
          <p:cNvSpPr/>
          <p:nvPr/>
        </p:nvSpPr>
        <p:spPr>
          <a:xfrm>
            <a:off x="7175014" y="2193332"/>
            <a:ext cx="807135" cy="1933191"/>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tIns="0" bIns="0" rtlCol="0" anchor="ctr"/>
          <a:lstStyle/>
          <a:p>
            <a:pPr algn="ct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副首都・大阪の実現</a:t>
            </a:r>
          </a:p>
        </p:txBody>
      </p:sp>
      <p:sp>
        <p:nvSpPr>
          <p:cNvPr id="30" name="四角形: 角を丸くする 29">
            <a:extLst>
              <a:ext uri="{FF2B5EF4-FFF2-40B4-BE49-F238E27FC236}">
                <a16:creationId xmlns:a16="http://schemas.microsoft.com/office/drawing/2014/main" id="{723D3F0C-BF72-0C48-F24D-6AAFCE93AD92}"/>
              </a:ext>
            </a:extLst>
          </p:cNvPr>
          <p:cNvSpPr/>
          <p:nvPr/>
        </p:nvSpPr>
        <p:spPr>
          <a:xfrm>
            <a:off x="8168404" y="2194644"/>
            <a:ext cx="807135" cy="1933191"/>
          </a:xfrm>
          <a:prstGeom prst="roundRect">
            <a:avLst/>
          </a:prstGeom>
          <a:solidFill>
            <a:srgbClr val="006600"/>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tIns="0" bIns="0" rtlCol="0" anchor="ctr"/>
          <a:lstStyle/>
          <a:p>
            <a:pPr algn="ct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日本の成長エンジン</a:t>
            </a:r>
          </a:p>
        </p:txBody>
      </p:sp>
      <p:sp>
        <p:nvSpPr>
          <p:cNvPr id="21" name="スライド番号プレースホルダ 3">
            <a:extLst>
              <a:ext uri="{FF2B5EF4-FFF2-40B4-BE49-F238E27FC236}">
                <a16:creationId xmlns:a16="http://schemas.microsoft.com/office/drawing/2014/main" id="{5FD7E6AD-7571-942C-0874-2C7A56981CA9}"/>
              </a:ext>
            </a:extLst>
          </p:cNvPr>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28</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082531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D4393-E544-E44F-1195-9C8C1BAC642C}"/>
            </a:ext>
          </a:extLst>
        </p:cNvPr>
        <p:cNvGrpSpPr/>
        <p:nvPr/>
      </p:nvGrpSpPr>
      <p:grpSpPr>
        <a:xfrm>
          <a:off x="0" y="0"/>
          <a:ext cx="0" cy="0"/>
          <a:chOff x="0" y="0"/>
          <a:chExt cx="0" cy="0"/>
        </a:xfrm>
      </p:grpSpPr>
      <p:sp>
        <p:nvSpPr>
          <p:cNvPr id="3" name="Rectangle 5">
            <a:extLst>
              <a:ext uri="{FF2B5EF4-FFF2-40B4-BE49-F238E27FC236}">
                <a16:creationId xmlns:a16="http://schemas.microsoft.com/office/drawing/2014/main" id="{3174C2D7-3945-F856-E542-4EB4F3A6B3EE}"/>
              </a:ext>
            </a:extLst>
          </p:cNvPr>
          <p:cNvSpPr>
            <a:spLocks noChangeArrowheads="1"/>
          </p:cNvSpPr>
          <p:nvPr/>
        </p:nvSpPr>
        <p:spPr bwMode="auto">
          <a:xfrm>
            <a:off x="7016" y="546737"/>
            <a:ext cx="7135367" cy="1371351"/>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rPr>
              <a:t>■　万博で披露された最先端技術の実装化・産業化推進事業　　　　</a:t>
            </a:r>
            <a:endParaRPr lang="en-US" altLang="ja-JP" sz="1600" b="1" dirty="0">
              <a:latin typeface="ＭＳ Ｐゴシック" panose="020B0600070205080204" pitchFamily="50" charset="-128"/>
            </a:endParaRPr>
          </a:p>
          <a:p>
            <a:pPr marL="288000">
              <a:spcBef>
                <a:spcPts val="170"/>
              </a:spcBef>
              <a:spcAft>
                <a:spcPts val="170"/>
              </a:spcAft>
              <a:tabLst>
                <a:tab pos="3857625" algn="l"/>
                <a:tab pos="5651500" algn="l"/>
              </a:tabLst>
              <a:defRPr/>
            </a:pP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ja-JP" altLang="en-US" sz="1600" b="1" dirty="0">
                <a:latin typeface="+mn-ea"/>
              </a:rPr>
              <a:t>（ 　　５，０００万円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オール関西が一体となり、万博で披露された技術等について、実装化に向けた　　一気通貫のプロジェクト型支援を実施</a:t>
            </a:r>
            <a:endParaRPr lang="en-US" altLang="ja-JP" sz="1400" dirty="0">
              <a:latin typeface="ＭＳ Ｐゴシック" pitchFamily="50" charset="-128"/>
              <a:ea typeface="ＭＳ Ｐゴシック" charset="-128"/>
            </a:endParaRPr>
          </a:p>
          <a:p>
            <a:pPr marL="972000" lvl="1" indent="0">
              <a:spcBef>
                <a:spcPts val="170"/>
              </a:spcBef>
              <a:spcAft>
                <a:spcPts val="170"/>
              </a:spcAft>
              <a:tabLst>
                <a:tab pos="3857625" algn="l"/>
                <a:tab pos="5651500" algn="l"/>
              </a:tabLst>
              <a:defRPr/>
            </a:pPr>
            <a:r>
              <a:rPr lang="ja-JP" altLang="en-US" sz="1400" dirty="0">
                <a:latin typeface="ＭＳ Ｐゴシック" pitchFamily="50" charset="-128"/>
                <a:ea typeface="ＭＳ Ｐゴシック" charset="-128"/>
              </a:rPr>
              <a:t>　</a:t>
            </a:r>
          </a:p>
        </p:txBody>
      </p:sp>
      <p:sp>
        <p:nvSpPr>
          <p:cNvPr id="22" name="Rectangle 4">
            <a:extLst>
              <a:ext uri="{FF2B5EF4-FFF2-40B4-BE49-F238E27FC236}">
                <a16:creationId xmlns:a16="http://schemas.microsoft.com/office/drawing/2014/main" id="{231B5A9A-E703-FE1E-9F43-5423ECCDB204}"/>
              </a:ext>
            </a:extLst>
          </p:cNvPr>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0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イノベーションを生み出すビジネス環境づくりと中小企業の振興①</a:t>
            </a:r>
          </a:p>
        </p:txBody>
      </p:sp>
      <p:sp>
        <p:nvSpPr>
          <p:cNvPr id="12" name="スライド番号プレースホルダ 3">
            <a:extLst>
              <a:ext uri="{FF2B5EF4-FFF2-40B4-BE49-F238E27FC236}">
                <a16:creationId xmlns:a16="http://schemas.microsoft.com/office/drawing/2014/main" id="{259392C9-C843-AB89-E822-7A4E405C9E44}"/>
              </a:ext>
            </a:extLst>
          </p:cNvPr>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29</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7" name="Rectangle 4">
            <a:extLst>
              <a:ext uri="{FF2B5EF4-FFF2-40B4-BE49-F238E27FC236}">
                <a16:creationId xmlns:a16="http://schemas.microsoft.com/office/drawing/2014/main" id="{D0BC9076-9B80-EDBF-CF0E-002225AB4784}"/>
              </a:ext>
            </a:extLst>
          </p:cNvPr>
          <p:cNvSpPr>
            <a:spLocks noChangeArrowheads="1"/>
          </p:cNvSpPr>
          <p:nvPr/>
        </p:nvSpPr>
        <p:spPr bwMode="auto">
          <a:xfrm>
            <a:off x="7581091"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4" name="角丸四角形 20">
            <a:extLst>
              <a:ext uri="{FF2B5EF4-FFF2-40B4-BE49-F238E27FC236}">
                <a16:creationId xmlns:a16="http://schemas.microsoft.com/office/drawing/2014/main" id="{DD3E438D-F7B8-23B0-70DD-CBAC2D1F99CB}"/>
              </a:ext>
            </a:extLst>
          </p:cNvPr>
          <p:cNvSpPr/>
          <p:nvPr/>
        </p:nvSpPr>
        <p:spPr>
          <a:xfrm>
            <a:off x="57817" y="569904"/>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2" name="Rectangle 5">
            <a:extLst>
              <a:ext uri="{FF2B5EF4-FFF2-40B4-BE49-F238E27FC236}">
                <a16:creationId xmlns:a16="http://schemas.microsoft.com/office/drawing/2014/main" id="{70E9A4E3-969F-0B64-C999-8D63664A23BB}"/>
              </a:ext>
            </a:extLst>
          </p:cNvPr>
          <p:cNvSpPr>
            <a:spLocks noChangeArrowheads="1"/>
          </p:cNvSpPr>
          <p:nvPr/>
        </p:nvSpPr>
        <p:spPr bwMode="auto">
          <a:xfrm>
            <a:off x="7016" y="1660115"/>
            <a:ext cx="7060691" cy="59165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「空飛ぶクルマ」社会実装促進事業</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mn-ea"/>
              </a:rPr>
              <a:t>（     </a:t>
            </a:r>
            <a:r>
              <a:rPr lang="en-US" altLang="ja-JP" sz="1600" b="1" dirty="0">
                <a:latin typeface="+mn-ea"/>
              </a:rPr>
              <a:t>	</a:t>
            </a:r>
            <a:r>
              <a:rPr lang="ja-JP" altLang="en-US" sz="1600" b="1" dirty="0">
                <a:latin typeface="+mn-ea"/>
              </a:rPr>
              <a:t>９，４００</a:t>
            </a:r>
            <a:r>
              <a:rPr lang="zh-TW" altLang="en-US" sz="1600" b="1" dirty="0">
                <a:latin typeface="+mn-ea"/>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「空飛ぶクルマ」の商用運航実現に向けて、事業者の実証実験等の取組を支援</a:t>
            </a:r>
          </a:p>
        </p:txBody>
      </p:sp>
      <p:sp>
        <p:nvSpPr>
          <p:cNvPr id="19" name="Rectangle 5">
            <a:extLst>
              <a:ext uri="{FF2B5EF4-FFF2-40B4-BE49-F238E27FC236}">
                <a16:creationId xmlns:a16="http://schemas.microsoft.com/office/drawing/2014/main" id="{7DC82DA0-AB82-B8D9-7EEC-DE1DB7E6EDFA}"/>
              </a:ext>
            </a:extLst>
          </p:cNvPr>
          <p:cNvSpPr>
            <a:spLocks noChangeArrowheads="1"/>
          </p:cNvSpPr>
          <p:nvPr/>
        </p:nvSpPr>
        <p:spPr bwMode="auto">
          <a:xfrm>
            <a:off x="4355" y="3434716"/>
            <a:ext cx="7180751" cy="991759"/>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万博を契機にした国際ビジネス交流の促進</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mn-ea"/>
              </a:rPr>
              <a:t>（２億　　９００</a:t>
            </a:r>
            <a:r>
              <a:rPr lang="zh-TW" altLang="en-US" sz="1600" b="1" dirty="0">
                <a:latin typeface="+mn-ea"/>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956338" lvl="1" indent="-285750">
              <a:lnSpc>
                <a:spcPts val="1600"/>
              </a:lnSpc>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万博を契機に新たに構築した海外ネットワーク等の活用により、互いに強みを</a:t>
            </a:r>
            <a:br>
              <a:rPr lang="en-US" altLang="ja-JP" sz="1400" dirty="0">
                <a:latin typeface="ＭＳ Ｐゴシック" pitchFamily="50" charset="-128"/>
                <a:ea typeface="ＭＳ Ｐゴシック" charset="-128"/>
              </a:rPr>
            </a:br>
            <a:r>
              <a:rPr lang="ja-JP" altLang="en-US" sz="1400" dirty="0">
                <a:latin typeface="ＭＳ Ｐゴシック" pitchFamily="50" charset="-128"/>
                <a:ea typeface="ＭＳ Ｐゴシック" charset="-128"/>
              </a:rPr>
              <a:t>持つ分野を中心にビジネス交流を促進するとともに、文化事業等の海外ビジネス展開を支援</a:t>
            </a:r>
            <a:endParaRPr lang="en-US" altLang="ja-JP" sz="1400" dirty="0">
              <a:latin typeface="ＭＳ Ｐゴシック" pitchFamily="50" charset="-128"/>
              <a:ea typeface="ＭＳ Ｐゴシック" charset="-128"/>
            </a:endParaRPr>
          </a:p>
        </p:txBody>
      </p:sp>
      <p:sp>
        <p:nvSpPr>
          <p:cNvPr id="20" name="Rectangle 5">
            <a:extLst>
              <a:ext uri="{FF2B5EF4-FFF2-40B4-BE49-F238E27FC236}">
                <a16:creationId xmlns:a16="http://schemas.microsoft.com/office/drawing/2014/main" id="{D238167B-2A0E-A45F-A14D-06B6F6EB2457}"/>
              </a:ext>
            </a:extLst>
          </p:cNvPr>
          <p:cNvSpPr>
            <a:spLocks noChangeArrowheads="1"/>
          </p:cNvSpPr>
          <p:nvPr/>
        </p:nvSpPr>
        <p:spPr bwMode="auto">
          <a:xfrm>
            <a:off x="4355" y="4457990"/>
            <a:ext cx="7180751" cy="85839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rPr>
              <a:t>■　中小企業の海外市場へのチャレンジ支援・育成事業 </a:t>
            </a:r>
            <a:r>
              <a:rPr lang="en-US" altLang="ja-JP" sz="1600" b="1" dirty="0">
                <a:latin typeface="ＭＳ Ｐゴシック" panose="020B0600070205080204" pitchFamily="50" charset="-128"/>
              </a:rPr>
              <a:t> </a:t>
            </a:r>
            <a:r>
              <a:rPr lang="ja-JP" altLang="en-US" sz="1600" b="1" dirty="0">
                <a:latin typeface="+mn-ea"/>
              </a:rPr>
              <a:t>（１億１，４００</a:t>
            </a:r>
            <a:r>
              <a:rPr lang="zh-TW" altLang="en-US" sz="1600" b="1" dirty="0">
                <a:latin typeface="+mn-ea"/>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n w="0"/>
                <a:latin typeface="+mn-ea"/>
                <a:ea typeface="+mn-ea"/>
              </a:rPr>
              <a:t>海外市場へ挑戦する中小企業の</a:t>
            </a:r>
            <a:r>
              <a:rPr lang="ja-JP" altLang="en-US" sz="1400" dirty="0">
                <a:latin typeface="ＭＳ Ｐゴシック" pitchFamily="50" charset="-128"/>
                <a:ea typeface="ＭＳ Ｐゴシック" charset="-128"/>
              </a:rPr>
              <a:t>発掘・育成や販路拡大機会の提供等を実施</a:t>
            </a:r>
          </a:p>
          <a:p>
            <a:pPr marL="670588" lvl="1" indent="0">
              <a:spcBef>
                <a:spcPts val="170"/>
              </a:spcBef>
              <a:spcAft>
                <a:spcPts val="170"/>
              </a:spcAft>
              <a:tabLst>
                <a:tab pos="3857625" algn="l"/>
                <a:tab pos="5651500" algn="l"/>
              </a:tabLst>
              <a:defRPr/>
            </a:pPr>
            <a:endParaRPr lang="ja-JP" altLang="en-US" sz="1400" dirty="0">
              <a:latin typeface="ＭＳ Ｐゴシック" pitchFamily="50" charset="-128"/>
              <a:ea typeface="ＭＳ Ｐゴシック" charset="-128"/>
            </a:endParaRPr>
          </a:p>
        </p:txBody>
      </p:sp>
      <p:sp>
        <p:nvSpPr>
          <p:cNvPr id="24" name="角丸四角形 20">
            <a:extLst>
              <a:ext uri="{FF2B5EF4-FFF2-40B4-BE49-F238E27FC236}">
                <a16:creationId xmlns:a16="http://schemas.microsoft.com/office/drawing/2014/main" id="{885B4469-5F03-71C1-ED58-CA4F8C1068C2}"/>
              </a:ext>
            </a:extLst>
          </p:cNvPr>
          <p:cNvSpPr/>
          <p:nvPr/>
        </p:nvSpPr>
        <p:spPr>
          <a:xfrm>
            <a:off x="55153" y="3462312"/>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25" name="角丸四角形 20">
            <a:extLst>
              <a:ext uri="{FF2B5EF4-FFF2-40B4-BE49-F238E27FC236}">
                <a16:creationId xmlns:a16="http://schemas.microsoft.com/office/drawing/2014/main" id="{081205A3-F3C5-8AD7-945A-123D3CCDFC0C}"/>
              </a:ext>
            </a:extLst>
          </p:cNvPr>
          <p:cNvSpPr/>
          <p:nvPr/>
        </p:nvSpPr>
        <p:spPr>
          <a:xfrm>
            <a:off x="55154" y="2352327"/>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5" name="テキスト ボックス 13">
            <a:extLst>
              <a:ext uri="{FF2B5EF4-FFF2-40B4-BE49-F238E27FC236}">
                <a16:creationId xmlns:a16="http://schemas.microsoft.com/office/drawing/2014/main" id="{299BF523-58AB-4816-FC97-565510492794}"/>
              </a:ext>
            </a:extLst>
          </p:cNvPr>
          <p:cNvSpPr txBox="1"/>
          <p:nvPr/>
        </p:nvSpPr>
        <p:spPr>
          <a:xfrm>
            <a:off x="7142383" y="2241142"/>
            <a:ext cx="1768433" cy="400110"/>
          </a:xfrm>
          <a:prstGeom prst="rect">
            <a:avLst/>
          </a:prstGeom>
          <a:noFill/>
        </p:spPr>
        <p:txBody>
          <a:bodyPr wrap="none" rtlCol="0">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r>
              <a:rPr lang="ja-JP" altLang="en-US" sz="1000" dirty="0"/>
              <a:t>　「空飛ぶクルマ」のイメージ</a:t>
            </a:r>
            <a:endParaRPr lang="en-US" altLang="ja-JP" sz="1000" dirty="0"/>
          </a:p>
          <a:p>
            <a:pPr algn="r"/>
            <a:r>
              <a:rPr kumimoji="1" lang="en-US" altLang="ja-JP" sz="1000" dirty="0"/>
              <a:t>©SkyDrive</a:t>
            </a:r>
            <a:endParaRPr kumimoji="1" lang="ja-JP" altLang="en-US" sz="1000" dirty="0"/>
          </a:p>
        </p:txBody>
      </p:sp>
      <p:sp>
        <p:nvSpPr>
          <p:cNvPr id="11" name="テキスト ボックス 6">
            <a:extLst>
              <a:ext uri="{FF2B5EF4-FFF2-40B4-BE49-F238E27FC236}">
                <a16:creationId xmlns:a16="http://schemas.microsoft.com/office/drawing/2014/main" id="{35A1E2FA-37D5-8116-7FB7-E620515F958F}"/>
              </a:ext>
            </a:extLst>
          </p:cNvPr>
          <p:cNvSpPr txBox="1"/>
          <p:nvPr/>
        </p:nvSpPr>
        <p:spPr>
          <a:xfrm>
            <a:off x="6966855" y="4056406"/>
            <a:ext cx="2100288" cy="400110"/>
          </a:xfrm>
          <a:prstGeom prst="rect">
            <a:avLst/>
          </a:prstGeom>
          <a:noFill/>
        </p:spPr>
        <p:txBody>
          <a:bodyPr wrap="square" rtlCol="0">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r>
              <a:rPr lang="ja-JP" altLang="en-US" sz="1000" dirty="0">
                <a:latin typeface="+mn-ea"/>
                <a:ea typeface="+mn-ea"/>
              </a:rPr>
              <a:t>カナダ・ケベック州ＭＯＵ締結式</a:t>
            </a:r>
            <a:endParaRPr lang="en-US" altLang="ja-JP" sz="1000" dirty="0">
              <a:latin typeface="+mn-ea"/>
              <a:ea typeface="+mn-ea"/>
            </a:endParaRPr>
          </a:p>
          <a:p>
            <a:pPr algn="ctr"/>
            <a:r>
              <a:rPr lang="ja-JP" altLang="en-US" sz="1000" dirty="0">
                <a:latin typeface="+mn-ea"/>
                <a:ea typeface="+mn-ea"/>
              </a:rPr>
              <a:t>（２０２５年６月２４日）</a:t>
            </a:r>
          </a:p>
        </p:txBody>
      </p:sp>
      <p:pic>
        <p:nvPicPr>
          <p:cNvPr id="13" name="図 12" descr="テーブルの上に立っている人たち&#10;&#10;AI によって生成されたコンテンツは間違っている可能性があります。">
            <a:extLst>
              <a:ext uri="{FF2B5EF4-FFF2-40B4-BE49-F238E27FC236}">
                <a16:creationId xmlns:a16="http://schemas.microsoft.com/office/drawing/2014/main" id="{63E6B0E2-3AFC-7DC8-E2B3-2AE3E738F5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67706" y="2957459"/>
            <a:ext cx="2009399" cy="1097130"/>
          </a:xfrm>
          <a:prstGeom prst="rect">
            <a:avLst/>
          </a:prstGeom>
        </p:spPr>
      </p:pic>
      <p:pic>
        <p:nvPicPr>
          <p:cNvPr id="6" name="図 5" descr="建物の前に飛行機が飛んでいる">
            <a:extLst>
              <a:ext uri="{FF2B5EF4-FFF2-40B4-BE49-F238E27FC236}">
                <a16:creationId xmlns:a16="http://schemas.microsoft.com/office/drawing/2014/main" id="{197AF184-9F1F-E2A6-49BA-5F4D7BFB8F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7706" y="1070861"/>
            <a:ext cx="1999437" cy="1219948"/>
          </a:xfrm>
          <a:prstGeom prst="rect">
            <a:avLst/>
          </a:prstGeom>
        </p:spPr>
      </p:pic>
      <p:sp>
        <p:nvSpPr>
          <p:cNvPr id="7" name="Rectangle 5">
            <a:extLst>
              <a:ext uri="{FF2B5EF4-FFF2-40B4-BE49-F238E27FC236}">
                <a16:creationId xmlns:a16="http://schemas.microsoft.com/office/drawing/2014/main" id="{092E75FF-6840-2832-8261-2FA24A39FF96}"/>
              </a:ext>
            </a:extLst>
          </p:cNvPr>
          <p:cNvSpPr>
            <a:spLocks noChangeArrowheads="1"/>
          </p:cNvSpPr>
          <p:nvPr/>
        </p:nvSpPr>
        <p:spPr bwMode="auto">
          <a:xfrm>
            <a:off x="-1588" y="2322263"/>
            <a:ext cx="7180751" cy="1017408"/>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万博レガシーとしての国際会議の開催</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mn-ea"/>
              </a:rPr>
              <a:t>（　   </a:t>
            </a:r>
            <a:r>
              <a:rPr lang="en-US" altLang="ja-JP" sz="1600" b="1" dirty="0">
                <a:latin typeface="+mn-ea"/>
              </a:rPr>
              <a:t>	</a:t>
            </a:r>
            <a:r>
              <a:rPr lang="ja-JP" altLang="en-US" sz="1600" b="1" dirty="0">
                <a:latin typeface="+mn-ea"/>
              </a:rPr>
              <a:t>２，５００</a:t>
            </a:r>
            <a:r>
              <a:rPr lang="zh-TW" altLang="en-US" sz="1600" b="1" dirty="0">
                <a:latin typeface="+mn-ea"/>
              </a:rPr>
              <a:t>万円</a:t>
            </a:r>
            <a:r>
              <a:rPr lang="ja-JP" altLang="en-US" sz="1600" b="1" dirty="0">
                <a:latin typeface="ＭＳ Ｐゴシック" pitchFamily="50" charset="-128"/>
                <a:ea typeface="ＭＳ Ｐゴシック" charset="-128"/>
              </a:rPr>
              <a:t>）</a:t>
            </a:r>
          </a:p>
          <a:p>
            <a:pPr marL="956338" lvl="1" indent="-285750">
              <a:lnSpc>
                <a:spcPts val="1400"/>
              </a:lnSpc>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万博のレガシーを継承し、ライフサイエンス、ヘルスケア産業における大阪の</a:t>
            </a:r>
            <a:endParaRPr lang="en-US" altLang="ja-JP" sz="1400" dirty="0">
              <a:latin typeface="ＭＳ Ｐゴシック" pitchFamily="50" charset="-128"/>
              <a:ea typeface="ＭＳ Ｐゴシック" charset="-128"/>
            </a:endParaRPr>
          </a:p>
          <a:p>
            <a:pPr marL="670588" lvl="1" indent="0">
              <a:lnSpc>
                <a:spcPts val="1400"/>
              </a:lnSpc>
              <a:spcBef>
                <a:spcPts val="170"/>
              </a:spcBef>
              <a:spcAft>
                <a:spcPts val="170"/>
              </a:spcAft>
              <a:tabLst>
                <a:tab pos="3857625" algn="l"/>
                <a:tab pos="5651500" algn="l"/>
              </a:tabLst>
              <a:defRPr/>
            </a:pPr>
            <a:r>
              <a:rPr lang="ja-JP" altLang="en-US" sz="1400" dirty="0">
                <a:latin typeface="ＭＳ Ｐゴシック" pitchFamily="50" charset="-128"/>
                <a:ea typeface="ＭＳ Ｐゴシック" charset="-128"/>
              </a:rPr>
              <a:t>　　 ポテンシャルを発信して関連ビジネスや産業の活性化につなげるとともに、</a:t>
            </a:r>
            <a:endParaRPr lang="en-US" altLang="ja-JP" sz="1400" dirty="0">
              <a:latin typeface="ＭＳ Ｐゴシック" pitchFamily="50" charset="-128"/>
              <a:ea typeface="ＭＳ Ｐゴシック" charset="-128"/>
            </a:endParaRPr>
          </a:p>
          <a:p>
            <a:pPr marL="670588" lvl="1" indent="0">
              <a:lnSpc>
                <a:spcPts val="1400"/>
              </a:lnSpc>
              <a:spcBef>
                <a:spcPts val="170"/>
              </a:spcBef>
              <a:spcAft>
                <a:spcPts val="170"/>
              </a:spcAft>
              <a:tabLst>
                <a:tab pos="3857625" algn="l"/>
                <a:tab pos="5651500" algn="l"/>
              </a:tabLst>
              <a:defRPr/>
            </a:pPr>
            <a:r>
              <a:rPr lang="en-US" altLang="ja-JP" sz="14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都市ブランドの向上を図るため、国際会議を開催</a:t>
            </a:r>
            <a:endParaRPr lang="en-US" altLang="ja-JP" sz="1400" dirty="0">
              <a:latin typeface="ＭＳ Ｐゴシック" pitchFamily="50" charset="-128"/>
              <a:ea typeface="ＭＳ Ｐゴシック" charset="-128"/>
            </a:endParaRPr>
          </a:p>
        </p:txBody>
      </p:sp>
      <p:sp>
        <p:nvSpPr>
          <p:cNvPr id="8" name="角丸四角形 20">
            <a:extLst>
              <a:ext uri="{FF2B5EF4-FFF2-40B4-BE49-F238E27FC236}">
                <a16:creationId xmlns:a16="http://schemas.microsoft.com/office/drawing/2014/main" id="{0C30DA21-075D-5B4B-BDAC-97DBE0D3E752}"/>
              </a:ext>
            </a:extLst>
          </p:cNvPr>
          <p:cNvSpPr/>
          <p:nvPr/>
        </p:nvSpPr>
        <p:spPr>
          <a:xfrm>
            <a:off x="55152" y="450218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Tree>
    <p:extLst>
      <p:ext uri="{BB962C8B-B14F-4D97-AF65-F5344CB8AC3E}">
        <p14:creationId xmlns:p14="http://schemas.microsoft.com/office/powerpoint/2010/main" val="4320027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BF2D4-CB80-2BC4-848F-2E112F5DFA65}"/>
            </a:ext>
          </a:extLst>
        </p:cNvPr>
        <p:cNvGrpSpPr/>
        <p:nvPr/>
      </p:nvGrpSpPr>
      <p:grpSpPr>
        <a:xfrm>
          <a:off x="0" y="0"/>
          <a:ext cx="0" cy="0"/>
          <a:chOff x="0" y="0"/>
          <a:chExt cx="0" cy="0"/>
        </a:xfrm>
      </p:grpSpPr>
      <p:sp>
        <p:nvSpPr>
          <p:cNvPr id="22" name="Rectangle 4">
            <a:extLst>
              <a:ext uri="{FF2B5EF4-FFF2-40B4-BE49-F238E27FC236}">
                <a16:creationId xmlns:a16="http://schemas.microsoft.com/office/drawing/2014/main" id="{1BF543FD-E2A7-E3A2-B436-B6CAD1E3314F}"/>
              </a:ext>
            </a:extLst>
          </p:cNvPr>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0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イノベーションを生み出すビジネス環境づくりと中小企業の振興②</a:t>
            </a:r>
          </a:p>
        </p:txBody>
      </p:sp>
      <p:sp>
        <p:nvSpPr>
          <p:cNvPr id="12" name="スライド番号プレースホルダ 3">
            <a:extLst>
              <a:ext uri="{FF2B5EF4-FFF2-40B4-BE49-F238E27FC236}">
                <a16:creationId xmlns:a16="http://schemas.microsoft.com/office/drawing/2014/main" id="{8CA04E82-A94C-D63D-DB3E-F03313D90F84}"/>
              </a:ext>
            </a:extLst>
          </p:cNvPr>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30</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7" name="Rectangle 4">
            <a:extLst>
              <a:ext uri="{FF2B5EF4-FFF2-40B4-BE49-F238E27FC236}">
                <a16:creationId xmlns:a16="http://schemas.microsoft.com/office/drawing/2014/main" id="{4A85B0A5-805F-2627-A2FE-A785F61B6EE2}"/>
              </a:ext>
            </a:extLst>
          </p:cNvPr>
          <p:cNvSpPr>
            <a:spLocks noChangeArrowheads="1"/>
          </p:cNvSpPr>
          <p:nvPr/>
        </p:nvSpPr>
        <p:spPr bwMode="auto">
          <a:xfrm>
            <a:off x="7581091"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4" name="角丸四角形 20">
            <a:extLst>
              <a:ext uri="{FF2B5EF4-FFF2-40B4-BE49-F238E27FC236}">
                <a16:creationId xmlns:a16="http://schemas.microsoft.com/office/drawing/2014/main" id="{15E3FB7A-6BAA-4DF7-6437-B3564413EBCA}"/>
              </a:ext>
            </a:extLst>
          </p:cNvPr>
          <p:cNvSpPr/>
          <p:nvPr/>
        </p:nvSpPr>
        <p:spPr>
          <a:xfrm>
            <a:off x="681334" y="1037124"/>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5" name="Rectangle 5">
            <a:extLst>
              <a:ext uri="{FF2B5EF4-FFF2-40B4-BE49-F238E27FC236}">
                <a16:creationId xmlns:a16="http://schemas.microsoft.com/office/drawing/2014/main" id="{8440B265-3DB8-0617-E6B4-BD4F03D61872}"/>
              </a:ext>
            </a:extLst>
          </p:cNvPr>
          <p:cNvSpPr>
            <a:spLocks noChangeArrowheads="1"/>
          </p:cNvSpPr>
          <p:nvPr/>
        </p:nvSpPr>
        <p:spPr bwMode="auto">
          <a:xfrm>
            <a:off x="-4860" y="2760133"/>
            <a:ext cx="7274339" cy="807094"/>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ＡＩ等先端技術を活用したビジネス創出プロジェクト　</a:t>
            </a:r>
            <a:r>
              <a:rPr lang="ja-JP" altLang="en-US" sz="1600" b="1" dirty="0">
                <a:latin typeface="+mn-ea"/>
              </a:rPr>
              <a:t>（     ７，５００</a:t>
            </a:r>
            <a:r>
              <a:rPr lang="zh-TW" altLang="en-US" sz="1600" b="1" dirty="0">
                <a:latin typeface="+mn-ea"/>
              </a:rPr>
              <a:t>万円</a:t>
            </a:r>
            <a:r>
              <a:rPr lang="ja-JP" altLang="en-US" sz="1600" b="1" dirty="0">
                <a:latin typeface="ＭＳ Ｐゴシック" pitchFamily="50" charset="-128"/>
                <a:ea typeface="ＭＳ Ｐゴシック" charset="-128"/>
              </a:rPr>
              <a:t>）</a:t>
            </a: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anose="020B0600070205080204" pitchFamily="50" charset="-128"/>
              </a:rPr>
              <a:t>ＡＩ等先端技術を活用した新製品・サービスの創出に向け、事業フェーズに応じて、開発・導入、事業検証等を支援</a:t>
            </a:r>
            <a:endParaRPr lang="en-US" altLang="ja-JP" sz="1400" strike="dblStrike" dirty="0">
              <a:solidFill>
                <a:srgbClr val="FF0000"/>
              </a:solidFill>
              <a:latin typeface="ＭＳ Ｐゴシック" panose="020B0600070205080204" pitchFamily="50" charset="-128"/>
            </a:endParaRPr>
          </a:p>
        </p:txBody>
      </p:sp>
      <p:sp>
        <p:nvSpPr>
          <p:cNvPr id="21" name="Rectangle 5">
            <a:extLst>
              <a:ext uri="{FF2B5EF4-FFF2-40B4-BE49-F238E27FC236}">
                <a16:creationId xmlns:a16="http://schemas.microsoft.com/office/drawing/2014/main" id="{386B9DD0-1AEE-E146-AC9B-3DD1F628B93F}"/>
              </a:ext>
            </a:extLst>
          </p:cNvPr>
          <p:cNvSpPr>
            <a:spLocks noChangeArrowheads="1"/>
          </p:cNvSpPr>
          <p:nvPr/>
        </p:nvSpPr>
        <p:spPr bwMode="auto">
          <a:xfrm>
            <a:off x="-5001" y="2105607"/>
            <a:ext cx="7902092" cy="59165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グローバルスタートアップイベント事業　　　　　　　　 </a:t>
            </a:r>
            <a:r>
              <a:rPr lang="ja-JP" altLang="en-US" sz="1600" b="1" dirty="0">
                <a:latin typeface="+mn-ea"/>
              </a:rPr>
              <a:t>（１</a:t>
            </a:r>
            <a:r>
              <a:rPr lang="zh-TW" altLang="en-US" sz="1600" b="1" dirty="0">
                <a:latin typeface="+mn-ea"/>
              </a:rPr>
              <a:t>億</a:t>
            </a:r>
            <a:r>
              <a:rPr lang="ja-JP" altLang="en-US" sz="1600" b="1" dirty="0">
                <a:latin typeface="+mn-ea"/>
              </a:rPr>
              <a:t>２，８００</a:t>
            </a:r>
            <a:r>
              <a:rPr lang="zh-TW" altLang="en-US" sz="1600" b="1" dirty="0">
                <a:latin typeface="+mn-ea"/>
              </a:rPr>
              <a:t>万円</a:t>
            </a:r>
            <a:r>
              <a:rPr lang="ja-JP" altLang="en-US" sz="1600" b="1" dirty="0">
                <a:latin typeface="ＭＳ Ｐゴシック" pitchFamily="50" charset="-128"/>
                <a:ea typeface="ＭＳ Ｐゴシック" charset="-128"/>
              </a:rPr>
              <a:t>）</a:t>
            </a: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anose="020B0600070205080204" pitchFamily="50" charset="-128"/>
              </a:rPr>
              <a:t>スタートアップの交流・成長の機会を創出するため、「Ｔｅｃｈ Ｏｓａｋａ Ｓｕｍｍｉｔ」を開催</a:t>
            </a:r>
            <a:endParaRPr lang="en-US" altLang="ja-JP" sz="1400" strike="sngStrike" dirty="0">
              <a:latin typeface="ＭＳ Ｐゴシック" panose="020B0600070205080204" pitchFamily="50" charset="-128"/>
            </a:endParaRPr>
          </a:p>
        </p:txBody>
      </p:sp>
      <p:sp>
        <p:nvSpPr>
          <p:cNvPr id="23" name="Rectangle 5">
            <a:extLst>
              <a:ext uri="{FF2B5EF4-FFF2-40B4-BE49-F238E27FC236}">
                <a16:creationId xmlns:a16="http://schemas.microsoft.com/office/drawing/2014/main" id="{5B2C3818-3796-7D5D-1E55-6C82ED4EA80F}"/>
              </a:ext>
            </a:extLst>
          </p:cNvPr>
          <p:cNvSpPr>
            <a:spLocks noChangeArrowheads="1"/>
          </p:cNvSpPr>
          <p:nvPr/>
        </p:nvSpPr>
        <p:spPr bwMode="auto">
          <a:xfrm>
            <a:off x="-3513" y="485091"/>
            <a:ext cx="8898131" cy="1925348"/>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dirty="0"/>
              <a:t>■　</a:t>
            </a:r>
            <a:r>
              <a:rPr lang="ja-JP" altLang="en-US" sz="1600" b="1" dirty="0">
                <a:latin typeface="ＭＳ Ｐゴシック" panose="020B0600070205080204" pitchFamily="50" charset="-128"/>
              </a:rPr>
              <a:t>イノベーション創出や中小企業の総合的支援　　　　</a:t>
            </a:r>
            <a:r>
              <a:rPr lang="ja-JP" altLang="en-US" sz="1600" b="1" dirty="0">
                <a:latin typeface="+mn-ea"/>
              </a:rPr>
              <a:t>（８億２，１００</a:t>
            </a:r>
            <a:r>
              <a:rPr lang="zh-TW" altLang="en-US" sz="1600" b="1" dirty="0">
                <a:latin typeface="+mn-ea"/>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大阪イノベーションハブ（ＯＩＨ）を中心に、スタートアップの創出・成長に向けた支援プログラム等を展開</a:t>
            </a:r>
            <a:endParaRPr lang="en-US" altLang="ja-JP" sz="1400" dirty="0">
              <a:latin typeface="ＭＳ Ｐゴシック" pitchFamily="50" charset="-128"/>
              <a:ea typeface="ＭＳ Ｐゴシック" charset="-128"/>
            </a:endParaRPr>
          </a:p>
          <a:p>
            <a:pPr marL="972000" lvl="1" indent="0">
              <a:spcBef>
                <a:spcPts val="170"/>
              </a:spcBef>
              <a:spcAft>
                <a:spcPts val="170"/>
              </a:spcAft>
              <a:tabLst>
                <a:tab pos="1073150" algn="l"/>
                <a:tab pos="5651500" algn="l"/>
              </a:tabLst>
              <a:defRPr/>
            </a:pPr>
            <a:r>
              <a:rPr lang="ja-JP" altLang="en-US" sz="1400" dirty="0">
                <a:latin typeface="ＭＳ Ｐゴシック" pitchFamily="50" charset="-128"/>
                <a:ea typeface="ＭＳ Ｐゴシック" charset="-128"/>
              </a:rPr>
              <a:t>・スタートアップの海外展開支援を強化するとともに、ＯＩＨの開館時間の延長やコミュニケーターの配置等 </a:t>
            </a:r>
            <a:r>
              <a:rPr lang="en-US" altLang="ja-JP" sz="14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による多様な人材の交流を促進</a:t>
            </a:r>
            <a:endParaRPr lang="en-US" altLang="ja-JP" sz="1400" dirty="0">
              <a:latin typeface="ＭＳ Ｐゴシック" pitchFamily="50" charset="-128"/>
              <a:ea typeface="ＭＳ Ｐゴシック" charset="-128"/>
            </a:endParaRPr>
          </a:p>
          <a:p>
            <a:pPr marL="972000" lvl="1" indent="0">
              <a:spcBef>
                <a:spcPts val="170"/>
              </a:spcBef>
              <a:spcAft>
                <a:spcPts val="170"/>
              </a:spcAft>
              <a:tabLst>
                <a:tab pos="3857625" algn="l"/>
                <a:tab pos="5651500" algn="l"/>
              </a:tabLst>
              <a:defRPr/>
            </a:pPr>
            <a:r>
              <a:rPr lang="ja-JP" altLang="en-US" sz="1400" dirty="0">
                <a:latin typeface="ＭＳ Ｐゴシック" pitchFamily="50" charset="-128"/>
                <a:ea typeface="ＭＳ Ｐゴシック" charset="-128"/>
              </a:rPr>
              <a:t>・京阪神での連携を図ることで、より強力なエコシステムを形成し、スタートアップの成長を加速化</a:t>
            </a: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大阪産業創造館における中小企業の多様な経営課題の解決や販路開拓の支援　など</a:t>
            </a:r>
            <a:endParaRPr lang="ja-JP" altLang="en-US" sz="1400" strike="dblStrike" dirty="0">
              <a:solidFill>
                <a:srgbClr val="FF0000"/>
              </a:solidFill>
              <a:latin typeface="ＭＳ Ｐゴシック" pitchFamily="50" charset="-128"/>
              <a:ea typeface="ＭＳ Ｐゴシック" charset="-128"/>
            </a:endParaRPr>
          </a:p>
          <a:p>
            <a:pPr marL="670588" lvl="1" indent="0">
              <a:spcBef>
                <a:spcPts val="170"/>
              </a:spcBef>
              <a:spcAft>
                <a:spcPts val="170"/>
              </a:spcAft>
              <a:tabLst>
                <a:tab pos="3857625" algn="l"/>
                <a:tab pos="5651500" algn="l"/>
              </a:tabLst>
              <a:defRPr/>
            </a:pPr>
            <a:r>
              <a:rPr lang="ja-JP" altLang="en-US" sz="1400" dirty="0">
                <a:solidFill>
                  <a:srgbClr val="FF0000"/>
                </a:solidFill>
                <a:latin typeface="ＭＳ Ｐゴシック" pitchFamily="50" charset="-128"/>
                <a:ea typeface="ＭＳ Ｐゴシック" charset="-128"/>
              </a:rPr>
              <a:t>　</a:t>
            </a:r>
          </a:p>
        </p:txBody>
      </p:sp>
      <p:sp>
        <p:nvSpPr>
          <p:cNvPr id="9" name="Rectangle 5">
            <a:extLst>
              <a:ext uri="{FF2B5EF4-FFF2-40B4-BE49-F238E27FC236}">
                <a16:creationId xmlns:a16="http://schemas.microsoft.com/office/drawing/2014/main" id="{517D7F60-1FDF-001C-0446-64941D670658}"/>
              </a:ext>
            </a:extLst>
          </p:cNvPr>
          <p:cNvSpPr>
            <a:spLocks noChangeArrowheads="1"/>
          </p:cNvSpPr>
          <p:nvPr/>
        </p:nvSpPr>
        <p:spPr bwMode="auto">
          <a:xfrm>
            <a:off x="-5000" y="4324616"/>
            <a:ext cx="9149000" cy="591650"/>
          </a:xfrm>
          <a:prstGeom prst="rect">
            <a:avLst/>
          </a:prstGeom>
          <a:noFill/>
          <a:ln w="9525">
            <a:noFill/>
            <a:miter lim="800000"/>
            <a:headEnd/>
            <a:tailEnd/>
          </a:ln>
        </p:spPr>
        <p:txBody>
          <a:bodyPr wrap="square" lIns="77929" tIns="38964" rIns="77929" bIns="38964">
            <a:spAutoFit/>
          </a:bodyPr>
          <a:lstStyle/>
          <a:p>
            <a:pPr marL="5024438" indent="-4737100">
              <a:spcBef>
                <a:spcPts val="170"/>
              </a:spcBef>
              <a:spcAft>
                <a:spcPts val="170"/>
              </a:spcAft>
              <a:tabLst>
                <a:tab pos="3857625" algn="l"/>
                <a:tab pos="5651500" algn="l"/>
              </a:tabLst>
              <a:defRPr/>
            </a:pPr>
            <a:r>
              <a:rPr lang="ja-JP" altLang="en-US" sz="1600" b="1" dirty="0">
                <a:latin typeface="ＭＳ Ｐゴシック" panose="020B0600070205080204" pitchFamily="50" charset="-128"/>
              </a:rPr>
              <a:t>■　市内拠点投資促進事業</a:t>
            </a:r>
            <a:r>
              <a:rPr lang="en-US" altLang="ja-JP" sz="1600" b="1" dirty="0">
                <a:latin typeface="ＭＳ Ｐゴシック" panose="020B0600070205080204" pitchFamily="50" charset="-128"/>
              </a:rPr>
              <a:t>		</a:t>
            </a:r>
            <a:r>
              <a:rPr lang="ja-JP" altLang="en-US" sz="1600" b="1" dirty="0">
                <a:latin typeface="+mn-ea"/>
              </a:rPr>
              <a:t>（５</a:t>
            </a:r>
            <a:r>
              <a:rPr lang="zh-TW" altLang="en-US" sz="1600" b="1" dirty="0">
                <a:latin typeface="+mn-ea"/>
              </a:rPr>
              <a:t>億円</a:t>
            </a:r>
            <a:r>
              <a:rPr lang="ja-JP" altLang="en-US" sz="1600" b="1" dirty="0">
                <a:latin typeface="+mn-ea"/>
              </a:rPr>
              <a:t>　　　 　　　</a:t>
            </a:r>
            <a:r>
              <a:rPr lang="ja-JP" altLang="en-US" sz="1600" b="1" dirty="0">
                <a:latin typeface="ＭＳ Ｐゴシック" pitchFamily="50" charset="-128"/>
                <a:ea typeface="ＭＳ Ｐゴシック" charset="-128"/>
              </a:rPr>
              <a:t>）</a:t>
            </a: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成長産業分野の大阪への大規模投資を促進するため、市内拠点の新増設等に要する経費の一部を助成</a:t>
            </a:r>
            <a:endParaRPr lang="ja-JP" altLang="en-US" sz="1400" strike="sngStrike" dirty="0">
              <a:latin typeface="ＭＳ Ｐゴシック" pitchFamily="50" charset="-128"/>
              <a:ea typeface="ＭＳ Ｐゴシック" charset="-128"/>
            </a:endParaRPr>
          </a:p>
        </p:txBody>
      </p:sp>
      <p:sp>
        <p:nvSpPr>
          <p:cNvPr id="6" name="Rectangle 5">
            <a:extLst>
              <a:ext uri="{FF2B5EF4-FFF2-40B4-BE49-F238E27FC236}">
                <a16:creationId xmlns:a16="http://schemas.microsoft.com/office/drawing/2014/main" id="{6C3B7E36-20B1-5B77-0762-A3C3446AE053}"/>
              </a:ext>
            </a:extLst>
          </p:cNvPr>
          <p:cNvSpPr>
            <a:spLocks noChangeArrowheads="1"/>
          </p:cNvSpPr>
          <p:nvPr/>
        </p:nvSpPr>
        <p:spPr bwMode="auto">
          <a:xfrm>
            <a:off x="-4997" y="3546984"/>
            <a:ext cx="7150458" cy="807094"/>
          </a:xfrm>
          <a:prstGeom prst="rect">
            <a:avLst/>
          </a:prstGeom>
          <a:noFill/>
          <a:ln w="9525">
            <a:noFill/>
            <a:miter lim="800000"/>
            <a:headEnd/>
            <a:tailEnd/>
          </a:ln>
        </p:spPr>
        <p:txBody>
          <a:bodyPr wrap="square" lIns="77929" tIns="38964" rIns="77929" bIns="38964">
            <a:spAutoFit/>
          </a:bodyPr>
          <a:lstStyle/>
          <a:p>
            <a:pPr marL="5024438" indent="-47371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zh-TW" altLang="en-US" sz="1600" b="1" dirty="0">
                <a:latin typeface="ＭＳ Ｐゴシック" panose="020B0600070205080204" pitchFamily="50" charset="-128"/>
              </a:rPr>
              <a:t>国際金融都市推進事業</a:t>
            </a:r>
            <a:r>
              <a:rPr lang="en-US" altLang="zh-TW" sz="1600" b="1" dirty="0">
                <a:latin typeface="ＭＳ Ｐゴシック" panose="020B0600070205080204" pitchFamily="50" charset="-128"/>
              </a:rPr>
              <a:t>		</a:t>
            </a:r>
            <a:r>
              <a:rPr lang="ja-JP" altLang="en-US" sz="1600" b="1" dirty="0">
                <a:latin typeface="+mn-ea"/>
              </a:rPr>
              <a:t>（１</a:t>
            </a:r>
            <a:r>
              <a:rPr lang="zh-TW" altLang="en-US" sz="1600" b="1" dirty="0">
                <a:latin typeface="+mn-ea"/>
              </a:rPr>
              <a:t>億</a:t>
            </a:r>
            <a:r>
              <a:rPr lang="ja-JP" altLang="en-US" sz="1600" b="1" dirty="0">
                <a:latin typeface="+mn-ea"/>
              </a:rPr>
              <a:t>５，４００</a:t>
            </a:r>
            <a:r>
              <a:rPr lang="zh-TW" altLang="en-US" sz="1600" b="1" dirty="0">
                <a:latin typeface="+mn-ea"/>
              </a:rPr>
              <a:t>万円</a:t>
            </a:r>
            <a:r>
              <a:rPr lang="ja-JP" altLang="en-US" sz="1600" b="1" dirty="0">
                <a:latin typeface="ＭＳ Ｐゴシック" pitchFamily="50" charset="-128"/>
                <a:ea typeface="ＭＳ Ｐゴシック" charset="-128"/>
              </a:rPr>
              <a:t>）</a:t>
            </a:r>
            <a:endParaRPr lang="en-US" altLang="ja-JP" sz="1400" b="1" dirty="0">
              <a:latin typeface="ＭＳ Ｐゴシック" panose="020B0600070205080204" pitchFamily="50"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大阪独自の個性・機能を持つ国際金融都市の形成に向けて、地方税軽減制度や拠点設立補助、金融・資産運用特区の取組、プロモーションの強化等を実施</a:t>
            </a:r>
          </a:p>
        </p:txBody>
      </p:sp>
      <p:sp>
        <p:nvSpPr>
          <p:cNvPr id="2" name="テキスト ボックス 1">
            <a:extLst>
              <a:ext uri="{FF2B5EF4-FFF2-40B4-BE49-F238E27FC236}">
                <a16:creationId xmlns:a16="http://schemas.microsoft.com/office/drawing/2014/main" id="{C620661D-216F-2362-10A3-41CC2B5C3D6E}"/>
              </a:ext>
            </a:extLst>
          </p:cNvPr>
          <p:cNvSpPr txBox="1"/>
          <p:nvPr/>
        </p:nvSpPr>
        <p:spPr>
          <a:xfrm>
            <a:off x="7145461" y="3958298"/>
            <a:ext cx="1887055" cy="246221"/>
          </a:xfrm>
          <a:prstGeom prst="rect">
            <a:avLst/>
          </a:prstGeom>
          <a:noFill/>
        </p:spPr>
        <p:txBody>
          <a:bodyPr wrap="none" rtlCol="0">
            <a:spAutoFit/>
          </a:bodyPr>
          <a:lstStyle/>
          <a:p>
            <a:r>
              <a:rPr lang="ja-JP" altLang="en-US" sz="1000" dirty="0"/>
              <a:t>Ｔｅｃｈ Ｏｓａｋａ Ｓｕｍｍｉｔ　２０２５</a:t>
            </a:r>
            <a:endParaRPr kumimoji="1" lang="ja-JP" altLang="en-US" sz="1000" dirty="0"/>
          </a:p>
        </p:txBody>
      </p:sp>
      <p:sp>
        <p:nvSpPr>
          <p:cNvPr id="7" name="角丸四角形 20">
            <a:extLst>
              <a:ext uri="{FF2B5EF4-FFF2-40B4-BE49-F238E27FC236}">
                <a16:creationId xmlns:a16="http://schemas.microsoft.com/office/drawing/2014/main" id="{7F717D12-C54B-008F-5AF8-777C4C5A8516}"/>
              </a:ext>
            </a:extLst>
          </p:cNvPr>
          <p:cNvSpPr/>
          <p:nvPr/>
        </p:nvSpPr>
        <p:spPr>
          <a:xfrm>
            <a:off x="51193" y="2803824"/>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pic>
        <p:nvPicPr>
          <p:cNvPr id="8" name="図 7" descr="空港のロビーにいる人たち&#10;&#10;AI によって生成されたコンテンツは間違っている可能性があります。">
            <a:extLst>
              <a:ext uri="{FF2B5EF4-FFF2-40B4-BE49-F238E27FC236}">
                <a16:creationId xmlns:a16="http://schemas.microsoft.com/office/drawing/2014/main" id="{BAB4E3C5-5011-985B-9EC4-43CA95E0338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22880" y="2697474"/>
            <a:ext cx="1934210" cy="1289473"/>
          </a:xfrm>
          <a:prstGeom prst="rect">
            <a:avLst/>
          </a:prstGeom>
          <a:noFill/>
          <a:ln>
            <a:noFill/>
          </a:ln>
        </p:spPr>
      </p:pic>
    </p:spTree>
    <p:extLst>
      <p:ext uri="{BB962C8B-B14F-4D97-AF65-F5344CB8AC3E}">
        <p14:creationId xmlns:p14="http://schemas.microsoft.com/office/powerpoint/2010/main" val="38259835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16F9E-FBEF-2D0A-AA55-E124E15B7E51}"/>
            </a:ext>
          </a:extLst>
        </p:cNvPr>
        <p:cNvGrpSpPr/>
        <p:nvPr/>
      </p:nvGrpSpPr>
      <p:grpSpPr>
        <a:xfrm>
          <a:off x="0" y="0"/>
          <a:ext cx="0" cy="0"/>
          <a:chOff x="0" y="0"/>
          <a:chExt cx="0" cy="0"/>
        </a:xfrm>
      </p:grpSpPr>
      <p:sp>
        <p:nvSpPr>
          <p:cNvPr id="9" name="Rectangle 4">
            <a:extLst>
              <a:ext uri="{FF2B5EF4-FFF2-40B4-BE49-F238E27FC236}">
                <a16:creationId xmlns:a16="http://schemas.microsoft.com/office/drawing/2014/main" id="{CE49B9BA-AA1C-3EDB-00F1-C51501636ACC}"/>
              </a:ext>
            </a:extLst>
          </p:cNvPr>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「ゼロカーボン おおさか」の実現①</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5" name="Rectangle 5">
            <a:extLst>
              <a:ext uri="{FF2B5EF4-FFF2-40B4-BE49-F238E27FC236}">
                <a16:creationId xmlns:a16="http://schemas.microsoft.com/office/drawing/2014/main" id="{D392F792-1EB4-3CF4-E2B6-F36ADE88BD10}"/>
              </a:ext>
            </a:extLst>
          </p:cNvPr>
          <p:cNvSpPr>
            <a:spLocks noChangeArrowheads="1"/>
          </p:cNvSpPr>
          <p:nvPr/>
        </p:nvSpPr>
        <p:spPr bwMode="auto">
          <a:xfrm>
            <a:off x="155575" y="663000"/>
            <a:ext cx="6832652" cy="390172"/>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solidFill>
                  <a:schemeClr val="accent4"/>
                </a:solidFill>
                <a:latin typeface="ＭＳ Ｐゴシック" pitchFamily="50" charset="-128"/>
                <a:ea typeface="ＭＳ Ｐゴシック" charset="-128"/>
              </a:rPr>
              <a:t>　　　　　　　　　　　　　　　　　</a:t>
            </a:r>
            <a:endParaRPr lang="en-US" altLang="ja-JP" sz="1600" b="1" dirty="0">
              <a:solidFill>
                <a:schemeClr val="accent4"/>
              </a:solidFill>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r>
              <a:rPr lang="ja-JP" altLang="en-US" sz="1600" b="1" dirty="0">
                <a:solidFill>
                  <a:schemeClr val="accent4"/>
                </a:solidFill>
                <a:latin typeface="ＭＳ Ｐゴシック" pitchFamily="50" charset="-128"/>
                <a:ea typeface="ＭＳ Ｐゴシック" charset="-128"/>
              </a:rPr>
              <a:t>　　　　　　　　　　　　　　　　　　　　　　　　　　　　　　　　　　　　　　　　　　　</a:t>
            </a:r>
            <a:endParaRPr lang="en-US" altLang="ja-JP" sz="1400" dirty="0">
              <a:solidFill>
                <a:srgbClr val="0070C0"/>
              </a:solidFill>
              <a:latin typeface="ＭＳ Ｐゴシック" pitchFamily="50" charset="-128"/>
              <a:ea typeface="ＭＳ Ｐゴシック" charset="-128"/>
            </a:endParaRPr>
          </a:p>
        </p:txBody>
      </p:sp>
      <p:sp>
        <p:nvSpPr>
          <p:cNvPr id="14" name="Rectangle 4">
            <a:extLst>
              <a:ext uri="{FF2B5EF4-FFF2-40B4-BE49-F238E27FC236}">
                <a16:creationId xmlns:a16="http://schemas.microsoft.com/office/drawing/2014/main" id="{DFCA529A-F93F-0904-8E60-5E4B8CFEF779}"/>
              </a:ext>
            </a:extLst>
          </p:cNvPr>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 name="AutoShape 2" descr="https://1.bp.blogspot.com/-ToH0YELnPAA/Whu1-U4b-5I/AAAAAAABIeY/f-qTWRzaC2APP7vmLdBd0p3JZx5bZfj_gCLcBGAs/s800/car_bus_jr.png">
            <a:extLst>
              <a:ext uri="{FF2B5EF4-FFF2-40B4-BE49-F238E27FC236}">
                <a16:creationId xmlns:a16="http://schemas.microsoft.com/office/drawing/2014/main" id="{F03B638C-296F-AF29-462B-C4138E35E89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sp>
        <p:nvSpPr>
          <p:cNvPr id="28" name="Rectangle 5">
            <a:extLst>
              <a:ext uri="{FF2B5EF4-FFF2-40B4-BE49-F238E27FC236}">
                <a16:creationId xmlns:a16="http://schemas.microsoft.com/office/drawing/2014/main" id="{FA6E5C7B-609F-D4D1-43BF-6353F6395E4F}"/>
              </a:ext>
            </a:extLst>
          </p:cNvPr>
          <p:cNvSpPr>
            <a:spLocks noChangeArrowheads="1"/>
          </p:cNvSpPr>
          <p:nvPr/>
        </p:nvSpPr>
        <p:spPr bwMode="auto">
          <a:xfrm>
            <a:off x="5596440" y="2206310"/>
            <a:ext cx="1898084" cy="354576"/>
          </a:xfrm>
          <a:prstGeom prst="rect">
            <a:avLst/>
          </a:prstGeom>
          <a:noFill/>
          <a:ln w="9525">
            <a:noFill/>
            <a:miter lim="800000"/>
            <a:headEnd/>
            <a:tailEnd/>
          </a:ln>
        </p:spPr>
        <p:txBody>
          <a:bodyPr lIns="77929" tIns="38964" rIns="77929" bIns="38964"/>
          <a:lstStyle/>
          <a:p>
            <a:pPr algn="just" eaLnBrk="1" hangingPunct="1">
              <a:lnSpc>
                <a:spcPts val="1700"/>
              </a:lnSpc>
              <a:spcBef>
                <a:spcPts val="170"/>
              </a:spcBef>
              <a:spcAft>
                <a:spcPts val="170"/>
              </a:spcAft>
              <a:tabLst>
                <a:tab pos="1519238" algn="l"/>
                <a:tab pos="5289550" algn="l"/>
              </a:tabLst>
              <a:defRPr/>
            </a:pPr>
            <a:endParaRPr lang="en-US" altLang="ja-JP" sz="1400" dirty="0">
              <a:latin typeface="ＭＳ Ｐゴシック" pitchFamily="50" charset="-128"/>
              <a:ea typeface="ＭＳ Ｐゴシック" charset="-128"/>
            </a:endParaRPr>
          </a:p>
        </p:txBody>
      </p:sp>
      <p:sp>
        <p:nvSpPr>
          <p:cNvPr id="30" name="Rectangle 5">
            <a:extLst>
              <a:ext uri="{FF2B5EF4-FFF2-40B4-BE49-F238E27FC236}">
                <a16:creationId xmlns:a16="http://schemas.microsoft.com/office/drawing/2014/main" id="{C7A226E9-3032-7345-B7C5-6FA8F3DC543B}"/>
              </a:ext>
            </a:extLst>
          </p:cNvPr>
          <p:cNvSpPr>
            <a:spLocks noChangeArrowheads="1"/>
          </p:cNvSpPr>
          <p:nvPr/>
        </p:nvSpPr>
        <p:spPr bwMode="auto">
          <a:xfrm>
            <a:off x="5520183" y="3516710"/>
            <a:ext cx="2116508" cy="354576"/>
          </a:xfrm>
          <a:prstGeom prst="rect">
            <a:avLst/>
          </a:prstGeom>
          <a:noFill/>
          <a:ln w="9525">
            <a:noFill/>
            <a:miter lim="800000"/>
            <a:headEnd/>
            <a:tailEnd/>
          </a:ln>
        </p:spPr>
        <p:txBody>
          <a:bodyPr lIns="77929" tIns="38964" rIns="77929" bIns="38964"/>
          <a:lstStyle/>
          <a:p>
            <a:pPr algn="just" eaLnBrk="1" hangingPunct="1">
              <a:lnSpc>
                <a:spcPts val="1700"/>
              </a:lnSpc>
              <a:spcBef>
                <a:spcPts val="170"/>
              </a:spcBef>
              <a:spcAft>
                <a:spcPts val="170"/>
              </a:spcAft>
              <a:tabLst>
                <a:tab pos="1519238" algn="l"/>
                <a:tab pos="5289550" algn="l"/>
              </a:tabLst>
              <a:defRPr/>
            </a:pPr>
            <a:endParaRPr lang="en-US" altLang="ja-JP" sz="1600" dirty="0">
              <a:solidFill>
                <a:srgbClr val="FF0000"/>
              </a:solidFill>
              <a:latin typeface="ＭＳ Ｐゴシック" pitchFamily="50" charset="-128"/>
              <a:ea typeface="ＭＳ Ｐゴシック" charset="-128"/>
            </a:endParaRPr>
          </a:p>
        </p:txBody>
      </p:sp>
      <p:sp>
        <p:nvSpPr>
          <p:cNvPr id="8" name="Rectangle 5">
            <a:extLst>
              <a:ext uri="{FF2B5EF4-FFF2-40B4-BE49-F238E27FC236}">
                <a16:creationId xmlns:a16="http://schemas.microsoft.com/office/drawing/2014/main" id="{F4883AF6-EBF1-1E75-E722-7E98274DE105}"/>
              </a:ext>
            </a:extLst>
          </p:cNvPr>
          <p:cNvSpPr>
            <a:spLocks noChangeArrowheads="1"/>
          </p:cNvSpPr>
          <p:nvPr/>
        </p:nvSpPr>
        <p:spPr bwMode="auto">
          <a:xfrm>
            <a:off x="4211735" y="1511476"/>
            <a:ext cx="2580427" cy="308443"/>
          </a:xfrm>
          <a:prstGeom prst="rect">
            <a:avLst/>
          </a:prstGeom>
          <a:noFill/>
          <a:ln w="9525">
            <a:noFill/>
            <a:miter lim="800000"/>
            <a:headEnd/>
            <a:tailEnd/>
          </a:ln>
        </p:spPr>
        <p:txBody>
          <a:bodyPr lIns="77929" tIns="38964" rIns="77929" bIns="38964"/>
          <a:lstStyle/>
          <a:p>
            <a:pPr algn="just" eaLnBrk="1" hangingPunct="1">
              <a:lnSpc>
                <a:spcPts val="2100"/>
              </a:lnSpc>
              <a:spcBef>
                <a:spcPts val="170"/>
              </a:spcBef>
              <a:spcAft>
                <a:spcPts val="170"/>
              </a:spcAft>
              <a:tabLst>
                <a:tab pos="1519238" algn="l"/>
                <a:tab pos="5289550" algn="l"/>
              </a:tabLst>
              <a:defRPr/>
            </a:pPr>
            <a:r>
              <a:rPr lang="ja-JP" altLang="en-US" sz="1600" b="1" dirty="0">
                <a:latin typeface="ＭＳ Ｐゴシック" pitchFamily="50" charset="-128"/>
                <a:ea typeface="ＭＳ Ｐゴシック" charset="-128"/>
              </a:rPr>
              <a:t>　　　（       １，２００万円）</a:t>
            </a:r>
            <a:endParaRPr lang="en-US" altLang="ja-JP" sz="1600" b="1" dirty="0">
              <a:latin typeface="ＭＳ Ｐゴシック" pitchFamily="50" charset="-128"/>
              <a:ea typeface="ＭＳ Ｐゴシック" charset="-128"/>
            </a:endParaRPr>
          </a:p>
          <a:p>
            <a:pPr algn="just" eaLnBrk="1" hangingPunct="1">
              <a:lnSpc>
                <a:spcPts val="2100"/>
              </a:lnSpc>
              <a:spcBef>
                <a:spcPts val="170"/>
              </a:spcBef>
              <a:spcAft>
                <a:spcPts val="170"/>
              </a:spcAft>
              <a:tabLst>
                <a:tab pos="1519238" algn="l"/>
                <a:tab pos="5289550" algn="l"/>
              </a:tabLst>
              <a:defRPr/>
            </a:pPr>
            <a:endParaRPr lang="en-US" altLang="ja-JP" sz="1600" b="1" dirty="0">
              <a:latin typeface="ＭＳ Ｐゴシック" pitchFamily="50" charset="-128"/>
              <a:ea typeface="ＭＳ Ｐゴシック" charset="-128"/>
            </a:endParaRPr>
          </a:p>
        </p:txBody>
      </p:sp>
      <p:sp>
        <p:nvSpPr>
          <p:cNvPr id="13" name="Rectangle 5">
            <a:extLst>
              <a:ext uri="{FF2B5EF4-FFF2-40B4-BE49-F238E27FC236}">
                <a16:creationId xmlns:a16="http://schemas.microsoft.com/office/drawing/2014/main" id="{1D346719-5387-7C10-F211-B593BEA33921}"/>
              </a:ext>
            </a:extLst>
          </p:cNvPr>
          <p:cNvSpPr>
            <a:spLocks noChangeArrowheads="1"/>
          </p:cNvSpPr>
          <p:nvPr/>
        </p:nvSpPr>
        <p:spPr bwMode="auto">
          <a:xfrm>
            <a:off x="359695" y="582480"/>
            <a:ext cx="8538071"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anose="020B0600070205080204" pitchFamily="50" charset="-128"/>
              </a:rPr>
              <a:t>○　</a:t>
            </a:r>
            <a:r>
              <a:rPr lang="ja-JP" altLang="en-US" sz="1600" b="1" dirty="0">
                <a:latin typeface="ＭＳ Ｐゴシック" pitchFamily="50" charset="-128"/>
                <a:ea typeface="ＭＳ Ｐゴシック" charset="-128"/>
              </a:rPr>
              <a:t>ネクストグリーンプロジェクト　～２０３０年度目標に向けた新たな脱炭素化の推進～　</a:t>
            </a:r>
            <a:endParaRPr lang="en-US" altLang="ja-JP" sz="1600" b="1" dirty="0">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r>
              <a:rPr lang="en-US"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　　　　　（ 　９億２，７００</a:t>
            </a:r>
            <a:r>
              <a:rPr lang="ja-JP" altLang="en-US" sz="1600" b="1" dirty="0">
                <a:latin typeface="+mj-ea"/>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eaLnBrk="1" hangingPunct="1">
              <a:lnSpc>
                <a:spcPts val="1700"/>
              </a:lnSpc>
              <a:spcBef>
                <a:spcPts val="170"/>
              </a:spcBef>
              <a:spcAft>
                <a:spcPts val="170"/>
              </a:spcAft>
              <a:tabLst>
                <a:tab pos="361950" algn="l"/>
              </a:tabLst>
              <a:defRPr/>
            </a:pPr>
            <a:r>
              <a:rPr lang="en-US"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2" name="Rectangle 5">
            <a:extLst>
              <a:ext uri="{FF2B5EF4-FFF2-40B4-BE49-F238E27FC236}">
                <a16:creationId xmlns:a16="http://schemas.microsoft.com/office/drawing/2014/main" id="{866EE169-F11B-7A6E-F2BF-3803B82F484E}"/>
              </a:ext>
            </a:extLst>
          </p:cNvPr>
          <p:cNvSpPr>
            <a:spLocks noChangeArrowheads="1"/>
          </p:cNvSpPr>
          <p:nvPr/>
        </p:nvSpPr>
        <p:spPr bwMode="auto">
          <a:xfrm>
            <a:off x="532566" y="1527216"/>
            <a:ext cx="4568727" cy="27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100"/>
              </a:lnSpc>
              <a:spcBef>
                <a:spcPts val="200"/>
              </a:spcBef>
              <a:spcAft>
                <a:spcPts val="200"/>
              </a:spcAft>
            </a:pPr>
            <a:r>
              <a:rPr lang="ja-JP" altLang="en-US" sz="1600" b="1" dirty="0">
                <a:latin typeface="ＭＳ Ｐゴシック" pitchFamily="50" charset="-128"/>
                <a:ea typeface="ＭＳ Ｐゴシック" charset="-128"/>
              </a:rPr>
              <a:t>■ペロブスカイト太陽電池導入支援事業</a:t>
            </a:r>
            <a:endParaRPr lang="en-US" altLang="zh-TW" sz="1600" b="1" dirty="0">
              <a:latin typeface="ＭＳ Ｐゴシック" pitchFamily="50" charset="-128"/>
              <a:ea typeface="ＭＳ Ｐゴシック" charset="-128"/>
            </a:endParaRPr>
          </a:p>
          <a:p>
            <a:pPr eaLnBrk="1" hangingPunct="1">
              <a:lnSpc>
                <a:spcPts val="1500"/>
              </a:lnSpc>
              <a:spcBef>
                <a:spcPts val="200"/>
              </a:spcBef>
              <a:spcAft>
                <a:spcPts val="200"/>
              </a:spcAft>
            </a:pPr>
            <a:endParaRPr lang="ja-JP" altLang="en-US" sz="1600" b="1" dirty="0">
              <a:latin typeface="ＭＳ Ｐゴシック" pitchFamily="50" charset="-128"/>
              <a:ea typeface="ＭＳ Ｐゴシック" charset="-128"/>
            </a:endParaRPr>
          </a:p>
        </p:txBody>
      </p:sp>
      <p:sp>
        <p:nvSpPr>
          <p:cNvPr id="11" name="Rectangle 5">
            <a:extLst>
              <a:ext uri="{FF2B5EF4-FFF2-40B4-BE49-F238E27FC236}">
                <a16:creationId xmlns:a16="http://schemas.microsoft.com/office/drawing/2014/main" id="{AD7134FC-F941-2FD4-7923-AB9DF54EC378}"/>
              </a:ext>
            </a:extLst>
          </p:cNvPr>
          <p:cNvSpPr>
            <a:spLocks noChangeArrowheads="1"/>
          </p:cNvSpPr>
          <p:nvPr/>
        </p:nvSpPr>
        <p:spPr bwMode="auto">
          <a:xfrm>
            <a:off x="514701" y="827632"/>
            <a:ext cx="6253608" cy="62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500"/>
              </a:lnSpc>
              <a:spcBef>
                <a:spcPts val="200"/>
              </a:spcBef>
              <a:spcAft>
                <a:spcPts val="200"/>
              </a:spcAft>
            </a:pPr>
            <a:r>
              <a:rPr lang="ja-JP" altLang="en-US" sz="1400" dirty="0">
                <a:latin typeface="ＭＳ Ｐゴシック" pitchFamily="50" charset="-128"/>
                <a:ea typeface="ＭＳ Ｐゴシック" charset="-128"/>
              </a:rPr>
              <a:t>大阪・関西万博で披露された最先端技術であるペロブスカイト太陽電池や</a:t>
            </a:r>
            <a:br>
              <a:rPr lang="en-US" altLang="ja-JP" sz="1400" dirty="0">
                <a:latin typeface="ＭＳ Ｐゴシック" pitchFamily="50" charset="-128"/>
                <a:ea typeface="ＭＳ Ｐゴシック" charset="-128"/>
              </a:rPr>
            </a:br>
            <a:r>
              <a:rPr lang="ja-JP" altLang="en-US" sz="1400" dirty="0">
                <a:latin typeface="ＭＳ Ｐゴシック" pitchFamily="50" charset="-128"/>
                <a:ea typeface="ＭＳ Ｐゴシック" charset="-128"/>
              </a:rPr>
              <a:t>帯水層蓄熱システムの実装化、市民生活・ 企業活動における省エネ行動の促進、</a:t>
            </a:r>
            <a:br>
              <a:rPr lang="en-US" altLang="ja-JP" sz="1400" dirty="0">
                <a:latin typeface="ＭＳ Ｐゴシック" pitchFamily="50" charset="-128"/>
                <a:ea typeface="ＭＳ Ｐゴシック" charset="-128"/>
              </a:rPr>
            </a:br>
            <a:r>
              <a:rPr lang="ja-JP" altLang="en-US" sz="1400" dirty="0">
                <a:latin typeface="ＭＳ Ｐゴシック" pitchFamily="50" charset="-128"/>
                <a:ea typeface="ＭＳ Ｐゴシック" charset="-128"/>
              </a:rPr>
              <a:t>再生可能エネルギーの普及拡大などの施策をパッケージとして実施</a:t>
            </a:r>
          </a:p>
        </p:txBody>
      </p:sp>
      <p:sp>
        <p:nvSpPr>
          <p:cNvPr id="16" name="Rectangle 5">
            <a:extLst>
              <a:ext uri="{FF2B5EF4-FFF2-40B4-BE49-F238E27FC236}">
                <a16:creationId xmlns:a16="http://schemas.microsoft.com/office/drawing/2014/main" id="{B874D3AB-4DD0-A601-BBB3-24D9ACB6CDB4}"/>
              </a:ext>
            </a:extLst>
          </p:cNvPr>
          <p:cNvSpPr>
            <a:spLocks noChangeArrowheads="1"/>
          </p:cNvSpPr>
          <p:nvPr/>
        </p:nvSpPr>
        <p:spPr bwMode="auto">
          <a:xfrm>
            <a:off x="720217" y="1814459"/>
            <a:ext cx="5993766" cy="42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2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ペロブスカイト太陽電池の早期の社会実装を実現するため、</a:t>
            </a:r>
            <a:endParaRPr lang="en-US" altLang="ja-JP" sz="1400" dirty="0">
              <a:latin typeface="ＭＳ Ｐゴシック" pitchFamily="50" charset="-128"/>
              <a:ea typeface="ＭＳ Ｐゴシック" charset="-128"/>
            </a:endParaRPr>
          </a:p>
          <a:p>
            <a:pPr eaLnBrk="1" hangingPunct="1">
              <a:lnSpc>
                <a:spcPts val="1200"/>
              </a:lnSpc>
              <a:spcBef>
                <a:spcPts val="200"/>
              </a:spcBef>
              <a:spcAft>
                <a:spcPts val="200"/>
              </a:spcAft>
            </a:pPr>
            <a:r>
              <a:rPr lang="ja-JP" altLang="en-US" sz="1400" dirty="0">
                <a:latin typeface="ＭＳ Ｐゴシック" pitchFamily="50" charset="-128"/>
                <a:ea typeface="ＭＳ Ｐゴシック" charset="-128"/>
              </a:rPr>
              <a:t>     導入する事業者への設備導入費用の一部を助成</a:t>
            </a:r>
            <a:endParaRPr lang="en-US" altLang="ja-JP" sz="1400" dirty="0">
              <a:latin typeface="ＭＳ Ｐゴシック" pitchFamily="50" charset="-128"/>
              <a:ea typeface="ＭＳ Ｐゴシック" charset="-128"/>
            </a:endParaRPr>
          </a:p>
        </p:txBody>
      </p:sp>
      <p:sp>
        <p:nvSpPr>
          <p:cNvPr id="31" name="Rectangle 5">
            <a:extLst>
              <a:ext uri="{FF2B5EF4-FFF2-40B4-BE49-F238E27FC236}">
                <a16:creationId xmlns:a16="http://schemas.microsoft.com/office/drawing/2014/main" id="{AE6B394F-2A77-A640-544C-A9C0B038F7CE}"/>
              </a:ext>
            </a:extLst>
          </p:cNvPr>
          <p:cNvSpPr>
            <a:spLocks noChangeArrowheads="1"/>
          </p:cNvSpPr>
          <p:nvPr/>
        </p:nvSpPr>
        <p:spPr bwMode="auto">
          <a:xfrm>
            <a:off x="720217" y="2468598"/>
            <a:ext cx="7831625" cy="43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200"/>
              </a:lnSpc>
              <a:spcBef>
                <a:spcPts val="200"/>
              </a:spcBef>
              <a:spcAft>
                <a:spcPts val="200"/>
              </a:spcAft>
              <a:buFont typeface="Wingdings" panose="05000000000000000000" pitchFamily="2" charset="2"/>
              <a:buChar char="Ø"/>
            </a:pPr>
            <a:r>
              <a:rPr lang="ja-JP" altLang="en-US" sz="1400" dirty="0">
                <a:latin typeface="+mj-ea"/>
                <a:ea typeface="+mj-ea"/>
              </a:rPr>
              <a:t>地中熱利用技術である「帯水層蓄熱システム」を導入する事業者へ</a:t>
            </a:r>
            <a:endParaRPr lang="en-US" altLang="ja-JP" sz="1400" dirty="0">
              <a:latin typeface="+mj-ea"/>
              <a:ea typeface="+mj-ea"/>
            </a:endParaRPr>
          </a:p>
          <a:p>
            <a:pPr eaLnBrk="1" hangingPunct="1">
              <a:lnSpc>
                <a:spcPts val="1200"/>
              </a:lnSpc>
              <a:spcBef>
                <a:spcPts val="200"/>
              </a:spcBef>
              <a:spcAft>
                <a:spcPts val="200"/>
              </a:spcAft>
            </a:pPr>
            <a:r>
              <a:rPr lang="ja-JP" altLang="en-US" sz="1400" dirty="0">
                <a:latin typeface="+mj-ea"/>
                <a:ea typeface="+mj-ea"/>
              </a:rPr>
              <a:t>     地盤調査費用の一部を助成</a:t>
            </a:r>
            <a:endParaRPr lang="en-US" altLang="ja-JP" sz="1400" dirty="0">
              <a:latin typeface="+mj-ea"/>
              <a:ea typeface="+mj-ea"/>
            </a:endParaRPr>
          </a:p>
        </p:txBody>
      </p:sp>
      <p:sp>
        <p:nvSpPr>
          <p:cNvPr id="32" name="Rectangle 5">
            <a:extLst>
              <a:ext uri="{FF2B5EF4-FFF2-40B4-BE49-F238E27FC236}">
                <a16:creationId xmlns:a16="http://schemas.microsoft.com/office/drawing/2014/main" id="{0A939875-2D4B-372B-603F-9F1F8D27C4F7}"/>
              </a:ext>
            </a:extLst>
          </p:cNvPr>
          <p:cNvSpPr>
            <a:spLocks noChangeArrowheads="1"/>
          </p:cNvSpPr>
          <p:nvPr/>
        </p:nvSpPr>
        <p:spPr bwMode="auto">
          <a:xfrm>
            <a:off x="720217" y="3156603"/>
            <a:ext cx="5912871" cy="33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2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新たな設置形態や導入手法により太陽光発電設備を導入する事業者へ</a:t>
            </a:r>
            <a:endParaRPr lang="en-US" altLang="ja-JP" sz="1400" dirty="0">
              <a:latin typeface="ＭＳ Ｐゴシック" pitchFamily="50" charset="-128"/>
              <a:ea typeface="ＭＳ Ｐゴシック" charset="-128"/>
            </a:endParaRPr>
          </a:p>
          <a:p>
            <a:pPr eaLnBrk="1" hangingPunct="1">
              <a:lnSpc>
                <a:spcPts val="1200"/>
              </a:lnSpc>
              <a:spcBef>
                <a:spcPts val="200"/>
              </a:spcBef>
              <a:spcAft>
                <a:spcPts val="200"/>
              </a:spcAft>
            </a:pPr>
            <a:r>
              <a:rPr lang="en-US" altLang="ja-JP" sz="14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設備導入費用の一部を助成</a:t>
            </a:r>
          </a:p>
        </p:txBody>
      </p:sp>
      <p:sp>
        <p:nvSpPr>
          <p:cNvPr id="36" name="Rectangle 5">
            <a:extLst>
              <a:ext uri="{FF2B5EF4-FFF2-40B4-BE49-F238E27FC236}">
                <a16:creationId xmlns:a16="http://schemas.microsoft.com/office/drawing/2014/main" id="{0EAF66DB-A0BE-7FB5-22A9-EA84B1B395A2}"/>
              </a:ext>
            </a:extLst>
          </p:cNvPr>
          <p:cNvSpPr>
            <a:spLocks noChangeArrowheads="1"/>
          </p:cNvSpPr>
          <p:nvPr/>
        </p:nvSpPr>
        <p:spPr bwMode="auto">
          <a:xfrm>
            <a:off x="720216" y="3874521"/>
            <a:ext cx="6865799" cy="27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2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中小企業者が実施する省エネ設備導入及び省エネ診断費用の一部を助成</a:t>
            </a:r>
          </a:p>
        </p:txBody>
      </p:sp>
      <p:sp>
        <p:nvSpPr>
          <p:cNvPr id="39" name="Rectangle 5">
            <a:extLst>
              <a:ext uri="{FF2B5EF4-FFF2-40B4-BE49-F238E27FC236}">
                <a16:creationId xmlns:a16="http://schemas.microsoft.com/office/drawing/2014/main" id="{E1CB8408-0778-3528-25CD-04CC357F2EB9}"/>
              </a:ext>
            </a:extLst>
          </p:cNvPr>
          <p:cNvSpPr>
            <a:spLocks noChangeArrowheads="1"/>
          </p:cNvSpPr>
          <p:nvPr/>
        </p:nvSpPr>
        <p:spPr bwMode="auto">
          <a:xfrm>
            <a:off x="720217" y="4810230"/>
            <a:ext cx="7935345" cy="33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脱炭素意識の向上のため、事業者向けのセミナーや市民向け環境学習・普及啓発を実施</a:t>
            </a:r>
            <a:endParaRPr lang="en-US" altLang="ja-JP" sz="1400" dirty="0">
              <a:latin typeface="ＭＳ Ｐゴシック" pitchFamily="50" charset="-128"/>
              <a:ea typeface="ＭＳ Ｐゴシック" charset="-128"/>
            </a:endParaRPr>
          </a:p>
        </p:txBody>
      </p:sp>
      <p:sp>
        <p:nvSpPr>
          <p:cNvPr id="46" name="スライド番号プレースホルダ 3">
            <a:extLst>
              <a:ext uri="{FF2B5EF4-FFF2-40B4-BE49-F238E27FC236}">
                <a16:creationId xmlns:a16="http://schemas.microsoft.com/office/drawing/2014/main" id="{EEC5B1EE-D10E-88DE-4175-0C1EA8C4F65A}"/>
              </a:ext>
            </a:extLst>
          </p:cNvPr>
          <p:cNvSpPr txBox="1">
            <a:spLocks noGrp="1"/>
          </p:cNvSpPr>
          <p:nvPr/>
        </p:nvSpPr>
        <p:spPr bwMode="auto">
          <a:xfrm>
            <a:off x="7013445" y="4709049"/>
            <a:ext cx="2133600" cy="438754"/>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31</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4" name="角丸四角形 82">
            <a:extLst>
              <a:ext uri="{FF2B5EF4-FFF2-40B4-BE49-F238E27FC236}">
                <a16:creationId xmlns:a16="http://schemas.microsoft.com/office/drawing/2014/main" id="{8EE4F804-62DC-24E0-324E-CA03DCF38FF4}"/>
              </a:ext>
            </a:extLst>
          </p:cNvPr>
          <p:cNvSpPr/>
          <p:nvPr/>
        </p:nvSpPr>
        <p:spPr>
          <a:xfrm>
            <a:off x="70770" y="562132"/>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新</a:t>
            </a:r>
          </a:p>
        </p:txBody>
      </p:sp>
      <p:sp>
        <p:nvSpPr>
          <p:cNvPr id="29" name="Rectangle 5">
            <a:extLst>
              <a:ext uri="{FF2B5EF4-FFF2-40B4-BE49-F238E27FC236}">
                <a16:creationId xmlns:a16="http://schemas.microsoft.com/office/drawing/2014/main" id="{DCFFFD38-4F7A-17A9-7F8C-2C6D45B73248}"/>
              </a:ext>
            </a:extLst>
          </p:cNvPr>
          <p:cNvSpPr>
            <a:spLocks noChangeArrowheads="1"/>
          </p:cNvSpPr>
          <p:nvPr/>
        </p:nvSpPr>
        <p:spPr bwMode="auto">
          <a:xfrm>
            <a:off x="542180" y="4041058"/>
            <a:ext cx="4568727" cy="33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100"/>
              </a:lnSpc>
              <a:spcBef>
                <a:spcPts val="200"/>
              </a:spcBef>
              <a:spcAft>
                <a:spcPts val="200"/>
              </a:spcAft>
            </a:pPr>
            <a:r>
              <a:rPr lang="ja-JP" altLang="en-US" sz="1600" b="1" dirty="0">
                <a:latin typeface="ＭＳ Ｐゴシック" pitchFamily="50" charset="-128"/>
                <a:ea typeface="ＭＳ Ｐゴシック" charset="-128"/>
              </a:rPr>
              <a:t>■住宅の脱炭素化促進事業</a:t>
            </a:r>
            <a:endParaRPr lang="en-US" altLang="ja-JP" sz="1600" b="1" dirty="0">
              <a:latin typeface="ＭＳ Ｐゴシック" pitchFamily="50" charset="-128"/>
              <a:ea typeface="ＭＳ Ｐゴシック" charset="-128"/>
            </a:endParaRPr>
          </a:p>
        </p:txBody>
      </p:sp>
      <p:sp>
        <p:nvSpPr>
          <p:cNvPr id="33" name="Rectangle 5">
            <a:extLst>
              <a:ext uri="{FF2B5EF4-FFF2-40B4-BE49-F238E27FC236}">
                <a16:creationId xmlns:a16="http://schemas.microsoft.com/office/drawing/2014/main" id="{3BE73274-7D5E-6262-DCFB-12F924FA82AA}"/>
              </a:ext>
            </a:extLst>
          </p:cNvPr>
          <p:cNvSpPr>
            <a:spLocks noChangeArrowheads="1"/>
          </p:cNvSpPr>
          <p:nvPr/>
        </p:nvSpPr>
        <p:spPr bwMode="auto">
          <a:xfrm>
            <a:off x="551817" y="4542501"/>
            <a:ext cx="3165086" cy="31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100"/>
              </a:lnSpc>
              <a:spcBef>
                <a:spcPts val="200"/>
              </a:spcBef>
              <a:spcAft>
                <a:spcPts val="200"/>
              </a:spcAft>
            </a:pPr>
            <a:r>
              <a:rPr lang="ja-JP" altLang="en-US" sz="1600" b="1" dirty="0">
                <a:latin typeface="ＭＳ Ｐゴシック" pitchFamily="50" charset="-128"/>
                <a:ea typeface="ＭＳ Ｐゴシック" charset="-128"/>
              </a:rPr>
              <a:t>■</a:t>
            </a:r>
            <a:r>
              <a:rPr lang="zh-TW" altLang="en-US" sz="1600" b="1" dirty="0">
                <a:latin typeface="ＭＳ Ｐゴシック" pitchFamily="50" charset="-128"/>
                <a:ea typeface="ＭＳ Ｐゴシック" charset="-128"/>
              </a:rPr>
              <a:t>脱炭素化普及啓発促進事業</a:t>
            </a:r>
            <a:endParaRPr lang="en-US" altLang="zh-TW" sz="1600" b="1" dirty="0">
              <a:latin typeface="ＭＳ Ｐゴシック" pitchFamily="50" charset="-128"/>
              <a:ea typeface="ＭＳ Ｐゴシック" charset="-128"/>
            </a:endParaRPr>
          </a:p>
          <a:p>
            <a:pPr eaLnBrk="1" hangingPunct="1">
              <a:lnSpc>
                <a:spcPts val="1500"/>
              </a:lnSpc>
              <a:spcBef>
                <a:spcPts val="200"/>
              </a:spcBef>
              <a:spcAft>
                <a:spcPts val="200"/>
              </a:spcAft>
            </a:pPr>
            <a:endParaRPr lang="ja-JP" altLang="en-US" sz="1600" b="1" dirty="0">
              <a:latin typeface="ＭＳ Ｐゴシック" pitchFamily="50" charset="-128"/>
              <a:ea typeface="ＭＳ Ｐゴシック" charset="-128"/>
            </a:endParaRPr>
          </a:p>
        </p:txBody>
      </p:sp>
      <p:sp>
        <p:nvSpPr>
          <p:cNvPr id="34" name="Rectangle 5">
            <a:extLst>
              <a:ext uri="{FF2B5EF4-FFF2-40B4-BE49-F238E27FC236}">
                <a16:creationId xmlns:a16="http://schemas.microsoft.com/office/drawing/2014/main" id="{F7F03B90-E5E7-F9E0-9F2A-A5B05748FB5B}"/>
              </a:ext>
            </a:extLst>
          </p:cNvPr>
          <p:cNvSpPr>
            <a:spLocks noChangeArrowheads="1"/>
          </p:cNvSpPr>
          <p:nvPr/>
        </p:nvSpPr>
        <p:spPr bwMode="auto">
          <a:xfrm>
            <a:off x="541191" y="3546363"/>
            <a:ext cx="4568727" cy="31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100"/>
              </a:lnSpc>
              <a:spcBef>
                <a:spcPts val="200"/>
              </a:spcBef>
              <a:spcAft>
                <a:spcPts val="200"/>
              </a:spcAft>
            </a:pPr>
            <a:r>
              <a:rPr lang="ja-JP" altLang="en-US" sz="1600" b="1" dirty="0">
                <a:latin typeface="ＭＳ Ｐゴシック" pitchFamily="50" charset="-128"/>
                <a:ea typeface="ＭＳ Ｐゴシック" charset="-128"/>
              </a:rPr>
              <a:t>■中小企業の省エネ・省</a:t>
            </a:r>
            <a:r>
              <a:rPr lang="en-US" altLang="ja-JP" sz="1600" b="1" dirty="0">
                <a:latin typeface="ＭＳ Ｐゴシック" pitchFamily="50" charset="-128"/>
                <a:ea typeface="ＭＳ Ｐゴシック" charset="-128"/>
              </a:rPr>
              <a:t>CO</a:t>
            </a:r>
            <a:r>
              <a:rPr lang="en-US" altLang="ja-JP" sz="1600" b="1" baseline="-25000" dirty="0">
                <a:latin typeface="ＭＳ Ｐゴシック" pitchFamily="50" charset="-128"/>
                <a:ea typeface="ＭＳ Ｐゴシック" charset="-128"/>
              </a:rPr>
              <a:t>2</a:t>
            </a:r>
            <a:r>
              <a:rPr lang="ja-JP" altLang="en-US" sz="1600" b="1" dirty="0">
                <a:latin typeface="ＭＳ Ｐゴシック" pitchFamily="50" charset="-128"/>
                <a:ea typeface="ＭＳ Ｐゴシック" charset="-128"/>
              </a:rPr>
              <a:t>加速化支援事業</a:t>
            </a:r>
            <a:endParaRPr lang="zh-TW" altLang="en-US" sz="1600" b="1" dirty="0">
              <a:latin typeface="ＭＳ Ｐゴシック" pitchFamily="50" charset="-128"/>
              <a:ea typeface="ＭＳ Ｐゴシック" charset="-128"/>
            </a:endParaRPr>
          </a:p>
        </p:txBody>
      </p:sp>
      <p:sp>
        <p:nvSpPr>
          <p:cNvPr id="35" name="Rectangle 5">
            <a:extLst>
              <a:ext uri="{FF2B5EF4-FFF2-40B4-BE49-F238E27FC236}">
                <a16:creationId xmlns:a16="http://schemas.microsoft.com/office/drawing/2014/main" id="{D4AE15BE-03D9-1F9C-45D7-90DCAEAF2280}"/>
              </a:ext>
            </a:extLst>
          </p:cNvPr>
          <p:cNvSpPr>
            <a:spLocks noChangeArrowheads="1"/>
          </p:cNvSpPr>
          <p:nvPr/>
        </p:nvSpPr>
        <p:spPr bwMode="auto">
          <a:xfrm>
            <a:off x="532565" y="2857799"/>
            <a:ext cx="4568727" cy="31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100"/>
              </a:lnSpc>
              <a:spcBef>
                <a:spcPts val="200"/>
              </a:spcBef>
              <a:spcAft>
                <a:spcPts val="200"/>
              </a:spcAft>
            </a:pPr>
            <a:r>
              <a:rPr lang="ja-JP" altLang="en-US" sz="1600" b="1" dirty="0">
                <a:latin typeface="ＭＳ Ｐゴシック" pitchFamily="50" charset="-128"/>
                <a:ea typeface="ＭＳ Ｐゴシック" charset="-128"/>
              </a:rPr>
              <a:t>■新たな手法による太陽光発電導入支援事業</a:t>
            </a:r>
            <a:endParaRPr lang="en-US" altLang="ja-JP" sz="1600" b="1" dirty="0">
              <a:latin typeface="ＭＳ Ｐゴシック" pitchFamily="50" charset="-128"/>
              <a:ea typeface="ＭＳ Ｐゴシック" charset="-128"/>
            </a:endParaRPr>
          </a:p>
        </p:txBody>
      </p:sp>
      <p:sp>
        <p:nvSpPr>
          <p:cNvPr id="37" name="Rectangle 5">
            <a:extLst>
              <a:ext uri="{FF2B5EF4-FFF2-40B4-BE49-F238E27FC236}">
                <a16:creationId xmlns:a16="http://schemas.microsoft.com/office/drawing/2014/main" id="{BA722D01-DE4B-7273-0D4F-0C1D5EBD1B88}"/>
              </a:ext>
            </a:extLst>
          </p:cNvPr>
          <p:cNvSpPr>
            <a:spLocks noChangeArrowheads="1"/>
          </p:cNvSpPr>
          <p:nvPr/>
        </p:nvSpPr>
        <p:spPr bwMode="auto">
          <a:xfrm>
            <a:off x="546179" y="2195158"/>
            <a:ext cx="4568727" cy="43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100"/>
              </a:lnSpc>
              <a:spcBef>
                <a:spcPts val="200"/>
              </a:spcBef>
              <a:spcAft>
                <a:spcPts val="200"/>
              </a:spcAft>
            </a:pPr>
            <a:r>
              <a:rPr lang="ja-JP" altLang="en-US" sz="1600" b="1" dirty="0">
                <a:latin typeface="ＭＳ Ｐゴシック" pitchFamily="50" charset="-128"/>
                <a:ea typeface="ＭＳ Ｐゴシック" charset="-128"/>
              </a:rPr>
              <a:t>■帯水層蓄熱システム導入支援事業</a:t>
            </a:r>
          </a:p>
        </p:txBody>
      </p:sp>
      <p:sp>
        <p:nvSpPr>
          <p:cNvPr id="43" name="Rectangle 5">
            <a:extLst>
              <a:ext uri="{FF2B5EF4-FFF2-40B4-BE49-F238E27FC236}">
                <a16:creationId xmlns:a16="http://schemas.microsoft.com/office/drawing/2014/main" id="{DEFCA046-CFC6-9A78-AA14-6321BF68EE71}"/>
              </a:ext>
            </a:extLst>
          </p:cNvPr>
          <p:cNvSpPr>
            <a:spLocks noChangeArrowheads="1"/>
          </p:cNvSpPr>
          <p:nvPr/>
        </p:nvSpPr>
        <p:spPr bwMode="auto">
          <a:xfrm>
            <a:off x="4226231" y="2841625"/>
            <a:ext cx="2580427" cy="355024"/>
          </a:xfrm>
          <a:prstGeom prst="rect">
            <a:avLst/>
          </a:prstGeom>
          <a:noFill/>
          <a:ln w="9525">
            <a:noFill/>
            <a:miter lim="800000"/>
            <a:headEnd/>
            <a:tailEnd/>
          </a:ln>
        </p:spPr>
        <p:txBody>
          <a:bodyPr lIns="77929" tIns="38964" rIns="77929" bIns="38964"/>
          <a:lstStyle/>
          <a:p>
            <a:pPr algn="just" eaLnBrk="1" hangingPunct="1">
              <a:lnSpc>
                <a:spcPts val="2100"/>
              </a:lnSpc>
              <a:spcBef>
                <a:spcPts val="170"/>
              </a:spcBef>
              <a:spcAft>
                <a:spcPts val="170"/>
              </a:spcAft>
              <a:tabLst>
                <a:tab pos="1519238" algn="l"/>
                <a:tab pos="5289550" algn="l"/>
              </a:tabLst>
              <a:defRPr/>
            </a:pPr>
            <a:r>
              <a:rPr lang="ja-JP" altLang="en-US" sz="1600" b="1" dirty="0">
                <a:latin typeface="ＭＳ Ｐゴシック" pitchFamily="50" charset="-128"/>
                <a:ea typeface="ＭＳ Ｐゴシック" charset="-128"/>
              </a:rPr>
              <a:t>　　　（　　   ９，０００万円）</a:t>
            </a:r>
            <a:endParaRPr lang="en-US" altLang="ja-JP" sz="1600" b="1" dirty="0">
              <a:latin typeface="ＭＳ Ｐゴシック" pitchFamily="50" charset="-128"/>
              <a:ea typeface="ＭＳ Ｐゴシック" charset="-128"/>
            </a:endParaRPr>
          </a:p>
        </p:txBody>
      </p:sp>
      <p:sp>
        <p:nvSpPr>
          <p:cNvPr id="44" name="Rectangle 5">
            <a:extLst>
              <a:ext uri="{FF2B5EF4-FFF2-40B4-BE49-F238E27FC236}">
                <a16:creationId xmlns:a16="http://schemas.microsoft.com/office/drawing/2014/main" id="{B8737E2A-CB3B-FE01-12F8-D28B389442E0}"/>
              </a:ext>
            </a:extLst>
          </p:cNvPr>
          <p:cNvSpPr>
            <a:spLocks noChangeArrowheads="1"/>
          </p:cNvSpPr>
          <p:nvPr/>
        </p:nvSpPr>
        <p:spPr bwMode="auto">
          <a:xfrm>
            <a:off x="4233963" y="2172159"/>
            <a:ext cx="2580427" cy="327737"/>
          </a:xfrm>
          <a:prstGeom prst="rect">
            <a:avLst/>
          </a:prstGeom>
          <a:noFill/>
          <a:ln w="9525">
            <a:noFill/>
            <a:miter lim="800000"/>
            <a:headEnd/>
            <a:tailEnd/>
          </a:ln>
        </p:spPr>
        <p:txBody>
          <a:bodyPr lIns="77929" tIns="38964" rIns="77929" bIns="38964"/>
          <a:lstStyle/>
          <a:p>
            <a:pPr algn="just" eaLnBrk="1" hangingPunct="1">
              <a:lnSpc>
                <a:spcPts val="2100"/>
              </a:lnSpc>
              <a:spcBef>
                <a:spcPts val="170"/>
              </a:spcBef>
              <a:spcAft>
                <a:spcPts val="170"/>
              </a:spcAft>
              <a:tabLst>
                <a:tab pos="1519238" algn="l"/>
                <a:tab pos="5289550" algn="l"/>
              </a:tabLst>
              <a:defRPr/>
            </a:pPr>
            <a:r>
              <a:rPr lang="ja-JP" altLang="en-US" sz="1600" b="1" dirty="0">
                <a:latin typeface="ＭＳ Ｐゴシック" pitchFamily="50" charset="-128"/>
                <a:ea typeface="ＭＳ Ｐゴシック" charset="-128"/>
              </a:rPr>
              <a:t>　　　（       ４，５００万円）</a:t>
            </a:r>
            <a:endParaRPr lang="en-US" altLang="ja-JP" sz="1600" b="1" dirty="0">
              <a:latin typeface="ＭＳ Ｐゴシック" pitchFamily="50" charset="-128"/>
              <a:ea typeface="ＭＳ Ｐゴシック" charset="-128"/>
            </a:endParaRPr>
          </a:p>
        </p:txBody>
      </p:sp>
      <p:sp>
        <p:nvSpPr>
          <p:cNvPr id="45" name="Rectangle 5">
            <a:extLst>
              <a:ext uri="{FF2B5EF4-FFF2-40B4-BE49-F238E27FC236}">
                <a16:creationId xmlns:a16="http://schemas.microsoft.com/office/drawing/2014/main" id="{67CDA97E-0D1B-E306-42BC-EA482B7DEC78}"/>
              </a:ext>
            </a:extLst>
          </p:cNvPr>
          <p:cNvSpPr>
            <a:spLocks noChangeArrowheads="1"/>
          </p:cNvSpPr>
          <p:nvPr/>
        </p:nvSpPr>
        <p:spPr bwMode="auto">
          <a:xfrm>
            <a:off x="4234036" y="3527126"/>
            <a:ext cx="2580427" cy="353263"/>
          </a:xfrm>
          <a:prstGeom prst="rect">
            <a:avLst/>
          </a:prstGeom>
          <a:noFill/>
          <a:ln w="9525">
            <a:noFill/>
            <a:miter lim="800000"/>
            <a:headEnd/>
            <a:tailEnd/>
          </a:ln>
        </p:spPr>
        <p:txBody>
          <a:bodyPr lIns="77929" tIns="38964" rIns="77929" bIns="38964"/>
          <a:lstStyle/>
          <a:p>
            <a:pPr algn="just" eaLnBrk="1" hangingPunct="1">
              <a:lnSpc>
                <a:spcPts val="2100"/>
              </a:lnSpc>
              <a:spcBef>
                <a:spcPts val="170"/>
              </a:spcBef>
              <a:spcAft>
                <a:spcPts val="170"/>
              </a:spcAft>
              <a:tabLst>
                <a:tab pos="1519238" algn="l"/>
                <a:tab pos="5289550" algn="l"/>
              </a:tabLst>
              <a:defRPr/>
            </a:pPr>
            <a:r>
              <a:rPr lang="ja-JP" altLang="en-US" sz="1600" b="1" dirty="0">
                <a:latin typeface="ＭＳ Ｐゴシック" pitchFamily="50" charset="-128"/>
                <a:ea typeface="ＭＳ Ｐゴシック" charset="-128"/>
              </a:rPr>
              <a:t>　　　（ ２億 ５，９００万円）</a:t>
            </a:r>
            <a:endParaRPr lang="en-US" altLang="ja-JP" sz="1600" b="1" dirty="0">
              <a:latin typeface="ＭＳ Ｐゴシック" pitchFamily="50" charset="-128"/>
              <a:ea typeface="ＭＳ Ｐゴシック" charset="-128"/>
            </a:endParaRPr>
          </a:p>
        </p:txBody>
      </p:sp>
      <p:sp>
        <p:nvSpPr>
          <p:cNvPr id="47" name="Rectangle 5">
            <a:extLst>
              <a:ext uri="{FF2B5EF4-FFF2-40B4-BE49-F238E27FC236}">
                <a16:creationId xmlns:a16="http://schemas.microsoft.com/office/drawing/2014/main" id="{72A92811-12A9-8B6E-3FE9-6B80FE97E106}"/>
              </a:ext>
            </a:extLst>
          </p:cNvPr>
          <p:cNvSpPr>
            <a:spLocks noChangeArrowheads="1"/>
          </p:cNvSpPr>
          <p:nvPr/>
        </p:nvSpPr>
        <p:spPr bwMode="auto">
          <a:xfrm>
            <a:off x="4259513" y="4041058"/>
            <a:ext cx="2580427" cy="351303"/>
          </a:xfrm>
          <a:prstGeom prst="rect">
            <a:avLst/>
          </a:prstGeom>
          <a:noFill/>
          <a:ln w="9525">
            <a:noFill/>
            <a:miter lim="800000"/>
            <a:headEnd/>
            <a:tailEnd/>
          </a:ln>
        </p:spPr>
        <p:txBody>
          <a:bodyPr lIns="77929" tIns="38964" rIns="77929" bIns="38964"/>
          <a:lstStyle/>
          <a:p>
            <a:pPr algn="just" eaLnBrk="1" hangingPunct="1">
              <a:lnSpc>
                <a:spcPts val="2100"/>
              </a:lnSpc>
              <a:spcBef>
                <a:spcPts val="170"/>
              </a:spcBef>
              <a:spcAft>
                <a:spcPts val="170"/>
              </a:spcAft>
              <a:tabLst>
                <a:tab pos="1519238" algn="l"/>
                <a:tab pos="5289550" algn="l"/>
              </a:tabLst>
              <a:defRPr/>
            </a:pPr>
            <a:r>
              <a:rPr lang="ja-JP" altLang="en-US" sz="1600" b="1" dirty="0">
                <a:latin typeface="ＭＳ Ｐゴシック" pitchFamily="50" charset="-128"/>
                <a:ea typeface="ＭＳ Ｐゴシック" charset="-128"/>
              </a:rPr>
              <a:t>　　　（ ５億 １，７００万円）</a:t>
            </a:r>
            <a:endParaRPr lang="en-US" altLang="ja-JP" sz="1600" b="1" dirty="0">
              <a:latin typeface="ＭＳ Ｐゴシック" pitchFamily="50" charset="-128"/>
              <a:ea typeface="ＭＳ Ｐゴシック" charset="-128"/>
            </a:endParaRPr>
          </a:p>
        </p:txBody>
      </p:sp>
      <p:sp>
        <p:nvSpPr>
          <p:cNvPr id="48" name="Rectangle 5">
            <a:extLst>
              <a:ext uri="{FF2B5EF4-FFF2-40B4-BE49-F238E27FC236}">
                <a16:creationId xmlns:a16="http://schemas.microsoft.com/office/drawing/2014/main" id="{004D01D4-201E-D7C2-AB60-82C32AE2A0A1}"/>
              </a:ext>
            </a:extLst>
          </p:cNvPr>
          <p:cNvSpPr>
            <a:spLocks noChangeArrowheads="1"/>
          </p:cNvSpPr>
          <p:nvPr/>
        </p:nvSpPr>
        <p:spPr bwMode="auto">
          <a:xfrm>
            <a:off x="4266086" y="4557249"/>
            <a:ext cx="2580427" cy="368930"/>
          </a:xfrm>
          <a:prstGeom prst="rect">
            <a:avLst/>
          </a:prstGeom>
          <a:noFill/>
          <a:ln w="9525">
            <a:noFill/>
            <a:miter lim="800000"/>
            <a:headEnd/>
            <a:tailEnd/>
          </a:ln>
        </p:spPr>
        <p:txBody>
          <a:bodyPr lIns="77929" tIns="38964" rIns="77929" bIns="38964"/>
          <a:lstStyle/>
          <a:p>
            <a:pPr algn="just" eaLnBrk="1" hangingPunct="1">
              <a:lnSpc>
                <a:spcPts val="2100"/>
              </a:lnSpc>
              <a:spcBef>
                <a:spcPts val="170"/>
              </a:spcBef>
              <a:spcAft>
                <a:spcPts val="170"/>
              </a:spcAft>
              <a:tabLst>
                <a:tab pos="1519238" algn="l"/>
                <a:tab pos="5289550" algn="l"/>
              </a:tabLst>
              <a:defRPr/>
            </a:pPr>
            <a:r>
              <a:rPr lang="ja-JP" altLang="en-US" sz="1600" b="1" dirty="0">
                <a:latin typeface="ＭＳ Ｐゴシック" pitchFamily="50" charset="-128"/>
                <a:ea typeface="ＭＳ Ｐゴシック" charset="-128"/>
              </a:rPr>
              <a:t>　　　（　　   　　４００万円）</a:t>
            </a:r>
            <a:endParaRPr lang="en-US" altLang="ja-JP" sz="1600" b="1" dirty="0">
              <a:latin typeface="ＭＳ Ｐゴシック" pitchFamily="50" charset="-128"/>
              <a:ea typeface="ＭＳ Ｐゴシック" charset="-128"/>
            </a:endParaRPr>
          </a:p>
          <a:p>
            <a:pPr algn="just" eaLnBrk="1" hangingPunct="1">
              <a:lnSpc>
                <a:spcPts val="2100"/>
              </a:lnSpc>
              <a:spcBef>
                <a:spcPts val="170"/>
              </a:spcBef>
              <a:spcAft>
                <a:spcPts val="170"/>
              </a:spcAft>
              <a:tabLst>
                <a:tab pos="1519238" algn="l"/>
                <a:tab pos="5289550" algn="l"/>
              </a:tabLst>
              <a:defRPr/>
            </a:pPr>
            <a:endParaRPr lang="en-US" altLang="ja-JP" sz="1600" b="1" dirty="0">
              <a:latin typeface="ＭＳ Ｐゴシック" pitchFamily="50" charset="-128"/>
              <a:ea typeface="ＭＳ Ｐゴシック" charset="-128"/>
            </a:endParaRPr>
          </a:p>
        </p:txBody>
      </p:sp>
      <p:grpSp>
        <p:nvGrpSpPr>
          <p:cNvPr id="49" name="グループ化 48">
            <a:extLst>
              <a:ext uri="{FF2B5EF4-FFF2-40B4-BE49-F238E27FC236}">
                <a16:creationId xmlns:a16="http://schemas.microsoft.com/office/drawing/2014/main" id="{1ABB016A-5256-B7DA-4101-02EF17032512}"/>
              </a:ext>
            </a:extLst>
          </p:cNvPr>
          <p:cNvGrpSpPr/>
          <p:nvPr/>
        </p:nvGrpSpPr>
        <p:grpSpPr>
          <a:xfrm>
            <a:off x="6705445" y="1646116"/>
            <a:ext cx="2349402" cy="2516228"/>
            <a:chOff x="7073437" y="1225661"/>
            <a:chExt cx="2242501" cy="2401736"/>
          </a:xfrm>
        </p:grpSpPr>
        <p:sp>
          <p:nvSpPr>
            <p:cNvPr id="50" name="四角形: 角を丸くする 49">
              <a:extLst>
                <a:ext uri="{FF2B5EF4-FFF2-40B4-BE49-F238E27FC236}">
                  <a16:creationId xmlns:a16="http://schemas.microsoft.com/office/drawing/2014/main" id="{A113FC4D-3492-62F1-5561-42E151F9EB72}"/>
                </a:ext>
              </a:extLst>
            </p:cNvPr>
            <p:cNvSpPr/>
            <p:nvPr/>
          </p:nvSpPr>
          <p:spPr>
            <a:xfrm>
              <a:off x="7073437" y="1225661"/>
              <a:ext cx="1898084" cy="238983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36A93C7A-C820-F46B-3A63-A2160990FD94}"/>
                </a:ext>
              </a:extLst>
            </p:cNvPr>
            <p:cNvSpPr/>
            <p:nvPr/>
          </p:nvSpPr>
          <p:spPr>
            <a:xfrm>
              <a:off x="7213828" y="3408583"/>
              <a:ext cx="1450082" cy="1554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a:extLst>
                <a:ext uri="{FF2B5EF4-FFF2-40B4-BE49-F238E27FC236}">
                  <a16:creationId xmlns:a16="http://schemas.microsoft.com/office/drawing/2014/main" id="{6DD49B51-2797-A6E7-A464-524BFBC33F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292630" y="1499302"/>
              <a:ext cx="1371280" cy="933822"/>
            </a:xfrm>
            <a:prstGeom prst="rect">
              <a:avLst/>
            </a:prstGeom>
          </p:spPr>
        </p:pic>
        <p:pic>
          <p:nvPicPr>
            <p:cNvPr id="53" name="図 52">
              <a:extLst>
                <a:ext uri="{FF2B5EF4-FFF2-40B4-BE49-F238E27FC236}">
                  <a16:creationId xmlns:a16="http://schemas.microsoft.com/office/drawing/2014/main" id="{108723B9-100D-4873-9CDF-2F67087761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9916" y="2441991"/>
              <a:ext cx="1707885" cy="940086"/>
            </a:xfrm>
            <a:prstGeom prst="rect">
              <a:avLst/>
            </a:prstGeom>
          </p:spPr>
        </p:pic>
        <p:sp>
          <p:nvSpPr>
            <p:cNvPr id="54" name="正方形/長方形 53">
              <a:extLst>
                <a:ext uri="{FF2B5EF4-FFF2-40B4-BE49-F238E27FC236}">
                  <a16:creationId xmlns:a16="http://schemas.microsoft.com/office/drawing/2014/main" id="{8E3A3C26-7F67-6A7F-5C0E-557370AFD6E2}"/>
                </a:ext>
              </a:extLst>
            </p:cNvPr>
            <p:cNvSpPr/>
            <p:nvPr/>
          </p:nvSpPr>
          <p:spPr>
            <a:xfrm>
              <a:off x="7161032" y="1235977"/>
              <a:ext cx="1722893" cy="276999"/>
            </a:xfrm>
            <a:prstGeom prst="rect">
              <a:avLst/>
            </a:prstGeom>
          </p:spPr>
          <p:txBody>
            <a:bodyPr wrap="square">
              <a:spAutoFit/>
            </a:bodyPr>
            <a:lstStyle/>
            <a:p>
              <a:pPr>
                <a:spcAft>
                  <a:spcPts val="600"/>
                </a:spcAft>
                <a:defRPr/>
              </a:pPr>
              <a:r>
                <a:rPr lang="ja-JP" altLang="en-US" sz="1200" b="1" dirty="0">
                  <a:latin typeface="Meiryo UI" panose="020B0604030504040204" pitchFamily="50" charset="-128"/>
                  <a:ea typeface="Meiryo UI" panose="020B0604030504040204" pitchFamily="50" charset="-128"/>
                </a:rPr>
                <a:t>万博で披露された技術</a:t>
              </a:r>
              <a:endParaRPr lang="en-US" altLang="ja-JP" sz="1200" b="1" dirty="0">
                <a:latin typeface="Meiryo UI" panose="020B0604030504040204" pitchFamily="50" charset="-128"/>
                <a:ea typeface="Meiryo UI" panose="020B0604030504040204" pitchFamily="50" charset="-128"/>
              </a:endParaRPr>
            </a:p>
          </p:txBody>
        </p:sp>
        <p:grpSp>
          <p:nvGrpSpPr>
            <p:cNvPr id="55" name="グループ化 54">
              <a:extLst>
                <a:ext uri="{FF2B5EF4-FFF2-40B4-BE49-F238E27FC236}">
                  <a16:creationId xmlns:a16="http://schemas.microsoft.com/office/drawing/2014/main" id="{A98C03BF-AEE4-C131-16E8-5FBB132783C2}"/>
                </a:ext>
              </a:extLst>
            </p:cNvPr>
            <p:cNvGrpSpPr/>
            <p:nvPr/>
          </p:nvGrpSpPr>
          <p:grpSpPr>
            <a:xfrm>
              <a:off x="7168535" y="2143683"/>
              <a:ext cx="2147403" cy="272415"/>
              <a:chOff x="1885147" y="2779163"/>
              <a:chExt cx="2319338" cy="272415"/>
            </a:xfrm>
          </p:grpSpPr>
          <p:sp>
            <p:nvSpPr>
              <p:cNvPr id="57" name="四角形: 角を丸くする 56">
                <a:extLst>
                  <a:ext uri="{FF2B5EF4-FFF2-40B4-BE49-F238E27FC236}">
                    <a16:creationId xmlns:a16="http://schemas.microsoft.com/office/drawing/2014/main" id="{BA2D45FC-E738-C65A-9CF8-ADEB83390831}"/>
                  </a:ext>
                </a:extLst>
              </p:cNvPr>
              <p:cNvSpPr/>
              <p:nvPr/>
            </p:nvSpPr>
            <p:spPr>
              <a:xfrm>
                <a:off x="1885147" y="2818649"/>
                <a:ext cx="1662082" cy="19581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8" name="吹き出し: 角を丸めた四角形 57">
                <a:extLst>
                  <a:ext uri="{FF2B5EF4-FFF2-40B4-BE49-F238E27FC236}">
                    <a16:creationId xmlns:a16="http://schemas.microsoft.com/office/drawing/2014/main" id="{4EF7C751-6C2F-13F1-61A0-BE2443DAA268}"/>
                  </a:ext>
                </a:extLst>
              </p:cNvPr>
              <p:cNvSpPr/>
              <p:nvPr/>
            </p:nvSpPr>
            <p:spPr>
              <a:xfrm>
                <a:off x="1922840" y="2779163"/>
                <a:ext cx="2281645" cy="272415"/>
              </a:xfrm>
              <a:prstGeom prst="wedgeRoundRectCallout">
                <a:avLst>
                  <a:gd name="adj1" fmla="val 35728"/>
                  <a:gd name="adj2" fmla="val 24977"/>
                  <a:gd name="adj3" fmla="val 16667"/>
                </a:avLst>
              </a:prstGeom>
            </p:spPr>
            <p:txBody>
              <a:bodyPr wrap="square">
                <a:spAutoFit/>
              </a:bodyPr>
              <a:lstStyle/>
              <a:p>
                <a:pPr marL="182563" indent="-182563"/>
                <a:r>
                  <a:rPr lang="ja-JP" altLang="en-US" sz="1000" b="1" dirty="0">
                    <a:latin typeface="Meiryo UI" panose="020B0604030504040204" pitchFamily="50" charset="-128"/>
                    <a:ea typeface="Meiryo UI" panose="020B0604030504040204" pitchFamily="50" charset="-128"/>
                  </a:rPr>
                  <a:t>ペロブスカイト太陽電池</a:t>
                </a:r>
                <a:endParaRPr lang="en-US" altLang="ja-JP" sz="1000" b="1" dirty="0">
                  <a:latin typeface="Meiryo UI" panose="020B0604030504040204" pitchFamily="50" charset="-128"/>
                  <a:ea typeface="Meiryo UI" panose="020B0604030504040204" pitchFamily="50" charset="-128"/>
                </a:endParaRPr>
              </a:p>
            </p:txBody>
          </p:sp>
        </p:grpSp>
        <p:sp>
          <p:nvSpPr>
            <p:cNvPr id="56" name="吹き出し: 角を丸めた四角形 55">
              <a:extLst>
                <a:ext uri="{FF2B5EF4-FFF2-40B4-BE49-F238E27FC236}">
                  <a16:creationId xmlns:a16="http://schemas.microsoft.com/office/drawing/2014/main" id="{D9BD6FF3-CC7F-98FE-482A-63BA227F8C22}"/>
                </a:ext>
              </a:extLst>
            </p:cNvPr>
            <p:cNvSpPr/>
            <p:nvPr/>
          </p:nvSpPr>
          <p:spPr>
            <a:xfrm>
              <a:off x="7359677" y="3354982"/>
              <a:ext cx="1736234" cy="272415"/>
            </a:xfrm>
            <a:prstGeom prst="wedgeRoundRectCallout">
              <a:avLst>
                <a:gd name="adj1" fmla="val 35728"/>
                <a:gd name="adj2" fmla="val 24977"/>
                <a:gd name="adj3" fmla="val 16667"/>
              </a:avLst>
            </a:prstGeom>
          </p:spPr>
          <p:txBody>
            <a:bodyPr wrap="square">
              <a:spAutoFit/>
            </a:bodyPr>
            <a:lstStyle/>
            <a:p>
              <a:pPr marL="182563" indent="-182563"/>
              <a:r>
                <a:rPr lang="ja-JP" altLang="en-US" sz="1000" b="1" dirty="0">
                  <a:latin typeface="Meiryo UI" panose="020B0604030504040204" pitchFamily="50" charset="-128"/>
                  <a:ea typeface="Meiryo UI" panose="020B0604030504040204" pitchFamily="50" charset="-128"/>
                </a:rPr>
                <a:t>帯水層蓄熱システム</a:t>
              </a:r>
              <a:endParaRPr lang="en-US" altLang="ja-JP" sz="1000" b="1" dirty="0">
                <a:latin typeface="Meiryo UI" panose="020B0604030504040204" pitchFamily="50" charset="-128"/>
                <a:ea typeface="Meiryo UI" panose="020B0604030504040204" pitchFamily="50" charset="-128"/>
              </a:endParaRPr>
            </a:p>
          </p:txBody>
        </p:sp>
      </p:grpSp>
      <p:sp>
        <p:nvSpPr>
          <p:cNvPr id="5" name="Rectangle 5">
            <a:extLst>
              <a:ext uri="{FF2B5EF4-FFF2-40B4-BE49-F238E27FC236}">
                <a16:creationId xmlns:a16="http://schemas.microsoft.com/office/drawing/2014/main" id="{F50699DB-4E1F-715A-6ACC-C1199E77AAD2}"/>
              </a:ext>
            </a:extLst>
          </p:cNvPr>
          <p:cNvSpPr>
            <a:spLocks noChangeArrowheads="1"/>
          </p:cNvSpPr>
          <p:nvPr/>
        </p:nvSpPr>
        <p:spPr bwMode="auto">
          <a:xfrm>
            <a:off x="720216" y="4329532"/>
            <a:ext cx="7935345" cy="33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住宅の窓、扉の高断熱化対策や高効率給湯器、蓄電システム等の導入に対する費用の一部を助成</a:t>
            </a:r>
            <a:endParaRPr lang="en-US" altLang="ja-JP" sz="1400" dirty="0">
              <a:latin typeface="ＭＳ Ｐゴシック" pitchFamily="50" charset="-128"/>
              <a:ea typeface="ＭＳ Ｐゴシック" charset="-128"/>
            </a:endParaRPr>
          </a:p>
        </p:txBody>
      </p:sp>
    </p:spTree>
    <p:extLst>
      <p:ext uri="{BB962C8B-B14F-4D97-AF65-F5344CB8AC3E}">
        <p14:creationId xmlns:p14="http://schemas.microsoft.com/office/powerpoint/2010/main" val="220387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4616B-37D0-6766-E9A2-82B54CDECB6C}"/>
            </a:ext>
          </a:extLst>
        </p:cNvPr>
        <p:cNvGrpSpPr/>
        <p:nvPr/>
      </p:nvGrpSpPr>
      <p:grpSpPr>
        <a:xfrm>
          <a:off x="0" y="0"/>
          <a:ext cx="0" cy="0"/>
          <a:chOff x="0" y="0"/>
          <a:chExt cx="0" cy="0"/>
        </a:xfrm>
      </p:grpSpPr>
      <p:sp>
        <p:nvSpPr>
          <p:cNvPr id="9" name="Rectangle 4">
            <a:extLst>
              <a:ext uri="{FF2B5EF4-FFF2-40B4-BE49-F238E27FC236}">
                <a16:creationId xmlns:a16="http://schemas.microsoft.com/office/drawing/2014/main" id="{B6789FFF-5429-F1A1-85E7-A4BB043A88F4}"/>
              </a:ext>
            </a:extLst>
          </p:cNvPr>
          <p:cNvSpPr>
            <a:spLocks noChangeArrowheads="1"/>
          </p:cNvSpPr>
          <p:nvPr/>
        </p:nvSpPr>
        <p:spPr bwMode="auto">
          <a:xfrm>
            <a:off x="-1588" y="-7938"/>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「ゼロカーボン おおさか」の実現②</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5" name="Rectangle 5">
            <a:extLst>
              <a:ext uri="{FF2B5EF4-FFF2-40B4-BE49-F238E27FC236}">
                <a16:creationId xmlns:a16="http://schemas.microsoft.com/office/drawing/2014/main" id="{BDF63ECD-4CC1-B91A-7EA5-006C70969A32}"/>
              </a:ext>
            </a:extLst>
          </p:cNvPr>
          <p:cNvSpPr>
            <a:spLocks noChangeArrowheads="1"/>
          </p:cNvSpPr>
          <p:nvPr/>
        </p:nvSpPr>
        <p:spPr bwMode="auto">
          <a:xfrm>
            <a:off x="155575" y="663000"/>
            <a:ext cx="6832652" cy="390172"/>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solidFill>
                  <a:schemeClr val="accent4"/>
                </a:solidFill>
                <a:latin typeface="ＭＳ Ｐゴシック" pitchFamily="50" charset="-128"/>
                <a:ea typeface="ＭＳ Ｐゴシック" charset="-128"/>
              </a:rPr>
              <a:t>　　　　　　　　　　　　　　　　　</a:t>
            </a:r>
            <a:endParaRPr lang="en-US" altLang="ja-JP" sz="1600" b="1" dirty="0">
              <a:solidFill>
                <a:schemeClr val="accent4"/>
              </a:solidFill>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r>
              <a:rPr lang="ja-JP" altLang="en-US" sz="1600" b="1" dirty="0">
                <a:solidFill>
                  <a:schemeClr val="accent4"/>
                </a:solidFill>
                <a:latin typeface="ＭＳ Ｐゴシック" pitchFamily="50" charset="-128"/>
                <a:ea typeface="ＭＳ Ｐゴシック" charset="-128"/>
              </a:rPr>
              <a:t>　　　　　　　　　　　　　　　　　　　　　　　　　　　　　　　　　　　　　　　　　　　</a:t>
            </a:r>
            <a:endParaRPr lang="en-US" altLang="ja-JP" sz="1400" dirty="0">
              <a:solidFill>
                <a:srgbClr val="0070C0"/>
              </a:solidFill>
              <a:latin typeface="ＭＳ Ｐゴシック" pitchFamily="50" charset="-128"/>
              <a:ea typeface="ＭＳ Ｐゴシック" charset="-128"/>
            </a:endParaRPr>
          </a:p>
        </p:txBody>
      </p:sp>
      <p:sp>
        <p:nvSpPr>
          <p:cNvPr id="14" name="Rectangle 4">
            <a:extLst>
              <a:ext uri="{FF2B5EF4-FFF2-40B4-BE49-F238E27FC236}">
                <a16:creationId xmlns:a16="http://schemas.microsoft.com/office/drawing/2014/main" id="{E11EE41C-C783-F11A-BC18-C24140FFB6E8}"/>
              </a:ext>
            </a:extLst>
          </p:cNvPr>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 name="AutoShape 2" descr="https://1.bp.blogspot.com/-ToH0YELnPAA/Whu1-U4b-5I/AAAAAAABIeY/f-qTWRzaC2APP7vmLdBd0p3JZx5bZfj_gCLcBGAs/s800/car_bus_jr.png">
            <a:extLst>
              <a:ext uri="{FF2B5EF4-FFF2-40B4-BE49-F238E27FC236}">
                <a16:creationId xmlns:a16="http://schemas.microsoft.com/office/drawing/2014/main" id="{AD36B1A5-5DDD-C3CE-843D-A62751C45B8C}"/>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sp>
        <p:nvSpPr>
          <p:cNvPr id="50" name="スライド番号プレースホルダ 3">
            <a:extLst>
              <a:ext uri="{FF2B5EF4-FFF2-40B4-BE49-F238E27FC236}">
                <a16:creationId xmlns:a16="http://schemas.microsoft.com/office/drawing/2014/main" id="{5F1F53F3-5F14-C7ED-6F5C-ADA912A552D3}"/>
              </a:ext>
            </a:extLst>
          </p:cNvPr>
          <p:cNvSpPr txBox="1">
            <a:spLocks noGrp="1"/>
          </p:cNvSpPr>
          <p:nvPr/>
        </p:nvSpPr>
        <p:spPr bwMode="auto">
          <a:xfrm>
            <a:off x="7017774" y="479061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32</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5" name="Rectangle 5">
            <a:extLst>
              <a:ext uri="{FF2B5EF4-FFF2-40B4-BE49-F238E27FC236}">
                <a16:creationId xmlns:a16="http://schemas.microsoft.com/office/drawing/2014/main" id="{1C1626B8-AEEF-3D2C-FF31-3749B6246C83}"/>
              </a:ext>
            </a:extLst>
          </p:cNvPr>
          <p:cNvSpPr>
            <a:spLocks noChangeArrowheads="1"/>
          </p:cNvSpPr>
          <p:nvPr/>
        </p:nvSpPr>
        <p:spPr bwMode="auto">
          <a:xfrm>
            <a:off x="295348" y="596695"/>
            <a:ext cx="7359491"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　大阪“みなと”カーボンニュートラルポート形成事業　　　　 （ ８億９，９００万円）</a:t>
            </a:r>
          </a:p>
          <a:p>
            <a:pPr eaLnBrk="1" hangingPunct="1">
              <a:lnSpc>
                <a:spcPts val="1700"/>
              </a:lnSpc>
              <a:spcBef>
                <a:spcPts val="170"/>
              </a:spcBef>
              <a:spcAft>
                <a:spcPts val="170"/>
              </a:spcAft>
              <a:tabLst>
                <a:tab pos="5289550" algn="l"/>
              </a:tabLst>
              <a:defRPr/>
            </a:pPr>
            <a:endParaRPr lang="en-US" altLang="ja-JP" sz="1400" dirty="0">
              <a:latin typeface="ＭＳ Ｐゴシック" pitchFamily="50" charset="-128"/>
              <a:ea typeface="ＭＳ Ｐゴシック" charset="-128"/>
            </a:endParaRPr>
          </a:p>
        </p:txBody>
      </p:sp>
      <p:sp>
        <p:nvSpPr>
          <p:cNvPr id="7" name="角丸四角形 33">
            <a:extLst>
              <a:ext uri="{FF2B5EF4-FFF2-40B4-BE49-F238E27FC236}">
                <a16:creationId xmlns:a16="http://schemas.microsoft.com/office/drawing/2014/main" id="{47665752-32EC-6EB6-69AC-B0EEA7E2D996}"/>
              </a:ext>
            </a:extLst>
          </p:cNvPr>
          <p:cNvSpPr/>
          <p:nvPr/>
        </p:nvSpPr>
        <p:spPr>
          <a:xfrm>
            <a:off x="59870" y="61188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2" name="Rectangle 5">
            <a:extLst>
              <a:ext uri="{FF2B5EF4-FFF2-40B4-BE49-F238E27FC236}">
                <a16:creationId xmlns:a16="http://schemas.microsoft.com/office/drawing/2014/main" id="{8372E331-F42F-3C2E-7D30-782A187DA510}"/>
              </a:ext>
            </a:extLst>
          </p:cNvPr>
          <p:cNvSpPr>
            <a:spLocks noChangeArrowheads="1"/>
          </p:cNvSpPr>
          <p:nvPr/>
        </p:nvSpPr>
        <p:spPr bwMode="auto">
          <a:xfrm>
            <a:off x="295348" y="1873150"/>
            <a:ext cx="7651836"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大阪市地域脱炭素化推進事業                                    （　</a:t>
            </a:r>
            <a:r>
              <a:rPr lang="ja-JP" altLang="en-US" sz="1600" b="1">
                <a:latin typeface="ＭＳ Ｐゴシック" pitchFamily="50" charset="-128"/>
                <a:ea typeface="ＭＳ Ｐゴシック" charset="-128"/>
              </a:rPr>
              <a:t>７億　４００</a:t>
            </a:r>
            <a:r>
              <a:rPr lang="ja-JP" altLang="en-US" sz="1600" b="1">
                <a:latin typeface="+mj-ea"/>
              </a:rPr>
              <a:t>万円</a:t>
            </a:r>
            <a:r>
              <a:rPr lang="ja-JP" altLang="en-US" sz="1600" b="1" dirty="0">
                <a:latin typeface="ＭＳ Ｐゴシック" pitchFamily="50" charset="-128"/>
                <a:ea typeface="ＭＳ Ｐゴシック" charset="-128"/>
              </a:rPr>
              <a:t>）</a:t>
            </a:r>
            <a:endParaRPr lang="en-US" altLang="ja-JP" sz="1600" dirty="0">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endParaRPr lang="en-US" altLang="ja-JP" sz="1400" dirty="0">
              <a:latin typeface="ＭＳ Ｐゴシック" pitchFamily="50" charset="-128"/>
              <a:ea typeface="ＭＳ Ｐゴシック" charset="-128"/>
            </a:endParaRPr>
          </a:p>
        </p:txBody>
      </p:sp>
      <p:sp>
        <p:nvSpPr>
          <p:cNvPr id="23" name="Rectangle 5">
            <a:extLst>
              <a:ext uri="{FF2B5EF4-FFF2-40B4-BE49-F238E27FC236}">
                <a16:creationId xmlns:a16="http://schemas.microsoft.com/office/drawing/2014/main" id="{54D76703-D4A4-9605-2297-F6F405F25FAE}"/>
              </a:ext>
            </a:extLst>
          </p:cNvPr>
          <p:cNvSpPr>
            <a:spLocks noChangeArrowheads="1"/>
          </p:cNvSpPr>
          <p:nvPr/>
        </p:nvSpPr>
        <p:spPr bwMode="auto">
          <a:xfrm>
            <a:off x="362064" y="2210490"/>
            <a:ext cx="7103933" cy="4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脱炭素先行地域である御堂筋エリアにおいて、民間事業者と共同し、徹底した省エネと</a:t>
            </a:r>
            <a:br>
              <a:rPr lang="en-US" altLang="ja-JP" sz="1400" dirty="0">
                <a:latin typeface="ＭＳ Ｐゴシック" pitchFamily="50" charset="-128"/>
                <a:ea typeface="ＭＳ Ｐゴシック" charset="-128"/>
              </a:rPr>
            </a:br>
            <a:r>
              <a:rPr lang="ja-JP" altLang="en-US" sz="1400" dirty="0">
                <a:latin typeface="ＭＳ Ｐゴシック" pitchFamily="50" charset="-128"/>
                <a:ea typeface="ＭＳ Ｐゴシック" charset="-128"/>
              </a:rPr>
              <a:t>最大限の再エネ導入等による全国に先駆けたカーボンニュートラルなビジネス地区を形成</a:t>
            </a:r>
            <a:endParaRPr lang="en-US" altLang="ja-JP" sz="1400" dirty="0">
              <a:latin typeface="ＭＳ Ｐゴシック" pitchFamily="50" charset="-128"/>
              <a:ea typeface="ＭＳ Ｐゴシック" charset="-128"/>
            </a:endParaRPr>
          </a:p>
        </p:txBody>
      </p:sp>
      <p:sp>
        <p:nvSpPr>
          <p:cNvPr id="28" name="Rectangle 5">
            <a:extLst>
              <a:ext uri="{FF2B5EF4-FFF2-40B4-BE49-F238E27FC236}">
                <a16:creationId xmlns:a16="http://schemas.microsoft.com/office/drawing/2014/main" id="{CB998E0F-D587-3D34-DB0A-A8534446427B}"/>
              </a:ext>
            </a:extLst>
          </p:cNvPr>
          <p:cNvSpPr>
            <a:spLocks noChangeArrowheads="1"/>
          </p:cNvSpPr>
          <p:nvPr/>
        </p:nvSpPr>
        <p:spPr bwMode="auto">
          <a:xfrm>
            <a:off x="5596440" y="2206310"/>
            <a:ext cx="1898084" cy="354576"/>
          </a:xfrm>
          <a:prstGeom prst="rect">
            <a:avLst/>
          </a:prstGeom>
          <a:noFill/>
          <a:ln w="9525">
            <a:noFill/>
            <a:miter lim="800000"/>
            <a:headEnd/>
            <a:tailEnd/>
          </a:ln>
        </p:spPr>
        <p:txBody>
          <a:bodyPr lIns="77929" tIns="38964" rIns="77929" bIns="38964"/>
          <a:lstStyle/>
          <a:p>
            <a:pPr algn="just" eaLnBrk="1" hangingPunct="1">
              <a:lnSpc>
                <a:spcPts val="1700"/>
              </a:lnSpc>
              <a:spcBef>
                <a:spcPts val="170"/>
              </a:spcBef>
              <a:spcAft>
                <a:spcPts val="170"/>
              </a:spcAft>
              <a:tabLst>
                <a:tab pos="1519238" algn="l"/>
                <a:tab pos="5289550" algn="l"/>
              </a:tabLst>
              <a:defRPr/>
            </a:pPr>
            <a:endParaRPr lang="en-US" altLang="ja-JP" sz="1400" dirty="0">
              <a:latin typeface="ＭＳ Ｐゴシック" pitchFamily="50" charset="-128"/>
              <a:ea typeface="ＭＳ Ｐゴシック" charset="-128"/>
            </a:endParaRPr>
          </a:p>
        </p:txBody>
      </p:sp>
      <p:sp>
        <p:nvSpPr>
          <p:cNvPr id="30" name="Rectangle 5">
            <a:extLst>
              <a:ext uri="{FF2B5EF4-FFF2-40B4-BE49-F238E27FC236}">
                <a16:creationId xmlns:a16="http://schemas.microsoft.com/office/drawing/2014/main" id="{D84695B9-1106-149C-00D8-3FE8E7C720B9}"/>
              </a:ext>
            </a:extLst>
          </p:cNvPr>
          <p:cNvSpPr>
            <a:spLocks noChangeArrowheads="1"/>
          </p:cNvSpPr>
          <p:nvPr/>
        </p:nvSpPr>
        <p:spPr bwMode="auto">
          <a:xfrm>
            <a:off x="5520183" y="3516710"/>
            <a:ext cx="2116508" cy="354576"/>
          </a:xfrm>
          <a:prstGeom prst="rect">
            <a:avLst/>
          </a:prstGeom>
          <a:noFill/>
          <a:ln w="9525">
            <a:noFill/>
            <a:miter lim="800000"/>
            <a:headEnd/>
            <a:tailEnd/>
          </a:ln>
        </p:spPr>
        <p:txBody>
          <a:bodyPr lIns="77929" tIns="38964" rIns="77929" bIns="38964"/>
          <a:lstStyle/>
          <a:p>
            <a:pPr algn="just" eaLnBrk="1" hangingPunct="1">
              <a:lnSpc>
                <a:spcPts val="1700"/>
              </a:lnSpc>
              <a:spcBef>
                <a:spcPts val="170"/>
              </a:spcBef>
              <a:spcAft>
                <a:spcPts val="170"/>
              </a:spcAft>
              <a:tabLst>
                <a:tab pos="1519238" algn="l"/>
                <a:tab pos="5289550" algn="l"/>
              </a:tabLst>
              <a:defRPr/>
            </a:pPr>
            <a:endParaRPr lang="en-US" altLang="ja-JP" sz="1600" dirty="0">
              <a:solidFill>
                <a:srgbClr val="FF0000"/>
              </a:solidFill>
              <a:latin typeface="ＭＳ Ｐゴシック" pitchFamily="50" charset="-128"/>
              <a:ea typeface="ＭＳ Ｐゴシック" charset="-128"/>
            </a:endParaRPr>
          </a:p>
        </p:txBody>
      </p:sp>
      <p:sp>
        <p:nvSpPr>
          <p:cNvPr id="16" name="Rectangle 5">
            <a:extLst>
              <a:ext uri="{FF2B5EF4-FFF2-40B4-BE49-F238E27FC236}">
                <a16:creationId xmlns:a16="http://schemas.microsoft.com/office/drawing/2014/main" id="{782CA687-C9C4-4818-DB25-923ED9C26939}"/>
              </a:ext>
            </a:extLst>
          </p:cNvPr>
          <p:cNvSpPr>
            <a:spLocks noChangeArrowheads="1"/>
          </p:cNvSpPr>
          <p:nvPr/>
        </p:nvSpPr>
        <p:spPr bwMode="auto">
          <a:xfrm>
            <a:off x="295348" y="2815398"/>
            <a:ext cx="7359491"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電気自動車用充電設備設置費補助事業　　　　　　　　　　 （ 　　１，５００</a:t>
            </a:r>
            <a:r>
              <a:rPr lang="ja-JP" altLang="en-US" sz="1600" b="1" dirty="0">
                <a:latin typeface="+mj-ea"/>
              </a:rPr>
              <a:t>万円</a:t>
            </a:r>
            <a:r>
              <a:rPr lang="ja-JP" altLang="en-US" sz="1600" b="1" dirty="0">
                <a:latin typeface="ＭＳ Ｐゴシック" pitchFamily="50" charset="-128"/>
                <a:ea typeface="ＭＳ Ｐゴシック" charset="-128"/>
              </a:rPr>
              <a:t>）</a:t>
            </a:r>
            <a:endParaRPr lang="en-US" altLang="ja-JP" sz="1600" dirty="0">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31" name="Rectangle 5">
            <a:extLst>
              <a:ext uri="{FF2B5EF4-FFF2-40B4-BE49-F238E27FC236}">
                <a16:creationId xmlns:a16="http://schemas.microsoft.com/office/drawing/2014/main" id="{FEC89633-4CD2-7155-3F60-394EF19A5EC0}"/>
              </a:ext>
            </a:extLst>
          </p:cNvPr>
          <p:cNvSpPr>
            <a:spLocks noChangeArrowheads="1"/>
          </p:cNvSpPr>
          <p:nvPr/>
        </p:nvSpPr>
        <p:spPr bwMode="auto">
          <a:xfrm>
            <a:off x="362064" y="3106310"/>
            <a:ext cx="5801038" cy="5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en-US" altLang="ja-JP" sz="1400" dirty="0">
                <a:latin typeface="ＭＳ Ｐゴシック" pitchFamily="50" charset="-128"/>
                <a:ea typeface="ＭＳ Ｐゴシック" charset="-128"/>
              </a:rPr>
              <a:t>EV</a:t>
            </a:r>
            <a:r>
              <a:rPr lang="ja-JP" altLang="en-US" sz="1400" dirty="0">
                <a:latin typeface="ＭＳ Ｐゴシック" pitchFamily="50" charset="-128"/>
                <a:ea typeface="ＭＳ Ｐゴシック" charset="-128"/>
              </a:rPr>
              <a:t>等の普及促進にむけて、プライベート充電環境を充実させるために、集合住宅における充電設備の設置費用の一部を助成</a:t>
            </a:r>
            <a:endParaRPr lang="en-US" altLang="ja-JP" sz="1400" dirty="0">
              <a:latin typeface="ＭＳ Ｐゴシック" pitchFamily="50" charset="-128"/>
              <a:ea typeface="ＭＳ Ｐゴシック" charset="-128"/>
            </a:endParaRPr>
          </a:p>
        </p:txBody>
      </p:sp>
      <p:sp>
        <p:nvSpPr>
          <p:cNvPr id="32" name="Rectangle 5">
            <a:extLst>
              <a:ext uri="{FF2B5EF4-FFF2-40B4-BE49-F238E27FC236}">
                <a16:creationId xmlns:a16="http://schemas.microsoft.com/office/drawing/2014/main" id="{1F1E70E2-FCB2-5616-6E5B-34F4959AE58D}"/>
              </a:ext>
            </a:extLst>
          </p:cNvPr>
          <p:cNvSpPr>
            <a:spLocks noChangeArrowheads="1"/>
          </p:cNvSpPr>
          <p:nvPr/>
        </p:nvSpPr>
        <p:spPr bwMode="auto">
          <a:xfrm>
            <a:off x="295348" y="3724541"/>
            <a:ext cx="8619007" cy="321029"/>
          </a:xfrm>
          <a:prstGeom prst="rect">
            <a:avLst/>
          </a:prstGeom>
          <a:noFill/>
          <a:ln w="9525">
            <a:noFill/>
            <a:miter lim="800000"/>
            <a:headEnd/>
            <a:tailEnd/>
          </a:ln>
        </p:spPr>
        <p:txBody>
          <a:bodyPr lIns="77929" tIns="38964" rIns="77929" bIns="38964"/>
          <a:lstStyle/>
          <a:p>
            <a:pPr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新たな脱炭素技術の実証・事業化支援事業　　　　　　　 　（　 　３，０００万円）</a:t>
            </a:r>
          </a:p>
        </p:txBody>
      </p:sp>
      <p:sp>
        <p:nvSpPr>
          <p:cNvPr id="36" name="Rectangle 5">
            <a:extLst>
              <a:ext uri="{FF2B5EF4-FFF2-40B4-BE49-F238E27FC236}">
                <a16:creationId xmlns:a16="http://schemas.microsoft.com/office/drawing/2014/main" id="{3F211C68-5CF2-9AA2-FB13-357D5517F824}"/>
              </a:ext>
            </a:extLst>
          </p:cNvPr>
          <p:cNvSpPr>
            <a:spLocks noChangeArrowheads="1"/>
          </p:cNvSpPr>
          <p:nvPr/>
        </p:nvSpPr>
        <p:spPr bwMode="auto">
          <a:xfrm>
            <a:off x="362065" y="4085050"/>
            <a:ext cx="6960948" cy="77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事業化に至っていない都市部で有効な脱炭素技術について、実証にかかる経費を助成</a:t>
            </a:r>
            <a:endParaRPr lang="en-US" altLang="ja-JP" sz="1400" dirty="0">
              <a:latin typeface="ＭＳ Ｐゴシック" pitchFamily="50" charset="-128"/>
              <a:ea typeface="ＭＳ Ｐゴシック" charset="-128"/>
            </a:endParaRPr>
          </a:p>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本市</a:t>
            </a:r>
            <a:r>
              <a:rPr lang="en-US" altLang="ja-JP" sz="1400" dirty="0">
                <a:latin typeface="ＭＳ Ｐゴシック" pitchFamily="50" charset="-128"/>
                <a:ea typeface="ＭＳ Ｐゴシック" charset="-128"/>
              </a:rPr>
              <a:t>HP</a:t>
            </a:r>
            <a:r>
              <a:rPr lang="ja-JP" altLang="en-US" sz="1400" dirty="0">
                <a:latin typeface="ＭＳ Ｐゴシック" pitchFamily="50" charset="-128"/>
                <a:ea typeface="ＭＳ Ｐゴシック" charset="-128"/>
              </a:rPr>
              <a:t>やイベントの機会等を活用し、実証の成果について広く情報発信することにより、社会実装を後押しし、当該技術の市域での普及拡大を加速化</a:t>
            </a:r>
            <a:endParaRPr lang="en-US" altLang="ja-JP" sz="1400" dirty="0">
              <a:latin typeface="ＭＳ Ｐゴシック" pitchFamily="50" charset="-128"/>
              <a:ea typeface="ＭＳ Ｐゴシック" charset="-128"/>
            </a:endParaRPr>
          </a:p>
        </p:txBody>
      </p:sp>
      <p:sp>
        <p:nvSpPr>
          <p:cNvPr id="18" name="テキスト ボックス 17">
            <a:extLst>
              <a:ext uri="{FF2B5EF4-FFF2-40B4-BE49-F238E27FC236}">
                <a16:creationId xmlns:a16="http://schemas.microsoft.com/office/drawing/2014/main" id="{C155B5A8-097B-9DD3-479B-BDD40DF769DB}"/>
              </a:ext>
            </a:extLst>
          </p:cNvPr>
          <p:cNvSpPr txBox="1"/>
          <p:nvPr/>
        </p:nvSpPr>
        <p:spPr>
          <a:xfrm>
            <a:off x="7493457" y="4522616"/>
            <a:ext cx="1540163" cy="507831"/>
          </a:xfrm>
          <a:prstGeom prst="rect">
            <a:avLst/>
          </a:prstGeom>
          <a:noFill/>
        </p:spPr>
        <p:txBody>
          <a:bodyPr wrap="square" rtlCol="0">
            <a:spAutoFit/>
          </a:bodyPr>
          <a:lstStyle/>
          <a:p>
            <a:r>
              <a:rPr lang="ja-JP" altLang="en-US" sz="900" dirty="0">
                <a:latin typeface="UD デジタル 教科書体 N" panose="02020400000000000000" pitchFamily="17" charset="-128"/>
                <a:ea typeface="UD デジタル 教科書体 N" panose="02020400000000000000" pitchFamily="17" charset="-128"/>
              </a:rPr>
              <a:t>カーボンニュートラルな</a:t>
            </a:r>
            <a:endParaRPr lang="en-US" altLang="ja-JP" sz="900" dirty="0">
              <a:latin typeface="UD デジタル 教科書体 N" panose="02020400000000000000" pitchFamily="17" charset="-128"/>
              <a:ea typeface="UD デジタル 教科書体 N" panose="02020400000000000000" pitchFamily="17" charset="-128"/>
            </a:endParaRPr>
          </a:p>
          <a:p>
            <a:r>
              <a:rPr lang="ja-JP" altLang="en-US" sz="900" dirty="0">
                <a:latin typeface="UD デジタル 教科書体 N" panose="02020400000000000000" pitchFamily="17" charset="-128"/>
                <a:ea typeface="UD デジタル 教科書体 N" panose="02020400000000000000" pitchFamily="17" charset="-128"/>
              </a:rPr>
              <a:t>ビジネス地区を形成</a:t>
            </a:r>
            <a:endParaRPr lang="en-US" altLang="ja-JP" sz="900" dirty="0">
              <a:latin typeface="UD デジタル 教科書体 N" panose="02020400000000000000" pitchFamily="17" charset="-128"/>
              <a:ea typeface="UD デジタル 教科書体 N" panose="02020400000000000000" pitchFamily="17" charset="-128"/>
            </a:endParaRPr>
          </a:p>
          <a:p>
            <a:r>
              <a:rPr kumimoji="1" lang="ja-JP" altLang="en-US" sz="900" dirty="0">
                <a:latin typeface="UD デジタル 教科書体 N" panose="02020400000000000000" pitchFamily="17" charset="-128"/>
                <a:ea typeface="UD デジタル 教科書体 N" panose="02020400000000000000" pitchFamily="17" charset="-128"/>
              </a:rPr>
              <a:t>（御堂筋エリア）</a:t>
            </a:r>
          </a:p>
        </p:txBody>
      </p:sp>
      <p:pic>
        <p:nvPicPr>
          <p:cNvPr id="38" name="図 37">
            <a:extLst>
              <a:ext uri="{FF2B5EF4-FFF2-40B4-BE49-F238E27FC236}">
                <a16:creationId xmlns:a16="http://schemas.microsoft.com/office/drawing/2014/main" id="{C1D59BB0-1E70-5C00-FFAD-DAE6320034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0766" y="1828972"/>
            <a:ext cx="1627818" cy="2722386"/>
          </a:xfrm>
          <a:prstGeom prst="rect">
            <a:avLst/>
          </a:prstGeom>
          <a:effectLst>
            <a:softEdge rad="63500"/>
          </a:effectLst>
        </p:spPr>
      </p:pic>
      <p:sp>
        <p:nvSpPr>
          <p:cNvPr id="8" name="Rectangle 5">
            <a:extLst>
              <a:ext uri="{FF2B5EF4-FFF2-40B4-BE49-F238E27FC236}">
                <a16:creationId xmlns:a16="http://schemas.microsoft.com/office/drawing/2014/main" id="{01E5E39F-E620-B4C8-95D8-ABFB5BDFAEFB}"/>
              </a:ext>
            </a:extLst>
          </p:cNvPr>
          <p:cNvSpPr>
            <a:spLocks noChangeArrowheads="1"/>
          </p:cNvSpPr>
          <p:nvPr/>
        </p:nvSpPr>
        <p:spPr bwMode="auto">
          <a:xfrm>
            <a:off x="362064" y="984194"/>
            <a:ext cx="8582883" cy="73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9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大阪港の荷役機械（トップリフター・構内車両）の電動化など、低炭素型への更新経費の一部を助成</a:t>
            </a:r>
            <a:endParaRPr lang="en-US" altLang="ja-JP" sz="1400" dirty="0">
              <a:latin typeface="ＭＳ Ｐゴシック" pitchFamily="50" charset="-128"/>
              <a:ea typeface="ＭＳ Ｐゴシック" charset="-128"/>
            </a:endParaRPr>
          </a:p>
          <a:p>
            <a:pPr marL="285750" indent="-285750" eaLnBrk="1" hangingPunct="1">
              <a:lnSpc>
                <a:spcPts val="19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民間事業者による脱炭素化への投資を後押しする、サステナブル・ファイナンス・フレームワークの構築　など</a:t>
            </a:r>
            <a:endParaRPr lang="en-US" altLang="ja-JP" sz="1400" strike="sngStrike" dirty="0">
              <a:latin typeface="ＭＳ Ｐゴシック" pitchFamily="50" charset="-128"/>
              <a:ea typeface="ＭＳ Ｐゴシック" charset="-128"/>
            </a:endParaRPr>
          </a:p>
        </p:txBody>
      </p:sp>
    </p:spTree>
    <p:extLst>
      <p:ext uri="{BB962C8B-B14F-4D97-AF65-F5344CB8AC3E}">
        <p14:creationId xmlns:p14="http://schemas.microsoft.com/office/powerpoint/2010/main" val="231622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p:cNvSpPr>
            <a:spLocks noChangeArrowheads="1"/>
          </p:cNvSpPr>
          <p:nvPr/>
        </p:nvSpPr>
        <p:spPr bwMode="auto">
          <a:xfrm>
            <a:off x="0" y="-7937"/>
            <a:ext cx="9140826" cy="476250"/>
          </a:xfrm>
          <a:prstGeom prst="rect">
            <a:avLst/>
          </a:prstGeom>
          <a:gradFill rotWithShape="1">
            <a:gsLst>
              <a:gs pos="40000">
                <a:srgbClr val="000099"/>
              </a:gs>
              <a:gs pos="40000">
                <a:srgbClr val="000099"/>
              </a:gs>
              <a:gs pos="90000">
                <a:srgbClr val="FFFFFF"/>
              </a:gs>
            </a:gsLst>
            <a:lin ang="0"/>
          </a:gradFill>
          <a:ln>
            <a:noFill/>
          </a:ln>
          <a:effectLst/>
        </p:spPr>
        <p:txBody>
          <a:bodyPr wrap="none" lIns="77929" tIns="38964" rIns="77929" bIns="38964"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HG創英角ｺﾞｼｯｸUB" panose="020B0909000000000000" pitchFamily="49" charset="-128"/>
                <a:cs typeface="+mn-cs"/>
              </a:rPr>
              <a:t>ＩＲを含む国際観光拠点の形成</a:t>
            </a:r>
          </a:p>
        </p:txBody>
      </p:sp>
      <p:sp>
        <p:nvSpPr>
          <p:cNvPr id="76" name="正方形/長方形 25"/>
          <p:cNvSpPr>
            <a:spLocks noChangeArrowheads="1"/>
          </p:cNvSpPr>
          <p:nvPr/>
        </p:nvSpPr>
        <p:spPr bwMode="auto">
          <a:xfrm>
            <a:off x="161996" y="483052"/>
            <a:ext cx="474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rPr>
              <a:t>○</a:t>
            </a:r>
            <a:r>
              <a:rPr kumimoji="1" lang="ja-JP" altLang="ja-JP" sz="1800" b="1" i="0" u="none" strike="noStrike" kern="1200" cap="none" spc="0" normalizeH="0" baseline="0" noProof="0" dirty="0">
                <a:ln>
                  <a:noFill/>
                </a:ln>
                <a:effectLst/>
                <a:uLnTx/>
                <a:uFillTx/>
                <a:latin typeface="ＭＳ Ｐゴシック" panose="020B0600070205080204" pitchFamily="50" charset="-128"/>
              </a:rPr>
              <a:t>　</a:t>
            </a:r>
            <a:r>
              <a:rPr kumimoji="1" lang="ja-JP" altLang="en-US" sz="1800" b="1" i="0" u="none" strike="noStrike" kern="1200" cap="none" spc="0" normalizeH="0" baseline="0" noProof="0" dirty="0">
                <a:ln>
                  <a:noFill/>
                </a:ln>
                <a:effectLst/>
                <a:uLnTx/>
                <a:uFillTx/>
                <a:latin typeface="ＭＳ Ｐゴシック" panose="020B0600070205080204" pitchFamily="50" charset="-128"/>
              </a:rPr>
              <a:t>府市が一体となった大阪</a:t>
            </a:r>
            <a:r>
              <a:rPr kumimoji="1" lang="en-US" altLang="ja-JP" sz="1800" b="1" i="0" u="none" strike="noStrike" kern="1200" cap="none" spc="0" normalizeH="0" baseline="0" noProof="0" dirty="0">
                <a:ln>
                  <a:noFill/>
                </a:ln>
                <a:effectLst/>
                <a:uLnTx/>
                <a:uFillTx/>
                <a:latin typeface="ＭＳ Ｐゴシック" panose="020B0600070205080204" pitchFamily="50" charset="-128"/>
              </a:rPr>
              <a:t>IR</a:t>
            </a:r>
            <a:r>
              <a:rPr kumimoji="1" lang="ja-JP" altLang="en-US" sz="1800" b="1" i="0" u="none" strike="noStrike" kern="1200" cap="none" spc="0" normalizeH="0" baseline="0" noProof="0" dirty="0">
                <a:ln>
                  <a:noFill/>
                </a:ln>
                <a:effectLst/>
                <a:uLnTx/>
                <a:uFillTx/>
                <a:latin typeface="ＭＳ Ｐゴシック" panose="020B0600070205080204" pitchFamily="50" charset="-128"/>
              </a:rPr>
              <a:t>の</a:t>
            </a:r>
            <a:r>
              <a:rPr lang="ja-JP" altLang="en-US" sz="1800" b="1" dirty="0">
                <a:latin typeface="ＭＳ Ｐゴシック" panose="020B0600070205080204" pitchFamily="50" charset="-128"/>
              </a:rPr>
              <a:t>実現</a:t>
            </a:r>
            <a:endParaRPr kumimoji="1" lang="ja-JP" altLang="en-US" sz="1800" b="1" i="0" u="none" strike="noStrike" kern="1200" cap="none" spc="0" normalizeH="0" baseline="0" noProof="0" dirty="0">
              <a:ln>
                <a:noFill/>
              </a:ln>
              <a:effectLst/>
              <a:uLnTx/>
              <a:uFillTx/>
              <a:latin typeface="ＭＳ Ｐゴシック" panose="020B0600070205080204" pitchFamily="50" charset="-128"/>
            </a:endParaRPr>
          </a:p>
        </p:txBody>
      </p:sp>
      <p:sp>
        <p:nvSpPr>
          <p:cNvPr id="77" name="正方形/長方形 25"/>
          <p:cNvSpPr>
            <a:spLocks noChangeArrowheads="1"/>
          </p:cNvSpPr>
          <p:nvPr/>
        </p:nvSpPr>
        <p:spPr bwMode="auto">
          <a:xfrm>
            <a:off x="162786" y="4298213"/>
            <a:ext cx="59277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総合的な依存症対策の推進</a:t>
            </a:r>
          </a:p>
        </p:txBody>
      </p:sp>
      <p:sp>
        <p:nvSpPr>
          <p:cNvPr id="36" name="Rectangle 5"/>
          <p:cNvSpPr>
            <a:spLocks noChangeArrowheads="1"/>
          </p:cNvSpPr>
          <p:nvPr/>
        </p:nvSpPr>
        <p:spPr bwMode="auto">
          <a:xfrm>
            <a:off x="31407" y="825686"/>
            <a:ext cx="8063888" cy="124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924550" algn="l"/>
              </a:tabLst>
              <a:defRPr/>
            </a:pPr>
            <a:r>
              <a:rPr lang="ja-JP" altLang="en-US" sz="1600" b="1" spc="-100" dirty="0">
                <a:latin typeface="ＭＳ Ｐゴシック" panose="020B0600070205080204" pitchFamily="50" charset="-128"/>
              </a:rPr>
              <a:t>■</a:t>
            </a:r>
            <a:r>
              <a:rPr kumimoji="1" lang="ja-JP" altLang="en-US" sz="1600" b="1" i="0" u="none" kern="1200" cap="none" spc="0" normalizeH="0" noProof="0" dirty="0">
                <a:ln>
                  <a:noFill/>
                </a:ln>
                <a:effectLst/>
                <a:uLnTx/>
                <a:uFillTx/>
                <a:latin typeface="ＭＳ Ｐゴシック"/>
                <a:ea typeface="ＭＳ Ｐゴシック"/>
                <a:cs typeface="+mn-cs"/>
              </a:rPr>
              <a:t>　ＩＲ事業化推進事業　　　　　　　　　　　　　　　　　　　　　　　　　 </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 　　６，１００万円）</a:t>
            </a:r>
            <a:endParaRPr kumimoji="1" lang="en-US" altLang="ja-JP" sz="1600" b="1" i="0" u="none" strike="noStrike" kern="1200" cap="none" spc="0" normalizeH="0" baseline="0" noProof="0" dirty="0">
              <a:ln>
                <a:noFill/>
              </a:ln>
              <a:effectLst/>
              <a:uLnTx/>
              <a:uFillTx/>
              <a:latin typeface="ＭＳ Ｐゴシック"/>
              <a:ea typeface="ＭＳ Ｐゴシック"/>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ＩＲの実現に向けた取組</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ＩＲの理解促進に向けた取組</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ＩＲ立地に伴うギャンブル等依存症対策に関する取組</a:t>
            </a:r>
          </a:p>
        </p:txBody>
      </p:sp>
      <p:sp>
        <p:nvSpPr>
          <p:cNvPr id="37" name="Rectangle 5"/>
          <p:cNvSpPr>
            <a:spLocks noChangeArrowheads="1"/>
          </p:cNvSpPr>
          <p:nvPr/>
        </p:nvSpPr>
        <p:spPr bwMode="auto">
          <a:xfrm>
            <a:off x="25400" y="4662426"/>
            <a:ext cx="8570985" cy="60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924550"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依存症対策支援事業　　　　　　　　　　　　　　　　　　　　　　　</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　（２億８</a:t>
            </a:r>
            <a:r>
              <a:rPr lang="ja-JP" altLang="en-US" sz="1600" b="1" dirty="0">
                <a:latin typeface="ＭＳ Ｐゴシック" pitchFamily="50" charset="-128"/>
                <a:ea typeface="ＭＳ Ｐゴシック" charset="-128"/>
              </a:rPr>
              <a:t>，９００</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万円）</a:t>
            </a:r>
            <a:r>
              <a:rPr kumimoji="1" lang="en-US" altLang="ja-JP" sz="1600" b="1" i="0" u="none" strike="noStrike" kern="1200" cap="none" spc="0" normalizeH="0" baseline="0" noProof="0" dirty="0">
                <a:ln>
                  <a:noFill/>
                </a:ln>
                <a:effectLst/>
                <a:uLnTx/>
                <a:uFillTx/>
                <a:latin typeface="ＭＳ Ｐゴシック" pitchFamily="50" charset="-128"/>
                <a:ea typeface="ＭＳ Ｐゴシック" charset="-128"/>
                <a:cs typeface="+mn-cs"/>
              </a:rPr>
              <a:t>【</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再掲</a:t>
            </a:r>
            <a:r>
              <a:rPr kumimoji="1" lang="en-US" altLang="ja-JP"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3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4"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経済成長に向けた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戦略の実行</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50" name="スライド番号プレースホルダ 3"/>
          <p:cNvSpPr txBox="1">
            <a:spLocks noGrp="1"/>
          </p:cNvSpPr>
          <p:nvPr/>
        </p:nvSpPr>
        <p:spPr bwMode="auto">
          <a:xfrm>
            <a:off x="7010400" y="4816750"/>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35FC52D2-EDA1-81D5-0340-C03D153D6456}"/>
              </a:ext>
            </a:extLst>
          </p:cNvPr>
          <p:cNvSpPr>
            <a:spLocks noChangeArrowheads="1"/>
          </p:cNvSpPr>
          <p:nvPr/>
        </p:nvSpPr>
        <p:spPr bwMode="auto">
          <a:xfrm>
            <a:off x="25400" y="1952191"/>
            <a:ext cx="5164786" cy="192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（参考）</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２０２３年４月　　　　　　　区域認定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２０２３年９月　　　　　　  協定等締結</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２０２４年</a:t>
            </a:r>
            <a: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10</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月　　　　　　</a:t>
            </a:r>
            <a:r>
              <a:rPr lang="ja-JP" altLang="en-US" sz="1400" dirty="0">
                <a:latin typeface="ＭＳ Ｐゴシック" panose="020B0600070205080204" pitchFamily="50" charset="-128"/>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準備工事着手</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eaLnBrk="1" hangingPunct="1">
              <a:spcBef>
                <a:spcPts val="170"/>
              </a:spcBef>
              <a:spcAft>
                <a:spcPts val="170"/>
              </a:spcAft>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a:t>
            </a:r>
            <a:r>
              <a:rPr lang="ja-JP" altLang="en-US" sz="1400" dirty="0">
                <a:latin typeface="ＭＳ Ｐゴシック" panose="020B0600070205080204" pitchFamily="50" charset="-128"/>
              </a:rPr>
              <a:t>５</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年４月　　　　　　  </a:t>
            </a:r>
            <a:r>
              <a:rPr lang="ja-JP" altLang="en-US" sz="1400" dirty="0">
                <a:latin typeface="ＭＳ Ｐゴシック" panose="020B0600070205080204" pitchFamily="50" charset="-128"/>
              </a:rPr>
              <a:t>建設工事着手</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a:p>
            <a:pPr marL="471600" eaLnBrk="1" hangingPunct="1">
              <a:spcBef>
                <a:spcPts val="170"/>
              </a:spcBef>
              <a:spcAft>
                <a:spcPts val="170"/>
              </a:spcAft>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２０３０年夏頃　　　　  　 工事の完了（想定）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２０３０年秋頃            　</a:t>
            </a:r>
            <a: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IR</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施設の開業（想定）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F4A8DB0A-A671-4CC7-8D62-3F59E766D96D}"/>
              </a:ext>
            </a:extLst>
          </p:cNvPr>
          <p:cNvSpPr txBox="1"/>
          <p:nvPr/>
        </p:nvSpPr>
        <p:spPr>
          <a:xfrm>
            <a:off x="6204044" y="4095017"/>
            <a:ext cx="2189952"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1000" dirty="0">
                <a:solidFill>
                  <a:srgbClr val="000000"/>
                </a:solidFill>
                <a:latin typeface="ＭＳ Ｐゴシック"/>
                <a:ea typeface="ＭＳ Ｐゴシック"/>
                <a:cs typeface="ＭＳ Ｐゴシック" panose="020B0600070205080204" pitchFamily="50" charset="-128"/>
              </a:rPr>
              <a:t>MGM</a:t>
            </a:r>
            <a:r>
              <a:rPr lang="ja-JP" altLang="en-US" sz="1000" dirty="0">
                <a:solidFill>
                  <a:srgbClr val="000000"/>
                </a:solidFill>
                <a:latin typeface="ＭＳ Ｐゴシック"/>
                <a:ea typeface="ＭＳ Ｐゴシック"/>
                <a:cs typeface="ＭＳ Ｐゴシック" panose="020B0600070205080204" pitchFamily="50" charset="-128"/>
              </a:rPr>
              <a:t>大阪</a:t>
            </a:r>
            <a:r>
              <a:rPr kumimoji="1" lang="ja-JP" altLang="ja-JP" sz="1000" b="0" i="0" u="none" strike="noStrike" kern="1200" cap="none" spc="0" normalizeH="0" baseline="0" noProof="0" dirty="0">
                <a:ln>
                  <a:noFill/>
                </a:ln>
                <a:solidFill>
                  <a:srgbClr val="000000"/>
                </a:solidFill>
                <a:effectLst/>
                <a:uLnTx/>
                <a:uFillTx/>
                <a:latin typeface="ＭＳ Ｐゴシック"/>
                <a:ea typeface="ＭＳ Ｐゴシック"/>
                <a:cs typeface="ＭＳ Ｐゴシック" panose="020B0600070205080204" pitchFamily="50" charset="-128"/>
              </a:rPr>
              <a:t>株式会社</a:t>
            </a: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ＭＳ Ｐゴシック" panose="020B0600070205080204" pitchFamily="50" charset="-128"/>
              </a:rPr>
              <a:t>提供／転載禁止</a:t>
            </a:r>
            <a:endParaRPr kumimoji="1" lang="ja-JP" altLang="ja-JP" sz="1000" b="0" i="0" u="none" strike="noStrike" kern="1200" cap="none" spc="0" normalizeH="0" baseline="0" noProof="0" dirty="0">
              <a:ln>
                <a:noFill/>
              </a:ln>
              <a:solidFill>
                <a:srgbClr val="000000"/>
              </a:solidFill>
              <a:effectLst/>
              <a:uLnTx/>
              <a:uFillTx/>
              <a:latin typeface="ＭＳ Ｐゴシック"/>
              <a:ea typeface="ＭＳ Ｐゴシック"/>
              <a:cs typeface="ＭＳ Ｐゴシック" panose="020B0600070205080204" pitchFamily="50" charset="-128"/>
            </a:endParaRPr>
          </a:p>
        </p:txBody>
      </p:sp>
      <p:pic>
        <p:nvPicPr>
          <p:cNvPr id="2" name="図 1">
            <a:extLst>
              <a:ext uri="{FF2B5EF4-FFF2-40B4-BE49-F238E27FC236}">
                <a16:creationId xmlns:a16="http://schemas.microsoft.com/office/drawing/2014/main" id="{D16D12D5-865F-4BA2-B174-3700B5C9D2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0248" y="1837352"/>
            <a:ext cx="3143508" cy="2231732"/>
          </a:xfrm>
          <a:prstGeom prst="rect">
            <a:avLst/>
          </a:prstGeom>
        </p:spPr>
      </p:pic>
    </p:spTree>
    <p:extLst>
      <p:ext uri="{BB962C8B-B14F-4D97-AF65-F5344CB8AC3E}">
        <p14:creationId xmlns:p14="http://schemas.microsoft.com/office/powerpoint/2010/main" val="413723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0F18-4C0F-533B-3BA7-C37E2B86D0A3}"/>
            </a:ext>
          </a:extLst>
        </p:cNvPr>
        <p:cNvGrpSpPr/>
        <p:nvPr/>
      </p:nvGrpSpPr>
      <p:grpSpPr>
        <a:xfrm>
          <a:off x="0" y="0"/>
          <a:ext cx="0" cy="0"/>
          <a:chOff x="0" y="0"/>
          <a:chExt cx="0" cy="0"/>
        </a:xfrm>
      </p:grpSpPr>
      <p:sp>
        <p:nvSpPr>
          <p:cNvPr id="10" name="Rectangle 5">
            <a:extLst>
              <a:ext uri="{FF2B5EF4-FFF2-40B4-BE49-F238E27FC236}">
                <a16:creationId xmlns:a16="http://schemas.microsoft.com/office/drawing/2014/main" id="{A6722A93-AE62-6F55-6CD3-EBFC6C2E402E}"/>
              </a:ext>
            </a:extLst>
          </p:cNvPr>
          <p:cNvSpPr>
            <a:spLocks noChangeArrowheads="1"/>
          </p:cNvSpPr>
          <p:nvPr/>
        </p:nvSpPr>
        <p:spPr bwMode="auto">
          <a:xfrm>
            <a:off x="51590" y="2461408"/>
            <a:ext cx="6922336" cy="104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endParaRPr lang="ja-JP" altLang="en-US" sz="1400" dirty="0">
              <a:latin typeface="ＭＳ Ｐゴシック" panose="020B0600070205080204" pitchFamily="50" charset="-128"/>
            </a:endParaRPr>
          </a:p>
        </p:txBody>
      </p:sp>
      <p:sp>
        <p:nvSpPr>
          <p:cNvPr id="22" name="Rectangle 4">
            <a:extLst>
              <a:ext uri="{FF2B5EF4-FFF2-40B4-BE49-F238E27FC236}">
                <a16:creationId xmlns:a16="http://schemas.microsoft.com/office/drawing/2014/main" id="{A6F52F0C-F76E-390B-4038-E1BB8F170DA6}"/>
              </a:ext>
            </a:extLst>
          </p:cNvPr>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都市魅力の向上①</a:t>
            </a:r>
          </a:p>
        </p:txBody>
      </p:sp>
      <p:sp>
        <p:nvSpPr>
          <p:cNvPr id="17" name="Rectangle 4">
            <a:extLst>
              <a:ext uri="{FF2B5EF4-FFF2-40B4-BE49-F238E27FC236}">
                <a16:creationId xmlns:a16="http://schemas.microsoft.com/office/drawing/2014/main" id="{20404112-0373-EC2C-C33B-08B6405BAF00}"/>
              </a:ext>
            </a:extLst>
          </p:cNvPr>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2" name="スライド番号プレースホルダ 3">
            <a:extLst>
              <a:ext uri="{FF2B5EF4-FFF2-40B4-BE49-F238E27FC236}">
                <a16:creationId xmlns:a16="http://schemas.microsoft.com/office/drawing/2014/main" id="{AC91E232-D01E-FC8B-8695-A365E3B66182}"/>
              </a:ext>
            </a:extLst>
          </p:cNvPr>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34</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8" name="Rectangle 5">
            <a:extLst>
              <a:ext uri="{FF2B5EF4-FFF2-40B4-BE49-F238E27FC236}">
                <a16:creationId xmlns:a16="http://schemas.microsoft.com/office/drawing/2014/main" id="{9B3B0DBD-56D5-8CC8-DBD5-CEE668F2B46D}"/>
              </a:ext>
            </a:extLst>
          </p:cNvPr>
          <p:cNvSpPr>
            <a:spLocks noChangeArrowheads="1"/>
          </p:cNvSpPr>
          <p:nvPr/>
        </p:nvSpPr>
        <p:spPr bwMode="auto">
          <a:xfrm>
            <a:off x="9129" y="840684"/>
            <a:ext cx="7118631" cy="97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125913" algn="l"/>
              </a:tabLst>
              <a:defRPr/>
            </a:pPr>
            <a:r>
              <a:rPr lang="ja-JP" altLang="en-US" sz="1600" b="1" dirty="0">
                <a:latin typeface="ＭＳ Ｐゴシック" panose="020B0600070205080204" pitchFamily="50" charset="-128"/>
                <a:ea typeface="ＭＳ Ｐゴシック" panose="020B0600070205080204" pitchFamily="50" charset="-128"/>
              </a:rPr>
              <a:t>■　御堂筋の道路空間再編　　　　　　　　　　　</a:t>
            </a:r>
            <a:r>
              <a:rPr lang="ja-JP" altLang="en-US" sz="1600" b="1" dirty="0">
                <a:latin typeface="ＭＳ Ｐゴシック" panose="020B0600070205080204" pitchFamily="50" charset="-128"/>
              </a:rPr>
              <a:t>　 　　（２億２，４００</a:t>
            </a:r>
            <a:r>
              <a:rPr lang="zh-TW" altLang="en-US" sz="1600" b="1" dirty="0">
                <a:latin typeface="ＭＳ Ｐゴシック" panose="020B0600070205080204" pitchFamily="50" charset="-128"/>
              </a:rPr>
              <a:t>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r>
              <a:rPr lang="ja-JP" altLang="en-US" sz="1400" dirty="0">
                <a:latin typeface="ＭＳ Ｐゴシック" panose="020B0600070205080204" pitchFamily="50" charset="-128"/>
              </a:rPr>
              <a:t>「みちの未来体験</a:t>
            </a:r>
            <a:r>
              <a:rPr lang="en-US" altLang="ja-JP" sz="1400" dirty="0">
                <a:latin typeface="ＭＳ Ｐゴシック" panose="020B0600070205080204" pitchFamily="50" charset="-128"/>
              </a:rPr>
              <a:t>EXPO</a:t>
            </a:r>
            <a:r>
              <a:rPr lang="ja-JP" altLang="en-US" sz="1400" dirty="0">
                <a:latin typeface="ＭＳ Ｐゴシック" panose="020B0600070205080204" pitchFamily="50" charset="-128"/>
              </a:rPr>
              <a:t>」のレガシーを踏まえた公民連携による大規模イベント等の実施および長堀通以北の側道歩行者空間化の検討</a:t>
            </a:r>
            <a:endParaRPr lang="en-US" altLang="ja-JP" sz="1400" strike="dblStrike" dirty="0">
              <a:highlight>
                <a:srgbClr val="FFFF00"/>
              </a:highlight>
              <a:latin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1878E7A5-57DB-7709-1315-544297CA42AD}"/>
              </a:ext>
            </a:extLst>
          </p:cNvPr>
          <p:cNvSpPr txBox="1"/>
          <p:nvPr/>
        </p:nvSpPr>
        <p:spPr>
          <a:xfrm>
            <a:off x="7127761" y="3259489"/>
            <a:ext cx="1659429" cy="400110"/>
          </a:xfrm>
          <a:prstGeom prst="rect">
            <a:avLst/>
          </a:prstGeom>
          <a:noFill/>
        </p:spPr>
        <p:txBody>
          <a:bodyPr wrap="square" rtlCol="0">
            <a:spAutoFit/>
          </a:bodyPr>
          <a:lstStyle/>
          <a:p>
            <a:r>
              <a:rPr kumimoji="1" lang="ja-JP" altLang="en-US" sz="1000" dirty="0"/>
              <a:t>御堂筋魅力創出・発信事業</a:t>
            </a:r>
            <a:endParaRPr kumimoji="1" lang="en-US" altLang="ja-JP" sz="1000" dirty="0"/>
          </a:p>
          <a:p>
            <a:r>
              <a:rPr lang="ja-JP" altLang="en-US" sz="1000" dirty="0"/>
              <a:t>のイメージ</a:t>
            </a:r>
            <a:endParaRPr kumimoji="1" lang="ja-JP" altLang="en-US" sz="1000" dirty="0"/>
          </a:p>
        </p:txBody>
      </p:sp>
      <p:sp>
        <p:nvSpPr>
          <p:cNvPr id="20" name="Rectangle 5">
            <a:extLst>
              <a:ext uri="{FF2B5EF4-FFF2-40B4-BE49-F238E27FC236}">
                <a16:creationId xmlns:a16="http://schemas.microsoft.com/office/drawing/2014/main" id="{2D2987BD-56E5-794D-B507-87ACD31DFAEB}"/>
              </a:ext>
            </a:extLst>
          </p:cNvPr>
          <p:cNvSpPr>
            <a:spLocks noChangeArrowheads="1"/>
          </p:cNvSpPr>
          <p:nvPr/>
        </p:nvSpPr>
        <p:spPr bwMode="auto">
          <a:xfrm>
            <a:off x="9129" y="1854138"/>
            <a:ext cx="6572599" cy="84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御堂筋魅力創出・発信事業　　　　　　　　　　　　 （１億５，０００万円）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ja-JP" sz="1400" dirty="0">
                <a:latin typeface="ＭＳ Ｐゴシック" panose="020B0600070205080204" pitchFamily="50" charset="-128"/>
              </a:rPr>
              <a:t>大阪の魅力を国内外に広く発信し、</a:t>
            </a:r>
            <a:r>
              <a:rPr lang="ja-JP" altLang="en-US" sz="1400" dirty="0">
                <a:latin typeface="ＭＳ Ｐゴシック" panose="020B0600070205080204" pitchFamily="50" charset="-128"/>
              </a:rPr>
              <a:t>更なる観光誘客につなげるため</a:t>
            </a:r>
            <a:r>
              <a:rPr lang="ja-JP" altLang="ja-JP" sz="1400" dirty="0">
                <a:latin typeface="ＭＳ Ｐゴシック" panose="020B0600070205080204" pitchFamily="50" charset="-128"/>
              </a:rPr>
              <a:t>、</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御堂筋において、インパクトのあるプロモーションイベントを開催</a:t>
            </a:r>
          </a:p>
        </p:txBody>
      </p:sp>
      <p:sp>
        <p:nvSpPr>
          <p:cNvPr id="4" name="Rectangle 5">
            <a:extLst>
              <a:ext uri="{FF2B5EF4-FFF2-40B4-BE49-F238E27FC236}">
                <a16:creationId xmlns:a16="http://schemas.microsoft.com/office/drawing/2014/main" id="{B92ED33F-0039-0868-8236-E7D8A52889AC}"/>
              </a:ext>
            </a:extLst>
          </p:cNvPr>
          <p:cNvSpPr>
            <a:spLocks noChangeArrowheads="1"/>
          </p:cNvSpPr>
          <p:nvPr/>
        </p:nvSpPr>
        <p:spPr bwMode="auto">
          <a:xfrm>
            <a:off x="164255" y="415414"/>
            <a:ext cx="6480000" cy="4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ts val="175"/>
              </a:spcBef>
              <a:spcAft>
                <a:spcPts val="175"/>
              </a:spcAft>
              <a:buFontTx/>
              <a:buNone/>
            </a:pPr>
            <a:r>
              <a:rPr lang="ja-JP" altLang="en-US" sz="1800" b="1" dirty="0">
                <a:latin typeface="ＭＳ Ｐゴシック" panose="020B0600070205080204" pitchFamily="50" charset="-128"/>
              </a:rPr>
              <a:t>○　御堂筋の空間再編・魅力創出</a:t>
            </a:r>
          </a:p>
        </p:txBody>
      </p:sp>
      <p:sp>
        <p:nvSpPr>
          <p:cNvPr id="25" name="Rectangle 5">
            <a:extLst>
              <a:ext uri="{FF2B5EF4-FFF2-40B4-BE49-F238E27FC236}">
                <a16:creationId xmlns:a16="http://schemas.microsoft.com/office/drawing/2014/main" id="{51FADD33-F196-1096-939A-41A0EF34D311}"/>
              </a:ext>
            </a:extLst>
          </p:cNvPr>
          <p:cNvSpPr>
            <a:spLocks noChangeArrowheads="1"/>
          </p:cNvSpPr>
          <p:nvPr/>
        </p:nvSpPr>
        <p:spPr bwMode="auto">
          <a:xfrm>
            <a:off x="101729" y="2665642"/>
            <a:ext cx="6480000" cy="4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ts val="175"/>
              </a:spcBef>
              <a:spcAft>
                <a:spcPts val="175"/>
              </a:spcAft>
              <a:buFontTx/>
              <a:buNone/>
            </a:pPr>
            <a:r>
              <a:rPr lang="ja-JP" altLang="en-US" sz="1800" b="1" dirty="0">
                <a:latin typeface="ＭＳ Ｐゴシック" panose="020B0600070205080204" pitchFamily="50" charset="-128"/>
              </a:rPr>
              <a:t>○　みどりのまちづくりの推進　</a:t>
            </a:r>
          </a:p>
        </p:txBody>
      </p:sp>
      <p:sp>
        <p:nvSpPr>
          <p:cNvPr id="26" name="Rectangle 5">
            <a:extLst>
              <a:ext uri="{FF2B5EF4-FFF2-40B4-BE49-F238E27FC236}">
                <a16:creationId xmlns:a16="http://schemas.microsoft.com/office/drawing/2014/main" id="{F094718E-9CA4-092E-ADC0-02D0CB238C9D}"/>
              </a:ext>
            </a:extLst>
          </p:cNvPr>
          <p:cNvSpPr>
            <a:spLocks noChangeArrowheads="1"/>
          </p:cNvSpPr>
          <p:nvPr/>
        </p:nvSpPr>
        <p:spPr bwMode="auto">
          <a:xfrm>
            <a:off x="9130" y="4080128"/>
            <a:ext cx="6572598" cy="104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ea typeface="ＭＳ Ｐゴシック" panose="020B0600070205080204" pitchFamily="50" charset="-128"/>
              </a:rPr>
              <a:t>■　</a:t>
            </a:r>
            <a:r>
              <a:rPr lang="en-US" altLang="ja-JP" sz="1600" b="1" dirty="0">
                <a:latin typeface="ＭＳ Ｐゴシック" panose="020B0600070205080204" pitchFamily="50" charset="-128"/>
              </a:rPr>
              <a:t> 2027</a:t>
            </a:r>
            <a:r>
              <a:rPr lang="ja-JP" altLang="en-US" sz="1600" b="1" dirty="0">
                <a:latin typeface="ＭＳ Ｐゴシック" panose="020B0600070205080204" pitchFamily="50" charset="-128"/>
              </a:rPr>
              <a:t>年国際園芸博覧会への出展　　　　　　　　（   　１，３００万円）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みどり豊かで潤いのある「大都市・大阪」の魅力を国内外に発信するため、</a:t>
            </a:r>
            <a:r>
              <a:rPr lang="en-US" altLang="ja-JP" sz="1400" dirty="0">
                <a:latin typeface="ＭＳ Ｐゴシック" panose="020B0600070205080204" pitchFamily="50" charset="-128"/>
              </a:rPr>
              <a:t>2027</a:t>
            </a:r>
            <a:r>
              <a:rPr lang="ja-JP" altLang="en-US" sz="1400" dirty="0">
                <a:latin typeface="ＭＳ Ｐゴシック" panose="020B0600070205080204" pitchFamily="50" charset="-128"/>
              </a:rPr>
              <a:t>年国際園芸博覧会に大阪府・堺市と共同で屋外庭園を出展</a:t>
            </a: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tabLst>
                <a:tab pos="538163" algn="l"/>
              </a:tabLst>
              <a:defRPr/>
            </a:pPr>
            <a:endParaRPr lang="en-US" altLang="ja-JP" sz="1400" dirty="0">
              <a:latin typeface="ＭＳ Ｐゴシック" panose="020B0600070205080204" pitchFamily="50" charset="-128"/>
            </a:endParaRPr>
          </a:p>
        </p:txBody>
      </p:sp>
      <p:sp>
        <p:nvSpPr>
          <p:cNvPr id="28" name="角丸四角形 20">
            <a:extLst>
              <a:ext uri="{FF2B5EF4-FFF2-40B4-BE49-F238E27FC236}">
                <a16:creationId xmlns:a16="http://schemas.microsoft.com/office/drawing/2014/main" id="{C1FB2A85-BD8C-1392-2C0E-1286C6AC5459}"/>
              </a:ext>
            </a:extLst>
          </p:cNvPr>
          <p:cNvSpPr/>
          <p:nvPr/>
        </p:nvSpPr>
        <p:spPr>
          <a:xfrm>
            <a:off x="60355" y="4125470"/>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2" name="Rectangle 5">
            <a:extLst>
              <a:ext uri="{FF2B5EF4-FFF2-40B4-BE49-F238E27FC236}">
                <a16:creationId xmlns:a16="http://schemas.microsoft.com/office/drawing/2014/main" id="{8DEB0B84-CF6F-FE91-2098-BA2CC69D73C4}"/>
              </a:ext>
            </a:extLst>
          </p:cNvPr>
          <p:cNvSpPr>
            <a:spLocks noChangeArrowheads="1"/>
          </p:cNvSpPr>
          <p:nvPr/>
        </p:nvSpPr>
        <p:spPr bwMode="auto">
          <a:xfrm>
            <a:off x="-59950" y="3092419"/>
            <a:ext cx="6815080" cy="97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　街路樹における景観・快適性向上　　　　　　　   （１億　　９００万円）</a:t>
            </a:r>
            <a:endParaRPr lang="en-US" altLang="ja-JP" sz="1600" b="1" dirty="0">
              <a:latin typeface="ＭＳ Ｐゴシック" panose="020B0600070205080204" pitchFamily="50" charset="-128"/>
            </a:endParaRPr>
          </a:p>
          <a:p>
            <a:pPr marL="804863"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大阪・関西万博のための環境整備・景観向上を継続し、御堂筋などにおいて、街路樹のより細やかな剪定を実施し、美しい樹形や豊かな緑陰を形成</a:t>
            </a:r>
          </a:p>
        </p:txBody>
      </p:sp>
      <p:sp>
        <p:nvSpPr>
          <p:cNvPr id="31" name="テキスト ボックス 29">
            <a:extLst>
              <a:ext uri="{FF2B5EF4-FFF2-40B4-BE49-F238E27FC236}">
                <a16:creationId xmlns:a16="http://schemas.microsoft.com/office/drawing/2014/main" id="{370B7D0B-0D4D-9EB9-A711-D0BA9E9DDC9F}"/>
              </a:ext>
            </a:extLst>
          </p:cNvPr>
          <p:cNvSpPr txBox="1"/>
          <p:nvPr/>
        </p:nvSpPr>
        <p:spPr>
          <a:xfrm>
            <a:off x="7145888" y="1839235"/>
            <a:ext cx="1723549" cy="246221"/>
          </a:xfrm>
          <a:prstGeom prst="rect">
            <a:avLst/>
          </a:prstGeom>
          <a:noFill/>
        </p:spPr>
        <p:txBody>
          <a:bodyPr wrap="none" rtlCol="0">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r>
              <a:rPr lang="ja-JP" altLang="en-US" sz="1000" dirty="0"/>
              <a:t>御堂筋の側道歩行者空間化</a:t>
            </a:r>
            <a:endParaRPr kumimoji="1" lang="ja-JP" altLang="en-US" sz="1000" dirty="0"/>
          </a:p>
        </p:txBody>
      </p:sp>
      <p:pic>
        <p:nvPicPr>
          <p:cNvPr id="32" name="図 31" descr="忙しい歩道で歩いている人たち&#10;&#10;AI によって生成されたコンテンツは間違っている可能性があります。">
            <a:extLst>
              <a:ext uri="{FF2B5EF4-FFF2-40B4-BE49-F238E27FC236}">
                <a16:creationId xmlns:a16="http://schemas.microsoft.com/office/drawing/2014/main" id="{2FD05730-9CC9-D065-38A1-0A0D5EDFB9E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7097120" y="579870"/>
            <a:ext cx="1824795" cy="1289304"/>
          </a:xfrm>
          <a:prstGeom prst="rect">
            <a:avLst/>
          </a:prstGeom>
          <a:noFill/>
          <a:ln>
            <a:noFill/>
          </a:ln>
        </p:spPr>
      </p:pic>
      <p:pic>
        <p:nvPicPr>
          <p:cNvPr id="6" name="図 5" descr="建物の前の道路を走る群衆&#10;&#10;AI によって生成されたコンテンツは間違っている可能性があります。">
            <a:extLst>
              <a:ext uri="{FF2B5EF4-FFF2-40B4-BE49-F238E27FC236}">
                <a16:creationId xmlns:a16="http://schemas.microsoft.com/office/drawing/2014/main" id="{8118B67A-93BD-09FA-BAF9-8821E8445C4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70902" y="2057250"/>
            <a:ext cx="1870285" cy="1246089"/>
          </a:xfrm>
          <a:prstGeom prst="rect">
            <a:avLst/>
          </a:prstGeom>
          <a:noFill/>
          <a:ln>
            <a:noFill/>
          </a:ln>
        </p:spPr>
      </p:pic>
      <p:sp>
        <p:nvSpPr>
          <p:cNvPr id="16" name="テキスト ボックス 1">
            <a:extLst>
              <a:ext uri="{FF2B5EF4-FFF2-40B4-BE49-F238E27FC236}">
                <a16:creationId xmlns:a16="http://schemas.microsoft.com/office/drawing/2014/main" id="{D8E5AE55-B75E-BB7F-D6BD-A272919EEB87}"/>
              </a:ext>
            </a:extLst>
          </p:cNvPr>
          <p:cNvSpPr txBox="1"/>
          <p:nvPr/>
        </p:nvSpPr>
        <p:spPr>
          <a:xfrm>
            <a:off x="7389018" y="4691888"/>
            <a:ext cx="1135247" cy="400110"/>
          </a:xfrm>
          <a:prstGeom prst="rect">
            <a:avLst/>
          </a:prstGeom>
          <a:noFill/>
        </p:spPr>
        <p:txBody>
          <a:bodyPr wrap="none" rtlCol="0">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r>
              <a:rPr lang="ja-JP" altLang="en-US" sz="1000" dirty="0"/>
              <a:t>国際園芸博覧会</a:t>
            </a:r>
            <a:endParaRPr lang="en-US" altLang="ja-JP" sz="1000" dirty="0"/>
          </a:p>
          <a:p>
            <a:r>
              <a:rPr lang="ja-JP" altLang="en-US" sz="1000" dirty="0"/>
              <a:t>会場全体イメージ</a:t>
            </a:r>
            <a:endParaRPr kumimoji="1" lang="ja-JP" altLang="en-US" sz="1000" dirty="0"/>
          </a:p>
        </p:txBody>
      </p:sp>
      <p:pic>
        <p:nvPicPr>
          <p:cNvPr id="18" name="図 17">
            <a:extLst>
              <a:ext uri="{FF2B5EF4-FFF2-40B4-BE49-F238E27FC236}">
                <a16:creationId xmlns:a16="http://schemas.microsoft.com/office/drawing/2014/main" id="{6FD6F242-8224-1FDE-6FF4-80E9A775B3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0902" y="3659599"/>
            <a:ext cx="1864498" cy="1047226"/>
          </a:xfrm>
          <a:prstGeom prst="rect">
            <a:avLst/>
          </a:prstGeom>
        </p:spPr>
      </p:pic>
    </p:spTree>
    <p:extLst>
      <p:ext uri="{BB962C8B-B14F-4D97-AF65-F5344CB8AC3E}">
        <p14:creationId xmlns:p14="http://schemas.microsoft.com/office/powerpoint/2010/main" val="39998843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B422A-7746-0B33-C38C-3D1077E69F86}"/>
            </a:ext>
          </a:extLst>
        </p:cNvPr>
        <p:cNvGrpSpPr/>
        <p:nvPr/>
      </p:nvGrpSpPr>
      <p:grpSpPr>
        <a:xfrm>
          <a:off x="0" y="0"/>
          <a:ext cx="0" cy="0"/>
          <a:chOff x="0" y="0"/>
          <a:chExt cx="0" cy="0"/>
        </a:xfrm>
      </p:grpSpPr>
      <p:sp>
        <p:nvSpPr>
          <p:cNvPr id="14" name="Rectangle 5">
            <a:extLst>
              <a:ext uri="{FF2B5EF4-FFF2-40B4-BE49-F238E27FC236}">
                <a16:creationId xmlns:a16="http://schemas.microsoft.com/office/drawing/2014/main" id="{608BA356-7706-4432-7D62-858241BDC612}"/>
              </a:ext>
            </a:extLst>
          </p:cNvPr>
          <p:cNvSpPr>
            <a:spLocks noChangeArrowheads="1"/>
          </p:cNvSpPr>
          <p:nvPr/>
        </p:nvSpPr>
        <p:spPr bwMode="auto">
          <a:xfrm>
            <a:off x="-1590" y="2565005"/>
            <a:ext cx="7242031" cy="88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125913"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クルーズ客船の受入機能強化に係る環境整備事業　　（　 　４，２００</a:t>
            </a:r>
            <a:r>
              <a:rPr lang="zh-TW" altLang="en-US" sz="1600" b="1" dirty="0">
                <a:latin typeface="ＭＳ Ｐゴシック" panose="020B0600070205080204" pitchFamily="50" charset="-128"/>
              </a:rPr>
              <a:t>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r>
              <a:rPr lang="ja-JP" altLang="en-US" sz="1400" dirty="0">
                <a:latin typeface="ＭＳ Ｐゴシック" panose="020B0600070205080204" pitchFamily="50" charset="-128"/>
              </a:rPr>
              <a:t>より多くのクルーズ客船が入港できるよう中央突堤北岸壁において、浮桟橋（台船）や給電設備等を整備</a:t>
            </a: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endParaRPr lang="en-US" altLang="ja-JP" sz="14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endParaRPr lang="en-US" altLang="ja-JP" sz="1400" dirty="0">
              <a:latin typeface="ＭＳ Ｐゴシック" panose="020B0600070205080204" pitchFamily="50" charset="-128"/>
            </a:endParaRPr>
          </a:p>
        </p:txBody>
      </p:sp>
      <p:sp>
        <p:nvSpPr>
          <p:cNvPr id="22" name="Rectangle 4">
            <a:extLst>
              <a:ext uri="{FF2B5EF4-FFF2-40B4-BE49-F238E27FC236}">
                <a16:creationId xmlns:a16="http://schemas.microsoft.com/office/drawing/2014/main" id="{D29FF25E-2079-FA17-20CF-4CF9755F481E}"/>
              </a:ext>
            </a:extLst>
          </p:cNvPr>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都市魅力の向上②</a:t>
            </a:r>
          </a:p>
        </p:txBody>
      </p:sp>
      <p:sp>
        <p:nvSpPr>
          <p:cNvPr id="17" name="Rectangle 4">
            <a:extLst>
              <a:ext uri="{FF2B5EF4-FFF2-40B4-BE49-F238E27FC236}">
                <a16:creationId xmlns:a16="http://schemas.microsoft.com/office/drawing/2014/main" id="{1F27B243-CC29-5862-7C60-F1080C21C182}"/>
              </a:ext>
            </a:extLst>
          </p:cNvPr>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2" name="スライド番号プレースホルダ 3">
            <a:extLst>
              <a:ext uri="{FF2B5EF4-FFF2-40B4-BE49-F238E27FC236}">
                <a16:creationId xmlns:a16="http://schemas.microsoft.com/office/drawing/2014/main" id="{B2E5C3E2-94B7-34DC-CCBC-370E9C05ECF0}"/>
              </a:ext>
            </a:extLst>
          </p:cNvPr>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35</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8" name="Rectangle 5">
            <a:extLst>
              <a:ext uri="{FF2B5EF4-FFF2-40B4-BE49-F238E27FC236}">
                <a16:creationId xmlns:a16="http://schemas.microsoft.com/office/drawing/2014/main" id="{2B2F9BC8-8193-DD1F-42FE-FADC2BDED11A}"/>
              </a:ext>
            </a:extLst>
          </p:cNvPr>
          <p:cNvSpPr>
            <a:spLocks noChangeArrowheads="1"/>
          </p:cNvSpPr>
          <p:nvPr/>
        </p:nvSpPr>
        <p:spPr bwMode="auto">
          <a:xfrm>
            <a:off x="-1588" y="1794522"/>
            <a:ext cx="7168654" cy="103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観光新拠点魅力発掘事業</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５，１００万円）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持続可能な観光地域づくりをめざし、市内周遊を促進するとともに、更なる集客を　図るため、観光エリアの新たな魅力を発掘</a:t>
            </a:r>
          </a:p>
          <a:p>
            <a:pPr marL="756000" lvl="1" indent="-266700" eaLnBrk="1" fontAlgn="auto" hangingPunct="1">
              <a:spcBef>
                <a:spcPts val="170"/>
              </a:spcBef>
              <a:spcAft>
                <a:spcPts val="170"/>
              </a:spcAft>
              <a:buFont typeface="Wingdings" pitchFamily="2" charset="2"/>
              <a:buChar char="Ø"/>
              <a:tabLst>
                <a:tab pos="538163" algn="l"/>
              </a:tabLst>
              <a:defRPr/>
            </a:pPr>
            <a:endParaRPr lang="en-US" altLang="ja-JP" sz="1400" dirty="0">
              <a:solidFill>
                <a:srgbClr val="FF0000"/>
              </a:solidFill>
              <a:latin typeface="ＭＳ Ｐゴシック" panose="020B0600070205080204" pitchFamily="50" charset="-128"/>
            </a:endParaRPr>
          </a:p>
        </p:txBody>
      </p:sp>
      <p:sp>
        <p:nvSpPr>
          <p:cNvPr id="11" name="角丸四角形 20">
            <a:extLst>
              <a:ext uri="{FF2B5EF4-FFF2-40B4-BE49-F238E27FC236}">
                <a16:creationId xmlns:a16="http://schemas.microsoft.com/office/drawing/2014/main" id="{7E4F2427-0AD8-BEEF-6694-0885155FB769}"/>
              </a:ext>
            </a:extLst>
          </p:cNvPr>
          <p:cNvSpPr/>
          <p:nvPr/>
        </p:nvSpPr>
        <p:spPr>
          <a:xfrm>
            <a:off x="60355" y="259322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5" name="角丸四角形 20">
            <a:extLst>
              <a:ext uri="{FF2B5EF4-FFF2-40B4-BE49-F238E27FC236}">
                <a16:creationId xmlns:a16="http://schemas.microsoft.com/office/drawing/2014/main" id="{298703CA-C21D-97F6-5E0E-338C8E6B885E}"/>
              </a:ext>
            </a:extLst>
          </p:cNvPr>
          <p:cNvSpPr/>
          <p:nvPr/>
        </p:nvSpPr>
        <p:spPr>
          <a:xfrm>
            <a:off x="60356" y="1804990"/>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6" name="Rectangle 5">
            <a:extLst>
              <a:ext uri="{FF2B5EF4-FFF2-40B4-BE49-F238E27FC236}">
                <a16:creationId xmlns:a16="http://schemas.microsoft.com/office/drawing/2014/main" id="{0B7A649D-A4A9-8157-7130-9933E62A940C}"/>
              </a:ext>
            </a:extLst>
          </p:cNvPr>
          <p:cNvSpPr>
            <a:spLocks noChangeArrowheads="1"/>
          </p:cNvSpPr>
          <p:nvPr/>
        </p:nvSpPr>
        <p:spPr bwMode="auto">
          <a:xfrm>
            <a:off x="-1589" y="821504"/>
            <a:ext cx="7354574" cy="93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大阪の観光資源を活用した集客・周遊促進事業 　　　 （３億   　４００万円）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国内外から来阪者が増加するなど、万博を契機にもたらされた効果を継承していくため、大阪の観光資源を活用したイベントや観光コンテンツの造成、プロモーションを実施</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することにより、大阪への誘客・周遊を促進</a:t>
            </a:r>
          </a:p>
          <a:p>
            <a:pPr marL="756000" lvl="1" indent="-266700" eaLnBrk="1" fontAlgn="auto" hangingPunct="1">
              <a:spcBef>
                <a:spcPts val="170"/>
              </a:spcBef>
              <a:spcAft>
                <a:spcPts val="170"/>
              </a:spcAft>
              <a:buFont typeface="Wingdings" pitchFamily="2" charset="2"/>
              <a:buChar char="Ø"/>
              <a:tabLst>
                <a:tab pos="538163" algn="l"/>
              </a:tabLst>
              <a:defRPr/>
            </a:pPr>
            <a:endParaRPr lang="en-US" altLang="ja-JP" sz="1400" dirty="0">
              <a:solidFill>
                <a:srgbClr val="FF0000"/>
              </a:solidFill>
              <a:latin typeface="ＭＳ Ｐゴシック" panose="020B0600070205080204" pitchFamily="50" charset="-128"/>
            </a:endParaRPr>
          </a:p>
        </p:txBody>
      </p:sp>
      <p:sp>
        <p:nvSpPr>
          <p:cNvPr id="18" name="Rectangle 5">
            <a:extLst>
              <a:ext uri="{FF2B5EF4-FFF2-40B4-BE49-F238E27FC236}">
                <a16:creationId xmlns:a16="http://schemas.microsoft.com/office/drawing/2014/main" id="{A773609A-1934-6212-9A1A-38868A779124}"/>
              </a:ext>
            </a:extLst>
          </p:cNvPr>
          <p:cNvSpPr>
            <a:spLocks noChangeArrowheads="1"/>
          </p:cNvSpPr>
          <p:nvPr/>
        </p:nvSpPr>
        <p:spPr bwMode="auto">
          <a:xfrm>
            <a:off x="-1588" y="3362427"/>
            <a:ext cx="7198233" cy="103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5741988" indent="-5454650" eaLnBrk="1" hangingPunct="1">
              <a:spcBef>
                <a:spcPts val="170"/>
              </a:spcBef>
              <a:spcAft>
                <a:spcPts val="170"/>
              </a:spcAft>
              <a:tabLst>
                <a:tab pos="48387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ナイトクルーズによる舟運活性化事業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４，７００万円）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水都大阪の魅力を向上し、舟運の活性化を図るため、水と光のシンボルである</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中之島・水の回廊で、大阪の夜を楽しめるコンテンツとして新たなナイトクルーズを　創出</a:t>
            </a:r>
          </a:p>
          <a:p>
            <a:pPr marL="756000" lvl="1" indent="-266700" eaLnBrk="1" fontAlgn="auto" hangingPunct="1">
              <a:spcBef>
                <a:spcPts val="170"/>
              </a:spcBef>
              <a:spcAft>
                <a:spcPts val="170"/>
              </a:spcAft>
              <a:buFont typeface="Wingdings" pitchFamily="2" charset="2"/>
              <a:buChar char="Ø"/>
              <a:tabLst>
                <a:tab pos="538163" algn="l"/>
              </a:tabLst>
              <a:defRPr/>
            </a:pPr>
            <a:endParaRPr lang="en-US" altLang="ja-JP" sz="1400" dirty="0">
              <a:solidFill>
                <a:srgbClr val="FF0000"/>
              </a:solidFill>
              <a:latin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AEAC7061-5428-6422-8CB6-526734B9F738}"/>
              </a:ext>
            </a:extLst>
          </p:cNvPr>
          <p:cNvSpPr txBox="1"/>
          <p:nvPr/>
        </p:nvSpPr>
        <p:spPr>
          <a:xfrm>
            <a:off x="7155810" y="2647772"/>
            <a:ext cx="1840568" cy="400110"/>
          </a:xfrm>
          <a:prstGeom prst="rect">
            <a:avLst/>
          </a:prstGeom>
          <a:noFill/>
        </p:spPr>
        <p:txBody>
          <a:bodyPr wrap="none" rtlCol="0">
            <a:spAutoFit/>
          </a:bodyPr>
          <a:lstStyle/>
          <a:p>
            <a:r>
              <a:rPr kumimoji="1" lang="ja-JP" altLang="en-US" sz="1000" dirty="0">
                <a:latin typeface="+mn-ea"/>
                <a:ea typeface="+mn-ea"/>
              </a:rPr>
              <a:t>大阪の観光資源を活用した</a:t>
            </a:r>
            <a:endParaRPr kumimoji="1" lang="en-US" altLang="ja-JP" sz="1000" dirty="0">
              <a:latin typeface="+mn-ea"/>
              <a:ea typeface="+mn-ea"/>
            </a:endParaRPr>
          </a:p>
          <a:p>
            <a:r>
              <a:rPr kumimoji="1" lang="ja-JP" altLang="en-US" sz="1000" dirty="0">
                <a:latin typeface="+mn-ea"/>
                <a:ea typeface="+mn-ea"/>
              </a:rPr>
              <a:t>集客・周遊促進事業のイメージ</a:t>
            </a:r>
          </a:p>
        </p:txBody>
      </p:sp>
      <p:sp>
        <p:nvSpPr>
          <p:cNvPr id="23" name="テキスト ボックス 22">
            <a:extLst>
              <a:ext uri="{FF2B5EF4-FFF2-40B4-BE49-F238E27FC236}">
                <a16:creationId xmlns:a16="http://schemas.microsoft.com/office/drawing/2014/main" id="{0DA3C921-556B-E045-F4D0-980640FDE1B8}"/>
              </a:ext>
            </a:extLst>
          </p:cNvPr>
          <p:cNvSpPr txBox="1"/>
          <p:nvPr/>
        </p:nvSpPr>
        <p:spPr>
          <a:xfrm>
            <a:off x="7096983" y="4402189"/>
            <a:ext cx="1954381" cy="400110"/>
          </a:xfrm>
          <a:prstGeom prst="rect">
            <a:avLst/>
          </a:prstGeom>
          <a:noFill/>
        </p:spPr>
        <p:txBody>
          <a:bodyPr wrap="none" rtlCol="0">
            <a:spAutoFit/>
          </a:bodyPr>
          <a:lstStyle/>
          <a:p>
            <a:r>
              <a:rPr kumimoji="1" lang="ja-JP" altLang="en-US" sz="1000" dirty="0"/>
              <a:t>ナイトクルーズによる舟運活性化</a:t>
            </a:r>
            <a:endParaRPr kumimoji="1" lang="en-US" altLang="ja-JP" sz="1000" dirty="0"/>
          </a:p>
          <a:p>
            <a:r>
              <a:rPr kumimoji="1" lang="ja-JP" altLang="en-US" sz="1000" dirty="0"/>
              <a:t>事業のイメージ</a:t>
            </a:r>
          </a:p>
        </p:txBody>
      </p:sp>
      <p:sp>
        <p:nvSpPr>
          <p:cNvPr id="24" name="Rectangle 5">
            <a:extLst>
              <a:ext uri="{FF2B5EF4-FFF2-40B4-BE49-F238E27FC236}">
                <a16:creationId xmlns:a16="http://schemas.microsoft.com/office/drawing/2014/main" id="{B38E0733-21C9-43FE-422E-34750A4ED523}"/>
              </a:ext>
            </a:extLst>
          </p:cNvPr>
          <p:cNvSpPr>
            <a:spLocks noChangeArrowheads="1"/>
          </p:cNvSpPr>
          <p:nvPr/>
        </p:nvSpPr>
        <p:spPr bwMode="auto">
          <a:xfrm>
            <a:off x="99380" y="419916"/>
            <a:ext cx="6480000" cy="4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ts val="175"/>
              </a:spcBef>
              <a:spcAft>
                <a:spcPts val="175"/>
              </a:spcAft>
              <a:buFontTx/>
              <a:buNone/>
            </a:pPr>
            <a:r>
              <a:rPr lang="ja-JP" altLang="en-US" sz="1800" b="1" dirty="0">
                <a:latin typeface="ＭＳ Ｐゴシック" panose="020B0600070205080204" pitchFamily="50" charset="-128"/>
              </a:rPr>
              <a:t>○　観光・文化・スポーツ振興</a:t>
            </a:r>
          </a:p>
        </p:txBody>
      </p:sp>
      <p:sp>
        <p:nvSpPr>
          <p:cNvPr id="2" name="角丸四角形 20">
            <a:extLst>
              <a:ext uri="{FF2B5EF4-FFF2-40B4-BE49-F238E27FC236}">
                <a16:creationId xmlns:a16="http://schemas.microsoft.com/office/drawing/2014/main" id="{C8B7A6CD-F68E-0828-2DE9-4FC94305FD3B}"/>
              </a:ext>
            </a:extLst>
          </p:cNvPr>
          <p:cNvSpPr/>
          <p:nvPr/>
        </p:nvSpPr>
        <p:spPr>
          <a:xfrm>
            <a:off x="60354" y="4373551"/>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3" name="Rectangle 5">
            <a:extLst>
              <a:ext uri="{FF2B5EF4-FFF2-40B4-BE49-F238E27FC236}">
                <a16:creationId xmlns:a16="http://schemas.microsoft.com/office/drawing/2014/main" id="{F9DCEA8F-4690-F16E-C692-4712CAA70961}"/>
              </a:ext>
            </a:extLst>
          </p:cNvPr>
          <p:cNvSpPr>
            <a:spLocks noChangeArrowheads="1"/>
          </p:cNvSpPr>
          <p:nvPr/>
        </p:nvSpPr>
        <p:spPr bwMode="auto">
          <a:xfrm>
            <a:off x="0" y="4338925"/>
            <a:ext cx="7123270" cy="103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美術館によるナイトコンテンツの創出</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 　  ５，２００万円）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大阪ならではのナイトコンテンツを創出するため、大阪市立美術館及び大阪中之島美術館において、夜間開館やイベントを実施　　</a:t>
            </a:r>
            <a:r>
              <a:rPr lang="ja-JP" altLang="en-US" sz="1400" dirty="0">
                <a:solidFill>
                  <a:srgbClr val="FF0000"/>
                </a:solidFill>
                <a:latin typeface="ＭＳ Ｐゴシック" panose="020B0600070205080204" pitchFamily="50" charset="-128"/>
              </a:rPr>
              <a:t>　　　　　　</a:t>
            </a:r>
            <a:endParaRPr lang="en-US" altLang="ja-JP" sz="1400" dirty="0">
              <a:solidFill>
                <a:srgbClr val="FF0000"/>
              </a:solidFill>
              <a:latin typeface="ＭＳ Ｐゴシック" panose="020B0600070205080204" pitchFamily="50" charset="-128"/>
            </a:endParaRPr>
          </a:p>
        </p:txBody>
      </p:sp>
      <p:sp>
        <p:nvSpPr>
          <p:cNvPr id="4" name="角丸四角形 20">
            <a:extLst>
              <a:ext uri="{FF2B5EF4-FFF2-40B4-BE49-F238E27FC236}">
                <a16:creationId xmlns:a16="http://schemas.microsoft.com/office/drawing/2014/main" id="{0AA60353-F081-15FF-C536-62870209C4E3}"/>
              </a:ext>
            </a:extLst>
          </p:cNvPr>
          <p:cNvSpPr/>
          <p:nvPr/>
        </p:nvSpPr>
        <p:spPr>
          <a:xfrm>
            <a:off x="60354" y="3407962"/>
            <a:ext cx="288925" cy="288925"/>
          </a:xfrm>
          <a:prstGeom prst="roundRect">
            <a:avLst>
              <a:gd name="adj" fmla="val 50000"/>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pic>
        <p:nvPicPr>
          <p:cNvPr id="7" name="図 6" descr="港に停泊した船&#10;&#10;AI によって生成されたコンテンツは間違っている可能性があります。">
            <a:extLst>
              <a:ext uri="{FF2B5EF4-FFF2-40B4-BE49-F238E27FC236}">
                <a16:creationId xmlns:a16="http://schemas.microsoft.com/office/drawing/2014/main" id="{95801213-E53E-85F8-ACF8-68EE651636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7066" y="3279257"/>
            <a:ext cx="1749504" cy="1165607"/>
          </a:xfrm>
          <a:prstGeom prst="rect">
            <a:avLst/>
          </a:prstGeom>
        </p:spPr>
      </p:pic>
      <p:pic>
        <p:nvPicPr>
          <p:cNvPr id="1026" name="図 1" descr="人, 民衆, 群衆, 屋内 が含まれている画像&#10;&#10;AI によって生成されたコンテンツは間違っている可能性があります。">
            <a:extLst>
              <a:ext uri="{FF2B5EF4-FFF2-40B4-BE49-F238E27FC236}">
                <a16:creationId xmlns:a16="http://schemas.microsoft.com/office/drawing/2014/main" id="{C04F8B21-4238-7C9F-E15B-F9C5E8F411B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96644" y="1617954"/>
            <a:ext cx="1719925" cy="109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962620"/>
      </p:ext>
    </p:extLst>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30039</TotalTime>
  <Words>2983</Words>
  <PresentationFormat>画面に合わせる (16:9)</PresentationFormat>
  <Paragraphs>340</Paragraphs>
  <Slides>14</Slides>
  <Notes>14</Notes>
  <HiddenSlides>0</HiddenSlides>
  <MMClips>0</MMClips>
  <ScaleCrop>false</ScaleCrop>
  <HeadingPairs>
    <vt:vector size="10"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ariant>
        <vt:lpstr>目的別スライド ショー</vt:lpstr>
      </vt:variant>
      <vt:variant>
        <vt:i4>1</vt:i4>
      </vt:variant>
    </vt:vector>
  </HeadingPairs>
  <TitlesOfParts>
    <vt:vector size="26" baseType="lpstr">
      <vt:lpstr>BIZ UDPゴシック</vt:lpstr>
      <vt:lpstr>HGP創英角ｺﾞｼｯｸUB</vt:lpstr>
      <vt:lpstr>HG丸ｺﾞｼｯｸM-PRO</vt:lpstr>
      <vt:lpstr>HG創英角ｺﾞｼｯｸUB</vt:lpstr>
      <vt:lpstr>Meiryo UI</vt:lpstr>
      <vt:lpstr>ＭＳ Ｐゴシック</vt:lpstr>
      <vt:lpstr>UD デジタル 教科書体 N</vt:lpstr>
      <vt:lpstr>Arial</vt:lpstr>
      <vt:lpstr>Wingdings</vt:lpstr>
      <vt:lpstr>標準デザイン</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2026-02-10T08:42:14Z</cp:lastPrinted>
  <dcterms:created xsi:type="dcterms:W3CDTF">2011-01-05T04:40:46Z</dcterms:created>
  <dcterms:modified xsi:type="dcterms:W3CDTF">2026-02-12T09:07:51Z</dcterms:modified>
</cp:coreProperties>
</file>