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1" saveSubsetFonts="1">
  <p:sldMasterIdLst>
    <p:sldMasterId id="2147483648" r:id="rId1"/>
  </p:sldMasterIdLst>
  <p:notesMasterIdLst>
    <p:notesMasterId r:id="rId8"/>
  </p:notesMasterIdLst>
  <p:handoutMasterIdLst>
    <p:handoutMasterId r:id="rId9"/>
  </p:handoutMasterIdLst>
  <p:sldIdLst>
    <p:sldId id="2389" r:id="rId2"/>
    <p:sldId id="2391" r:id="rId3"/>
    <p:sldId id="2367" r:id="rId4"/>
    <p:sldId id="2368" r:id="rId5"/>
    <p:sldId id="2347" r:id="rId6"/>
    <p:sldId id="2306" r:id="rId7"/>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0A46A-DADC-90FF-6921-BB7E54B6871B}" name="北村　恵美子 / KITAMURA Emiko" initials="恵北" userId="S::kitamura-emiko-cs@city.osaka.lg.jp::a4d21c2f-ac5d-4dfc-911e-774f88445dc6" providerId="AD"/>
  <p188:author id="{ABC57DAA-4E7A-1274-594C-EC8CB1FEACC0}" name="村田　達也 / MURATA Tatsuya" initials="達村" userId="S::murata-tatsuya-ff@city.osaka.lg.jp::8e28b7d3-7884-4cd4-9d23-3a4f7689ac9c" providerId="AD"/>
  <p188:author id="{17B8BCC4-2089-BE17-BC38-869F80941371}" name="鳥谷　一恵 / TOYA Kazue" initials="一鳥" userId="S::toya-kazue-rx@city.osaka.lg.jp::efdf92ac-e98e-4450-b9e8-61048068732b" providerId="AD"/>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2565" autoAdjust="0"/>
  </p:normalViewPr>
  <p:slideViewPr>
    <p:cSldViewPr snapToGrid="0">
      <p:cViewPr varScale="1">
        <p:scale>
          <a:sx n="96" d="100"/>
          <a:sy n="96" d="100"/>
        </p:scale>
        <p:origin x="1032" y="115"/>
      </p:cViewPr>
      <p:guideLst>
        <p:guide orient="horz" pos="16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
            <a:ext cx="2951163" cy="496888"/>
          </a:xfrm>
          <a:prstGeom prst="rect">
            <a:avLst/>
          </a:prstGeom>
        </p:spPr>
        <p:txBody>
          <a:bodyPr vert="horz" lIns="91136" tIns="45566" rIns="91136" bIns="45566"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2" y="1"/>
            <a:ext cx="2949576" cy="496888"/>
          </a:xfrm>
          <a:prstGeom prst="rect">
            <a:avLst/>
          </a:prstGeom>
        </p:spPr>
        <p:txBody>
          <a:bodyPr vert="horz" lIns="91136" tIns="45566" rIns="91136" bIns="45566"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2026/2/12</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25" y="9440892"/>
            <a:ext cx="2951163" cy="496887"/>
          </a:xfrm>
          <a:prstGeom prst="rect">
            <a:avLst/>
          </a:prstGeom>
        </p:spPr>
        <p:txBody>
          <a:bodyPr vert="horz" lIns="91136" tIns="45566" rIns="91136" bIns="45566"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2" y="9440892"/>
            <a:ext cx="2949576" cy="496887"/>
          </a:xfrm>
          <a:prstGeom prst="rect">
            <a:avLst/>
          </a:prstGeom>
        </p:spPr>
        <p:txBody>
          <a:bodyPr vert="horz" wrap="square" lIns="91136" tIns="45566" rIns="91136" bIns="45566"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5" y="1"/>
            <a:ext cx="2951163" cy="4968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2" y="1"/>
            <a:ext cx="2949576" cy="4968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5" y="4721235"/>
            <a:ext cx="5448300" cy="4471988"/>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25" y="9440892"/>
            <a:ext cx="2951163" cy="496887"/>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2" y="9440892"/>
            <a:ext cx="2949576" cy="496887"/>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3759-2C58-22C5-E036-F56F273F43C5}"/>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84E36875-0F72-C7A8-D50E-201A2F58A2B3}"/>
              </a:ext>
            </a:extLst>
          </p:cNvPr>
          <p:cNvSpPr>
            <a:spLocks noGrp="1" noRot="1" noChangeAspect="1" noTextEdit="1"/>
          </p:cNvSpPr>
          <p:nvPr>
            <p:ph type="sldImg"/>
          </p:nvPr>
        </p:nvSpPr>
        <p:spPr>
          <a:xfrm>
            <a:off x="4763" y="266700"/>
            <a:ext cx="6345237" cy="3568700"/>
          </a:xfrm>
          <a:ln/>
        </p:spPr>
      </p:sp>
      <p:sp>
        <p:nvSpPr>
          <p:cNvPr id="4099" name="ノート プレースホルダ 2">
            <a:extLst>
              <a:ext uri="{FF2B5EF4-FFF2-40B4-BE49-F238E27FC236}">
                <a16:creationId xmlns:a16="http://schemas.microsoft.com/office/drawing/2014/main" id="{A5AAFDBE-491C-A1C6-68ED-7881BA7A1B9A}"/>
              </a:ext>
            </a:extLst>
          </p:cNvPr>
          <p:cNvSpPr>
            <a:spLocks noGrp="1"/>
          </p:cNvSpPr>
          <p:nvPr>
            <p:ph type="body" idx="1"/>
          </p:nvPr>
        </p:nvSpPr>
        <p:spPr>
          <a:xfrm>
            <a:off x="638227" y="5056110"/>
            <a:ext cx="5314480" cy="2652053"/>
          </a:xfrm>
          <a:noFill/>
          <a:ln>
            <a:solidFill>
              <a:schemeClr val="tx1"/>
            </a:solidFill>
          </a:ln>
        </p:spPr>
        <p:txBody>
          <a:bodyPr/>
          <a:lstStyle/>
          <a:p>
            <a:pPr defTabSz="912602">
              <a:defRPr/>
            </a:pPr>
            <a:endParaRPr lang="en-US" altLang="ja-JP" sz="600" dirty="0"/>
          </a:p>
        </p:txBody>
      </p:sp>
      <p:sp>
        <p:nvSpPr>
          <p:cNvPr id="4100" name="スライド番号プレースホルダ 3">
            <a:extLst>
              <a:ext uri="{FF2B5EF4-FFF2-40B4-BE49-F238E27FC236}">
                <a16:creationId xmlns:a16="http://schemas.microsoft.com/office/drawing/2014/main" id="{385BFCC4-C6B7-DD6B-08CF-8A8057D02BD3}"/>
              </a:ext>
            </a:extLst>
          </p:cNvPr>
          <p:cNvSpPr>
            <a:spLocks noGrp="1"/>
          </p:cNvSpPr>
          <p:nvPr>
            <p:ph type="sldNum" sz="quarter" idx="5"/>
          </p:nvPr>
        </p:nvSpPr>
        <p:spPr>
          <a:noFill/>
        </p:spPr>
        <p:txBody>
          <a:bodyPr/>
          <a:lstStyle/>
          <a:p>
            <a:pPr defTabSz="822736"/>
            <a:fld id="{4295C23F-122F-45A0-A36B-F3CC572F2117}" type="slidenum">
              <a:rPr lang="en-US" altLang="ja-JP"/>
              <a:pPr defTabSz="822736"/>
              <a:t>41</a:t>
            </a:fld>
            <a:endParaRPr lang="en-US" altLang="ja-JP" dirty="0"/>
          </a:p>
        </p:txBody>
      </p:sp>
    </p:spTree>
    <p:extLst>
      <p:ext uri="{BB962C8B-B14F-4D97-AF65-F5344CB8AC3E}">
        <p14:creationId xmlns:p14="http://schemas.microsoft.com/office/powerpoint/2010/main" val="174169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71438" y="250825"/>
            <a:ext cx="5984876" cy="3367088"/>
          </a:xfrm>
          <a:ln/>
        </p:spPr>
      </p:sp>
      <p:sp>
        <p:nvSpPr>
          <p:cNvPr id="4099" name="ノート プレースホルダ 2"/>
          <p:cNvSpPr>
            <a:spLocks noGrp="1"/>
          </p:cNvSpPr>
          <p:nvPr>
            <p:ph type="body" idx="1"/>
          </p:nvPr>
        </p:nvSpPr>
        <p:spPr>
          <a:xfrm>
            <a:off x="586534" y="4768556"/>
            <a:ext cx="4883965" cy="2501223"/>
          </a:xfrm>
          <a:noFill/>
          <a:ln>
            <a:solidFill>
              <a:schemeClr val="tx1"/>
            </a:solidFill>
          </a:ln>
        </p:spPr>
        <p:txBody>
          <a:bodyPr/>
          <a:lstStyle/>
          <a:p>
            <a:pPr defTabSz="851760">
              <a:defRPr/>
            </a:pPr>
            <a:endParaRPr lang="en-US" altLang="ja-JP" dirty="0"/>
          </a:p>
        </p:txBody>
      </p:sp>
      <p:sp>
        <p:nvSpPr>
          <p:cNvPr id="4100" name="スライド番号プレースホルダ 3"/>
          <p:cNvSpPr>
            <a:spLocks noGrp="1"/>
          </p:cNvSpPr>
          <p:nvPr>
            <p:ph type="sldNum" sz="quarter" idx="5"/>
          </p:nvPr>
        </p:nvSpPr>
        <p:spPr>
          <a:noFill/>
        </p:spPr>
        <p:txBody>
          <a:bodyPr/>
          <a:lstStyle/>
          <a:p>
            <a:pPr defTabSz="767885">
              <a:defRPr/>
            </a:pPr>
            <a:fld id="{4295C23F-122F-45A0-A36B-F3CC572F2117}" type="slidenum">
              <a:rPr lang="en-US" altLang="ja-JP">
                <a:solidFill>
                  <a:srgbClr val="000000"/>
                </a:solidFill>
              </a:rPr>
              <a:pPr defTabSz="767885">
                <a:defRPr/>
              </a:pPr>
              <a:t>42</a:t>
            </a:fld>
            <a:endParaRPr lang="en-US" altLang="ja-JP" dirty="0">
              <a:solidFill>
                <a:srgbClr val="000000"/>
              </a:solidFill>
            </a:endParaRPr>
          </a:p>
        </p:txBody>
      </p:sp>
    </p:spTree>
    <p:extLst>
      <p:ext uri="{BB962C8B-B14F-4D97-AF65-F5344CB8AC3E}">
        <p14:creationId xmlns:p14="http://schemas.microsoft.com/office/powerpoint/2010/main" val="51516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33338" y="258763"/>
            <a:ext cx="6159501" cy="3465512"/>
          </a:xfrm>
          <a:ln/>
        </p:spPr>
      </p:sp>
      <p:sp>
        <p:nvSpPr>
          <p:cNvPr id="4099" name="ノート プレースホルダ 2"/>
          <p:cNvSpPr>
            <a:spLocks noGrp="1"/>
          </p:cNvSpPr>
          <p:nvPr>
            <p:ph type="body" idx="1"/>
          </p:nvPr>
        </p:nvSpPr>
        <p:spPr>
          <a:xfrm>
            <a:off x="611967" y="4910238"/>
            <a:ext cx="5095816" cy="2575540"/>
          </a:xfrm>
          <a:noFill/>
          <a:ln>
            <a:solidFill>
              <a:schemeClr val="tx1"/>
            </a:solidFill>
          </a:ln>
        </p:spPr>
        <p:txBody>
          <a:bodyPr/>
          <a:lstStyle/>
          <a:p>
            <a:pPr defTabSz="881741">
              <a:defRPr/>
            </a:pPr>
            <a:endParaRPr lang="en-US" altLang="ja-JP" sz="600" dirty="0"/>
          </a:p>
        </p:txBody>
      </p:sp>
      <p:sp>
        <p:nvSpPr>
          <p:cNvPr id="4100" name="スライド番号プレースホルダ 3"/>
          <p:cNvSpPr>
            <a:spLocks noGrp="1"/>
          </p:cNvSpPr>
          <p:nvPr>
            <p:ph type="sldNum" sz="quarter" idx="5"/>
          </p:nvPr>
        </p:nvSpPr>
        <p:spPr>
          <a:noFill/>
        </p:spPr>
        <p:txBody>
          <a:bodyPr/>
          <a:lstStyle/>
          <a:p>
            <a:pPr defTabSz="794914"/>
            <a:fld id="{4295C23F-122F-45A0-A36B-F3CC572F2117}" type="slidenum">
              <a:rPr lang="en-US" altLang="ja-JP"/>
              <a:pPr defTabSz="794914"/>
              <a:t>43</a:t>
            </a:fld>
            <a:endParaRPr lang="en-US" altLang="ja-JP" dirty="0"/>
          </a:p>
        </p:txBody>
      </p:sp>
    </p:spTree>
    <p:extLst>
      <p:ext uri="{BB962C8B-B14F-4D97-AF65-F5344CB8AC3E}">
        <p14:creationId xmlns:p14="http://schemas.microsoft.com/office/powerpoint/2010/main" val="388073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24785-3199-0A4B-112B-1CF6A572C948}"/>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E4305F72-AC8C-301E-43EB-11FC2D050364}"/>
              </a:ext>
            </a:extLst>
          </p:cNvPr>
          <p:cNvSpPr>
            <a:spLocks noGrp="1" noRot="1" noChangeAspect="1" noTextEdit="1"/>
          </p:cNvSpPr>
          <p:nvPr>
            <p:ph type="sldImg"/>
          </p:nvPr>
        </p:nvSpPr>
        <p:spPr>
          <a:xfrm>
            <a:off x="4763" y="261938"/>
            <a:ext cx="6184900" cy="3479800"/>
          </a:xfrm>
          <a:ln/>
        </p:spPr>
      </p:sp>
      <p:sp>
        <p:nvSpPr>
          <p:cNvPr id="4099" name="ノート プレースホルダ 2">
            <a:extLst>
              <a:ext uri="{FF2B5EF4-FFF2-40B4-BE49-F238E27FC236}">
                <a16:creationId xmlns:a16="http://schemas.microsoft.com/office/drawing/2014/main" id="{09905349-7225-C353-14C4-869C5504EA56}"/>
              </a:ext>
            </a:extLst>
          </p:cNvPr>
          <p:cNvSpPr>
            <a:spLocks noGrp="1"/>
          </p:cNvSpPr>
          <p:nvPr>
            <p:ph type="body" idx="1"/>
          </p:nvPr>
        </p:nvSpPr>
        <p:spPr>
          <a:xfrm>
            <a:off x="617176" y="4933040"/>
            <a:ext cx="5132291" cy="258688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21204">
              <a:defRPr/>
            </a:pPr>
            <a:endParaRPr lang="ja-JP" altLang="en-US" dirty="0"/>
          </a:p>
        </p:txBody>
      </p:sp>
      <p:sp>
        <p:nvSpPr>
          <p:cNvPr id="4100" name="スライド番号プレースホルダ 3">
            <a:extLst>
              <a:ext uri="{FF2B5EF4-FFF2-40B4-BE49-F238E27FC236}">
                <a16:creationId xmlns:a16="http://schemas.microsoft.com/office/drawing/2014/main" id="{98C94BD1-D7E7-C4F9-6873-6F408ECECA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4939">
              <a:defRPr kumimoji="1">
                <a:solidFill>
                  <a:schemeClr val="tx1"/>
                </a:solidFill>
                <a:latin typeface="Arial" panose="020B0604020202020204" pitchFamily="34" charset="0"/>
                <a:ea typeface="ＭＳ Ｐゴシック" panose="020B0600070205080204" pitchFamily="50" charset="-128"/>
              </a:defRPr>
            </a:lvl1pPr>
            <a:lvl2pPr marL="681383" indent="-261051" defTabSz="794939">
              <a:defRPr kumimoji="1">
                <a:solidFill>
                  <a:schemeClr val="tx1"/>
                </a:solidFill>
                <a:latin typeface="Arial" panose="020B0604020202020204" pitchFamily="34" charset="0"/>
                <a:ea typeface="ＭＳ Ｐゴシック" panose="020B0600070205080204" pitchFamily="50" charset="-128"/>
              </a:defRPr>
            </a:lvl2pPr>
            <a:lvl3pPr marL="1050093" indent="-207954" defTabSz="794939">
              <a:defRPr kumimoji="1">
                <a:solidFill>
                  <a:schemeClr val="tx1"/>
                </a:solidFill>
                <a:latin typeface="Arial" panose="020B0604020202020204" pitchFamily="34" charset="0"/>
                <a:ea typeface="ＭＳ Ｐゴシック" panose="020B0600070205080204" pitchFamily="50" charset="-128"/>
              </a:defRPr>
            </a:lvl3pPr>
            <a:lvl4pPr marL="1471898" indent="-207954" defTabSz="794939">
              <a:defRPr kumimoji="1">
                <a:solidFill>
                  <a:schemeClr val="tx1"/>
                </a:solidFill>
                <a:latin typeface="Arial" panose="020B0604020202020204" pitchFamily="34" charset="0"/>
                <a:ea typeface="ＭＳ Ｐゴシック" panose="020B0600070205080204" pitchFamily="50" charset="-128"/>
              </a:defRPr>
            </a:lvl4pPr>
            <a:lvl5pPr marL="1892229" indent="-207954" defTabSz="794939">
              <a:defRPr kumimoji="1">
                <a:solidFill>
                  <a:schemeClr val="tx1"/>
                </a:solidFill>
                <a:latin typeface="Arial" panose="020B0604020202020204" pitchFamily="34" charset="0"/>
                <a:ea typeface="ＭＳ Ｐゴシック" panose="020B0600070205080204" pitchFamily="50" charset="-128"/>
              </a:defRPr>
            </a:lvl5pPr>
            <a:lvl6pPr marL="2316991" indent="-207954" defTabSz="7949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41749" indent="-207954" defTabSz="7949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66505" indent="-207954" defTabSz="7949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591261" indent="-207954" defTabSz="7949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DC0A592-46F2-45F0-B5B9-7023EC480AC7}" type="slidenum">
              <a:rPr lang="en-US" altLang="ja-JP" smtClean="0">
                <a:latin typeface="ＭＳ Ｐゴシック" panose="020B0600070205080204" pitchFamily="50" charset="-128"/>
              </a:rPr>
              <a:pPr/>
              <a:t>44</a:t>
            </a:fld>
            <a:endParaRPr lang="en-US" altLang="ja-JP" dirty="0">
              <a:latin typeface="ＭＳ Ｐゴシック" panose="020B0600070205080204" pitchFamily="50" charset="-128"/>
            </a:endParaRPr>
          </a:p>
        </p:txBody>
      </p:sp>
    </p:spTree>
    <p:extLst>
      <p:ext uri="{BB962C8B-B14F-4D97-AF65-F5344CB8AC3E}">
        <p14:creationId xmlns:p14="http://schemas.microsoft.com/office/powerpoint/2010/main" val="24868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6001-84BF-FBD5-B45E-4A1986F49243}"/>
            </a:ext>
          </a:extLst>
        </p:cNvPr>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DA9888C2-FBD3-B3FF-C49A-6028F5BF93CF}"/>
              </a:ext>
            </a:extLst>
          </p:cNvPr>
          <p:cNvSpPr>
            <a:spLocks noGrp="1" noRot="1" noChangeAspect="1" noTextEdit="1"/>
          </p:cNvSpPr>
          <p:nvPr>
            <p:ph type="sldImg"/>
          </p:nvPr>
        </p:nvSpPr>
        <p:spPr>
          <a:xfrm>
            <a:off x="49213" y="269875"/>
            <a:ext cx="6408737" cy="3605213"/>
          </a:xfrm>
          <a:ln/>
        </p:spPr>
      </p:sp>
      <p:sp>
        <p:nvSpPr>
          <p:cNvPr id="4099" name="ノート プレースホルダ 2">
            <a:extLst>
              <a:ext uri="{FF2B5EF4-FFF2-40B4-BE49-F238E27FC236}">
                <a16:creationId xmlns:a16="http://schemas.microsoft.com/office/drawing/2014/main" id="{F64E06F6-30CA-15C6-5864-60F190DD15DB}"/>
              </a:ext>
            </a:extLst>
          </p:cNvPr>
          <p:cNvSpPr>
            <a:spLocks noGrp="1"/>
          </p:cNvSpPr>
          <p:nvPr>
            <p:ph type="body" idx="1"/>
          </p:nvPr>
        </p:nvSpPr>
        <p:spPr>
          <a:xfrm>
            <a:off x="648348" y="5103472"/>
            <a:ext cx="5398695" cy="2676893"/>
          </a:xfrm>
          <a:noFill/>
          <a:ln>
            <a:solidFill>
              <a:schemeClr val="tx1"/>
            </a:solidFill>
          </a:ln>
        </p:spPr>
        <p:txBody>
          <a:bodyPr/>
          <a:lstStyle/>
          <a:p>
            <a:pPr defTabSz="849498">
              <a:defRPr/>
            </a:pPr>
            <a:endParaRPr lang="en-US" altLang="ja-JP" dirty="0"/>
          </a:p>
        </p:txBody>
      </p:sp>
      <p:sp>
        <p:nvSpPr>
          <p:cNvPr id="4100" name="スライド番号プレースホルダ 3">
            <a:extLst>
              <a:ext uri="{FF2B5EF4-FFF2-40B4-BE49-F238E27FC236}">
                <a16:creationId xmlns:a16="http://schemas.microsoft.com/office/drawing/2014/main" id="{4B5D1532-DBF1-7FCD-A961-0C3354D5A5FB}"/>
              </a:ext>
            </a:extLst>
          </p:cNvPr>
          <p:cNvSpPr>
            <a:spLocks noGrp="1"/>
          </p:cNvSpPr>
          <p:nvPr>
            <p:ph type="sldNum" sz="quarter" idx="5"/>
          </p:nvPr>
        </p:nvSpPr>
        <p:spPr>
          <a:noFill/>
        </p:spPr>
        <p:txBody>
          <a:bodyPr/>
          <a:lstStyle/>
          <a:p>
            <a:pPr defTabSz="831458"/>
            <a:fld id="{A67D0B0E-3A5D-4219-AD42-15B17B335EC8}" type="slidenum">
              <a:rPr lang="en-US" altLang="ja-JP" smtClean="0">
                <a:ea typeface="ＭＳ Ｐゴシック" pitchFamily="50" charset="-128"/>
              </a:rPr>
              <a:pPr defTabSz="831458"/>
              <a:t>45</a:t>
            </a:fld>
            <a:endParaRPr lang="en-US" altLang="ja-JP" dirty="0">
              <a:ea typeface="ＭＳ Ｐゴシック" pitchFamily="50" charset="-128"/>
            </a:endParaRPr>
          </a:p>
        </p:txBody>
      </p:sp>
    </p:spTree>
    <p:extLst>
      <p:ext uri="{BB962C8B-B14F-4D97-AF65-F5344CB8AC3E}">
        <p14:creationId xmlns:p14="http://schemas.microsoft.com/office/powerpoint/2010/main" val="1737404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9ADA3-766E-4072-D4D1-DF407D523236}"/>
            </a:ext>
          </a:extLst>
        </p:cNvPr>
        <p:cNvGrpSpPr/>
        <p:nvPr/>
      </p:nvGrpSpPr>
      <p:grpSpPr>
        <a:xfrm>
          <a:off x="0" y="0"/>
          <a:ext cx="0" cy="0"/>
          <a:chOff x="0" y="0"/>
          <a:chExt cx="0" cy="0"/>
        </a:xfrm>
      </p:grpSpPr>
      <p:sp>
        <p:nvSpPr>
          <p:cNvPr id="139266" name="スライド イメージ プレースホルダ 1">
            <a:extLst>
              <a:ext uri="{FF2B5EF4-FFF2-40B4-BE49-F238E27FC236}">
                <a16:creationId xmlns:a16="http://schemas.microsoft.com/office/drawing/2014/main" id="{B40FD138-A682-5964-E7F9-1228623BCF22}"/>
              </a:ext>
            </a:extLst>
          </p:cNvPr>
          <p:cNvSpPr>
            <a:spLocks noGrp="1" noRot="1" noChangeAspect="1" noTextEdit="1"/>
          </p:cNvSpPr>
          <p:nvPr>
            <p:ph type="sldImg"/>
          </p:nvPr>
        </p:nvSpPr>
        <p:spPr>
          <a:xfrm>
            <a:off x="-360363" y="268288"/>
            <a:ext cx="6407151" cy="3605212"/>
          </a:xfrm>
          <a:ln/>
        </p:spPr>
      </p:sp>
      <p:sp>
        <p:nvSpPr>
          <p:cNvPr id="139267" name="ノート プレースホルダ 2">
            <a:extLst>
              <a:ext uri="{FF2B5EF4-FFF2-40B4-BE49-F238E27FC236}">
                <a16:creationId xmlns:a16="http://schemas.microsoft.com/office/drawing/2014/main" id="{3E86ECDD-AD06-3DF1-BB8D-7422CDE78231}"/>
              </a:ext>
            </a:extLst>
          </p:cNvPr>
          <p:cNvSpPr>
            <a:spLocks noGrp="1"/>
          </p:cNvSpPr>
          <p:nvPr>
            <p:ph type="body" idx="1"/>
          </p:nvPr>
        </p:nvSpPr>
        <p:spPr>
          <a:xfrm>
            <a:off x="569338" y="5102847"/>
            <a:ext cx="4740802" cy="2676570"/>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23474">
              <a:defRPr/>
            </a:pPr>
            <a:endParaRPr lang="ja-JP" altLang="en-US" dirty="0"/>
          </a:p>
        </p:txBody>
      </p:sp>
      <p:sp>
        <p:nvSpPr>
          <p:cNvPr id="139268" name="スライド番号プレースホルダ 3">
            <a:extLst>
              <a:ext uri="{FF2B5EF4-FFF2-40B4-BE49-F238E27FC236}">
                <a16:creationId xmlns:a16="http://schemas.microsoft.com/office/drawing/2014/main" id="{A2CB43C5-E7D4-5495-D333-DB8DDE4759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489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5872" indent="-248411" defTabSz="75489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3650" indent="-198728" defTabSz="75489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91108" indent="-198728" defTabSz="75489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88568" indent="-198728" defTabSz="75489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86029" indent="-198728" defTabSz="75489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583486" indent="-198728" defTabSz="75489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2980946" indent="-198728" defTabSz="75489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378402" indent="-198728" defTabSz="75489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7A4C7DD-72F5-41E0-AF2C-1079246CE073}"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46</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5721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00F7-2C74-85D9-7031-CD8F4D9C7BD5}"/>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21E92BF9-D8F7-4496-ACA0-1BDA2630E86E}"/>
              </a:ext>
            </a:extLst>
          </p:cNvPr>
          <p:cNvPicPr>
            <a:picLocks noChangeAspect="1"/>
          </p:cNvPicPr>
          <p:nvPr/>
        </p:nvPicPr>
        <p:blipFill>
          <a:blip r:embed="rId3"/>
          <a:stretch>
            <a:fillRect/>
          </a:stretch>
        </p:blipFill>
        <p:spPr>
          <a:xfrm>
            <a:off x="5439789" y="2475513"/>
            <a:ext cx="3478424" cy="2583557"/>
          </a:xfrm>
          <a:prstGeom prst="rect">
            <a:avLst/>
          </a:prstGeom>
        </p:spPr>
      </p:pic>
      <p:sp>
        <p:nvSpPr>
          <p:cNvPr id="86" name="Rectangle 5">
            <a:extLst>
              <a:ext uri="{FF2B5EF4-FFF2-40B4-BE49-F238E27FC236}">
                <a16:creationId xmlns:a16="http://schemas.microsoft.com/office/drawing/2014/main" id="{FB4D6CE3-14B6-51CF-F840-BDBFEAC4B8B9}"/>
              </a:ext>
            </a:extLst>
          </p:cNvPr>
          <p:cNvSpPr>
            <a:spLocks noChangeArrowheads="1"/>
          </p:cNvSpPr>
          <p:nvPr/>
        </p:nvSpPr>
        <p:spPr bwMode="auto">
          <a:xfrm>
            <a:off x="85567" y="375512"/>
            <a:ext cx="6480000"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夢洲のまちづくり</a:t>
            </a:r>
          </a:p>
        </p:txBody>
      </p:sp>
      <p:sp>
        <p:nvSpPr>
          <p:cNvPr id="94" name="Rectangle 5">
            <a:extLst>
              <a:ext uri="{FF2B5EF4-FFF2-40B4-BE49-F238E27FC236}">
                <a16:creationId xmlns:a16="http://schemas.microsoft.com/office/drawing/2014/main" id="{14AA2D99-E837-5C98-525E-CE44E71C88EF}"/>
              </a:ext>
            </a:extLst>
          </p:cNvPr>
          <p:cNvSpPr>
            <a:spLocks noChangeArrowheads="1"/>
          </p:cNvSpPr>
          <p:nvPr/>
        </p:nvSpPr>
        <p:spPr bwMode="auto">
          <a:xfrm>
            <a:off x="25400" y="769165"/>
            <a:ext cx="7167880" cy="2122572"/>
          </a:xfrm>
          <a:prstGeom prst="rect">
            <a:avLst/>
          </a:prstGeom>
          <a:noFill/>
          <a:ln w="9525">
            <a:noFill/>
            <a:miter lim="800000"/>
            <a:headEnd/>
            <a:tailEnd/>
          </a:ln>
        </p:spPr>
        <p:txBody>
          <a:bodyPr lIns="77929" tIns="38964" rIns="77929" bIns="38964"/>
          <a:lstStyle/>
          <a:p>
            <a:pPr marL="288000">
              <a:spcBef>
                <a:spcPts val="170"/>
              </a:spcBef>
              <a:spcAft>
                <a:spcPts val="0"/>
              </a:spcAft>
              <a:tabLst>
                <a:tab pos="93663" algn="l"/>
                <a:tab pos="4479925" algn="l"/>
              </a:tabLst>
              <a:defRPr/>
            </a:pPr>
            <a:r>
              <a:rPr lang="ja-JP" altLang="en-US" sz="1600" b="1" dirty="0">
                <a:latin typeface="ＭＳ Ｐゴシック" panose="020B0600070205080204" pitchFamily="50" charset="-128"/>
              </a:rPr>
              <a:t>■　万博レガシーを継承した夢洲第２期区域のまちづくり検討調査</a:t>
            </a:r>
            <a:endParaRPr lang="en-US" altLang="ja-JP" sz="1600" b="1" dirty="0">
              <a:latin typeface="ＭＳ Ｐゴシック" panose="020B0600070205080204" pitchFamily="50" charset="-128"/>
            </a:endParaRPr>
          </a:p>
          <a:p>
            <a:pPr marL="288000">
              <a:spcBef>
                <a:spcPts val="170"/>
              </a:spcBef>
              <a:spcAft>
                <a:spcPts val="0"/>
              </a:spcAft>
              <a:tabLst>
                <a:tab pos="93663" algn="l"/>
                <a:tab pos="4479925" algn="l"/>
              </a:tabLst>
              <a:defRPr/>
            </a:pPr>
            <a:r>
              <a:rPr lang="ja-JP" altLang="en-US" sz="1600" b="1" dirty="0">
                <a:latin typeface="ＭＳ Ｐゴシック" panose="020B0600070205080204" pitchFamily="50" charset="-128"/>
              </a:rPr>
              <a:t>　　　　　　　　　　　　　　　　　　　　　　　　　　　　　　（　　１億５，３００万円）</a:t>
            </a:r>
            <a:endParaRPr lang="en-US" altLang="ja-JP" sz="1600" b="1" dirty="0">
              <a:latin typeface="ＭＳ Ｐゴシック" panose="020B0600070205080204" pitchFamily="50" charset="-128"/>
            </a:endParaRPr>
          </a:p>
          <a:p>
            <a:pPr marL="756000" indent="-269875">
              <a:spcBef>
                <a:spcPts val="0"/>
              </a:spcBef>
              <a:spcAft>
                <a:spcPts val="170"/>
              </a:spcAft>
              <a:buFont typeface="Wingdings" pitchFamily="2" charset="2"/>
              <a:buChar char="Ø"/>
              <a:defRPr/>
            </a:pPr>
            <a:r>
              <a:rPr lang="ja-JP" altLang="en-US" sz="1400" dirty="0">
                <a:latin typeface="ＭＳ Ｐゴシック" panose="020B0600070205080204" pitchFamily="50" charset="-128"/>
              </a:rPr>
              <a:t>大屋根リング約</a:t>
            </a:r>
            <a:r>
              <a:rPr lang="en-US" altLang="ja-JP" sz="1400" dirty="0">
                <a:latin typeface="ＭＳ Ｐゴシック" panose="020B0600070205080204" pitchFamily="50" charset="-128"/>
              </a:rPr>
              <a:t>200m</a:t>
            </a:r>
            <a:r>
              <a:rPr lang="ja-JP" altLang="en-US" sz="1400" dirty="0">
                <a:latin typeface="ＭＳ Ｐゴシック" panose="020B0600070205080204" pitchFamily="50" charset="-128"/>
              </a:rPr>
              <a:t>と周辺エリアを、万博を記念する「公園・緑地等」として</a:t>
            </a:r>
            <a:endParaRPr lang="en-US" altLang="ja-JP" sz="1400" dirty="0">
              <a:latin typeface="ＭＳ Ｐゴシック" panose="020B0600070205080204" pitchFamily="50" charset="-128"/>
            </a:endParaRPr>
          </a:p>
          <a:p>
            <a:pPr marL="486125">
              <a:spcBef>
                <a:spcPts val="0"/>
              </a:spcBef>
              <a:spcAft>
                <a:spcPts val="170"/>
              </a:spcAft>
              <a:defRPr/>
            </a:pPr>
            <a:r>
              <a:rPr lang="ja-JP" altLang="en-US" sz="1400" dirty="0">
                <a:latin typeface="ＭＳ Ｐゴシック" panose="020B0600070205080204" pitchFamily="50" charset="-128"/>
              </a:rPr>
              <a:t>　　 整備するための検討調査を府市共同で実施</a:t>
            </a:r>
            <a:endParaRPr lang="en-US" altLang="ja-JP" sz="1400" dirty="0">
              <a:latin typeface="ＭＳ Ｐゴシック" panose="020B0600070205080204" pitchFamily="50" charset="-128"/>
            </a:endParaRPr>
          </a:p>
          <a:p>
            <a:pPr marL="486125">
              <a:spcBef>
                <a:spcPts val="0"/>
              </a:spcBef>
              <a:spcAft>
                <a:spcPts val="170"/>
              </a:spcAft>
              <a:defRPr/>
            </a:pPr>
            <a:endParaRPr lang="en-US" altLang="ja-JP" sz="200" dirty="0">
              <a:latin typeface="ＭＳ Ｐゴシック" panose="020B0600070205080204" pitchFamily="50" charset="-128"/>
            </a:endParaRPr>
          </a:p>
          <a:p>
            <a:pPr marL="771875" indent="-285750">
              <a:spcBef>
                <a:spcPts val="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国際観光拠点の形成に向け、夢洲第２期区域のまちづくりに向けた検討を</a:t>
            </a:r>
            <a:endParaRPr lang="en-US" altLang="ja-JP" sz="1400" dirty="0">
              <a:latin typeface="ＭＳ Ｐゴシック" panose="020B0600070205080204" pitchFamily="50" charset="-128"/>
            </a:endParaRPr>
          </a:p>
          <a:p>
            <a:pPr marL="486125">
              <a:spcBef>
                <a:spcPts val="0"/>
              </a:spcBef>
              <a:spcAft>
                <a:spcPts val="170"/>
              </a:spcAft>
              <a:defRPr/>
            </a:pPr>
            <a:r>
              <a:rPr lang="ja-JP" altLang="en-US" sz="1400" dirty="0">
                <a:latin typeface="ＭＳ Ｐゴシック" panose="020B0600070205080204" pitchFamily="50" charset="-128"/>
              </a:rPr>
              <a:t>　　 府市共同で実施</a:t>
            </a:r>
            <a:endParaRPr lang="en-US" altLang="ja-JP" sz="1400" dirty="0">
              <a:latin typeface="ＭＳ Ｐゴシック" panose="020B0600070205080204" pitchFamily="50" charset="-128"/>
            </a:endParaRPr>
          </a:p>
          <a:p>
            <a:pPr marL="486125">
              <a:spcBef>
                <a:spcPts val="0"/>
              </a:spcBef>
              <a:spcAft>
                <a:spcPts val="170"/>
              </a:spcAft>
              <a:defRPr/>
            </a:pPr>
            <a:r>
              <a:rPr lang="ja-JP" altLang="en-US" sz="1400" dirty="0">
                <a:latin typeface="ＭＳ Ｐゴシック" panose="020B0600070205080204" pitchFamily="50" charset="-128"/>
              </a:rPr>
              <a:t>　　・「夢洲第２期区域マスタープラン」を踏まえ、開発事業者募集を</a:t>
            </a:r>
            <a:endParaRPr lang="en-US" altLang="ja-JP" sz="1400" dirty="0">
              <a:latin typeface="ＭＳ Ｐゴシック" panose="020B0600070205080204" pitchFamily="50" charset="-128"/>
            </a:endParaRPr>
          </a:p>
          <a:p>
            <a:pPr marL="486125">
              <a:spcBef>
                <a:spcPts val="0"/>
              </a:spcBef>
              <a:spcAft>
                <a:spcPts val="170"/>
              </a:spcAft>
              <a:defRPr/>
            </a:pPr>
            <a:r>
              <a:rPr lang="ja-JP" altLang="en-US" sz="1400" dirty="0">
                <a:latin typeface="ＭＳ Ｐゴシック" panose="020B0600070205080204" pitchFamily="50" charset="-128"/>
              </a:rPr>
              <a:t>　　　令和８年度開始予定</a:t>
            </a:r>
          </a:p>
          <a:p>
            <a:pPr marL="486125">
              <a:spcBef>
                <a:spcPts val="0"/>
              </a:spcBef>
              <a:spcAft>
                <a:spcPts val="170"/>
              </a:spcAft>
              <a:defRPr/>
            </a:pPr>
            <a:endParaRPr lang="en-US" altLang="ja-JP" sz="1400" dirty="0">
              <a:latin typeface="ＭＳ Ｐゴシック" panose="020B0600070205080204" pitchFamily="50" charset="-128"/>
            </a:endParaRPr>
          </a:p>
        </p:txBody>
      </p:sp>
      <p:sp>
        <p:nvSpPr>
          <p:cNvPr id="35" name="Rectangle 4">
            <a:extLst>
              <a:ext uri="{FF2B5EF4-FFF2-40B4-BE49-F238E27FC236}">
                <a16:creationId xmlns:a16="http://schemas.microsoft.com/office/drawing/2014/main" id="{90B06C57-2FB7-29E6-C83C-44949BC185CD}"/>
              </a:ext>
            </a:extLst>
          </p:cNvPr>
          <p:cNvSpPr>
            <a:spLocks noChangeArrowheads="1"/>
          </p:cNvSpPr>
          <p:nvPr/>
        </p:nvSpPr>
        <p:spPr bwMode="auto">
          <a:xfrm>
            <a:off x="-1589" y="2611"/>
            <a:ext cx="8103032"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b"/>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 関西経済をけん引するまちづくり①</a:t>
            </a:r>
          </a:p>
        </p:txBody>
      </p:sp>
      <p:sp>
        <p:nvSpPr>
          <p:cNvPr id="36" name="Rectangle 4">
            <a:extLst>
              <a:ext uri="{FF2B5EF4-FFF2-40B4-BE49-F238E27FC236}">
                <a16:creationId xmlns:a16="http://schemas.microsoft.com/office/drawing/2014/main" id="{442D9696-EE54-F2E8-CA31-DC8839D16ACC}"/>
              </a:ext>
            </a:extLst>
          </p:cNvPr>
          <p:cNvSpPr>
            <a:spLocks noChangeArrowheads="1"/>
          </p:cNvSpPr>
          <p:nvPr/>
        </p:nvSpPr>
        <p:spPr bwMode="auto">
          <a:xfrm>
            <a:off x="6922222" y="0"/>
            <a:ext cx="2221778"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sp>
        <p:nvSpPr>
          <p:cNvPr id="9" name="角丸四角形 20">
            <a:extLst>
              <a:ext uri="{FF2B5EF4-FFF2-40B4-BE49-F238E27FC236}">
                <a16:creationId xmlns:a16="http://schemas.microsoft.com/office/drawing/2014/main" id="{B52F3B07-E8FE-3EF2-B57C-3D8AE57169B3}"/>
              </a:ext>
            </a:extLst>
          </p:cNvPr>
          <p:cNvSpPr/>
          <p:nvPr/>
        </p:nvSpPr>
        <p:spPr>
          <a:xfrm>
            <a:off x="277268" y="129885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42" name="スライド番号プレースホルダ 3">
            <a:extLst>
              <a:ext uri="{FF2B5EF4-FFF2-40B4-BE49-F238E27FC236}">
                <a16:creationId xmlns:a16="http://schemas.microsoft.com/office/drawing/2014/main" id="{E78924BB-BE3E-651E-70D2-BE0B2716F554}"/>
              </a:ext>
            </a:extLst>
          </p:cNvPr>
          <p:cNvSpPr txBox="1">
            <a:spLocks noGrp="1"/>
          </p:cNvSpPr>
          <p:nvPr/>
        </p:nvSpPr>
        <p:spPr bwMode="auto">
          <a:xfrm>
            <a:off x="7007557" y="471118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A0DB251F-BDA3-43C8-BC6F-34C7D2E827D6}"/>
              </a:ext>
            </a:extLst>
          </p:cNvPr>
          <p:cNvSpPr txBox="1"/>
          <p:nvPr/>
        </p:nvSpPr>
        <p:spPr>
          <a:xfrm>
            <a:off x="6447183" y="2231226"/>
            <a:ext cx="2570889" cy="215444"/>
          </a:xfrm>
          <a:prstGeom prst="rect">
            <a:avLst/>
          </a:prstGeom>
          <a:noFill/>
        </p:spPr>
        <p:txBody>
          <a:bodyPr wrap="square">
            <a:spAutoFit/>
          </a:bodyPr>
          <a:lstStyle>
            <a:defPPr>
              <a:defRPr lang="en-US"/>
            </a:defPPr>
            <a:lvl1pPr>
              <a:defRPr sz="900" b="1">
                <a:effectLst>
                  <a:glow rad="50800">
                    <a:schemeClr val="bg1"/>
                  </a:glow>
                </a:effectLst>
                <a:latin typeface="Meiryo UI" panose="020B0604030504040204" pitchFamily="50" charset="-128"/>
                <a:ea typeface="Meiryo UI" panose="020B0604030504040204" pitchFamily="50" charset="-128"/>
              </a:defRPr>
            </a:lvl1pPr>
          </a:lstStyle>
          <a:p>
            <a:pPr algn="ctr"/>
            <a:r>
              <a:rPr lang="ja-JP" altLang="en-US" sz="800" b="0" kern="100" dirty="0">
                <a:latin typeface="ＭＳ ゴシック" panose="020B0609070205080204" pitchFamily="49" charset="-128"/>
                <a:ea typeface="ＭＳ ゴシック" panose="020B0609070205080204" pitchFamily="49" charset="-128"/>
                <a:cs typeface="Times New Roman" panose="02020603050405020304" pitchFamily="18" charset="0"/>
              </a:rPr>
              <a:t>記念公園の整備（大屋根リングの利活用）イメージ</a:t>
            </a:r>
            <a:endParaRPr lang="ja-JP" altLang="ja-JP" sz="800" b="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7" name="Rectangle 5">
            <a:extLst>
              <a:ext uri="{FF2B5EF4-FFF2-40B4-BE49-F238E27FC236}">
                <a16:creationId xmlns:a16="http://schemas.microsoft.com/office/drawing/2014/main" id="{B3D2209D-08CF-4307-BB6F-AC983750CCBC}"/>
              </a:ext>
            </a:extLst>
          </p:cNvPr>
          <p:cNvSpPr>
            <a:spLocks noChangeArrowheads="1"/>
          </p:cNvSpPr>
          <p:nvPr/>
        </p:nvSpPr>
        <p:spPr bwMode="auto">
          <a:xfrm>
            <a:off x="25400" y="2903829"/>
            <a:ext cx="7822599" cy="1540628"/>
          </a:xfrm>
          <a:prstGeom prst="rect">
            <a:avLst/>
          </a:prstGeom>
          <a:noFill/>
          <a:ln w="9525">
            <a:noFill/>
            <a:miter lim="800000"/>
            <a:headEnd/>
            <a:tailEnd/>
          </a:ln>
        </p:spPr>
        <p:txBody>
          <a:bodyPr wrap="square" lIns="77929" tIns="38964" rIns="77929" bIns="38964">
            <a:spAutoFit/>
          </a:bodyPr>
          <a:lstStyle/>
          <a:p>
            <a:pPr marL="288000" eaLnBrk="1" hangingPunct="1">
              <a:lnSpc>
                <a:spcPts val="1600"/>
              </a:lnSpc>
              <a:spcBef>
                <a:spcPts val="170"/>
              </a:spcBef>
              <a:spcAft>
                <a:spcPts val="170"/>
              </a:spcAft>
              <a:tabLst>
                <a:tab pos="4489450" algn="l"/>
              </a:tabLst>
              <a:defRPr/>
            </a:pPr>
            <a:r>
              <a:rPr lang="ja-JP" altLang="en-US" sz="1600" b="1" dirty="0">
                <a:latin typeface="ＭＳ Ｐゴシック" pitchFamily="50" charset="-128"/>
                <a:ea typeface="ＭＳ Ｐゴシック" charset="-128"/>
              </a:rPr>
              <a:t>■　夢洲地区の基盤整備事業　　　　　　　　　　　（１２４億　　５００万円）</a:t>
            </a:r>
            <a:endParaRPr lang="en-US" altLang="ja-JP" sz="1600" b="1" dirty="0">
              <a:latin typeface="ＭＳ Ｐゴシック" pitchFamily="50" charset="-128"/>
              <a:ea typeface="ＭＳ Ｐゴシック" charset="-128"/>
            </a:endParaRPr>
          </a:p>
          <a:p>
            <a:pPr marL="288000" eaLnBrk="1" hangingPunct="1">
              <a:lnSpc>
                <a:spcPts val="1600"/>
              </a:lnSpc>
              <a:spcBef>
                <a:spcPts val="170"/>
              </a:spcBef>
              <a:spcAft>
                <a:spcPts val="170"/>
              </a:spcAft>
              <a:tabLst>
                <a:tab pos="4489450" algn="l"/>
              </a:tabLst>
              <a:defRPr/>
            </a:pPr>
            <a:r>
              <a:rPr lang="ja-JP" altLang="en-US" sz="1200" b="1" dirty="0">
                <a:latin typeface="ＭＳ Ｐゴシック" pitchFamily="50" charset="-128"/>
                <a:ea typeface="ＭＳ Ｐゴシック" charset="-128"/>
              </a:rPr>
              <a:t>　　　　　　　　　　　　　　　　　　　　　　　　　　　　　　　　　　　　　　　　　</a:t>
            </a:r>
            <a:r>
              <a:rPr lang="ja-JP" altLang="en-US" sz="1200" dirty="0">
                <a:latin typeface="ＭＳ Ｐゴシック" pitchFamily="50" charset="-128"/>
                <a:ea typeface="ＭＳ Ｐゴシック" charset="-128"/>
              </a:rPr>
              <a:t> （うち、一般会計： ２億１００万円）　</a:t>
            </a:r>
            <a:endParaRPr lang="en-US" altLang="ja-JP" sz="1200" dirty="0">
              <a:latin typeface="ＭＳ Ｐゴシック" pitchFamily="50" charset="-128"/>
              <a:ea typeface="ＭＳ Ｐゴシック" charset="-128"/>
            </a:endParaRPr>
          </a:p>
          <a:p>
            <a:pPr marL="756000" indent="-236538" eaLnBrk="1" hangingPunct="1">
              <a:lnSpc>
                <a:spcPts val="1600"/>
              </a:lnSpc>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国際観光拠点の形成と国際物流拠点の機能強化に向けた</a:t>
            </a:r>
            <a:endParaRPr lang="en-US" altLang="ja-JP" sz="1400" dirty="0">
              <a:latin typeface="ＭＳ Ｐゴシック" pitchFamily="50" charset="-128"/>
              <a:ea typeface="ＭＳ Ｐゴシック" charset="-128"/>
            </a:endParaRPr>
          </a:p>
          <a:p>
            <a:pPr marL="519462" eaLnBrk="1" hangingPunct="1">
              <a:lnSpc>
                <a:spcPts val="1600"/>
              </a:lnSpc>
              <a:spcBef>
                <a:spcPts val="800"/>
              </a:spcBef>
              <a:spcAft>
                <a:spcPts val="170"/>
              </a:spcAft>
              <a:defRPr/>
            </a:pPr>
            <a:r>
              <a:rPr lang="ja-JP" altLang="en-US" sz="1400" dirty="0">
                <a:latin typeface="ＭＳ Ｐゴシック" pitchFamily="50" charset="-128"/>
                <a:ea typeface="ＭＳ Ｐゴシック" charset="-128"/>
              </a:rPr>
              <a:t>　　鉄道・道路等の基盤整備を実施</a:t>
            </a:r>
            <a:endParaRPr lang="en-US" altLang="ja-JP" sz="1400" dirty="0">
              <a:latin typeface="ＭＳ Ｐゴシック" pitchFamily="50" charset="-128"/>
              <a:ea typeface="ＭＳ Ｐゴシック" charset="-128"/>
            </a:endParaRPr>
          </a:p>
          <a:p>
            <a:pPr marL="756000" indent="-236538" eaLnBrk="1" hangingPunct="1">
              <a:lnSpc>
                <a:spcPts val="1600"/>
              </a:lnSpc>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ＩＲ用地に関する土地改良（液状化対策）</a:t>
            </a:r>
            <a:endParaRPr lang="en-US" altLang="ja-JP" sz="1400" dirty="0">
              <a:latin typeface="ＭＳ Ｐゴシック" pitchFamily="50" charset="-128"/>
              <a:ea typeface="ＭＳ Ｐゴシック" charset="-128"/>
            </a:endParaRPr>
          </a:p>
        </p:txBody>
      </p:sp>
      <p:sp>
        <p:nvSpPr>
          <p:cNvPr id="19" name="角丸四角形 14">
            <a:extLst>
              <a:ext uri="{FF2B5EF4-FFF2-40B4-BE49-F238E27FC236}">
                <a16:creationId xmlns:a16="http://schemas.microsoft.com/office/drawing/2014/main" id="{95E64A35-28CB-4569-ADB3-713D49B8D2EA}"/>
              </a:ext>
            </a:extLst>
          </p:cNvPr>
          <p:cNvSpPr/>
          <p:nvPr/>
        </p:nvSpPr>
        <p:spPr>
          <a:xfrm>
            <a:off x="277268" y="341420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pic>
        <p:nvPicPr>
          <p:cNvPr id="13" name="図 12">
            <a:extLst>
              <a:ext uri="{FF2B5EF4-FFF2-40B4-BE49-F238E27FC236}">
                <a16:creationId xmlns:a16="http://schemas.microsoft.com/office/drawing/2014/main" id="{0CBD73E0-0358-4F24-82FE-1D94736763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7047" y="677059"/>
            <a:ext cx="2466149" cy="1584502"/>
          </a:xfrm>
          <a:prstGeom prst="rect">
            <a:avLst/>
          </a:prstGeom>
          <a:noFill/>
          <a:ln>
            <a:solidFill>
              <a:schemeClr val="accent3">
                <a:lumMod val="85000"/>
              </a:schemeClr>
            </a:solidFill>
          </a:ln>
        </p:spPr>
      </p:pic>
    </p:spTree>
    <p:extLst>
      <p:ext uri="{BB962C8B-B14F-4D97-AF65-F5344CB8AC3E}">
        <p14:creationId xmlns:p14="http://schemas.microsoft.com/office/powerpoint/2010/main" val="20548907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4"/>
          <p:cNvSpPr>
            <a:spLocks noChangeArrowheads="1"/>
          </p:cNvSpPr>
          <p:nvPr/>
        </p:nvSpPr>
        <p:spPr bwMode="auto">
          <a:xfrm>
            <a:off x="-1589" y="2611"/>
            <a:ext cx="8103032"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b"/>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 関西経済をけん引するまちづくり②</a:t>
            </a:r>
          </a:p>
        </p:txBody>
      </p:sp>
      <p:sp>
        <p:nvSpPr>
          <p:cNvPr id="102" name="Rectangle 4"/>
          <p:cNvSpPr>
            <a:spLocks noChangeArrowheads="1"/>
          </p:cNvSpPr>
          <p:nvPr/>
        </p:nvSpPr>
        <p:spPr bwMode="auto">
          <a:xfrm>
            <a:off x="6922222" y="0"/>
            <a:ext cx="2221778"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sp>
        <p:nvSpPr>
          <p:cNvPr id="38" name="スライド番号プレースホルダ 3">
            <a:extLst>
              <a:ext uri="{FF2B5EF4-FFF2-40B4-BE49-F238E27FC236}">
                <a16:creationId xmlns:a16="http://schemas.microsoft.com/office/drawing/2014/main" id="{9602322E-67A0-4F01-A91E-6D478159F0F2}"/>
              </a:ext>
            </a:extLst>
          </p:cNvPr>
          <p:cNvSpPr txBox="1">
            <a:spLocks noGrp="1"/>
          </p:cNvSpPr>
          <p:nvPr/>
        </p:nvSpPr>
        <p:spPr bwMode="auto">
          <a:xfrm>
            <a:off x="7007557" y="478675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6" name="Rectangle 5">
            <a:extLst>
              <a:ext uri="{FF2B5EF4-FFF2-40B4-BE49-F238E27FC236}">
                <a16:creationId xmlns:a16="http://schemas.microsoft.com/office/drawing/2014/main" id="{836A3EFC-1E11-42EB-A4B6-8F7376C9A901}"/>
              </a:ext>
            </a:extLst>
          </p:cNvPr>
          <p:cNvSpPr>
            <a:spLocks noChangeArrowheads="1"/>
          </p:cNvSpPr>
          <p:nvPr/>
        </p:nvSpPr>
        <p:spPr bwMode="auto">
          <a:xfrm>
            <a:off x="163979" y="495755"/>
            <a:ext cx="648000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うめきた２期区域のまちづくり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7" name="Rectangle 5">
            <a:extLst>
              <a:ext uri="{FF2B5EF4-FFF2-40B4-BE49-F238E27FC236}">
                <a16:creationId xmlns:a16="http://schemas.microsoft.com/office/drawing/2014/main" id="{361816E7-ADD4-408F-84F3-B8358070A44D}"/>
              </a:ext>
            </a:extLst>
          </p:cNvPr>
          <p:cNvSpPr>
            <a:spLocks noChangeArrowheads="1"/>
          </p:cNvSpPr>
          <p:nvPr/>
        </p:nvSpPr>
        <p:spPr bwMode="auto">
          <a:xfrm>
            <a:off x="79568" y="887362"/>
            <a:ext cx="6276554" cy="795587"/>
          </a:xfrm>
          <a:prstGeom prst="rect">
            <a:avLst/>
          </a:prstGeom>
          <a:noFill/>
          <a:ln w="9525">
            <a:noFill/>
            <a:miter lim="800000"/>
            <a:headEnd/>
            <a:tailEnd/>
          </a:ln>
        </p:spPr>
        <p:txBody>
          <a:bodyPr lIns="77929" tIns="38964" rIns="77929" bIns="38964"/>
          <a:lstStyle/>
          <a:p>
            <a:pPr marL="28800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kumimoji="1" lang="zh-CN" altLang="en-US" sz="1600" b="1" i="0" u="none" strike="noStrike" kern="1200" cap="none" spc="0" normalizeH="0" baseline="0" noProof="0" dirty="0">
                <a:ln>
                  <a:noFill/>
                </a:ln>
                <a:effectLst/>
                <a:uLnTx/>
                <a:uFillTx/>
                <a:latin typeface="ＭＳ Ｐゴシック" panose="020B0600070205080204" pitchFamily="50" charset="-128"/>
              </a:rPr>
              <a:t>大阪駅北大深西地区土地区画整理事業</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zh-TW" altLang="en-US" sz="1600" b="1" dirty="0">
                <a:latin typeface="ＭＳ Ｐゴシック" panose="020B0600070205080204" pitchFamily="50" charset="-128"/>
              </a:rPr>
              <a:t>２６億４，０００万円</a:t>
            </a:r>
            <a:r>
              <a:rPr lang="en-US" altLang="ja-JP"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令和</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rPr>
              <a:t>年度の全体まちびらきに向け、</a:t>
            </a:r>
            <a:r>
              <a:rPr lang="ja-JP" altLang="en-US" sz="1400" dirty="0">
                <a:latin typeface="ＭＳ Ｐゴシック" panose="020B0600070205080204" pitchFamily="50" charset="-128"/>
              </a:rPr>
              <a:t>道路</a:t>
            </a:r>
            <a:r>
              <a:rPr kumimoji="1" lang="ja-JP" altLang="en-US" sz="1400" b="0" i="0" u="none" strike="noStrike" kern="1200" cap="none" spc="0" normalizeH="0" baseline="0" noProof="0" dirty="0">
                <a:ln>
                  <a:noFill/>
                </a:ln>
                <a:effectLst/>
                <a:uLnTx/>
                <a:uFillTx/>
                <a:latin typeface="ＭＳ Ｐゴシック" panose="020B0600070205080204" pitchFamily="50" charset="-128"/>
              </a:rPr>
              <a:t>整備等を府市共同で実施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53" name="Rectangle 5">
            <a:extLst>
              <a:ext uri="{FF2B5EF4-FFF2-40B4-BE49-F238E27FC236}">
                <a16:creationId xmlns:a16="http://schemas.microsoft.com/office/drawing/2014/main" id="{DF102DD8-1EF2-41AF-BE7E-B264871BC28D}"/>
              </a:ext>
            </a:extLst>
          </p:cNvPr>
          <p:cNvSpPr>
            <a:spLocks noChangeArrowheads="1"/>
          </p:cNvSpPr>
          <p:nvPr/>
        </p:nvSpPr>
        <p:spPr bwMode="auto">
          <a:xfrm>
            <a:off x="79568" y="1563563"/>
            <a:ext cx="6276554" cy="795587"/>
          </a:xfrm>
          <a:prstGeom prst="rect">
            <a:avLst/>
          </a:prstGeom>
          <a:noFill/>
          <a:ln w="9525">
            <a:noFill/>
            <a:miter lim="800000"/>
            <a:headEnd/>
            <a:tailEnd/>
          </a:ln>
        </p:spPr>
        <p:txBody>
          <a:bodyPr lIns="77929" tIns="38964" rIns="77929" bIns="38964"/>
          <a:lstStyle/>
          <a:p>
            <a:pPr marL="28800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大深町地区防災公園街区整備事業</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　８億３，４００</a:t>
            </a:r>
            <a:r>
              <a:rPr lang="zh-TW" altLang="en-US" sz="1600" b="1" dirty="0">
                <a:latin typeface="ＭＳ Ｐゴシック" panose="020B0600070205080204" pitchFamily="50" charset="-128"/>
              </a:rPr>
              <a:t>万円</a:t>
            </a:r>
            <a:r>
              <a:rPr lang="en-US" altLang="ja-JP"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令和</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rPr>
              <a:t>年度の全体まちびらきに向け、</a:t>
            </a:r>
            <a:r>
              <a:rPr lang="ja-JP" altLang="en-US" sz="1400" dirty="0">
                <a:latin typeface="ＭＳ Ｐゴシック" panose="020B0600070205080204" pitchFamily="50" charset="-128"/>
              </a:rPr>
              <a:t>うめきた</a:t>
            </a:r>
            <a:r>
              <a:rPr kumimoji="1" lang="ja-JP" altLang="en-US" sz="1400" b="0" i="0" u="none" strike="noStrike" kern="1200" cap="none" spc="0" normalizeH="0" baseline="0" noProof="0" dirty="0">
                <a:ln>
                  <a:noFill/>
                </a:ln>
                <a:effectLst/>
                <a:uLnTx/>
                <a:uFillTx/>
                <a:latin typeface="ＭＳ Ｐゴシック" panose="020B0600070205080204" pitchFamily="50" charset="-128"/>
              </a:rPr>
              <a:t>公園整備等を府市共同で実施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25" name="テキスト ボックス 17">
            <a:extLst>
              <a:ext uri="{FF2B5EF4-FFF2-40B4-BE49-F238E27FC236}">
                <a16:creationId xmlns:a16="http://schemas.microsoft.com/office/drawing/2014/main" id="{167263CA-7CDA-4911-AF21-3ADBB7B47083}"/>
              </a:ext>
            </a:extLst>
          </p:cNvPr>
          <p:cNvSpPr txBox="1"/>
          <p:nvPr/>
        </p:nvSpPr>
        <p:spPr>
          <a:xfrm>
            <a:off x="7007557" y="2517846"/>
            <a:ext cx="1481455" cy="3352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700"/>
              </a:lnSpc>
            </a:pPr>
            <a:r>
              <a:rPr lang="ja-JP" sz="1100" kern="100" dirty="0">
                <a:effectLst/>
                <a:latin typeface="Century" panose="02040604050505020304" pitchFamily="18" charset="0"/>
                <a:ea typeface="Meiryo UI" panose="020B0604030504040204" pitchFamily="50" charset="-128"/>
                <a:cs typeface="Times New Roman" panose="02020603050405020304" pitchFamily="18" charset="0"/>
              </a:rPr>
              <a:t>うめきた２期区域図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C3F29A9E-6D0A-4357-842F-A29FA0B1A6DE}"/>
              </a:ext>
            </a:extLst>
          </p:cNvPr>
          <p:cNvGrpSpPr>
            <a:grpSpLocks noChangeAspect="1"/>
          </p:cNvGrpSpPr>
          <p:nvPr/>
        </p:nvGrpSpPr>
        <p:grpSpPr>
          <a:xfrm>
            <a:off x="6107775" y="2918159"/>
            <a:ext cx="2928903" cy="2177157"/>
            <a:chOff x="5870103" y="2838561"/>
            <a:chExt cx="3083058" cy="2291744"/>
          </a:xfrm>
        </p:grpSpPr>
        <p:pic>
          <p:nvPicPr>
            <p:cNvPr id="12" name="図 11">
              <a:extLst>
                <a:ext uri="{FF2B5EF4-FFF2-40B4-BE49-F238E27FC236}">
                  <a16:creationId xmlns:a16="http://schemas.microsoft.com/office/drawing/2014/main" id="{1E99A2CE-DDD5-452B-A647-E658ACBD6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392"/>
            <a:stretch/>
          </p:blipFill>
          <p:spPr>
            <a:xfrm>
              <a:off x="6372672" y="2840431"/>
              <a:ext cx="2320281" cy="2062150"/>
            </a:xfrm>
            <a:prstGeom prst="rect">
              <a:avLst/>
            </a:prstGeom>
            <a:ln w="9525">
              <a:solidFill>
                <a:schemeClr val="bg2">
                  <a:lumMod val="60000"/>
                  <a:lumOff val="40000"/>
                </a:schemeClr>
              </a:solidFill>
            </a:ln>
            <a:effectLst/>
          </p:spPr>
        </p:pic>
        <p:sp>
          <p:nvSpPr>
            <p:cNvPr id="13" name="テキスト ボックス 12">
              <a:extLst>
                <a:ext uri="{FF2B5EF4-FFF2-40B4-BE49-F238E27FC236}">
                  <a16:creationId xmlns:a16="http://schemas.microsoft.com/office/drawing/2014/main" id="{17F36D5A-D445-4B60-A77A-BC46617A1A86}"/>
                </a:ext>
              </a:extLst>
            </p:cNvPr>
            <p:cNvSpPr txBox="1"/>
            <p:nvPr/>
          </p:nvSpPr>
          <p:spPr>
            <a:xfrm>
              <a:off x="7045266" y="4578555"/>
              <a:ext cx="333565" cy="1221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lumMod val="50000"/>
                      <a:lumOff val="50000"/>
                    </a:srgbClr>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a:t>
              </a:r>
            </a:p>
          </p:txBody>
        </p:sp>
        <p:sp>
          <p:nvSpPr>
            <p:cNvPr id="14" name="フリーフォーム 61">
              <a:extLst>
                <a:ext uri="{FF2B5EF4-FFF2-40B4-BE49-F238E27FC236}">
                  <a16:creationId xmlns:a16="http://schemas.microsoft.com/office/drawing/2014/main" id="{29DF80B3-7651-4884-A772-C20668955809}"/>
                </a:ext>
              </a:extLst>
            </p:cNvPr>
            <p:cNvSpPr/>
            <p:nvPr/>
          </p:nvSpPr>
          <p:spPr>
            <a:xfrm>
              <a:off x="7089009" y="3188871"/>
              <a:ext cx="831818" cy="774724"/>
            </a:xfrm>
            <a:custGeom>
              <a:avLst/>
              <a:gdLst>
                <a:gd name="connsiteX0" fmla="*/ 812800 w 5232400"/>
                <a:gd name="connsiteY0" fmla="*/ 11049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812800 w 5232400"/>
                <a:gd name="connsiteY17" fmla="*/ 1104900 h 4914900"/>
                <a:gd name="connsiteX0" fmla="*/ 565150 w 5232400"/>
                <a:gd name="connsiteY0" fmla="*/ 11303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565150 w 5232400"/>
                <a:gd name="connsiteY17" fmla="*/ 1130300 h 4914900"/>
                <a:gd name="connsiteX0" fmla="*/ 571500 w 5238750"/>
                <a:gd name="connsiteY0" fmla="*/ 1130300 h 4914900"/>
                <a:gd name="connsiteX1" fmla="*/ 768350 w 5238750"/>
                <a:gd name="connsiteY1" fmla="*/ 4826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43412 w 5238750"/>
                <a:gd name="connsiteY5" fmla="*/ 9525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25538 h 4910138"/>
                <a:gd name="connsiteX1" fmla="*/ 495300 w 5238750"/>
                <a:gd name="connsiteY1" fmla="*/ 503238 h 4910138"/>
                <a:gd name="connsiteX2" fmla="*/ 2330450 w 5238750"/>
                <a:gd name="connsiteY2" fmla="*/ 211138 h 4910138"/>
                <a:gd name="connsiteX3" fmla="*/ 2597150 w 5238750"/>
                <a:gd name="connsiteY3" fmla="*/ 198438 h 4910138"/>
                <a:gd name="connsiteX4" fmla="*/ 4083844 w 5238750"/>
                <a:gd name="connsiteY4" fmla="*/ 0 h 4910138"/>
                <a:gd name="connsiteX5" fmla="*/ 4443412 w 5238750"/>
                <a:gd name="connsiteY5" fmla="*/ 90488 h 4910138"/>
                <a:gd name="connsiteX6" fmla="*/ 5238750 w 5238750"/>
                <a:gd name="connsiteY6" fmla="*/ 427038 h 4910138"/>
                <a:gd name="connsiteX7" fmla="*/ 4425950 w 5238750"/>
                <a:gd name="connsiteY7" fmla="*/ 3297238 h 4910138"/>
                <a:gd name="connsiteX8" fmla="*/ 4324350 w 5238750"/>
                <a:gd name="connsiteY8" fmla="*/ 3716338 h 4910138"/>
                <a:gd name="connsiteX9" fmla="*/ 4298950 w 5238750"/>
                <a:gd name="connsiteY9" fmla="*/ 4592638 h 4910138"/>
                <a:gd name="connsiteX10" fmla="*/ 2444750 w 5238750"/>
                <a:gd name="connsiteY10" fmla="*/ 4656138 h 4910138"/>
                <a:gd name="connsiteX11" fmla="*/ 819150 w 5238750"/>
                <a:gd name="connsiteY11" fmla="*/ 4910138 h 4910138"/>
                <a:gd name="connsiteX12" fmla="*/ 781050 w 5238750"/>
                <a:gd name="connsiteY12" fmla="*/ 4186238 h 4910138"/>
                <a:gd name="connsiteX13" fmla="*/ 615950 w 5238750"/>
                <a:gd name="connsiteY13" fmla="*/ 3589338 h 4910138"/>
                <a:gd name="connsiteX14" fmla="*/ 374650 w 5238750"/>
                <a:gd name="connsiteY14" fmla="*/ 2928938 h 4910138"/>
                <a:gd name="connsiteX15" fmla="*/ 146050 w 5238750"/>
                <a:gd name="connsiteY15" fmla="*/ 2395538 h 4910138"/>
                <a:gd name="connsiteX16" fmla="*/ 0 w 5238750"/>
                <a:gd name="connsiteY16" fmla="*/ 1189038 h 4910138"/>
                <a:gd name="connsiteX17" fmla="*/ 571500 w 5238750"/>
                <a:gd name="connsiteY17" fmla="*/ 1125538 h 4910138"/>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4188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883944"/>
                <a:gd name="connsiteX1" fmla="*/ 495300 w 5238750"/>
                <a:gd name="connsiteY1" fmla="*/ 496094 h 4883944"/>
                <a:gd name="connsiteX2" fmla="*/ 2330450 w 5238750"/>
                <a:gd name="connsiteY2" fmla="*/ 203994 h 4883944"/>
                <a:gd name="connsiteX3" fmla="*/ 2597150 w 5238750"/>
                <a:gd name="connsiteY3" fmla="*/ 191294 h 4883944"/>
                <a:gd name="connsiteX4" fmla="*/ 4083844 w 5238750"/>
                <a:gd name="connsiteY4" fmla="*/ 0 h 4883944"/>
                <a:gd name="connsiteX5" fmla="*/ 4443412 w 5238750"/>
                <a:gd name="connsiteY5" fmla="*/ 83344 h 4883944"/>
                <a:gd name="connsiteX6" fmla="*/ 5238750 w 5238750"/>
                <a:gd name="connsiteY6" fmla="*/ 419894 h 4883944"/>
                <a:gd name="connsiteX7" fmla="*/ 4425950 w 5238750"/>
                <a:gd name="connsiteY7" fmla="*/ 3290094 h 4883944"/>
                <a:gd name="connsiteX8" fmla="*/ 4324350 w 5238750"/>
                <a:gd name="connsiteY8" fmla="*/ 3709194 h 4883944"/>
                <a:gd name="connsiteX9" fmla="*/ 4303713 w 5238750"/>
                <a:gd name="connsiteY9" fmla="*/ 4604544 h 4883944"/>
                <a:gd name="connsiteX10" fmla="*/ 2444750 w 5238750"/>
                <a:gd name="connsiteY10" fmla="*/ 4648994 h 4883944"/>
                <a:gd name="connsiteX11" fmla="*/ 819150 w 5238750"/>
                <a:gd name="connsiteY11" fmla="*/ 4883944 h 4883944"/>
                <a:gd name="connsiteX12" fmla="*/ 781050 w 5238750"/>
                <a:gd name="connsiteY12" fmla="*/ 4179094 h 4883944"/>
                <a:gd name="connsiteX13" fmla="*/ 615950 w 5238750"/>
                <a:gd name="connsiteY13" fmla="*/ 3582194 h 4883944"/>
                <a:gd name="connsiteX14" fmla="*/ 374650 w 5238750"/>
                <a:gd name="connsiteY14" fmla="*/ 2921794 h 4883944"/>
                <a:gd name="connsiteX15" fmla="*/ 146050 w 5238750"/>
                <a:gd name="connsiteY15" fmla="*/ 2388394 h 4883944"/>
                <a:gd name="connsiteX16" fmla="*/ 0 w 5238750"/>
                <a:gd name="connsiteY16" fmla="*/ 1181894 h 4883944"/>
                <a:gd name="connsiteX17" fmla="*/ 571500 w 5238750"/>
                <a:gd name="connsiteY17" fmla="*/ 1118394 h 4883944"/>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8105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71525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10063 w 5238750"/>
                <a:gd name="connsiteY8" fmla="*/ 3680619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0" h="4879181">
                  <a:moveTo>
                    <a:pt x="571500" y="1118394"/>
                  </a:moveTo>
                  <a:lnTo>
                    <a:pt x="495300" y="496094"/>
                  </a:lnTo>
                  <a:lnTo>
                    <a:pt x="2330450" y="203994"/>
                  </a:lnTo>
                  <a:lnTo>
                    <a:pt x="2597150" y="191294"/>
                  </a:lnTo>
                  <a:lnTo>
                    <a:pt x="4083844" y="0"/>
                  </a:lnTo>
                  <a:lnTo>
                    <a:pt x="4443412" y="83344"/>
                  </a:lnTo>
                  <a:lnTo>
                    <a:pt x="5238750" y="419894"/>
                  </a:lnTo>
                  <a:lnTo>
                    <a:pt x="4425950" y="3290094"/>
                  </a:lnTo>
                  <a:lnTo>
                    <a:pt x="4310063" y="3680619"/>
                  </a:lnTo>
                  <a:cubicBezTo>
                    <a:pt x="4307946" y="3988594"/>
                    <a:pt x="4305830" y="4296569"/>
                    <a:pt x="4303713" y="4604544"/>
                  </a:cubicBezTo>
                  <a:lnTo>
                    <a:pt x="2444750" y="4648994"/>
                  </a:lnTo>
                  <a:lnTo>
                    <a:pt x="823913" y="4879181"/>
                  </a:lnTo>
                  <a:cubicBezTo>
                    <a:pt x="803275" y="4645819"/>
                    <a:pt x="796926" y="4412456"/>
                    <a:pt x="762000" y="4179094"/>
                  </a:cubicBezTo>
                  <a:cubicBezTo>
                    <a:pt x="713317" y="3980127"/>
                    <a:pt x="693208" y="3766873"/>
                    <a:pt x="615950" y="3582194"/>
                  </a:cubicBezTo>
                  <a:lnTo>
                    <a:pt x="365125" y="2931319"/>
                  </a:lnTo>
                  <a:cubicBezTo>
                    <a:pt x="292100" y="2750344"/>
                    <a:pt x="228600" y="2569369"/>
                    <a:pt x="160338" y="2388394"/>
                  </a:cubicBezTo>
                  <a:lnTo>
                    <a:pt x="0" y="1181894"/>
                  </a:lnTo>
                  <a:lnTo>
                    <a:pt x="571500" y="1118394"/>
                  </a:lnTo>
                  <a:close/>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15" name="グループ化 14">
              <a:extLst>
                <a:ext uri="{FF2B5EF4-FFF2-40B4-BE49-F238E27FC236}">
                  <a16:creationId xmlns:a16="http://schemas.microsoft.com/office/drawing/2014/main" id="{79A56BE7-6617-4ADE-A9FC-4EBB6B215BB7}"/>
                </a:ext>
              </a:extLst>
            </p:cNvPr>
            <p:cNvGrpSpPr/>
            <p:nvPr/>
          </p:nvGrpSpPr>
          <p:grpSpPr>
            <a:xfrm>
              <a:off x="7222801" y="4587978"/>
              <a:ext cx="1457808" cy="299981"/>
              <a:chOff x="7330148" y="4608639"/>
              <a:chExt cx="1532831" cy="315419"/>
            </a:xfrm>
          </p:grpSpPr>
          <p:sp>
            <p:nvSpPr>
              <p:cNvPr id="30" name="フリーフォーム 67">
                <a:extLst>
                  <a:ext uri="{FF2B5EF4-FFF2-40B4-BE49-F238E27FC236}">
                    <a16:creationId xmlns:a16="http://schemas.microsoft.com/office/drawing/2014/main" id="{6E23C14E-18AC-4359-AE06-7584BD34036B}"/>
                  </a:ext>
                </a:extLst>
              </p:cNvPr>
              <p:cNvSpPr/>
              <p:nvPr/>
            </p:nvSpPr>
            <p:spPr bwMode="auto">
              <a:xfrm>
                <a:off x="7330148" y="4608639"/>
                <a:ext cx="1532831" cy="31541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232194 h 286979"/>
                  <a:gd name="connsiteX1" fmla="*/ 50006 w 797718"/>
                  <a:gd name="connsiteY1" fmla="*/ 222668 h 286979"/>
                  <a:gd name="connsiteX2" fmla="*/ 604626 w 797718"/>
                  <a:gd name="connsiteY2" fmla="*/ 326 h 286979"/>
                  <a:gd name="connsiteX3" fmla="*/ 797718 w 797718"/>
                  <a:gd name="connsiteY3" fmla="*/ 277438 h 286979"/>
                  <a:gd name="connsiteX0" fmla="*/ 0 w 797718"/>
                  <a:gd name="connsiteY0" fmla="*/ 232229 h 252130"/>
                  <a:gd name="connsiteX1" fmla="*/ 50006 w 797718"/>
                  <a:gd name="connsiteY1" fmla="*/ 222703 h 252130"/>
                  <a:gd name="connsiteX2" fmla="*/ 604626 w 797718"/>
                  <a:gd name="connsiteY2" fmla="*/ 361 h 252130"/>
                  <a:gd name="connsiteX3" fmla="*/ 797718 w 797718"/>
                  <a:gd name="connsiteY3" fmla="*/ 241679 h 252130"/>
                  <a:gd name="connsiteX0" fmla="*/ 0 w 797718"/>
                  <a:gd name="connsiteY0" fmla="*/ 232854 h 242305"/>
                  <a:gd name="connsiteX1" fmla="*/ 50006 w 797718"/>
                  <a:gd name="connsiteY1" fmla="*/ 223328 h 242305"/>
                  <a:gd name="connsiteX2" fmla="*/ 604626 w 797718"/>
                  <a:gd name="connsiteY2" fmla="*/ 986 h 242305"/>
                  <a:gd name="connsiteX3" fmla="*/ 797718 w 797718"/>
                  <a:gd name="connsiteY3" fmla="*/ 242304 h 242305"/>
                  <a:gd name="connsiteX0" fmla="*/ 0 w 797718"/>
                  <a:gd name="connsiteY0" fmla="*/ 231877 h 241326"/>
                  <a:gd name="connsiteX1" fmla="*/ 50006 w 797718"/>
                  <a:gd name="connsiteY1" fmla="*/ 222351 h 241326"/>
                  <a:gd name="connsiteX2" fmla="*/ 604626 w 797718"/>
                  <a:gd name="connsiteY2" fmla="*/ 9 h 241326"/>
                  <a:gd name="connsiteX3" fmla="*/ 797718 w 797718"/>
                  <a:gd name="connsiteY3" fmla="*/ 241327 h 241326"/>
                  <a:gd name="connsiteX0" fmla="*/ 0 w 797718"/>
                  <a:gd name="connsiteY0" fmla="*/ 231868 h 241318"/>
                  <a:gd name="connsiteX1" fmla="*/ 50006 w 797718"/>
                  <a:gd name="connsiteY1" fmla="*/ 222342 h 241318"/>
                  <a:gd name="connsiteX2" fmla="*/ 604626 w 797718"/>
                  <a:gd name="connsiteY2" fmla="*/ 0 h 241318"/>
                  <a:gd name="connsiteX3" fmla="*/ 797718 w 797718"/>
                  <a:gd name="connsiteY3" fmla="*/ 241318 h 241318"/>
                  <a:gd name="connsiteX0" fmla="*/ 0 w 797718"/>
                  <a:gd name="connsiteY0" fmla="*/ 234100 h 243550"/>
                  <a:gd name="connsiteX1" fmla="*/ 50006 w 797718"/>
                  <a:gd name="connsiteY1" fmla="*/ 224574 h 243550"/>
                  <a:gd name="connsiteX2" fmla="*/ 289976 w 797718"/>
                  <a:gd name="connsiteY2" fmla="*/ 128916 h 243550"/>
                  <a:gd name="connsiteX3" fmla="*/ 604626 w 797718"/>
                  <a:gd name="connsiteY3" fmla="*/ 2232 h 243550"/>
                  <a:gd name="connsiteX4" fmla="*/ 797718 w 797718"/>
                  <a:gd name="connsiteY4" fmla="*/ 243550 h 243550"/>
                  <a:gd name="connsiteX0" fmla="*/ 0 w 797718"/>
                  <a:gd name="connsiteY0" fmla="*/ 233061 h 246710"/>
                  <a:gd name="connsiteX1" fmla="*/ 50006 w 797718"/>
                  <a:gd name="connsiteY1" fmla="*/ 223535 h 246710"/>
                  <a:gd name="connsiteX2" fmla="*/ 398491 w 797718"/>
                  <a:gd name="connsiteY2" fmla="*/ 235263 h 246710"/>
                  <a:gd name="connsiteX3" fmla="*/ 604626 w 797718"/>
                  <a:gd name="connsiteY3" fmla="*/ 1193 h 246710"/>
                  <a:gd name="connsiteX4" fmla="*/ 797718 w 797718"/>
                  <a:gd name="connsiteY4" fmla="*/ 242511 h 246710"/>
                  <a:gd name="connsiteX0" fmla="*/ 0 w 797718"/>
                  <a:gd name="connsiteY0" fmla="*/ 232649 h 361404"/>
                  <a:gd name="connsiteX1" fmla="*/ 50006 w 797718"/>
                  <a:gd name="connsiteY1" fmla="*/ 223123 h 361404"/>
                  <a:gd name="connsiteX2" fmla="*/ 465515 w 797718"/>
                  <a:gd name="connsiteY2" fmla="*/ 356555 h 361404"/>
                  <a:gd name="connsiteX3" fmla="*/ 604626 w 797718"/>
                  <a:gd name="connsiteY3" fmla="*/ 781 h 361404"/>
                  <a:gd name="connsiteX4" fmla="*/ 797718 w 797718"/>
                  <a:gd name="connsiteY4" fmla="*/ 242099 h 361404"/>
                  <a:gd name="connsiteX0" fmla="*/ 0 w 797718"/>
                  <a:gd name="connsiteY0" fmla="*/ 233978 h 243428"/>
                  <a:gd name="connsiteX1" fmla="*/ 50006 w 797718"/>
                  <a:gd name="connsiteY1" fmla="*/ 224452 h 243428"/>
                  <a:gd name="connsiteX2" fmla="*/ 439982 w 797718"/>
                  <a:gd name="connsiteY2" fmla="*/ 135956 h 243428"/>
                  <a:gd name="connsiteX3" fmla="*/ 604626 w 797718"/>
                  <a:gd name="connsiteY3" fmla="*/ 2110 h 243428"/>
                  <a:gd name="connsiteX4" fmla="*/ 797718 w 797718"/>
                  <a:gd name="connsiteY4" fmla="*/ 243428 h 243428"/>
                  <a:gd name="connsiteX0" fmla="*/ 0 w 797718"/>
                  <a:gd name="connsiteY0" fmla="*/ 233936 h 243386"/>
                  <a:gd name="connsiteX1" fmla="*/ 50006 w 797718"/>
                  <a:gd name="connsiteY1" fmla="*/ 224410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817 h 243267"/>
                  <a:gd name="connsiteX1" fmla="*/ 64900 w 797718"/>
                  <a:gd name="connsiteY1" fmla="*/ 190882 h 243267"/>
                  <a:gd name="connsiteX2" fmla="*/ 153800 w 797718"/>
                  <a:gd name="connsiteY2" fmla="*/ 176360 h 243267"/>
                  <a:gd name="connsiteX3" fmla="*/ 308062 w 797718"/>
                  <a:gd name="connsiteY3" fmla="*/ 185905 h 243267"/>
                  <a:gd name="connsiteX4" fmla="*/ 439982 w 797718"/>
                  <a:gd name="connsiteY4" fmla="*/ 135795 h 243267"/>
                  <a:gd name="connsiteX5" fmla="*/ 604626 w 797718"/>
                  <a:gd name="connsiteY5" fmla="*/ 1949 h 243267"/>
                  <a:gd name="connsiteX6" fmla="*/ 797718 w 797718"/>
                  <a:gd name="connsiteY6" fmla="*/ 243267 h 243267"/>
                  <a:gd name="connsiteX0" fmla="*/ 0 w 797718"/>
                  <a:gd name="connsiteY0" fmla="*/ 238524 h 247974"/>
                  <a:gd name="connsiteX1" fmla="*/ 64900 w 797718"/>
                  <a:gd name="connsiteY1" fmla="*/ 195589 h 247974"/>
                  <a:gd name="connsiteX2" fmla="*/ 153800 w 797718"/>
                  <a:gd name="connsiteY2" fmla="*/ 181067 h 247974"/>
                  <a:gd name="connsiteX3" fmla="*/ 308062 w 797718"/>
                  <a:gd name="connsiteY3" fmla="*/ 190612 h 247974"/>
                  <a:gd name="connsiteX4" fmla="*/ 439982 w 797718"/>
                  <a:gd name="connsiteY4" fmla="*/ 140502 h 247974"/>
                  <a:gd name="connsiteX5" fmla="*/ 570582 w 797718"/>
                  <a:gd name="connsiteY5" fmla="*/ 1884 h 247974"/>
                  <a:gd name="connsiteX6" fmla="*/ 797718 w 797718"/>
                  <a:gd name="connsiteY6" fmla="*/ 247974 h 247974"/>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844529"/>
                  <a:gd name="connsiteY0" fmla="*/ 236640 h 236639"/>
                  <a:gd name="connsiteX1" fmla="*/ 64900 w 844529"/>
                  <a:gd name="connsiteY1" fmla="*/ 193705 h 236639"/>
                  <a:gd name="connsiteX2" fmla="*/ 153800 w 844529"/>
                  <a:gd name="connsiteY2" fmla="*/ 179183 h 236639"/>
                  <a:gd name="connsiteX3" fmla="*/ 308062 w 844529"/>
                  <a:gd name="connsiteY3" fmla="*/ 188728 h 236639"/>
                  <a:gd name="connsiteX4" fmla="*/ 439982 w 844529"/>
                  <a:gd name="connsiteY4" fmla="*/ 138618 h 236639"/>
                  <a:gd name="connsiteX5" fmla="*/ 570582 w 844529"/>
                  <a:gd name="connsiteY5" fmla="*/ 0 h 236639"/>
                  <a:gd name="connsiteX6" fmla="*/ 844529 w 844529"/>
                  <a:gd name="connsiteY6" fmla="*/ 179273 h 236639"/>
                  <a:gd name="connsiteX0" fmla="*/ 0 w 844529"/>
                  <a:gd name="connsiteY0" fmla="*/ 236700 h 236701"/>
                  <a:gd name="connsiteX1" fmla="*/ 64900 w 844529"/>
                  <a:gd name="connsiteY1" fmla="*/ 193765 h 236701"/>
                  <a:gd name="connsiteX2" fmla="*/ 153800 w 844529"/>
                  <a:gd name="connsiteY2" fmla="*/ 179243 h 236701"/>
                  <a:gd name="connsiteX3" fmla="*/ 308062 w 844529"/>
                  <a:gd name="connsiteY3" fmla="*/ 188788 h 236701"/>
                  <a:gd name="connsiteX4" fmla="*/ 439982 w 844529"/>
                  <a:gd name="connsiteY4" fmla="*/ 138678 h 236701"/>
                  <a:gd name="connsiteX5" fmla="*/ 570582 w 844529"/>
                  <a:gd name="connsiteY5" fmla="*/ 60 h 236701"/>
                  <a:gd name="connsiteX6" fmla="*/ 803830 w 844529"/>
                  <a:gd name="connsiteY6" fmla="*/ 121971 h 236701"/>
                  <a:gd name="connsiteX7" fmla="*/ 844529 w 844529"/>
                  <a:gd name="connsiteY7" fmla="*/ 179333 h 236701"/>
                  <a:gd name="connsiteX0" fmla="*/ 0 w 803830"/>
                  <a:gd name="connsiteY0" fmla="*/ 236700 h 236699"/>
                  <a:gd name="connsiteX1" fmla="*/ 64900 w 803830"/>
                  <a:gd name="connsiteY1" fmla="*/ 193765 h 236699"/>
                  <a:gd name="connsiteX2" fmla="*/ 153800 w 803830"/>
                  <a:gd name="connsiteY2" fmla="*/ 179243 h 236699"/>
                  <a:gd name="connsiteX3" fmla="*/ 308062 w 803830"/>
                  <a:gd name="connsiteY3" fmla="*/ 188788 h 236699"/>
                  <a:gd name="connsiteX4" fmla="*/ 439982 w 803830"/>
                  <a:gd name="connsiteY4" fmla="*/ 138678 h 236699"/>
                  <a:gd name="connsiteX5" fmla="*/ 570582 w 803830"/>
                  <a:gd name="connsiteY5" fmla="*/ 60 h 236699"/>
                  <a:gd name="connsiteX6" fmla="*/ 803830 w 803830"/>
                  <a:gd name="connsiteY6" fmla="*/ 121971 h 236699"/>
                  <a:gd name="connsiteX0" fmla="*/ 0 w 805958"/>
                  <a:gd name="connsiteY0" fmla="*/ 236695 h 236696"/>
                  <a:gd name="connsiteX1" fmla="*/ 64900 w 805958"/>
                  <a:gd name="connsiteY1" fmla="*/ 193760 h 236696"/>
                  <a:gd name="connsiteX2" fmla="*/ 153800 w 805958"/>
                  <a:gd name="connsiteY2" fmla="*/ 179238 h 236696"/>
                  <a:gd name="connsiteX3" fmla="*/ 308062 w 805958"/>
                  <a:gd name="connsiteY3" fmla="*/ 188783 h 236696"/>
                  <a:gd name="connsiteX4" fmla="*/ 439982 w 805958"/>
                  <a:gd name="connsiteY4" fmla="*/ 138673 h 236696"/>
                  <a:gd name="connsiteX5" fmla="*/ 570582 w 805958"/>
                  <a:gd name="connsiteY5" fmla="*/ 55 h 236696"/>
                  <a:gd name="connsiteX6" fmla="*/ 805958 w 805958"/>
                  <a:gd name="connsiteY6" fmla="*/ 131511 h 236696"/>
                  <a:gd name="connsiteX0" fmla="*/ 0 w 1046395"/>
                  <a:gd name="connsiteY0" fmla="*/ 499190 h 499190"/>
                  <a:gd name="connsiteX1" fmla="*/ 305337 w 1046395"/>
                  <a:gd name="connsiteY1" fmla="*/ 193760 h 499190"/>
                  <a:gd name="connsiteX2" fmla="*/ 394237 w 1046395"/>
                  <a:gd name="connsiteY2" fmla="*/ 179238 h 499190"/>
                  <a:gd name="connsiteX3" fmla="*/ 548499 w 1046395"/>
                  <a:gd name="connsiteY3" fmla="*/ 188783 h 499190"/>
                  <a:gd name="connsiteX4" fmla="*/ 680419 w 1046395"/>
                  <a:gd name="connsiteY4" fmla="*/ 138673 h 499190"/>
                  <a:gd name="connsiteX5" fmla="*/ 811019 w 1046395"/>
                  <a:gd name="connsiteY5" fmla="*/ 55 h 499190"/>
                  <a:gd name="connsiteX6" fmla="*/ 1046395 w 1046395"/>
                  <a:gd name="connsiteY6" fmla="*/ 131511 h 499190"/>
                  <a:gd name="connsiteX0" fmla="*/ 0 w 1046395"/>
                  <a:gd name="connsiteY0" fmla="*/ 499190 h 499190"/>
                  <a:gd name="connsiteX1" fmla="*/ 165502 w 1046395"/>
                  <a:gd name="connsiteY1" fmla="*/ 303325 h 499190"/>
                  <a:gd name="connsiteX2" fmla="*/ 305337 w 1046395"/>
                  <a:gd name="connsiteY2" fmla="*/ 193760 h 499190"/>
                  <a:gd name="connsiteX3" fmla="*/ 394237 w 1046395"/>
                  <a:gd name="connsiteY3" fmla="*/ 179238 h 499190"/>
                  <a:gd name="connsiteX4" fmla="*/ 548499 w 1046395"/>
                  <a:gd name="connsiteY4" fmla="*/ 188783 h 499190"/>
                  <a:gd name="connsiteX5" fmla="*/ 680419 w 1046395"/>
                  <a:gd name="connsiteY5" fmla="*/ 138673 h 499190"/>
                  <a:gd name="connsiteX6" fmla="*/ 811019 w 1046395"/>
                  <a:gd name="connsiteY6" fmla="*/ 55 h 499190"/>
                  <a:gd name="connsiteX7" fmla="*/ 1046395 w 1046395"/>
                  <a:gd name="connsiteY7" fmla="*/ 131511 h 499190"/>
                  <a:gd name="connsiteX0" fmla="*/ 0 w 1044799"/>
                  <a:gd name="connsiteY0" fmla="*/ 488451 h 488451"/>
                  <a:gd name="connsiteX1" fmla="*/ 163906 w 1044799"/>
                  <a:gd name="connsiteY1" fmla="*/ 303325 h 488451"/>
                  <a:gd name="connsiteX2" fmla="*/ 303741 w 1044799"/>
                  <a:gd name="connsiteY2" fmla="*/ 193760 h 488451"/>
                  <a:gd name="connsiteX3" fmla="*/ 392641 w 1044799"/>
                  <a:gd name="connsiteY3" fmla="*/ 179238 h 488451"/>
                  <a:gd name="connsiteX4" fmla="*/ 546903 w 1044799"/>
                  <a:gd name="connsiteY4" fmla="*/ 188783 h 488451"/>
                  <a:gd name="connsiteX5" fmla="*/ 678823 w 1044799"/>
                  <a:gd name="connsiteY5" fmla="*/ 138673 h 488451"/>
                  <a:gd name="connsiteX6" fmla="*/ 809423 w 1044799"/>
                  <a:gd name="connsiteY6" fmla="*/ 55 h 488451"/>
                  <a:gd name="connsiteX7" fmla="*/ 1044799 w 1044799"/>
                  <a:gd name="connsiteY7" fmla="*/ 131511 h 488451"/>
                  <a:gd name="connsiteX0" fmla="*/ 0 w 1040011"/>
                  <a:gd name="connsiteY0" fmla="*/ 474133 h 474133"/>
                  <a:gd name="connsiteX1" fmla="*/ 159118 w 1040011"/>
                  <a:gd name="connsiteY1" fmla="*/ 303325 h 474133"/>
                  <a:gd name="connsiteX2" fmla="*/ 298953 w 1040011"/>
                  <a:gd name="connsiteY2" fmla="*/ 193760 h 474133"/>
                  <a:gd name="connsiteX3" fmla="*/ 387853 w 1040011"/>
                  <a:gd name="connsiteY3" fmla="*/ 179238 h 474133"/>
                  <a:gd name="connsiteX4" fmla="*/ 542115 w 1040011"/>
                  <a:gd name="connsiteY4" fmla="*/ 188783 h 474133"/>
                  <a:gd name="connsiteX5" fmla="*/ 674035 w 1040011"/>
                  <a:gd name="connsiteY5" fmla="*/ 138673 h 474133"/>
                  <a:gd name="connsiteX6" fmla="*/ 804635 w 1040011"/>
                  <a:gd name="connsiteY6" fmla="*/ 55 h 474133"/>
                  <a:gd name="connsiteX7" fmla="*/ 1040011 w 1040011"/>
                  <a:gd name="connsiteY7" fmla="*/ 131511 h 474133"/>
                  <a:gd name="connsiteX0" fmla="*/ 0 w 1027244"/>
                  <a:gd name="connsiteY0" fmla="*/ 474136 h 474136"/>
                  <a:gd name="connsiteX1" fmla="*/ 159118 w 1027244"/>
                  <a:gd name="connsiteY1" fmla="*/ 303328 h 474136"/>
                  <a:gd name="connsiteX2" fmla="*/ 298953 w 1027244"/>
                  <a:gd name="connsiteY2" fmla="*/ 193763 h 474136"/>
                  <a:gd name="connsiteX3" fmla="*/ 387853 w 1027244"/>
                  <a:gd name="connsiteY3" fmla="*/ 179241 h 474136"/>
                  <a:gd name="connsiteX4" fmla="*/ 542115 w 1027244"/>
                  <a:gd name="connsiteY4" fmla="*/ 188786 h 474136"/>
                  <a:gd name="connsiteX5" fmla="*/ 674035 w 1027244"/>
                  <a:gd name="connsiteY5" fmla="*/ 138676 h 474136"/>
                  <a:gd name="connsiteX6" fmla="*/ 804635 w 1027244"/>
                  <a:gd name="connsiteY6" fmla="*/ 58 h 474136"/>
                  <a:gd name="connsiteX7" fmla="*/ 1027244 w 1027244"/>
                  <a:gd name="connsiteY7" fmla="*/ 124356 h 47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244" h="474136">
                    <a:moveTo>
                      <a:pt x="0" y="474136"/>
                    </a:moveTo>
                    <a:cubicBezTo>
                      <a:pt x="29357" y="443878"/>
                      <a:pt x="108229" y="354233"/>
                      <a:pt x="159118" y="303328"/>
                    </a:cubicBezTo>
                    <a:cubicBezTo>
                      <a:pt x="210007" y="252423"/>
                      <a:pt x="262604" y="216830"/>
                      <a:pt x="298953" y="193763"/>
                    </a:cubicBezTo>
                    <a:cubicBezTo>
                      <a:pt x="353134" y="175039"/>
                      <a:pt x="322857" y="193990"/>
                      <a:pt x="387853" y="179241"/>
                    </a:cubicBezTo>
                    <a:cubicBezTo>
                      <a:pt x="428380" y="173639"/>
                      <a:pt x="494418" y="195547"/>
                      <a:pt x="542115" y="188786"/>
                    </a:cubicBezTo>
                    <a:cubicBezTo>
                      <a:pt x="589812" y="182025"/>
                      <a:pt x="624608" y="164563"/>
                      <a:pt x="674035" y="138676"/>
                    </a:cubicBezTo>
                    <a:cubicBezTo>
                      <a:pt x="723462" y="112789"/>
                      <a:pt x="743994" y="2842"/>
                      <a:pt x="804635" y="58"/>
                    </a:cubicBezTo>
                    <a:cubicBezTo>
                      <a:pt x="865276" y="-2726"/>
                      <a:pt x="981586" y="94477"/>
                      <a:pt x="1027244" y="124356"/>
                    </a:cubicBezTo>
                  </a:path>
                </a:pathLst>
              </a:custGeom>
              <a:noFill/>
              <a:ln w="22225">
                <a:solidFill>
                  <a:srgbClr val="FF33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1" name="テキスト ボックス 30">
                <a:extLst>
                  <a:ext uri="{FF2B5EF4-FFF2-40B4-BE49-F238E27FC236}">
                    <a16:creationId xmlns:a16="http://schemas.microsoft.com/office/drawing/2014/main" id="{A37CC772-B283-4498-A5F9-2C56502A2C59}"/>
                  </a:ext>
                </a:extLst>
              </p:cNvPr>
              <p:cNvSpPr txBox="1"/>
              <p:nvPr/>
            </p:nvSpPr>
            <p:spPr>
              <a:xfrm>
                <a:off x="7627716" y="4754885"/>
                <a:ext cx="976832" cy="107722"/>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淀川左岸線</a:t>
                </a:r>
              </a:p>
            </p:txBody>
          </p:sp>
          <p:sp>
            <p:nvSpPr>
              <p:cNvPr id="32" name="楕円 31">
                <a:extLst>
                  <a:ext uri="{FF2B5EF4-FFF2-40B4-BE49-F238E27FC236}">
                    <a16:creationId xmlns:a16="http://schemas.microsoft.com/office/drawing/2014/main" id="{D6EB6790-C0AA-401B-93AB-EED869A00149}"/>
                  </a:ext>
                </a:extLst>
              </p:cNvPr>
              <p:cNvSpPr/>
              <p:nvPr/>
            </p:nvSpPr>
            <p:spPr>
              <a:xfrm>
                <a:off x="7658110" y="4762126"/>
                <a:ext cx="36000" cy="36000"/>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3" name="テキスト ボックス 32">
                <a:extLst>
                  <a:ext uri="{FF2B5EF4-FFF2-40B4-BE49-F238E27FC236}">
                    <a16:creationId xmlns:a16="http://schemas.microsoft.com/office/drawing/2014/main" id="{FFE9E270-2850-4E8F-98ED-AA6ACF89CFC3}"/>
                  </a:ext>
                </a:extLst>
              </p:cNvPr>
              <p:cNvSpPr txBox="1"/>
              <p:nvPr/>
            </p:nvSpPr>
            <p:spPr>
              <a:xfrm>
                <a:off x="7553245" y="4836410"/>
                <a:ext cx="339790" cy="769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豊崎ＪＣ</a:t>
                </a:r>
              </a:p>
            </p:txBody>
          </p:sp>
        </p:grpSp>
        <p:sp>
          <p:nvSpPr>
            <p:cNvPr id="16" name="テキスト ボックス 15">
              <a:extLst>
                <a:ext uri="{FF2B5EF4-FFF2-40B4-BE49-F238E27FC236}">
                  <a16:creationId xmlns:a16="http://schemas.microsoft.com/office/drawing/2014/main" id="{D918825F-68E6-4324-92A2-A472C07C32D5}"/>
                </a:ext>
              </a:extLst>
            </p:cNvPr>
            <p:cNvSpPr txBox="1"/>
            <p:nvPr/>
          </p:nvSpPr>
          <p:spPr>
            <a:xfrm>
              <a:off x="6678316" y="4910245"/>
              <a:ext cx="1708993" cy="2200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新大阪駅周辺のまちづくり　エリア図</a:t>
              </a:r>
            </a:p>
          </p:txBody>
        </p:sp>
        <p:sp>
          <p:nvSpPr>
            <p:cNvPr id="17" name="円/楕円 16">
              <a:extLst>
                <a:ext uri="{FF2B5EF4-FFF2-40B4-BE49-F238E27FC236}">
                  <a16:creationId xmlns:a16="http://schemas.microsoft.com/office/drawing/2014/main" id="{2C31D259-652F-4CF6-8A65-FCC2FAC5EA11}"/>
                </a:ext>
              </a:extLst>
            </p:cNvPr>
            <p:cNvSpPr/>
            <p:nvPr/>
          </p:nvSpPr>
          <p:spPr>
            <a:xfrm rot="19756154">
              <a:off x="5870103" y="3011975"/>
              <a:ext cx="3083058" cy="1593323"/>
            </a:xfrm>
            <a:custGeom>
              <a:avLst/>
              <a:gdLst>
                <a:gd name="connsiteX0" fmla="*/ 0 w 3512287"/>
                <a:gd name="connsiteY0" fmla="*/ 767235 h 1534470"/>
                <a:gd name="connsiteX1" fmla="*/ 1756144 w 3512287"/>
                <a:gd name="connsiteY1" fmla="*/ 0 h 1534470"/>
                <a:gd name="connsiteX2" fmla="*/ 3512288 w 3512287"/>
                <a:gd name="connsiteY2" fmla="*/ 767235 h 1534470"/>
                <a:gd name="connsiteX3" fmla="*/ 1756144 w 3512287"/>
                <a:gd name="connsiteY3" fmla="*/ 1534470 h 1534470"/>
                <a:gd name="connsiteX4" fmla="*/ 0 w 3512287"/>
                <a:gd name="connsiteY4" fmla="*/ 767235 h 1534470"/>
                <a:gd name="connsiteX0" fmla="*/ 0 w 3512288"/>
                <a:gd name="connsiteY0" fmla="*/ 767235 h 1534470"/>
                <a:gd name="connsiteX1" fmla="*/ 1756144 w 3512288"/>
                <a:gd name="connsiteY1" fmla="*/ 0 h 1534470"/>
                <a:gd name="connsiteX2" fmla="*/ 3512288 w 3512288"/>
                <a:gd name="connsiteY2" fmla="*/ 767235 h 1534470"/>
                <a:gd name="connsiteX3" fmla="*/ 1756144 w 3512288"/>
                <a:gd name="connsiteY3" fmla="*/ 1534470 h 1534470"/>
                <a:gd name="connsiteX4" fmla="*/ 0 w 3512288"/>
                <a:gd name="connsiteY4" fmla="*/ 767235 h 153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288" h="1534470">
                  <a:moveTo>
                    <a:pt x="0" y="767235"/>
                  </a:moveTo>
                  <a:cubicBezTo>
                    <a:pt x="0" y="343503"/>
                    <a:pt x="786252" y="0"/>
                    <a:pt x="1756144" y="0"/>
                  </a:cubicBezTo>
                  <a:cubicBezTo>
                    <a:pt x="2726036" y="0"/>
                    <a:pt x="3512288" y="343503"/>
                    <a:pt x="3512288" y="767235"/>
                  </a:cubicBezTo>
                  <a:cubicBezTo>
                    <a:pt x="3512288" y="1190967"/>
                    <a:pt x="2726036" y="1534470"/>
                    <a:pt x="1756144" y="1534470"/>
                  </a:cubicBezTo>
                  <a:cubicBezTo>
                    <a:pt x="786252" y="1534470"/>
                    <a:pt x="0" y="1190967"/>
                    <a:pt x="0" y="767235"/>
                  </a:cubicBezTo>
                  <a:close/>
                </a:path>
              </a:pathLst>
            </a:custGeom>
            <a:solidFill>
              <a:srgbClr val="FF0000">
                <a:alpha val="16000"/>
              </a:srgbClr>
            </a:solidFill>
            <a:ln>
              <a:noFill/>
              <a:prstDash val="sysDash"/>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9" name="円/楕円 15">
              <a:extLst>
                <a:ext uri="{FF2B5EF4-FFF2-40B4-BE49-F238E27FC236}">
                  <a16:creationId xmlns:a16="http://schemas.microsoft.com/office/drawing/2014/main" id="{FA60644E-70D1-4263-BCB9-16066E71CE63}"/>
                </a:ext>
              </a:extLst>
            </p:cNvPr>
            <p:cNvSpPr/>
            <p:nvPr/>
          </p:nvSpPr>
          <p:spPr>
            <a:xfrm>
              <a:off x="7511404" y="3482216"/>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0" name="テキスト ボックス 19">
              <a:extLst>
                <a:ext uri="{FF2B5EF4-FFF2-40B4-BE49-F238E27FC236}">
                  <a16:creationId xmlns:a16="http://schemas.microsoft.com/office/drawing/2014/main" id="{52F15093-0C68-4200-A837-D646534D62C9}"/>
                </a:ext>
              </a:extLst>
            </p:cNvPr>
            <p:cNvSpPr txBox="1"/>
            <p:nvPr/>
          </p:nvSpPr>
          <p:spPr>
            <a:xfrm>
              <a:off x="7277010" y="3619584"/>
              <a:ext cx="622724" cy="1862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新大阪駅</a:t>
              </a:r>
            </a:p>
          </p:txBody>
        </p:sp>
        <p:sp>
          <p:nvSpPr>
            <p:cNvPr id="21" name="テキスト ボックス 20">
              <a:extLst>
                <a:ext uri="{FF2B5EF4-FFF2-40B4-BE49-F238E27FC236}">
                  <a16:creationId xmlns:a16="http://schemas.microsoft.com/office/drawing/2014/main" id="{702ECB32-0DE4-4CFB-968C-0299812FD959}"/>
                </a:ext>
              </a:extLst>
            </p:cNvPr>
            <p:cNvSpPr txBox="1"/>
            <p:nvPr/>
          </p:nvSpPr>
          <p:spPr>
            <a:xfrm>
              <a:off x="8308724" y="3175420"/>
              <a:ext cx="622724" cy="16280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淡路駅</a:t>
              </a:r>
            </a:p>
          </p:txBody>
        </p:sp>
        <p:sp>
          <p:nvSpPr>
            <p:cNvPr id="22" name="円/楕円 56">
              <a:extLst>
                <a:ext uri="{FF2B5EF4-FFF2-40B4-BE49-F238E27FC236}">
                  <a16:creationId xmlns:a16="http://schemas.microsoft.com/office/drawing/2014/main" id="{E11CFB17-E97C-4AA8-A791-F76B386B43FC}"/>
                </a:ext>
              </a:extLst>
            </p:cNvPr>
            <p:cNvSpPr/>
            <p:nvPr/>
          </p:nvSpPr>
          <p:spPr>
            <a:xfrm>
              <a:off x="8502133" y="3054596"/>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3" name="円/楕円 53">
              <a:extLst>
                <a:ext uri="{FF2B5EF4-FFF2-40B4-BE49-F238E27FC236}">
                  <a16:creationId xmlns:a16="http://schemas.microsoft.com/office/drawing/2014/main" id="{51A0C9F2-31C9-4657-8838-5AA865D326B6}"/>
                </a:ext>
              </a:extLst>
            </p:cNvPr>
            <p:cNvSpPr/>
            <p:nvPr/>
          </p:nvSpPr>
          <p:spPr>
            <a:xfrm>
              <a:off x="6477204" y="4452860"/>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4" name="テキスト ボックス 23">
              <a:extLst>
                <a:ext uri="{FF2B5EF4-FFF2-40B4-BE49-F238E27FC236}">
                  <a16:creationId xmlns:a16="http://schemas.microsoft.com/office/drawing/2014/main" id="{CE15279F-019F-4FB3-A8DA-5665D3E004B1}"/>
                </a:ext>
              </a:extLst>
            </p:cNvPr>
            <p:cNvSpPr txBox="1"/>
            <p:nvPr/>
          </p:nvSpPr>
          <p:spPr>
            <a:xfrm>
              <a:off x="6382920" y="4569863"/>
              <a:ext cx="636302" cy="1862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十三駅</a:t>
              </a:r>
            </a:p>
          </p:txBody>
        </p:sp>
        <p:sp>
          <p:nvSpPr>
            <p:cNvPr id="26" name="正方形/長方形 25">
              <a:extLst>
                <a:ext uri="{FF2B5EF4-FFF2-40B4-BE49-F238E27FC236}">
                  <a16:creationId xmlns:a16="http://schemas.microsoft.com/office/drawing/2014/main" id="{1EA70527-2D59-4ED6-9E2B-BB7CE99A5D90}"/>
                </a:ext>
              </a:extLst>
            </p:cNvPr>
            <p:cNvSpPr/>
            <p:nvPr/>
          </p:nvSpPr>
          <p:spPr>
            <a:xfrm>
              <a:off x="7335420" y="4137740"/>
              <a:ext cx="1232569" cy="239666"/>
            </a:xfrm>
            <a:prstGeom prst="rect">
              <a:avLst/>
            </a:prstGeom>
            <a:solidFill>
              <a:schemeClr val="bg1">
                <a:alpha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都市再生緊急整備地域</a:t>
              </a:r>
              <a:endPar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r>
                <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114ha</a:t>
              </a: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endPar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p:txBody>
        </p:sp>
        <p:cxnSp>
          <p:nvCxnSpPr>
            <p:cNvPr id="27" name="直線コネクタ 26">
              <a:extLst>
                <a:ext uri="{FF2B5EF4-FFF2-40B4-BE49-F238E27FC236}">
                  <a16:creationId xmlns:a16="http://schemas.microsoft.com/office/drawing/2014/main" id="{61FD2E2C-86B6-4E36-8FD6-DA51F511DC67}"/>
                </a:ext>
              </a:extLst>
            </p:cNvPr>
            <p:cNvCxnSpPr>
              <a:stCxn id="26" idx="0"/>
            </p:cNvCxnSpPr>
            <p:nvPr/>
          </p:nvCxnSpPr>
          <p:spPr>
            <a:xfrm flipH="1" flipV="1">
              <a:off x="7738023" y="3871506"/>
              <a:ext cx="213682" cy="26623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左矢印 65">
              <a:extLst>
                <a:ext uri="{FF2B5EF4-FFF2-40B4-BE49-F238E27FC236}">
                  <a16:creationId xmlns:a16="http://schemas.microsoft.com/office/drawing/2014/main" id="{973990FC-420B-499B-8915-BF7EF461B580}"/>
                </a:ext>
              </a:extLst>
            </p:cNvPr>
            <p:cNvSpPr/>
            <p:nvPr/>
          </p:nvSpPr>
          <p:spPr>
            <a:xfrm rot="19967528">
              <a:off x="7764202" y="3039770"/>
              <a:ext cx="829190" cy="174226"/>
            </a:xfrm>
            <a:prstGeom prst="leftArrow">
              <a:avLst>
                <a:gd name="adj1" fmla="val 65225"/>
                <a:gd name="adj2" fmla="val 92214"/>
              </a:avLst>
            </a:prstGeom>
            <a:solidFill>
              <a:srgbClr val="FFC000"/>
            </a:solidFill>
            <a:ln w="158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9" name="テキスト ボックス 28">
              <a:extLst>
                <a:ext uri="{FF2B5EF4-FFF2-40B4-BE49-F238E27FC236}">
                  <a16:creationId xmlns:a16="http://schemas.microsoft.com/office/drawing/2014/main" id="{B5243343-D239-4871-8B00-99468236A182}"/>
                </a:ext>
              </a:extLst>
            </p:cNvPr>
            <p:cNvSpPr txBox="1"/>
            <p:nvPr/>
          </p:nvSpPr>
          <p:spPr>
            <a:xfrm rot="19967528">
              <a:off x="7561475" y="2838561"/>
              <a:ext cx="1182833" cy="19438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リニア中央新幹線</a:t>
              </a:r>
              <a:endParaRPr kumimoji="1" lang="en-US" altLang="ja-JP" sz="6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北陸新幹線</a:t>
              </a:r>
            </a:p>
          </p:txBody>
        </p:sp>
      </p:grpSp>
      <p:sp>
        <p:nvSpPr>
          <p:cNvPr id="34" name="スライド番号プレースホルダ 3">
            <a:extLst>
              <a:ext uri="{FF2B5EF4-FFF2-40B4-BE49-F238E27FC236}">
                <a16:creationId xmlns:a16="http://schemas.microsoft.com/office/drawing/2014/main" id="{94BFDB35-FFD1-4D8E-98E6-919B0E523071}"/>
              </a:ext>
            </a:extLst>
          </p:cNvPr>
          <p:cNvSpPr txBox="1">
            <a:spLocks noGrp="1"/>
          </p:cNvSpPr>
          <p:nvPr/>
        </p:nvSpPr>
        <p:spPr bwMode="auto">
          <a:xfrm>
            <a:off x="7007557" y="478675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Rectangle 5">
            <a:extLst>
              <a:ext uri="{FF2B5EF4-FFF2-40B4-BE49-F238E27FC236}">
                <a16:creationId xmlns:a16="http://schemas.microsoft.com/office/drawing/2014/main" id="{9BE6A380-0F9B-4B37-8948-855A8E53A7EA}"/>
              </a:ext>
            </a:extLst>
          </p:cNvPr>
          <p:cNvSpPr>
            <a:spLocks noChangeArrowheads="1"/>
          </p:cNvSpPr>
          <p:nvPr/>
        </p:nvSpPr>
        <p:spPr bwMode="auto">
          <a:xfrm>
            <a:off x="157759" y="2509174"/>
            <a:ext cx="6480000" cy="43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tab pos="539750" algn="l"/>
                <a:tab pos="984250" algn="l"/>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新大阪駅周辺のまちづくり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37" name="Rectangle 5">
            <a:extLst>
              <a:ext uri="{FF2B5EF4-FFF2-40B4-BE49-F238E27FC236}">
                <a16:creationId xmlns:a16="http://schemas.microsoft.com/office/drawing/2014/main" id="{6AF4B3B1-7A0B-44C7-87F1-1423E5F17149}"/>
              </a:ext>
            </a:extLst>
          </p:cNvPr>
          <p:cNvSpPr>
            <a:spLocks noChangeArrowheads="1"/>
          </p:cNvSpPr>
          <p:nvPr/>
        </p:nvSpPr>
        <p:spPr bwMode="auto">
          <a:xfrm>
            <a:off x="637773" y="3510314"/>
            <a:ext cx="5583841" cy="474826"/>
          </a:xfrm>
          <a:prstGeom prst="rect">
            <a:avLst/>
          </a:prstGeom>
          <a:noFill/>
          <a:ln w="9525">
            <a:noFill/>
            <a:miter lim="800000"/>
            <a:headEnd/>
            <a:tailEnd/>
          </a:ln>
        </p:spPr>
        <p:txBody>
          <a:bodyPr lIns="69595" tIns="34797" rIns="69595" bIns="34797"/>
          <a:lstStyle/>
          <a:p>
            <a:pPr marL="285750" indent="-285750" eaLnBrk="1" hangingPunct="1">
              <a:lnSpc>
                <a:spcPts val="1400"/>
              </a:lnSpc>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駅とまちが一体となった世界有数の広域交通ターミナルのまちづくりの実現をめざした検討調査を府市共同で実施</a:t>
            </a:r>
            <a:endParaRPr lang="en-US" altLang="ja-JP" sz="1400" dirty="0">
              <a:latin typeface="ＭＳ Ｐゴシック" panose="020B0600070205080204" pitchFamily="50" charset="-128"/>
            </a:endParaRPr>
          </a:p>
          <a:p>
            <a:pPr eaLnBrk="1" hangingPunct="1">
              <a:lnSpc>
                <a:spcPts val="1400"/>
              </a:lnSpc>
              <a:spcBef>
                <a:spcPts val="170"/>
              </a:spcBef>
              <a:spcAft>
                <a:spcPts val="170"/>
              </a:spcAft>
              <a:defRPr/>
            </a:pPr>
            <a:r>
              <a:rPr lang="en-US" altLang="ja-JP" sz="1400" dirty="0">
                <a:latin typeface="ＭＳ Ｐゴシック" panose="020B0600070205080204" pitchFamily="50" charset="-128"/>
              </a:rPr>
              <a:t>   </a:t>
            </a:r>
          </a:p>
        </p:txBody>
      </p:sp>
      <p:sp>
        <p:nvSpPr>
          <p:cNvPr id="39" name="Rectangle 5">
            <a:extLst>
              <a:ext uri="{FF2B5EF4-FFF2-40B4-BE49-F238E27FC236}">
                <a16:creationId xmlns:a16="http://schemas.microsoft.com/office/drawing/2014/main" id="{70BFE5C4-9589-4AF3-857F-38FC5183787E}"/>
              </a:ext>
            </a:extLst>
          </p:cNvPr>
          <p:cNvSpPr>
            <a:spLocks noChangeArrowheads="1"/>
          </p:cNvSpPr>
          <p:nvPr/>
        </p:nvSpPr>
        <p:spPr bwMode="auto">
          <a:xfrm>
            <a:off x="637773" y="4363226"/>
            <a:ext cx="5493437" cy="746697"/>
          </a:xfrm>
          <a:prstGeom prst="rect">
            <a:avLst/>
          </a:prstGeom>
          <a:noFill/>
          <a:ln w="9525">
            <a:noFill/>
            <a:miter lim="800000"/>
            <a:headEnd/>
            <a:tailEnd/>
          </a:ln>
        </p:spPr>
        <p:txBody>
          <a:bodyPr lIns="69595" tIns="34797" rIns="69595" bIns="34797"/>
          <a:lstStyle/>
          <a:p>
            <a:pPr marL="285750" lvl="0" indent="-285750" eaLnBrk="1" hangingPunct="1">
              <a:lnSpc>
                <a:spcPts val="1300"/>
              </a:lnSpc>
              <a:spcBef>
                <a:spcPts val="170"/>
              </a:spcBef>
              <a:spcAft>
                <a:spcPts val="170"/>
              </a:spcAft>
              <a:buFont typeface="Arial" panose="020B0604020202020204" pitchFamily="34" charset="0"/>
              <a:buChar char="•"/>
              <a:defRPr/>
            </a:pP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新大阪駅周辺地域のサブ拠点であるとともに、それぞれの地域のまちづくりの中心的な拠点として、来訪者や地域住民にとって魅力あるまちづくりの実現をめざし</a:t>
            </a:r>
            <a:r>
              <a:rPr lang="ja-JP" altLang="en-US" sz="1400" dirty="0">
                <a:latin typeface="ＭＳ Ｐゴシック" panose="020B0600070205080204" pitchFamily="50" charset="-128"/>
              </a:rPr>
              <a:t>、導入機能等に関する</a:t>
            </a: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検討調査を実施</a:t>
            </a:r>
            <a:endParaRPr lang="en-US" altLang="ja-JP" sz="1400" dirty="0">
              <a:latin typeface="ＭＳ Ｐゴシック" panose="020B0600070205080204" pitchFamily="50" charset="-128"/>
            </a:endParaRPr>
          </a:p>
          <a:p>
            <a:pPr lvl="0" eaLnBrk="1" hangingPunct="1">
              <a:lnSpc>
                <a:spcPts val="1300"/>
              </a:lnSpc>
              <a:spcBef>
                <a:spcPts val="170"/>
              </a:spcBef>
              <a:spcAft>
                <a:spcPts val="170"/>
              </a:spcAft>
              <a:defRPr/>
            </a:pPr>
            <a:r>
              <a:rPr kumimoji="1" lang="ja-JP" altLang="en-US" sz="1400" b="0" i="0" u="none" strike="noStrike" kern="1200" cap="none" normalizeH="0" baseline="0" noProof="0" dirty="0">
                <a:ln>
                  <a:noFill/>
                </a:ln>
                <a:solidFill>
                  <a:srgbClr val="FF0000"/>
                </a:solidFill>
                <a:effectLst/>
                <a:uLnTx/>
                <a:uFillTx/>
                <a:latin typeface="ＭＳ Ｐゴシック" panose="020B0600070205080204" pitchFamily="50" charset="-128"/>
                <a:cs typeface="+mn-cs"/>
              </a:rPr>
              <a:t>　</a:t>
            </a:r>
          </a:p>
        </p:txBody>
      </p:sp>
      <p:sp>
        <p:nvSpPr>
          <p:cNvPr id="40" name="Rectangle 5">
            <a:extLst>
              <a:ext uri="{FF2B5EF4-FFF2-40B4-BE49-F238E27FC236}">
                <a16:creationId xmlns:a16="http://schemas.microsoft.com/office/drawing/2014/main" id="{3A09CBBF-BA67-4488-A25C-F3D855016570}"/>
              </a:ext>
            </a:extLst>
          </p:cNvPr>
          <p:cNvSpPr>
            <a:spLocks noChangeArrowheads="1"/>
          </p:cNvSpPr>
          <p:nvPr/>
        </p:nvSpPr>
        <p:spPr bwMode="auto">
          <a:xfrm>
            <a:off x="79568" y="2940496"/>
            <a:ext cx="6480000" cy="637547"/>
          </a:xfrm>
          <a:prstGeom prst="rect">
            <a:avLst/>
          </a:prstGeom>
          <a:noFill/>
          <a:ln w="9525">
            <a:noFill/>
            <a:miter lim="800000"/>
            <a:headEnd/>
            <a:tailEnd/>
          </a:ln>
        </p:spPr>
        <p:txBody>
          <a:bodyPr lIns="77929" tIns="38964" rIns="77929" bIns="38964"/>
          <a:lstStyle/>
          <a:p>
            <a:pPr marL="288000" lvl="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新大阪駅周辺地域のまちづくり検討調査　　</a:t>
            </a:r>
            <a:r>
              <a:rPr kumimoji="1" lang="en-US" altLang="ja-JP" sz="1600" b="1" i="0" u="none" strike="noStrike" kern="1200" cap="none" spc="0" normalizeH="0" baseline="0" noProof="0" dirty="0">
                <a:ln>
                  <a:noFill/>
                </a:ln>
                <a:effectLst/>
                <a:uLnTx/>
                <a:uFillTx/>
                <a:latin typeface="ＭＳ Ｐゴシック" panose="020B0600070205080204" pitchFamily="50" charset="-128"/>
              </a:rPr>
              <a:t>(</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２</a:t>
            </a:r>
            <a:r>
              <a:rPr lang="ja-JP" altLang="en-US" sz="1600" b="1" dirty="0">
                <a:latin typeface="ＭＳ Ｐゴシック" panose="020B0600070205080204" pitchFamily="50" charset="-128"/>
              </a:rPr>
              <a:t>，４００</a:t>
            </a:r>
            <a:r>
              <a:rPr kumimoji="1" lang="zh-TW" altLang="en-US" sz="1600" b="1" i="0" u="none" strike="noStrike" kern="1200" cap="none" spc="0" normalizeH="0" baseline="0" noProof="0" dirty="0">
                <a:ln>
                  <a:noFill/>
                </a:ln>
                <a:effectLst/>
                <a:uLnTx/>
                <a:uFillTx/>
                <a:latin typeface="ＭＳ Ｐゴシック" panose="020B0600070205080204" pitchFamily="50" charset="-128"/>
              </a:rPr>
              <a:t>万円</a:t>
            </a:r>
            <a:r>
              <a:rPr lang="en-US" altLang="ja-JP"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i="0" u="none" strike="noStrike" kern="1200" cap="none" spc="0" normalizeH="0" baseline="0" noProof="0" dirty="0">
                <a:ln>
                  <a:noFill/>
                </a:ln>
                <a:effectLst/>
                <a:uLnTx/>
                <a:uFillTx/>
                <a:latin typeface="ＭＳ Ｐゴシック" panose="020B0600070205080204" pitchFamily="50" charset="-128"/>
              </a:rPr>
              <a:t>新大阪駅エリア</a:t>
            </a:r>
            <a:endParaRPr kumimoji="1" lang="ja-JP" altLang="en-US" sz="1400" b="1" i="0" u="none" strike="noStrike" kern="1200" cap="none" spc="0" normalizeH="0" baseline="0" noProof="0" dirty="0">
              <a:ln>
                <a:noFill/>
              </a:ln>
              <a:effectLst/>
              <a:uLnTx/>
              <a:uFillTx/>
              <a:latin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E73251F0-0B38-491F-BE07-9D28C7F5779E}"/>
              </a:ext>
            </a:extLst>
          </p:cNvPr>
          <p:cNvSpPr txBox="1"/>
          <p:nvPr/>
        </p:nvSpPr>
        <p:spPr>
          <a:xfrm>
            <a:off x="79568" y="4059830"/>
            <a:ext cx="3119364" cy="307777"/>
          </a:xfrm>
          <a:prstGeom prst="rect">
            <a:avLst/>
          </a:prstGeom>
          <a:noFill/>
        </p:spPr>
        <p:txBody>
          <a:bodyPr wrap="square">
            <a:spAutoFit/>
          </a:bodyPr>
          <a:lstStyle/>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i="0" u="none" strike="noStrike" kern="1200" cap="none" spc="0" normalizeH="0" baseline="0" noProof="0" dirty="0">
                <a:ln>
                  <a:noFill/>
                </a:ln>
                <a:effectLst/>
                <a:uLnTx/>
                <a:uFillTx/>
                <a:latin typeface="ＭＳ Ｐゴシック" panose="020B0600070205080204" pitchFamily="50" charset="-128"/>
              </a:rPr>
              <a:t>淡路駅エリア・十三駅エリア</a:t>
            </a:r>
          </a:p>
        </p:txBody>
      </p:sp>
      <p:pic>
        <p:nvPicPr>
          <p:cNvPr id="2" name="図 1">
            <a:extLst>
              <a:ext uri="{FF2B5EF4-FFF2-40B4-BE49-F238E27FC236}">
                <a16:creationId xmlns:a16="http://schemas.microsoft.com/office/drawing/2014/main" id="{8FEE1B7E-F2E9-BDCD-BCC3-0CCD4891F6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1183" y="524427"/>
            <a:ext cx="1928050" cy="2078272"/>
          </a:xfrm>
          <a:prstGeom prst="rect">
            <a:avLst/>
          </a:prstGeom>
        </p:spPr>
      </p:pic>
    </p:spTree>
    <p:extLst>
      <p:ext uri="{BB962C8B-B14F-4D97-AF65-F5344CB8AC3E}">
        <p14:creationId xmlns:p14="http://schemas.microsoft.com/office/powerpoint/2010/main" val="42203333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a:extLst>
              <a:ext uri="{FF2B5EF4-FFF2-40B4-BE49-F238E27FC236}">
                <a16:creationId xmlns:a16="http://schemas.microsoft.com/office/drawing/2014/main" id="{85A51CFE-B010-4622-B9D1-11091ACCCBED}"/>
              </a:ext>
            </a:extLst>
          </p:cNvPr>
          <p:cNvSpPr>
            <a:spLocks noChangeArrowheads="1"/>
          </p:cNvSpPr>
          <p:nvPr/>
        </p:nvSpPr>
        <p:spPr bwMode="auto">
          <a:xfrm>
            <a:off x="-1589" y="2611"/>
            <a:ext cx="8103032"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b"/>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 関西経済をけん引するまちづくり</a:t>
            </a: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③</a:t>
            </a:r>
            <a:endPar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endParaRPr>
          </a:p>
        </p:txBody>
      </p:sp>
      <p:sp>
        <p:nvSpPr>
          <p:cNvPr id="36" name="Rectangle 4">
            <a:extLst>
              <a:ext uri="{FF2B5EF4-FFF2-40B4-BE49-F238E27FC236}">
                <a16:creationId xmlns:a16="http://schemas.microsoft.com/office/drawing/2014/main" id="{CCA55CC3-5D22-479A-B80D-4AAE6AB0233F}"/>
              </a:ext>
            </a:extLst>
          </p:cNvPr>
          <p:cNvSpPr>
            <a:spLocks noChangeArrowheads="1"/>
          </p:cNvSpPr>
          <p:nvPr/>
        </p:nvSpPr>
        <p:spPr bwMode="auto">
          <a:xfrm>
            <a:off x="6922222" y="0"/>
            <a:ext cx="2221778"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sp>
        <p:nvSpPr>
          <p:cNvPr id="37" name="Rectangle 5">
            <a:extLst>
              <a:ext uri="{FF2B5EF4-FFF2-40B4-BE49-F238E27FC236}">
                <a16:creationId xmlns:a16="http://schemas.microsoft.com/office/drawing/2014/main" id="{88F0B168-08D1-4CD4-9B5F-0CD7C301DB66}"/>
              </a:ext>
            </a:extLst>
          </p:cNvPr>
          <p:cNvSpPr>
            <a:spLocks noChangeArrowheads="1"/>
          </p:cNvSpPr>
          <p:nvPr/>
        </p:nvSpPr>
        <p:spPr bwMode="auto">
          <a:xfrm>
            <a:off x="85567" y="386416"/>
            <a:ext cx="6480000" cy="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rPr>
              <a:t>○　</a:t>
            </a:r>
            <a:r>
              <a:rPr lang="ja-JP" altLang="en-US" sz="1800" b="1" dirty="0">
                <a:latin typeface="ＭＳ Ｐゴシック" panose="020B0600070205080204" pitchFamily="50" charset="-128"/>
              </a:rPr>
              <a:t>大阪城公園周辺地域</a:t>
            </a:r>
            <a:r>
              <a:rPr kumimoji="1" lang="ja-JP" altLang="en-US" sz="1800" b="1" i="0" u="none" strike="noStrike" kern="1200" cap="none" spc="0" normalizeH="0" baseline="0" noProof="0" dirty="0">
                <a:ln>
                  <a:noFill/>
                </a:ln>
                <a:effectLst/>
                <a:uLnTx/>
                <a:uFillTx/>
                <a:latin typeface="ＭＳ Ｐゴシック" panose="020B0600070205080204" pitchFamily="50" charset="-128"/>
              </a:rPr>
              <a:t>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ndParaRPr>
          </a:p>
        </p:txBody>
      </p:sp>
      <p:sp>
        <p:nvSpPr>
          <p:cNvPr id="23" name="Rectangle 5">
            <a:extLst>
              <a:ext uri="{FF2B5EF4-FFF2-40B4-BE49-F238E27FC236}">
                <a16:creationId xmlns:a16="http://schemas.microsoft.com/office/drawing/2014/main" id="{39376776-4EA9-4D7A-B731-8E8D0A68E23E}"/>
              </a:ext>
            </a:extLst>
          </p:cNvPr>
          <p:cNvSpPr>
            <a:spLocks noChangeArrowheads="1"/>
          </p:cNvSpPr>
          <p:nvPr/>
        </p:nvSpPr>
        <p:spPr bwMode="auto">
          <a:xfrm>
            <a:off x="7377" y="1691474"/>
            <a:ext cx="6480000" cy="871879"/>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大阪城公園接続デッキ整備事業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r>
              <a:rPr lang="ja-JP" altLang="en-US" sz="1600" b="1" dirty="0">
                <a:latin typeface="ＭＳ Ｐゴシック" panose="020B0600070205080204" pitchFamily="50" charset="-128"/>
              </a:rPr>
              <a:t>１２</a:t>
            </a:r>
            <a:r>
              <a:rPr kumimoji="1" lang="ja-JP" altLang="en-US" sz="1600" b="1" i="0" u="none" strike="noStrike" kern="1200" cap="none" spc="0" normalizeH="0" baseline="0" noProof="0" dirty="0">
                <a:ln>
                  <a:noFill/>
                </a:ln>
                <a:effectLst/>
                <a:uLnTx/>
                <a:uFillTx/>
                <a:latin typeface="ＭＳ Ｐゴシック" panose="020B0600070205080204" pitchFamily="50" charset="-128"/>
              </a:rPr>
              <a:t>億９</a:t>
            </a:r>
            <a:r>
              <a:rPr lang="ja-JP" altLang="en-US" sz="1600" b="1" dirty="0">
                <a:latin typeface="ＭＳ Ｐゴシック" panose="020B0600070205080204" pitchFamily="50" charset="-128"/>
              </a:rPr>
              <a:t>，５００</a:t>
            </a:r>
            <a:r>
              <a:rPr kumimoji="1" lang="ja-JP" altLang="en-US" sz="1600" b="1" i="0" u="none" strike="noStrike" kern="1200" cap="none" spc="0" normalizeH="0" baseline="0" noProof="0" dirty="0">
                <a:ln>
                  <a:noFill/>
                </a:ln>
                <a:effectLst/>
                <a:uLnTx/>
                <a:uFillTx/>
                <a:latin typeface="ＭＳ Ｐゴシック" panose="020B0600070205080204" pitchFamily="50" charset="-128"/>
              </a:rPr>
              <a:t>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p:txBody>
      </p:sp>
      <p:sp>
        <p:nvSpPr>
          <p:cNvPr id="5" name="Rectangle 5">
            <a:extLst>
              <a:ext uri="{FF2B5EF4-FFF2-40B4-BE49-F238E27FC236}">
                <a16:creationId xmlns:a16="http://schemas.microsoft.com/office/drawing/2014/main" id="{2DA2A476-06F8-A9E0-DD93-ACF76CF37B67}"/>
              </a:ext>
            </a:extLst>
          </p:cNvPr>
          <p:cNvSpPr>
            <a:spLocks noChangeArrowheads="1"/>
          </p:cNvSpPr>
          <p:nvPr/>
        </p:nvSpPr>
        <p:spPr bwMode="auto">
          <a:xfrm>
            <a:off x="7377" y="1947940"/>
            <a:ext cx="6476252" cy="603814"/>
          </a:xfrm>
          <a:prstGeom prst="rect">
            <a:avLst/>
          </a:prstGeom>
          <a:noFill/>
          <a:ln w="9525">
            <a:noFill/>
            <a:miter lim="800000"/>
            <a:headEnd/>
            <a:tailEnd/>
          </a:ln>
        </p:spPr>
        <p:txBody>
          <a:bodyPr lIns="77929" tIns="38964" rIns="77929" bIns="38964"/>
          <a:lstStyle/>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大阪城東部地区における歩行者空間のネットワーク化に</a:t>
            </a:r>
            <a:r>
              <a:rPr kumimoji="1" lang="ja-JP" altLang="en-US" sz="1400" b="0" i="0" u="none" strike="noStrike" kern="1200" cap="none" spc="0" normalizeH="0" baseline="0" noProof="0">
                <a:ln>
                  <a:noFill/>
                </a:ln>
                <a:effectLst/>
                <a:uLnTx/>
                <a:uFillTx/>
                <a:latin typeface="ＭＳ Ｐゴシック" panose="020B0600070205080204" pitchFamily="50" charset="-128"/>
              </a:rPr>
              <a:t>向け、観光</a:t>
            </a:r>
            <a:r>
              <a:rPr kumimoji="1" lang="ja-JP" altLang="en-US" sz="1400" b="0" i="0" u="none" strike="noStrike" kern="1200" cap="none" spc="0" normalizeH="0" baseline="0" noProof="0" dirty="0">
                <a:ln>
                  <a:noFill/>
                </a:ln>
                <a:effectLst/>
                <a:uLnTx/>
                <a:uFillTx/>
                <a:latin typeface="ＭＳ Ｐゴシック" panose="020B0600070205080204" pitchFamily="50" charset="-128"/>
              </a:rPr>
              <a:t>拠点の形成に資する歩行者デッキを大阪府・鉄道事業者と協働して整備</a:t>
            </a:r>
          </a:p>
        </p:txBody>
      </p:sp>
      <p:sp>
        <p:nvSpPr>
          <p:cNvPr id="42" name="スライド番号プレースホルダ 3">
            <a:extLst>
              <a:ext uri="{FF2B5EF4-FFF2-40B4-BE49-F238E27FC236}">
                <a16:creationId xmlns:a16="http://schemas.microsoft.com/office/drawing/2014/main" id="{BB601CD0-138B-49AF-B5F6-D4978C23C47D}"/>
              </a:ext>
            </a:extLst>
          </p:cNvPr>
          <p:cNvSpPr txBox="1">
            <a:spLocks noGrp="1"/>
          </p:cNvSpPr>
          <p:nvPr/>
        </p:nvSpPr>
        <p:spPr bwMode="auto">
          <a:xfrm>
            <a:off x="7007557" y="478675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 name="Rectangle 5">
            <a:extLst>
              <a:ext uri="{FF2B5EF4-FFF2-40B4-BE49-F238E27FC236}">
                <a16:creationId xmlns:a16="http://schemas.microsoft.com/office/drawing/2014/main" id="{68816AC1-2576-FF48-B9A2-2E481FA4C6F9}"/>
              </a:ext>
            </a:extLst>
          </p:cNvPr>
          <p:cNvSpPr>
            <a:spLocks noChangeArrowheads="1"/>
          </p:cNvSpPr>
          <p:nvPr/>
        </p:nvSpPr>
        <p:spPr bwMode="auto">
          <a:xfrm>
            <a:off x="7377" y="916444"/>
            <a:ext cx="6332364" cy="825220"/>
          </a:xfrm>
          <a:prstGeom prst="rect">
            <a:avLst/>
          </a:prstGeom>
          <a:noFill/>
          <a:ln w="9525">
            <a:noFill/>
            <a:miter lim="800000"/>
            <a:headEnd/>
            <a:tailEnd/>
          </a:ln>
        </p:spPr>
        <p:txBody>
          <a:bodyPr lIns="77929" tIns="38964" rIns="77929" bIns="38964"/>
          <a:lstStyle/>
          <a:p>
            <a:pPr marL="288000">
              <a:spcBef>
                <a:spcPts val="0"/>
              </a:spcBef>
              <a:spcAft>
                <a:spcPts val="0"/>
              </a:spcAft>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r>
              <a:rPr kumimoji="1" lang="ja-JP" altLang="ja-JP"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大阪城東部地区のまちづくり検討調査 </a:t>
            </a:r>
            <a:endParaRPr lang="en-US" altLang="ja-JP" sz="1600" b="1" dirty="0">
              <a:solidFill>
                <a:srgbClr val="FF0000"/>
              </a:solidFill>
              <a:latin typeface="ＭＳ Ｐゴシック" panose="020B0600070205080204" pitchFamily="50" charset="-128"/>
            </a:endParaRPr>
          </a:p>
          <a:p>
            <a:pPr marL="756000" indent="-269875">
              <a:lnSpc>
                <a:spcPts val="1600"/>
              </a:lnSpc>
              <a:spcBef>
                <a:spcPts val="0"/>
              </a:spcBef>
              <a:spcAft>
                <a:spcPts val="170"/>
              </a:spcAft>
              <a:buFont typeface="Wingdings" pitchFamily="2" charset="2"/>
              <a:buChar char="Ø"/>
              <a:defRPr/>
            </a:pPr>
            <a:r>
              <a:rPr lang="ja-JP" altLang="en-US" sz="1400" dirty="0">
                <a:latin typeface="ＭＳ Ｐゴシック" panose="020B0600070205080204" pitchFamily="50" charset="-128"/>
              </a:rPr>
              <a:t>１．５期開発を推進するとともに、地区の更なる活性化に資するまちづくりの検討調査を大阪府・地権者等と共同で実施</a:t>
            </a:r>
          </a:p>
        </p:txBody>
      </p:sp>
      <p:sp>
        <p:nvSpPr>
          <p:cNvPr id="78" name="角丸四角形 20">
            <a:extLst>
              <a:ext uri="{FF2B5EF4-FFF2-40B4-BE49-F238E27FC236}">
                <a16:creationId xmlns:a16="http://schemas.microsoft.com/office/drawing/2014/main" id="{9D760A2B-DB3A-458E-B3C0-C7ADC68987EF}"/>
              </a:ext>
            </a:extLst>
          </p:cNvPr>
          <p:cNvSpPr/>
          <p:nvPr/>
        </p:nvSpPr>
        <p:spPr>
          <a:xfrm>
            <a:off x="216795" y="429738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40" name="Rectangle 5">
            <a:extLst>
              <a:ext uri="{FF2B5EF4-FFF2-40B4-BE49-F238E27FC236}">
                <a16:creationId xmlns:a16="http://schemas.microsoft.com/office/drawing/2014/main" id="{E64D6987-56E7-0508-8AC9-F09E2FDC35A5}"/>
              </a:ext>
            </a:extLst>
          </p:cNvPr>
          <p:cNvSpPr>
            <a:spLocks noChangeArrowheads="1"/>
          </p:cNvSpPr>
          <p:nvPr/>
        </p:nvSpPr>
        <p:spPr bwMode="auto">
          <a:xfrm>
            <a:off x="3325567" y="881673"/>
            <a:ext cx="2579530" cy="375584"/>
          </a:xfrm>
          <a:prstGeom prst="rect">
            <a:avLst/>
          </a:prstGeom>
          <a:noFill/>
          <a:ln w="9525">
            <a:noFill/>
            <a:miter lim="800000"/>
            <a:headEnd/>
            <a:tailEnd/>
          </a:ln>
        </p:spPr>
        <p:txBody>
          <a:bodyPr lIns="77929" tIns="38964" rIns="77929" bIns="38964"/>
          <a:lstStyle/>
          <a:p>
            <a:pPr marL="288000" lvl="0" algn="r">
              <a:lnSpc>
                <a:spcPts val="1800"/>
              </a:lnSpc>
              <a:spcBef>
                <a:spcPts val="0"/>
              </a:spcBef>
              <a:spcAft>
                <a:spcPts val="0"/>
              </a:spcAft>
              <a:tabLst>
                <a:tab pos="93663" algn="l"/>
                <a:tab pos="4479925" algn="l"/>
              </a:tabLst>
              <a:defRPr/>
            </a:pPr>
            <a:r>
              <a:rPr kumimoji="1" lang="ja-JP" altLang="en-US" sz="1600" b="1" i="0"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　　３</a:t>
            </a:r>
            <a:r>
              <a:rPr kumimoji="1" lang="ja-JP" altLang="en-US" sz="1600" b="1" i="0" strike="noStrike" kern="1200" cap="none" spc="0" normalizeH="0" baseline="0" noProof="0" dirty="0">
                <a:ln>
                  <a:noFill/>
                </a:ln>
                <a:effectLst/>
                <a:uLnTx/>
                <a:uFillTx/>
                <a:latin typeface="ＭＳ Ｐゴシック" panose="020B0600070205080204" pitchFamily="50" charset="-128"/>
              </a:rPr>
              <a:t>００</a:t>
            </a:r>
            <a:r>
              <a:rPr lang="ja-JP" altLang="en-US" sz="1600" b="1" dirty="0">
                <a:latin typeface="ＭＳ Ｐゴシック" panose="020B0600070205080204" pitchFamily="50" charset="-128"/>
              </a:rPr>
              <a:t>万円</a:t>
            </a:r>
            <a:r>
              <a:rPr kumimoji="1" lang="ja-JP" altLang="en-US" sz="1600" b="1" i="0" strike="noStrike" kern="1200" cap="none" spc="0" normalizeH="0" baseline="0" noProof="0" dirty="0">
                <a:ln>
                  <a:noFill/>
                </a:ln>
                <a:effectLst/>
                <a:uLnTx/>
                <a:uFillTx/>
                <a:latin typeface="ＭＳ Ｐゴシック" panose="020B0600070205080204" pitchFamily="50" charset="-128"/>
              </a:rPr>
              <a:t>）</a:t>
            </a:r>
            <a:endParaRPr kumimoji="1" lang="en-US" altLang="ja-JP" sz="1600" b="1" i="0" strike="noStrike" kern="1200" cap="none" spc="0" normalizeH="0" baseline="0" noProof="0" dirty="0">
              <a:ln>
                <a:noFill/>
              </a:ln>
              <a:effectLst/>
              <a:uLnTx/>
              <a:uFillTx/>
              <a:latin typeface="ＭＳ Ｐゴシック" panose="020B0600070205080204" pitchFamily="50" charset="-128"/>
            </a:endParaRPr>
          </a:p>
        </p:txBody>
      </p:sp>
      <p:pic>
        <p:nvPicPr>
          <p:cNvPr id="90" name="図 89">
            <a:extLst>
              <a:ext uri="{FF2B5EF4-FFF2-40B4-BE49-F238E27FC236}">
                <a16:creationId xmlns:a16="http://schemas.microsoft.com/office/drawing/2014/main" id="{DB1D3714-C698-40A8-ABA3-E0922A03C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9948" y="1344031"/>
            <a:ext cx="2740856" cy="2878858"/>
          </a:xfrm>
          <a:prstGeom prst="rect">
            <a:avLst/>
          </a:prstGeom>
        </p:spPr>
      </p:pic>
      <p:sp>
        <p:nvSpPr>
          <p:cNvPr id="21" name="Rectangle 5">
            <a:extLst>
              <a:ext uri="{FF2B5EF4-FFF2-40B4-BE49-F238E27FC236}">
                <a16:creationId xmlns:a16="http://schemas.microsoft.com/office/drawing/2014/main" id="{65FEA697-3B02-26A6-1CF1-7686B7AF6F93}"/>
              </a:ext>
            </a:extLst>
          </p:cNvPr>
          <p:cNvSpPr>
            <a:spLocks noChangeArrowheads="1"/>
          </p:cNvSpPr>
          <p:nvPr/>
        </p:nvSpPr>
        <p:spPr bwMode="auto">
          <a:xfrm>
            <a:off x="7377" y="2425702"/>
            <a:ext cx="6466055" cy="1044401"/>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ts val="1800"/>
              </a:lnSpc>
              <a:spcBef>
                <a:spcPts val="0"/>
              </a:spcBef>
              <a:spcAft>
                <a:spcPts val="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カーボンニュートラルを見据えた</a:t>
            </a:r>
            <a:r>
              <a:rPr lang="ja-JP" altLang="en-US" sz="1600" b="1" dirty="0">
                <a:latin typeface="ＭＳ Ｐゴシック" panose="020B0600070205080204" pitchFamily="50" charset="-128"/>
              </a:rPr>
              <a:t>中浜西下水処理場の再構築事業</a:t>
            </a:r>
            <a:endParaRPr lang="en-US" altLang="ja-JP" sz="1600" b="1" dirty="0">
              <a:latin typeface="ＭＳ Ｐゴシック" panose="020B0600070205080204" pitchFamily="50" charset="-128"/>
            </a:endParaRPr>
          </a:p>
          <a:p>
            <a:pPr marL="288000" marR="0" lvl="0" indent="0" algn="l" defTabSz="914400" rtl="0" eaLnBrk="0" fontAlgn="base" latinLnBrk="0" hangingPunct="0">
              <a:lnSpc>
                <a:spcPts val="1800"/>
              </a:lnSpc>
              <a:spcBef>
                <a:spcPts val="0"/>
              </a:spcBef>
              <a:spcAft>
                <a:spcPts val="0"/>
              </a:spcAft>
              <a:buClrTx/>
              <a:buSzTx/>
              <a:buFontTx/>
              <a:buNone/>
              <a:tabLst>
                <a:tab pos="93663" algn="l"/>
                <a:tab pos="4479925" algn="l"/>
              </a:tabLst>
              <a:defRPr/>
            </a:pP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１億１，７００</a:t>
            </a:r>
            <a:r>
              <a:rPr lang="ja-JP" altLang="en-US" sz="1600" b="1" dirty="0">
                <a:latin typeface="ＭＳ Ｐゴシック" panose="020B0600070205080204" pitchFamily="50" charset="-128"/>
              </a:rPr>
              <a:t>万円</a:t>
            </a: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p:txBody>
      </p:sp>
      <p:sp>
        <p:nvSpPr>
          <p:cNvPr id="22" name="Rectangle 5">
            <a:extLst>
              <a:ext uri="{FF2B5EF4-FFF2-40B4-BE49-F238E27FC236}">
                <a16:creationId xmlns:a16="http://schemas.microsoft.com/office/drawing/2014/main" id="{195F785F-7433-F4D1-70AD-1F4D99353E29}"/>
              </a:ext>
            </a:extLst>
          </p:cNvPr>
          <p:cNvSpPr>
            <a:spLocks noChangeArrowheads="1"/>
          </p:cNvSpPr>
          <p:nvPr/>
        </p:nvSpPr>
        <p:spPr bwMode="auto">
          <a:xfrm>
            <a:off x="7377" y="2903397"/>
            <a:ext cx="6252646" cy="603814"/>
          </a:xfrm>
          <a:prstGeom prst="rect">
            <a:avLst/>
          </a:prstGeom>
          <a:noFill/>
          <a:ln w="9525">
            <a:noFill/>
            <a:miter lim="800000"/>
            <a:headEnd/>
            <a:tailEnd/>
          </a:ln>
        </p:spPr>
        <p:txBody>
          <a:bodyPr lIns="77929" tIns="38964" rIns="77929" bIns="38964"/>
          <a:lstStyle/>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まちづくりと連携した上部空間の活用や、資源・エネルギーの循環拠点となる次世代の都市型下水処理場への再構築に向けた基本設計</a:t>
            </a:r>
          </a:p>
        </p:txBody>
      </p:sp>
      <p:sp>
        <p:nvSpPr>
          <p:cNvPr id="95" name="Rectangle 5">
            <a:extLst>
              <a:ext uri="{FF2B5EF4-FFF2-40B4-BE49-F238E27FC236}">
                <a16:creationId xmlns:a16="http://schemas.microsoft.com/office/drawing/2014/main" id="{C6685653-3517-4BDF-872B-0E82D9DBD6DA}"/>
              </a:ext>
            </a:extLst>
          </p:cNvPr>
          <p:cNvSpPr>
            <a:spLocks noChangeArrowheads="1"/>
          </p:cNvSpPr>
          <p:nvPr/>
        </p:nvSpPr>
        <p:spPr bwMode="auto">
          <a:xfrm>
            <a:off x="7377" y="3527900"/>
            <a:ext cx="6252646" cy="806327"/>
          </a:xfrm>
          <a:prstGeom prst="rect">
            <a:avLst/>
          </a:prstGeom>
          <a:noFill/>
          <a:ln w="9525">
            <a:noFill/>
            <a:miter lim="800000"/>
            <a:headEnd/>
            <a:tailEnd/>
          </a:ln>
        </p:spPr>
        <p:txBody>
          <a:bodyPr lIns="77929" tIns="38964" rIns="77929" bIns="38964"/>
          <a:lstStyle/>
          <a:p>
            <a:pPr marL="288000" lvl="0">
              <a:spcBef>
                <a:spcPts val="170"/>
              </a:spcBef>
              <a:spcAft>
                <a:spcPts val="0"/>
              </a:spcAft>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京橋駅周辺におけるまちづくりの推進　（  ２億６，８００万円）</a:t>
            </a:r>
            <a:endParaRPr kumimoji="1" lang="en-US" altLang="ja-JP" sz="1600" b="1" i="0" u="sng" strike="noStrike" kern="1200" cap="none" spc="0" normalizeH="0" baseline="0" noProof="0" dirty="0">
              <a:ln>
                <a:noFill/>
              </a:ln>
              <a:solidFill>
                <a:srgbClr val="FF0000"/>
              </a:solidFill>
              <a:effectLst/>
              <a:uLnTx/>
              <a:uFillTx/>
              <a:latin typeface="ＭＳ Ｐゴシック" panose="020B0600070205080204" pitchFamily="50" charset="-128"/>
            </a:endParaRPr>
          </a:p>
          <a:p>
            <a:pPr marL="756000" marR="0" lvl="0" indent="-269875" algn="l" defTabSz="914400" rtl="0" eaLnBrk="0" fontAlgn="base" latinLnBrk="0" hangingPunct="0">
              <a:lnSpc>
                <a:spcPts val="1600"/>
              </a:lnSpc>
              <a:spcBef>
                <a:spcPts val="17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国際競争力の強化に資する都市再生の推進や民間都市開発等を促進するため、まちづくりの検討調査を実施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125" name="Rectangle 5">
            <a:extLst>
              <a:ext uri="{FF2B5EF4-FFF2-40B4-BE49-F238E27FC236}">
                <a16:creationId xmlns:a16="http://schemas.microsoft.com/office/drawing/2014/main" id="{94F62C61-EBA0-48FD-8487-88B2C722DB69}"/>
              </a:ext>
            </a:extLst>
          </p:cNvPr>
          <p:cNvSpPr>
            <a:spLocks noChangeArrowheads="1"/>
          </p:cNvSpPr>
          <p:nvPr/>
        </p:nvSpPr>
        <p:spPr bwMode="auto">
          <a:xfrm>
            <a:off x="7378" y="4283072"/>
            <a:ext cx="6252645" cy="784174"/>
          </a:xfrm>
          <a:prstGeom prst="rect">
            <a:avLst/>
          </a:prstGeom>
          <a:noFill/>
          <a:ln w="9525">
            <a:noFill/>
            <a:miter lim="800000"/>
            <a:headEnd/>
            <a:tailEnd/>
          </a:ln>
        </p:spPr>
        <p:txBody>
          <a:bodyPr lIns="77929" tIns="38964" rIns="77929" bIns="38964"/>
          <a:lstStyle/>
          <a:p>
            <a:pPr marL="723900" indent="-238125">
              <a:spcBef>
                <a:spcPts val="0"/>
              </a:spcBef>
              <a:spcAft>
                <a:spcPts val="170"/>
              </a:spcAft>
              <a:buFont typeface="Wingdings" pitchFamily="2" charset="2"/>
              <a:buChar char="Ø"/>
              <a:tabLst>
                <a:tab pos="622300" algn="l"/>
              </a:tabLst>
              <a:defRPr/>
            </a:pPr>
            <a:r>
              <a:rPr lang="en-US" altLang="ja-JP" sz="1400" dirty="0">
                <a:latin typeface="ＭＳ Ｐゴシック" panose="020B0600070205080204" pitchFamily="50" charset="-128"/>
              </a:rPr>
              <a:t>JR</a:t>
            </a:r>
            <a:r>
              <a:rPr lang="ja-JP" altLang="en-US" sz="1400" dirty="0">
                <a:latin typeface="ＭＳ Ｐゴシック" panose="020B0600070205080204" pitchFamily="50" charset="-128"/>
              </a:rPr>
              <a:t>片町線東西線の地下化により、鉄道による地域分断を解消するとともに、踏切を除却し広域交通ネットワークを形成（幹線道路機能の強化）</a:t>
            </a:r>
            <a:endParaRPr lang="en-US" altLang="ja-JP" sz="1400" dirty="0">
              <a:latin typeface="ＭＳ Ｐゴシック" panose="020B0600070205080204" pitchFamily="50" charset="-128"/>
            </a:endParaRPr>
          </a:p>
          <a:p>
            <a:pPr marL="485775">
              <a:spcBef>
                <a:spcPts val="0"/>
              </a:spcBef>
              <a:spcAft>
                <a:spcPts val="170"/>
              </a:spcAft>
              <a:tabLst>
                <a:tab pos="622300" algn="l"/>
              </a:tabLst>
              <a:defRPr/>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するための設計調査を実施</a:t>
            </a:r>
          </a:p>
        </p:txBody>
      </p:sp>
    </p:spTree>
    <p:extLst>
      <p:ext uri="{BB962C8B-B14F-4D97-AF65-F5344CB8AC3E}">
        <p14:creationId xmlns:p14="http://schemas.microsoft.com/office/powerpoint/2010/main" val="16507096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C8B7A-F73A-8C1D-4635-0CE3904CDF79}"/>
            </a:ext>
          </a:extLst>
        </p:cNvPr>
        <p:cNvGrpSpPr/>
        <p:nvPr/>
      </p:nvGrpSpPr>
      <p:grpSpPr>
        <a:xfrm>
          <a:off x="0" y="0"/>
          <a:ext cx="0" cy="0"/>
          <a:chOff x="0" y="0"/>
          <a:chExt cx="0" cy="0"/>
        </a:xfrm>
      </p:grpSpPr>
      <p:sp>
        <p:nvSpPr>
          <p:cNvPr id="36" name="Rectangle 4">
            <a:extLst>
              <a:ext uri="{FF2B5EF4-FFF2-40B4-BE49-F238E27FC236}">
                <a16:creationId xmlns:a16="http://schemas.microsoft.com/office/drawing/2014/main" id="{23A2927C-9C36-3843-9176-E1B987860C88}"/>
              </a:ext>
            </a:extLst>
          </p:cNvPr>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鉄道ネットワークの充実</a:t>
            </a:r>
          </a:p>
        </p:txBody>
      </p:sp>
      <p:sp>
        <p:nvSpPr>
          <p:cNvPr id="63" name="Rectangle 4">
            <a:extLst>
              <a:ext uri="{FF2B5EF4-FFF2-40B4-BE49-F238E27FC236}">
                <a16:creationId xmlns:a16="http://schemas.microsoft.com/office/drawing/2014/main" id="{86CFC5A7-5DDD-FCDB-433C-43E84FC91EB4}"/>
              </a:ext>
            </a:extLst>
          </p:cNvPr>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8" name="Rectangle 4">
            <a:extLst>
              <a:ext uri="{FF2B5EF4-FFF2-40B4-BE49-F238E27FC236}">
                <a16:creationId xmlns:a16="http://schemas.microsoft.com/office/drawing/2014/main" id="{A40D5B12-04E9-5EAB-7DE3-9AC4874B9735}"/>
              </a:ext>
            </a:extLst>
          </p:cNvPr>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鉄道ネットワークや交通環境の充実</a:t>
            </a:r>
          </a:p>
        </p:txBody>
      </p:sp>
      <p:sp>
        <p:nvSpPr>
          <p:cNvPr id="39" name="Rectangle 4">
            <a:extLst>
              <a:ext uri="{FF2B5EF4-FFF2-40B4-BE49-F238E27FC236}">
                <a16:creationId xmlns:a16="http://schemas.microsoft.com/office/drawing/2014/main" id="{9A16D84E-7875-8E08-972D-17CEE6D2B940}"/>
              </a:ext>
            </a:extLst>
          </p:cNvPr>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0" name="Rectangle 5">
            <a:extLst>
              <a:ext uri="{FF2B5EF4-FFF2-40B4-BE49-F238E27FC236}">
                <a16:creationId xmlns:a16="http://schemas.microsoft.com/office/drawing/2014/main" id="{8D3686B3-C539-8393-A8A8-B28C1AECB709}"/>
              </a:ext>
            </a:extLst>
          </p:cNvPr>
          <p:cNvSpPr>
            <a:spLocks noChangeArrowheads="1"/>
          </p:cNvSpPr>
          <p:nvPr/>
        </p:nvSpPr>
        <p:spPr bwMode="auto">
          <a:xfrm>
            <a:off x="-59512" y="1479596"/>
            <a:ext cx="6269759" cy="827612"/>
          </a:xfrm>
          <a:prstGeom prst="rect">
            <a:avLst/>
          </a:prstGeom>
          <a:noFill/>
          <a:ln>
            <a:noFill/>
          </a:ln>
        </p:spPr>
        <p:txBody>
          <a:bodyPr wrap="square"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なにわ筋線事業の促進</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（１０２億３，３００万円）</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9700" algn="l"/>
              </a:tabLst>
              <a:defRPr/>
            </a:pPr>
            <a:r>
              <a:rPr lang="ja-JP" altLang="en-US" sz="1200"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令和７年度補正予算の繰越分（１１億２，５００万円）を含む</a:t>
            </a:r>
            <a:endParaRPr lang="en-US" altLang="ja-JP" sz="12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なにわ筋線の整備主体が実施する用地補償や工事等への出資・補助</a:t>
            </a:r>
            <a:endParaRPr lang="en-US" altLang="ja-JP" sz="1400" dirty="0">
              <a:latin typeface="ＭＳ Ｐゴシック" panose="020B0600070205080204" pitchFamily="50" charset="-128"/>
            </a:endParaRPr>
          </a:p>
        </p:txBody>
      </p:sp>
      <p:sp>
        <p:nvSpPr>
          <p:cNvPr id="35" name="Rectangle 5">
            <a:extLst>
              <a:ext uri="{FF2B5EF4-FFF2-40B4-BE49-F238E27FC236}">
                <a16:creationId xmlns:a16="http://schemas.microsoft.com/office/drawing/2014/main" id="{367A9C69-816B-3FF6-5F66-657ACEA202D1}"/>
              </a:ext>
            </a:extLst>
          </p:cNvPr>
          <p:cNvSpPr>
            <a:spLocks noChangeArrowheads="1"/>
          </p:cNvSpPr>
          <p:nvPr/>
        </p:nvSpPr>
        <p:spPr bwMode="auto">
          <a:xfrm>
            <a:off x="-54486" y="585130"/>
            <a:ext cx="6231994" cy="799803"/>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933950" indent="-4646613" eaLnBrk="1" hangingPunct="1">
              <a:spcBef>
                <a:spcPts val="170"/>
              </a:spcBef>
              <a:spcAft>
                <a:spcPts val="170"/>
              </a:spcAft>
              <a:buNone/>
              <a:tabLst>
                <a:tab pos="3948113" algn="l"/>
                <a:tab pos="5114925" algn="l"/>
              </a:tabLst>
              <a:defRPr/>
            </a:pPr>
            <a:r>
              <a:rPr lang="ja-JP" altLang="en-US" sz="1600" b="1" dirty="0">
                <a:latin typeface="ＭＳ Ｐゴシック" panose="020B0600070205080204" pitchFamily="50" charset="-128"/>
              </a:rPr>
              <a:t>■</a:t>
            </a:r>
            <a:r>
              <a:rPr lang="ja-JP" altLang="en-US" sz="1200" b="1" dirty="0">
                <a:latin typeface="ＭＳ Ｐゴシック" panose="020B0600070205080204" pitchFamily="50" charset="-128"/>
              </a:rPr>
              <a:t>　</a:t>
            </a:r>
            <a:r>
              <a:rPr lang="ja-JP" altLang="en-US" sz="1600" b="1" dirty="0">
                <a:latin typeface="ＭＳ Ｐゴシック" panose="020B0600070205080204" pitchFamily="50" charset="-128"/>
              </a:rPr>
              <a:t>リニア中央新幹線等整備促進　</a:t>
            </a:r>
            <a:r>
              <a:rPr lang="en-US" altLang="ja-JP" sz="1400" b="1" dirty="0">
                <a:latin typeface="ＭＳ Ｐゴシック" panose="020B0600070205080204" pitchFamily="50" charset="-128"/>
              </a:rPr>
              <a:t>	  </a:t>
            </a:r>
            <a:r>
              <a:rPr lang="ja-JP" altLang="en-US" sz="1600" b="1" dirty="0">
                <a:latin typeface="ＭＳ Ｐゴシック" panose="020B0600070205080204" pitchFamily="50" charset="-128"/>
              </a:rPr>
              <a:t>（</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３００万円）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リニア中央新幹線・北陸新幹線の早期全線開業の実現に向けた</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国等への働きかけ</a:t>
            </a:r>
            <a:endParaRPr lang="en-US" altLang="ja-JP" sz="1400" dirty="0">
              <a:latin typeface="ＭＳ Ｐゴシック" panose="020B0600070205080204" pitchFamily="50" charset="-128"/>
            </a:endParaRPr>
          </a:p>
        </p:txBody>
      </p:sp>
      <p:sp>
        <p:nvSpPr>
          <p:cNvPr id="57" name="スライド番号プレースホルダー 12">
            <a:extLst>
              <a:ext uri="{FF2B5EF4-FFF2-40B4-BE49-F238E27FC236}">
                <a16:creationId xmlns:a16="http://schemas.microsoft.com/office/drawing/2014/main" id="{34820326-39B8-8CB4-F20B-8A4CD0351E1F}"/>
              </a:ext>
            </a:extLst>
          </p:cNvPr>
          <p:cNvSpPr>
            <a:spLocks noGrp="1"/>
          </p:cNvSpPr>
          <p:nvPr>
            <p:ph type="sldNum" sz="quarter" idx="12"/>
          </p:nvPr>
        </p:nvSpPr>
        <p:spPr>
          <a:xfrm>
            <a:off x="6908801" y="4729117"/>
            <a:ext cx="2133600" cy="358775"/>
          </a:xfrm>
        </p:spPr>
        <p:txBody>
          <a:bodyPr/>
          <a:lstStyle/>
          <a:p>
            <a:pPr>
              <a:defRPr/>
            </a:pPr>
            <a:fld id="{DEFA87D7-D11D-49EA-BD5A-1FA0DBA809B8}" type="slidenum">
              <a:rPr lang="en-US" altLang="ja-JP" sz="2000" b="1" smtClean="0">
                <a:effectLst>
                  <a:outerShdw blurRad="38100" dist="38100" dir="2700000" algn="tl">
                    <a:srgbClr val="000000">
                      <a:alpha val="43137"/>
                    </a:srgbClr>
                  </a:outerShdw>
                </a:effectLst>
              </a:rPr>
              <a:t>44</a:t>
            </a:fld>
            <a:endParaRPr lang="en-US" altLang="ja-JP" sz="2000" b="1" dirty="0">
              <a:effectLst>
                <a:outerShdw blurRad="38100" dist="38100" dir="2700000" algn="tl">
                  <a:srgbClr val="000000">
                    <a:alpha val="43137"/>
                  </a:srgbClr>
                </a:outerShdw>
              </a:effectLst>
            </a:endParaRPr>
          </a:p>
        </p:txBody>
      </p:sp>
      <p:sp>
        <p:nvSpPr>
          <p:cNvPr id="2" name="Rectangle 5">
            <a:extLst>
              <a:ext uri="{FF2B5EF4-FFF2-40B4-BE49-F238E27FC236}">
                <a16:creationId xmlns:a16="http://schemas.microsoft.com/office/drawing/2014/main" id="{C9C30226-3346-FE76-F8B9-6580DBF34136}"/>
              </a:ext>
            </a:extLst>
          </p:cNvPr>
          <p:cNvSpPr>
            <a:spLocks noChangeArrowheads="1"/>
          </p:cNvSpPr>
          <p:nvPr/>
        </p:nvSpPr>
        <p:spPr bwMode="auto">
          <a:xfrm>
            <a:off x="-54487" y="2416944"/>
            <a:ext cx="6206228" cy="799803"/>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都市鉄道路線の事業化に向けた検討調査</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１，１００万円）</a:t>
            </a:r>
            <a:endParaRPr lang="en-US" altLang="ja-JP" sz="1600" b="1" dirty="0">
              <a:latin typeface="ＭＳ Ｐゴシック" panose="020B0600070205080204" pitchFamily="50" charset="-128"/>
            </a:endParaRPr>
          </a:p>
          <a:p>
            <a:pPr marL="756000" indent="-284400" algn="just"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新たな鉄道３路線の事業化に向けた検討を大阪府・鉄道事業者と</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　　共同で実施</a:t>
            </a:r>
          </a:p>
        </p:txBody>
      </p:sp>
      <p:sp>
        <p:nvSpPr>
          <p:cNvPr id="6" name="角丸四角形 20">
            <a:extLst>
              <a:ext uri="{FF2B5EF4-FFF2-40B4-BE49-F238E27FC236}">
                <a16:creationId xmlns:a16="http://schemas.microsoft.com/office/drawing/2014/main" id="{8804737A-40DE-7E5F-D760-2374BA309A11}"/>
              </a:ext>
            </a:extLst>
          </p:cNvPr>
          <p:cNvSpPr/>
          <p:nvPr/>
        </p:nvSpPr>
        <p:spPr>
          <a:xfrm>
            <a:off x="24159" y="245721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7" name="Rectangle 5">
            <a:extLst>
              <a:ext uri="{FF2B5EF4-FFF2-40B4-BE49-F238E27FC236}">
                <a16:creationId xmlns:a16="http://schemas.microsoft.com/office/drawing/2014/main" id="{651DEC4D-643E-24CD-228A-134771F80AEB}"/>
              </a:ext>
            </a:extLst>
          </p:cNvPr>
          <p:cNvSpPr>
            <a:spLocks noChangeArrowheads="1"/>
          </p:cNvSpPr>
          <p:nvPr/>
        </p:nvSpPr>
        <p:spPr bwMode="auto">
          <a:xfrm>
            <a:off x="-59512" y="3266516"/>
            <a:ext cx="8722300" cy="653081"/>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路線バスに係る自動運転の事業化支援事業                              （　３億７，５００万円）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市内路線バスの自動運転化に向けた実証実験に対する支援</a:t>
            </a:r>
            <a:endParaRPr lang="en-US" altLang="ja-JP" sz="1400" dirty="0">
              <a:latin typeface="ＭＳ Ｐゴシック" panose="020B0600070205080204" pitchFamily="50" charset="-128"/>
            </a:endParaRPr>
          </a:p>
        </p:txBody>
      </p:sp>
      <p:sp>
        <p:nvSpPr>
          <p:cNvPr id="8" name="Rectangle 5">
            <a:extLst>
              <a:ext uri="{FF2B5EF4-FFF2-40B4-BE49-F238E27FC236}">
                <a16:creationId xmlns:a16="http://schemas.microsoft.com/office/drawing/2014/main" id="{918F9614-AE14-C149-2DEE-8CFEE71AA30E}"/>
              </a:ext>
            </a:extLst>
          </p:cNvPr>
          <p:cNvSpPr>
            <a:spLocks noChangeArrowheads="1"/>
          </p:cNvSpPr>
          <p:nvPr/>
        </p:nvSpPr>
        <p:spPr bwMode="auto">
          <a:xfrm>
            <a:off x="-59512" y="3935644"/>
            <a:ext cx="8825142" cy="586800"/>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高速道路等における自動運転バスの社会実装に向けた検討調査  （　　　 １，５００万円）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主要な交通拠点や集客拠点等をつなぐ高速道路を活用したルートでの社会実装に向けた検討調査を実施</a:t>
            </a:r>
            <a:endParaRPr lang="en-US" altLang="ja-JP" sz="1400" dirty="0">
              <a:latin typeface="ＭＳ Ｐゴシック" panose="020B0600070205080204" pitchFamily="50" charset="-128"/>
            </a:endParaRPr>
          </a:p>
        </p:txBody>
      </p:sp>
      <p:sp>
        <p:nvSpPr>
          <p:cNvPr id="9" name="角丸四角形 20">
            <a:extLst>
              <a:ext uri="{FF2B5EF4-FFF2-40B4-BE49-F238E27FC236}">
                <a16:creationId xmlns:a16="http://schemas.microsoft.com/office/drawing/2014/main" id="{5CCFA39B-5ED8-3684-902B-373FDFCB7A17}"/>
              </a:ext>
            </a:extLst>
          </p:cNvPr>
          <p:cNvSpPr/>
          <p:nvPr/>
        </p:nvSpPr>
        <p:spPr>
          <a:xfrm>
            <a:off x="24159" y="329621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1" name="Rectangle 5">
            <a:extLst>
              <a:ext uri="{FF2B5EF4-FFF2-40B4-BE49-F238E27FC236}">
                <a16:creationId xmlns:a16="http://schemas.microsoft.com/office/drawing/2014/main" id="{8517782B-596A-B55E-532C-FBDB7805697F}"/>
              </a:ext>
            </a:extLst>
          </p:cNvPr>
          <p:cNvSpPr>
            <a:spLocks noChangeArrowheads="1"/>
          </p:cNvSpPr>
          <p:nvPr/>
        </p:nvSpPr>
        <p:spPr bwMode="auto">
          <a:xfrm>
            <a:off x="-59512" y="4573927"/>
            <a:ext cx="9101913" cy="539736"/>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ユニバーサルデザイン（</a:t>
            </a:r>
            <a:r>
              <a:rPr lang="en-US" altLang="ja-JP" sz="1600" b="1" dirty="0">
                <a:latin typeface="ＭＳ Ｐゴシック" panose="020B0600070205080204" pitchFamily="50" charset="-128"/>
              </a:rPr>
              <a:t>UD</a:t>
            </a:r>
            <a:r>
              <a:rPr lang="ja-JP" altLang="en-US" sz="1600" b="1" dirty="0">
                <a:latin typeface="ＭＳ Ｐゴシック" panose="020B0600070205080204" pitchFamily="50" charset="-128"/>
              </a:rPr>
              <a:t>）タクシーの普及促進</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６，０００万円）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誰もが安全・安心で快適に移動できるＵＤタクシーの導入に対する補助</a:t>
            </a:r>
            <a:endParaRPr lang="en-US" altLang="ja-JP" sz="1400" dirty="0">
              <a:latin typeface="ＭＳ Ｐゴシック" panose="020B0600070205080204" pitchFamily="50" charset="-128"/>
            </a:endParaRPr>
          </a:p>
        </p:txBody>
      </p:sp>
      <p:pic>
        <p:nvPicPr>
          <p:cNvPr id="10" name="図 9">
            <a:extLst>
              <a:ext uri="{FF2B5EF4-FFF2-40B4-BE49-F238E27FC236}">
                <a16:creationId xmlns:a16="http://schemas.microsoft.com/office/drawing/2014/main" id="{1AB43B76-8FB2-AFD6-5C0D-76574A9A2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7508" y="485411"/>
            <a:ext cx="2957092" cy="2822400"/>
          </a:xfrm>
          <a:prstGeom prst="rect">
            <a:avLst/>
          </a:prstGeom>
        </p:spPr>
      </p:pic>
    </p:spTree>
    <p:extLst>
      <p:ext uri="{BB962C8B-B14F-4D97-AF65-F5344CB8AC3E}">
        <p14:creationId xmlns:p14="http://schemas.microsoft.com/office/powerpoint/2010/main" val="3553936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17661-CBC4-6D60-D881-7853FEF9F220}"/>
            </a:ext>
          </a:extLst>
        </p:cNvPr>
        <p:cNvGrpSpPr/>
        <p:nvPr/>
      </p:nvGrpSpPr>
      <p:grpSpPr>
        <a:xfrm>
          <a:off x="0" y="0"/>
          <a:ext cx="0" cy="0"/>
          <a:chOff x="0" y="0"/>
          <a:chExt cx="0" cy="0"/>
        </a:xfrm>
      </p:grpSpPr>
      <p:sp>
        <p:nvSpPr>
          <p:cNvPr id="129" name="Rectangle 4">
            <a:extLst>
              <a:ext uri="{FF2B5EF4-FFF2-40B4-BE49-F238E27FC236}">
                <a16:creationId xmlns:a16="http://schemas.microsoft.com/office/drawing/2014/main" id="{A50C58BE-2401-CD56-8723-949A497AED83}"/>
              </a:ext>
            </a:extLst>
          </p:cNvPr>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高速道路ネットワークの充実</a:t>
            </a:r>
          </a:p>
        </p:txBody>
      </p:sp>
      <p:sp>
        <p:nvSpPr>
          <p:cNvPr id="264" name="Rectangle 4">
            <a:extLst>
              <a:ext uri="{FF2B5EF4-FFF2-40B4-BE49-F238E27FC236}">
                <a16:creationId xmlns:a16="http://schemas.microsoft.com/office/drawing/2014/main" id="{0758FE12-51DD-353B-B82D-3E2BD44ECF9B}"/>
              </a:ext>
            </a:extLst>
          </p:cNvPr>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8" name="スライド番号プレースホルダ 3">
            <a:extLst>
              <a:ext uri="{FF2B5EF4-FFF2-40B4-BE49-F238E27FC236}">
                <a16:creationId xmlns:a16="http://schemas.microsoft.com/office/drawing/2014/main" id="{9831A1E0-B79E-8542-7B2A-D1BF4B684B11}"/>
              </a:ext>
            </a:extLst>
          </p:cNvPr>
          <p:cNvSpPr txBox="1">
            <a:spLocks noGrp="1"/>
          </p:cNvSpPr>
          <p:nvPr/>
        </p:nvSpPr>
        <p:spPr bwMode="auto">
          <a:xfrm>
            <a:off x="7010819" y="4808800"/>
            <a:ext cx="2133600" cy="357187"/>
          </a:xfrm>
          <a:prstGeom prst="rect">
            <a:avLst/>
          </a:prstGeom>
          <a:noFill/>
          <a:ln>
            <a:miter lim="800000"/>
            <a:headEnd/>
            <a:tailEnd/>
          </a:ln>
        </p:spPr>
        <p:txBody>
          <a:bodyPr lIns="77929" tIns="38964" rIns="77929" bIns="38964"/>
          <a:lstStyle/>
          <a:p>
            <a:pPr algn="r" eaLnBrk="1" hangingPunct="1">
              <a:defRPr/>
            </a:pPr>
            <a:fld id="{FEE22E6E-F706-4E10-B99F-B6E214B3843D}" type="slidenum">
              <a:rPr lang="en-US" altLang="ja-JP" sz="2000" b="1" smtClean="0">
                <a:effectLst>
                  <a:outerShdw blurRad="38100" dist="38100" dir="2700000" algn="tl">
                    <a:srgbClr val="C0C0C0"/>
                  </a:outerShdw>
                </a:effectLst>
                <a:latin typeface="ＭＳ Ｐゴシック" panose="020B0600070205080204" pitchFamily="50" charset="-128"/>
                <a:ea typeface="ＭＳ Ｐゴシック" charset="-128"/>
              </a:rPr>
              <a:t>45</a:t>
            </a:fld>
            <a:endParaRPr lang="en-US" altLang="ja-JP" sz="2000" b="1" dirty="0">
              <a:effectLst>
                <a:outerShdw blurRad="38100" dist="38100" dir="2700000" algn="tl">
                  <a:srgbClr val="C0C0C0"/>
                </a:outerShdw>
              </a:effectLst>
              <a:latin typeface="ＭＳ Ｐゴシック" panose="020B0600070205080204" pitchFamily="50" charset="-128"/>
              <a:ea typeface="ＭＳ Ｐゴシック" charset="-128"/>
            </a:endParaRPr>
          </a:p>
        </p:txBody>
      </p:sp>
      <p:sp>
        <p:nvSpPr>
          <p:cNvPr id="72" name="テキスト ボックス 9">
            <a:extLst>
              <a:ext uri="{FF2B5EF4-FFF2-40B4-BE49-F238E27FC236}">
                <a16:creationId xmlns:a16="http://schemas.microsoft.com/office/drawing/2014/main" id="{15AAB972-B63F-CF52-133A-B774FCFA491B}"/>
              </a:ext>
            </a:extLst>
          </p:cNvPr>
          <p:cNvSpPr txBox="1">
            <a:spLocks noChangeArrowheads="1"/>
          </p:cNvSpPr>
          <p:nvPr/>
        </p:nvSpPr>
        <p:spPr bwMode="auto">
          <a:xfrm>
            <a:off x="60436" y="3566148"/>
            <a:ext cx="4893804" cy="1061829"/>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淀川左岸線延伸部事業</a:t>
            </a:r>
            <a:r>
              <a:rPr lang="en-US" altLang="ja-JP" sz="1600" b="1" dirty="0">
                <a:latin typeface="+mn-ea"/>
                <a:ea typeface="+mn-ea"/>
              </a:rPr>
              <a:t>	</a:t>
            </a:r>
            <a:r>
              <a:rPr lang="ja-JP" altLang="en-US" sz="1600" b="1" dirty="0">
                <a:latin typeface="+mn-ea"/>
                <a:ea typeface="+mn-ea"/>
              </a:rPr>
              <a:t>（    ４億円　　　　　　　）</a:t>
            </a:r>
            <a:endParaRPr lang="en-US" altLang="ja-JP" sz="1600" b="1" dirty="0">
              <a:latin typeface="+mn-ea"/>
              <a:ea typeface="+mn-ea"/>
            </a:endParaRPr>
          </a:p>
          <a:p>
            <a:pPr marL="84138" eaLnBrk="1" hangingPunct="1">
              <a:spcBef>
                <a:spcPts val="200"/>
              </a:spcBef>
              <a:spcAft>
                <a:spcPts val="0"/>
              </a:spcAft>
              <a:buFont typeface="Wingdings" pitchFamily="2" charset="2"/>
              <a:buChar char="Ø"/>
              <a:tabLst>
                <a:tab pos="357188" algn="l"/>
                <a:tab pos="3852863" algn="l"/>
              </a:tabLst>
              <a:defRPr/>
            </a:pPr>
            <a:r>
              <a:rPr lang="ja-JP" altLang="en-US" sz="1400" dirty="0">
                <a:latin typeface="+mn-ea"/>
                <a:ea typeface="+mn-ea"/>
              </a:rPr>
              <a:t>　道路詳細設計及び道路改良工事等を実施</a:t>
            </a:r>
            <a:endParaRPr lang="en-US" altLang="ja-JP" sz="1400" dirty="0">
              <a:latin typeface="+mn-ea"/>
              <a:ea typeface="+mn-ea"/>
            </a:endParaRPr>
          </a:p>
          <a:p>
            <a:pPr eaLnBrk="1" hangingPunct="1">
              <a:spcBef>
                <a:spcPts val="200"/>
              </a:spcBef>
              <a:spcAft>
                <a:spcPts val="0"/>
              </a:spcAft>
              <a:defRPr/>
            </a:pPr>
            <a:r>
              <a:rPr lang="ja-JP" altLang="en-US" sz="1400" dirty="0">
                <a:latin typeface="+mn-ea"/>
                <a:ea typeface="+mn-ea"/>
              </a:rPr>
              <a:t>　　・区　　　間：新御堂筋～</a:t>
            </a:r>
            <a:r>
              <a:rPr lang="zh-TW" altLang="en-US" sz="1400" dirty="0">
                <a:latin typeface="+mn-ea"/>
                <a:ea typeface="+mn-ea"/>
              </a:rPr>
              <a:t>近畿自動車道</a:t>
            </a:r>
            <a:endParaRPr lang="en-US" altLang="ja-JP" sz="1400" strike="sngStrike" dirty="0">
              <a:latin typeface="+mn-ea"/>
              <a:ea typeface="+mn-ea"/>
            </a:endParaRPr>
          </a:p>
          <a:p>
            <a:pPr eaLnBrk="1" hangingPunct="1">
              <a:spcBef>
                <a:spcPts val="200"/>
              </a:spcBef>
              <a:spcAft>
                <a:spcPts val="0"/>
              </a:spcAft>
              <a:defRPr/>
            </a:pPr>
            <a:r>
              <a:rPr lang="ja-JP" altLang="en-US" sz="1400" dirty="0">
                <a:latin typeface="+mn-ea"/>
                <a:ea typeface="+mn-ea"/>
              </a:rPr>
              <a:t>　　・事業主体：国、阪神高速道路㈱ 、西日本高速道路㈱ </a:t>
            </a:r>
            <a:r>
              <a:rPr lang="ja-JP" altLang="en-US" sz="1400" b="1" dirty="0">
                <a:latin typeface="+mj-ea"/>
                <a:ea typeface="+mj-ea"/>
              </a:rPr>
              <a:t>　</a:t>
            </a:r>
            <a:endParaRPr lang="en-US" altLang="ja-JP" sz="1400" b="1" dirty="0">
              <a:latin typeface="+mj-ea"/>
              <a:ea typeface="+mj-ea"/>
            </a:endParaRPr>
          </a:p>
        </p:txBody>
      </p:sp>
      <p:grpSp>
        <p:nvGrpSpPr>
          <p:cNvPr id="95" name="グループ化 94">
            <a:extLst>
              <a:ext uri="{FF2B5EF4-FFF2-40B4-BE49-F238E27FC236}">
                <a16:creationId xmlns:a16="http://schemas.microsoft.com/office/drawing/2014/main" id="{BFE3002E-6749-B5D5-A9FA-C4A409C9F7EA}"/>
              </a:ext>
            </a:extLst>
          </p:cNvPr>
          <p:cNvGrpSpPr/>
          <p:nvPr/>
        </p:nvGrpSpPr>
        <p:grpSpPr>
          <a:xfrm>
            <a:off x="2944678" y="1920981"/>
            <a:ext cx="1896145" cy="1276668"/>
            <a:chOff x="-2209893" y="1703955"/>
            <a:chExt cx="2652094" cy="1675810"/>
          </a:xfrm>
        </p:grpSpPr>
        <p:grpSp>
          <p:nvGrpSpPr>
            <p:cNvPr id="96" name="グループ化 95">
              <a:extLst>
                <a:ext uri="{FF2B5EF4-FFF2-40B4-BE49-F238E27FC236}">
                  <a16:creationId xmlns:a16="http://schemas.microsoft.com/office/drawing/2014/main" id="{BCDF92D6-2830-8779-5461-55373C92D8CE}"/>
                </a:ext>
              </a:extLst>
            </p:cNvPr>
            <p:cNvGrpSpPr/>
            <p:nvPr/>
          </p:nvGrpSpPr>
          <p:grpSpPr>
            <a:xfrm>
              <a:off x="-2209892" y="1703955"/>
              <a:ext cx="2652093" cy="1674793"/>
              <a:chOff x="4784187" y="1414984"/>
              <a:chExt cx="4076614" cy="2552488"/>
            </a:xfrm>
          </p:grpSpPr>
          <p:pic>
            <p:nvPicPr>
              <p:cNvPr id="98" name="図 9">
                <a:extLst>
                  <a:ext uri="{FF2B5EF4-FFF2-40B4-BE49-F238E27FC236}">
                    <a16:creationId xmlns:a16="http://schemas.microsoft.com/office/drawing/2014/main" id="{B09D1F3B-9291-D5B1-2B78-C6C9B22C398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4784187" y="1438584"/>
                <a:ext cx="4076614" cy="2528888"/>
              </a:xfrm>
              <a:prstGeom prst="roundRect">
                <a:avLst>
                  <a:gd name="adj" fmla="val 16667"/>
                </a:avLst>
              </a:prstGeom>
              <a:ln w="0">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1" name="フリーフォーム 110">
                <a:extLst>
                  <a:ext uri="{FF2B5EF4-FFF2-40B4-BE49-F238E27FC236}">
                    <a16:creationId xmlns:a16="http://schemas.microsoft.com/office/drawing/2014/main" id="{27EAB119-8CE4-BFA3-F8D5-9DC05E942AC5}"/>
                  </a:ext>
                </a:extLst>
              </p:cNvPr>
              <p:cNvSpPr/>
              <p:nvPr/>
            </p:nvSpPr>
            <p:spPr>
              <a:xfrm>
                <a:off x="5854700" y="2984500"/>
                <a:ext cx="2949575" cy="600075"/>
              </a:xfrm>
              <a:custGeom>
                <a:avLst/>
                <a:gdLst>
                  <a:gd name="connsiteX0" fmla="*/ 2728913 w 2728913"/>
                  <a:gd name="connsiteY0" fmla="*/ 0 h 623887"/>
                  <a:gd name="connsiteX1" fmla="*/ 1900238 w 2728913"/>
                  <a:gd name="connsiteY1" fmla="*/ 309562 h 623887"/>
                  <a:gd name="connsiteX2" fmla="*/ 1633538 w 2728913"/>
                  <a:gd name="connsiteY2" fmla="*/ 314325 h 623887"/>
                  <a:gd name="connsiteX3" fmla="*/ 1328738 w 2728913"/>
                  <a:gd name="connsiteY3" fmla="*/ 485775 h 623887"/>
                  <a:gd name="connsiteX4" fmla="*/ 357188 w 2728913"/>
                  <a:gd name="connsiteY4" fmla="*/ 514350 h 623887"/>
                  <a:gd name="connsiteX5" fmla="*/ 180975 w 2728913"/>
                  <a:gd name="connsiteY5" fmla="*/ 619125 h 623887"/>
                  <a:gd name="connsiteX6" fmla="*/ 0 w 2728913"/>
                  <a:gd name="connsiteY6" fmla="*/ 623887 h 623887"/>
                  <a:gd name="connsiteX0" fmla="*/ 2728913 w 2731770"/>
                  <a:gd name="connsiteY0" fmla="*/ 0 h 623887"/>
                  <a:gd name="connsiteX1" fmla="*/ 2731770 w 2731770"/>
                  <a:gd name="connsiteY1" fmla="*/ 4762 h 623887"/>
                  <a:gd name="connsiteX2" fmla="*/ 1900238 w 2731770"/>
                  <a:gd name="connsiteY2" fmla="*/ 309562 h 623887"/>
                  <a:gd name="connsiteX3" fmla="*/ 1633538 w 2731770"/>
                  <a:gd name="connsiteY3" fmla="*/ 314325 h 623887"/>
                  <a:gd name="connsiteX4" fmla="*/ 1328738 w 2731770"/>
                  <a:gd name="connsiteY4" fmla="*/ 485775 h 623887"/>
                  <a:gd name="connsiteX5" fmla="*/ 357188 w 2731770"/>
                  <a:gd name="connsiteY5" fmla="*/ 514350 h 623887"/>
                  <a:gd name="connsiteX6" fmla="*/ 180975 w 2731770"/>
                  <a:gd name="connsiteY6" fmla="*/ 619125 h 623887"/>
                  <a:gd name="connsiteX7" fmla="*/ 0 w 2731770"/>
                  <a:gd name="connsiteY7" fmla="*/ 623887 h 623887"/>
                  <a:gd name="connsiteX0" fmla="*/ 2728913 w 2728913"/>
                  <a:gd name="connsiteY0" fmla="*/ 2858 h 626745"/>
                  <a:gd name="connsiteX1" fmla="*/ 2663190 w 2728913"/>
                  <a:gd name="connsiteY1" fmla="*/ 0 h 626745"/>
                  <a:gd name="connsiteX2" fmla="*/ 1900238 w 2728913"/>
                  <a:gd name="connsiteY2" fmla="*/ 312420 h 626745"/>
                  <a:gd name="connsiteX3" fmla="*/ 1633538 w 2728913"/>
                  <a:gd name="connsiteY3" fmla="*/ 317183 h 626745"/>
                  <a:gd name="connsiteX4" fmla="*/ 1328738 w 2728913"/>
                  <a:gd name="connsiteY4" fmla="*/ 488633 h 626745"/>
                  <a:gd name="connsiteX5" fmla="*/ 357188 w 2728913"/>
                  <a:gd name="connsiteY5" fmla="*/ 517208 h 626745"/>
                  <a:gd name="connsiteX6" fmla="*/ 180975 w 2728913"/>
                  <a:gd name="connsiteY6" fmla="*/ 621983 h 626745"/>
                  <a:gd name="connsiteX7" fmla="*/ 0 w 2728913"/>
                  <a:gd name="connsiteY7" fmla="*/ 626745 h 626745"/>
                  <a:gd name="connsiteX0" fmla="*/ 3201353 w 3201353"/>
                  <a:gd name="connsiteY0" fmla="*/ 0 h 661987"/>
                  <a:gd name="connsiteX1" fmla="*/ 2663190 w 3201353"/>
                  <a:gd name="connsiteY1" fmla="*/ 3524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 name="connsiteX0" fmla="*/ 3201353 w 3201353"/>
                  <a:gd name="connsiteY0" fmla="*/ 0 h 661987"/>
                  <a:gd name="connsiteX1" fmla="*/ 2708910 w 3201353"/>
                  <a:gd name="connsiteY1" fmla="*/ 2762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353" h="661987">
                    <a:moveTo>
                      <a:pt x="3201353" y="0"/>
                    </a:moveTo>
                    <a:lnTo>
                      <a:pt x="2708910" y="27622"/>
                    </a:lnTo>
                    <a:lnTo>
                      <a:pt x="1900238" y="347662"/>
                    </a:lnTo>
                    <a:lnTo>
                      <a:pt x="1633538" y="352425"/>
                    </a:lnTo>
                    <a:lnTo>
                      <a:pt x="1328738" y="523875"/>
                    </a:lnTo>
                    <a:lnTo>
                      <a:pt x="357188" y="552450"/>
                    </a:lnTo>
                    <a:lnTo>
                      <a:pt x="180975" y="657225"/>
                    </a:lnTo>
                    <a:lnTo>
                      <a:pt x="0" y="661987"/>
                    </a:lnTo>
                  </a:path>
                </a:pathLst>
              </a:cu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chemeClr val="tx1"/>
                  </a:solidFill>
                  <a:latin typeface="ＭＳ Ｐゴシック" panose="020B0600070205080204" pitchFamily="50" charset="-128"/>
                </a:endParaRPr>
              </a:p>
            </p:txBody>
          </p:sp>
          <p:cxnSp>
            <p:nvCxnSpPr>
              <p:cNvPr id="112" name="直線矢印コネクタ 111">
                <a:extLst>
                  <a:ext uri="{FF2B5EF4-FFF2-40B4-BE49-F238E27FC236}">
                    <a16:creationId xmlns:a16="http://schemas.microsoft.com/office/drawing/2014/main" id="{CE278E74-D3D7-1BA5-3C90-B0532C0F7D1B}"/>
                  </a:ext>
                </a:extLst>
              </p:cNvPr>
              <p:cNvCxnSpPr/>
              <p:nvPr/>
            </p:nvCxnSpPr>
            <p:spPr>
              <a:xfrm flipH="1" flipV="1">
                <a:off x="7834313" y="3219450"/>
                <a:ext cx="133350" cy="10636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27">
                <a:extLst>
                  <a:ext uri="{FF2B5EF4-FFF2-40B4-BE49-F238E27FC236}">
                    <a16:creationId xmlns:a16="http://schemas.microsoft.com/office/drawing/2014/main" id="{49AE0271-5E77-2663-E192-D64FF2D1328D}"/>
                  </a:ext>
                </a:extLst>
              </p:cNvPr>
              <p:cNvSpPr txBox="1">
                <a:spLocks noChangeArrowheads="1"/>
              </p:cNvSpPr>
              <p:nvPr/>
            </p:nvSpPr>
            <p:spPr bwMode="auto">
              <a:xfrm>
                <a:off x="5081403" y="3196755"/>
                <a:ext cx="735534"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500" dirty="0"/>
                  <a:t>淀川南岸線</a:t>
                </a:r>
              </a:p>
            </p:txBody>
          </p:sp>
          <p:sp>
            <p:nvSpPr>
              <p:cNvPr id="117" name="テキスト ボックス 116">
                <a:extLst>
                  <a:ext uri="{FF2B5EF4-FFF2-40B4-BE49-F238E27FC236}">
                    <a16:creationId xmlns:a16="http://schemas.microsoft.com/office/drawing/2014/main" id="{AD86F70C-B4BE-AFD4-789B-4EC99E6CE204}"/>
                  </a:ext>
                </a:extLst>
              </p:cNvPr>
              <p:cNvSpPr txBox="1"/>
              <p:nvPr/>
            </p:nvSpPr>
            <p:spPr>
              <a:xfrm>
                <a:off x="4958511" y="1414984"/>
                <a:ext cx="3667051" cy="396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ctr">
                  <a:defRPr sz="1600">
                    <a:latin typeface="HG丸ｺﾞｼｯｸM-PRO" panose="020F0600000000000000" pitchFamily="50" charset="-128"/>
                    <a:ea typeface="HG丸ｺﾞｼｯｸM-PRO" panose="020F0600000000000000"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ja-JP" altLang="en-US" sz="900" b="1" dirty="0">
                    <a:solidFill>
                      <a:schemeClr val="tx1"/>
                    </a:solidFill>
                    <a:latin typeface="+mj-ea"/>
                    <a:ea typeface="+mj-ea"/>
                  </a:rPr>
                  <a:t>整備イメージ</a:t>
                </a:r>
              </a:p>
            </p:txBody>
          </p:sp>
          <p:sp>
            <p:nvSpPr>
              <p:cNvPr id="118" name="テキスト ボックス 25">
                <a:extLst>
                  <a:ext uri="{FF2B5EF4-FFF2-40B4-BE49-F238E27FC236}">
                    <a16:creationId xmlns:a16="http://schemas.microsoft.com/office/drawing/2014/main" id="{DF536A3A-8803-188C-AF37-9ECF51CA5F67}"/>
                  </a:ext>
                </a:extLst>
              </p:cNvPr>
              <p:cNvSpPr txBox="1">
                <a:spLocks noChangeArrowheads="1"/>
              </p:cNvSpPr>
              <p:nvPr/>
            </p:nvSpPr>
            <p:spPr bwMode="auto">
              <a:xfrm>
                <a:off x="6233576" y="3628813"/>
                <a:ext cx="1212253" cy="184717"/>
              </a:xfrm>
              <a:prstGeom prst="rect">
                <a:avLst/>
              </a:prstGeom>
              <a:solidFill>
                <a:schemeClr val="tx1">
                  <a:alpha val="10196"/>
                </a:scheme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600" dirty="0"/>
                  <a:t>淀川左岸線</a:t>
                </a:r>
                <a:r>
                  <a:rPr lang="en-US" altLang="ja-JP" sz="600" dirty="0"/>
                  <a:t>(2</a:t>
                </a:r>
                <a:r>
                  <a:rPr lang="ja-JP" altLang="en-US" sz="600" dirty="0"/>
                  <a:t>期</a:t>
                </a:r>
                <a:r>
                  <a:rPr lang="en-US" altLang="ja-JP" sz="600" dirty="0"/>
                  <a:t>)</a:t>
                </a:r>
                <a:endParaRPr lang="ja-JP" altLang="en-US" sz="600" dirty="0"/>
              </a:p>
            </p:txBody>
          </p:sp>
          <p:sp>
            <p:nvSpPr>
              <p:cNvPr id="119" name="テキスト ボックス 27">
                <a:extLst>
                  <a:ext uri="{FF2B5EF4-FFF2-40B4-BE49-F238E27FC236}">
                    <a16:creationId xmlns:a16="http://schemas.microsoft.com/office/drawing/2014/main" id="{14785EFB-A88A-20A4-B839-16889BEB6780}"/>
                  </a:ext>
                </a:extLst>
              </p:cNvPr>
              <p:cNvSpPr txBox="1">
                <a:spLocks noChangeArrowheads="1"/>
              </p:cNvSpPr>
              <p:nvPr/>
            </p:nvSpPr>
            <p:spPr bwMode="auto">
              <a:xfrm>
                <a:off x="8264276" y="2112154"/>
                <a:ext cx="315980"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500" dirty="0"/>
                  <a:t>淀川</a:t>
                </a:r>
              </a:p>
            </p:txBody>
          </p:sp>
        </p:grpSp>
        <p:sp>
          <p:nvSpPr>
            <p:cNvPr id="97" name="角丸四角形 96">
              <a:extLst>
                <a:ext uri="{FF2B5EF4-FFF2-40B4-BE49-F238E27FC236}">
                  <a16:creationId xmlns:a16="http://schemas.microsoft.com/office/drawing/2014/main" id="{181CA471-9EF2-B08E-5B7D-DD5FA2127881}"/>
                </a:ext>
              </a:extLst>
            </p:cNvPr>
            <p:cNvSpPr/>
            <p:nvPr/>
          </p:nvSpPr>
          <p:spPr>
            <a:xfrm>
              <a:off x="-2209893" y="1730068"/>
              <a:ext cx="2652094" cy="1649697"/>
            </a:xfrm>
            <a:prstGeom prst="roundRect">
              <a:avLst>
                <a:gd name="adj" fmla="val 1472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C93B9647-0C60-BAE8-B4BB-4C309E444542}"/>
              </a:ext>
            </a:extLst>
          </p:cNvPr>
          <p:cNvGrpSpPr/>
          <p:nvPr/>
        </p:nvGrpSpPr>
        <p:grpSpPr>
          <a:xfrm>
            <a:off x="4996802" y="794550"/>
            <a:ext cx="4028033" cy="4011076"/>
            <a:chOff x="4868443" y="1279112"/>
            <a:chExt cx="4028033" cy="3707006"/>
          </a:xfrm>
        </p:grpSpPr>
        <p:pic>
          <p:nvPicPr>
            <p:cNvPr id="4" name="図 3">
              <a:extLst>
                <a:ext uri="{FF2B5EF4-FFF2-40B4-BE49-F238E27FC236}">
                  <a16:creationId xmlns:a16="http://schemas.microsoft.com/office/drawing/2014/main" id="{34441A34-3204-FD21-3EB5-8BED5DECBC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7162" y="1282209"/>
              <a:ext cx="3524025" cy="3473873"/>
            </a:xfrm>
            <a:prstGeom prst="rect">
              <a:avLst/>
            </a:prstGeom>
            <a:ln w="3175">
              <a:solidFill>
                <a:schemeClr val="tx1"/>
              </a:solidFill>
            </a:ln>
          </p:spPr>
        </p:pic>
        <p:grpSp>
          <p:nvGrpSpPr>
            <p:cNvPr id="7" name="グループ化 6">
              <a:extLst>
                <a:ext uri="{FF2B5EF4-FFF2-40B4-BE49-F238E27FC236}">
                  <a16:creationId xmlns:a16="http://schemas.microsoft.com/office/drawing/2014/main" id="{82D1E97C-3C0C-9697-09D0-4F0555888A6A}"/>
                </a:ext>
              </a:extLst>
            </p:cNvPr>
            <p:cNvGrpSpPr/>
            <p:nvPr/>
          </p:nvGrpSpPr>
          <p:grpSpPr>
            <a:xfrm>
              <a:off x="6157913" y="2452688"/>
              <a:ext cx="1012031" cy="916781"/>
              <a:chOff x="6157913" y="2452688"/>
              <a:chExt cx="1012031" cy="916781"/>
            </a:xfrm>
            <a:effectLst>
              <a:glow rad="63500">
                <a:schemeClr val="tx1">
                  <a:alpha val="40000"/>
                </a:schemeClr>
              </a:glow>
            </a:effectLst>
          </p:grpSpPr>
          <p:sp>
            <p:nvSpPr>
              <p:cNvPr id="281" name="フリーフォーム 148">
                <a:extLst>
                  <a:ext uri="{FF2B5EF4-FFF2-40B4-BE49-F238E27FC236}">
                    <a16:creationId xmlns:a16="http://schemas.microsoft.com/office/drawing/2014/main" id="{6A8E089E-FE18-8CDC-3734-63F74CC1C0B3}"/>
                  </a:ext>
                </a:extLst>
              </p:cNvPr>
              <p:cNvSpPr/>
              <p:nvPr/>
            </p:nvSpPr>
            <p:spPr>
              <a:xfrm>
                <a:off x="6157913" y="2805113"/>
                <a:ext cx="1012031" cy="564356"/>
              </a:xfrm>
              <a:custGeom>
                <a:avLst/>
                <a:gdLst>
                  <a:gd name="connsiteX0" fmla="*/ 0 w 1012031"/>
                  <a:gd name="connsiteY0" fmla="*/ 16668 h 564356"/>
                  <a:gd name="connsiteX1" fmla="*/ 116681 w 1012031"/>
                  <a:gd name="connsiteY1" fmla="*/ 111918 h 564356"/>
                  <a:gd name="connsiteX2" fmla="*/ 80962 w 1012031"/>
                  <a:gd name="connsiteY2" fmla="*/ 197643 h 564356"/>
                  <a:gd name="connsiteX3" fmla="*/ 83343 w 1012031"/>
                  <a:gd name="connsiteY3" fmla="*/ 261937 h 564356"/>
                  <a:gd name="connsiteX4" fmla="*/ 52387 w 1012031"/>
                  <a:gd name="connsiteY4" fmla="*/ 278606 h 564356"/>
                  <a:gd name="connsiteX5" fmla="*/ 95250 w 1012031"/>
                  <a:gd name="connsiteY5" fmla="*/ 378618 h 564356"/>
                  <a:gd name="connsiteX6" fmla="*/ 154781 w 1012031"/>
                  <a:gd name="connsiteY6" fmla="*/ 400050 h 564356"/>
                  <a:gd name="connsiteX7" fmla="*/ 209550 w 1012031"/>
                  <a:gd name="connsiteY7" fmla="*/ 428625 h 564356"/>
                  <a:gd name="connsiteX8" fmla="*/ 230981 w 1012031"/>
                  <a:gd name="connsiteY8" fmla="*/ 464343 h 564356"/>
                  <a:gd name="connsiteX9" fmla="*/ 350043 w 1012031"/>
                  <a:gd name="connsiteY9" fmla="*/ 495300 h 564356"/>
                  <a:gd name="connsiteX10" fmla="*/ 402431 w 1012031"/>
                  <a:gd name="connsiteY10" fmla="*/ 509587 h 564356"/>
                  <a:gd name="connsiteX11" fmla="*/ 471487 w 1012031"/>
                  <a:gd name="connsiteY11" fmla="*/ 564356 h 564356"/>
                  <a:gd name="connsiteX12" fmla="*/ 497681 w 1012031"/>
                  <a:gd name="connsiteY12" fmla="*/ 564356 h 564356"/>
                  <a:gd name="connsiteX13" fmla="*/ 578643 w 1012031"/>
                  <a:gd name="connsiteY13" fmla="*/ 528637 h 564356"/>
                  <a:gd name="connsiteX14" fmla="*/ 700087 w 1012031"/>
                  <a:gd name="connsiteY14" fmla="*/ 516731 h 564356"/>
                  <a:gd name="connsiteX15" fmla="*/ 762000 w 1012031"/>
                  <a:gd name="connsiteY15" fmla="*/ 521493 h 564356"/>
                  <a:gd name="connsiteX16" fmla="*/ 888206 w 1012031"/>
                  <a:gd name="connsiteY16" fmla="*/ 540543 h 564356"/>
                  <a:gd name="connsiteX17" fmla="*/ 873918 w 1012031"/>
                  <a:gd name="connsiteY17" fmla="*/ 445293 h 564356"/>
                  <a:gd name="connsiteX18" fmla="*/ 883443 w 1012031"/>
                  <a:gd name="connsiteY18" fmla="*/ 319087 h 564356"/>
                  <a:gd name="connsiteX19" fmla="*/ 919162 w 1012031"/>
                  <a:gd name="connsiteY19" fmla="*/ 252412 h 564356"/>
                  <a:gd name="connsiteX20" fmla="*/ 985837 w 1012031"/>
                  <a:gd name="connsiteY20" fmla="*/ 202406 h 564356"/>
                  <a:gd name="connsiteX21" fmla="*/ 1012031 w 1012031"/>
                  <a:gd name="connsiteY21" fmla="*/ 107156 h 564356"/>
                  <a:gd name="connsiteX22" fmla="*/ 1012031 w 1012031"/>
                  <a:gd name="connsiteY22" fmla="*/ 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031" h="564356">
                    <a:moveTo>
                      <a:pt x="0" y="16668"/>
                    </a:moveTo>
                    <a:lnTo>
                      <a:pt x="116681" y="111918"/>
                    </a:lnTo>
                    <a:lnTo>
                      <a:pt x="80962" y="197643"/>
                    </a:lnTo>
                    <a:cubicBezTo>
                      <a:pt x="81756" y="219074"/>
                      <a:pt x="82549" y="240506"/>
                      <a:pt x="83343" y="261937"/>
                    </a:cubicBezTo>
                    <a:lnTo>
                      <a:pt x="52387" y="278606"/>
                    </a:lnTo>
                    <a:lnTo>
                      <a:pt x="95250" y="378618"/>
                    </a:lnTo>
                    <a:lnTo>
                      <a:pt x="154781" y="400050"/>
                    </a:lnTo>
                    <a:lnTo>
                      <a:pt x="209550" y="428625"/>
                    </a:lnTo>
                    <a:lnTo>
                      <a:pt x="230981" y="464343"/>
                    </a:lnTo>
                    <a:lnTo>
                      <a:pt x="350043" y="495300"/>
                    </a:lnTo>
                    <a:lnTo>
                      <a:pt x="402431" y="509587"/>
                    </a:lnTo>
                    <a:lnTo>
                      <a:pt x="471487" y="564356"/>
                    </a:lnTo>
                    <a:lnTo>
                      <a:pt x="497681" y="564356"/>
                    </a:lnTo>
                    <a:lnTo>
                      <a:pt x="578643" y="528637"/>
                    </a:lnTo>
                    <a:lnTo>
                      <a:pt x="700087" y="516731"/>
                    </a:lnTo>
                    <a:lnTo>
                      <a:pt x="762000" y="521493"/>
                    </a:lnTo>
                    <a:lnTo>
                      <a:pt x="888206" y="540543"/>
                    </a:lnTo>
                    <a:lnTo>
                      <a:pt x="873918" y="445293"/>
                    </a:lnTo>
                    <a:lnTo>
                      <a:pt x="883443" y="319087"/>
                    </a:lnTo>
                    <a:lnTo>
                      <a:pt x="919162" y="252412"/>
                    </a:lnTo>
                    <a:lnTo>
                      <a:pt x="985837" y="202406"/>
                    </a:lnTo>
                    <a:lnTo>
                      <a:pt x="1012031" y="107156"/>
                    </a:lnTo>
                    <a:lnTo>
                      <a:pt x="1012031" y="0"/>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82" name="フリーフォーム 149">
                <a:extLst>
                  <a:ext uri="{FF2B5EF4-FFF2-40B4-BE49-F238E27FC236}">
                    <a16:creationId xmlns:a16="http://schemas.microsoft.com/office/drawing/2014/main" id="{C21ADAA8-9565-044F-FD03-3C4F6FE866A4}"/>
                  </a:ext>
                </a:extLst>
              </p:cNvPr>
              <p:cNvSpPr/>
              <p:nvPr/>
            </p:nvSpPr>
            <p:spPr>
              <a:xfrm>
                <a:off x="6157913" y="2452688"/>
                <a:ext cx="1012031" cy="364331"/>
              </a:xfrm>
              <a:custGeom>
                <a:avLst/>
                <a:gdLst>
                  <a:gd name="connsiteX0" fmla="*/ 1012031 w 1012031"/>
                  <a:gd name="connsiteY0" fmla="*/ 352425 h 364331"/>
                  <a:gd name="connsiteX1" fmla="*/ 1004887 w 1012031"/>
                  <a:gd name="connsiteY1" fmla="*/ 271462 h 364331"/>
                  <a:gd name="connsiteX2" fmla="*/ 988218 w 1012031"/>
                  <a:gd name="connsiteY2" fmla="*/ 207168 h 364331"/>
                  <a:gd name="connsiteX3" fmla="*/ 971550 w 1012031"/>
                  <a:gd name="connsiteY3" fmla="*/ 78581 h 364331"/>
                  <a:gd name="connsiteX4" fmla="*/ 962025 w 1012031"/>
                  <a:gd name="connsiteY4" fmla="*/ 64293 h 364331"/>
                  <a:gd name="connsiteX5" fmla="*/ 859631 w 1012031"/>
                  <a:gd name="connsiteY5" fmla="*/ 119062 h 364331"/>
                  <a:gd name="connsiteX6" fmla="*/ 752475 w 1012031"/>
                  <a:gd name="connsiteY6" fmla="*/ 130968 h 364331"/>
                  <a:gd name="connsiteX7" fmla="*/ 623887 w 1012031"/>
                  <a:gd name="connsiteY7" fmla="*/ 80962 h 364331"/>
                  <a:gd name="connsiteX8" fmla="*/ 521493 w 1012031"/>
                  <a:gd name="connsiteY8" fmla="*/ 26193 h 364331"/>
                  <a:gd name="connsiteX9" fmla="*/ 485775 w 1012031"/>
                  <a:gd name="connsiteY9" fmla="*/ 0 h 364331"/>
                  <a:gd name="connsiteX10" fmla="*/ 347662 w 1012031"/>
                  <a:gd name="connsiteY10" fmla="*/ 61912 h 364331"/>
                  <a:gd name="connsiteX11" fmla="*/ 261937 w 1012031"/>
                  <a:gd name="connsiteY11" fmla="*/ 133350 h 364331"/>
                  <a:gd name="connsiteX12" fmla="*/ 240506 w 1012031"/>
                  <a:gd name="connsiteY12" fmla="*/ 147637 h 364331"/>
                  <a:gd name="connsiteX13" fmla="*/ 211931 w 1012031"/>
                  <a:gd name="connsiteY13" fmla="*/ 235743 h 364331"/>
                  <a:gd name="connsiteX14" fmla="*/ 183356 w 1012031"/>
                  <a:gd name="connsiteY14" fmla="*/ 261937 h 364331"/>
                  <a:gd name="connsiteX15" fmla="*/ 123825 w 1012031"/>
                  <a:gd name="connsiteY15" fmla="*/ 297656 h 364331"/>
                  <a:gd name="connsiteX16" fmla="*/ 47625 w 1012031"/>
                  <a:gd name="connsiteY16" fmla="*/ 333375 h 364331"/>
                  <a:gd name="connsiteX17" fmla="*/ 19050 w 1012031"/>
                  <a:gd name="connsiteY17" fmla="*/ 354806 h 364331"/>
                  <a:gd name="connsiteX18" fmla="*/ 0 w 1012031"/>
                  <a:gd name="connsiteY18"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31" h="364331">
                    <a:moveTo>
                      <a:pt x="1012031" y="352425"/>
                    </a:moveTo>
                    <a:lnTo>
                      <a:pt x="1004887" y="271462"/>
                    </a:lnTo>
                    <a:lnTo>
                      <a:pt x="988218" y="207168"/>
                    </a:lnTo>
                    <a:lnTo>
                      <a:pt x="971550" y="78581"/>
                    </a:lnTo>
                    <a:lnTo>
                      <a:pt x="962025" y="64293"/>
                    </a:lnTo>
                    <a:lnTo>
                      <a:pt x="859631" y="119062"/>
                    </a:lnTo>
                    <a:lnTo>
                      <a:pt x="752475" y="130968"/>
                    </a:lnTo>
                    <a:lnTo>
                      <a:pt x="623887" y="80962"/>
                    </a:lnTo>
                    <a:lnTo>
                      <a:pt x="521493" y="26193"/>
                    </a:lnTo>
                    <a:lnTo>
                      <a:pt x="485775" y="0"/>
                    </a:lnTo>
                    <a:lnTo>
                      <a:pt x="347662" y="61912"/>
                    </a:lnTo>
                    <a:lnTo>
                      <a:pt x="261937" y="133350"/>
                    </a:lnTo>
                    <a:lnTo>
                      <a:pt x="240506" y="147637"/>
                    </a:lnTo>
                    <a:lnTo>
                      <a:pt x="211931" y="235743"/>
                    </a:lnTo>
                    <a:lnTo>
                      <a:pt x="183356" y="261937"/>
                    </a:lnTo>
                    <a:lnTo>
                      <a:pt x="123825" y="297656"/>
                    </a:lnTo>
                    <a:lnTo>
                      <a:pt x="47625" y="333375"/>
                    </a:lnTo>
                    <a:lnTo>
                      <a:pt x="19050" y="354806"/>
                    </a:lnTo>
                    <a:lnTo>
                      <a:pt x="0" y="364331"/>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8" name="フリーフォーム 86">
              <a:extLst>
                <a:ext uri="{FF2B5EF4-FFF2-40B4-BE49-F238E27FC236}">
                  <a16:creationId xmlns:a16="http://schemas.microsoft.com/office/drawing/2014/main" id="{59282E75-5DAB-6C53-2486-6011972D5D4F}"/>
                </a:ext>
              </a:extLst>
            </p:cNvPr>
            <p:cNvSpPr/>
            <p:nvPr/>
          </p:nvSpPr>
          <p:spPr bwMode="auto">
            <a:xfrm>
              <a:off x="6604736" y="2473269"/>
              <a:ext cx="535768" cy="12833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Lst>
              <a:ahLst/>
              <a:cxnLst>
                <a:cxn ang="0">
                  <a:pos x="connsiteX0" y="connsiteY0"/>
                </a:cxn>
                <a:cxn ang="0">
                  <a:pos x="connsiteX1" y="connsiteY1"/>
                </a:cxn>
                <a:cxn ang="0">
                  <a:pos x="connsiteX2" y="connsiteY2"/>
                </a:cxn>
                <a:cxn ang="0">
                  <a:pos x="connsiteX3" y="connsiteY3"/>
                </a:cxn>
              </a:cxnLst>
              <a:rect l="l" t="t" r="r" b="b"/>
              <a:pathLst>
                <a:path w="797718" h="192920">
                  <a:moveTo>
                    <a:pt x="0" y="9565"/>
                  </a:moveTo>
                  <a:lnTo>
                    <a:pt x="50006" y="39"/>
                  </a:lnTo>
                  <a:cubicBezTo>
                    <a:pt x="80962" y="-3136"/>
                    <a:pt x="357187" y="191332"/>
                    <a:pt x="492918" y="192920"/>
                  </a:cubicBezTo>
                  <a:cubicBezTo>
                    <a:pt x="630238" y="180221"/>
                    <a:pt x="710405" y="127041"/>
                    <a:pt x="797718" y="54809"/>
                  </a:cubicBezTo>
                </a:path>
              </a:pathLst>
            </a:custGeom>
            <a:noFill/>
            <a:ln w="57150">
              <a:solidFill>
                <a:srgbClr val="FF00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1200" dirty="0">
                <a:latin typeface="ＭＳ Ｐゴシック" panose="020B0600070205080204" pitchFamily="50" charset="-128"/>
              </a:endParaRPr>
            </a:p>
          </p:txBody>
        </p:sp>
        <p:sp>
          <p:nvSpPr>
            <p:cNvPr id="9" name="フリーフォーム 87">
              <a:extLst>
                <a:ext uri="{FF2B5EF4-FFF2-40B4-BE49-F238E27FC236}">
                  <a16:creationId xmlns:a16="http://schemas.microsoft.com/office/drawing/2014/main" id="{78E7BA48-454E-C3DD-07EF-5FB440164F28}"/>
                </a:ext>
              </a:extLst>
            </p:cNvPr>
            <p:cNvSpPr/>
            <p:nvPr/>
          </p:nvSpPr>
          <p:spPr>
            <a:xfrm>
              <a:off x="6421169" y="2466994"/>
              <a:ext cx="215901" cy="125413"/>
            </a:xfrm>
            <a:custGeom>
              <a:avLst/>
              <a:gdLst>
                <a:gd name="connsiteX0" fmla="*/ 245269 w 245269"/>
                <a:gd name="connsiteY0" fmla="*/ 0 h 138113"/>
                <a:gd name="connsiteX1" fmla="*/ 116682 w 245269"/>
                <a:gd name="connsiteY1" fmla="*/ 61913 h 138113"/>
                <a:gd name="connsiteX2" fmla="*/ 0 w 245269"/>
                <a:gd name="connsiteY2" fmla="*/ 138113 h 138113"/>
                <a:gd name="connsiteX0" fmla="*/ 245269 w 245269"/>
                <a:gd name="connsiteY0" fmla="*/ 0 h 138113"/>
                <a:gd name="connsiteX1" fmla="*/ 129382 w 245269"/>
                <a:gd name="connsiteY1" fmla="*/ 68263 h 138113"/>
                <a:gd name="connsiteX2" fmla="*/ 0 w 245269"/>
                <a:gd name="connsiteY2" fmla="*/ 138113 h 1381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15901 w 215901"/>
                <a:gd name="connsiteY0" fmla="*/ 0 h 115888"/>
                <a:gd name="connsiteX1" fmla="*/ 93664 w 215901"/>
                <a:gd name="connsiteY1" fmla="*/ 55563 h 115888"/>
                <a:gd name="connsiteX2" fmla="*/ 0 w 215901"/>
                <a:gd name="connsiteY2" fmla="*/ 115888 h 115888"/>
                <a:gd name="connsiteX0" fmla="*/ 218282 w 218282"/>
                <a:gd name="connsiteY0" fmla="*/ 0 h 115888"/>
                <a:gd name="connsiteX1" fmla="*/ 96045 w 218282"/>
                <a:gd name="connsiteY1" fmla="*/ 55563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Lst>
              <a:ahLst/>
              <a:cxnLst>
                <a:cxn ang="0">
                  <a:pos x="connsiteX0" y="connsiteY0"/>
                </a:cxn>
                <a:cxn ang="0">
                  <a:pos x="connsiteX1" y="connsiteY1"/>
                </a:cxn>
                <a:cxn ang="0">
                  <a:pos x="connsiteX2" y="connsiteY2"/>
                </a:cxn>
              </a:cxnLst>
              <a:rect l="l" t="t" r="r" b="b"/>
              <a:pathLst>
                <a:path w="215901" h="125413">
                  <a:moveTo>
                    <a:pt x="215901" y="0"/>
                  </a:moveTo>
                  <a:cubicBezTo>
                    <a:pt x="160140" y="2778"/>
                    <a:pt x="139304" y="17463"/>
                    <a:pt x="84139" y="53182"/>
                  </a:cubicBezTo>
                  <a:cubicBezTo>
                    <a:pt x="43261" y="85726"/>
                    <a:pt x="37902" y="98822"/>
                    <a:pt x="0" y="125413"/>
                  </a:cubicBezTo>
                </a:path>
              </a:pathLst>
            </a:custGeom>
            <a:noFill/>
            <a:ln w="57150">
              <a:solidFill>
                <a:srgbClr val="FF33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latin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96D2BCFE-32F7-0C91-3384-598569EF99DD}"/>
                </a:ext>
              </a:extLst>
            </p:cNvPr>
            <p:cNvGrpSpPr/>
            <p:nvPr/>
          </p:nvGrpSpPr>
          <p:grpSpPr>
            <a:xfrm>
              <a:off x="4868443" y="1279112"/>
              <a:ext cx="3572744" cy="3420364"/>
              <a:chOff x="4866789" y="1446708"/>
              <a:chExt cx="3572744" cy="3420364"/>
            </a:xfrm>
          </p:grpSpPr>
          <p:sp>
            <p:nvSpPr>
              <p:cNvPr id="265" name="下矢印 15">
                <a:extLst>
                  <a:ext uri="{FF2B5EF4-FFF2-40B4-BE49-F238E27FC236}">
                    <a16:creationId xmlns:a16="http://schemas.microsoft.com/office/drawing/2014/main" id="{69641343-828B-691D-EFB6-86F84023A2EC}"/>
                  </a:ext>
                </a:extLst>
              </p:cNvPr>
              <p:cNvSpPr/>
              <p:nvPr/>
            </p:nvSpPr>
            <p:spPr bwMode="auto">
              <a:xfrm rot="2798446">
                <a:off x="7551621" y="1607738"/>
                <a:ext cx="268392" cy="1076992"/>
              </a:xfrm>
              <a:custGeom>
                <a:avLst/>
                <a:gdLst>
                  <a:gd name="connsiteX0" fmla="*/ 0 w 211829"/>
                  <a:gd name="connsiteY0" fmla="*/ 872520 h 978434"/>
                  <a:gd name="connsiteX1" fmla="*/ 0 w 211829"/>
                  <a:gd name="connsiteY1" fmla="*/ 872520 h 978434"/>
                  <a:gd name="connsiteX2" fmla="*/ 0 w 211829"/>
                  <a:gd name="connsiteY2" fmla="*/ 0 h 978434"/>
                  <a:gd name="connsiteX3" fmla="*/ 211829 w 211829"/>
                  <a:gd name="connsiteY3" fmla="*/ 0 h 978434"/>
                  <a:gd name="connsiteX4" fmla="*/ 211829 w 211829"/>
                  <a:gd name="connsiteY4" fmla="*/ 872520 h 978434"/>
                  <a:gd name="connsiteX5" fmla="*/ 211829 w 211829"/>
                  <a:gd name="connsiteY5" fmla="*/ 872520 h 978434"/>
                  <a:gd name="connsiteX6" fmla="*/ 105915 w 211829"/>
                  <a:gd name="connsiteY6" fmla="*/ 978434 h 978434"/>
                  <a:gd name="connsiteX7" fmla="*/ 0 w 211829"/>
                  <a:gd name="connsiteY7" fmla="*/ 872520 h 978434"/>
                  <a:gd name="connsiteX0" fmla="*/ 0 w 211829"/>
                  <a:gd name="connsiteY0" fmla="*/ 875364 h 981278"/>
                  <a:gd name="connsiteX1" fmla="*/ 0 w 211829"/>
                  <a:gd name="connsiteY1" fmla="*/ 875364 h 981278"/>
                  <a:gd name="connsiteX2" fmla="*/ 0 w 211829"/>
                  <a:gd name="connsiteY2" fmla="*/ 2844 h 981278"/>
                  <a:gd name="connsiteX3" fmla="*/ 72708 w 211829"/>
                  <a:gd name="connsiteY3" fmla="*/ 0 h 981278"/>
                  <a:gd name="connsiteX4" fmla="*/ 211829 w 211829"/>
                  <a:gd name="connsiteY4" fmla="*/ 2844 h 981278"/>
                  <a:gd name="connsiteX5" fmla="*/ 211829 w 211829"/>
                  <a:gd name="connsiteY5" fmla="*/ 875364 h 981278"/>
                  <a:gd name="connsiteX6" fmla="*/ 211829 w 211829"/>
                  <a:gd name="connsiteY6" fmla="*/ 875364 h 981278"/>
                  <a:gd name="connsiteX7" fmla="*/ 105915 w 211829"/>
                  <a:gd name="connsiteY7" fmla="*/ 981278 h 981278"/>
                  <a:gd name="connsiteX8" fmla="*/ 0 w 211829"/>
                  <a:gd name="connsiteY8" fmla="*/ 875364 h 981278"/>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304744 w 304744"/>
                  <a:gd name="connsiteY4" fmla="*/ 80640 h 1059074"/>
                  <a:gd name="connsiteX5" fmla="*/ 304744 w 304744"/>
                  <a:gd name="connsiteY5" fmla="*/ 953160 h 1059074"/>
                  <a:gd name="connsiteX6" fmla="*/ 304744 w 304744"/>
                  <a:gd name="connsiteY6" fmla="*/ 953160 h 1059074"/>
                  <a:gd name="connsiteX7" fmla="*/ 198830 w 304744"/>
                  <a:gd name="connsiteY7" fmla="*/ 1059074 h 1059074"/>
                  <a:gd name="connsiteX8" fmla="*/ 92915 w 304744"/>
                  <a:gd name="connsiteY8" fmla="*/ 953160 h 1059074"/>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210535 w 304744"/>
                  <a:gd name="connsiteY4" fmla="*/ 57981 h 1059074"/>
                  <a:gd name="connsiteX5" fmla="*/ 304744 w 304744"/>
                  <a:gd name="connsiteY5" fmla="*/ 80640 h 1059074"/>
                  <a:gd name="connsiteX6" fmla="*/ 304744 w 304744"/>
                  <a:gd name="connsiteY6" fmla="*/ 953160 h 1059074"/>
                  <a:gd name="connsiteX7" fmla="*/ 304744 w 304744"/>
                  <a:gd name="connsiteY7" fmla="*/ 953160 h 1059074"/>
                  <a:gd name="connsiteX8" fmla="*/ 198830 w 304744"/>
                  <a:gd name="connsiteY8" fmla="*/ 1059074 h 1059074"/>
                  <a:gd name="connsiteX9" fmla="*/ 92915 w 304744"/>
                  <a:gd name="connsiteY9" fmla="*/ 953160 h 1059074"/>
                  <a:gd name="connsiteX0" fmla="*/ 92915 w 304744"/>
                  <a:gd name="connsiteY0" fmla="*/ 1110902 h 1216816"/>
                  <a:gd name="connsiteX1" fmla="*/ 92915 w 304744"/>
                  <a:gd name="connsiteY1" fmla="*/ 1110902 h 1216816"/>
                  <a:gd name="connsiteX2" fmla="*/ 92915 w 304744"/>
                  <a:gd name="connsiteY2" fmla="*/ 238382 h 1216816"/>
                  <a:gd name="connsiteX3" fmla="*/ 0 w 304744"/>
                  <a:gd name="connsiteY3" fmla="*/ 157742 h 1216816"/>
                  <a:gd name="connsiteX4" fmla="*/ 155506 w 304744"/>
                  <a:gd name="connsiteY4" fmla="*/ 0 h 1216816"/>
                  <a:gd name="connsiteX5" fmla="*/ 304744 w 304744"/>
                  <a:gd name="connsiteY5" fmla="*/ 238382 h 1216816"/>
                  <a:gd name="connsiteX6" fmla="*/ 304744 w 304744"/>
                  <a:gd name="connsiteY6" fmla="*/ 1110902 h 1216816"/>
                  <a:gd name="connsiteX7" fmla="*/ 304744 w 304744"/>
                  <a:gd name="connsiteY7" fmla="*/ 1110902 h 1216816"/>
                  <a:gd name="connsiteX8" fmla="*/ 198830 w 304744"/>
                  <a:gd name="connsiteY8" fmla="*/ 1216816 h 1216816"/>
                  <a:gd name="connsiteX9" fmla="*/ 92915 w 304744"/>
                  <a:gd name="connsiteY9" fmla="*/ 1110902 h 1216816"/>
                  <a:gd name="connsiteX0" fmla="*/ 56755 w 268584"/>
                  <a:gd name="connsiteY0" fmla="*/ 1110902 h 1216816"/>
                  <a:gd name="connsiteX1" fmla="*/ 56755 w 268584"/>
                  <a:gd name="connsiteY1" fmla="*/ 1110902 h 1216816"/>
                  <a:gd name="connsiteX2" fmla="*/ 56755 w 268584"/>
                  <a:gd name="connsiteY2" fmla="*/ 238382 h 1216816"/>
                  <a:gd name="connsiteX3" fmla="*/ 0 w 268584"/>
                  <a:gd name="connsiteY3" fmla="*/ 126385 h 1216816"/>
                  <a:gd name="connsiteX4" fmla="*/ 119346 w 268584"/>
                  <a:gd name="connsiteY4" fmla="*/ 0 h 1216816"/>
                  <a:gd name="connsiteX5" fmla="*/ 268584 w 268584"/>
                  <a:gd name="connsiteY5" fmla="*/ 238382 h 1216816"/>
                  <a:gd name="connsiteX6" fmla="*/ 268584 w 268584"/>
                  <a:gd name="connsiteY6" fmla="*/ 1110902 h 1216816"/>
                  <a:gd name="connsiteX7" fmla="*/ 268584 w 268584"/>
                  <a:gd name="connsiteY7" fmla="*/ 1110902 h 1216816"/>
                  <a:gd name="connsiteX8" fmla="*/ 162670 w 268584"/>
                  <a:gd name="connsiteY8" fmla="*/ 1216816 h 1216816"/>
                  <a:gd name="connsiteX9" fmla="*/ 56755 w 268584"/>
                  <a:gd name="connsiteY9" fmla="*/ 1110902 h 1216816"/>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8584 w 268584"/>
                  <a:gd name="connsiteY5" fmla="*/ 234920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7808 w 268584"/>
                  <a:gd name="connsiteY5" fmla="*/ 149033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8584 w 268584"/>
                  <a:gd name="connsiteY7" fmla="*/ 1148992 h 1254906"/>
                  <a:gd name="connsiteX8" fmla="*/ 162670 w 268584"/>
                  <a:gd name="connsiteY8" fmla="*/ 1254906 h 1254906"/>
                  <a:gd name="connsiteX9" fmla="*/ 56755 w 268584"/>
                  <a:gd name="connsiteY9" fmla="*/ 1148992 h 1254906"/>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6755 w 268584"/>
                  <a:gd name="connsiteY9" fmla="*/ 1148992 h 1254906"/>
                  <a:gd name="connsiteX0" fmla="*/ 53866 w 268584"/>
                  <a:gd name="connsiteY0" fmla="*/ 1106963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3866 w 268584"/>
                  <a:gd name="connsiteY9" fmla="*/ 1106963 h 1254906"/>
                  <a:gd name="connsiteX0" fmla="*/ 53866 w 268584"/>
                  <a:gd name="connsiteY0" fmla="*/ 1106963 h 1254906"/>
                  <a:gd name="connsiteX1" fmla="*/ 56755 w 268584"/>
                  <a:gd name="connsiteY1" fmla="*/ 276472 h 1254906"/>
                  <a:gd name="connsiteX2" fmla="*/ 0 w 268584"/>
                  <a:gd name="connsiteY2" fmla="*/ 164475 h 1254906"/>
                  <a:gd name="connsiteX3" fmla="*/ 155314 w 268584"/>
                  <a:gd name="connsiteY3" fmla="*/ 0 h 1254906"/>
                  <a:gd name="connsiteX4" fmla="*/ 267808 w 268584"/>
                  <a:gd name="connsiteY4" fmla="*/ 190585 h 1254906"/>
                  <a:gd name="connsiteX5" fmla="*/ 268584 w 268584"/>
                  <a:gd name="connsiteY5" fmla="*/ 1148992 h 1254906"/>
                  <a:gd name="connsiteX6" fmla="*/ 267715 w 268584"/>
                  <a:gd name="connsiteY6" fmla="*/ 1118697 h 1254906"/>
                  <a:gd name="connsiteX7" fmla="*/ 162670 w 268584"/>
                  <a:gd name="connsiteY7" fmla="*/ 1254906 h 1254906"/>
                  <a:gd name="connsiteX8" fmla="*/ 53866 w 268584"/>
                  <a:gd name="connsiteY8" fmla="*/ 1106963 h 1254906"/>
                  <a:gd name="connsiteX0" fmla="*/ 53866 w 281362"/>
                  <a:gd name="connsiteY0" fmla="*/ 1106963 h 1254906"/>
                  <a:gd name="connsiteX1" fmla="*/ 56755 w 281362"/>
                  <a:gd name="connsiteY1" fmla="*/ 276472 h 1254906"/>
                  <a:gd name="connsiteX2" fmla="*/ 0 w 281362"/>
                  <a:gd name="connsiteY2" fmla="*/ 164475 h 1254906"/>
                  <a:gd name="connsiteX3" fmla="*/ 155314 w 281362"/>
                  <a:gd name="connsiteY3" fmla="*/ 0 h 1254906"/>
                  <a:gd name="connsiteX4" fmla="*/ 267808 w 281362"/>
                  <a:gd name="connsiteY4" fmla="*/ 190585 h 1254906"/>
                  <a:gd name="connsiteX5" fmla="*/ 267715 w 281362"/>
                  <a:gd name="connsiteY5" fmla="*/ 1118697 h 1254906"/>
                  <a:gd name="connsiteX6" fmla="*/ 162670 w 281362"/>
                  <a:gd name="connsiteY6" fmla="*/ 1254906 h 1254906"/>
                  <a:gd name="connsiteX7" fmla="*/ 53866 w 281362"/>
                  <a:gd name="connsiteY7" fmla="*/ 1106963 h 1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2" h="1254906">
                    <a:moveTo>
                      <a:pt x="53866" y="1106963"/>
                    </a:moveTo>
                    <a:lnTo>
                      <a:pt x="56755" y="276472"/>
                    </a:lnTo>
                    <a:cubicBezTo>
                      <a:pt x="52648" y="226924"/>
                      <a:pt x="32382" y="201422"/>
                      <a:pt x="0" y="164475"/>
                    </a:cubicBezTo>
                    <a:lnTo>
                      <a:pt x="155314" y="0"/>
                    </a:lnTo>
                    <a:cubicBezTo>
                      <a:pt x="199448" y="59970"/>
                      <a:pt x="265029" y="104164"/>
                      <a:pt x="267808" y="190585"/>
                    </a:cubicBezTo>
                    <a:cubicBezTo>
                      <a:pt x="286541" y="377034"/>
                      <a:pt x="285238" y="941310"/>
                      <a:pt x="267715" y="1118697"/>
                    </a:cubicBezTo>
                    <a:lnTo>
                      <a:pt x="162670" y="1254906"/>
                    </a:lnTo>
                    <a:lnTo>
                      <a:pt x="53866" y="1106963"/>
                    </a:lnTo>
                    <a:close/>
                  </a:path>
                </a:pathLst>
              </a:cu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dirty="0">
                  <a:ln w="3175">
                    <a:noFill/>
                  </a:ln>
                  <a:solidFill>
                    <a:schemeClr val="accent2">
                      <a:lumMod val="50000"/>
                    </a:schemeClr>
                  </a:solidFill>
                  <a:latin typeface="ＭＳ Ｐゴシック" panose="020B0600070205080204" pitchFamily="50" charset="-128"/>
                </a:endParaRPr>
              </a:p>
            </p:txBody>
          </p:sp>
          <p:sp>
            <p:nvSpPr>
              <p:cNvPr id="266" name="フリーフォーム 133">
                <a:extLst>
                  <a:ext uri="{FF2B5EF4-FFF2-40B4-BE49-F238E27FC236}">
                    <a16:creationId xmlns:a16="http://schemas.microsoft.com/office/drawing/2014/main" id="{FB4A6260-6F16-8302-ED0F-85A576F82225}"/>
                  </a:ext>
                </a:extLst>
              </p:cNvPr>
              <p:cNvSpPr/>
              <p:nvPr/>
            </p:nvSpPr>
            <p:spPr bwMode="auto">
              <a:xfrm>
                <a:off x="6570660" y="1853972"/>
                <a:ext cx="75290" cy="575195"/>
              </a:xfrm>
              <a:custGeom>
                <a:avLst/>
                <a:gdLst>
                  <a:gd name="connsiteX0" fmla="*/ 63500 w 63500"/>
                  <a:gd name="connsiteY0" fmla="*/ 911225 h 911225"/>
                  <a:gd name="connsiteX1" fmla="*/ 63500 w 63500"/>
                  <a:gd name="connsiteY1" fmla="*/ 911225 h 911225"/>
                  <a:gd name="connsiteX2" fmla="*/ 57150 w 63500"/>
                  <a:gd name="connsiteY2" fmla="*/ 857250 h 911225"/>
                  <a:gd name="connsiteX3" fmla="*/ 53975 w 63500"/>
                  <a:gd name="connsiteY3" fmla="*/ 847725 h 911225"/>
                  <a:gd name="connsiteX4" fmla="*/ 47625 w 63500"/>
                  <a:gd name="connsiteY4" fmla="*/ 838200 h 911225"/>
                  <a:gd name="connsiteX5" fmla="*/ 47625 w 63500"/>
                  <a:gd name="connsiteY5" fmla="*/ 688975 h 911225"/>
                  <a:gd name="connsiteX6" fmla="*/ 38100 w 63500"/>
                  <a:gd name="connsiteY6" fmla="*/ 508000 h 911225"/>
                  <a:gd name="connsiteX7" fmla="*/ 31750 w 63500"/>
                  <a:gd name="connsiteY7" fmla="*/ 498475 h 911225"/>
                  <a:gd name="connsiteX8" fmla="*/ 34925 w 63500"/>
                  <a:gd name="connsiteY8" fmla="*/ 469900 h 911225"/>
                  <a:gd name="connsiteX9" fmla="*/ 38100 w 63500"/>
                  <a:gd name="connsiteY9" fmla="*/ 460375 h 911225"/>
                  <a:gd name="connsiteX10" fmla="*/ 44450 w 63500"/>
                  <a:gd name="connsiteY10" fmla="*/ 393700 h 911225"/>
                  <a:gd name="connsiteX11" fmla="*/ 41275 w 63500"/>
                  <a:gd name="connsiteY11" fmla="*/ 333375 h 911225"/>
                  <a:gd name="connsiteX12" fmla="*/ 38100 w 63500"/>
                  <a:gd name="connsiteY12" fmla="*/ 317500 h 911225"/>
                  <a:gd name="connsiteX13" fmla="*/ 34925 w 63500"/>
                  <a:gd name="connsiteY13" fmla="*/ 257175 h 911225"/>
                  <a:gd name="connsiteX14" fmla="*/ 28575 w 63500"/>
                  <a:gd name="connsiteY14" fmla="*/ 238125 h 911225"/>
                  <a:gd name="connsiteX15" fmla="*/ 25400 w 63500"/>
                  <a:gd name="connsiteY15" fmla="*/ 228600 h 911225"/>
                  <a:gd name="connsiteX16" fmla="*/ 22225 w 63500"/>
                  <a:gd name="connsiteY16" fmla="*/ 219075 h 911225"/>
                  <a:gd name="connsiteX17" fmla="*/ 25400 w 63500"/>
                  <a:gd name="connsiteY17" fmla="*/ 180975 h 911225"/>
                  <a:gd name="connsiteX18" fmla="*/ 25400 w 63500"/>
                  <a:gd name="connsiteY18" fmla="*/ 152400 h 911225"/>
                  <a:gd name="connsiteX19" fmla="*/ 19050 w 63500"/>
                  <a:gd name="connsiteY19" fmla="*/ 133350 h 911225"/>
                  <a:gd name="connsiteX20" fmla="*/ 15875 w 63500"/>
                  <a:gd name="connsiteY20" fmla="*/ 123825 h 911225"/>
                  <a:gd name="connsiteX21" fmla="*/ 12700 w 63500"/>
                  <a:gd name="connsiteY21" fmla="*/ 82550 h 911225"/>
                  <a:gd name="connsiteX22" fmla="*/ 6350 w 63500"/>
                  <a:gd name="connsiteY22" fmla="*/ 63500 h 911225"/>
                  <a:gd name="connsiteX23" fmla="*/ 3175 w 63500"/>
                  <a:gd name="connsiteY23" fmla="*/ 53975 h 911225"/>
                  <a:gd name="connsiteX24" fmla="*/ 6350 w 63500"/>
                  <a:gd name="connsiteY24" fmla="*/ 25400 h 911225"/>
                  <a:gd name="connsiteX25" fmla="*/ 0 w 63500"/>
                  <a:gd name="connsiteY25" fmla="*/ 0 h 911225"/>
                  <a:gd name="connsiteX0" fmla="*/ 92695 w 92695"/>
                  <a:gd name="connsiteY0" fmla="*/ 886376 h 886376"/>
                  <a:gd name="connsiteX1" fmla="*/ 92695 w 92695"/>
                  <a:gd name="connsiteY1" fmla="*/ 886376 h 886376"/>
                  <a:gd name="connsiteX2" fmla="*/ 86345 w 92695"/>
                  <a:gd name="connsiteY2" fmla="*/ 832401 h 886376"/>
                  <a:gd name="connsiteX3" fmla="*/ 83170 w 92695"/>
                  <a:gd name="connsiteY3" fmla="*/ 822876 h 886376"/>
                  <a:gd name="connsiteX4" fmla="*/ 76820 w 92695"/>
                  <a:gd name="connsiteY4" fmla="*/ 813351 h 886376"/>
                  <a:gd name="connsiteX5" fmla="*/ 76820 w 92695"/>
                  <a:gd name="connsiteY5" fmla="*/ 664126 h 886376"/>
                  <a:gd name="connsiteX6" fmla="*/ 67295 w 92695"/>
                  <a:gd name="connsiteY6" fmla="*/ 483151 h 886376"/>
                  <a:gd name="connsiteX7" fmla="*/ 60945 w 92695"/>
                  <a:gd name="connsiteY7" fmla="*/ 473626 h 886376"/>
                  <a:gd name="connsiteX8" fmla="*/ 64120 w 92695"/>
                  <a:gd name="connsiteY8" fmla="*/ 445051 h 886376"/>
                  <a:gd name="connsiteX9" fmla="*/ 67295 w 92695"/>
                  <a:gd name="connsiteY9" fmla="*/ 435526 h 886376"/>
                  <a:gd name="connsiteX10" fmla="*/ 73645 w 92695"/>
                  <a:gd name="connsiteY10" fmla="*/ 368851 h 886376"/>
                  <a:gd name="connsiteX11" fmla="*/ 70470 w 92695"/>
                  <a:gd name="connsiteY11" fmla="*/ 308526 h 886376"/>
                  <a:gd name="connsiteX12" fmla="*/ 67295 w 92695"/>
                  <a:gd name="connsiteY12" fmla="*/ 292651 h 886376"/>
                  <a:gd name="connsiteX13" fmla="*/ 64120 w 92695"/>
                  <a:gd name="connsiteY13" fmla="*/ 232326 h 886376"/>
                  <a:gd name="connsiteX14" fmla="*/ 57770 w 92695"/>
                  <a:gd name="connsiteY14" fmla="*/ 213276 h 886376"/>
                  <a:gd name="connsiteX15" fmla="*/ 54595 w 92695"/>
                  <a:gd name="connsiteY15" fmla="*/ 203751 h 886376"/>
                  <a:gd name="connsiteX16" fmla="*/ 51420 w 92695"/>
                  <a:gd name="connsiteY16" fmla="*/ 194226 h 886376"/>
                  <a:gd name="connsiteX17" fmla="*/ 54595 w 92695"/>
                  <a:gd name="connsiteY17" fmla="*/ 156126 h 886376"/>
                  <a:gd name="connsiteX18" fmla="*/ 54595 w 92695"/>
                  <a:gd name="connsiteY18" fmla="*/ 127551 h 886376"/>
                  <a:gd name="connsiteX19" fmla="*/ 48245 w 92695"/>
                  <a:gd name="connsiteY19" fmla="*/ 108501 h 886376"/>
                  <a:gd name="connsiteX20" fmla="*/ 45070 w 92695"/>
                  <a:gd name="connsiteY20" fmla="*/ 98976 h 886376"/>
                  <a:gd name="connsiteX21" fmla="*/ 41895 w 92695"/>
                  <a:gd name="connsiteY21" fmla="*/ 57701 h 886376"/>
                  <a:gd name="connsiteX22" fmla="*/ 35545 w 92695"/>
                  <a:gd name="connsiteY22" fmla="*/ 38651 h 886376"/>
                  <a:gd name="connsiteX23" fmla="*/ 32370 w 92695"/>
                  <a:gd name="connsiteY23" fmla="*/ 29126 h 886376"/>
                  <a:gd name="connsiteX24" fmla="*/ 35545 w 92695"/>
                  <a:gd name="connsiteY24" fmla="*/ 551 h 886376"/>
                  <a:gd name="connsiteX25" fmla="*/ 0 w 92695"/>
                  <a:gd name="connsiteY25" fmla="*/ 76012 h 886376"/>
                  <a:gd name="connsiteX0" fmla="*/ 60324 w 60324"/>
                  <a:gd name="connsiteY0" fmla="*/ 885825 h 885825"/>
                  <a:gd name="connsiteX1" fmla="*/ 60324 w 60324"/>
                  <a:gd name="connsiteY1" fmla="*/ 885825 h 885825"/>
                  <a:gd name="connsiteX2" fmla="*/ 53974 w 60324"/>
                  <a:gd name="connsiteY2" fmla="*/ 831850 h 885825"/>
                  <a:gd name="connsiteX3" fmla="*/ 50799 w 60324"/>
                  <a:gd name="connsiteY3" fmla="*/ 822325 h 885825"/>
                  <a:gd name="connsiteX4" fmla="*/ 44449 w 60324"/>
                  <a:gd name="connsiteY4" fmla="*/ 812800 h 885825"/>
                  <a:gd name="connsiteX5" fmla="*/ 44449 w 60324"/>
                  <a:gd name="connsiteY5" fmla="*/ 663575 h 885825"/>
                  <a:gd name="connsiteX6" fmla="*/ 34924 w 60324"/>
                  <a:gd name="connsiteY6" fmla="*/ 482600 h 885825"/>
                  <a:gd name="connsiteX7" fmla="*/ 28574 w 60324"/>
                  <a:gd name="connsiteY7" fmla="*/ 473075 h 885825"/>
                  <a:gd name="connsiteX8" fmla="*/ 31749 w 60324"/>
                  <a:gd name="connsiteY8" fmla="*/ 444500 h 885825"/>
                  <a:gd name="connsiteX9" fmla="*/ 34924 w 60324"/>
                  <a:gd name="connsiteY9" fmla="*/ 434975 h 885825"/>
                  <a:gd name="connsiteX10" fmla="*/ 41274 w 60324"/>
                  <a:gd name="connsiteY10" fmla="*/ 368300 h 885825"/>
                  <a:gd name="connsiteX11" fmla="*/ 38099 w 60324"/>
                  <a:gd name="connsiteY11" fmla="*/ 307975 h 885825"/>
                  <a:gd name="connsiteX12" fmla="*/ 34924 w 60324"/>
                  <a:gd name="connsiteY12" fmla="*/ 292100 h 885825"/>
                  <a:gd name="connsiteX13" fmla="*/ 31749 w 60324"/>
                  <a:gd name="connsiteY13" fmla="*/ 231775 h 885825"/>
                  <a:gd name="connsiteX14" fmla="*/ 25399 w 60324"/>
                  <a:gd name="connsiteY14" fmla="*/ 212725 h 885825"/>
                  <a:gd name="connsiteX15" fmla="*/ 22224 w 60324"/>
                  <a:gd name="connsiteY15" fmla="*/ 203200 h 885825"/>
                  <a:gd name="connsiteX16" fmla="*/ 19049 w 60324"/>
                  <a:gd name="connsiteY16" fmla="*/ 193675 h 885825"/>
                  <a:gd name="connsiteX17" fmla="*/ 22224 w 60324"/>
                  <a:gd name="connsiteY17" fmla="*/ 155575 h 885825"/>
                  <a:gd name="connsiteX18" fmla="*/ 22224 w 60324"/>
                  <a:gd name="connsiteY18" fmla="*/ 127000 h 885825"/>
                  <a:gd name="connsiteX19" fmla="*/ 15874 w 60324"/>
                  <a:gd name="connsiteY19" fmla="*/ 107950 h 885825"/>
                  <a:gd name="connsiteX20" fmla="*/ 12699 w 60324"/>
                  <a:gd name="connsiteY20" fmla="*/ 98425 h 885825"/>
                  <a:gd name="connsiteX21" fmla="*/ 9524 w 60324"/>
                  <a:gd name="connsiteY21" fmla="*/ 57150 h 885825"/>
                  <a:gd name="connsiteX22" fmla="*/ 3174 w 60324"/>
                  <a:gd name="connsiteY22" fmla="*/ 38100 h 885825"/>
                  <a:gd name="connsiteX23" fmla="*/ -1 w 60324"/>
                  <a:gd name="connsiteY23" fmla="*/ 28575 h 885825"/>
                  <a:gd name="connsiteX24" fmla="*/ 3174 w 60324"/>
                  <a:gd name="connsiteY24" fmla="*/ 0 h 885825"/>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12700 w 60325"/>
                  <a:gd name="connsiteY20" fmla="*/ 69850 h 857250"/>
                  <a:gd name="connsiteX21" fmla="*/ 9525 w 60325"/>
                  <a:gd name="connsiteY21" fmla="*/ 28575 h 857250"/>
                  <a:gd name="connsiteX22" fmla="*/ 3175 w 60325"/>
                  <a:gd name="connsiteY22" fmla="*/ 9525 h 857250"/>
                  <a:gd name="connsiteX23" fmla="*/ 0 w 60325"/>
                  <a:gd name="connsiteY23"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9525 w 60325"/>
                  <a:gd name="connsiteY20" fmla="*/ 28575 h 857250"/>
                  <a:gd name="connsiteX21" fmla="*/ 3175 w 60325"/>
                  <a:gd name="connsiteY21" fmla="*/ 9525 h 857250"/>
                  <a:gd name="connsiteX22" fmla="*/ 0 w 60325"/>
                  <a:gd name="connsiteY22"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98425 h 857250"/>
                  <a:gd name="connsiteX18" fmla="*/ 15875 w 60325"/>
                  <a:gd name="connsiteY18" fmla="*/ 79375 h 857250"/>
                  <a:gd name="connsiteX19" fmla="*/ 9525 w 60325"/>
                  <a:gd name="connsiteY19" fmla="*/ 28575 h 857250"/>
                  <a:gd name="connsiteX20" fmla="*/ 3175 w 60325"/>
                  <a:gd name="connsiteY20" fmla="*/ 9525 h 857250"/>
                  <a:gd name="connsiteX21" fmla="*/ 0 w 60325"/>
                  <a:gd name="connsiteY21"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2225 w 60325"/>
                  <a:gd name="connsiteY14" fmla="*/ 174625 h 857250"/>
                  <a:gd name="connsiteX15" fmla="*/ 19050 w 60325"/>
                  <a:gd name="connsiteY15" fmla="*/ 165100 h 857250"/>
                  <a:gd name="connsiteX16" fmla="*/ 22225 w 60325"/>
                  <a:gd name="connsiteY16" fmla="*/ 98425 h 857250"/>
                  <a:gd name="connsiteX17" fmla="*/ 15875 w 60325"/>
                  <a:gd name="connsiteY17" fmla="*/ 79375 h 857250"/>
                  <a:gd name="connsiteX18" fmla="*/ 9525 w 60325"/>
                  <a:gd name="connsiteY18" fmla="*/ 28575 h 857250"/>
                  <a:gd name="connsiteX19" fmla="*/ 3175 w 60325"/>
                  <a:gd name="connsiteY19" fmla="*/ 9525 h 857250"/>
                  <a:gd name="connsiteX20" fmla="*/ 0 w 60325"/>
                  <a:gd name="connsiteY20" fmla="*/ 0 h 857250"/>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6350 w 57150"/>
                  <a:gd name="connsiteY18" fmla="*/ 19050 h 847725"/>
                  <a:gd name="connsiteX19" fmla="*/ 0 w 57150"/>
                  <a:gd name="connsiteY19"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0 w 57150"/>
                  <a:gd name="connsiteY18"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0 w 57150"/>
                  <a:gd name="connsiteY17" fmla="*/ 0 h 847725"/>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4465 w 102565"/>
                  <a:gd name="connsiteY16" fmla="*/ 27082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076 w 102565"/>
                  <a:gd name="connsiteY16" fmla="*/ 88900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076 w 102565"/>
                  <a:gd name="connsiteY15" fmla="*/ 88900 h 785907"/>
                  <a:gd name="connsiteX16" fmla="*/ 0 w 102565"/>
                  <a:gd name="connsiteY16"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64465 w 102565"/>
                  <a:gd name="connsiteY13" fmla="*/ 103282 h 785907"/>
                  <a:gd name="connsiteX14" fmla="*/ 6076 w 102565"/>
                  <a:gd name="connsiteY14" fmla="*/ 88900 h 785907"/>
                  <a:gd name="connsiteX15" fmla="*/ 0 w 102565"/>
                  <a:gd name="connsiteY15" fmla="*/ 0 h 785907"/>
                  <a:gd name="connsiteX0" fmla="*/ 103040 w 103040"/>
                  <a:gd name="connsiteY0" fmla="*/ 785907 h 785907"/>
                  <a:gd name="connsiteX1" fmla="*/ 103040 w 103040"/>
                  <a:gd name="connsiteY1" fmla="*/ 785907 h 785907"/>
                  <a:gd name="connsiteX2" fmla="*/ 96690 w 103040"/>
                  <a:gd name="connsiteY2" fmla="*/ 731932 h 785907"/>
                  <a:gd name="connsiteX3" fmla="*/ 93515 w 103040"/>
                  <a:gd name="connsiteY3" fmla="*/ 722407 h 785907"/>
                  <a:gd name="connsiteX4" fmla="*/ 87165 w 103040"/>
                  <a:gd name="connsiteY4" fmla="*/ 712882 h 785907"/>
                  <a:gd name="connsiteX5" fmla="*/ 87165 w 103040"/>
                  <a:gd name="connsiteY5" fmla="*/ 563657 h 785907"/>
                  <a:gd name="connsiteX6" fmla="*/ 77640 w 103040"/>
                  <a:gd name="connsiteY6" fmla="*/ 382682 h 785907"/>
                  <a:gd name="connsiteX7" fmla="*/ 71290 w 103040"/>
                  <a:gd name="connsiteY7" fmla="*/ 373157 h 785907"/>
                  <a:gd name="connsiteX8" fmla="*/ 74465 w 103040"/>
                  <a:gd name="connsiteY8" fmla="*/ 344582 h 785907"/>
                  <a:gd name="connsiteX9" fmla="*/ 77640 w 103040"/>
                  <a:gd name="connsiteY9" fmla="*/ 335057 h 785907"/>
                  <a:gd name="connsiteX10" fmla="*/ 83990 w 103040"/>
                  <a:gd name="connsiteY10" fmla="*/ 268382 h 785907"/>
                  <a:gd name="connsiteX11" fmla="*/ 80815 w 103040"/>
                  <a:gd name="connsiteY11" fmla="*/ 208057 h 785907"/>
                  <a:gd name="connsiteX12" fmla="*/ 77640 w 103040"/>
                  <a:gd name="connsiteY12" fmla="*/ 192182 h 785907"/>
                  <a:gd name="connsiteX13" fmla="*/ 6551 w 103040"/>
                  <a:gd name="connsiteY13" fmla="*/ 88900 h 785907"/>
                  <a:gd name="connsiteX14" fmla="*/ 475 w 103040"/>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25192 w 102565"/>
                  <a:gd name="connsiteY11" fmla="*/ 276382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54458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65" h="785907">
                    <a:moveTo>
                      <a:pt x="102565" y="785907"/>
                    </a:moveTo>
                    <a:lnTo>
                      <a:pt x="102565" y="785907"/>
                    </a:lnTo>
                    <a:cubicBezTo>
                      <a:pt x="100141" y="754392"/>
                      <a:pt x="102393" y="753557"/>
                      <a:pt x="96215" y="731932"/>
                    </a:cubicBezTo>
                    <a:cubicBezTo>
                      <a:pt x="95296" y="728714"/>
                      <a:pt x="94537" y="725400"/>
                      <a:pt x="93040" y="722407"/>
                    </a:cubicBezTo>
                    <a:cubicBezTo>
                      <a:pt x="91333" y="718994"/>
                      <a:pt x="88807" y="716057"/>
                      <a:pt x="86690" y="712882"/>
                    </a:cubicBezTo>
                    <a:cubicBezTo>
                      <a:pt x="92857" y="632714"/>
                      <a:pt x="89669" y="693227"/>
                      <a:pt x="86690" y="563657"/>
                    </a:cubicBezTo>
                    <a:cubicBezTo>
                      <a:pt x="84914" y="486420"/>
                      <a:pt x="108479" y="437481"/>
                      <a:pt x="77165" y="382682"/>
                    </a:cubicBezTo>
                    <a:cubicBezTo>
                      <a:pt x="75272" y="379369"/>
                      <a:pt x="72932" y="376332"/>
                      <a:pt x="70815" y="373157"/>
                    </a:cubicBezTo>
                    <a:cubicBezTo>
                      <a:pt x="71873" y="363632"/>
                      <a:pt x="76716" y="350932"/>
                      <a:pt x="73990" y="344582"/>
                    </a:cubicBezTo>
                    <a:cubicBezTo>
                      <a:pt x="71264" y="338232"/>
                      <a:pt x="62591" y="346424"/>
                      <a:pt x="54458" y="335057"/>
                    </a:cubicBezTo>
                    <a:cubicBezTo>
                      <a:pt x="46325" y="323690"/>
                      <a:pt x="28977" y="300195"/>
                      <a:pt x="25192" y="276382"/>
                    </a:cubicBezTo>
                    <a:cubicBezTo>
                      <a:pt x="21408" y="252569"/>
                      <a:pt x="34937" y="223428"/>
                      <a:pt x="31751" y="192181"/>
                    </a:cubicBezTo>
                    <a:cubicBezTo>
                      <a:pt x="28565" y="160934"/>
                      <a:pt x="11368" y="120930"/>
                      <a:pt x="6076" y="88900"/>
                    </a:cubicBezTo>
                    <a:cubicBezTo>
                      <a:pt x="784" y="56870"/>
                      <a:pt x="3969" y="18521"/>
                      <a:pt x="0" y="0"/>
                    </a:cubicBezTo>
                  </a:path>
                </a:pathLst>
              </a:custGeom>
              <a:noFill/>
              <a:ln w="19050">
                <a:solidFill>
                  <a:srgbClr val="F7B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200" dirty="0">
                  <a:latin typeface="ＭＳ Ｐゴシック" panose="020B0600070205080204" pitchFamily="50" charset="-128"/>
                </a:endParaRPr>
              </a:p>
            </p:txBody>
          </p:sp>
          <p:cxnSp>
            <p:nvCxnSpPr>
              <p:cNvPr id="267" name="直線コネクタ 266">
                <a:extLst>
                  <a:ext uri="{FF2B5EF4-FFF2-40B4-BE49-F238E27FC236}">
                    <a16:creationId xmlns:a16="http://schemas.microsoft.com/office/drawing/2014/main" id="{1B2C6D0B-A220-8644-08C5-92586BE8962F}"/>
                  </a:ext>
                </a:extLst>
              </p:cNvPr>
              <p:cNvCxnSpPr/>
              <p:nvPr/>
            </p:nvCxnSpPr>
            <p:spPr bwMode="auto">
              <a:xfrm flipH="1" flipV="1">
                <a:off x="5006690" y="2442632"/>
                <a:ext cx="1364806" cy="3146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a:extLst>
                  <a:ext uri="{FF2B5EF4-FFF2-40B4-BE49-F238E27FC236}">
                    <a16:creationId xmlns:a16="http://schemas.microsoft.com/office/drawing/2014/main" id="{3700F996-0F63-0C58-CB36-5E8255FFAA35}"/>
                  </a:ext>
                </a:extLst>
              </p:cNvPr>
              <p:cNvCxnSpPr/>
              <p:nvPr/>
            </p:nvCxnSpPr>
            <p:spPr bwMode="auto">
              <a:xfrm flipV="1">
                <a:off x="7147016" y="2276070"/>
                <a:ext cx="876148" cy="3808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角丸四角形 136">
                <a:extLst>
                  <a:ext uri="{FF2B5EF4-FFF2-40B4-BE49-F238E27FC236}">
                    <a16:creationId xmlns:a16="http://schemas.microsoft.com/office/drawing/2014/main" id="{2B9EC9A2-1D25-7BC6-92C1-35C848A4608E}"/>
                  </a:ext>
                </a:extLst>
              </p:cNvPr>
              <p:cNvSpPr/>
              <p:nvPr/>
            </p:nvSpPr>
            <p:spPr bwMode="auto">
              <a:xfrm>
                <a:off x="4956354" y="2233705"/>
                <a:ext cx="1124601" cy="207062"/>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淀川左岸線（２期）</a:t>
                </a:r>
              </a:p>
            </p:txBody>
          </p:sp>
          <p:sp>
            <p:nvSpPr>
              <p:cNvPr id="270" name="正方形/長方形 269">
                <a:extLst>
                  <a:ext uri="{FF2B5EF4-FFF2-40B4-BE49-F238E27FC236}">
                    <a16:creationId xmlns:a16="http://schemas.microsoft.com/office/drawing/2014/main" id="{4D3B68FC-BD65-26C1-AAD9-1C09E7F7777C}"/>
                  </a:ext>
                </a:extLst>
              </p:cNvPr>
              <p:cNvSpPr/>
              <p:nvPr/>
            </p:nvSpPr>
            <p:spPr bwMode="auto">
              <a:xfrm>
                <a:off x="4906724" y="3521632"/>
                <a:ext cx="1245047" cy="1749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ja-JP" altLang="en-US" sz="900" b="1" dirty="0">
                    <a:ln w="6350">
                      <a:noFill/>
                      <a:prstDash val="solid"/>
                    </a:ln>
                    <a:solidFill>
                      <a:schemeClr val="tx1"/>
                    </a:solidFill>
                    <a:latin typeface="ＭＳ Ｐゴシック" panose="020B0600070205080204" pitchFamily="50" charset="-128"/>
                  </a:rPr>
                  <a:t>大阪都市再生環状道路</a:t>
                </a:r>
              </a:p>
            </p:txBody>
          </p:sp>
          <p:sp>
            <p:nvSpPr>
              <p:cNvPr id="271" name="角丸四角形 138">
                <a:extLst>
                  <a:ext uri="{FF2B5EF4-FFF2-40B4-BE49-F238E27FC236}">
                    <a16:creationId xmlns:a16="http://schemas.microsoft.com/office/drawing/2014/main" id="{B4AACDFB-6FDD-2F11-B214-868518D64EDF}"/>
                  </a:ext>
                </a:extLst>
              </p:cNvPr>
              <p:cNvSpPr/>
              <p:nvPr/>
            </p:nvSpPr>
            <p:spPr bwMode="auto">
              <a:xfrm>
                <a:off x="6794451" y="2069008"/>
                <a:ext cx="1296942" cy="2070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淀川左岸線延伸部</a:t>
                </a:r>
              </a:p>
            </p:txBody>
          </p:sp>
          <p:sp>
            <p:nvSpPr>
              <p:cNvPr id="272" name="テキスト ボックス 271">
                <a:extLst>
                  <a:ext uri="{FF2B5EF4-FFF2-40B4-BE49-F238E27FC236}">
                    <a16:creationId xmlns:a16="http://schemas.microsoft.com/office/drawing/2014/main" id="{97F65D3B-2EDD-40AC-EAE6-C7E7682211F0}"/>
                  </a:ext>
                </a:extLst>
              </p:cNvPr>
              <p:cNvSpPr txBox="1"/>
              <p:nvPr/>
            </p:nvSpPr>
            <p:spPr bwMode="auto">
              <a:xfrm rot="19053615">
                <a:off x="7135716" y="2449914"/>
                <a:ext cx="582164" cy="92333"/>
              </a:xfrm>
              <a:prstGeom prst="rect">
                <a:avLst/>
              </a:prstGeom>
              <a:noFill/>
            </p:spPr>
            <p:txBody>
              <a:bodyPr lIns="0" tIns="0" rIns="0" bIns="0">
                <a:spAutoFit/>
              </a:bodyPr>
              <a:lstStyle/>
              <a:p>
                <a:pP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第二京阪道路</a:t>
                </a:r>
              </a:p>
            </p:txBody>
          </p:sp>
          <p:sp>
            <p:nvSpPr>
              <p:cNvPr id="273" name="左右矢印 140">
                <a:extLst>
                  <a:ext uri="{FF2B5EF4-FFF2-40B4-BE49-F238E27FC236}">
                    <a16:creationId xmlns:a16="http://schemas.microsoft.com/office/drawing/2014/main" id="{71F073EF-26DD-7CE1-DE8D-254177466DD5}"/>
                  </a:ext>
                </a:extLst>
              </p:cNvPr>
              <p:cNvSpPr/>
              <p:nvPr/>
            </p:nvSpPr>
            <p:spPr bwMode="auto">
              <a:xfrm>
                <a:off x="4915508" y="1446708"/>
                <a:ext cx="3524025" cy="366720"/>
              </a:xfrm>
              <a:prstGeom prst="leftRightArrow">
                <a:avLst>
                  <a:gd name="adj1" fmla="val 100000"/>
                  <a:gd name="adj2" fmla="val 55494"/>
                </a:avLst>
              </a:pr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ln w="3175">
                      <a:noFill/>
                    </a:ln>
                    <a:solidFill>
                      <a:schemeClr val="accent2">
                        <a:lumMod val="50000"/>
                      </a:schemeClr>
                    </a:solidFill>
                    <a:latin typeface="ＭＳ Ｐゴシック" panose="020B0600070205080204" pitchFamily="50" charset="-128"/>
                  </a:rPr>
                  <a:t>国　　土　　軸</a:t>
                </a:r>
              </a:p>
            </p:txBody>
          </p:sp>
          <p:sp>
            <p:nvSpPr>
              <p:cNvPr id="274" name="フリーフォーム 141">
                <a:extLst>
                  <a:ext uri="{FF2B5EF4-FFF2-40B4-BE49-F238E27FC236}">
                    <a16:creationId xmlns:a16="http://schemas.microsoft.com/office/drawing/2014/main" id="{94E11730-C89C-776E-4E6A-4426F65640ED}"/>
                  </a:ext>
                </a:extLst>
              </p:cNvPr>
              <p:cNvSpPr/>
              <p:nvPr/>
            </p:nvSpPr>
            <p:spPr>
              <a:xfrm>
                <a:off x="6067451" y="2448514"/>
                <a:ext cx="578416" cy="593141"/>
              </a:xfrm>
              <a:custGeom>
                <a:avLst/>
                <a:gdLst>
                  <a:gd name="connsiteX0" fmla="*/ 0 w 2457450"/>
                  <a:gd name="connsiteY0" fmla="*/ 2190750 h 2190750"/>
                  <a:gd name="connsiteX1" fmla="*/ 241300 w 2457450"/>
                  <a:gd name="connsiteY1" fmla="*/ 183515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457450"/>
                  <a:gd name="connsiteY0" fmla="*/ 2190750 h 2190750"/>
                  <a:gd name="connsiteX1" fmla="*/ 292100 w 2457450"/>
                  <a:gd name="connsiteY1" fmla="*/ 180340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330450"/>
                  <a:gd name="connsiteY0" fmla="*/ 2139950 h 2139950"/>
                  <a:gd name="connsiteX1" fmla="*/ 165100 w 2330450"/>
                  <a:gd name="connsiteY1" fmla="*/ 1803400 h 2139950"/>
                  <a:gd name="connsiteX2" fmla="*/ 457200 w 2330450"/>
                  <a:gd name="connsiteY2" fmla="*/ 1860550 h 2139950"/>
                  <a:gd name="connsiteX3" fmla="*/ 660400 w 2330450"/>
                  <a:gd name="connsiteY3" fmla="*/ 1746250 h 2139950"/>
                  <a:gd name="connsiteX4" fmla="*/ 1035050 w 2330450"/>
                  <a:gd name="connsiteY4" fmla="*/ 1555750 h 2139950"/>
                  <a:gd name="connsiteX5" fmla="*/ 1270000 w 2330450"/>
                  <a:gd name="connsiteY5" fmla="*/ 1365250 h 2139950"/>
                  <a:gd name="connsiteX6" fmla="*/ 1308100 w 2330450"/>
                  <a:gd name="connsiteY6" fmla="*/ 1244600 h 2139950"/>
                  <a:gd name="connsiteX7" fmla="*/ 1320800 w 2330450"/>
                  <a:gd name="connsiteY7" fmla="*/ 1085850 h 2139950"/>
                  <a:gd name="connsiteX8" fmla="*/ 1790700 w 2330450"/>
                  <a:gd name="connsiteY8" fmla="*/ 685800 h 2139950"/>
                  <a:gd name="connsiteX9" fmla="*/ 2076450 w 2330450"/>
                  <a:gd name="connsiteY9" fmla="*/ 527050 h 2139950"/>
                  <a:gd name="connsiteX10" fmla="*/ 2330450 w 2330450"/>
                  <a:gd name="connsiteY10" fmla="*/ 469900 h 2139950"/>
                  <a:gd name="connsiteX11" fmla="*/ 2305050 w 2330450"/>
                  <a:gd name="connsiteY11" fmla="*/ 0 h 2139950"/>
                  <a:gd name="connsiteX0" fmla="*/ 0 w 2406650"/>
                  <a:gd name="connsiteY0" fmla="*/ 2273300 h 2273300"/>
                  <a:gd name="connsiteX1" fmla="*/ 241300 w 2406650"/>
                  <a:gd name="connsiteY1" fmla="*/ 1803400 h 2273300"/>
                  <a:gd name="connsiteX2" fmla="*/ 533400 w 2406650"/>
                  <a:gd name="connsiteY2" fmla="*/ 1860550 h 2273300"/>
                  <a:gd name="connsiteX3" fmla="*/ 736600 w 2406650"/>
                  <a:gd name="connsiteY3" fmla="*/ 1746250 h 2273300"/>
                  <a:gd name="connsiteX4" fmla="*/ 1111250 w 2406650"/>
                  <a:gd name="connsiteY4" fmla="*/ 1555750 h 2273300"/>
                  <a:gd name="connsiteX5" fmla="*/ 1346200 w 2406650"/>
                  <a:gd name="connsiteY5" fmla="*/ 1365250 h 2273300"/>
                  <a:gd name="connsiteX6" fmla="*/ 1384300 w 2406650"/>
                  <a:gd name="connsiteY6" fmla="*/ 1244600 h 2273300"/>
                  <a:gd name="connsiteX7" fmla="*/ 1397000 w 2406650"/>
                  <a:gd name="connsiteY7" fmla="*/ 1085850 h 2273300"/>
                  <a:gd name="connsiteX8" fmla="*/ 1866900 w 2406650"/>
                  <a:gd name="connsiteY8" fmla="*/ 685800 h 2273300"/>
                  <a:gd name="connsiteX9" fmla="*/ 2152650 w 2406650"/>
                  <a:gd name="connsiteY9" fmla="*/ 527050 h 2273300"/>
                  <a:gd name="connsiteX10" fmla="*/ 2406650 w 2406650"/>
                  <a:gd name="connsiteY10" fmla="*/ 469900 h 2273300"/>
                  <a:gd name="connsiteX11" fmla="*/ 2381250 w 2406650"/>
                  <a:gd name="connsiteY11" fmla="*/ 0 h 2273300"/>
                  <a:gd name="connsiteX0" fmla="*/ 0 w 2406650"/>
                  <a:gd name="connsiteY0" fmla="*/ 1935163 h 1935163"/>
                  <a:gd name="connsiteX1" fmla="*/ 241300 w 2406650"/>
                  <a:gd name="connsiteY1" fmla="*/ 1465263 h 1935163"/>
                  <a:gd name="connsiteX2" fmla="*/ 533400 w 2406650"/>
                  <a:gd name="connsiteY2" fmla="*/ 1522413 h 1935163"/>
                  <a:gd name="connsiteX3" fmla="*/ 736600 w 2406650"/>
                  <a:gd name="connsiteY3" fmla="*/ 1408113 h 1935163"/>
                  <a:gd name="connsiteX4" fmla="*/ 1111250 w 2406650"/>
                  <a:gd name="connsiteY4" fmla="*/ 1217613 h 1935163"/>
                  <a:gd name="connsiteX5" fmla="*/ 1346200 w 2406650"/>
                  <a:gd name="connsiteY5" fmla="*/ 1027113 h 1935163"/>
                  <a:gd name="connsiteX6" fmla="*/ 1384300 w 2406650"/>
                  <a:gd name="connsiteY6" fmla="*/ 906463 h 1935163"/>
                  <a:gd name="connsiteX7" fmla="*/ 1397000 w 2406650"/>
                  <a:gd name="connsiteY7" fmla="*/ 747713 h 1935163"/>
                  <a:gd name="connsiteX8" fmla="*/ 1866900 w 2406650"/>
                  <a:gd name="connsiteY8" fmla="*/ 347663 h 1935163"/>
                  <a:gd name="connsiteX9" fmla="*/ 2152650 w 2406650"/>
                  <a:gd name="connsiteY9" fmla="*/ 188913 h 1935163"/>
                  <a:gd name="connsiteX10" fmla="*/ 2406650 w 2406650"/>
                  <a:gd name="connsiteY10" fmla="*/ 131763 h 1935163"/>
                  <a:gd name="connsiteX11" fmla="*/ 2402682 w 2406650"/>
                  <a:gd name="connsiteY11" fmla="*/ 0 h 1935163"/>
                  <a:gd name="connsiteX0" fmla="*/ 0 w 2407444"/>
                  <a:gd name="connsiteY0" fmla="*/ 2135188 h 2135188"/>
                  <a:gd name="connsiteX1" fmla="*/ 241300 w 2407444"/>
                  <a:gd name="connsiteY1" fmla="*/ 1665288 h 2135188"/>
                  <a:gd name="connsiteX2" fmla="*/ 533400 w 2407444"/>
                  <a:gd name="connsiteY2" fmla="*/ 1722438 h 2135188"/>
                  <a:gd name="connsiteX3" fmla="*/ 736600 w 2407444"/>
                  <a:gd name="connsiteY3" fmla="*/ 1608138 h 2135188"/>
                  <a:gd name="connsiteX4" fmla="*/ 1111250 w 2407444"/>
                  <a:gd name="connsiteY4" fmla="*/ 1417638 h 2135188"/>
                  <a:gd name="connsiteX5" fmla="*/ 1346200 w 2407444"/>
                  <a:gd name="connsiteY5" fmla="*/ 1227138 h 2135188"/>
                  <a:gd name="connsiteX6" fmla="*/ 1384300 w 2407444"/>
                  <a:gd name="connsiteY6" fmla="*/ 1106488 h 2135188"/>
                  <a:gd name="connsiteX7" fmla="*/ 1397000 w 2407444"/>
                  <a:gd name="connsiteY7" fmla="*/ 947738 h 2135188"/>
                  <a:gd name="connsiteX8" fmla="*/ 1866900 w 2407444"/>
                  <a:gd name="connsiteY8" fmla="*/ 547688 h 2135188"/>
                  <a:gd name="connsiteX9" fmla="*/ 2152650 w 2407444"/>
                  <a:gd name="connsiteY9" fmla="*/ 388938 h 2135188"/>
                  <a:gd name="connsiteX10" fmla="*/ 2406650 w 2407444"/>
                  <a:gd name="connsiteY10" fmla="*/ 331788 h 2135188"/>
                  <a:gd name="connsiteX11" fmla="*/ 2407444 w 2407444"/>
                  <a:gd name="connsiteY11" fmla="*/ 0 h 2135188"/>
                  <a:gd name="connsiteX0" fmla="*/ 0 w 2407444"/>
                  <a:gd name="connsiteY0" fmla="*/ 2344738 h 2344738"/>
                  <a:gd name="connsiteX1" fmla="*/ 241300 w 2407444"/>
                  <a:gd name="connsiteY1" fmla="*/ 1874838 h 2344738"/>
                  <a:gd name="connsiteX2" fmla="*/ 533400 w 2407444"/>
                  <a:gd name="connsiteY2" fmla="*/ 1931988 h 2344738"/>
                  <a:gd name="connsiteX3" fmla="*/ 736600 w 2407444"/>
                  <a:gd name="connsiteY3" fmla="*/ 1817688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58716 w 2407444"/>
                  <a:gd name="connsiteY4" fmla="*/ 1627186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80944 w 2407444"/>
                  <a:gd name="connsiteY1" fmla="*/ 184659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370143 w 2407444"/>
                  <a:gd name="connsiteY1" fmla="*/ 1808944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152097 w 2407444"/>
                  <a:gd name="connsiteY1" fmla="*/ 1978386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444" h="2344738">
                    <a:moveTo>
                      <a:pt x="0" y="2344738"/>
                    </a:moveTo>
                    <a:lnTo>
                      <a:pt x="152097" y="1978386"/>
                    </a:lnTo>
                    <a:lnTo>
                      <a:pt x="513574" y="2073185"/>
                    </a:lnTo>
                    <a:lnTo>
                      <a:pt x="918770" y="1889153"/>
                    </a:lnTo>
                    <a:lnTo>
                      <a:pt x="1228095" y="1683663"/>
                    </a:lnTo>
                    <a:lnTo>
                      <a:pt x="1346200" y="1436688"/>
                    </a:lnTo>
                    <a:lnTo>
                      <a:pt x="1384300" y="1316038"/>
                    </a:lnTo>
                    <a:lnTo>
                      <a:pt x="1397000" y="1157288"/>
                    </a:lnTo>
                    <a:lnTo>
                      <a:pt x="1866900" y="757238"/>
                    </a:lnTo>
                    <a:lnTo>
                      <a:pt x="2152650" y="598488"/>
                    </a:lnTo>
                    <a:lnTo>
                      <a:pt x="2406650" y="541338"/>
                    </a:lnTo>
                    <a:cubicBezTo>
                      <a:pt x="2406915" y="430742"/>
                      <a:pt x="2407179" y="110596"/>
                      <a:pt x="2407444" y="0"/>
                    </a:cubicBezTo>
                  </a:path>
                </a:pathLst>
              </a:custGeom>
              <a:noFill/>
              <a:ln w="28575">
                <a:solidFill>
                  <a:srgbClr val="000099"/>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75" name="テキスト ボックス 274">
                <a:extLst>
                  <a:ext uri="{FF2B5EF4-FFF2-40B4-BE49-F238E27FC236}">
                    <a16:creationId xmlns:a16="http://schemas.microsoft.com/office/drawing/2014/main" id="{3A7DEA2D-AA1B-BF6D-9B09-86A0A79B496E}"/>
                  </a:ext>
                </a:extLst>
              </p:cNvPr>
              <p:cNvSpPr txBox="1"/>
              <p:nvPr/>
            </p:nvSpPr>
            <p:spPr bwMode="auto">
              <a:xfrm rot="20950755">
                <a:off x="5331637" y="1485178"/>
                <a:ext cx="582164" cy="92333"/>
              </a:xfrm>
              <a:prstGeom prst="rect">
                <a:avLst/>
              </a:prstGeom>
              <a:noFill/>
            </p:spPr>
            <p:txBody>
              <a:bodyPr lIns="0" tIns="0" rIns="0" bIns="0">
                <a:spAutoFit/>
              </a:bodyPr>
              <a:lstStyle/>
              <a:p>
                <a:pPr algn="ct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新名神高速道路</a:t>
                </a:r>
              </a:p>
            </p:txBody>
          </p:sp>
          <p:cxnSp>
            <p:nvCxnSpPr>
              <p:cNvPr id="276" name="直線コネクタ 275">
                <a:extLst>
                  <a:ext uri="{FF2B5EF4-FFF2-40B4-BE49-F238E27FC236}">
                    <a16:creationId xmlns:a16="http://schemas.microsoft.com/office/drawing/2014/main" id="{C3C4B4E8-8D4C-5FD0-02BE-A7FF984ABEA9}"/>
                  </a:ext>
                </a:extLst>
              </p:cNvPr>
              <p:cNvCxnSpPr/>
              <p:nvPr/>
            </p:nvCxnSpPr>
            <p:spPr bwMode="auto">
              <a:xfrm flipV="1">
                <a:off x="6653334" y="2263116"/>
                <a:ext cx="188750" cy="3492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角丸四角形 144">
                <a:extLst>
                  <a:ext uri="{FF2B5EF4-FFF2-40B4-BE49-F238E27FC236}">
                    <a16:creationId xmlns:a16="http://schemas.microsoft.com/office/drawing/2014/main" id="{FDE0C523-157A-BB57-9EE9-8C14218A0EAA}"/>
                  </a:ext>
                </a:extLst>
              </p:cNvPr>
              <p:cNvSpPr/>
              <p:nvPr/>
            </p:nvSpPr>
            <p:spPr bwMode="auto">
              <a:xfrm>
                <a:off x="4866789" y="4631782"/>
                <a:ext cx="906642" cy="23529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dirty="0">
                    <a:ln w="6350">
                      <a:noFill/>
                      <a:prstDash val="solid"/>
                    </a:ln>
                    <a:solidFill>
                      <a:schemeClr val="bg1"/>
                    </a:solidFill>
                    <a:latin typeface="ＭＳ Ｐゴシック" panose="020B0600070205080204" pitchFamily="50" charset="-128"/>
                  </a:rPr>
                  <a:t>関西国際空港</a:t>
                </a:r>
              </a:p>
            </p:txBody>
          </p:sp>
          <p:cxnSp>
            <p:nvCxnSpPr>
              <p:cNvPr id="278" name="直線コネクタ 277">
                <a:extLst>
                  <a:ext uri="{FF2B5EF4-FFF2-40B4-BE49-F238E27FC236}">
                    <a16:creationId xmlns:a16="http://schemas.microsoft.com/office/drawing/2014/main" id="{88623019-BCE2-D9B9-D55D-F2364F0D3ED8}"/>
                  </a:ext>
                </a:extLst>
              </p:cNvPr>
              <p:cNvCxnSpPr/>
              <p:nvPr/>
            </p:nvCxnSpPr>
            <p:spPr bwMode="auto">
              <a:xfrm flipH="1" flipV="1">
                <a:off x="6076321" y="2423777"/>
                <a:ext cx="556714" cy="189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円/楕円 284">
                <a:extLst>
                  <a:ext uri="{FF2B5EF4-FFF2-40B4-BE49-F238E27FC236}">
                    <a16:creationId xmlns:a16="http://schemas.microsoft.com/office/drawing/2014/main" id="{71A4E5D1-24DC-FF52-D904-8F5B46A38BA4}"/>
                  </a:ext>
                </a:extLst>
              </p:cNvPr>
              <p:cNvSpPr/>
              <p:nvPr/>
            </p:nvSpPr>
            <p:spPr>
              <a:xfrm>
                <a:off x="6609690" y="2387338"/>
                <a:ext cx="75078" cy="68279"/>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円/楕円 293">
                <a:extLst>
                  <a:ext uri="{FF2B5EF4-FFF2-40B4-BE49-F238E27FC236}">
                    <a16:creationId xmlns:a16="http://schemas.microsoft.com/office/drawing/2014/main" id="{477502D0-8845-3E46-39B7-320AB5B38EFA}"/>
                  </a:ext>
                </a:extLst>
              </p:cNvPr>
              <p:cNvSpPr/>
              <p:nvPr/>
            </p:nvSpPr>
            <p:spPr>
              <a:xfrm>
                <a:off x="6609890" y="2645304"/>
                <a:ext cx="67631" cy="61507"/>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07DBC2C8-DE3B-B516-D646-6A512B4767A0}"/>
                </a:ext>
              </a:extLst>
            </p:cNvPr>
            <p:cNvGrpSpPr/>
            <p:nvPr/>
          </p:nvGrpSpPr>
          <p:grpSpPr>
            <a:xfrm>
              <a:off x="7401531" y="2360934"/>
              <a:ext cx="1494945" cy="2625184"/>
              <a:chOff x="10247717" y="2215336"/>
              <a:chExt cx="1494945" cy="2625184"/>
            </a:xfrm>
          </p:grpSpPr>
          <p:sp>
            <p:nvSpPr>
              <p:cNvPr id="19" name="角丸四角形 102">
                <a:extLst>
                  <a:ext uri="{FF2B5EF4-FFF2-40B4-BE49-F238E27FC236}">
                    <a16:creationId xmlns:a16="http://schemas.microsoft.com/office/drawing/2014/main" id="{436022EA-F8DC-A9B0-187A-DEAF8494731C}"/>
                  </a:ext>
                </a:extLst>
              </p:cNvPr>
              <p:cNvSpPr/>
              <p:nvPr/>
            </p:nvSpPr>
            <p:spPr bwMode="auto">
              <a:xfrm>
                <a:off x="10247717" y="2215336"/>
                <a:ext cx="1494945" cy="2625184"/>
              </a:xfrm>
              <a:prstGeom prst="roundRect">
                <a:avLst>
                  <a:gd name="adj" fmla="val 6646"/>
                </a:avLst>
              </a:prstGeom>
              <a:solidFill>
                <a:srgbClr val="FE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ＭＳ Ｐゴシック" panose="020B0600070205080204" pitchFamily="50" charset="-128"/>
                </a:endParaRPr>
              </a:p>
            </p:txBody>
          </p:sp>
          <p:sp>
            <p:nvSpPr>
              <p:cNvPr id="20" name="テキスト ボックス 14">
                <a:extLst>
                  <a:ext uri="{FF2B5EF4-FFF2-40B4-BE49-F238E27FC236}">
                    <a16:creationId xmlns:a16="http://schemas.microsoft.com/office/drawing/2014/main" id="{E1CE3662-0026-4E71-F011-F00733F418A9}"/>
                  </a:ext>
                </a:extLst>
              </p:cNvPr>
              <p:cNvSpPr txBox="1">
                <a:spLocks noChangeArrowheads="1"/>
              </p:cNvSpPr>
              <p:nvPr/>
            </p:nvSpPr>
            <p:spPr bwMode="auto">
              <a:xfrm>
                <a:off x="10271674" y="2230793"/>
                <a:ext cx="1470987" cy="1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latin typeface="ＭＳ Ｐゴシック" panose="020B0600070205080204" pitchFamily="50" charset="-128"/>
                  </a:rPr>
                  <a:t>環状道路の役割</a:t>
                </a:r>
              </a:p>
            </p:txBody>
          </p:sp>
          <p:grpSp>
            <p:nvGrpSpPr>
              <p:cNvPr id="21" name="グループ化 20">
                <a:extLst>
                  <a:ext uri="{FF2B5EF4-FFF2-40B4-BE49-F238E27FC236}">
                    <a16:creationId xmlns:a16="http://schemas.microsoft.com/office/drawing/2014/main" id="{55D137C8-4FB8-71B9-78A7-9948422EE5B0}"/>
                  </a:ext>
                </a:extLst>
              </p:cNvPr>
              <p:cNvGrpSpPr/>
              <p:nvPr/>
            </p:nvGrpSpPr>
            <p:grpSpPr>
              <a:xfrm>
                <a:off x="10282782" y="4039296"/>
                <a:ext cx="1438002" cy="739561"/>
                <a:chOff x="7605659" y="4039296"/>
                <a:chExt cx="1438002" cy="739561"/>
              </a:xfrm>
            </p:grpSpPr>
            <p:pic>
              <p:nvPicPr>
                <p:cNvPr id="259" name="図 258">
                  <a:extLst>
                    <a:ext uri="{FF2B5EF4-FFF2-40B4-BE49-F238E27FC236}">
                      <a16:creationId xmlns:a16="http://schemas.microsoft.com/office/drawing/2014/main" id="{3D52ECE2-CE1A-31AE-EAB9-3E98099C5F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605659" y="4052031"/>
                  <a:ext cx="1438002" cy="726826"/>
                </a:xfrm>
                <a:prstGeom prst="roundRect">
                  <a:avLst>
                    <a:gd name="adj" fmla="val 12775"/>
                  </a:avLst>
                </a:prstGeom>
                <a:solidFill>
                  <a:srgbClr val="FFFFFF">
                    <a:shade val="85000"/>
                  </a:srgbClr>
                </a:solidFill>
                <a:ln w="3175">
                  <a:solidFill>
                    <a:schemeClr val="tx1"/>
                  </a:solidFill>
                </a:ln>
                <a:effectLst/>
              </p:spPr>
            </p:pic>
            <p:sp>
              <p:nvSpPr>
                <p:cNvPr id="260" name="正方形/長方形 46">
                  <a:extLst>
                    <a:ext uri="{FF2B5EF4-FFF2-40B4-BE49-F238E27FC236}">
                      <a16:creationId xmlns:a16="http://schemas.microsoft.com/office/drawing/2014/main" id="{01B5306D-0289-E923-12B7-4D060D9C5A0F}"/>
                    </a:ext>
                  </a:extLst>
                </p:cNvPr>
                <p:cNvSpPr>
                  <a:spLocks noChangeArrowheads="1"/>
                </p:cNvSpPr>
                <p:nvPr/>
              </p:nvSpPr>
              <p:spPr bwMode="auto">
                <a:xfrm>
                  <a:off x="8096050" y="4060215"/>
                  <a:ext cx="503080" cy="93179"/>
                </a:xfrm>
                <a:prstGeom prst="rect">
                  <a:avLst/>
                </a:prstGeom>
                <a:solidFill>
                  <a:srgbClr val="9EC5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1" name="テキスト ボックス 47">
                  <a:extLst>
                    <a:ext uri="{FF2B5EF4-FFF2-40B4-BE49-F238E27FC236}">
                      <a16:creationId xmlns:a16="http://schemas.microsoft.com/office/drawing/2014/main" id="{43E3F4CD-B620-9D5E-480E-282FE0A77C25}"/>
                    </a:ext>
                  </a:extLst>
                </p:cNvPr>
                <p:cNvSpPr txBox="1">
                  <a:spLocks noChangeArrowheads="1"/>
                </p:cNvSpPr>
                <p:nvPr/>
              </p:nvSpPr>
              <p:spPr bwMode="auto">
                <a:xfrm>
                  <a:off x="7615090" y="4039296"/>
                  <a:ext cx="1407887" cy="1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アクセス機能</a:t>
                  </a:r>
                </a:p>
              </p:txBody>
            </p:sp>
            <p:sp>
              <p:nvSpPr>
                <p:cNvPr id="262" name="テキスト ボックス 261">
                  <a:extLst>
                    <a:ext uri="{FF2B5EF4-FFF2-40B4-BE49-F238E27FC236}">
                      <a16:creationId xmlns:a16="http://schemas.microsoft.com/office/drawing/2014/main" id="{DD689BD8-C815-F51E-BAC1-BCC4FF462E32}"/>
                    </a:ext>
                  </a:extLst>
                </p:cNvPr>
                <p:cNvSpPr txBox="1"/>
                <p:nvPr/>
              </p:nvSpPr>
              <p:spPr bwMode="auto">
                <a:xfrm>
                  <a:off x="7638590" y="4178082"/>
                  <a:ext cx="1399758" cy="92333"/>
                </a:xfrm>
                <a:prstGeom prst="rect">
                  <a:avLst/>
                </a:prstGeom>
                <a:solidFill>
                  <a:srgbClr val="CCECFC"/>
                </a:solidFill>
              </p:spPr>
              <p:txBody>
                <a:bodyPr wrap="square" lIns="0" tIns="0" rIns="0" bIns="0">
                  <a:spAutoFit/>
                </a:bodyPr>
                <a:lstStyle/>
                <a:p>
                  <a:pPr algn="ctr" eaLnBrk="1" hangingPunct="1">
                    <a:defRPr/>
                  </a:pPr>
                  <a:r>
                    <a:rPr lang="ja-JP" altLang="en-US" sz="600" b="1" spc="-50" dirty="0">
                      <a:latin typeface="Meiryo UI" panose="020B0604030504040204" pitchFamily="50" charset="-128"/>
                      <a:ea typeface="Meiryo UI" panose="020B0604030504040204" pitchFamily="50" charset="-128"/>
                    </a:rPr>
                    <a:t>環状道路周辺の地域間の移動が便利になります。</a:t>
                  </a:r>
                </a:p>
              </p:txBody>
            </p:sp>
            <p:sp>
              <p:nvSpPr>
                <p:cNvPr id="263" name="角丸四角形 131">
                  <a:extLst>
                    <a:ext uri="{FF2B5EF4-FFF2-40B4-BE49-F238E27FC236}">
                      <a16:creationId xmlns:a16="http://schemas.microsoft.com/office/drawing/2014/main" id="{1F39D77A-FEC5-C925-8F68-2B22440FDFB4}"/>
                    </a:ext>
                  </a:extLst>
                </p:cNvPr>
                <p:cNvSpPr/>
                <p:nvPr/>
              </p:nvSpPr>
              <p:spPr bwMode="auto">
                <a:xfrm>
                  <a:off x="8152967" y="4285568"/>
                  <a:ext cx="833871" cy="93550"/>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東大阪市～大阪市南部</a:t>
                  </a:r>
                </a:p>
              </p:txBody>
            </p:sp>
          </p:grpSp>
          <p:grpSp>
            <p:nvGrpSpPr>
              <p:cNvPr id="22" name="グループ化 21">
                <a:extLst>
                  <a:ext uri="{FF2B5EF4-FFF2-40B4-BE49-F238E27FC236}">
                    <a16:creationId xmlns:a16="http://schemas.microsoft.com/office/drawing/2014/main" id="{FC466D54-2A0B-B06E-2318-500DC26F7B97}"/>
                  </a:ext>
                </a:extLst>
              </p:cNvPr>
              <p:cNvGrpSpPr/>
              <p:nvPr/>
            </p:nvGrpSpPr>
            <p:grpSpPr>
              <a:xfrm>
                <a:off x="10282790" y="3264740"/>
                <a:ext cx="1437986" cy="729737"/>
                <a:chOff x="7605667" y="3264740"/>
                <a:chExt cx="1437986" cy="729737"/>
              </a:xfrm>
            </p:grpSpPr>
            <p:pic>
              <p:nvPicPr>
                <p:cNvPr id="30" name="図 12">
                  <a:extLst>
                    <a:ext uri="{FF2B5EF4-FFF2-40B4-BE49-F238E27FC236}">
                      <a16:creationId xmlns:a16="http://schemas.microsoft.com/office/drawing/2014/main" id="{F2D611E0-E04D-05B1-B779-2881A5B7646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605667" y="3273979"/>
                  <a:ext cx="1437986" cy="720498"/>
                </a:xfrm>
                <a:prstGeom prst="roundRect">
                  <a:avLst>
                    <a:gd name="adj" fmla="val 13662"/>
                  </a:avLst>
                </a:prstGeom>
                <a:solidFill>
                  <a:srgbClr val="FFFFFF">
                    <a:shade val="85000"/>
                  </a:srgbClr>
                </a:solidFill>
                <a:ln w="3175">
                  <a:solidFill>
                    <a:schemeClr val="tx1"/>
                  </a:solidFill>
                </a:ln>
                <a:effectLst/>
              </p:spPr>
            </p:pic>
            <p:sp>
              <p:nvSpPr>
                <p:cNvPr id="31" name="正方形/長方形 44">
                  <a:extLst>
                    <a:ext uri="{FF2B5EF4-FFF2-40B4-BE49-F238E27FC236}">
                      <a16:creationId xmlns:a16="http://schemas.microsoft.com/office/drawing/2014/main" id="{B3CAD4FD-14AA-C14C-FD7D-6D742EADFA23}"/>
                    </a:ext>
                  </a:extLst>
                </p:cNvPr>
                <p:cNvSpPr>
                  <a:spLocks noChangeArrowheads="1"/>
                </p:cNvSpPr>
                <p:nvPr/>
              </p:nvSpPr>
              <p:spPr bwMode="auto">
                <a:xfrm>
                  <a:off x="8096047" y="3278051"/>
                  <a:ext cx="503080" cy="93180"/>
                </a:xfrm>
                <a:prstGeom prst="rect">
                  <a:avLst/>
                </a:prstGeom>
                <a:solidFill>
                  <a:srgbClr val="BF80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56" name="テキスト ボックス 45">
                  <a:extLst>
                    <a:ext uri="{FF2B5EF4-FFF2-40B4-BE49-F238E27FC236}">
                      <a16:creationId xmlns:a16="http://schemas.microsoft.com/office/drawing/2014/main" id="{CF99C570-0002-2EBA-06B5-E2E824A7C859}"/>
                    </a:ext>
                  </a:extLst>
                </p:cNvPr>
                <p:cNvSpPr txBox="1">
                  <a:spLocks noChangeArrowheads="1"/>
                </p:cNvSpPr>
                <p:nvPr/>
              </p:nvSpPr>
              <p:spPr bwMode="auto">
                <a:xfrm>
                  <a:off x="7615084" y="3264740"/>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分散導入機能</a:t>
                  </a:r>
                </a:p>
              </p:txBody>
            </p:sp>
            <p:sp>
              <p:nvSpPr>
                <p:cNvPr id="257" name="テキスト ボックス 256">
                  <a:extLst>
                    <a:ext uri="{FF2B5EF4-FFF2-40B4-BE49-F238E27FC236}">
                      <a16:creationId xmlns:a16="http://schemas.microsoft.com/office/drawing/2014/main" id="{40D29AC2-3F77-12A1-4BA4-9C04CC2075F0}"/>
                    </a:ext>
                  </a:extLst>
                </p:cNvPr>
                <p:cNvSpPr txBox="1"/>
                <p:nvPr/>
              </p:nvSpPr>
              <p:spPr bwMode="auto">
                <a:xfrm>
                  <a:off x="7627478" y="3385453"/>
                  <a:ext cx="1394991" cy="92333"/>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郊外から都心部へ向かう交通を分散します。</a:t>
                  </a:r>
                </a:p>
              </p:txBody>
            </p:sp>
            <p:sp>
              <p:nvSpPr>
                <p:cNvPr id="258" name="角丸四角形 124">
                  <a:extLst>
                    <a:ext uri="{FF2B5EF4-FFF2-40B4-BE49-F238E27FC236}">
                      <a16:creationId xmlns:a16="http://schemas.microsoft.com/office/drawing/2014/main" id="{7949088C-41F9-8D46-0591-45D70402D70C}"/>
                    </a:ext>
                  </a:extLst>
                </p:cNvPr>
                <p:cNvSpPr/>
                <p:nvPr/>
              </p:nvSpPr>
              <p:spPr bwMode="auto">
                <a:xfrm>
                  <a:off x="8193881" y="3485900"/>
                  <a:ext cx="825411" cy="92277"/>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奈良方面～大阪都心部</a:t>
                  </a:r>
                </a:p>
              </p:txBody>
            </p:sp>
          </p:grpSp>
          <p:grpSp>
            <p:nvGrpSpPr>
              <p:cNvPr id="23" name="グループ化 22">
                <a:extLst>
                  <a:ext uri="{FF2B5EF4-FFF2-40B4-BE49-F238E27FC236}">
                    <a16:creationId xmlns:a16="http://schemas.microsoft.com/office/drawing/2014/main" id="{61C93A10-B7F9-6A2F-F270-803FD737EC17}"/>
                  </a:ext>
                </a:extLst>
              </p:cNvPr>
              <p:cNvGrpSpPr/>
              <p:nvPr/>
            </p:nvGrpSpPr>
            <p:grpSpPr>
              <a:xfrm>
                <a:off x="10282741" y="2409307"/>
                <a:ext cx="1438085" cy="803265"/>
                <a:chOff x="7615081" y="2409307"/>
                <a:chExt cx="1438085" cy="803265"/>
              </a:xfrm>
            </p:grpSpPr>
            <p:pic>
              <p:nvPicPr>
                <p:cNvPr id="24" name="図 23">
                  <a:extLst>
                    <a:ext uri="{FF2B5EF4-FFF2-40B4-BE49-F238E27FC236}">
                      <a16:creationId xmlns:a16="http://schemas.microsoft.com/office/drawing/2014/main" id="{BC314917-F974-D090-B204-54221E0D265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615186" y="2412482"/>
                  <a:ext cx="1437980" cy="800090"/>
                </a:xfrm>
                <a:prstGeom prst="roundRect">
                  <a:avLst>
                    <a:gd name="adj" fmla="val 12810"/>
                  </a:avLst>
                </a:prstGeom>
                <a:solidFill>
                  <a:srgbClr val="FFFFFF">
                    <a:shade val="85000"/>
                  </a:srgbClr>
                </a:solidFill>
                <a:ln w="3175">
                  <a:solidFill>
                    <a:schemeClr val="tx1"/>
                  </a:solidFill>
                </a:ln>
                <a:effectLst/>
              </p:spPr>
            </p:pic>
            <p:sp>
              <p:nvSpPr>
                <p:cNvPr id="25" name="正方形/長方形 19">
                  <a:extLst>
                    <a:ext uri="{FF2B5EF4-FFF2-40B4-BE49-F238E27FC236}">
                      <a16:creationId xmlns:a16="http://schemas.microsoft.com/office/drawing/2014/main" id="{70339304-0B29-57E1-87F8-847B4082DD01}"/>
                    </a:ext>
                  </a:extLst>
                </p:cNvPr>
                <p:cNvSpPr>
                  <a:spLocks noChangeArrowheads="1"/>
                </p:cNvSpPr>
                <p:nvPr/>
              </p:nvSpPr>
              <p:spPr bwMode="auto">
                <a:xfrm>
                  <a:off x="8077619" y="2419115"/>
                  <a:ext cx="503080" cy="93180"/>
                </a:xfrm>
                <a:prstGeom prst="rect">
                  <a:avLst/>
                </a:prstGeom>
                <a:solidFill>
                  <a:srgbClr val="22A8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17">
                  <a:extLst>
                    <a:ext uri="{FF2B5EF4-FFF2-40B4-BE49-F238E27FC236}">
                      <a16:creationId xmlns:a16="http://schemas.microsoft.com/office/drawing/2014/main" id="{92C6BEE4-13DC-ED78-FE3D-5B529906B818}"/>
                    </a:ext>
                  </a:extLst>
                </p:cNvPr>
                <p:cNvSpPr txBox="1">
                  <a:spLocks noChangeArrowheads="1"/>
                </p:cNvSpPr>
                <p:nvPr/>
              </p:nvSpPr>
              <p:spPr bwMode="auto">
                <a:xfrm>
                  <a:off x="7615081" y="2409307"/>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バイパス機能</a:t>
                  </a:r>
                </a:p>
              </p:txBody>
            </p:sp>
            <p:pic>
              <p:nvPicPr>
                <p:cNvPr id="27" name="図 26">
                  <a:extLst>
                    <a:ext uri="{FF2B5EF4-FFF2-40B4-BE49-F238E27FC236}">
                      <a16:creationId xmlns:a16="http://schemas.microsoft.com/office/drawing/2014/main" id="{2FA8AA3D-14CC-C57B-EFB6-F1AA504092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7642948" y="2707482"/>
                  <a:ext cx="1381126" cy="461050"/>
                </a:xfrm>
                <a:prstGeom prst="roundRect">
                  <a:avLst>
                    <a:gd name="adj" fmla="val 0"/>
                  </a:avLst>
                </a:prstGeom>
                <a:solidFill>
                  <a:srgbClr val="FFFFFF">
                    <a:shade val="85000"/>
                  </a:srgbClr>
                </a:solidFill>
                <a:ln w="3175">
                  <a:noFill/>
                </a:ln>
                <a:effectLst/>
              </p:spPr>
            </p:pic>
            <p:sp>
              <p:nvSpPr>
                <p:cNvPr id="28" name="テキスト ボックス 27">
                  <a:extLst>
                    <a:ext uri="{FF2B5EF4-FFF2-40B4-BE49-F238E27FC236}">
                      <a16:creationId xmlns:a16="http://schemas.microsoft.com/office/drawing/2014/main" id="{4C3F8906-C700-5B96-1ED6-692FEF8B6C5E}"/>
                    </a:ext>
                  </a:extLst>
                </p:cNvPr>
                <p:cNvSpPr txBox="1"/>
                <p:nvPr/>
              </p:nvSpPr>
              <p:spPr bwMode="auto">
                <a:xfrm>
                  <a:off x="7638590" y="2527085"/>
                  <a:ext cx="1394991" cy="184666"/>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都心部を通過する必要がなくなり、</a:t>
                  </a:r>
                  <a:endParaRPr lang="en-US" altLang="ja-JP" sz="600" b="1" dirty="0">
                    <a:latin typeface="Meiryo UI" panose="020B0604030504040204" pitchFamily="50" charset="-128"/>
                    <a:ea typeface="Meiryo UI" panose="020B0604030504040204" pitchFamily="50" charset="-128"/>
                  </a:endParaRPr>
                </a:p>
                <a:p>
                  <a:pPr algn="ctr" eaLnBrk="1" hangingPunct="1">
                    <a:defRPr/>
                  </a:pPr>
                  <a:r>
                    <a:rPr lang="ja-JP" altLang="en-US" sz="600" b="1" dirty="0">
                      <a:latin typeface="Meiryo UI" panose="020B0604030504040204" pitchFamily="50" charset="-128"/>
                      <a:ea typeface="Meiryo UI" panose="020B0604030504040204" pitchFamily="50" charset="-128"/>
                    </a:rPr>
                    <a:t>スムーズに移動できます。</a:t>
                  </a:r>
                </a:p>
              </p:txBody>
            </p:sp>
            <p:sp>
              <p:nvSpPr>
                <p:cNvPr id="29" name="角丸四角形 114">
                  <a:extLst>
                    <a:ext uri="{FF2B5EF4-FFF2-40B4-BE49-F238E27FC236}">
                      <a16:creationId xmlns:a16="http://schemas.microsoft.com/office/drawing/2014/main" id="{566CC58A-593C-0AC9-0EC6-EF8A6DBBBBB9}"/>
                    </a:ext>
                  </a:extLst>
                </p:cNvPr>
                <p:cNvSpPr/>
                <p:nvPr/>
              </p:nvSpPr>
              <p:spPr bwMode="auto">
                <a:xfrm>
                  <a:off x="8100810" y="2713981"/>
                  <a:ext cx="724964" cy="94093"/>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京都方面～神戸方面</a:t>
                  </a:r>
                </a:p>
              </p:txBody>
            </p:sp>
          </p:grpSp>
        </p:grpSp>
        <p:sp>
          <p:nvSpPr>
            <p:cNvPr id="12" name="正方形/長方形 11">
              <a:extLst>
                <a:ext uri="{FF2B5EF4-FFF2-40B4-BE49-F238E27FC236}">
                  <a16:creationId xmlns:a16="http://schemas.microsoft.com/office/drawing/2014/main" id="{1210A103-157F-766F-98BB-D650F5D8DEE3}"/>
                </a:ext>
              </a:extLst>
            </p:cNvPr>
            <p:cNvSpPr/>
            <p:nvPr/>
          </p:nvSpPr>
          <p:spPr>
            <a:xfrm>
              <a:off x="5809391" y="2967682"/>
              <a:ext cx="229459" cy="229449"/>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3" name="正方形/長方形 12">
              <a:extLst>
                <a:ext uri="{FF2B5EF4-FFF2-40B4-BE49-F238E27FC236}">
                  <a16:creationId xmlns:a16="http://schemas.microsoft.com/office/drawing/2014/main" id="{B6A82EB4-C588-A1C4-0987-1ECFB5CE2FDE}"/>
                </a:ext>
              </a:extLst>
            </p:cNvPr>
            <p:cNvSpPr/>
            <p:nvPr/>
          </p:nvSpPr>
          <p:spPr>
            <a:xfrm>
              <a:off x="5771744" y="2685455"/>
              <a:ext cx="229459" cy="107904"/>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4" name="フリーフォーム 92">
              <a:extLst>
                <a:ext uri="{FF2B5EF4-FFF2-40B4-BE49-F238E27FC236}">
                  <a16:creationId xmlns:a16="http://schemas.microsoft.com/office/drawing/2014/main" id="{EE097FB9-B3BE-8ABD-1C31-13889C9CB3E2}"/>
                </a:ext>
              </a:extLst>
            </p:cNvPr>
            <p:cNvSpPr/>
            <p:nvPr/>
          </p:nvSpPr>
          <p:spPr>
            <a:xfrm>
              <a:off x="5903646" y="2850648"/>
              <a:ext cx="171378" cy="139245"/>
            </a:xfrm>
            <a:custGeom>
              <a:avLst/>
              <a:gdLst>
                <a:gd name="connsiteX0" fmla="*/ 38100 w 152400"/>
                <a:gd name="connsiteY0" fmla="*/ 0 h 123825"/>
                <a:gd name="connsiteX1" fmla="*/ 152400 w 152400"/>
                <a:gd name="connsiteY1" fmla="*/ 47625 h 123825"/>
                <a:gd name="connsiteX2" fmla="*/ 123825 w 152400"/>
                <a:gd name="connsiteY2" fmla="*/ 123825 h 123825"/>
                <a:gd name="connsiteX3" fmla="*/ 42862 w 152400"/>
                <a:gd name="connsiteY3" fmla="*/ 114300 h 123825"/>
                <a:gd name="connsiteX4" fmla="*/ 0 w 152400"/>
                <a:gd name="connsiteY4" fmla="*/ 47625 h 123825"/>
                <a:gd name="connsiteX5" fmla="*/ 38100 w 152400"/>
                <a:gd name="connsiteY5"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23825">
                  <a:moveTo>
                    <a:pt x="38100" y="0"/>
                  </a:moveTo>
                  <a:lnTo>
                    <a:pt x="152400" y="47625"/>
                  </a:lnTo>
                  <a:lnTo>
                    <a:pt x="123825" y="123825"/>
                  </a:lnTo>
                  <a:lnTo>
                    <a:pt x="42862" y="114300"/>
                  </a:lnTo>
                  <a:lnTo>
                    <a:pt x="0" y="47625"/>
                  </a:lnTo>
                  <a:lnTo>
                    <a:pt x="38100" y="0"/>
                  </a:lnTo>
                  <a:close/>
                </a:path>
              </a:pathLst>
            </a:custGeom>
            <a:solidFill>
              <a:srgbClr val="F9907B"/>
            </a:solidFill>
            <a:ln w="63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5" name="角丸四角形 98">
              <a:extLst>
                <a:ext uri="{FF2B5EF4-FFF2-40B4-BE49-F238E27FC236}">
                  <a16:creationId xmlns:a16="http://schemas.microsoft.com/office/drawing/2014/main" id="{B6C5076A-F93E-D4C4-DD4C-3548D9F02C7D}"/>
                </a:ext>
              </a:extLst>
            </p:cNvPr>
            <p:cNvSpPr/>
            <p:nvPr/>
          </p:nvSpPr>
          <p:spPr bwMode="auto">
            <a:xfrm>
              <a:off x="5254732" y="2716437"/>
              <a:ext cx="607458" cy="339990"/>
            </a:xfrm>
            <a:prstGeom prst="roundRect">
              <a:avLst/>
            </a:prstGeom>
            <a:solidFill>
              <a:srgbClr val="F990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夢洲</a:t>
              </a:r>
            </a:p>
          </p:txBody>
        </p:sp>
        <p:sp>
          <p:nvSpPr>
            <p:cNvPr id="16" name="テキスト ボックス 15">
              <a:extLst>
                <a:ext uri="{FF2B5EF4-FFF2-40B4-BE49-F238E27FC236}">
                  <a16:creationId xmlns:a16="http://schemas.microsoft.com/office/drawing/2014/main" id="{6FB6C2B2-D118-2DC9-4F76-1C3BE73D7D3C}"/>
                </a:ext>
              </a:extLst>
            </p:cNvPr>
            <p:cNvSpPr txBox="1"/>
            <p:nvPr/>
          </p:nvSpPr>
          <p:spPr bwMode="auto">
            <a:xfrm>
              <a:off x="6153425" y="2540203"/>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大阪駅</a:t>
              </a:r>
            </a:p>
          </p:txBody>
        </p:sp>
        <p:sp>
          <p:nvSpPr>
            <p:cNvPr id="17" name="テキスト ボックス 16">
              <a:extLst>
                <a:ext uri="{FF2B5EF4-FFF2-40B4-BE49-F238E27FC236}">
                  <a16:creationId xmlns:a16="http://schemas.microsoft.com/office/drawing/2014/main" id="{1C4FE560-44DF-8C06-DA20-DC97360C34C0}"/>
                </a:ext>
              </a:extLst>
            </p:cNvPr>
            <p:cNvSpPr txBox="1"/>
            <p:nvPr/>
          </p:nvSpPr>
          <p:spPr bwMode="auto">
            <a:xfrm>
              <a:off x="6201651" y="2129462"/>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新大阪駅</a:t>
              </a:r>
            </a:p>
          </p:txBody>
        </p:sp>
        <p:cxnSp>
          <p:nvCxnSpPr>
            <p:cNvPr id="18" name="直線コネクタ 17">
              <a:extLst>
                <a:ext uri="{FF2B5EF4-FFF2-40B4-BE49-F238E27FC236}">
                  <a16:creationId xmlns:a16="http://schemas.microsoft.com/office/drawing/2014/main" id="{FA4E8B14-A6CC-3A9C-A74D-2C5BFA0E7218}"/>
                </a:ext>
              </a:extLst>
            </p:cNvPr>
            <p:cNvCxnSpPr/>
            <p:nvPr/>
          </p:nvCxnSpPr>
          <p:spPr>
            <a:xfrm flipV="1">
              <a:off x="6007894" y="3138489"/>
              <a:ext cx="204787" cy="219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テキスト ボックス 9">
            <a:extLst>
              <a:ext uri="{FF2B5EF4-FFF2-40B4-BE49-F238E27FC236}">
                <a16:creationId xmlns:a16="http://schemas.microsoft.com/office/drawing/2014/main" id="{6F08E7D4-5A68-F396-6C96-A762D4DA89FC}"/>
              </a:ext>
            </a:extLst>
          </p:cNvPr>
          <p:cNvSpPr txBox="1">
            <a:spLocks noChangeArrowheads="1"/>
          </p:cNvSpPr>
          <p:nvPr/>
        </p:nvSpPr>
        <p:spPr bwMode="auto">
          <a:xfrm>
            <a:off x="60436" y="789050"/>
            <a:ext cx="4873862" cy="2236510"/>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淀川左岸線（２期）事業</a:t>
            </a:r>
            <a:r>
              <a:rPr lang="en-US" altLang="ja-JP" sz="1600" b="1" dirty="0">
                <a:latin typeface="+mn-ea"/>
                <a:ea typeface="+mn-ea"/>
              </a:rPr>
              <a:t>	</a:t>
            </a:r>
            <a:r>
              <a:rPr lang="zh-TW" altLang="en-US" sz="1600" b="1" dirty="0">
                <a:latin typeface="+mn-ea"/>
                <a:ea typeface="+mn-ea"/>
              </a:rPr>
              <a:t>（</a:t>
            </a:r>
            <a:r>
              <a:rPr lang="ja-JP" altLang="en-US" sz="1600" b="1" dirty="0">
                <a:latin typeface="+mn-ea"/>
                <a:ea typeface="+mn-ea"/>
              </a:rPr>
              <a:t>５０９億</a:t>
            </a:r>
            <a:r>
              <a:rPr lang="ja-JP" altLang="en-US" sz="1600" b="1" dirty="0">
                <a:latin typeface="+mn-ea"/>
              </a:rPr>
              <a:t>４，０００</a:t>
            </a:r>
            <a:r>
              <a:rPr lang="ja-JP" altLang="en-US" sz="1600" b="1" dirty="0">
                <a:latin typeface="+mn-ea"/>
                <a:ea typeface="+mn-ea"/>
              </a:rPr>
              <a:t>万円）</a:t>
            </a:r>
            <a:endParaRPr lang="en-US" altLang="ja-JP" sz="1600" b="1" dirty="0">
              <a:latin typeface="+mn-ea"/>
              <a:ea typeface="+mn-ea"/>
            </a:endParaRPr>
          </a:p>
          <a:p>
            <a:pPr algn="r" eaLnBrk="1" hangingPunct="1">
              <a:spcBef>
                <a:spcPts val="200"/>
              </a:spcBef>
              <a:spcAft>
                <a:spcPts val="0"/>
              </a:spcAft>
              <a:tabLst>
                <a:tab pos="2598738"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a:t>
            </a:r>
            <a:r>
              <a:rPr lang="ja-JP" altLang="en-US" sz="1200" dirty="0">
                <a:latin typeface="+mn-ea"/>
                <a:ea typeface="+mn-ea"/>
              </a:rPr>
              <a:t>７</a:t>
            </a:r>
            <a:r>
              <a:rPr lang="ja-JP" altLang="en-US" sz="1200" dirty="0">
                <a:latin typeface="ＭＳ Ｐゴシック" panose="020B0600070205080204" pitchFamily="50" charset="-128"/>
              </a:rPr>
              <a:t>年度補正予算の繰越分（２７億</a:t>
            </a:r>
            <a:r>
              <a:rPr lang="ja-JP" altLang="en-US" sz="1200" dirty="0">
                <a:latin typeface="+mn-ea"/>
                <a:ea typeface="+mn-ea"/>
              </a:rPr>
              <a:t>７，０００万円</a:t>
            </a:r>
            <a:r>
              <a:rPr lang="ja-JP" altLang="en-US" sz="1200" dirty="0">
                <a:latin typeface="ＭＳ Ｐゴシック" panose="020B0600070205080204" pitchFamily="50" charset="-128"/>
              </a:rPr>
              <a:t>）を含む</a:t>
            </a:r>
            <a:r>
              <a:rPr lang="ja-JP" altLang="en-US" sz="1200" dirty="0">
                <a:latin typeface="+mn-ea"/>
                <a:ea typeface="+mn-ea"/>
              </a:rPr>
              <a:t>　　　　　　　　　　　　　　　　</a:t>
            </a:r>
            <a:endParaRPr lang="en-US" altLang="ja-JP" sz="1200" dirty="0">
              <a:latin typeface="+mn-ea"/>
              <a:ea typeface="+mn-ea"/>
            </a:endParaRPr>
          </a:p>
          <a:p>
            <a:pPr marL="357188" indent="-273050" eaLnBrk="1" hangingPunct="1">
              <a:spcBef>
                <a:spcPts val="200"/>
              </a:spcBef>
              <a:spcAft>
                <a:spcPts val="0"/>
              </a:spcAft>
              <a:buFont typeface="Wingdings" pitchFamily="2" charset="2"/>
              <a:buChar char="Ø"/>
              <a:defRPr/>
            </a:pPr>
            <a:r>
              <a:rPr lang="ja-JP" altLang="en-US" sz="1400" dirty="0">
                <a:latin typeface="+mn-ea"/>
                <a:ea typeface="+mn-ea"/>
              </a:rPr>
              <a:t>トンネル本体工事等を推進</a:t>
            </a:r>
            <a:endParaRPr lang="en-US" altLang="ja-JP" sz="1400" dirty="0">
              <a:latin typeface="+mn-ea"/>
              <a:ea typeface="+mn-ea"/>
            </a:endParaRPr>
          </a:p>
          <a:p>
            <a:pPr marL="84138" eaLnBrk="1" hangingPunct="1">
              <a:spcBef>
                <a:spcPts val="200"/>
              </a:spcBef>
              <a:spcAft>
                <a:spcPts val="0"/>
              </a:spcAft>
              <a:defRPr/>
            </a:pPr>
            <a:r>
              <a:rPr lang="en-US" altLang="ja-JP" sz="1400" dirty="0">
                <a:latin typeface="+mn-ea"/>
                <a:ea typeface="+mn-ea"/>
              </a:rPr>
              <a:t>    </a:t>
            </a:r>
            <a:r>
              <a:rPr lang="ja-JP" altLang="en-US" sz="1400" dirty="0">
                <a:latin typeface="+mn-ea"/>
                <a:ea typeface="+mn-ea"/>
              </a:rPr>
              <a:t>（２０３２（令和１４）年度の事業完了に向けて整備を推進</a:t>
            </a:r>
            <a:r>
              <a:rPr lang="ja-JP" altLang="en-US" sz="1400" spc="-50" dirty="0">
                <a:latin typeface="+mn-ea"/>
                <a:ea typeface="+mn-ea"/>
              </a:rPr>
              <a:t>）</a:t>
            </a:r>
            <a:endParaRPr lang="en-US" altLang="ja-JP" sz="1400" spc="-50" dirty="0">
              <a:latin typeface="+mn-ea"/>
              <a:ea typeface="+mn-ea"/>
            </a:endParaRPr>
          </a:p>
          <a:p>
            <a:pPr marL="84138" eaLnBrk="1" hangingPunct="1">
              <a:spcBef>
                <a:spcPts val="200"/>
              </a:spcBef>
              <a:spcAft>
                <a:spcPts val="0"/>
              </a:spcAft>
              <a:defRPr/>
            </a:pPr>
            <a:r>
              <a:rPr lang="ja-JP" altLang="en-US" sz="1400" dirty="0">
                <a:latin typeface="+mn-ea"/>
                <a:ea typeface="+mn-ea"/>
              </a:rPr>
              <a:t>　・区　　　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阪神高速神戸線</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～新御堂筋</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・事業主体：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大阪市、阪神高速道路㈱</a:t>
            </a:r>
            <a:endParaRPr lang="en-US" altLang="ja-JP" sz="1400" dirty="0">
              <a:latin typeface="+mn-ea"/>
              <a:ea typeface="+mn-ea"/>
            </a:endParaRPr>
          </a:p>
        </p:txBody>
      </p:sp>
    </p:spTree>
    <p:extLst>
      <p:ext uri="{BB962C8B-B14F-4D97-AF65-F5344CB8AC3E}">
        <p14:creationId xmlns:p14="http://schemas.microsoft.com/office/powerpoint/2010/main" val="19095672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E1B44-4B98-DF14-A678-E3419364633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91AB09-C2B1-6692-470B-869AD94250D7}"/>
              </a:ext>
            </a:extLst>
          </p:cNvPr>
          <p:cNvSpPr txBox="1"/>
          <p:nvPr/>
        </p:nvSpPr>
        <p:spPr>
          <a:xfrm>
            <a:off x="2414216" y="2961930"/>
            <a:ext cx="4185761" cy="276999"/>
          </a:xfrm>
          <a:prstGeom prst="rect">
            <a:avLst/>
          </a:prstGeom>
          <a:noFill/>
        </p:spPr>
        <p:txBody>
          <a:bodyPr wrap="none" rtlCol="0">
            <a:spAutoFit/>
          </a:bodyPr>
          <a:lstStyle/>
          <a:p>
            <a:pPr defTabSz="914378"/>
            <a:r>
              <a:rPr lang="en-US" altLang="ja-JP" sz="1200" dirty="0">
                <a:latin typeface="ＭＳ Ｐゴシック" panose="020B0600070205080204" pitchFamily="50" charset="-128"/>
              </a:rPr>
              <a:t>※</a:t>
            </a:r>
            <a:r>
              <a:rPr lang="ja-JP" altLang="en-US" sz="1200" dirty="0">
                <a:latin typeface="ＭＳ Ｐゴシック"/>
              </a:rPr>
              <a:t>令和７年度補正予算の繰越分（２８１億１，８００万円）</a:t>
            </a:r>
            <a:r>
              <a:rPr lang="ja-JP" altLang="en-US" sz="1200" dirty="0">
                <a:latin typeface="ＭＳ Ｐゴシック" panose="020B0600070205080204" pitchFamily="50" charset="-128"/>
              </a:rPr>
              <a:t>を含む</a:t>
            </a:r>
            <a:endParaRPr lang="en-US" altLang="ja-JP" sz="1200" dirty="0">
              <a:latin typeface="ＭＳ Ｐゴシック" panose="020B0600070205080204" pitchFamily="50" charset="-128"/>
            </a:endParaRPr>
          </a:p>
        </p:txBody>
      </p:sp>
      <p:pic>
        <p:nvPicPr>
          <p:cNvPr id="16" name="Picture 2" descr="http://www.city.osaka.lg.jp/kensetsu/cmsfiles/contents/0000011/11131/BMS11-1.png">
            <a:extLst>
              <a:ext uri="{FF2B5EF4-FFF2-40B4-BE49-F238E27FC236}">
                <a16:creationId xmlns:a16="http://schemas.microsoft.com/office/drawing/2014/main" id="{4210F711-C091-12C6-D671-754E374A3C35}"/>
              </a:ext>
            </a:extLst>
          </p:cNvPr>
          <p:cNvPicPr>
            <a:picLocks noChangeAspect="1" noChangeArrowheads="1"/>
          </p:cNvPicPr>
          <p:nvPr/>
        </p:nvPicPr>
        <p:blipFill>
          <a:blip r:embed="rId3" cstate="screen">
            <a:lum/>
            <a:extLst>
              <a:ext uri="{28A0092B-C50C-407E-A947-70E740481C1C}">
                <a14:useLocalDpi xmlns:a14="http://schemas.microsoft.com/office/drawing/2010/main"/>
              </a:ext>
            </a:extLst>
          </a:blip>
          <a:srcRect/>
          <a:stretch>
            <a:fillRect/>
          </a:stretch>
        </p:blipFill>
        <p:spPr bwMode="auto">
          <a:xfrm>
            <a:off x="7025372" y="500373"/>
            <a:ext cx="1914515" cy="1631623"/>
          </a:xfrm>
          <a:prstGeom prst="rect">
            <a:avLst/>
          </a:prstGeom>
          <a:noFill/>
        </p:spPr>
      </p:pic>
      <p:sp>
        <p:nvSpPr>
          <p:cNvPr id="61" name="Rectangle 4">
            <a:extLst>
              <a:ext uri="{FF2B5EF4-FFF2-40B4-BE49-F238E27FC236}">
                <a16:creationId xmlns:a16="http://schemas.microsoft.com/office/drawing/2014/main" id="{CA4D40F4-C63B-7D87-A51A-DC9EACBB7940}"/>
              </a:ext>
            </a:extLst>
          </p:cNvPr>
          <p:cNvSpPr>
            <a:spLocks noChangeArrowheads="1"/>
          </p:cNvSpPr>
          <p:nvPr/>
        </p:nvSpPr>
        <p:spPr bwMode="auto">
          <a:xfrm>
            <a:off x="1" y="2"/>
            <a:ext cx="913787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defTabSz="914378">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公共施設の維持管理の推進</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65" name="Rectangle 4">
            <a:extLst>
              <a:ext uri="{FF2B5EF4-FFF2-40B4-BE49-F238E27FC236}">
                <a16:creationId xmlns:a16="http://schemas.microsoft.com/office/drawing/2014/main" id="{A924F7E9-711E-A6B2-6F2A-2D6EAD41DA61}"/>
              </a:ext>
            </a:extLst>
          </p:cNvPr>
          <p:cNvSpPr>
            <a:spLocks noChangeArrowheads="1"/>
          </p:cNvSpPr>
          <p:nvPr/>
        </p:nvSpPr>
        <p:spPr bwMode="auto">
          <a:xfrm>
            <a:off x="7289800" y="2"/>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defTabSz="914378">
              <a:spcBef>
                <a:spcPct val="0"/>
              </a:spcBef>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87" name="Rectangle 5">
            <a:extLst>
              <a:ext uri="{FF2B5EF4-FFF2-40B4-BE49-F238E27FC236}">
                <a16:creationId xmlns:a16="http://schemas.microsoft.com/office/drawing/2014/main" id="{C493C609-E951-898D-9831-752760AA45B1}"/>
              </a:ext>
            </a:extLst>
          </p:cNvPr>
          <p:cNvSpPr>
            <a:spLocks noChangeArrowheads="1"/>
          </p:cNvSpPr>
          <p:nvPr/>
        </p:nvSpPr>
        <p:spPr bwMode="auto">
          <a:xfrm>
            <a:off x="7633" y="579016"/>
            <a:ext cx="8387066" cy="324910"/>
          </a:xfrm>
          <a:prstGeom prst="rect">
            <a:avLst/>
          </a:prstGeom>
          <a:noFill/>
          <a:ln w="9525">
            <a:noFill/>
            <a:miter lim="800000"/>
            <a:headEnd/>
            <a:tailEnd/>
          </a:ln>
        </p:spPr>
        <p:txBody>
          <a:bodyPr wrap="square" lIns="77929" tIns="38964" rIns="77929" bIns="38964">
            <a:spAutoFit/>
          </a:bodyPr>
          <a:lstStyle/>
          <a:p>
            <a:pPr marL="287993" defTabSz="914378">
              <a:spcBef>
                <a:spcPts val="170"/>
              </a:spcBef>
              <a:spcAft>
                <a:spcPts val="170"/>
              </a:spcAft>
              <a:tabLst>
                <a:tab pos="3857528" algn="l"/>
              </a:tabLst>
              <a:defRPr/>
            </a:pPr>
            <a:r>
              <a:rPr lang="ja-JP" altLang="en-US" sz="1600" dirty="0">
                <a:solidFill>
                  <a:srgbClr val="000000"/>
                </a:solidFill>
                <a:latin typeface="ＭＳ Ｐゴシック" panose="020B0600070205080204" pitchFamily="50" charset="-128"/>
              </a:rPr>
              <a:t>■ </a:t>
            </a:r>
            <a:r>
              <a:rPr lang="ja-JP" altLang="en-US" sz="1600" b="1" dirty="0">
                <a:latin typeface="ＭＳ Ｐゴシック" panose="020B0600070205080204" pitchFamily="50" charset="-128"/>
              </a:rPr>
              <a:t>　インフラ施設・市設建築物の維持管理　　   　（</a:t>
            </a:r>
            <a:r>
              <a:rPr lang="zh-TW" altLang="en-US"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１，９２７</a:t>
            </a:r>
            <a:r>
              <a:rPr lang="zh-TW" altLang="en-US" sz="1600" b="1" dirty="0">
                <a:latin typeface="ＭＳ Ｐゴシック" pitchFamily="50" charset="-128"/>
                <a:ea typeface="ＭＳ Ｐゴシック" charset="-128"/>
              </a:rPr>
              <a:t>億</a:t>
            </a:r>
            <a:r>
              <a:rPr lang="ja-JP" altLang="en-US" sz="1600" b="1">
                <a:latin typeface="ＭＳ Ｐゴシック" pitchFamily="50" charset="-128"/>
                <a:ea typeface="ＭＳ Ｐゴシック" charset="-128"/>
              </a:rPr>
              <a:t>７，７００</a:t>
            </a:r>
            <a:r>
              <a:rPr lang="zh-TW" altLang="en-US" sz="1600" b="1" dirty="0">
                <a:latin typeface="ＭＳ Ｐゴシック" pitchFamily="50" charset="-128"/>
                <a:ea typeface="ＭＳ Ｐゴシック" charset="-128"/>
              </a:rPr>
              <a:t>万</a:t>
            </a:r>
            <a:r>
              <a:rPr lang="ja-JP" altLang="en-US" sz="1600" b="1" dirty="0">
                <a:latin typeface="ＭＳ Ｐゴシック" pitchFamily="50" charset="-128"/>
                <a:ea typeface="ＭＳ Ｐゴシック" charset="-128"/>
              </a:rPr>
              <a:t>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p:txBody>
      </p:sp>
      <p:sp>
        <p:nvSpPr>
          <p:cNvPr id="56" name="テキスト ボックス 55">
            <a:extLst>
              <a:ext uri="{FF2B5EF4-FFF2-40B4-BE49-F238E27FC236}">
                <a16:creationId xmlns:a16="http://schemas.microsoft.com/office/drawing/2014/main" id="{55FB904A-E94B-D585-6FF0-55606106642C}"/>
              </a:ext>
            </a:extLst>
          </p:cNvPr>
          <p:cNvSpPr txBox="1"/>
          <p:nvPr/>
        </p:nvSpPr>
        <p:spPr>
          <a:xfrm>
            <a:off x="2414216" y="2010620"/>
            <a:ext cx="4225837" cy="276999"/>
          </a:xfrm>
          <a:prstGeom prst="rect">
            <a:avLst/>
          </a:prstGeom>
          <a:noFill/>
        </p:spPr>
        <p:txBody>
          <a:bodyPr wrap="none" rtlCol="0">
            <a:spAutoFit/>
          </a:bodyPr>
          <a:lstStyle>
            <a:defPPr>
              <a:defRPr lang="ja-JP"/>
            </a:defPPr>
            <a:lvl1pPr defTabSz="914378">
              <a:defRPr sz="1200">
                <a:latin typeface="ＭＳ Ｐゴシック" panose="020B0600070205080204" pitchFamily="50" charset="-128"/>
              </a:defRPr>
            </a:lvl1pPr>
          </a:lstStyle>
          <a:p>
            <a:r>
              <a:rPr lang="en-US" altLang="ja-JP" dirty="0"/>
              <a:t>※</a:t>
            </a:r>
            <a:r>
              <a:rPr lang="ja-JP" altLang="en-US" dirty="0"/>
              <a:t>令和７年度補正予算の繰越分（　　８億３，６００万円）を含む</a:t>
            </a:r>
            <a:endParaRPr lang="en-US" altLang="ja-JP" dirty="0"/>
          </a:p>
        </p:txBody>
      </p:sp>
      <p:pic>
        <p:nvPicPr>
          <p:cNvPr id="22" name="図 21">
            <a:extLst>
              <a:ext uri="{FF2B5EF4-FFF2-40B4-BE49-F238E27FC236}">
                <a16:creationId xmlns:a16="http://schemas.microsoft.com/office/drawing/2014/main" id="{1F6D3815-2991-A1A3-6150-658AE5556E3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90795" y="2243919"/>
            <a:ext cx="2223931" cy="767176"/>
          </a:xfrm>
          <a:prstGeom prst="rect">
            <a:avLst/>
          </a:prstGeom>
        </p:spPr>
      </p:pic>
      <p:sp>
        <p:nvSpPr>
          <p:cNvPr id="5" name="正方形/長方形 4">
            <a:extLst>
              <a:ext uri="{FF2B5EF4-FFF2-40B4-BE49-F238E27FC236}">
                <a16:creationId xmlns:a16="http://schemas.microsoft.com/office/drawing/2014/main" id="{A76F47B1-992C-9FB8-9F5F-795D6B2283FE}"/>
              </a:ext>
            </a:extLst>
          </p:cNvPr>
          <p:cNvSpPr/>
          <p:nvPr/>
        </p:nvSpPr>
        <p:spPr>
          <a:xfrm>
            <a:off x="7124001" y="4626272"/>
            <a:ext cx="1776419"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800" b="1" dirty="0">
                <a:solidFill>
                  <a:schemeClr val="tx1"/>
                </a:solidFill>
                <a:latin typeface="ＭＳ Ｐゴシック" panose="020B0600070205080204" pitchFamily="50" charset="-128"/>
                <a:ea typeface="ＭＳ Ｐゴシック" panose="020B0600070205080204" pitchFamily="50" charset="-128"/>
              </a:rPr>
              <a:t>老朽化対策事例（下水道管路の改築）</a:t>
            </a:r>
            <a:endParaRPr lang="en-US" altLang="ja-JP" sz="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Rectangle 5">
            <a:extLst>
              <a:ext uri="{FF2B5EF4-FFF2-40B4-BE49-F238E27FC236}">
                <a16:creationId xmlns:a16="http://schemas.microsoft.com/office/drawing/2014/main" id="{C16C0F0F-95C1-F3AC-256C-B56DF3245863}"/>
              </a:ext>
            </a:extLst>
          </p:cNvPr>
          <p:cNvSpPr>
            <a:spLocks noChangeArrowheads="1"/>
          </p:cNvSpPr>
          <p:nvPr/>
        </p:nvSpPr>
        <p:spPr bwMode="auto">
          <a:xfrm>
            <a:off x="-79119" y="1031935"/>
            <a:ext cx="6712776" cy="560872"/>
          </a:xfrm>
          <a:prstGeom prst="rect">
            <a:avLst/>
          </a:prstGeom>
          <a:noFill/>
          <a:ln w="9525">
            <a:noFill/>
            <a:miter lim="800000"/>
            <a:headEnd/>
            <a:tailEnd/>
          </a:ln>
        </p:spPr>
        <p:txBody>
          <a:bodyPr wrap="square" lIns="77929" tIns="38964" rIns="77929" bIns="38964">
            <a:spAutoFit/>
          </a:bodyPr>
          <a:lstStyle/>
          <a:p>
            <a:pPr marL="755981" indent="-231770" defTabSz="914378">
              <a:spcBef>
                <a:spcPts val="170"/>
              </a:spcBef>
              <a:spcAft>
                <a:spcPts val="170"/>
              </a:spcAft>
              <a:buFont typeface="Wingdings" pitchFamily="2" charset="2"/>
              <a:buChar char="Ø"/>
              <a:defRPr/>
            </a:pPr>
            <a:r>
              <a:rPr lang="ja-JP" altLang="en-US" sz="1400" dirty="0">
                <a:solidFill>
                  <a:srgbClr val="000000"/>
                </a:solidFill>
                <a:latin typeface="ＭＳ Ｐゴシック" panose="020B0600070205080204" pitchFamily="50" charset="-128"/>
              </a:rPr>
              <a:t>長寿命化を基本とする計画的な維持管理の推進と、</a:t>
            </a:r>
            <a:endParaRPr lang="en-US" altLang="ja-JP" sz="1400" dirty="0">
              <a:solidFill>
                <a:srgbClr val="000000"/>
              </a:solidFill>
              <a:latin typeface="ＭＳ Ｐゴシック" panose="020B0600070205080204" pitchFamily="50" charset="-128"/>
            </a:endParaRPr>
          </a:p>
          <a:p>
            <a:pPr marL="524211" defTabSz="914378">
              <a:spcBef>
                <a:spcPts val="170"/>
              </a:spcBef>
              <a:spcAft>
                <a:spcPts val="170"/>
              </a:spcAft>
              <a:defRPr/>
            </a:pPr>
            <a:r>
              <a:rPr lang="ja-JP" altLang="en-US" sz="1400" dirty="0">
                <a:solidFill>
                  <a:srgbClr val="000000"/>
                </a:solidFill>
                <a:latin typeface="ＭＳ Ｐゴシック" panose="020B0600070205080204" pitchFamily="50" charset="-128"/>
              </a:rPr>
              <a:t>　　　　　　　　　　　　　　　　　　　　　安全確保のために必要な修繕等を実施</a:t>
            </a:r>
            <a:endParaRPr lang="en-US" altLang="ja-JP" sz="1400" dirty="0">
              <a:solidFill>
                <a:srgbClr val="000000"/>
              </a:solidFill>
              <a:latin typeface="ＭＳ Ｐゴシック" panose="020B0600070205080204" pitchFamily="50" charset="-128"/>
            </a:endParaRPr>
          </a:p>
        </p:txBody>
      </p:sp>
      <p:sp>
        <p:nvSpPr>
          <p:cNvPr id="14" name="Rectangle 5">
            <a:extLst>
              <a:ext uri="{FF2B5EF4-FFF2-40B4-BE49-F238E27FC236}">
                <a16:creationId xmlns:a16="http://schemas.microsoft.com/office/drawing/2014/main" id="{EB481A50-61F7-1378-ADA2-DE2DA32F2478}"/>
              </a:ext>
            </a:extLst>
          </p:cNvPr>
          <p:cNvSpPr>
            <a:spLocks noChangeArrowheads="1"/>
          </p:cNvSpPr>
          <p:nvPr/>
        </p:nvSpPr>
        <p:spPr bwMode="auto">
          <a:xfrm>
            <a:off x="134303" y="1693774"/>
            <a:ext cx="6281453"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インフラ施設（道路、岸壁等</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の維持管理　　（   </a:t>
            </a:r>
            <a:r>
              <a:rPr lang="zh-TW" altLang="en-US" sz="14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２７８</a:t>
            </a:r>
            <a:r>
              <a:rPr lang="zh-TW" altLang="en-US" sz="1400" dirty="0">
                <a:latin typeface="ＭＳ Ｐゴシック" pitchFamily="50" charset="-128"/>
                <a:ea typeface="ＭＳ Ｐゴシック" charset="-128"/>
              </a:rPr>
              <a:t>億</a:t>
            </a:r>
            <a:r>
              <a:rPr lang="ja-JP" altLang="en-US" sz="1400" dirty="0">
                <a:latin typeface="ＭＳ Ｐゴシック" pitchFamily="50" charset="-128"/>
                <a:ea typeface="ＭＳ Ｐゴシック" charset="-128"/>
              </a:rPr>
              <a:t>６</a:t>
            </a:r>
            <a:r>
              <a:rPr lang="zh-TW" altLang="en-US"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４００</a:t>
            </a:r>
            <a:r>
              <a:rPr lang="zh-TW" altLang="en-US" sz="1400" dirty="0">
                <a:latin typeface="ＭＳ Ｐゴシック" pitchFamily="50" charset="-128"/>
                <a:ea typeface="ＭＳ Ｐゴシック" charset="-128"/>
              </a:rPr>
              <a:t>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15" name="Rectangle 5">
            <a:extLst>
              <a:ext uri="{FF2B5EF4-FFF2-40B4-BE49-F238E27FC236}">
                <a16:creationId xmlns:a16="http://schemas.microsoft.com/office/drawing/2014/main" id="{A5D115A5-16C9-522B-9007-FF85E40D01CB}"/>
              </a:ext>
            </a:extLst>
          </p:cNvPr>
          <p:cNvSpPr>
            <a:spLocks noChangeArrowheads="1"/>
          </p:cNvSpPr>
          <p:nvPr/>
        </p:nvSpPr>
        <p:spPr bwMode="auto">
          <a:xfrm>
            <a:off x="134303" y="2398889"/>
            <a:ext cx="6354413" cy="560872"/>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市設建築物（一般施設、学校施設、市営住宅）の維持管理</a:t>
            </a:r>
            <a:endParaRPr lang="en-US" altLang="ja-JP" sz="1400" dirty="0">
              <a:latin typeface="ＭＳ Ｐゴシック" panose="020B0600070205080204" pitchFamily="50" charset="-128"/>
            </a:endParaRPr>
          </a:p>
          <a:p>
            <a:pPr marL="524212" defTabSz="914378">
              <a:spcBef>
                <a:spcPts val="170"/>
              </a:spcBef>
              <a:spcAft>
                <a:spcPts val="170"/>
              </a:spcAft>
              <a:defRPr/>
            </a:pPr>
            <a:r>
              <a:rPr lang="ja-JP" altLang="en-US" sz="1400" dirty="0">
                <a:latin typeface="ＭＳ Ｐゴシック" panose="020B0600070205080204" pitchFamily="50" charset="-128"/>
              </a:rPr>
              <a:t>　　　　　　　　　　　　　　　　　　　　　　　　　　　　　  （１</a:t>
            </a:r>
            <a:r>
              <a:rPr lang="zh-TW" altLang="en-US" sz="1400" dirty="0">
                <a:latin typeface="ＭＳ Ｐゴシック" panose="020B0600070205080204" pitchFamily="50" charset="-128"/>
              </a:rPr>
              <a:t>，</a:t>
            </a:r>
            <a:r>
              <a:rPr lang="ja-JP" altLang="en-US" sz="1400" dirty="0">
                <a:latin typeface="ＭＳ Ｐゴシック" panose="020B0600070205080204" pitchFamily="50" charset="-128"/>
              </a:rPr>
              <a:t>６４９</a:t>
            </a:r>
            <a:r>
              <a:rPr lang="zh-TW" altLang="en-US" sz="1400" dirty="0">
                <a:latin typeface="ＭＳ Ｐゴシック" panose="020B0600070205080204" pitchFamily="50" charset="-128"/>
              </a:rPr>
              <a:t>億</a:t>
            </a:r>
            <a:r>
              <a:rPr lang="ja-JP" altLang="en-US" sz="1400" dirty="0">
                <a:latin typeface="ＭＳ Ｐゴシック" panose="020B0600070205080204" pitchFamily="50" charset="-128"/>
              </a:rPr>
              <a:t>１</a:t>
            </a:r>
            <a:r>
              <a:rPr lang="zh-TW" altLang="en-US" sz="1400" dirty="0">
                <a:latin typeface="ＭＳ Ｐゴシック" panose="020B0600070205080204" pitchFamily="50" charset="-128"/>
              </a:rPr>
              <a:t>，</a:t>
            </a:r>
            <a:r>
              <a:rPr lang="ja-JP" altLang="en-US" sz="1400" dirty="0">
                <a:latin typeface="ＭＳ Ｐゴシック" panose="020B0600070205080204" pitchFamily="50" charset="-128"/>
              </a:rPr>
              <a:t>３００</a:t>
            </a:r>
            <a:r>
              <a:rPr lang="zh-TW" altLang="en-US" sz="1400" dirty="0">
                <a:latin typeface="ＭＳ Ｐゴシック" panose="020B0600070205080204" pitchFamily="50" charset="-128"/>
              </a:rPr>
              <a:t>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C327AB10-AFBB-9194-9BF2-59A8F98BC519}"/>
              </a:ext>
            </a:extLst>
          </p:cNvPr>
          <p:cNvSpPr txBox="1"/>
          <p:nvPr/>
        </p:nvSpPr>
        <p:spPr>
          <a:xfrm>
            <a:off x="7120856" y="2078607"/>
            <a:ext cx="1723549"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ctr" defTabSz="914378" eaLnBrk="1" hangingPunct="1">
              <a:defRPr sz="800" b="1">
                <a:latin typeface="ＭＳ Ｐゴシック" panose="020B0600070205080204"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dirty="0">
                <a:solidFill>
                  <a:schemeClr val="tx1"/>
                </a:solidFill>
              </a:rPr>
              <a:t>予防保全（状態監視型）の維持管理</a:t>
            </a:r>
            <a:endParaRPr lang="en-US" altLang="ja-JP" dirty="0">
              <a:solidFill>
                <a:schemeClr val="tx1"/>
              </a:solidFill>
            </a:endParaRPr>
          </a:p>
        </p:txBody>
      </p:sp>
      <p:pic>
        <p:nvPicPr>
          <p:cNvPr id="30" name="図 29">
            <a:extLst>
              <a:ext uri="{FF2B5EF4-FFF2-40B4-BE49-F238E27FC236}">
                <a16:creationId xmlns:a16="http://schemas.microsoft.com/office/drawing/2014/main" id="{0BC1CAED-CD9A-97F4-7306-D3E64B349B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00235" y="3167218"/>
            <a:ext cx="997013" cy="671241"/>
          </a:xfrm>
          <a:prstGeom prst="rect">
            <a:avLst/>
          </a:prstGeom>
        </p:spPr>
      </p:pic>
      <p:sp>
        <p:nvSpPr>
          <p:cNvPr id="2" name="正方形/長方形 1">
            <a:extLst>
              <a:ext uri="{FF2B5EF4-FFF2-40B4-BE49-F238E27FC236}">
                <a16:creationId xmlns:a16="http://schemas.microsoft.com/office/drawing/2014/main" id="{BC016016-52B9-FF91-425C-5EC3B2F2272B}"/>
              </a:ext>
            </a:extLst>
          </p:cNvPr>
          <p:cNvSpPr/>
          <p:nvPr/>
        </p:nvSpPr>
        <p:spPr>
          <a:xfrm>
            <a:off x="7244800" y="2948751"/>
            <a:ext cx="1563575"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800" b="1" dirty="0">
                <a:solidFill>
                  <a:schemeClr val="tx1"/>
                </a:solidFill>
                <a:latin typeface="ＭＳ Ｐゴシック" panose="020B0600070205080204" pitchFamily="50" charset="-128"/>
                <a:ea typeface="ＭＳ Ｐゴシック" panose="020B0600070205080204" pitchFamily="50" charset="-128"/>
              </a:rPr>
              <a:t>長寿命化事例（外壁改修等）</a:t>
            </a:r>
            <a:endParaRPr lang="en-US" altLang="ja-JP" sz="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B9EB8B8B-FF7D-B67A-D9C0-D87C6C4F92D2}"/>
              </a:ext>
            </a:extLst>
          </p:cNvPr>
          <p:cNvSpPr txBox="1"/>
          <p:nvPr/>
        </p:nvSpPr>
        <p:spPr>
          <a:xfrm>
            <a:off x="8084596" y="3794335"/>
            <a:ext cx="1078637" cy="215444"/>
          </a:xfrm>
          <a:prstGeom prst="rect">
            <a:avLst/>
          </a:prstGeom>
          <a:noFill/>
        </p:spPr>
        <p:txBody>
          <a:bodyPr wrap="square" lIns="36000" rIns="36000" rtlCol="0">
            <a:spAutoFit/>
          </a:bodyPr>
          <a:lstStyle/>
          <a:p>
            <a:pPr algn="ctr"/>
            <a:r>
              <a:rPr lang="ja-JP" altLang="en-US" sz="800" b="1" dirty="0">
                <a:latin typeface="ＭＳ Ｐゴシック" panose="020B0600070205080204" pitchFamily="50" charset="-128"/>
              </a:rPr>
              <a:t>漏水した老朽管</a:t>
            </a:r>
          </a:p>
        </p:txBody>
      </p:sp>
      <p:sp>
        <p:nvSpPr>
          <p:cNvPr id="34" name="テキスト ボックス 33">
            <a:extLst>
              <a:ext uri="{FF2B5EF4-FFF2-40B4-BE49-F238E27FC236}">
                <a16:creationId xmlns:a16="http://schemas.microsoft.com/office/drawing/2014/main" id="{C40A676E-905C-AE20-3044-095FE95BE881}"/>
              </a:ext>
            </a:extLst>
          </p:cNvPr>
          <p:cNvSpPr txBox="1"/>
          <p:nvPr/>
        </p:nvSpPr>
        <p:spPr>
          <a:xfrm>
            <a:off x="6730481" y="3794335"/>
            <a:ext cx="1342020" cy="215444"/>
          </a:xfrm>
          <a:prstGeom prst="rect">
            <a:avLst/>
          </a:prstGeom>
          <a:noFill/>
        </p:spPr>
        <p:txBody>
          <a:bodyPr wrap="square" rtlCol="0">
            <a:spAutoFit/>
          </a:bodyPr>
          <a:lstStyle/>
          <a:p>
            <a:pPr algn="ctr"/>
            <a:r>
              <a:rPr lang="ja-JP" altLang="en-US" sz="800" b="1" dirty="0">
                <a:latin typeface="ＭＳ Ｐゴシック" panose="020B0600070205080204" pitchFamily="50" charset="-128"/>
              </a:rPr>
              <a:t>漏水事故による道路冠水</a:t>
            </a:r>
            <a:endParaRPr lang="en-US" altLang="ja-JP" sz="800" b="1" dirty="0">
              <a:latin typeface="ＭＳ Ｐゴシック" panose="020B0600070205080204" pitchFamily="50" charset="-128"/>
            </a:endParaRPr>
          </a:p>
        </p:txBody>
      </p:sp>
      <p:pic>
        <p:nvPicPr>
          <p:cNvPr id="7" name="図 6">
            <a:extLst>
              <a:ext uri="{FF2B5EF4-FFF2-40B4-BE49-F238E27FC236}">
                <a16:creationId xmlns:a16="http://schemas.microsoft.com/office/drawing/2014/main" id="{11E7EB0F-8D69-952C-AE13-A7521D3BE525}"/>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142778" y="3167218"/>
            <a:ext cx="971948" cy="671241"/>
          </a:xfrm>
          <a:prstGeom prst="rect">
            <a:avLst/>
          </a:prstGeom>
        </p:spPr>
      </p:pic>
      <p:pic>
        <p:nvPicPr>
          <p:cNvPr id="9" name="図 8">
            <a:extLst>
              <a:ext uri="{FF2B5EF4-FFF2-40B4-BE49-F238E27FC236}">
                <a16:creationId xmlns:a16="http://schemas.microsoft.com/office/drawing/2014/main" id="{91072C60-D2A8-61D0-F3BE-5514A05276B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905315" y="3989380"/>
            <a:ext cx="971948" cy="688317"/>
          </a:xfrm>
          <a:prstGeom prst="rect">
            <a:avLst/>
          </a:prstGeom>
        </p:spPr>
      </p:pic>
      <p:pic>
        <p:nvPicPr>
          <p:cNvPr id="12" name="図 11">
            <a:extLst>
              <a:ext uri="{FF2B5EF4-FFF2-40B4-BE49-F238E27FC236}">
                <a16:creationId xmlns:a16="http://schemas.microsoft.com/office/drawing/2014/main" id="{93BAA8BB-64EA-11BE-030F-28512140F70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142778" y="3989380"/>
            <a:ext cx="971948" cy="693397"/>
          </a:xfrm>
          <a:prstGeom prst="rect">
            <a:avLst/>
          </a:prstGeom>
        </p:spPr>
      </p:pic>
      <p:sp>
        <p:nvSpPr>
          <p:cNvPr id="38" name="矢印: 右 37">
            <a:extLst>
              <a:ext uri="{FF2B5EF4-FFF2-40B4-BE49-F238E27FC236}">
                <a16:creationId xmlns:a16="http://schemas.microsoft.com/office/drawing/2014/main" id="{EE0A0E71-9908-5C28-C18B-5007D6E83642}"/>
              </a:ext>
            </a:extLst>
          </p:cNvPr>
          <p:cNvSpPr/>
          <p:nvPr/>
        </p:nvSpPr>
        <p:spPr>
          <a:xfrm>
            <a:off x="7911374" y="2449875"/>
            <a:ext cx="206370" cy="343938"/>
          </a:xfrm>
          <a:prstGeom prst="rightArrow">
            <a:avLst>
              <a:gd name="adj1" fmla="val 50000"/>
              <a:gd name="adj2" fmla="val 53692"/>
            </a:avLst>
          </a:prstGeom>
          <a:solidFill>
            <a:srgbClr val="3366CC"/>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4E54362C-89CE-4F40-DA8D-3820FDA0B14D}"/>
              </a:ext>
            </a:extLst>
          </p:cNvPr>
          <p:cNvSpPr/>
          <p:nvPr/>
        </p:nvSpPr>
        <p:spPr>
          <a:xfrm>
            <a:off x="7914519" y="4156653"/>
            <a:ext cx="206370" cy="343938"/>
          </a:xfrm>
          <a:prstGeom prst="rightArrow">
            <a:avLst>
              <a:gd name="adj1" fmla="val 50000"/>
              <a:gd name="adj2" fmla="val 53692"/>
            </a:avLst>
          </a:prstGeom>
          <a:solidFill>
            <a:srgbClr val="3366CC"/>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20">
            <a:extLst>
              <a:ext uri="{FF2B5EF4-FFF2-40B4-BE49-F238E27FC236}">
                <a16:creationId xmlns:a16="http://schemas.microsoft.com/office/drawing/2014/main" id="{5E7566A0-8E77-B712-011B-D760E6DDD046}"/>
              </a:ext>
            </a:extLst>
          </p:cNvPr>
          <p:cNvSpPr/>
          <p:nvPr/>
        </p:nvSpPr>
        <p:spPr>
          <a:xfrm>
            <a:off x="60155" y="340764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8" name="Rectangle 5">
            <a:extLst>
              <a:ext uri="{FF2B5EF4-FFF2-40B4-BE49-F238E27FC236}">
                <a16:creationId xmlns:a16="http://schemas.microsoft.com/office/drawing/2014/main" id="{99236429-F498-1F7F-1B57-C90EA822E62E}"/>
              </a:ext>
            </a:extLst>
          </p:cNvPr>
          <p:cNvSpPr>
            <a:spLocks noChangeArrowheads="1"/>
          </p:cNvSpPr>
          <p:nvPr/>
        </p:nvSpPr>
        <p:spPr bwMode="auto">
          <a:xfrm>
            <a:off x="15691" y="3395821"/>
            <a:ext cx="7009681" cy="324910"/>
          </a:xfrm>
          <a:prstGeom prst="rect">
            <a:avLst/>
          </a:prstGeom>
          <a:noFill/>
          <a:ln w="9525">
            <a:noFill/>
            <a:miter lim="800000"/>
            <a:headEnd/>
            <a:tailEnd/>
          </a:ln>
        </p:spPr>
        <p:txBody>
          <a:bodyPr wrap="square" lIns="77929" tIns="38964" rIns="77929" bIns="38964">
            <a:spAutoFit/>
          </a:bodyPr>
          <a:lstStyle/>
          <a:p>
            <a:pPr marL="287993" defTabSz="914378">
              <a:spcBef>
                <a:spcPts val="170"/>
              </a:spcBef>
              <a:spcAft>
                <a:spcPts val="170"/>
              </a:spcAft>
              <a:tabLst>
                <a:tab pos="3857528" algn="l"/>
              </a:tabLst>
              <a:defRPr/>
            </a:pPr>
            <a:r>
              <a:rPr lang="ja-JP" altLang="en-US" sz="1600" dirty="0">
                <a:latin typeface="ＭＳ Ｐゴシック" panose="020B0600070205080204" pitchFamily="50" charset="-128"/>
              </a:rPr>
              <a:t>■ 　</a:t>
            </a:r>
            <a:r>
              <a:rPr lang="ja-JP" altLang="en-US" sz="1600" b="1" dirty="0">
                <a:latin typeface="ＭＳ Ｐゴシック" panose="020B0600070205080204" pitchFamily="50" charset="-128"/>
              </a:rPr>
              <a:t>上下水道管路の老朽化対策の強化　　　　　　（　　３６４</a:t>
            </a:r>
            <a:r>
              <a:rPr lang="zh-TW" altLang="en-US" sz="1600" b="1" dirty="0">
                <a:latin typeface="ＭＳ Ｐゴシック" pitchFamily="50" charset="-128"/>
                <a:ea typeface="ＭＳ Ｐゴシック" charset="-128"/>
              </a:rPr>
              <a:t>億</a:t>
            </a:r>
            <a:r>
              <a:rPr lang="ja-JP" altLang="en-US" sz="1600" b="1" dirty="0">
                <a:latin typeface="ＭＳ Ｐゴシック" pitchFamily="50" charset="-128"/>
                <a:ea typeface="ＭＳ Ｐゴシック" charset="-128"/>
              </a:rPr>
              <a:t>円　　　　 　　</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p:txBody>
      </p:sp>
      <p:sp>
        <p:nvSpPr>
          <p:cNvPr id="21" name="Rectangle 5">
            <a:extLst>
              <a:ext uri="{FF2B5EF4-FFF2-40B4-BE49-F238E27FC236}">
                <a16:creationId xmlns:a16="http://schemas.microsoft.com/office/drawing/2014/main" id="{EDFFF3EE-2571-086A-14A6-02EE8D2B4742}"/>
              </a:ext>
            </a:extLst>
          </p:cNvPr>
          <p:cNvSpPr>
            <a:spLocks noChangeArrowheads="1"/>
          </p:cNvSpPr>
          <p:nvPr/>
        </p:nvSpPr>
        <p:spPr bwMode="auto">
          <a:xfrm>
            <a:off x="-79119" y="3804498"/>
            <a:ext cx="6712776" cy="560872"/>
          </a:xfrm>
          <a:prstGeom prst="rect">
            <a:avLst/>
          </a:prstGeom>
          <a:noFill/>
          <a:ln w="9525">
            <a:noFill/>
            <a:miter lim="800000"/>
            <a:headEnd/>
            <a:tailEnd/>
          </a:ln>
        </p:spPr>
        <p:txBody>
          <a:bodyPr wrap="square" lIns="77929" tIns="38964" rIns="77929" bIns="38964">
            <a:spAutoFit/>
          </a:bodyPr>
          <a:lstStyle/>
          <a:p>
            <a:pPr marL="809962" indent="-285750" defTabSz="914378">
              <a:spcBef>
                <a:spcPts val="17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上下水道管路の破損が原因で漏水事故や道路陥没事故が発生した場合に</a:t>
            </a:r>
            <a:endParaRPr lang="en-US" altLang="ja-JP" sz="1400" dirty="0">
              <a:latin typeface="ＭＳ Ｐゴシック" panose="020B0600070205080204" pitchFamily="50" charset="-128"/>
            </a:endParaRPr>
          </a:p>
          <a:p>
            <a:pPr marL="524212" defTabSz="914378">
              <a:spcBef>
                <a:spcPts val="170"/>
              </a:spcBef>
              <a:spcAft>
                <a:spcPts val="170"/>
              </a:spcAft>
              <a:defRPr/>
            </a:pPr>
            <a:r>
              <a:rPr lang="ja-JP" altLang="en-US" sz="1400" dirty="0">
                <a:latin typeface="ＭＳ Ｐゴシック" panose="020B0600070205080204" pitchFamily="50" charset="-128"/>
              </a:rPr>
              <a:t>　　 社会的影響が大きくなる管路の更新を推進するなど、老朽化対策を強化</a:t>
            </a:r>
            <a:endParaRPr lang="en-US" altLang="ja-JP" sz="1400" dirty="0">
              <a:latin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B475BEB3-8D32-9311-72EB-43987CFCCE9F}"/>
              </a:ext>
            </a:extLst>
          </p:cNvPr>
          <p:cNvSpPr txBox="1"/>
          <p:nvPr/>
        </p:nvSpPr>
        <p:spPr>
          <a:xfrm>
            <a:off x="6902998" y="3997734"/>
            <a:ext cx="360000" cy="144000"/>
          </a:xfrm>
          <a:prstGeom prst="rect">
            <a:avLst/>
          </a:prstGeom>
          <a:solidFill>
            <a:srgbClr val="3366CC"/>
          </a:solidFill>
        </p:spPr>
        <p:txBody>
          <a:bodyPr wrap="none" rtlCol="0" anchor="ctr" anchorCtr="1">
            <a:noAutofit/>
          </a:bodyPr>
          <a:lstStyle/>
          <a:p>
            <a:pPr algn="ctr"/>
            <a:r>
              <a:rPr kumimoji="1" lang="ja-JP" altLang="en-US" sz="700" dirty="0">
                <a:solidFill>
                  <a:schemeClr val="bg1"/>
                </a:solidFill>
              </a:rPr>
              <a:t>改築中</a:t>
            </a:r>
          </a:p>
        </p:txBody>
      </p:sp>
      <p:sp>
        <p:nvSpPr>
          <p:cNvPr id="29" name="テキスト ボックス 28">
            <a:extLst>
              <a:ext uri="{FF2B5EF4-FFF2-40B4-BE49-F238E27FC236}">
                <a16:creationId xmlns:a16="http://schemas.microsoft.com/office/drawing/2014/main" id="{36B54313-0611-25F8-8ADB-F98BD8F22D5E}"/>
              </a:ext>
            </a:extLst>
          </p:cNvPr>
          <p:cNvSpPr txBox="1"/>
          <p:nvPr/>
        </p:nvSpPr>
        <p:spPr>
          <a:xfrm>
            <a:off x="8142778" y="3997733"/>
            <a:ext cx="360000" cy="144000"/>
          </a:xfrm>
          <a:prstGeom prst="rect">
            <a:avLst/>
          </a:prstGeom>
          <a:solidFill>
            <a:srgbClr val="3366CC"/>
          </a:solidFill>
        </p:spPr>
        <p:txBody>
          <a:bodyPr wrap="none" rtlCol="0" anchor="ctr" anchorCtr="1">
            <a:noAutofit/>
          </a:bodyPr>
          <a:lstStyle/>
          <a:p>
            <a:pPr algn="ctr"/>
            <a:r>
              <a:rPr kumimoji="1" lang="ja-JP" altLang="en-US" sz="700" dirty="0">
                <a:solidFill>
                  <a:schemeClr val="bg1"/>
                </a:solidFill>
              </a:rPr>
              <a:t>改築後</a:t>
            </a:r>
          </a:p>
        </p:txBody>
      </p:sp>
      <p:sp>
        <p:nvSpPr>
          <p:cNvPr id="6" name="スライド番号プレースホルダ 3">
            <a:extLst>
              <a:ext uri="{FF2B5EF4-FFF2-40B4-BE49-F238E27FC236}">
                <a16:creationId xmlns:a16="http://schemas.microsoft.com/office/drawing/2014/main" id="{BB97CCEA-5D76-023B-F5A4-AAEAE3A5BEB7}"/>
              </a:ext>
            </a:extLst>
          </p:cNvPr>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46</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8" name="Rectangle 5">
            <a:extLst>
              <a:ext uri="{FF2B5EF4-FFF2-40B4-BE49-F238E27FC236}">
                <a16:creationId xmlns:a16="http://schemas.microsoft.com/office/drawing/2014/main" id="{24550A3E-B082-10E8-6BDB-314D6B22927E}"/>
              </a:ext>
            </a:extLst>
          </p:cNvPr>
          <p:cNvSpPr>
            <a:spLocks noChangeArrowheads="1"/>
          </p:cNvSpPr>
          <p:nvPr/>
        </p:nvSpPr>
        <p:spPr bwMode="auto">
          <a:xfrm>
            <a:off x="134303" y="4684718"/>
            <a:ext cx="6571472"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下水道における特別重点調査の結果に応じた大口径管路の改築等の推進</a:t>
            </a: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0E1112EC-A6E3-DA72-3EBF-44F78306C6F6}"/>
              </a:ext>
            </a:extLst>
          </p:cNvPr>
          <p:cNvSpPr>
            <a:spLocks noChangeArrowheads="1"/>
          </p:cNvSpPr>
          <p:nvPr/>
        </p:nvSpPr>
        <p:spPr bwMode="auto">
          <a:xfrm>
            <a:off x="134303" y="4383564"/>
            <a:ext cx="6571472"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上水道における管路更新ペースの引き上げ等に着手</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715966696"/>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30039</TotalTime>
  <Words>1344</Words>
  <PresentationFormat>画面に合わせる (16:9)</PresentationFormat>
  <Paragraphs>159</Paragraphs>
  <Slides>6</Slides>
  <Notes>6</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ariant>
        <vt:lpstr>目的別スライド ショー</vt:lpstr>
      </vt:variant>
      <vt:variant>
        <vt:i4>1</vt:i4>
      </vt:variant>
    </vt:vector>
  </HeadingPairs>
  <TitlesOfParts>
    <vt:vector size="18" baseType="lpstr">
      <vt:lpstr>HGP創英角ｺﾞｼｯｸUB</vt:lpstr>
      <vt:lpstr>HGｺﾞｼｯｸM</vt:lpstr>
      <vt:lpstr>HG丸ｺﾞｼｯｸM-PRO</vt:lpstr>
      <vt:lpstr>HG創英角ｺﾞｼｯｸUB</vt:lpstr>
      <vt:lpstr>Meiryo UI</vt:lpstr>
      <vt:lpstr>ＭＳ Ｐゴシック</vt:lpstr>
      <vt:lpstr>ＭＳ ゴシック</vt:lpstr>
      <vt:lpstr>Arial</vt:lpstr>
      <vt:lpstr>Century</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2026-02-10T08:42:14Z</cp:lastPrinted>
  <dcterms:created xsi:type="dcterms:W3CDTF">2011-01-05T04:40:46Z</dcterms:created>
  <dcterms:modified xsi:type="dcterms:W3CDTF">2026-02-12T09:08:59Z</dcterms:modified>
</cp:coreProperties>
</file>