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7" saveSubsetFonts="1">
  <p:sldMasterIdLst>
    <p:sldMasterId id="2147483648" r:id="rId1"/>
  </p:sldMasterIdLst>
  <p:notesMasterIdLst>
    <p:notesMasterId r:id="rId4"/>
  </p:notesMasterIdLst>
  <p:handoutMasterIdLst>
    <p:handoutMasterId r:id="rId5"/>
  </p:handoutMasterIdLst>
  <p:sldIdLst>
    <p:sldId id="2300" r:id="rId2"/>
    <p:sldId id="2388" r:id="rId3"/>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0A46A-DADC-90FF-6921-BB7E54B6871B}" name="北村　恵美子 / KITAMURA Emiko" initials="恵北" userId="S::kitamura-emiko-cs@city.osaka.lg.jp::a4d21c2f-ac5d-4dfc-911e-774f88445dc6" providerId="AD"/>
  <p188:author id="{ABC57DAA-4E7A-1274-594C-EC8CB1FEACC0}" name="村田　達也 / MURATA Tatsuya" initials="達村" userId="S::murata-tatsuya-ff@city.osaka.lg.jp::8e28b7d3-7884-4cd4-9d23-3a4f7689ac9c" providerId="AD"/>
  <p188:author id="{17B8BCC4-2089-BE17-BC38-869F80941371}" name="鳥谷　一恵 / TOYA Kazue" initials="一鳥" userId="S::toya-kazue-rx@city.osaka.lg.jp::efdf92ac-e98e-4450-b9e8-61048068732b" providerId="AD"/>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565" autoAdjust="0"/>
  </p:normalViewPr>
  <p:slideViewPr>
    <p:cSldViewPr snapToGrid="0">
      <p:cViewPr varScale="1">
        <p:scale>
          <a:sx n="96" d="100"/>
          <a:sy n="96" d="100"/>
        </p:scale>
        <p:origin x="1032" y="62"/>
      </p:cViewPr>
      <p:guideLst>
        <p:guide orient="horz" pos="16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
            <a:ext cx="2951163" cy="496888"/>
          </a:xfrm>
          <a:prstGeom prst="rect">
            <a:avLst/>
          </a:prstGeom>
        </p:spPr>
        <p:txBody>
          <a:bodyPr vert="horz" lIns="91136" tIns="45566" rIns="91136" bIns="45566"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2" y="1"/>
            <a:ext cx="2949576" cy="496888"/>
          </a:xfrm>
          <a:prstGeom prst="rect">
            <a:avLst/>
          </a:prstGeom>
        </p:spPr>
        <p:txBody>
          <a:bodyPr vert="horz" lIns="91136" tIns="45566" rIns="91136" bIns="45566"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2026/2/12</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25" y="9440892"/>
            <a:ext cx="2951163" cy="496887"/>
          </a:xfrm>
          <a:prstGeom prst="rect">
            <a:avLst/>
          </a:prstGeom>
        </p:spPr>
        <p:txBody>
          <a:bodyPr vert="horz" lIns="91136" tIns="45566" rIns="91136" bIns="45566"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2" y="9440892"/>
            <a:ext cx="2949576" cy="496887"/>
          </a:xfrm>
          <a:prstGeom prst="rect">
            <a:avLst/>
          </a:prstGeom>
        </p:spPr>
        <p:txBody>
          <a:bodyPr vert="horz" wrap="square" lIns="91136" tIns="45566" rIns="91136" bIns="45566"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5" y="1"/>
            <a:ext cx="2951163" cy="4968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2" y="1"/>
            <a:ext cx="2949576" cy="4968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5" y="4721235"/>
            <a:ext cx="5448300" cy="44719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25" y="9440892"/>
            <a:ext cx="2951163" cy="496887"/>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2" y="9440892"/>
            <a:ext cx="2949576" cy="496887"/>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2594C-607E-2F48-E604-C406EB10675A}"/>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5DD72D49-3447-CB7D-5C13-8C164EC74C40}"/>
              </a:ext>
            </a:extLst>
          </p:cNvPr>
          <p:cNvSpPr>
            <a:spLocks noGrp="1" noRot="1" noChangeAspect="1" noTextEdit="1"/>
          </p:cNvSpPr>
          <p:nvPr>
            <p:ph type="sldImg"/>
          </p:nvPr>
        </p:nvSpPr>
        <p:spPr>
          <a:xfrm>
            <a:off x="52388" y="269875"/>
            <a:ext cx="6418262" cy="3611563"/>
          </a:xfrm>
          <a:ln/>
        </p:spPr>
      </p:sp>
      <p:sp>
        <p:nvSpPr>
          <p:cNvPr id="4099" name="ノート プレースホルダ 2">
            <a:extLst>
              <a:ext uri="{FF2B5EF4-FFF2-40B4-BE49-F238E27FC236}">
                <a16:creationId xmlns:a16="http://schemas.microsoft.com/office/drawing/2014/main" id="{E98CCF9F-E996-13FB-9C65-5817A1C21273}"/>
              </a:ext>
            </a:extLst>
          </p:cNvPr>
          <p:cNvSpPr>
            <a:spLocks noGrp="1"/>
          </p:cNvSpPr>
          <p:nvPr>
            <p:ph type="body" idx="1"/>
          </p:nvPr>
        </p:nvSpPr>
        <p:spPr>
          <a:xfrm>
            <a:off x="650585" y="5116527"/>
            <a:ext cx="5417468" cy="268374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22078">
              <a:defRPr/>
            </a:pPr>
            <a:endParaRPr lang="en-US" altLang="ja-JP" dirty="0">
              <a:ea typeface="ＭＳ Ｐゴシック" panose="020B0600070205080204" pitchFamily="50" charset="-128"/>
            </a:endParaRPr>
          </a:p>
        </p:txBody>
      </p:sp>
      <p:sp>
        <p:nvSpPr>
          <p:cNvPr id="4100" name="スライド番号プレースホルダ 3">
            <a:extLst>
              <a:ext uri="{FF2B5EF4-FFF2-40B4-BE49-F238E27FC236}">
                <a16:creationId xmlns:a16="http://schemas.microsoft.com/office/drawing/2014/main" id="{A1FE1653-E9CE-0223-A8A7-69F883FFD9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682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225" indent="-264172" defTabSz="83682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1298" indent="-212262" defTabSz="83682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5815" indent="-212262" defTabSz="83682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0332" indent="-212262" defTabSz="83682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50126" indent="-212262" defTabSz="83682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89919" indent="-212262" defTabSz="83682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29701" indent="-212262" defTabSz="83682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69499" indent="-212262" defTabSz="83682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AFD168A8-42E3-4E59-A19B-9754ED260CD8}"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877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27D52-6456-33AE-B02D-032B26408851}"/>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74F9380A-3015-99BE-1337-CEAB893D19BA}"/>
              </a:ext>
            </a:extLst>
          </p:cNvPr>
          <p:cNvSpPr>
            <a:spLocks noGrp="1" noRot="1" noChangeAspect="1" noTextEdit="1"/>
          </p:cNvSpPr>
          <p:nvPr>
            <p:ph type="sldImg"/>
          </p:nvPr>
        </p:nvSpPr>
        <p:spPr>
          <a:xfrm>
            <a:off x="9525" y="261938"/>
            <a:ext cx="6248400" cy="3514725"/>
          </a:xfrm>
          <a:ln/>
        </p:spPr>
      </p:sp>
      <p:sp>
        <p:nvSpPr>
          <p:cNvPr id="4099" name="ノート プレースホルダ 2">
            <a:extLst>
              <a:ext uri="{FF2B5EF4-FFF2-40B4-BE49-F238E27FC236}">
                <a16:creationId xmlns:a16="http://schemas.microsoft.com/office/drawing/2014/main" id="{E4D59F97-E36E-5D3D-CEAB-447BFDB11171}"/>
              </a:ext>
            </a:extLst>
          </p:cNvPr>
          <p:cNvSpPr>
            <a:spLocks noGrp="1"/>
          </p:cNvSpPr>
          <p:nvPr>
            <p:ph type="body" idx="1"/>
          </p:nvPr>
        </p:nvSpPr>
        <p:spPr>
          <a:xfrm>
            <a:off x="625146" y="4981641"/>
            <a:ext cx="5205642" cy="261299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23710">
              <a:defRPr/>
            </a:pPr>
            <a:endParaRPr lang="ja-JP" altLang="en-US" dirty="0"/>
          </a:p>
        </p:txBody>
      </p:sp>
      <p:sp>
        <p:nvSpPr>
          <p:cNvPr id="4100" name="スライド番号プレースホルダ 3">
            <a:extLst>
              <a:ext uri="{FF2B5EF4-FFF2-40B4-BE49-F238E27FC236}">
                <a16:creationId xmlns:a16="http://schemas.microsoft.com/office/drawing/2014/main" id="{2228F1D2-D3E8-3766-52B2-4019BE077B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047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8488" indent="-255852" defTabSz="81047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7878" indent="-205574" defTabSz="81047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39028" indent="-205574" defTabSz="81047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50177" indent="-205574" defTabSz="81047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76116" indent="-205574" defTabSz="81047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02060" indent="-205574" defTabSz="81047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27998" indent="-205574" defTabSz="81047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53938" indent="-205574" defTabSz="81047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FD168A8-42E3-4E59-A19B-9754ED260CD8}" type="slidenum">
              <a:rPr lang="en-US" altLang="ja-JP" sz="1200">
                <a:latin typeface="ＭＳ Ｐゴシック" panose="020B0600070205080204" pitchFamily="50" charset="-128"/>
                <a:ea typeface="ＭＳ Ｐゴシック" panose="020B0600070205080204" pitchFamily="50" charset="-128"/>
              </a:rPr>
              <a:pPr>
                <a:spcBef>
                  <a:spcPct val="0"/>
                </a:spcBef>
              </a:pPr>
              <a:t>48</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6377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545F3-3FEB-8352-F813-11DCACCDCB72}"/>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9DFCD0FA-D3BF-2DD1-6C6A-05D1B005D4CC}"/>
              </a:ext>
            </a:extLst>
          </p:cNvPr>
          <p:cNvSpPr>
            <a:spLocks noChangeArrowheads="1"/>
          </p:cNvSpPr>
          <p:nvPr/>
        </p:nvSpPr>
        <p:spPr bwMode="auto">
          <a:xfrm>
            <a:off x="-4712" y="1625430"/>
            <a:ext cx="6817382" cy="145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lvl="0" eaLnBrk="1" hangingPunct="1">
              <a:spcBef>
                <a:spcPts val="170"/>
              </a:spcBef>
              <a:spcAft>
                <a:spcPts val="170"/>
              </a:spcAft>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緊急交通路の通行機能確保　　　　　　　　　　　　（</a:t>
            </a:r>
            <a:r>
              <a:rPr lang="ja-JP" altLang="en-US" sz="1600" b="1" dirty="0">
                <a:latin typeface="ＭＳ Ｐゴシック" panose="020B0600070205080204" pitchFamily="50" charset="-128"/>
              </a:rPr>
              <a:t>４６億２，３００万円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ct val="100000"/>
              </a:lnSpc>
              <a:spcBef>
                <a:spcPts val="170"/>
              </a:spcBef>
              <a:spcAft>
                <a:spcPts val="30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緊急交通路の無電柱化</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300"/>
              </a:spcAft>
              <a:buClrTx/>
              <a:buSzTx/>
              <a:buNone/>
              <a:tabLst>
                <a:tab pos="5740400" algn="l"/>
              </a:tabLst>
              <a:defRPr/>
            </a:pPr>
            <a:r>
              <a:rPr lang="ja-JP" altLang="en-US" sz="1400" dirty="0">
                <a:latin typeface="ＭＳ Ｐゴシック" panose="020B0600070205080204" pitchFamily="50" charset="-128"/>
              </a:rPr>
              <a:t>　・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重点１４路線</a:t>
            </a:r>
            <a:r>
              <a:rPr lang="ja-JP" altLang="en-US" sz="1400" dirty="0">
                <a:latin typeface="ＭＳ Ｐゴシック" panose="020B0600070205080204" pitchFamily="50" charset="-128"/>
              </a:rPr>
              <a:t>において</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、広域ネットワークの形成</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に加え、</a:t>
            </a:r>
            <a:r>
              <a:rPr lang="ja-JP" altLang="en-US" sz="1400" dirty="0">
                <a:latin typeface="ＭＳ Ｐゴシック" panose="020B0600070205080204" pitchFamily="50" charset="-128"/>
              </a:rPr>
              <a:t>密集市街地や</a:t>
            </a:r>
            <a:endParaRPr lang="en-US" altLang="ja-JP" sz="1400" dirty="0">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300"/>
              </a:spcAft>
              <a:buClrTx/>
              <a:buSzTx/>
              <a:buNone/>
              <a:tabLst>
                <a:tab pos="5740400" algn="l"/>
              </a:tabLst>
              <a:defRPr/>
            </a:pPr>
            <a:r>
              <a:rPr lang="ja-JP" altLang="en-US" sz="1400" dirty="0">
                <a:latin typeface="ＭＳ Ｐゴシック" panose="020B0600070205080204" pitchFamily="50" charset="-128"/>
              </a:rPr>
              <a:t>      防災拠点へのアクセスルートの確保などの観点から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電線共同溝整備等を実施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lvl="0" indent="-284400" eaLnBrk="1" hangingPunct="1">
              <a:spcBef>
                <a:spcPts val="170"/>
              </a:spcBef>
              <a:spcAft>
                <a:spcPts val="300"/>
              </a:spcAft>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無電柱化の推進と連携した下水管渠の耐震化を実施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4" name="Rectangle 4">
            <a:extLst>
              <a:ext uri="{FF2B5EF4-FFF2-40B4-BE49-F238E27FC236}">
                <a16:creationId xmlns:a16="http://schemas.microsoft.com/office/drawing/2014/main" id="{21278C3B-AEA9-56B1-3CFC-4ED3CE1C9E80}"/>
              </a:ext>
            </a:extLst>
          </p:cNvPr>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防災体制の更なる充実・震災対策の推進①</a:t>
            </a:r>
          </a:p>
        </p:txBody>
      </p:sp>
      <p:sp>
        <p:nvSpPr>
          <p:cNvPr id="28" name="Rectangle 4">
            <a:extLst>
              <a:ext uri="{FF2B5EF4-FFF2-40B4-BE49-F238E27FC236}">
                <a16:creationId xmlns:a16="http://schemas.microsoft.com/office/drawing/2014/main" id="{FF997F0B-6E7D-BAB7-FD72-4D3FF41EB504}"/>
              </a:ext>
            </a:extLst>
          </p:cNvPr>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防災力の強化</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89" name="Rectangle 5">
            <a:extLst>
              <a:ext uri="{FF2B5EF4-FFF2-40B4-BE49-F238E27FC236}">
                <a16:creationId xmlns:a16="http://schemas.microsoft.com/office/drawing/2014/main" id="{9D98B698-41EB-F677-DD05-399961F42F42}"/>
              </a:ext>
            </a:extLst>
          </p:cNvPr>
          <p:cNvSpPr>
            <a:spLocks noChangeArrowheads="1"/>
          </p:cNvSpPr>
          <p:nvPr/>
        </p:nvSpPr>
        <p:spPr bwMode="auto">
          <a:xfrm>
            <a:off x="8374" y="413086"/>
            <a:ext cx="8311227" cy="11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南海トラフ巨大地震など切迫する大規模地震に対する耐震対策</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38625" algn="l"/>
              </a:tabLst>
              <a:defRPr/>
            </a:pP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（２０億６，８００万円） </a:t>
            </a:r>
            <a:endParaRPr lang="ja-JP" altLang="en-US" sz="1200" dirty="0">
              <a:latin typeface="ＭＳ Ｐゴシック" panose="020B0600070205080204" pitchFamily="50" charset="-128"/>
            </a:endParaRPr>
          </a:p>
          <a:p>
            <a:pPr marL="757350" indent="-28575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海岸堤防・河川護岸の耐震対策を実施</a:t>
            </a:r>
            <a:endParaRPr lang="en-US" altLang="ja-JP" sz="1400" strike="sngStrike"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民間鉄道事業者が行う高架橋及び駅の耐震補強に対する補助</a:t>
            </a:r>
            <a:endParaRPr lang="en-US" altLang="ja-JP" sz="1400" u="sng"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cs typeface="Times New Roman" pitchFamily="18" charset="0"/>
            </a:endParaRPr>
          </a:p>
        </p:txBody>
      </p:sp>
      <p:sp>
        <p:nvSpPr>
          <p:cNvPr id="70" name="スライド番号プレースホルダ 3">
            <a:extLst>
              <a:ext uri="{FF2B5EF4-FFF2-40B4-BE49-F238E27FC236}">
                <a16:creationId xmlns:a16="http://schemas.microsoft.com/office/drawing/2014/main" id="{6CFEEDAC-EAB5-5905-0F7C-3A3C63A46A80}"/>
              </a:ext>
            </a:extLst>
          </p:cNvPr>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47</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grpSp>
        <p:nvGrpSpPr>
          <p:cNvPr id="378" name="グループ化 377">
            <a:extLst>
              <a:ext uri="{FF2B5EF4-FFF2-40B4-BE49-F238E27FC236}">
                <a16:creationId xmlns:a16="http://schemas.microsoft.com/office/drawing/2014/main" id="{6119CD08-A98C-2F60-24C9-D654B689F221}"/>
              </a:ext>
            </a:extLst>
          </p:cNvPr>
          <p:cNvGrpSpPr/>
          <p:nvPr/>
        </p:nvGrpSpPr>
        <p:grpSpPr>
          <a:xfrm>
            <a:off x="6745581" y="586775"/>
            <a:ext cx="2351867" cy="2066810"/>
            <a:chOff x="6470764" y="569072"/>
            <a:chExt cx="2657525" cy="2335422"/>
          </a:xfrm>
        </p:grpSpPr>
        <p:grpSp>
          <p:nvGrpSpPr>
            <p:cNvPr id="379" name="グループ化 378">
              <a:extLst>
                <a:ext uri="{FF2B5EF4-FFF2-40B4-BE49-F238E27FC236}">
                  <a16:creationId xmlns:a16="http://schemas.microsoft.com/office/drawing/2014/main" id="{72A086F6-32B5-DD34-552B-EC20538688CE}"/>
                </a:ext>
              </a:extLst>
            </p:cNvPr>
            <p:cNvGrpSpPr/>
            <p:nvPr/>
          </p:nvGrpSpPr>
          <p:grpSpPr>
            <a:xfrm>
              <a:off x="6470764" y="569072"/>
              <a:ext cx="2197019" cy="2330764"/>
              <a:chOff x="931719" y="5501146"/>
              <a:chExt cx="6591300" cy="7150100"/>
            </a:xfrm>
          </p:grpSpPr>
          <p:pic>
            <p:nvPicPr>
              <p:cNvPr id="385" name="Picture 156">
                <a:extLst>
                  <a:ext uri="{FF2B5EF4-FFF2-40B4-BE49-F238E27FC236}">
                    <a16:creationId xmlns:a16="http://schemas.microsoft.com/office/drawing/2014/main" id="{F6088DA6-1350-0D0F-00A3-46BE8E7313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386" name="Freeform 155">
                <a:extLst>
                  <a:ext uri="{FF2B5EF4-FFF2-40B4-BE49-F238E27FC236}">
                    <a16:creationId xmlns:a16="http://schemas.microsoft.com/office/drawing/2014/main" id="{954165AC-1254-94EA-D706-799F40C002D4}"/>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7" name="Text Box 138">
                <a:extLst>
                  <a:ext uri="{FF2B5EF4-FFF2-40B4-BE49-F238E27FC236}">
                    <a16:creationId xmlns:a16="http://schemas.microsoft.com/office/drawing/2014/main" id="{BB8329C9-E571-1635-5FAB-278459F6D3B3}"/>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388" name="Freeform 130">
                <a:extLst>
                  <a:ext uri="{FF2B5EF4-FFF2-40B4-BE49-F238E27FC236}">
                    <a16:creationId xmlns:a16="http://schemas.microsoft.com/office/drawing/2014/main" id="{B52CC6A1-8FB0-E3A0-F2C7-B1730B83DCB7}"/>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89" name="Freeform 129">
                <a:extLst>
                  <a:ext uri="{FF2B5EF4-FFF2-40B4-BE49-F238E27FC236}">
                    <a16:creationId xmlns:a16="http://schemas.microsoft.com/office/drawing/2014/main" id="{D7ED82C5-7663-E626-E6E7-1585EBCB1CB4}"/>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90" name="Freeform 128">
                <a:extLst>
                  <a:ext uri="{FF2B5EF4-FFF2-40B4-BE49-F238E27FC236}">
                    <a16:creationId xmlns:a16="http://schemas.microsoft.com/office/drawing/2014/main" id="{DB03F8E8-D4DA-5F4D-D8F7-994D8F9D144D}"/>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1" name="Freeform 127">
                <a:extLst>
                  <a:ext uri="{FF2B5EF4-FFF2-40B4-BE49-F238E27FC236}">
                    <a16:creationId xmlns:a16="http://schemas.microsoft.com/office/drawing/2014/main" id="{73699DB8-2C9D-6C6B-E833-787FE93DD06B}"/>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2" name="Line 126">
                <a:extLst>
                  <a:ext uri="{FF2B5EF4-FFF2-40B4-BE49-F238E27FC236}">
                    <a16:creationId xmlns:a16="http://schemas.microsoft.com/office/drawing/2014/main" id="{75B0B865-3343-697C-F5FA-3123725DDFED}"/>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3" name="Freeform 125">
                <a:extLst>
                  <a:ext uri="{FF2B5EF4-FFF2-40B4-BE49-F238E27FC236}">
                    <a16:creationId xmlns:a16="http://schemas.microsoft.com/office/drawing/2014/main" id="{5F79848D-A343-9F68-4E66-708934D7DD40}"/>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4" name="Line 124">
                <a:extLst>
                  <a:ext uri="{FF2B5EF4-FFF2-40B4-BE49-F238E27FC236}">
                    <a16:creationId xmlns:a16="http://schemas.microsoft.com/office/drawing/2014/main" id="{886FA243-508E-E98F-CF87-906786AA4B42}"/>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5" name="Oval 123">
                <a:extLst>
                  <a:ext uri="{FF2B5EF4-FFF2-40B4-BE49-F238E27FC236}">
                    <a16:creationId xmlns:a16="http://schemas.microsoft.com/office/drawing/2014/main" id="{F4B8124B-6114-D56C-DB25-F7CF0B2FE2DD}"/>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6" name="Freeform 122">
                <a:extLst>
                  <a:ext uri="{FF2B5EF4-FFF2-40B4-BE49-F238E27FC236}">
                    <a16:creationId xmlns:a16="http://schemas.microsoft.com/office/drawing/2014/main" id="{504B9F2F-9968-C814-9236-9F0E18387DFE}"/>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97" name="Freeform 121">
                <a:extLst>
                  <a:ext uri="{FF2B5EF4-FFF2-40B4-BE49-F238E27FC236}">
                    <a16:creationId xmlns:a16="http://schemas.microsoft.com/office/drawing/2014/main" id="{90AFCD00-29DB-800D-27B3-8E9308358C33}"/>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98" name="Freeform 120">
                <a:extLst>
                  <a:ext uri="{FF2B5EF4-FFF2-40B4-BE49-F238E27FC236}">
                    <a16:creationId xmlns:a16="http://schemas.microsoft.com/office/drawing/2014/main" id="{F5F87473-B8EB-5651-74A0-8513D6BC1273}"/>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99" name="Freeform 119">
                <a:extLst>
                  <a:ext uri="{FF2B5EF4-FFF2-40B4-BE49-F238E27FC236}">
                    <a16:creationId xmlns:a16="http://schemas.microsoft.com/office/drawing/2014/main" id="{E7B76468-5189-6A5A-69A8-DD28DEAA3692}"/>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400" name="Freeform 118">
                <a:extLst>
                  <a:ext uri="{FF2B5EF4-FFF2-40B4-BE49-F238E27FC236}">
                    <a16:creationId xmlns:a16="http://schemas.microsoft.com/office/drawing/2014/main" id="{FB4E720E-3E36-235A-F8CE-6A868BA49A75}"/>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1" name="Freeform 117">
                <a:extLst>
                  <a:ext uri="{FF2B5EF4-FFF2-40B4-BE49-F238E27FC236}">
                    <a16:creationId xmlns:a16="http://schemas.microsoft.com/office/drawing/2014/main" id="{23D71B7E-5516-E5DA-0A0A-8FD35EC5841F}"/>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2" name="Freeform 116">
                <a:extLst>
                  <a:ext uri="{FF2B5EF4-FFF2-40B4-BE49-F238E27FC236}">
                    <a16:creationId xmlns:a16="http://schemas.microsoft.com/office/drawing/2014/main" id="{383BBF1D-D38F-2E10-F10D-5C74C4E4C813}"/>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3" name="Line 115">
                <a:extLst>
                  <a:ext uri="{FF2B5EF4-FFF2-40B4-BE49-F238E27FC236}">
                    <a16:creationId xmlns:a16="http://schemas.microsoft.com/office/drawing/2014/main" id="{FB891AA3-4336-DCE8-80C4-14693B2AAE27}"/>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4" name="Freeform 114">
                <a:extLst>
                  <a:ext uri="{FF2B5EF4-FFF2-40B4-BE49-F238E27FC236}">
                    <a16:creationId xmlns:a16="http://schemas.microsoft.com/office/drawing/2014/main" id="{40E21841-1E0B-A753-9E4A-160CEDC99032}"/>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5" name="Rectangle 113">
                <a:extLst>
                  <a:ext uri="{FF2B5EF4-FFF2-40B4-BE49-F238E27FC236}">
                    <a16:creationId xmlns:a16="http://schemas.microsoft.com/office/drawing/2014/main" id="{B0B68E68-3631-DB40-C77B-D34F2052AA39}"/>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06" name="Freeform 112">
                <a:extLst>
                  <a:ext uri="{FF2B5EF4-FFF2-40B4-BE49-F238E27FC236}">
                    <a16:creationId xmlns:a16="http://schemas.microsoft.com/office/drawing/2014/main" id="{977D4985-46D4-8595-0BA6-CEAB175E8742}"/>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7" name="Freeform 111">
                <a:extLst>
                  <a:ext uri="{FF2B5EF4-FFF2-40B4-BE49-F238E27FC236}">
                    <a16:creationId xmlns:a16="http://schemas.microsoft.com/office/drawing/2014/main" id="{EE35348C-3DAB-F9C6-45A8-EF5CCC1FF78A}"/>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08" name="Freeform 110">
                <a:extLst>
                  <a:ext uri="{FF2B5EF4-FFF2-40B4-BE49-F238E27FC236}">
                    <a16:creationId xmlns:a16="http://schemas.microsoft.com/office/drawing/2014/main" id="{CA333BD5-BECC-93E4-B4BE-8EE1537E7D8C}"/>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09" name="Freeform 109">
                <a:extLst>
                  <a:ext uri="{FF2B5EF4-FFF2-40B4-BE49-F238E27FC236}">
                    <a16:creationId xmlns:a16="http://schemas.microsoft.com/office/drawing/2014/main" id="{C0E25405-30BA-3F93-8E62-CBD71FFEC2DF}"/>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0" name="Freeform 108">
                <a:extLst>
                  <a:ext uri="{FF2B5EF4-FFF2-40B4-BE49-F238E27FC236}">
                    <a16:creationId xmlns:a16="http://schemas.microsoft.com/office/drawing/2014/main" id="{FBA25F11-3D6C-D3CA-1B92-870DFA053BBC}"/>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1" name="Rectangle 107">
                <a:extLst>
                  <a:ext uri="{FF2B5EF4-FFF2-40B4-BE49-F238E27FC236}">
                    <a16:creationId xmlns:a16="http://schemas.microsoft.com/office/drawing/2014/main" id="{CF7CD878-3163-B15F-CF68-39585858C0FE}"/>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12" name="Freeform 106">
                <a:extLst>
                  <a:ext uri="{FF2B5EF4-FFF2-40B4-BE49-F238E27FC236}">
                    <a16:creationId xmlns:a16="http://schemas.microsoft.com/office/drawing/2014/main" id="{8DE3D34F-9B4B-E0C2-114D-9BE9F366A387}"/>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13" name="Freeform 105">
                <a:extLst>
                  <a:ext uri="{FF2B5EF4-FFF2-40B4-BE49-F238E27FC236}">
                    <a16:creationId xmlns:a16="http://schemas.microsoft.com/office/drawing/2014/main" id="{AE0345AF-48C1-C431-8D33-20A46A8E5A07}"/>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14" name="Freeform 102">
                <a:extLst>
                  <a:ext uri="{FF2B5EF4-FFF2-40B4-BE49-F238E27FC236}">
                    <a16:creationId xmlns:a16="http://schemas.microsoft.com/office/drawing/2014/main" id="{72A20ECF-E4CB-0BA4-32DC-D2B5B1F493C4}"/>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5" name="Freeform 101">
                <a:extLst>
                  <a:ext uri="{FF2B5EF4-FFF2-40B4-BE49-F238E27FC236}">
                    <a16:creationId xmlns:a16="http://schemas.microsoft.com/office/drawing/2014/main" id="{E0DBEFE1-A620-2370-93C0-E6F42A9DE064}"/>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6" name="Freeform 100">
                <a:extLst>
                  <a:ext uri="{FF2B5EF4-FFF2-40B4-BE49-F238E27FC236}">
                    <a16:creationId xmlns:a16="http://schemas.microsoft.com/office/drawing/2014/main" id="{1DEECD99-06CE-4DBA-F8DE-5B6DC1CC8466}"/>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417" name="Freeform 99">
                <a:extLst>
                  <a:ext uri="{FF2B5EF4-FFF2-40B4-BE49-F238E27FC236}">
                    <a16:creationId xmlns:a16="http://schemas.microsoft.com/office/drawing/2014/main" id="{FA821436-4011-F686-3474-418422F9A130}"/>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8" name="Freeform 98">
                <a:extLst>
                  <a:ext uri="{FF2B5EF4-FFF2-40B4-BE49-F238E27FC236}">
                    <a16:creationId xmlns:a16="http://schemas.microsoft.com/office/drawing/2014/main" id="{EE9CD6D3-C6BE-499B-0FBB-1FF5F69514F1}"/>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9" name="Freeform 96">
                <a:extLst>
                  <a:ext uri="{FF2B5EF4-FFF2-40B4-BE49-F238E27FC236}">
                    <a16:creationId xmlns:a16="http://schemas.microsoft.com/office/drawing/2014/main" id="{988CBC19-B5B3-0833-EBA7-A43592539743}"/>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 name="Freeform 95">
                <a:extLst>
                  <a:ext uri="{FF2B5EF4-FFF2-40B4-BE49-F238E27FC236}">
                    <a16:creationId xmlns:a16="http://schemas.microsoft.com/office/drawing/2014/main" id="{CFA4C8BB-134E-55B6-1964-6BA706B0E419}"/>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Freeform 94">
                <a:extLst>
                  <a:ext uri="{FF2B5EF4-FFF2-40B4-BE49-F238E27FC236}">
                    <a16:creationId xmlns:a16="http://schemas.microsoft.com/office/drawing/2014/main" id="{D2FC5C74-47AA-CCC5-19AA-CF62581CE99D}"/>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 name="Freeform 93">
                <a:extLst>
                  <a:ext uri="{FF2B5EF4-FFF2-40B4-BE49-F238E27FC236}">
                    <a16:creationId xmlns:a16="http://schemas.microsoft.com/office/drawing/2014/main" id="{72DC8606-3769-D099-0539-C98FDE8EBBAC}"/>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 name="Freeform 92">
                <a:extLst>
                  <a:ext uri="{FF2B5EF4-FFF2-40B4-BE49-F238E27FC236}">
                    <a16:creationId xmlns:a16="http://schemas.microsoft.com/office/drawing/2014/main" id="{11ED78AF-D9F3-174B-0506-F04848B6419F}"/>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 name="Freeform 91">
                <a:extLst>
                  <a:ext uri="{FF2B5EF4-FFF2-40B4-BE49-F238E27FC236}">
                    <a16:creationId xmlns:a16="http://schemas.microsoft.com/office/drawing/2014/main" id="{9594534B-0976-2C5D-185A-AD79D656E0E1}"/>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 name="Freeform 90">
                <a:extLst>
                  <a:ext uri="{FF2B5EF4-FFF2-40B4-BE49-F238E27FC236}">
                    <a16:creationId xmlns:a16="http://schemas.microsoft.com/office/drawing/2014/main" id="{7FBE826E-378F-5F2D-734A-1FCAA5273547}"/>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 name="Freeform 89">
                <a:extLst>
                  <a:ext uri="{FF2B5EF4-FFF2-40B4-BE49-F238E27FC236}">
                    <a16:creationId xmlns:a16="http://schemas.microsoft.com/office/drawing/2014/main" id="{3CA303CA-16CD-04BE-D13F-E0541BA3F985}"/>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7" name="Freeform 88">
                <a:extLst>
                  <a:ext uri="{FF2B5EF4-FFF2-40B4-BE49-F238E27FC236}">
                    <a16:creationId xmlns:a16="http://schemas.microsoft.com/office/drawing/2014/main" id="{7DDA2B45-9330-6C34-67E3-579BE570678F}"/>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28" name="Freeform 87">
                <a:extLst>
                  <a:ext uri="{FF2B5EF4-FFF2-40B4-BE49-F238E27FC236}">
                    <a16:creationId xmlns:a16="http://schemas.microsoft.com/office/drawing/2014/main" id="{F652DB06-3413-9A6C-9991-338FBF6CBE97}"/>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29" name="Freeform 86">
                <a:extLst>
                  <a:ext uri="{FF2B5EF4-FFF2-40B4-BE49-F238E27FC236}">
                    <a16:creationId xmlns:a16="http://schemas.microsoft.com/office/drawing/2014/main" id="{797D4D0D-5A32-9A1D-A503-3F508483E7E5}"/>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 name="Freeform 85">
                <a:extLst>
                  <a:ext uri="{FF2B5EF4-FFF2-40B4-BE49-F238E27FC236}">
                    <a16:creationId xmlns:a16="http://schemas.microsoft.com/office/drawing/2014/main" id="{B2068C31-C921-9135-E7C4-7CAF3272C3D4}"/>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 name="Freeform 84">
                <a:extLst>
                  <a:ext uri="{FF2B5EF4-FFF2-40B4-BE49-F238E27FC236}">
                    <a16:creationId xmlns:a16="http://schemas.microsoft.com/office/drawing/2014/main" id="{4C1B0ABA-8B68-6FE0-E04B-B161677EE76A}"/>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Freeform 83">
                <a:extLst>
                  <a:ext uri="{FF2B5EF4-FFF2-40B4-BE49-F238E27FC236}">
                    <a16:creationId xmlns:a16="http://schemas.microsoft.com/office/drawing/2014/main" id="{01C71F48-4B1E-6FCE-CB73-F26DDE45CE79}"/>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3" name="Freeform 81">
                <a:extLst>
                  <a:ext uri="{FF2B5EF4-FFF2-40B4-BE49-F238E27FC236}">
                    <a16:creationId xmlns:a16="http://schemas.microsoft.com/office/drawing/2014/main" id="{50E28DFA-E95B-2195-816F-59B3EEAE7045}"/>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4" name="Freeform 80">
                <a:extLst>
                  <a:ext uri="{FF2B5EF4-FFF2-40B4-BE49-F238E27FC236}">
                    <a16:creationId xmlns:a16="http://schemas.microsoft.com/office/drawing/2014/main" id="{CFAC555C-9744-C461-2E5A-E2F340221A0E}"/>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Freeform 79">
                <a:extLst>
                  <a:ext uri="{FF2B5EF4-FFF2-40B4-BE49-F238E27FC236}">
                    <a16:creationId xmlns:a16="http://schemas.microsoft.com/office/drawing/2014/main" id="{4C962869-6530-5BDC-A685-E4C05B7CDEB8}"/>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6" name="Freeform 78">
                <a:extLst>
                  <a:ext uri="{FF2B5EF4-FFF2-40B4-BE49-F238E27FC236}">
                    <a16:creationId xmlns:a16="http://schemas.microsoft.com/office/drawing/2014/main" id="{666BBF93-57BF-39EB-6230-736A39840CC9}"/>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7" name="Freeform 77">
                <a:extLst>
                  <a:ext uri="{FF2B5EF4-FFF2-40B4-BE49-F238E27FC236}">
                    <a16:creationId xmlns:a16="http://schemas.microsoft.com/office/drawing/2014/main" id="{2CB45679-B709-FD0A-BD51-92FBEC387B22}"/>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Freeform 76">
                <a:extLst>
                  <a:ext uri="{FF2B5EF4-FFF2-40B4-BE49-F238E27FC236}">
                    <a16:creationId xmlns:a16="http://schemas.microsoft.com/office/drawing/2014/main" id="{4D613BB9-79D5-F17E-4323-48449F9DCE32}"/>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Freeform 75">
                <a:extLst>
                  <a:ext uri="{FF2B5EF4-FFF2-40B4-BE49-F238E27FC236}">
                    <a16:creationId xmlns:a16="http://schemas.microsoft.com/office/drawing/2014/main" id="{07DBC23B-7273-C919-7AB7-472F0D19E1C6}"/>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Freeform 74">
                <a:extLst>
                  <a:ext uri="{FF2B5EF4-FFF2-40B4-BE49-F238E27FC236}">
                    <a16:creationId xmlns:a16="http://schemas.microsoft.com/office/drawing/2014/main" id="{CDF4E727-04D8-C104-43FD-41DB06C2B28D}"/>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Freeform 73">
                <a:extLst>
                  <a:ext uri="{FF2B5EF4-FFF2-40B4-BE49-F238E27FC236}">
                    <a16:creationId xmlns:a16="http://schemas.microsoft.com/office/drawing/2014/main" id="{30C5FE45-EFCA-718D-30A9-6C5826554304}"/>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2" name="Freeform 70">
                <a:extLst>
                  <a:ext uri="{FF2B5EF4-FFF2-40B4-BE49-F238E27FC236}">
                    <a16:creationId xmlns:a16="http://schemas.microsoft.com/office/drawing/2014/main" id="{3D815F8F-A25C-223A-3847-BAAFCA85FDF8}"/>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Freeform 69">
                <a:extLst>
                  <a:ext uri="{FF2B5EF4-FFF2-40B4-BE49-F238E27FC236}">
                    <a16:creationId xmlns:a16="http://schemas.microsoft.com/office/drawing/2014/main" id="{21F8BADC-95D0-7B1D-4ED9-5C6F0541680E}"/>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Freeform 68">
                <a:extLst>
                  <a:ext uri="{FF2B5EF4-FFF2-40B4-BE49-F238E27FC236}">
                    <a16:creationId xmlns:a16="http://schemas.microsoft.com/office/drawing/2014/main" id="{6AA56E3C-212F-C92B-1E58-C4A8C62EFC91}"/>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Freeform 65">
                <a:extLst>
                  <a:ext uri="{FF2B5EF4-FFF2-40B4-BE49-F238E27FC236}">
                    <a16:creationId xmlns:a16="http://schemas.microsoft.com/office/drawing/2014/main" id="{075F8D43-EE65-F5F5-B1D5-71D573CBC380}"/>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Freeform 63">
                <a:extLst>
                  <a:ext uri="{FF2B5EF4-FFF2-40B4-BE49-F238E27FC236}">
                    <a16:creationId xmlns:a16="http://schemas.microsoft.com/office/drawing/2014/main" id="{CA76ABE5-7FF2-15D1-A6A1-5434F08BCD28}"/>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Freeform 36">
                <a:extLst>
                  <a:ext uri="{FF2B5EF4-FFF2-40B4-BE49-F238E27FC236}">
                    <a16:creationId xmlns:a16="http://schemas.microsoft.com/office/drawing/2014/main" id="{BCF880C1-1F3F-E9C2-4FAB-598E9DB3A914}"/>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Freeform 35">
                <a:extLst>
                  <a:ext uri="{FF2B5EF4-FFF2-40B4-BE49-F238E27FC236}">
                    <a16:creationId xmlns:a16="http://schemas.microsoft.com/office/drawing/2014/main" id="{F9B3583D-9277-2184-FD44-2F44E8E2C185}"/>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9" name="Freeform 34">
                <a:extLst>
                  <a:ext uri="{FF2B5EF4-FFF2-40B4-BE49-F238E27FC236}">
                    <a16:creationId xmlns:a16="http://schemas.microsoft.com/office/drawing/2014/main" id="{62581356-8349-C28F-D038-4D5D83277AD4}"/>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0" name="Freeform 33">
                <a:extLst>
                  <a:ext uri="{FF2B5EF4-FFF2-40B4-BE49-F238E27FC236}">
                    <a16:creationId xmlns:a16="http://schemas.microsoft.com/office/drawing/2014/main" id="{3C50A9F9-82DD-15DE-D1CB-1063DE0E8B0B}"/>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Freeform 32">
                <a:extLst>
                  <a:ext uri="{FF2B5EF4-FFF2-40B4-BE49-F238E27FC236}">
                    <a16:creationId xmlns:a16="http://schemas.microsoft.com/office/drawing/2014/main" id="{67593B83-D1D1-E3B9-1999-6A5B88C22AF0}"/>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Freeform 26">
                <a:extLst>
                  <a:ext uri="{FF2B5EF4-FFF2-40B4-BE49-F238E27FC236}">
                    <a16:creationId xmlns:a16="http://schemas.microsoft.com/office/drawing/2014/main" id="{D34DFE96-B418-4EC5-8D6B-16F574E9C26B}"/>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Freeform 25">
                <a:extLst>
                  <a:ext uri="{FF2B5EF4-FFF2-40B4-BE49-F238E27FC236}">
                    <a16:creationId xmlns:a16="http://schemas.microsoft.com/office/drawing/2014/main" id="{585F1163-8442-9DC2-82F4-2B702EE7C3F7}"/>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Freeform 24">
                <a:extLst>
                  <a:ext uri="{FF2B5EF4-FFF2-40B4-BE49-F238E27FC236}">
                    <a16:creationId xmlns:a16="http://schemas.microsoft.com/office/drawing/2014/main" id="{818A4B11-8817-A531-0483-E2C8B789834A}"/>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Freeform 23">
                <a:extLst>
                  <a:ext uri="{FF2B5EF4-FFF2-40B4-BE49-F238E27FC236}">
                    <a16:creationId xmlns:a16="http://schemas.microsoft.com/office/drawing/2014/main" id="{7FAAB8D8-7054-014F-34D6-EF1670E3075A}"/>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Freeform 22">
                <a:extLst>
                  <a:ext uri="{FF2B5EF4-FFF2-40B4-BE49-F238E27FC236}">
                    <a16:creationId xmlns:a16="http://schemas.microsoft.com/office/drawing/2014/main" id="{A75602A4-9939-EE0B-5F84-57682B676153}"/>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Freeform 17">
                <a:extLst>
                  <a:ext uri="{FF2B5EF4-FFF2-40B4-BE49-F238E27FC236}">
                    <a16:creationId xmlns:a16="http://schemas.microsoft.com/office/drawing/2014/main" id="{CC666907-6032-13C7-63AE-2587459E2DB6}"/>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Freeform 16">
                <a:extLst>
                  <a:ext uri="{FF2B5EF4-FFF2-40B4-BE49-F238E27FC236}">
                    <a16:creationId xmlns:a16="http://schemas.microsoft.com/office/drawing/2014/main" id="{E796B41A-2C10-08C2-1195-3693E7141C07}"/>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9" name="直線コネクタ 2">
                <a:extLst>
                  <a:ext uri="{FF2B5EF4-FFF2-40B4-BE49-F238E27FC236}">
                    <a16:creationId xmlns:a16="http://schemas.microsoft.com/office/drawing/2014/main" id="{A15E6841-8150-4835-E660-028C395F926F}"/>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直線コネクタ 346">
                <a:extLst>
                  <a:ext uri="{FF2B5EF4-FFF2-40B4-BE49-F238E27FC236}">
                    <a16:creationId xmlns:a16="http://schemas.microsoft.com/office/drawing/2014/main" id="{1E8AFD31-C18A-7B94-469C-99070DC953EB}"/>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直線コネクタ 343">
                <a:extLst>
                  <a:ext uri="{FF2B5EF4-FFF2-40B4-BE49-F238E27FC236}">
                    <a16:creationId xmlns:a16="http://schemas.microsoft.com/office/drawing/2014/main" id="{263F23D6-1AF1-9DD2-B769-05284492D230}"/>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Freeform 4">
                <a:extLst>
                  <a:ext uri="{FF2B5EF4-FFF2-40B4-BE49-F238E27FC236}">
                    <a16:creationId xmlns:a16="http://schemas.microsoft.com/office/drawing/2014/main" id="{5F0B354B-2093-95D2-FCD5-69065A01D09B}"/>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0" name="正方形/長方形 379">
              <a:extLst>
                <a:ext uri="{FF2B5EF4-FFF2-40B4-BE49-F238E27FC236}">
                  <a16:creationId xmlns:a16="http://schemas.microsoft.com/office/drawing/2014/main" id="{5BA0AE0D-E1C0-2FF9-FE37-D0E7ED63EA2E}"/>
                </a:ext>
              </a:extLst>
            </p:cNvPr>
            <p:cNvSpPr/>
            <p:nvPr/>
          </p:nvSpPr>
          <p:spPr>
            <a:xfrm>
              <a:off x="6492480" y="2628952"/>
              <a:ext cx="2635809" cy="275542"/>
            </a:xfrm>
            <a:prstGeom prst="rect">
              <a:avLst/>
            </a:prstGeom>
            <a:noFill/>
          </p:spPr>
          <p:txBody>
            <a:bodyPr wrap="square">
              <a:spAutoFit/>
            </a:bodyPr>
            <a:lstStyle/>
            <a:p>
              <a:r>
                <a:rPr lang="ja-JP" altLang="en-US" sz="1000" b="1" dirty="0">
                  <a:latin typeface="ＭＳ Ｐゴシック" panose="020B0600070205080204" pitchFamily="50" charset="-128"/>
                  <a:ea typeface="ＭＳ Ｐゴシック" panose="020B0600070205080204" pitchFamily="50" charset="-128"/>
                </a:rPr>
                <a:t>切迫する大規模地震に対する耐震対策  　　　　　　　　　　　　　　　</a:t>
              </a:r>
            </a:p>
          </p:txBody>
        </p:sp>
        <p:grpSp>
          <p:nvGrpSpPr>
            <p:cNvPr id="381" name="グループ化 38">
              <a:extLst>
                <a:ext uri="{FF2B5EF4-FFF2-40B4-BE49-F238E27FC236}">
                  <a16:creationId xmlns:a16="http://schemas.microsoft.com/office/drawing/2014/main" id="{ADD2E46C-6DA9-929B-34FA-C0788EBDFFE8}"/>
                </a:ext>
              </a:extLst>
            </p:cNvPr>
            <p:cNvGrpSpPr>
              <a:grpSpLocks/>
            </p:cNvGrpSpPr>
            <p:nvPr/>
          </p:nvGrpSpPr>
          <p:grpSpPr bwMode="auto">
            <a:xfrm>
              <a:off x="8041291" y="2112734"/>
              <a:ext cx="970420" cy="360373"/>
              <a:chOff x="8280582" y="2733169"/>
              <a:chExt cx="1106464" cy="393663"/>
            </a:xfrm>
          </p:grpSpPr>
          <p:sp>
            <p:nvSpPr>
              <p:cNvPr id="383" name="テキスト ボックス 382">
                <a:extLst>
                  <a:ext uri="{FF2B5EF4-FFF2-40B4-BE49-F238E27FC236}">
                    <a16:creationId xmlns:a16="http://schemas.microsoft.com/office/drawing/2014/main" id="{F6FB3983-71F6-ECED-FF34-A8CF9B870900}"/>
                  </a:ext>
                </a:extLst>
              </p:cNvPr>
              <p:cNvSpPr txBox="1"/>
              <p:nvPr/>
            </p:nvSpPr>
            <p:spPr>
              <a:xfrm>
                <a:off x="8280582" y="2733169"/>
                <a:ext cx="1106464" cy="393663"/>
              </a:xfrm>
              <a:prstGeom prst="rect">
                <a:avLst/>
              </a:prstGeom>
              <a:solidFill>
                <a:schemeClr val="bg1"/>
              </a:solidFill>
              <a:ln w="3175">
                <a:solidFill>
                  <a:schemeClr val="tx1"/>
                </a:solidFill>
              </a:ln>
            </p:spPr>
            <p:txBody>
              <a:bodyPr wrap="square" lIns="36000" tIns="36000" rIns="36000" bIns="36000">
                <a:spAutoFit/>
              </a:bodyPr>
              <a:lstStyle/>
              <a:p>
                <a:pPr algn="ctr">
                  <a:defRPr/>
                </a:pPr>
                <a:r>
                  <a:rPr lang="ja-JP" altLang="en-US" sz="800" dirty="0">
                    <a:latin typeface="+mj-ea"/>
                  </a:rPr>
                  <a:t>Ｒ</a:t>
                </a:r>
                <a:r>
                  <a:rPr lang="en-US" altLang="ja-JP" sz="800" dirty="0">
                    <a:latin typeface="+mj-ea"/>
                  </a:rPr>
                  <a:t>8</a:t>
                </a:r>
                <a:r>
                  <a:rPr lang="ja-JP" altLang="en-US" sz="800" dirty="0">
                    <a:latin typeface="+mj-ea"/>
                  </a:rPr>
                  <a:t>工事実施箇所</a:t>
                </a:r>
                <a:endParaRPr lang="en-US" altLang="ja-JP" sz="800" dirty="0">
                  <a:latin typeface="+mj-ea"/>
                </a:endParaRPr>
              </a:p>
              <a:p>
                <a:pPr algn="ctr">
                  <a:defRPr/>
                </a:pPr>
                <a:r>
                  <a:rPr lang="ja-JP" altLang="en-US" sz="800" dirty="0">
                    <a:latin typeface="+mj-ea"/>
                    <a:ea typeface="+mj-ea"/>
                  </a:rPr>
                  <a:t>　　　堤防・護岸</a:t>
                </a:r>
                <a:endParaRPr lang="en-US" altLang="ja-JP" sz="800" dirty="0">
                  <a:latin typeface="+mj-ea"/>
                  <a:ea typeface="+mj-ea"/>
                </a:endParaRPr>
              </a:p>
            </p:txBody>
          </p:sp>
          <p:sp>
            <p:nvSpPr>
              <p:cNvPr id="384" name="円/楕円 116">
                <a:extLst>
                  <a:ext uri="{FF2B5EF4-FFF2-40B4-BE49-F238E27FC236}">
                    <a16:creationId xmlns:a16="http://schemas.microsoft.com/office/drawing/2014/main" id="{B383012F-F18B-A984-EFB8-A594C184C74B}"/>
                  </a:ext>
                </a:extLst>
              </p:cNvPr>
              <p:cNvSpPr/>
              <p:nvPr/>
            </p:nvSpPr>
            <p:spPr>
              <a:xfrm>
                <a:off x="8386809" y="2953633"/>
                <a:ext cx="198707" cy="1041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382" name="円/楕円 116">
              <a:extLst>
                <a:ext uri="{FF2B5EF4-FFF2-40B4-BE49-F238E27FC236}">
                  <a16:creationId xmlns:a16="http://schemas.microsoft.com/office/drawing/2014/main" id="{DA6118F9-6FB1-D43B-5432-673FB24E1926}"/>
                </a:ext>
              </a:extLst>
            </p:cNvPr>
            <p:cNvSpPr/>
            <p:nvPr/>
          </p:nvSpPr>
          <p:spPr bwMode="auto">
            <a:xfrm>
              <a:off x="7714818" y="1419304"/>
              <a:ext cx="179337" cy="292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463" name="テキスト ボックス 462">
            <a:extLst>
              <a:ext uri="{FF2B5EF4-FFF2-40B4-BE49-F238E27FC236}">
                <a16:creationId xmlns:a16="http://schemas.microsoft.com/office/drawing/2014/main" id="{103007F4-67AA-7037-B274-65F14BE130EE}"/>
              </a:ext>
            </a:extLst>
          </p:cNvPr>
          <p:cNvSpPr txBox="1"/>
          <p:nvPr/>
        </p:nvSpPr>
        <p:spPr bwMode="auto">
          <a:xfrm>
            <a:off x="8026568" y="1359030"/>
            <a:ext cx="474115"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東横堀川</a:t>
            </a:r>
            <a:endParaRPr lang="en-US" altLang="ja-JP" sz="800" dirty="0">
              <a:latin typeface="+mj-ea"/>
              <a:ea typeface="+mj-ea"/>
            </a:endParaRPr>
          </a:p>
        </p:txBody>
      </p:sp>
      <p:sp>
        <p:nvSpPr>
          <p:cNvPr id="464" name="円/楕円 116">
            <a:extLst>
              <a:ext uri="{FF2B5EF4-FFF2-40B4-BE49-F238E27FC236}">
                <a16:creationId xmlns:a16="http://schemas.microsoft.com/office/drawing/2014/main" id="{5225133F-1C80-F18C-DC7A-E2B62DB0D6F6}"/>
              </a:ext>
            </a:extLst>
          </p:cNvPr>
          <p:cNvSpPr/>
          <p:nvPr/>
        </p:nvSpPr>
        <p:spPr bwMode="auto">
          <a:xfrm rot="3348890">
            <a:off x="7371824" y="1745790"/>
            <a:ext cx="97442" cy="105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465" name="テキスト ボックス 464">
            <a:extLst>
              <a:ext uri="{FF2B5EF4-FFF2-40B4-BE49-F238E27FC236}">
                <a16:creationId xmlns:a16="http://schemas.microsoft.com/office/drawing/2014/main" id="{8B32640C-EDAD-80FD-FF1D-3F18611EA375}"/>
              </a:ext>
            </a:extLst>
          </p:cNvPr>
          <p:cNvSpPr txBox="1"/>
          <p:nvPr/>
        </p:nvSpPr>
        <p:spPr bwMode="auto">
          <a:xfrm>
            <a:off x="7070185" y="1571646"/>
            <a:ext cx="557782"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港区堤防</a:t>
            </a:r>
            <a:endParaRPr lang="en-US" altLang="ja-JP" sz="800" dirty="0">
              <a:latin typeface="+mj-ea"/>
              <a:ea typeface="+mj-ea"/>
            </a:endParaRPr>
          </a:p>
        </p:txBody>
      </p:sp>
      <p:sp>
        <p:nvSpPr>
          <p:cNvPr id="11" name="正方形/長方形 10">
            <a:extLst>
              <a:ext uri="{FF2B5EF4-FFF2-40B4-BE49-F238E27FC236}">
                <a16:creationId xmlns:a16="http://schemas.microsoft.com/office/drawing/2014/main" id="{520532D2-2D4F-58A0-9A8A-388FC8C65872}"/>
              </a:ext>
            </a:extLst>
          </p:cNvPr>
          <p:cNvSpPr/>
          <p:nvPr/>
        </p:nvSpPr>
        <p:spPr>
          <a:xfrm>
            <a:off x="6781335" y="4462459"/>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12" name="グループ化 11">
            <a:extLst>
              <a:ext uri="{FF2B5EF4-FFF2-40B4-BE49-F238E27FC236}">
                <a16:creationId xmlns:a16="http://schemas.microsoft.com/office/drawing/2014/main" id="{1B3B88AD-A5CD-43D6-75A1-B51FF0A8D010}"/>
              </a:ext>
            </a:extLst>
          </p:cNvPr>
          <p:cNvGrpSpPr/>
          <p:nvPr/>
        </p:nvGrpSpPr>
        <p:grpSpPr>
          <a:xfrm>
            <a:off x="6933665" y="2741230"/>
            <a:ext cx="2003438" cy="1757480"/>
            <a:chOff x="6845698" y="2758337"/>
            <a:chExt cx="2003438" cy="1757480"/>
          </a:xfrm>
        </p:grpSpPr>
        <p:pic>
          <p:nvPicPr>
            <p:cNvPr id="25" name="図 24">
              <a:extLst>
                <a:ext uri="{FF2B5EF4-FFF2-40B4-BE49-F238E27FC236}">
                  <a16:creationId xmlns:a16="http://schemas.microsoft.com/office/drawing/2014/main" id="{7B1BD10C-F50B-C987-8252-1EA1E004F5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26" name="グループ化 25">
              <a:extLst>
                <a:ext uri="{FF2B5EF4-FFF2-40B4-BE49-F238E27FC236}">
                  <a16:creationId xmlns:a16="http://schemas.microsoft.com/office/drawing/2014/main" id="{743C051B-0D52-F5F8-21DC-4A8B585A9DF1}"/>
                </a:ext>
              </a:extLst>
            </p:cNvPr>
            <p:cNvGrpSpPr/>
            <p:nvPr/>
          </p:nvGrpSpPr>
          <p:grpSpPr>
            <a:xfrm rot="20003149">
              <a:off x="7024653" y="3118127"/>
              <a:ext cx="599229" cy="284251"/>
              <a:chOff x="-10055" y="-3440"/>
              <a:chExt cx="599847" cy="284303"/>
            </a:xfrm>
          </p:grpSpPr>
          <p:sp>
            <p:nvSpPr>
              <p:cNvPr id="474" name="円/楕円 174">
                <a:extLst>
                  <a:ext uri="{FF2B5EF4-FFF2-40B4-BE49-F238E27FC236}">
                    <a16:creationId xmlns:a16="http://schemas.microsoft.com/office/drawing/2014/main" id="{5D7D0764-D9EA-FEDF-D3AF-A59E312B8275}"/>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475" name="テキスト ボックス 1">
                <a:extLst>
                  <a:ext uri="{FF2B5EF4-FFF2-40B4-BE49-F238E27FC236}">
                    <a16:creationId xmlns:a16="http://schemas.microsoft.com/office/drawing/2014/main" id="{6D45C1D2-7776-0EE4-021B-466184F0FD2C}"/>
                  </a:ext>
                </a:extLst>
              </p:cNvPr>
              <p:cNvSpPr txBox="1"/>
              <p:nvPr/>
            </p:nvSpPr>
            <p:spPr>
              <a:xfrm>
                <a:off x="-10055" y="-3440"/>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27" name="グループ化 26">
              <a:extLst>
                <a:ext uri="{FF2B5EF4-FFF2-40B4-BE49-F238E27FC236}">
                  <a16:creationId xmlns:a16="http://schemas.microsoft.com/office/drawing/2014/main" id="{7A0A3718-7691-F3F2-9BC1-4B1F5A61F1BE}"/>
                </a:ext>
              </a:extLst>
            </p:cNvPr>
            <p:cNvGrpSpPr/>
            <p:nvPr/>
          </p:nvGrpSpPr>
          <p:grpSpPr>
            <a:xfrm>
              <a:off x="7553121" y="2758337"/>
              <a:ext cx="664950" cy="267335"/>
              <a:chOff x="-16697" y="1373"/>
              <a:chExt cx="665599" cy="267384"/>
            </a:xfrm>
          </p:grpSpPr>
          <p:sp>
            <p:nvSpPr>
              <p:cNvPr id="472" name="円/楕円 177">
                <a:extLst>
                  <a:ext uri="{FF2B5EF4-FFF2-40B4-BE49-F238E27FC236}">
                    <a16:creationId xmlns:a16="http://schemas.microsoft.com/office/drawing/2014/main" id="{114E06F2-169C-CECF-8CCB-201281537CFE}"/>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473" name="テキスト ボックス 49">
                <a:extLst>
                  <a:ext uri="{FF2B5EF4-FFF2-40B4-BE49-F238E27FC236}">
                    <a16:creationId xmlns:a16="http://schemas.microsoft.com/office/drawing/2014/main" id="{7028E54F-37C2-1DF4-5146-AA594D3931B7}"/>
                  </a:ext>
                </a:extLst>
              </p:cNvPr>
              <p:cNvSpPr txBox="1"/>
              <p:nvPr/>
            </p:nvSpPr>
            <p:spPr>
              <a:xfrm>
                <a:off x="-16697" y="1373"/>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29" name="グループ化 28">
              <a:extLst>
                <a:ext uri="{FF2B5EF4-FFF2-40B4-BE49-F238E27FC236}">
                  <a16:creationId xmlns:a16="http://schemas.microsoft.com/office/drawing/2014/main" id="{447DF06F-35C3-D4CC-1548-8D2EA307AAC4}"/>
                </a:ext>
              </a:extLst>
            </p:cNvPr>
            <p:cNvGrpSpPr/>
            <p:nvPr/>
          </p:nvGrpSpPr>
          <p:grpSpPr>
            <a:xfrm rot="3355478">
              <a:off x="8084957" y="2944105"/>
              <a:ext cx="604627" cy="267335"/>
              <a:chOff x="10602" y="-27467"/>
              <a:chExt cx="550983" cy="267384"/>
            </a:xfrm>
          </p:grpSpPr>
          <p:sp>
            <p:nvSpPr>
              <p:cNvPr id="470" name="円/楕円 180">
                <a:extLst>
                  <a:ext uri="{FF2B5EF4-FFF2-40B4-BE49-F238E27FC236}">
                    <a16:creationId xmlns:a16="http://schemas.microsoft.com/office/drawing/2014/main" id="{E6846EAF-95E7-8E98-74AA-24078404D42E}"/>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471" name="テキスト ボックス 52">
                <a:extLst>
                  <a:ext uri="{FF2B5EF4-FFF2-40B4-BE49-F238E27FC236}">
                    <a16:creationId xmlns:a16="http://schemas.microsoft.com/office/drawing/2014/main" id="{E46690FC-0570-90F2-6EF9-FB8B321EBC19}"/>
                  </a:ext>
                </a:extLst>
              </p:cNvPr>
              <p:cNvSpPr txBox="1"/>
              <p:nvPr/>
            </p:nvSpPr>
            <p:spPr>
              <a:xfrm>
                <a:off x="10602" y="-27467"/>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30" name="グループ化 29">
              <a:extLst>
                <a:ext uri="{FF2B5EF4-FFF2-40B4-BE49-F238E27FC236}">
                  <a16:creationId xmlns:a16="http://schemas.microsoft.com/office/drawing/2014/main" id="{A20155B6-953D-A998-7679-62C1D87B550F}"/>
                </a:ext>
              </a:extLst>
            </p:cNvPr>
            <p:cNvGrpSpPr/>
            <p:nvPr/>
          </p:nvGrpSpPr>
          <p:grpSpPr>
            <a:xfrm rot="5400000">
              <a:off x="8361959" y="3350979"/>
              <a:ext cx="616214" cy="358140"/>
              <a:chOff x="78854" y="41678"/>
              <a:chExt cx="616848" cy="358193"/>
            </a:xfrm>
          </p:grpSpPr>
          <p:sp>
            <p:nvSpPr>
              <p:cNvPr id="468" name="円/楕円 183">
                <a:extLst>
                  <a:ext uri="{FF2B5EF4-FFF2-40B4-BE49-F238E27FC236}">
                    <a16:creationId xmlns:a16="http://schemas.microsoft.com/office/drawing/2014/main" id="{7AB3D8BF-9355-97BE-41B7-FA7A34F9CB5A}"/>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469" name="テキスト ボックス 55">
                <a:extLst>
                  <a:ext uri="{FF2B5EF4-FFF2-40B4-BE49-F238E27FC236}">
                    <a16:creationId xmlns:a16="http://schemas.microsoft.com/office/drawing/2014/main" id="{C99AE874-DAD3-5CAD-33D5-5240BC86B460}"/>
                  </a:ext>
                </a:extLst>
              </p:cNvPr>
              <p:cNvSpPr txBox="1"/>
              <p:nvPr/>
            </p:nvSpPr>
            <p:spPr>
              <a:xfrm>
                <a:off x="78854" y="41678"/>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31" name="グループ化 30">
              <a:extLst>
                <a:ext uri="{FF2B5EF4-FFF2-40B4-BE49-F238E27FC236}">
                  <a16:creationId xmlns:a16="http://schemas.microsoft.com/office/drawing/2014/main" id="{5FAF0562-0A13-29DB-E846-B467894BE3ED}"/>
                </a:ext>
              </a:extLst>
            </p:cNvPr>
            <p:cNvGrpSpPr/>
            <p:nvPr/>
          </p:nvGrpSpPr>
          <p:grpSpPr>
            <a:xfrm rot="1114259">
              <a:off x="7107840" y="4227198"/>
              <a:ext cx="722834" cy="267335"/>
              <a:chOff x="-78097" y="28678"/>
              <a:chExt cx="675396" cy="267384"/>
            </a:xfrm>
          </p:grpSpPr>
          <p:sp>
            <p:nvSpPr>
              <p:cNvPr id="466" name="円/楕円 186">
                <a:extLst>
                  <a:ext uri="{FF2B5EF4-FFF2-40B4-BE49-F238E27FC236}">
                    <a16:creationId xmlns:a16="http://schemas.microsoft.com/office/drawing/2014/main" id="{B4C6AA80-1B9D-E79E-F38C-43FC1AC85CF6}"/>
                  </a:ext>
                </a:extLst>
              </p:cNvPr>
              <p:cNvSpPr/>
              <p:nvPr/>
            </p:nvSpPr>
            <p:spPr>
              <a:xfrm>
                <a:off x="-29481" y="50259"/>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467" name="テキスト ボックス 58">
                <a:extLst>
                  <a:ext uri="{FF2B5EF4-FFF2-40B4-BE49-F238E27FC236}">
                    <a16:creationId xmlns:a16="http://schemas.microsoft.com/office/drawing/2014/main" id="{D964064F-FFF5-B473-CD54-4827BB2FA17C}"/>
                  </a:ext>
                </a:extLst>
              </p:cNvPr>
              <p:cNvSpPr txBox="1"/>
              <p:nvPr/>
            </p:nvSpPr>
            <p:spPr>
              <a:xfrm>
                <a:off x="-78097" y="28678"/>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16" name="グループ化 15">
            <a:extLst>
              <a:ext uri="{FF2B5EF4-FFF2-40B4-BE49-F238E27FC236}">
                <a16:creationId xmlns:a16="http://schemas.microsoft.com/office/drawing/2014/main" id="{2DE9C981-CAD0-3A00-D357-8B55AEFC2757}"/>
              </a:ext>
            </a:extLst>
          </p:cNvPr>
          <p:cNvGrpSpPr/>
          <p:nvPr/>
        </p:nvGrpSpPr>
        <p:grpSpPr>
          <a:xfrm>
            <a:off x="6284178" y="3581235"/>
            <a:ext cx="1051836" cy="482657"/>
            <a:chOff x="6299350" y="1470842"/>
            <a:chExt cx="1051836" cy="482657"/>
          </a:xfrm>
          <a:noFill/>
        </p:grpSpPr>
        <p:sp>
          <p:nvSpPr>
            <p:cNvPr id="19" name="角丸四角形 96">
              <a:extLst>
                <a:ext uri="{FF2B5EF4-FFF2-40B4-BE49-F238E27FC236}">
                  <a16:creationId xmlns:a16="http://schemas.microsoft.com/office/drawing/2014/main" id="{D900E533-693C-EAA7-29C2-F0491C8DF5A6}"/>
                </a:ext>
              </a:extLst>
            </p:cNvPr>
            <p:cNvSpPr/>
            <p:nvPr/>
          </p:nvSpPr>
          <p:spPr>
            <a:xfrm>
              <a:off x="6299350" y="1481669"/>
              <a:ext cx="948062" cy="419118"/>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nvGrpSpPr>
            <p:cNvPr id="20" name="グループ化 19">
              <a:extLst>
                <a:ext uri="{FF2B5EF4-FFF2-40B4-BE49-F238E27FC236}">
                  <a16:creationId xmlns:a16="http://schemas.microsoft.com/office/drawing/2014/main" id="{EA022592-135A-B716-B2D0-560415C26A99}"/>
                </a:ext>
              </a:extLst>
            </p:cNvPr>
            <p:cNvGrpSpPr/>
            <p:nvPr/>
          </p:nvGrpSpPr>
          <p:grpSpPr>
            <a:xfrm>
              <a:off x="6373953" y="1470842"/>
              <a:ext cx="977233" cy="482657"/>
              <a:chOff x="6251893" y="1567435"/>
              <a:chExt cx="977233" cy="482657"/>
            </a:xfrm>
            <a:grpFill/>
          </p:grpSpPr>
          <p:sp>
            <p:nvSpPr>
              <p:cNvPr id="21" name="テキスト ボックス 52">
                <a:extLst>
                  <a:ext uri="{FF2B5EF4-FFF2-40B4-BE49-F238E27FC236}">
                    <a16:creationId xmlns:a16="http://schemas.microsoft.com/office/drawing/2014/main" id="{F3C3EE5F-0A42-4F20-FAC8-899F5B43C2CC}"/>
                  </a:ext>
                </a:extLst>
              </p:cNvPr>
              <p:cNvSpPr txBox="1"/>
              <p:nvPr/>
            </p:nvSpPr>
            <p:spPr>
              <a:xfrm>
                <a:off x="6411118" y="1567435"/>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sp>
            <p:nvSpPr>
              <p:cNvPr id="22" name="テキスト ボックス 54">
                <a:extLst>
                  <a:ext uri="{FF2B5EF4-FFF2-40B4-BE49-F238E27FC236}">
                    <a16:creationId xmlns:a16="http://schemas.microsoft.com/office/drawing/2014/main" id="{2BEA9DF9-ECFA-7888-28D1-7C041D6BBBD8}"/>
                  </a:ext>
                </a:extLst>
              </p:cNvPr>
              <p:cNvSpPr txBox="1"/>
              <p:nvPr/>
            </p:nvSpPr>
            <p:spPr>
              <a:xfrm>
                <a:off x="6404588" y="1760686"/>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p>
            </p:txBody>
          </p:sp>
          <p:cxnSp>
            <p:nvCxnSpPr>
              <p:cNvPr id="23" name="直線コネクタ 22">
                <a:extLst>
                  <a:ext uri="{FF2B5EF4-FFF2-40B4-BE49-F238E27FC236}">
                    <a16:creationId xmlns:a16="http://schemas.microsoft.com/office/drawing/2014/main" id="{31F40A37-53C7-7ED1-3E63-A8A7D13B0B53}"/>
                  </a:ext>
                </a:extLst>
              </p:cNvPr>
              <p:cNvCxnSpPr/>
              <p:nvPr/>
            </p:nvCxnSpPr>
            <p:spPr>
              <a:xfrm>
                <a:off x="6251893" y="1705606"/>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02BB5C6-4245-BB90-7B85-9DB808794256}"/>
                  </a:ext>
                </a:extLst>
              </p:cNvPr>
              <p:cNvCxnSpPr/>
              <p:nvPr/>
            </p:nvCxnSpPr>
            <p:spPr>
              <a:xfrm>
                <a:off x="6251893" y="1888789"/>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18" name="Line 26">
            <a:extLst>
              <a:ext uri="{FF2B5EF4-FFF2-40B4-BE49-F238E27FC236}">
                <a16:creationId xmlns:a16="http://schemas.microsoft.com/office/drawing/2014/main" id="{4ECA2BA0-F8BE-6069-8509-714F50E5A28F}"/>
              </a:ext>
            </a:extLst>
          </p:cNvPr>
          <p:cNvSpPr>
            <a:spLocks noChangeShapeType="1"/>
          </p:cNvSpPr>
          <p:nvPr/>
        </p:nvSpPr>
        <p:spPr bwMode="auto">
          <a:xfrm flipV="1">
            <a:off x="8060692" y="3888299"/>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nvGrpSpPr>
          <p:cNvPr id="476" name="グループ化 475">
            <a:extLst>
              <a:ext uri="{FF2B5EF4-FFF2-40B4-BE49-F238E27FC236}">
                <a16:creationId xmlns:a16="http://schemas.microsoft.com/office/drawing/2014/main" id="{17547874-B26D-94B2-5AE4-946C137CA539}"/>
              </a:ext>
            </a:extLst>
          </p:cNvPr>
          <p:cNvGrpSpPr/>
          <p:nvPr/>
        </p:nvGrpSpPr>
        <p:grpSpPr>
          <a:xfrm>
            <a:off x="6287336" y="3401227"/>
            <a:ext cx="1074589" cy="179991"/>
            <a:chOff x="8041290" y="4507178"/>
            <a:chExt cx="1074589" cy="179991"/>
          </a:xfrm>
        </p:grpSpPr>
        <p:grpSp>
          <p:nvGrpSpPr>
            <p:cNvPr id="477" name="グループ化 476">
              <a:extLst>
                <a:ext uri="{FF2B5EF4-FFF2-40B4-BE49-F238E27FC236}">
                  <a16:creationId xmlns:a16="http://schemas.microsoft.com/office/drawing/2014/main" id="{8A0897A7-A63F-29DC-5082-A78B6EB23E07}"/>
                </a:ext>
              </a:extLst>
            </p:cNvPr>
            <p:cNvGrpSpPr/>
            <p:nvPr/>
          </p:nvGrpSpPr>
          <p:grpSpPr>
            <a:xfrm>
              <a:off x="8041290" y="4507178"/>
              <a:ext cx="1074589" cy="179991"/>
              <a:chOff x="4797315" y="4181902"/>
              <a:chExt cx="895596" cy="139279"/>
            </a:xfrm>
          </p:grpSpPr>
          <p:sp>
            <p:nvSpPr>
              <p:cNvPr id="479" name="正方形/長方形 478">
                <a:extLst>
                  <a:ext uri="{FF2B5EF4-FFF2-40B4-BE49-F238E27FC236}">
                    <a16:creationId xmlns:a16="http://schemas.microsoft.com/office/drawing/2014/main" id="{84082604-7328-1900-F1A3-49C0BC66D846}"/>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224" name="タイトル 1">
                <a:extLst>
                  <a:ext uri="{FF2B5EF4-FFF2-40B4-BE49-F238E27FC236}">
                    <a16:creationId xmlns:a16="http://schemas.microsoft.com/office/drawing/2014/main" id="{3EADD040-2CE3-2E76-480A-E561C52CFBB6}"/>
                  </a:ext>
                </a:extLst>
              </p:cNvPr>
              <p:cNvSpPr txBox="1">
                <a:spLocks/>
              </p:cNvSpPr>
              <p:nvPr/>
            </p:nvSpPr>
            <p:spPr bwMode="gray">
              <a:xfrm>
                <a:off x="4959973" y="4181902"/>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Ｒ８事業実施箇所</a:t>
                </a:r>
              </a:p>
            </p:txBody>
          </p:sp>
        </p:grpSp>
        <p:sp>
          <p:nvSpPr>
            <p:cNvPr id="478" name="円/楕円 58">
              <a:extLst>
                <a:ext uri="{FF2B5EF4-FFF2-40B4-BE49-F238E27FC236}">
                  <a16:creationId xmlns:a16="http://schemas.microsoft.com/office/drawing/2014/main" id="{31D6DD22-537F-ABAD-BCE5-3B9D3198B306}"/>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225" name="円/楕円 58">
            <a:extLst>
              <a:ext uri="{FF2B5EF4-FFF2-40B4-BE49-F238E27FC236}">
                <a16:creationId xmlns:a16="http://schemas.microsoft.com/office/drawing/2014/main" id="{2915C04F-9DA9-0DC2-FF05-5CC12C826B9B}"/>
              </a:ext>
            </a:extLst>
          </p:cNvPr>
          <p:cNvSpPr/>
          <p:nvPr/>
        </p:nvSpPr>
        <p:spPr>
          <a:xfrm rot="6562831">
            <a:off x="7668920" y="4060928"/>
            <a:ext cx="624498" cy="136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26" name="円/楕円 58">
            <a:extLst>
              <a:ext uri="{FF2B5EF4-FFF2-40B4-BE49-F238E27FC236}">
                <a16:creationId xmlns:a16="http://schemas.microsoft.com/office/drawing/2014/main" id="{2E587C6B-7DA1-DB45-7B43-17C2EB374426}"/>
              </a:ext>
            </a:extLst>
          </p:cNvPr>
          <p:cNvSpPr/>
          <p:nvPr/>
        </p:nvSpPr>
        <p:spPr>
          <a:xfrm rot="3622451">
            <a:off x="7872711" y="3692445"/>
            <a:ext cx="140190"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27" name="円/楕円 58">
            <a:extLst>
              <a:ext uri="{FF2B5EF4-FFF2-40B4-BE49-F238E27FC236}">
                <a16:creationId xmlns:a16="http://schemas.microsoft.com/office/drawing/2014/main" id="{5DF7DEA2-83CB-3A79-183A-F974A536D167}"/>
              </a:ext>
            </a:extLst>
          </p:cNvPr>
          <p:cNvSpPr/>
          <p:nvPr/>
        </p:nvSpPr>
        <p:spPr>
          <a:xfrm rot="6892221">
            <a:off x="7917755" y="3050098"/>
            <a:ext cx="381104" cy="124496"/>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28" name="円/楕円 58">
            <a:extLst>
              <a:ext uri="{FF2B5EF4-FFF2-40B4-BE49-F238E27FC236}">
                <a16:creationId xmlns:a16="http://schemas.microsoft.com/office/drawing/2014/main" id="{622886AF-15E9-7DED-61D9-A670495A2F0C}"/>
              </a:ext>
            </a:extLst>
          </p:cNvPr>
          <p:cNvSpPr/>
          <p:nvPr/>
        </p:nvSpPr>
        <p:spPr>
          <a:xfrm rot="4185067">
            <a:off x="7684364" y="3135242"/>
            <a:ext cx="357222" cy="11922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29" name="円/楕円 58">
            <a:extLst>
              <a:ext uri="{FF2B5EF4-FFF2-40B4-BE49-F238E27FC236}">
                <a16:creationId xmlns:a16="http://schemas.microsoft.com/office/drawing/2014/main" id="{D6E6DAC7-662F-3AF6-901E-4EDDA1AA6786}"/>
              </a:ext>
            </a:extLst>
          </p:cNvPr>
          <p:cNvSpPr/>
          <p:nvPr/>
        </p:nvSpPr>
        <p:spPr>
          <a:xfrm rot="5822408">
            <a:off x="7490795" y="3162706"/>
            <a:ext cx="287849" cy="816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30" name="フリーフォーム: 図形 229">
            <a:extLst>
              <a:ext uri="{FF2B5EF4-FFF2-40B4-BE49-F238E27FC236}">
                <a16:creationId xmlns:a16="http://schemas.microsoft.com/office/drawing/2014/main" id="{7422CE0A-8E7F-3123-4AA1-A4FF77DE15E3}"/>
              </a:ext>
            </a:extLst>
          </p:cNvPr>
          <p:cNvSpPr/>
          <p:nvPr/>
        </p:nvSpPr>
        <p:spPr>
          <a:xfrm>
            <a:off x="8319601" y="3376026"/>
            <a:ext cx="144000" cy="23813"/>
          </a:xfrm>
          <a:custGeom>
            <a:avLst/>
            <a:gdLst>
              <a:gd name="connsiteX0" fmla="*/ 0 w 178594"/>
              <a:gd name="connsiteY0" fmla="*/ 23813 h 23813"/>
              <a:gd name="connsiteX1" fmla="*/ 0 w 178594"/>
              <a:gd name="connsiteY1" fmla="*/ 23813 h 23813"/>
              <a:gd name="connsiteX2" fmla="*/ 154782 w 178594"/>
              <a:gd name="connsiteY2" fmla="*/ 0 h 23813"/>
              <a:gd name="connsiteX3" fmla="*/ 178594 w 178594"/>
              <a:gd name="connsiteY3" fmla="*/ 2381 h 23813"/>
              <a:gd name="connsiteX0" fmla="*/ 0 w 154782"/>
              <a:gd name="connsiteY0" fmla="*/ 23813 h 23813"/>
              <a:gd name="connsiteX1" fmla="*/ 0 w 154782"/>
              <a:gd name="connsiteY1" fmla="*/ 23813 h 23813"/>
              <a:gd name="connsiteX2" fmla="*/ 154782 w 154782"/>
              <a:gd name="connsiteY2" fmla="*/ 0 h 23813"/>
            </a:gdLst>
            <a:ahLst/>
            <a:cxnLst>
              <a:cxn ang="0">
                <a:pos x="connsiteX0" y="connsiteY0"/>
              </a:cxn>
              <a:cxn ang="0">
                <a:pos x="connsiteX1" y="connsiteY1"/>
              </a:cxn>
              <a:cxn ang="0">
                <a:pos x="connsiteX2" y="connsiteY2"/>
              </a:cxn>
            </a:cxnLst>
            <a:rect l="l" t="t" r="r" b="b"/>
            <a:pathLst>
              <a:path w="154782" h="23813">
                <a:moveTo>
                  <a:pt x="0" y="23813"/>
                </a:moveTo>
                <a:lnTo>
                  <a:pt x="0" y="23813"/>
                </a:lnTo>
                <a:lnTo>
                  <a:pt x="154782"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リーフォーム: 図形 230">
            <a:extLst>
              <a:ext uri="{FF2B5EF4-FFF2-40B4-BE49-F238E27FC236}">
                <a16:creationId xmlns:a16="http://schemas.microsoft.com/office/drawing/2014/main" id="{A5E964F4-C810-0252-27A8-88F7C0ED646D}"/>
              </a:ext>
            </a:extLst>
          </p:cNvPr>
          <p:cNvSpPr/>
          <p:nvPr/>
        </p:nvSpPr>
        <p:spPr>
          <a:xfrm>
            <a:off x="8312419" y="3374866"/>
            <a:ext cx="154782" cy="23813"/>
          </a:xfrm>
          <a:custGeom>
            <a:avLst/>
            <a:gdLst>
              <a:gd name="connsiteX0" fmla="*/ 0 w 178594"/>
              <a:gd name="connsiteY0" fmla="*/ 23813 h 23813"/>
              <a:gd name="connsiteX1" fmla="*/ 0 w 178594"/>
              <a:gd name="connsiteY1" fmla="*/ 23813 h 23813"/>
              <a:gd name="connsiteX2" fmla="*/ 154782 w 178594"/>
              <a:gd name="connsiteY2" fmla="*/ 0 h 23813"/>
              <a:gd name="connsiteX3" fmla="*/ 178594 w 178594"/>
              <a:gd name="connsiteY3" fmla="*/ 2381 h 23813"/>
              <a:gd name="connsiteX0" fmla="*/ 0 w 154782"/>
              <a:gd name="connsiteY0" fmla="*/ 23813 h 23813"/>
              <a:gd name="connsiteX1" fmla="*/ 0 w 154782"/>
              <a:gd name="connsiteY1" fmla="*/ 23813 h 23813"/>
              <a:gd name="connsiteX2" fmla="*/ 154782 w 154782"/>
              <a:gd name="connsiteY2" fmla="*/ 0 h 23813"/>
            </a:gdLst>
            <a:ahLst/>
            <a:cxnLst>
              <a:cxn ang="0">
                <a:pos x="connsiteX0" y="connsiteY0"/>
              </a:cxn>
              <a:cxn ang="0">
                <a:pos x="connsiteX1" y="connsiteY1"/>
              </a:cxn>
              <a:cxn ang="0">
                <a:pos x="connsiteX2" y="connsiteY2"/>
              </a:cxn>
            </a:cxnLst>
            <a:rect l="l" t="t" r="r" b="b"/>
            <a:pathLst>
              <a:path w="154782" h="23813">
                <a:moveTo>
                  <a:pt x="0" y="23813"/>
                </a:moveTo>
                <a:lnTo>
                  <a:pt x="0" y="23813"/>
                </a:lnTo>
                <a:lnTo>
                  <a:pt x="15478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円/楕円 58">
            <a:extLst>
              <a:ext uri="{FF2B5EF4-FFF2-40B4-BE49-F238E27FC236}">
                <a16:creationId xmlns:a16="http://schemas.microsoft.com/office/drawing/2014/main" id="{3CB258AF-0774-E52B-1FD7-1DE305DA126A}"/>
              </a:ext>
            </a:extLst>
          </p:cNvPr>
          <p:cNvSpPr/>
          <p:nvPr/>
        </p:nvSpPr>
        <p:spPr>
          <a:xfrm rot="8975491">
            <a:off x="7565989" y="3515634"/>
            <a:ext cx="136731" cy="75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33" name="Rectangle 5">
            <a:extLst>
              <a:ext uri="{FF2B5EF4-FFF2-40B4-BE49-F238E27FC236}">
                <a16:creationId xmlns:a16="http://schemas.microsoft.com/office/drawing/2014/main" id="{02A049DA-1406-AE17-2151-096F40A0844E}"/>
              </a:ext>
            </a:extLst>
          </p:cNvPr>
          <p:cNvSpPr>
            <a:spLocks noChangeArrowheads="1"/>
          </p:cNvSpPr>
          <p:nvPr/>
        </p:nvSpPr>
        <p:spPr bwMode="auto">
          <a:xfrm>
            <a:off x="3911060" y="1846977"/>
            <a:ext cx="2850930" cy="24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うち、一般会計：４１億７，</a:t>
            </a:r>
            <a:r>
              <a:rPr lang="en-US" altLang="ja-JP" sz="1200" dirty="0">
                <a:latin typeface="ＭＳ Ｐゴシック" panose="020B0600070205080204" pitchFamily="50" charset="-128"/>
              </a:rPr>
              <a:t>1</a:t>
            </a:r>
            <a:r>
              <a:rPr lang="ja-JP" altLang="en-US" sz="1200" dirty="0">
                <a:latin typeface="ＭＳ Ｐゴシック" panose="020B0600070205080204" pitchFamily="50" charset="-128"/>
              </a:rPr>
              <a:t>００万円）</a:t>
            </a:r>
            <a:endParaRPr lang="en-US" altLang="ja-JP" sz="1200" b="1" dirty="0">
              <a:latin typeface="ＭＳ Ｐゴシック" panose="020B0600070205080204" pitchFamily="50" charset="-128"/>
            </a:endParaRPr>
          </a:p>
        </p:txBody>
      </p:sp>
      <p:sp>
        <p:nvSpPr>
          <p:cNvPr id="234" name="Rectangle 5">
            <a:extLst>
              <a:ext uri="{FF2B5EF4-FFF2-40B4-BE49-F238E27FC236}">
                <a16:creationId xmlns:a16="http://schemas.microsoft.com/office/drawing/2014/main" id="{E22452B7-E960-949E-88F5-8271F7589EB5}"/>
              </a:ext>
            </a:extLst>
          </p:cNvPr>
          <p:cNvSpPr>
            <a:spLocks noChangeArrowheads="1"/>
          </p:cNvSpPr>
          <p:nvPr/>
        </p:nvSpPr>
        <p:spPr bwMode="auto">
          <a:xfrm>
            <a:off x="3189767" y="2028182"/>
            <a:ext cx="3572223" cy="24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令和７年度補正予算の繰越分（８億円）を含む</a:t>
            </a:r>
            <a:endParaRPr lang="en-US" altLang="ja-JP" sz="1200" dirty="0">
              <a:latin typeface="ＭＳ Ｐゴシック" panose="020B0600070205080204" pitchFamily="50" charset="-128"/>
            </a:endParaRPr>
          </a:p>
        </p:txBody>
      </p:sp>
      <p:sp>
        <p:nvSpPr>
          <p:cNvPr id="6" name="Rectangle 5">
            <a:extLst>
              <a:ext uri="{FF2B5EF4-FFF2-40B4-BE49-F238E27FC236}">
                <a16:creationId xmlns:a16="http://schemas.microsoft.com/office/drawing/2014/main" id="{3B80B25B-8C4C-BC88-9AE3-6415DE15CBCF}"/>
              </a:ext>
            </a:extLst>
          </p:cNvPr>
          <p:cNvSpPr>
            <a:spLocks noChangeArrowheads="1"/>
          </p:cNvSpPr>
          <p:nvPr/>
        </p:nvSpPr>
        <p:spPr bwMode="auto">
          <a:xfrm>
            <a:off x="9436" y="3107936"/>
            <a:ext cx="6834827" cy="16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lvl="0" eaLnBrk="1" hangingPunct="1">
              <a:spcBef>
                <a:spcPts val="170"/>
              </a:spcBef>
              <a:spcAft>
                <a:spcPts val="170"/>
              </a:spcAft>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災害に強く持続可能な上下水道システムの構築（１８</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６，２００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上下水道の</a:t>
            </a:r>
            <a:r>
              <a:rPr lang="ja-JP" altLang="en-US" sz="1400" dirty="0">
                <a:latin typeface="ＭＳ Ｐゴシック" panose="020B0600070205080204" pitchFamily="50" charset="-128"/>
              </a:rPr>
              <a:t>急所施設（浄水場・下水処理場等）や</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医療機関等</a:t>
            </a:r>
            <a:r>
              <a:rPr lang="ja-JP" altLang="en-US" sz="1400" dirty="0">
                <a:latin typeface="ＭＳ Ｐゴシック" panose="020B0600070205080204" pitchFamily="50" charset="-128"/>
              </a:rPr>
              <a:t>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重要施設に接続する上下水道管路の耐震化を実施</a:t>
            </a:r>
          </a:p>
        </p:txBody>
      </p:sp>
      <p:sp>
        <p:nvSpPr>
          <p:cNvPr id="2" name="角丸四角形 20">
            <a:extLst>
              <a:ext uri="{FF2B5EF4-FFF2-40B4-BE49-F238E27FC236}">
                <a16:creationId xmlns:a16="http://schemas.microsoft.com/office/drawing/2014/main" id="{116FA882-6841-7703-9DD4-13470B819841}"/>
              </a:ext>
            </a:extLst>
          </p:cNvPr>
          <p:cNvSpPr/>
          <p:nvPr/>
        </p:nvSpPr>
        <p:spPr>
          <a:xfrm>
            <a:off x="45630" y="401853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3" name="Rectangle 5">
            <a:extLst>
              <a:ext uri="{FF2B5EF4-FFF2-40B4-BE49-F238E27FC236}">
                <a16:creationId xmlns:a16="http://schemas.microsoft.com/office/drawing/2014/main" id="{66D84492-0C2C-0D05-3FB1-75632B2623AA}"/>
              </a:ext>
            </a:extLst>
          </p:cNvPr>
          <p:cNvSpPr>
            <a:spLocks noChangeArrowheads="1"/>
          </p:cNvSpPr>
          <p:nvPr/>
        </p:nvSpPr>
        <p:spPr bwMode="auto">
          <a:xfrm>
            <a:off x="9436" y="3981767"/>
            <a:ext cx="7546972" cy="11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lvl="0" eaLnBrk="1" hangingPunct="1">
              <a:spcBef>
                <a:spcPts val="170"/>
              </a:spcBef>
              <a:spcAft>
                <a:spcPts val="170"/>
              </a:spcAft>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避難所生活の質（</a:t>
            </a:r>
            <a:r>
              <a:rPr lang="en-US" altLang="ja-JP" sz="1600" b="1" dirty="0">
                <a:latin typeface="ＭＳ Ｐゴシック" panose="020B0600070205080204" pitchFamily="50" charset="-128"/>
              </a:rPr>
              <a:t>QOL</a:t>
            </a:r>
            <a:r>
              <a:rPr lang="ja-JP" altLang="en-US" sz="1600" b="1" dirty="0">
                <a:latin typeface="ＭＳ Ｐゴシック" panose="020B0600070205080204" pitchFamily="50" charset="-128"/>
              </a:rPr>
              <a:t>）の向上 　　　　　　　       （　　　 ４，３００</a:t>
            </a:r>
            <a:r>
              <a:rPr lang="zh-TW" altLang="en-US" sz="1600" b="1" dirty="0">
                <a:latin typeface="ＭＳ Ｐゴシック" panose="020B0600070205080204" pitchFamily="50" charset="-128"/>
              </a:rPr>
              <a:t>万円</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kumimoji="1" lang="ja-JP" altLang="en-US" sz="1400" b="1" i="0" u="none" strike="noStrike" kern="1200" cap="none" spc="0" normalizeH="0" baseline="0" noProof="0" dirty="0">
                <a:ln>
                  <a:noFill/>
                </a:ln>
                <a:effectLst/>
                <a:uLnTx/>
                <a:uFillTx/>
                <a:latin typeface="ＭＳ Ｐゴシック" panose="020B0600070205080204" pitchFamily="50" charset="-128"/>
              </a:rPr>
              <a:t>　　　　   </a:t>
            </a:r>
            <a:endParaRPr lang="en-US" altLang="ja-JP" sz="14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災害時避難所となる市立小中学校等に、地震時等でも水の使用が可能となる</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耐震給水栓を設置</a:t>
            </a:r>
            <a:endParaRPr lang="en-US" altLang="ja-JP" sz="14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避難所等のトイレ環境の更なる改善に向けたマンホールトイレ等の調査検討</a:t>
            </a:r>
            <a:endParaRPr lang="en-US" altLang="ja-JP" sz="1400" dirty="0">
              <a:latin typeface="ＭＳ Ｐゴシック" panose="020B0600070205080204" pitchFamily="50" charset="-128"/>
            </a:endParaRPr>
          </a:p>
          <a:p>
            <a:pPr marL="756000" lvl="0" indent="-284400" eaLnBrk="1" hangingPunct="1">
              <a:spcBef>
                <a:spcPts val="170"/>
              </a:spcBef>
              <a:spcAft>
                <a:spcPts val="170"/>
              </a:spcAft>
              <a:buFont typeface="Wingdings" panose="05000000000000000000" pitchFamily="2" charset="2"/>
              <a:buChar char="Ø"/>
              <a:tabLst>
                <a:tab pos="5740400" algn="l"/>
              </a:tabLst>
              <a:defRPr/>
            </a:pPr>
            <a:endParaRPr lang="en-US" altLang="ja-JP"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193900FE-933C-8117-B46D-C31762B6EDB9}"/>
              </a:ext>
            </a:extLst>
          </p:cNvPr>
          <p:cNvSpPr>
            <a:spLocks noChangeArrowheads="1"/>
          </p:cNvSpPr>
          <p:nvPr/>
        </p:nvSpPr>
        <p:spPr bwMode="auto">
          <a:xfrm>
            <a:off x="3542346" y="947815"/>
            <a:ext cx="3433851" cy="24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8964" rIns="0"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令和７年度補正予算の繰越分（２億円）を含む</a:t>
            </a:r>
            <a:endParaRPr lang="en-US" altLang="ja-JP" sz="1200" dirty="0">
              <a:latin typeface="ＭＳ Ｐゴシック" panose="020B0600070205080204" pitchFamily="50" charset="-128"/>
            </a:endParaRPr>
          </a:p>
        </p:txBody>
      </p:sp>
    </p:spTree>
    <p:extLst>
      <p:ext uri="{BB962C8B-B14F-4D97-AF65-F5344CB8AC3E}">
        <p14:creationId xmlns:p14="http://schemas.microsoft.com/office/powerpoint/2010/main" val="7111712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6E84-7963-239B-7693-7F7604D02552}"/>
            </a:ext>
          </a:extLst>
        </p:cNvPr>
        <p:cNvGrpSpPr/>
        <p:nvPr/>
      </p:nvGrpSpPr>
      <p:grpSpPr>
        <a:xfrm>
          <a:off x="0" y="0"/>
          <a:ext cx="0" cy="0"/>
          <a:chOff x="0" y="0"/>
          <a:chExt cx="0" cy="0"/>
        </a:xfrm>
      </p:grpSpPr>
      <p:sp>
        <p:nvSpPr>
          <p:cNvPr id="5" name="Rectangle 5">
            <a:extLst>
              <a:ext uri="{FF2B5EF4-FFF2-40B4-BE49-F238E27FC236}">
                <a16:creationId xmlns:a16="http://schemas.microsoft.com/office/drawing/2014/main" id="{438BF68A-7666-8A98-8700-7BEE6CED29BD}"/>
              </a:ext>
            </a:extLst>
          </p:cNvPr>
          <p:cNvSpPr>
            <a:spLocks noChangeArrowheads="1"/>
          </p:cNvSpPr>
          <p:nvPr/>
        </p:nvSpPr>
        <p:spPr bwMode="auto">
          <a:xfrm>
            <a:off x="59454" y="450297"/>
            <a:ext cx="7328454" cy="16972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0"/>
              </a:spcAft>
              <a:buNone/>
              <a:tabLst>
                <a:tab pos="4303713" algn="l"/>
              </a:tabLst>
              <a:defRPr/>
            </a:pPr>
            <a:r>
              <a:rPr lang="ja-JP" altLang="en-US" sz="1600" b="1" dirty="0">
                <a:latin typeface="ＭＳ Ｐゴシック" panose="020B0600070205080204" pitchFamily="50" charset="-128"/>
              </a:rPr>
              <a:t>■　気候変動等を踏まえた水害への備え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ja-JP" altLang="en-US" sz="1600" b="1" dirty="0">
                <a:latin typeface="ＭＳ Ｐゴシック" pitchFamily="50" charset="-128"/>
                <a:ea typeface="ＭＳ Ｐゴシック" charset="-128"/>
              </a:rPr>
              <a:t>２０億４，９００万円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200" dirty="0">
                <a:latin typeface="ＭＳ Ｐゴシック" panose="020B0600070205080204" pitchFamily="50" charset="-128"/>
              </a:rPr>
              <a:t>　　　　　　　　　　　　　　　　　　　　　　　  　　　　　　　　　　 　     （うち、一般会計：１９億６，４００万円）</a:t>
            </a:r>
            <a:endParaRPr lang="en-US" altLang="ja-JP" sz="12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気候変動による降雨量の増大に対応した下水道施設（下水道幹線、雨水ポンプ等）の整備に係る取組を継続して実施</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気候変動を踏まえた海岸堤防の整備及び防波堤の</a:t>
            </a:r>
            <a:r>
              <a:rPr lang="ja-JP" altLang="ja-JP" sz="1400" dirty="0"/>
              <a:t>嵩上げ</a:t>
            </a:r>
            <a:r>
              <a:rPr lang="ja-JP" altLang="en-US" sz="1400" dirty="0"/>
              <a:t>に向けた</a:t>
            </a:r>
            <a:r>
              <a:rPr lang="ja-JP" altLang="ja-JP" sz="1400" dirty="0"/>
              <a:t>設計</a:t>
            </a:r>
            <a:r>
              <a:rPr lang="ja-JP" altLang="en-US" sz="1400" dirty="0"/>
              <a:t>など</a:t>
            </a:r>
            <a:r>
              <a:rPr lang="ja-JP" altLang="ja-JP" sz="1400" dirty="0"/>
              <a:t>を実施</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台風の高波等による浸水被害の最小化を図るため、過去最大規模の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台風（伊勢湾台風級）を想定した埋立地の浸水対策</a:t>
            </a:r>
            <a:endParaRPr lang="en-US" altLang="ja-JP" sz="1400" dirty="0">
              <a:latin typeface="ＭＳ Ｐゴシック" panose="020B0600070205080204" pitchFamily="50" charset="-128"/>
            </a:endParaRPr>
          </a:p>
        </p:txBody>
      </p:sp>
      <p:sp>
        <p:nvSpPr>
          <p:cNvPr id="14" name="Rectangle 4">
            <a:extLst>
              <a:ext uri="{FF2B5EF4-FFF2-40B4-BE49-F238E27FC236}">
                <a16:creationId xmlns:a16="http://schemas.microsoft.com/office/drawing/2014/main" id="{DA5005D6-0DAD-9ECB-9803-E2E88D817BFF}"/>
              </a:ext>
            </a:extLst>
          </p:cNvPr>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防災体制の更なる充実・震災対策の推進②</a:t>
            </a:r>
          </a:p>
        </p:txBody>
      </p:sp>
      <p:sp>
        <p:nvSpPr>
          <p:cNvPr id="28" name="Rectangle 4">
            <a:extLst>
              <a:ext uri="{FF2B5EF4-FFF2-40B4-BE49-F238E27FC236}">
                <a16:creationId xmlns:a16="http://schemas.microsoft.com/office/drawing/2014/main" id="{4E03B820-001C-11B2-28F1-C3538110B26C}"/>
              </a:ext>
            </a:extLst>
          </p:cNvPr>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防災力の強化</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6" name="スライド番号プレースホルダ 3">
            <a:extLst>
              <a:ext uri="{FF2B5EF4-FFF2-40B4-BE49-F238E27FC236}">
                <a16:creationId xmlns:a16="http://schemas.microsoft.com/office/drawing/2014/main" id="{D4B32BB9-D209-753A-E0E0-0E15B885FB6B}"/>
              </a:ext>
            </a:extLst>
          </p:cNvPr>
          <p:cNvSpPr txBox="1">
            <a:spLocks noGrp="1"/>
          </p:cNvSpPr>
          <p:nvPr/>
        </p:nvSpPr>
        <p:spPr bwMode="auto">
          <a:xfrm>
            <a:off x="6969622" y="475680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48</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F65A25D9-22C1-216B-A601-7A2B2F5CFABC}"/>
              </a:ext>
            </a:extLst>
          </p:cNvPr>
          <p:cNvSpPr txBox="1"/>
          <p:nvPr/>
        </p:nvSpPr>
        <p:spPr>
          <a:xfrm>
            <a:off x="7204064" y="1453607"/>
            <a:ext cx="1863521" cy="246221"/>
          </a:xfrm>
          <a:prstGeom prst="rect">
            <a:avLst/>
          </a:prstGeom>
          <a:noFill/>
        </p:spPr>
        <p:txBody>
          <a:bodyPr wrap="square" rtlCol="0" anchor="b">
            <a:spAutoFit/>
          </a:bodyPr>
          <a:lstStyle/>
          <a:p>
            <a:pPr algn="ctr"/>
            <a:r>
              <a:rPr lang="ja-JP" altLang="en-US" sz="1000" b="1" dirty="0"/>
              <a:t>下水道幹線のイメージ</a:t>
            </a:r>
            <a:endParaRPr kumimoji="1" lang="ja-JP" altLang="en-US" sz="1000" b="1" dirty="0"/>
          </a:p>
        </p:txBody>
      </p:sp>
      <p:pic>
        <p:nvPicPr>
          <p:cNvPr id="10" name="図 9">
            <a:extLst>
              <a:ext uri="{FF2B5EF4-FFF2-40B4-BE49-F238E27FC236}">
                <a16:creationId xmlns:a16="http://schemas.microsoft.com/office/drawing/2014/main" id="{3631BC28-E8BF-A5BA-7EB8-C4A13E2F6E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6722" y="494983"/>
            <a:ext cx="1657312" cy="983603"/>
          </a:xfrm>
          <a:prstGeom prst="rect">
            <a:avLst/>
          </a:prstGeom>
        </p:spPr>
      </p:pic>
      <p:sp>
        <p:nvSpPr>
          <p:cNvPr id="33" name="角丸四角形 20">
            <a:extLst>
              <a:ext uri="{FF2B5EF4-FFF2-40B4-BE49-F238E27FC236}">
                <a16:creationId xmlns:a16="http://schemas.microsoft.com/office/drawing/2014/main" id="{FA43EEC0-F13F-A545-70DE-BE161875363E}"/>
              </a:ext>
            </a:extLst>
          </p:cNvPr>
          <p:cNvSpPr/>
          <p:nvPr/>
        </p:nvSpPr>
        <p:spPr>
          <a:xfrm>
            <a:off x="49364" y="432483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36" name="角丸四角形 37">
            <a:extLst>
              <a:ext uri="{FF2B5EF4-FFF2-40B4-BE49-F238E27FC236}">
                <a16:creationId xmlns:a16="http://schemas.microsoft.com/office/drawing/2014/main" id="{0DFA9E53-0A7C-0C7B-7FE5-D194B77BB7F5}"/>
              </a:ext>
            </a:extLst>
          </p:cNvPr>
          <p:cNvSpPr/>
          <p:nvPr/>
        </p:nvSpPr>
        <p:spPr>
          <a:xfrm>
            <a:off x="192321" y="1363894"/>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13" name="Rectangle 5">
            <a:extLst>
              <a:ext uri="{FF2B5EF4-FFF2-40B4-BE49-F238E27FC236}">
                <a16:creationId xmlns:a16="http://schemas.microsoft.com/office/drawing/2014/main" id="{04864A0A-776D-3F39-E674-E4BCAE1AFC87}"/>
              </a:ext>
            </a:extLst>
          </p:cNvPr>
          <p:cNvSpPr>
            <a:spLocks noChangeArrowheads="1"/>
          </p:cNvSpPr>
          <p:nvPr/>
        </p:nvSpPr>
        <p:spPr bwMode="auto">
          <a:xfrm>
            <a:off x="60344" y="2075215"/>
            <a:ext cx="6833170" cy="145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lvl="0" eaLnBrk="1" hangingPunct="1">
              <a:spcBef>
                <a:spcPts val="170"/>
              </a:spcBef>
              <a:spcAft>
                <a:spcPts val="170"/>
              </a:spcAft>
              <a:buNone/>
              <a:tabLst>
                <a:tab pos="423862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密集住宅市街地整備の推進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lang="ja-JP" altLang="en-US" sz="1600" b="1" dirty="0">
                <a:latin typeface="ＭＳ Ｐゴシック" panose="020B0600070205080204" pitchFamily="50" charset="-128"/>
              </a:rPr>
              <a:t>２１</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億</a:t>
            </a:r>
            <a:r>
              <a:rPr lang="ja-JP" altLang="en-US" sz="1600" b="1" dirty="0">
                <a:latin typeface="ＭＳ Ｐゴシック" pitchFamily="50" charset="-128"/>
                <a:ea typeface="ＭＳ Ｐゴシック" charset="-128"/>
              </a:rPr>
              <a:t>７</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r>
              <a:rPr lang="ja-JP" altLang="en-US" sz="1600" b="1" dirty="0">
                <a:latin typeface="ＭＳ Ｐゴシック" pitchFamily="50" charset="-128"/>
                <a:ea typeface="ＭＳ Ｐゴシック" charset="-128"/>
              </a:rPr>
              <a:t>３</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００万円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5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「密集住宅市街地整備プログラム」に基づき、老朽木造住宅の除却・建替え等への支援の強化により市街地の不燃化を促進するとともに、防災骨格の形成等に資する都市計画道路を整備</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lvl="0" indent="-284400" eaLnBrk="1" hangingPunct="1">
              <a:spcBef>
                <a:spcPts val="170"/>
              </a:spcBef>
              <a:spcAft>
                <a:spcPts val="170"/>
              </a:spcAft>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重点対策地区において感震ブレーカー設置</a:t>
            </a:r>
            <a:r>
              <a:rPr lang="ja-JP" altLang="en-US" sz="1400" dirty="0">
                <a:latin typeface="ＭＳ Ｐゴシック" panose="020B0600070205080204" pitchFamily="50" charset="-128"/>
              </a:rPr>
              <a:t>に対する</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補助制度を創設</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itchFamily="18" charset="0"/>
            </a:endParaRPr>
          </a:p>
        </p:txBody>
      </p:sp>
      <p:sp>
        <p:nvSpPr>
          <p:cNvPr id="18" name="角丸四角形 20">
            <a:extLst>
              <a:ext uri="{FF2B5EF4-FFF2-40B4-BE49-F238E27FC236}">
                <a16:creationId xmlns:a16="http://schemas.microsoft.com/office/drawing/2014/main" id="{B9B02560-CE60-160B-DDB0-67BB32B7E044}"/>
              </a:ext>
            </a:extLst>
          </p:cNvPr>
          <p:cNvSpPr/>
          <p:nvPr/>
        </p:nvSpPr>
        <p:spPr>
          <a:xfrm>
            <a:off x="193826" y="305098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新</a:t>
            </a:r>
          </a:p>
        </p:txBody>
      </p:sp>
      <p:sp>
        <p:nvSpPr>
          <p:cNvPr id="19" name="角丸四角形 37">
            <a:extLst>
              <a:ext uri="{FF2B5EF4-FFF2-40B4-BE49-F238E27FC236}">
                <a16:creationId xmlns:a16="http://schemas.microsoft.com/office/drawing/2014/main" id="{7EC23EAF-EAA7-7F21-4D42-C0D65CA484EA}"/>
              </a:ext>
            </a:extLst>
          </p:cNvPr>
          <p:cNvSpPr/>
          <p:nvPr/>
        </p:nvSpPr>
        <p:spPr>
          <a:xfrm>
            <a:off x="197474" y="2375534"/>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2" name="Rectangle 5">
            <a:extLst>
              <a:ext uri="{FF2B5EF4-FFF2-40B4-BE49-F238E27FC236}">
                <a16:creationId xmlns:a16="http://schemas.microsoft.com/office/drawing/2014/main" id="{15AC723B-3F41-6695-DDE9-4DF9CFBCA963}"/>
              </a:ext>
            </a:extLst>
          </p:cNvPr>
          <p:cNvSpPr>
            <a:spLocks noChangeArrowheads="1"/>
          </p:cNvSpPr>
          <p:nvPr/>
        </p:nvSpPr>
        <p:spPr bwMode="auto">
          <a:xfrm>
            <a:off x="60346" y="4301157"/>
            <a:ext cx="8496258" cy="79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災害時における旅行者の安全対策強化事業　　　（   　１，０００</a:t>
            </a:r>
            <a:r>
              <a:rPr lang="ja-JP" altLang="en-US" sz="1600" b="1" dirty="0">
                <a:latin typeface="ＭＳ Ｐゴシック" pitchFamily="50" charset="-128"/>
                <a:ea typeface="ＭＳ Ｐゴシック" charset="-128"/>
              </a:rPr>
              <a:t>万円</a:t>
            </a:r>
            <a:r>
              <a:rPr lang="ja-JP" altLang="en-US" sz="1600" b="1" dirty="0">
                <a:latin typeface="ＭＳ Ｐゴシック" panose="020B0600070205080204" pitchFamily="50" charset="-128"/>
              </a:rPr>
              <a:t>）</a:t>
            </a: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インバウンドを含む旅行者の災害時における安全対策を強化するため、旅行者の一時滞在施設となる宿泊施設等に対する研修やマニュアルの作成支援を実施</a:t>
            </a:r>
          </a:p>
        </p:txBody>
      </p:sp>
      <p:grpSp>
        <p:nvGrpSpPr>
          <p:cNvPr id="3" name="グループ化 2">
            <a:extLst>
              <a:ext uri="{FF2B5EF4-FFF2-40B4-BE49-F238E27FC236}">
                <a16:creationId xmlns:a16="http://schemas.microsoft.com/office/drawing/2014/main" id="{DC9BE47B-92F3-785A-C720-EF4D00664245}"/>
              </a:ext>
            </a:extLst>
          </p:cNvPr>
          <p:cNvGrpSpPr/>
          <p:nvPr/>
        </p:nvGrpSpPr>
        <p:grpSpPr>
          <a:xfrm>
            <a:off x="6636603" y="1805248"/>
            <a:ext cx="2600322" cy="1281663"/>
            <a:chOff x="6218697" y="3013675"/>
            <a:chExt cx="2600322" cy="1281663"/>
          </a:xfrm>
        </p:grpSpPr>
        <p:pic>
          <p:nvPicPr>
            <p:cNvPr id="8" name="図 7">
              <a:extLst>
                <a:ext uri="{FF2B5EF4-FFF2-40B4-BE49-F238E27FC236}">
                  <a16:creationId xmlns:a16="http://schemas.microsoft.com/office/drawing/2014/main" id="{8B756B8C-9D05-F94E-282C-13CA56F95B65}"/>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440879" y="3158633"/>
              <a:ext cx="917575" cy="919733"/>
            </a:xfrm>
            <a:prstGeom prst="rect">
              <a:avLst/>
            </a:prstGeom>
            <a:ln>
              <a:noFill/>
            </a:ln>
            <a:extLst>
              <a:ext uri="{53640926-AAD7-44D8-BBD7-CCE9431645EC}">
                <a14:shadowObscured xmlns:a14="http://schemas.microsoft.com/office/drawing/2010/main"/>
              </a:ext>
            </a:extLst>
          </p:spPr>
        </p:pic>
        <p:pic>
          <p:nvPicPr>
            <p:cNvPr id="17" name="図 16">
              <a:extLst>
                <a:ext uri="{FF2B5EF4-FFF2-40B4-BE49-F238E27FC236}">
                  <a16:creationId xmlns:a16="http://schemas.microsoft.com/office/drawing/2014/main" id="{99120E50-317D-E5CA-16B6-2AAAE84207F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542051" y="3163430"/>
              <a:ext cx="1082919" cy="920644"/>
            </a:xfrm>
            <a:prstGeom prst="rect">
              <a:avLst/>
            </a:prstGeom>
            <a:ln>
              <a:noFill/>
            </a:ln>
            <a:extLst>
              <a:ext uri="{53640926-AAD7-44D8-BBD7-CCE9431645EC}">
                <a14:shadowObscured xmlns:a14="http://schemas.microsoft.com/office/drawing/2010/main"/>
              </a:ext>
            </a:extLst>
          </p:spPr>
        </p:pic>
        <p:sp>
          <p:nvSpPr>
            <p:cNvPr id="23" name="AutoShape 500">
              <a:extLst>
                <a:ext uri="{FF2B5EF4-FFF2-40B4-BE49-F238E27FC236}">
                  <a16:creationId xmlns:a16="http://schemas.microsoft.com/office/drawing/2014/main" id="{E0C940F2-DF2D-A40C-9A95-71BC1AF1FE14}"/>
                </a:ext>
              </a:extLst>
            </p:cNvPr>
            <p:cNvSpPr>
              <a:spLocks noChangeArrowheads="1"/>
            </p:cNvSpPr>
            <p:nvPr/>
          </p:nvSpPr>
          <p:spPr bwMode="auto">
            <a:xfrm rot="5400000">
              <a:off x="7257508" y="3563626"/>
              <a:ext cx="398264" cy="102241"/>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a:cs typeface="+mn-cs"/>
              </a:endParaRPr>
            </a:p>
          </p:txBody>
        </p:sp>
        <p:sp>
          <p:nvSpPr>
            <p:cNvPr id="26" name="Rectangle 516">
              <a:extLst>
                <a:ext uri="{FF2B5EF4-FFF2-40B4-BE49-F238E27FC236}">
                  <a16:creationId xmlns:a16="http://schemas.microsoft.com/office/drawing/2014/main" id="{D7CD4B4F-0B0B-CE1E-DFB2-BA6375FFAA3C}"/>
                </a:ext>
              </a:extLst>
            </p:cNvPr>
            <p:cNvSpPr>
              <a:spLocks noChangeArrowheads="1"/>
            </p:cNvSpPr>
            <p:nvPr/>
          </p:nvSpPr>
          <p:spPr bwMode="auto">
            <a:xfrm>
              <a:off x="6724963" y="3013675"/>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marR="0" lvl="0" indent="-614363" algn="ctr" defTabSz="914400" rtl="0" eaLnBrk="0" fontAlgn="base" latinLnBrk="0" hangingPunct="0">
                <a:lnSpc>
                  <a:spcPct val="100000"/>
                </a:lnSpc>
                <a:spcBef>
                  <a:spcPct val="0"/>
                </a:spcBef>
                <a:spcAft>
                  <a:spcPts val="0"/>
                </a:spcAft>
                <a:buClrTx/>
                <a:buSzTx/>
                <a:buFontTx/>
                <a:buNone/>
                <a:tabLst/>
                <a:defRPr/>
              </a:pPr>
              <a:r>
                <a:rPr kumimoji="1" lang="ja-JP" altLang="en-US" sz="10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建替え前</a:t>
              </a:r>
              <a:endPar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Rectangle 516">
              <a:extLst>
                <a:ext uri="{FF2B5EF4-FFF2-40B4-BE49-F238E27FC236}">
                  <a16:creationId xmlns:a16="http://schemas.microsoft.com/office/drawing/2014/main" id="{5AA1026E-A33C-AED7-065F-0A12915DF369}"/>
                </a:ext>
              </a:extLst>
            </p:cNvPr>
            <p:cNvSpPr>
              <a:spLocks noChangeArrowheads="1"/>
            </p:cNvSpPr>
            <p:nvPr/>
          </p:nvSpPr>
          <p:spPr bwMode="auto">
            <a:xfrm>
              <a:off x="7998121" y="3015191"/>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marR="0" lvl="0" indent="-614363" algn="ctr" defTabSz="914400" rtl="0" eaLnBrk="0" fontAlgn="base" latinLnBrk="0" hangingPunct="0">
                <a:lnSpc>
                  <a:spcPct val="100000"/>
                </a:lnSpc>
                <a:spcBef>
                  <a:spcPct val="0"/>
                </a:spcBef>
                <a:spcAft>
                  <a:spcPts val="0"/>
                </a:spcAft>
                <a:buClrTx/>
                <a:buSzTx/>
                <a:buFontTx/>
                <a:buNone/>
                <a:tabLst/>
                <a:defRPr/>
              </a:pPr>
              <a:r>
                <a:rPr kumimoji="1" lang="ja-JP" altLang="en-US" sz="10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建替え後</a:t>
              </a:r>
              <a:endPar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9F12142C-5BC7-BF88-D0AC-2112CF6038DE}"/>
                </a:ext>
              </a:extLst>
            </p:cNvPr>
            <p:cNvSpPr/>
            <p:nvPr/>
          </p:nvSpPr>
          <p:spPr>
            <a:xfrm>
              <a:off x="6218697" y="4049117"/>
              <a:ext cx="2600322"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市街地の不燃化促進の事例</a:t>
              </a:r>
            </a:p>
          </p:txBody>
        </p:sp>
      </p:grpSp>
      <p:sp>
        <p:nvSpPr>
          <p:cNvPr id="7" name="Rectangle 5">
            <a:extLst>
              <a:ext uri="{FF2B5EF4-FFF2-40B4-BE49-F238E27FC236}">
                <a16:creationId xmlns:a16="http://schemas.microsoft.com/office/drawing/2014/main" id="{F1FD5BF1-C238-BDE1-FBBF-DA980101B8C7}"/>
              </a:ext>
            </a:extLst>
          </p:cNvPr>
          <p:cNvSpPr>
            <a:spLocks noChangeArrowheads="1"/>
          </p:cNvSpPr>
          <p:nvPr/>
        </p:nvSpPr>
        <p:spPr bwMode="auto">
          <a:xfrm>
            <a:off x="61537" y="3316320"/>
            <a:ext cx="7105710" cy="10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中央区ビル火災を踏まえた消防・防災力の強化　（ ５億４，３００</a:t>
            </a:r>
            <a:r>
              <a:rPr lang="ja-JP" altLang="en-US" sz="1600" b="1" dirty="0">
                <a:latin typeface="ＭＳ Ｐゴシック" pitchFamily="50" charset="-128"/>
                <a:ea typeface="ＭＳ Ｐゴシック" charset="-128"/>
              </a:rPr>
              <a:t>万円</a:t>
            </a:r>
            <a:r>
              <a:rPr lang="ja-JP" altLang="en-US" sz="1600" b="1" dirty="0">
                <a:latin typeface="ＭＳ Ｐゴシック" panose="020B0600070205080204" pitchFamily="50" charset="-128"/>
              </a:rPr>
              <a:t>）</a:t>
            </a:r>
          </a:p>
          <a:p>
            <a:pPr marL="756000" indent="-28440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消防力の強化に向けた警防活動資器材等の整備及び効果的な訓練の実施</a:t>
            </a:r>
            <a:endParaRPr lang="en-US" altLang="ja-JP" sz="1400" dirty="0">
              <a:latin typeface="ＭＳ Ｐゴシック" panose="020B0600070205080204" pitchFamily="50" charset="-128"/>
            </a:endParaRPr>
          </a:p>
          <a:p>
            <a:pPr marL="756000" indent="-28440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特定一階段等防火対象物の関係者等に対し、消防訓練の指導及び防火対象物</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点検等の未実施・未報告建物への点検促進・指導の実施</a:t>
            </a:r>
            <a:endParaRPr lang="en-US" altLang="ja-JP" sz="1400" dirty="0">
              <a:latin typeface="ＭＳ Ｐゴシック" panose="020B0600070205080204" pitchFamily="50" charset="-128"/>
            </a:endParaRPr>
          </a:p>
        </p:txBody>
      </p:sp>
      <p:sp>
        <p:nvSpPr>
          <p:cNvPr id="9" name="角丸四角形 20">
            <a:extLst>
              <a:ext uri="{FF2B5EF4-FFF2-40B4-BE49-F238E27FC236}">
                <a16:creationId xmlns:a16="http://schemas.microsoft.com/office/drawing/2014/main" id="{B6FFDBA0-C8C8-8A86-995F-D4469264C001}"/>
              </a:ext>
            </a:extLst>
          </p:cNvPr>
          <p:cNvSpPr/>
          <p:nvPr/>
        </p:nvSpPr>
        <p:spPr>
          <a:xfrm>
            <a:off x="56921" y="335213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4" name="図 3">
            <a:extLst>
              <a:ext uri="{FF2B5EF4-FFF2-40B4-BE49-F238E27FC236}">
                <a16:creationId xmlns:a16="http://schemas.microsoft.com/office/drawing/2014/main" id="{72DA0885-D0AF-30B3-8153-F5F8295916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183513" y="3169756"/>
            <a:ext cx="1657355" cy="1143081"/>
          </a:xfrm>
          <a:prstGeom prst="rect">
            <a:avLst/>
          </a:prstGeom>
          <a:noFill/>
          <a:ln>
            <a:noFill/>
          </a:ln>
          <a:extLst>
            <a:ext uri="{53640926-AAD7-44D8-BBD7-CCE9431645EC}">
              <a14:shadowObscured xmlns:a14="http://schemas.microsoft.com/office/drawing/2010/main"/>
            </a:ext>
          </a:extLst>
        </p:spPr>
      </p:pic>
      <p:sp>
        <p:nvSpPr>
          <p:cNvPr id="6" name="正方形/長方形 5">
            <a:extLst>
              <a:ext uri="{FF2B5EF4-FFF2-40B4-BE49-F238E27FC236}">
                <a16:creationId xmlns:a16="http://schemas.microsoft.com/office/drawing/2014/main" id="{5B10D9C9-E2AD-60E2-EDBF-316F78108277}"/>
              </a:ext>
            </a:extLst>
          </p:cNvPr>
          <p:cNvSpPr/>
          <p:nvPr/>
        </p:nvSpPr>
        <p:spPr>
          <a:xfrm>
            <a:off x="6704362" y="4312837"/>
            <a:ext cx="2600322"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VR</a:t>
            </a:r>
            <a:r>
              <a:rPr kumimoji="1" lang="ja-JP" altLang="en-US" sz="10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訓練システムを活用した訓練イメージ</a:t>
            </a:r>
          </a:p>
        </p:txBody>
      </p:sp>
    </p:spTree>
    <p:extLst>
      <p:ext uri="{BB962C8B-B14F-4D97-AF65-F5344CB8AC3E}">
        <p14:creationId xmlns:p14="http://schemas.microsoft.com/office/powerpoint/2010/main" val="230843731"/>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30039</TotalTime>
  <Words>647</Words>
  <PresentationFormat>画面に合わせる (16:9)</PresentationFormat>
  <Paragraphs>69</Paragraphs>
  <Slides>2</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ariant>
        <vt:lpstr>目的別スライド ショー</vt:lpstr>
      </vt:variant>
      <vt:variant>
        <vt:i4>1</vt:i4>
      </vt:variant>
    </vt:vector>
  </HeadingPairs>
  <TitlesOfParts>
    <vt:vector size="10" baseType="lpstr">
      <vt:lpstr>HG丸ｺﾞｼｯｸM-PRO</vt:lpstr>
      <vt:lpstr>Meiryo UI</vt:lpstr>
      <vt:lpstr>ＭＳ Ｐゴシック</vt:lpstr>
      <vt:lpstr>Arial</vt:lpstr>
      <vt:lpstr>Century</vt:lpstr>
      <vt:lpstr>Wingdings</vt:lpstr>
      <vt:lpstr>標準デザイン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2026-02-10T08:42:14Z</cp:lastPrinted>
  <dcterms:created xsi:type="dcterms:W3CDTF">2011-01-05T04:40:46Z</dcterms:created>
  <dcterms:modified xsi:type="dcterms:W3CDTF">2026-02-12T09:09:52Z</dcterms:modified>
</cp:coreProperties>
</file>