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49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359" r:id="rId2"/>
    <p:sldId id="2161" r:id="rId3"/>
    <p:sldId id="2369" r:id="rId4"/>
    <p:sldId id="2163" r:id="rId5"/>
    <p:sldId id="2360" r:id="rId6"/>
  </p:sldIdLst>
  <p:sldSz cx="9144000" cy="5143500" type="screen16x9"/>
  <p:notesSz cx="6807200" cy="9939338"/>
  <p:custShowLst>
    <p:custShow name="Ｒ３市長会見" id="0">
      <p:sldLst/>
    </p:custShow>
  </p:custShowLst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382588" indent="-41275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773113" indent="-90488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162050" indent="-138113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552575" indent="-187325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420A46A-DADC-90FF-6921-BB7E54B6871B}" name="北村　恵美子 / KITAMURA Emiko" initials="恵北" userId="S::kitamura-emiko-cs@city.osaka.lg.jp::a4d21c2f-ac5d-4dfc-911e-774f88445dc6" providerId="AD"/>
  <p188:author id="{ABC57DAA-4E7A-1274-594C-EC8CB1FEACC0}" name="村田　達也 / MURATA Tatsuya" initials="達村" userId="S::murata-tatsuya-ff@city.osaka.lg.jp::8e28b7d3-7884-4cd4-9d23-3a4f7689ac9c" providerId="AD"/>
  <p188:author id="{17B8BCC4-2089-BE17-BC38-869F80941371}" name="鳥谷　一恵 / TOYA Kazue" initials="一鳥" userId="S::toya-kazue-rx@city.osaka.lg.jp::efdf92ac-e98e-4450-b9e8-61048068732b" providerId="AD"/>
  <p188:author id="{247DE4D8-396D-7996-DE15-D690AE790CAC}" name="川辺　俊輔" initials="川辺　俊輔" userId="S::s-kawabe@city.osaka.lg.jp::b307fc37-a635-49d2-83b0-2b89ca1a86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0099"/>
    <a:srgbClr val="FF9966"/>
    <a:srgbClr val="3366CC"/>
    <a:srgbClr val="DEE8F2"/>
    <a:srgbClr val="F9907B"/>
    <a:srgbClr val="99CCFF"/>
    <a:srgbClr val="87A9CF"/>
    <a:srgbClr val="6B7C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2565" autoAdjust="0"/>
  </p:normalViewPr>
  <p:slideViewPr>
    <p:cSldViewPr snapToGrid="0">
      <p:cViewPr varScale="1">
        <p:scale>
          <a:sx n="96" d="100"/>
          <a:sy n="96" d="100"/>
        </p:scale>
        <p:origin x="1032" y="62"/>
      </p:cViewPr>
      <p:guideLst>
        <p:guide orient="horz" pos="166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-2784" y="-120"/>
      </p:cViewPr>
      <p:guideLst>
        <p:guide orient="horz" pos="3130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5" y="1"/>
            <a:ext cx="2951163" cy="496888"/>
          </a:xfrm>
          <a:prstGeom prst="rect">
            <a:avLst/>
          </a:prstGeom>
        </p:spPr>
        <p:txBody>
          <a:bodyPr vert="horz" lIns="91136" tIns="45566" rIns="91136" bIns="45566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 dirty="0">
              <a:latin typeface="ＭＳ Ｐゴシック" panose="020B060007020508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52" y="1"/>
            <a:ext cx="2949576" cy="496888"/>
          </a:xfrm>
          <a:prstGeom prst="rect">
            <a:avLst/>
          </a:prstGeom>
        </p:spPr>
        <p:txBody>
          <a:bodyPr vert="horz" lIns="91136" tIns="45566" rIns="91136" bIns="45566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2EC90AB-8C9B-4810-B2A6-BE0F6846678D}" type="datetimeFigureOut">
              <a:rPr lang="ja-JP" altLang="en-US">
                <a:latin typeface="ＭＳ Ｐゴシック" panose="020B0600070205080204" pitchFamily="50" charset="-128"/>
              </a:rPr>
              <a:pPr>
                <a:defRPr/>
              </a:pPr>
              <a:t>2026/2/12</a:t>
            </a:fld>
            <a:endParaRPr lang="ja-JP" altLang="en-US" dirty="0">
              <a:latin typeface="ＭＳ Ｐゴシック" panose="020B060007020508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5" y="9440892"/>
            <a:ext cx="2951163" cy="496887"/>
          </a:xfrm>
          <a:prstGeom prst="rect">
            <a:avLst/>
          </a:prstGeom>
        </p:spPr>
        <p:txBody>
          <a:bodyPr vert="horz" lIns="91136" tIns="45566" rIns="91136" bIns="45566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 dirty="0">
              <a:latin typeface="ＭＳ Ｐゴシック" panose="020B060007020508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52" y="9440892"/>
            <a:ext cx="2949576" cy="496887"/>
          </a:xfrm>
          <a:prstGeom prst="rect">
            <a:avLst/>
          </a:prstGeom>
        </p:spPr>
        <p:txBody>
          <a:bodyPr vert="horz" wrap="square" lIns="91136" tIns="45566" rIns="91136" bIns="4556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260A5CC-5D47-46FF-A804-BA4E424BCDE3}" type="slidenum">
              <a:rPr lang="ja-JP" altLang="en-US">
                <a:latin typeface="ＭＳ Ｐゴシック" panose="020B0600070205080204" pitchFamily="50" charset="-128"/>
              </a:rPr>
              <a:pPr>
                <a:defRPr/>
              </a:pPr>
              <a:t>‹#›</a:t>
            </a:fld>
            <a:endParaRPr lang="ja-JP" altLang="en-US" dirty="0">
              <a:latin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26140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5" y="1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1" tIns="45532" rIns="91061" bIns="4553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ＭＳ Ｐゴシック" panose="020B0600070205080204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52" y="1"/>
            <a:ext cx="2949576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1" tIns="45532" rIns="91061" bIns="4553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ＭＳ Ｐゴシック" panose="020B0600070205080204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2305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5" y="4721235"/>
            <a:ext cx="5448300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1" tIns="45532" rIns="91061" bIns="455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dirty="0"/>
              <a:t>マスタ テキストの書式設定</a:t>
            </a:r>
          </a:p>
          <a:p>
            <a:pPr lvl="1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5" y="9440892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1" tIns="45532" rIns="91061" bIns="4553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ＭＳ Ｐゴシック" panose="020B0600070205080204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52" y="9440892"/>
            <a:ext cx="2949576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1" tIns="45532" rIns="91061" bIns="4553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74BB4A6-2A10-49A9-8427-7D1EF49CCD12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78204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ＭＳ Ｐゴシック" panose="020B0600070205080204" pitchFamily="50" charset="-128"/>
        <a:ea typeface="ＭＳ Ｐ明朝" pitchFamily="18" charset="-128"/>
        <a:cs typeface="+mn-cs"/>
      </a:defRPr>
    </a:lvl1pPr>
    <a:lvl2pPr marL="382588" algn="l" rtl="0" eaLnBrk="0" fontAlgn="base" hangingPunct="0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ＭＳ Ｐゴシック" panose="020B0600070205080204" pitchFamily="50" charset="-128"/>
        <a:ea typeface="ＭＳ Ｐ明朝" pitchFamily="18" charset="-128"/>
        <a:cs typeface="+mn-cs"/>
      </a:defRPr>
    </a:lvl2pPr>
    <a:lvl3pPr marL="773113" algn="l" rtl="0" eaLnBrk="0" fontAlgn="base" hangingPunct="0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ＭＳ Ｐゴシック" panose="020B0600070205080204" pitchFamily="50" charset="-128"/>
        <a:ea typeface="ＭＳ Ｐ明朝" pitchFamily="18" charset="-128"/>
        <a:cs typeface="+mn-cs"/>
      </a:defRPr>
    </a:lvl3pPr>
    <a:lvl4pPr marL="1162050" algn="l" rtl="0" eaLnBrk="0" fontAlgn="base" hangingPunct="0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ＭＳ Ｐゴシック" panose="020B0600070205080204" pitchFamily="50" charset="-128"/>
        <a:ea typeface="ＭＳ Ｐ明朝" pitchFamily="18" charset="-128"/>
        <a:cs typeface="+mn-cs"/>
      </a:defRPr>
    </a:lvl4pPr>
    <a:lvl5pPr marL="1552575" algn="l" rtl="0" eaLnBrk="0" fontAlgn="base" hangingPunct="0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ＭＳ Ｐゴシック" panose="020B0600070205080204" pitchFamily="50" charset="-128"/>
        <a:ea typeface="ＭＳ Ｐ明朝" pitchFamily="18" charset="-128"/>
        <a:cs typeface="+mn-cs"/>
      </a:defRPr>
    </a:lvl5pPr>
    <a:lvl6pPr marL="1947285" algn="l" defTabSz="778913" rtl="0" eaLnBrk="1" latinLnBrk="0" hangingPunct="1">
      <a:defRPr kumimoji="1" sz="1000" kern="1200">
        <a:solidFill>
          <a:schemeClr val="tx1"/>
        </a:solidFill>
        <a:latin typeface="+mn-lt"/>
        <a:ea typeface="+mn-ea"/>
        <a:cs typeface="+mn-cs"/>
      </a:defRPr>
    </a:lvl6pPr>
    <a:lvl7pPr marL="2336740" algn="l" defTabSz="778913" rtl="0" eaLnBrk="1" latinLnBrk="0" hangingPunct="1">
      <a:defRPr kumimoji="1" sz="1000" kern="1200">
        <a:solidFill>
          <a:schemeClr val="tx1"/>
        </a:solidFill>
        <a:latin typeface="+mn-lt"/>
        <a:ea typeface="+mn-ea"/>
        <a:cs typeface="+mn-cs"/>
      </a:defRPr>
    </a:lvl7pPr>
    <a:lvl8pPr marL="2726198" algn="l" defTabSz="778913" rtl="0" eaLnBrk="1" latinLnBrk="0" hangingPunct="1">
      <a:defRPr kumimoji="1" sz="1000" kern="1200">
        <a:solidFill>
          <a:schemeClr val="tx1"/>
        </a:solidFill>
        <a:latin typeface="+mn-lt"/>
        <a:ea typeface="+mn-ea"/>
        <a:cs typeface="+mn-cs"/>
      </a:defRPr>
    </a:lvl8pPr>
    <a:lvl9pPr marL="3115656" algn="l" defTabSz="778913" rtl="0" eaLnBrk="1" latinLnBrk="0" hangingPunct="1">
      <a:defRPr kumimoji="1"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9367E-5A2D-46DE-074C-0C912F7DC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53B4CF32-E9D4-48C4-83D0-DD00B5E1D28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6056" y="9440892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69" tIns="45933" rIns="91869" bIns="45933" anchor="b"/>
          <a:lstStyle>
            <a:lvl1pPr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8F85FB9-CA05-4CAD-92E9-E170C448EC02}" type="slidenum">
              <a:rPr lang="en-US" altLang="ja-JP" sz="12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 algn="r" eaLnBrk="1" hangingPunct="1">
                <a:spcBef>
                  <a:spcPct val="0"/>
                </a:spcBef>
              </a:pPr>
              <a:t>49</a:t>
            </a:fld>
            <a:endParaRPr lang="en-US" altLang="ja-JP" sz="120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C750CED8-5CAD-995B-FDC3-E60E52A4C6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320675"/>
            <a:ext cx="6621463" cy="3725863"/>
          </a:xfrm>
          <a:ln/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8AA254A1-CABD-10AB-370F-53A2FE901E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87" y="4721232"/>
            <a:ext cx="5451475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67" tIns="46331" rIns="92667" bIns="46331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93363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84F02-E596-8D62-BBC3-97C80D889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 イメージ プレースホルダー 1">
            <a:extLst>
              <a:ext uri="{FF2B5EF4-FFF2-40B4-BE49-F238E27FC236}">
                <a16:creationId xmlns:a16="http://schemas.microsoft.com/office/drawing/2014/main" id="{C4EF1041-3645-5C2C-3E87-7E285A4A7D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ノート プレースホルダー 2">
            <a:extLst>
              <a:ext uri="{FF2B5EF4-FFF2-40B4-BE49-F238E27FC236}">
                <a16:creationId xmlns:a16="http://schemas.microsoft.com/office/drawing/2014/main" id="{37CB3426-770E-DA7A-6F63-E39F6F752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>
              <a:ea typeface="+mn-ea"/>
            </a:endParaRPr>
          </a:p>
        </p:txBody>
      </p:sp>
      <p:sp>
        <p:nvSpPr>
          <p:cNvPr id="5124" name="スライド番号プレースホルダー 3">
            <a:extLst>
              <a:ext uri="{FF2B5EF4-FFF2-40B4-BE49-F238E27FC236}">
                <a16:creationId xmlns:a16="http://schemas.microsoft.com/office/drawing/2014/main" id="{1D86D5D3-826B-D5C2-249A-E6606B091F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82910">
              <a:defRPr/>
            </a:pPr>
            <a:fld id="{53BB5E38-C3AC-47C1-8504-4C79CA1F5C8E}" type="slidenum">
              <a:rPr lang="en-US" altLang="ja-JP">
                <a:solidFill>
                  <a:srgbClr val="000000"/>
                </a:solidFill>
                <a:latin typeface="Arial" panose="020B0604020202020204" pitchFamily="34" charset="0"/>
              </a:rPr>
              <a:pPr defTabSz="882910">
                <a:defRPr/>
              </a:pPr>
              <a:t>50</a:t>
            </a:fld>
            <a:endParaRPr lang="en-US" altLang="ja-JP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249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77447-9A53-15A3-EAAF-785BFBD22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 イメージ プレースホルダー 1">
            <a:extLst>
              <a:ext uri="{FF2B5EF4-FFF2-40B4-BE49-F238E27FC236}">
                <a16:creationId xmlns:a16="http://schemas.microsoft.com/office/drawing/2014/main" id="{A2B8E53A-4A76-59E0-68CA-FA6408E8EE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ノート プレースホルダー 2">
            <a:extLst>
              <a:ext uri="{FF2B5EF4-FFF2-40B4-BE49-F238E27FC236}">
                <a16:creationId xmlns:a16="http://schemas.microsoft.com/office/drawing/2014/main" id="{9D0C6046-2696-AAB0-216E-F94C6B4A2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>
              <a:ea typeface="+mn-ea"/>
            </a:endParaRPr>
          </a:p>
        </p:txBody>
      </p:sp>
      <p:sp>
        <p:nvSpPr>
          <p:cNvPr id="5124" name="スライド番号プレースホルダー 3">
            <a:extLst>
              <a:ext uri="{FF2B5EF4-FFF2-40B4-BE49-F238E27FC236}">
                <a16:creationId xmlns:a16="http://schemas.microsoft.com/office/drawing/2014/main" id="{DCCDED34-2769-5BCE-DFAF-A6B2621F8D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83080">
              <a:defRPr/>
            </a:pPr>
            <a:fld id="{53BB5E38-C3AC-47C1-8504-4C79CA1F5C8E}" type="slidenum">
              <a:rPr lang="en-US" altLang="ja-JP">
                <a:solidFill>
                  <a:srgbClr val="000000"/>
                </a:solidFill>
                <a:latin typeface="Arial" panose="020B0604020202020204" pitchFamily="34" charset="0"/>
              </a:rPr>
              <a:pPr defTabSz="883080">
                <a:defRPr/>
              </a:pPr>
              <a:t>51</a:t>
            </a:fld>
            <a:endParaRPr lang="en-US" altLang="ja-JP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812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D47F0-AF82-8461-291E-F2592DD1F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 イメージ プレースホルダー 1">
            <a:extLst>
              <a:ext uri="{FF2B5EF4-FFF2-40B4-BE49-F238E27FC236}">
                <a16:creationId xmlns:a16="http://schemas.microsoft.com/office/drawing/2014/main" id="{DB7489FE-7C6A-9D12-21F3-27B24EA068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ノート プレースホルダー 2">
            <a:extLst>
              <a:ext uri="{FF2B5EF4-FFF2-40B4-BE49-F238E27FC236}">
                <a16:creationId xmlns:a16="http://schemas.microsoft.com/office/drawing/2014/main" id="{7A8F98EA-F0F0-FD67-443E-27E38CC0A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>
              <a:ea typeface="+mn-ea"/>
            </a:endParaRPr>
          </a:p>
        </p:txBody>
      </p:sp>
      <p:sp>
        <p:nvSpPr>
          <p:cNvPr id="5124" name="スライド番号プレースホルダー 3">
            <a:extLst>
              <a:ext uri="{FF2B5EF4-FFF2-40B4-BE49-F238E27FC236}">
                <a16:creationId xmlns:a16="http://schemas.microsoft.com/office/drawing/2014/main" id="{7FE99676-8D58-084F-1E8E-8C69867F35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8833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BB5E38-C3AC-47C1-8504-4C79CA1F5C8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8833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65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D0156-4D09-8A33-81F5-A3FAE4D84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 イメージ プレースホルダー 1">
            <a:extLst>
              <a:ext uri="{FF2B5EF4-FFF2-40B4-BE49-F238E27FC236}">
                <a16:creationId xmlns:a16="http://schemas.microsoft.com/office/drawing/2014/main" id="{0F5169A0-DD62-3E01-6551-ACD4732366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ノート プレースホルダー 2">
            <a:extLst>
              <a:ext uri="{FF2B5EF4-FFF2-40B4-BE49-F238E27FC236}">
                <a16:creationId xmlns:a16="http://schemas.microsoft.com/office/drawing/2014/main" id="{E6A4E775-5FD2-0D9C-923B-F836DC95F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82910">
              <a:defRPr/>
            </a:pPr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5124" name="スライド番号プレースホルダー 3">
            <a:extLst>
              <a:ext uri="{FF2B5EF4-FFF2-40B4-BE49-F238E27FC236}">
                <a16:creationId xmlns:a16="http://schemas.microsoft.com/office/drawing/2014/main" id="{0EA2AE61-7554-5634-B6BC-D22428AA8C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82910">
              <a:defRPr/>
            </a:pPr>
            <a:fld id="{53BB5E38-C3AC-47C1-8504-4C79CA1F5C8E}" type="slidenum">
              <a:rPr lang="en-US" altLang="ja-JP">
                <a:solidFill>
                  <a:srgbClr val="000000"/>
                </a:solidFill>
                <a:latin typeface="Arial" panose="020B0604020202020204" pitchFamily="34" charset="0"/>
              </a:rPr>
              <a:pPr defTabSz="882910">
                <a:defRPr/>
              </a:pPr>
              <a:t>53</a:t>
            </a:fld>
            <a:endParaRPr lang="en-US" altLang="ja-JP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954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3" y="1597820"/>
            <a:ext cx="7772400" cy="1102519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89456" indent="0" algn="ctr">
              <a:buNone/>
              <a:defRPr/>
            </a:lvl2pPr>
            <a:lvl3pPr marL="778913" indent="0" algn="ctr">
              <a:buNone/>
              <a:defRPr/>
            </a:lvl3pPr>
            <a:lvl4pPr marL="1168371" indent="0" algn="ctr">
              <a:buNone/>
              <a:defRPr/>
            </a:lvl4pPr>
            <a:lvl5pPr marL="1557827" indent="0" algn="ctr">
              <a:buNone/>
              <a:defRPr/>
            </a:lvl5pPr>
            <a:lvl6pPr marL="1947285" indent="0" algn="ctr">
              <a:buNone/>
              <a:defRPr/>
            </a:lvl6pPr>
            <a:lvl7pPr marL="2336740" indent="0" algn="ctr">
              <a:buNone/>
              <a:defRPr/>
            </a:lvl7pPr>
            <a:lvl8pPr marL="2726198" indent="0" algn="ctr">
              <a:buNone/>
              <a:defRPr/>
            </a:lvl8pPr>
            <a:lvl9pPr marL="3115656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A7679-89D8-4093-BDFB-D9D6987A661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8247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586B3-01B7-4A80-AE52-7936C89DC6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7789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FBE15-69C8-49BD-8060-A3D6AB06BBF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0935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CEDE1-20D2-4FE2-A720-8EC76CD24E7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1527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9456" indent="0">
              <a:buNone/>
              <a:defRPr sz="1600"/>
            </a:lvl2pPr>
            <a:lvl3pPr marL="778913" indent="0">
              <a:buNone/>
              <a:defRPr sz="1300"/>
            </a:lvl3pPr>
            <a:lvl4pPr marL="1168371" indent="0">
              <a:buNone/>
              <a:defRPr sz="1200"/>
            </a:lvl4pPr>
            <a:lvl5pPr marL="1557827" indent="0">
              <a:buNone/>
              <a:defRPr sz="1200"/>
            </a:lvl5pPr>
            <a:lvl6pPr marL="1947285" indent="0">
              <a:buNone/>
              <a:defRPr sz="1200"/>
            </a:lvl6pPr>
            <a:lvl7pPr marL="2336740" indent="0">
              <a:buNone/>
              <a:defRPr sz="1200"/>
            </a:lvl7pPr>
            <a:lvl8pPr marL="2726198" indent="0">
              <a:buNone/>
              <a:defRPr sz="1200"/>
            </a:lvl8pPr>
            <a:lvl9pPr marL="3115656" indent="0">
              <a:buNone/>
              <a:defRPr sz="12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696C6-680E-4455-9AB7-56E6F3DECCC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5201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1" y="1200153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99E38-4744-40F8-9E19-E27EEB80ED9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270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2" y="1151334"/>
            <a:ext cx="4040187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456" indent="0">
              <a:buNone/>
              <a:defRPr sz="1700" b="1"/>
            </a:lvl2pPr>
            <a:lvl3pPr marL="778913" indent="0">
              <a:buNone/>
              <a:defRPr sz="1600" b="1"/>
            </a:lvl3pPr>
            <a:lvl4pPr marL="1168371" indent="0">
              <a:buNone/>
              <a:defRPr sz="1300" b="1"/>
            </a:lvl4pPr>
            <a:lvl5pPr marL="1557827" indent="0">
              <a:buNone/>
              <a:defRPr sz="1300" b="1"/>
            </a:lvl5pPr>
            <a:lvl6pPr marL="1947285" indent="0">
              <a:buNone/>
              <a:defRPr sz="1300" b="1"/>
            </a:lvl6pPr>
            <a:lvl7pPr marL="2336740" indent="0">
              <a:buNone/>
              <a:defRPr sz="1300" b="1"/>
            </a:lvl7pPr>
            <a:lvl8pPr marL="2726198" indent="0">
              <a:buNone/>
              <a:defRPr sz="1300" b="1"/>
            </a:lvl8pPr>
            <a:lvl9pPr marL="3115656" indent="0">
              <a:buNone/>
              <a:defRPr sz="13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7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9" y="1151334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456" indent="0">
              <a:buNone/>
              <a:defRPr sz="1700" b="1"/>
            </a:lvl2pPr>
            <a:lvl3pPr marL="778913" indent="0">
              <a:buNone/>
              <a:defRPr sz="1600" b="1"/>
            </a:lvl3pPr>
            <a:lvl4pPr marL="1168371" indent="0">
              <a:buNone/>
              <a:defRPr sz="1300" b="1"/>
            </a:lvl4pPr>
            <a:lvl5pPr marL="1557827" indent="0">
              <a:buNone/>
              <a:defRPr sz="1300" b="1"/>
            </a:lvl5pPr>
            <a:lvl6pPr marL="1947285" indent="0">
              <a:buNone/>
              <a:defRPr sz="1300" b="1"/>
            </a:lvl6pPr>
            <a:lvl7pPr marL="2336740" indent="0">
              <a:buNone/>
              <a:defRPr sz="1300" b="1"/>
            </a:lvl7pPr>
            <a:lvl8pPr marL="2726198" indent="0">
              <a:buNone/>
              <a:defRPr sz="1300" b="1"/>
            </a:lvl8pPr>
            <a:lvl9pPr marL="3115656" indent="0">
              <a:buNone/>
              <a:defRPr sz="13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10559-35D9-486F-BFAA-6CD500E32A8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69462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45DDF-DF75-44C1-9926-12A2B7E9072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89757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2DCCE-2328-4EE7-B47C-8DACD135FF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580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4789"/>
            <a:ext cx="3008313" cy="87153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5" y="204793"/>
            <a:ext cx="5111750" cy="43898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456" indent="0">
              <a:buNone/>
              <a:defRPr sz="1000"/>
            </a:lvl2pPr>
            <a:lvl3pPr marL="778913" indent="0">
              <a:buNone/>
              <a:defRPr sz="800"/>
            </a:lvl3pPr>
            <a:lvl4pPr marL="1168371" indent="0">
              <a:buNone/>
              <a:defRPr sz="700"/>
            </a:lvl4pPr>
            <a:lvl5pPr marL="1557827" indent="0">
              <a:buNone/>
              <a:defRPr sz="700"/>
            </a:lvl5pPr>
            <a:lvl6pPr marL="1947285" indent="0">
              <a:buNone/>
              <a:defRPr sz="700"/>
            </a:lvl6pPr>
            <a:lvl7pPr marL="2336740" indent="0">
              <a:buNone/>
              <a:defRPr sz="700"/>
            </a:lvl7pPr>
            <a:lvl8pPr marL="2726198" indent="0">
              <a:buNone/>
              <a:defRPr sz="700"/>
            </a:lvl8pPr>
            <a:lvl9pPr marL="3115656" indent="0">
              <a:buNone/>
              <a:defRPr sz="7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67237-26AF-4C83-9B05-38B7261C5DA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29217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7" y="3600449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7" y="459581"/>
            <a:ext cx="5486400" cy="3086100"/>
          </a:xfrm>
        </p:spPr>
        <p:txBody>
          <a:bodyPr/>
          <a:lstStyle>
            <a:lvl1pPr marL="0" indent="0">
              <a:buNone/>
              <a:defRPr sz="2800"/>
            </a:lvl1pPr>
            <a:lvl2pPr marL="389456" indent="0">
              <a:buNone/>
              <a:defRPr sz="2400"/>
            </a:lvl2pPr>
            <a:lvl3pPr marL="778913" indent="0">
              <a:buNone/>
              <a:defRPr sz="2000"/>
            </a:lvl3pPr>
            <a:lvl4pPr marL="1168371" indent="0">
              <a:buNone/>
              <a:defRPr sz="1700"/>
            </a:lvl4pPr>
            <a:lvl5pPr marL="1557827" indent="0">
              <a:buNone/>
              <a:defRPr sz="1700"/>
            </a:lvl5pPr>
            <a:lvl6pPr marL="1947285" indent="0">
              <a:buNone/>
              <a:defRPr sz="1700"/>
            </a:lvl6pPr>
            <a:lvl7pPr marL="2336740" indent="0">
              <a:buNone/>
              <a:defRPr sz="1700"/>
            </a:lvl7pPr>
            <a:lvl8pPr marL="2726198" indent="0">
              <a:buNone/>
              <a:defRPr sz="1700"/>
            </a:lvl8pPr>
            <a:lvl9pPr marL="3115656" indent="0">
              <a:buNone/>
              <a:defRPr sz="17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7" y="4025504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456" indent="0">
              <a:buNone/>
              <a:defRPr sz="1000"/>
            </a:lvl2pPr>
            <a:lvl3pPr marL="778913" indent="0">
              <a:buNone/>
              <a:defRPr sz="800"/>
            </a:lvl3pPr>
            <a:lvl4pPr marL="1168371" indent="0">
              <a:buNone/>
              <a:defRPr sz="700"/>
            </a:lvl4pPr>
            <a:lvl5pPr marL="1557827" indent="0">
              <a:buNone/>
              <a:defRPr sz="700"/>
            </a:lvl5pPr>
            <a:lvl6pPr marL="1947285" indent="0">
              <a:buNone/>
              <a:defRPr sz="700"/>
            </a:lvl6pPr>
            <a:lvl7pPr marL="2336740" indent="0">
              <a:buNone/>
              <a:defRPr sz="700"/>
            </a:lvl7pPr>
            <a:lvl8pPr marL="2726198" indent="0">
              <a:buNone/>
              <a:defRPr sz="700"/>
            </a:lvl8pPr>
            <a:lvl9pPr marL="3115656" indent="0">
              <a:buNone/>
              <a:defRPr sz="7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88B69-BEAE-4B59-911D-15A415D4DD5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2310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891" tIns="38946" rIns="77891" bIns="389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891" tIns="38946" rIns="77891" bIns="389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125"/>
            <a:ext cx="21336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891" tIns="38946" rIns="77891" bIns="3894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ＭＳ Ｐゴシック" panose="020B0600070205080204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125"/>
            <a:ext cx="28956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891" tIns="38946" rIns="77891" bIns="3894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ＭＳ Ｐゴシック" panose="020B0600070205080204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125"/>
            <a:ext cx="21336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891" tIns="38946" rIns="77891" bIns="3894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5BD0814-9702-45D6-91BE-7A9ABF1780D2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ＭＳ Ｐゴシック" panose="020B0600070205080204" pitchFamily="50" charset="-128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389456" algn="ctr" rtl="0" fontAlgn="base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778913" algn="ctr" rtl="0" fontAlgn="base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168371" algn="ctr" rtl="0" fontAlgn="base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557827" algn="ctr" rtl="0" fontAlgn="base">
        <a:spcBef>
          <a:spcPct val="0"/>
        </a:spcBef>
        <a:spcAft>
          <a:spcPct val="0"/>
        </a:spcAft>
        <a:defRPr kumimoji="1" sz="37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ＭＳ Ｐゴシック" panose="020B0600070205080204" pitchFamily="50" charset="-128"/>
          <a:ea typeface="+mn-ea"/>
          <a:cs typeface="+mn-cs"/>
        </a:defRPr>
      </a:lvl1pPr>
      <a:lvl2pPr marL="627063" indent="-236538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ＭＳ Ｐゴシック" panose="020B0600070205080204" pitchFamily="50" charset="-128"/>
          <a:ea typeface="+mn-ea"/>
        </a:defRPr>
      </a:lvl2pPr>
      <a:lvl3pPr marL="968375" indent="-188913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ＭＳ Ｐゴシック" panose="020B0600070205080204" pitchFamily="50" charset="-128"/>
          <a:ea typeface="+mn-ea"/>
        </a:defRPr>
      </a:lvl3pPr>
      <a:lvl4pPr marL="1357313" indent="-188913" algn="l" rtl="0" eaLnBrk="0" fontAlgn="base" hangingPunct="0">
        <a:spcBef>
          <a:spcPct val="20000"/>
        </a:spcBef>
        <a:spcAft>
          <a:spcPct val="0"/>
        </a:spcAft>
        <a:buChar char="–"/>
        <a:defRPr kumimoji="1" sz="1700">
          <a:solidFill>
            <a:schemeClr val="tx1"/>
          </a:solidFill>
          <a:latin typeface="ＭＳ Ｐゴシック" panose="020B0600070205080204" pitchFamily="50" charset="-128"/>
          <a:ea typeface="+mn-ea"/>
        </a:defRPr>
      </a:lvl4pPr>
      <a:lvl5pPr marL="1747838" indent="-188913" algn="l" rtl="0" eaLnBrk="0" fontAlgn="base" hangingPunct="0">
        <a:spcBef>
          <a:spcPct val="20000"/>
        </a:spcBef>
        <a:spcAft>
          <a:spcPct val="0"/>
        </a:spcAft>
        <a:buChar char="»"/>
        <a:defRPr kumimoji="1" sz="1700">
          <a:solidFill>
            <a:schemeClr val="tx1"/>
          </a:solidFill>
          <a:latin typeface="ＭＳ Ｐゴシック" panose="020B0600070205080204" pitchFamily="50" charset="-128"/>
          <a:ea typeface="+mn-ea"/>
        </a:defRPr>
      </a:lvl5pPr>
      <a:lvl6pPr marL="2142013" indent="-194728" algn="l" rtl="0" fontAlgn="base">
        <a:spcBef>
          <a:spcPct val="20000"/>
        </a:spcBef>
        <a:spcAft>
          <a:spcPct val="0"/>
        </a:spcAft>
        <a:buChar char="»"/>
        <a:defRPr kumimoji="1" sz="1700">
          <a:solidFill>
            <a:schemeClr val="tx1"/>
          </a:solidFill>
          <a:latin typeface="+mn-lt"/>
          <a:ea typeface="+mn-ea"/>
        </a:defRPr>
      </a:lvl6pPr>
      <a:lvl7pPr marL="2531469" indent="-194728" algn="l" rtl="0" fontAlgn="base">
        <a:spcBef>
          <a:spcPct val="20000"/>
        </a:spcBef>
        <a:spcAft>
          <a:spcPct val="0"/>
        </a:spcAft>
        <a:buChar char="»"/>
        <a:defRPr kumimoji="1" sz="1700">
          <a:solidFill>
            <a:schemeClr val="tx1"/>
          </a:solidFill>
          <a:latin typeface="+mn-lt"/>
          <a:ea typeface="+mn-ea"/>
        </a:defRPr>
      </a:lvl7pPr>
      <a:lvl8pPr marL="2920928" indent="-194728" algn="l" rtl="0" fontAlgn="base">
        <a:spcBef>
          <a:spcPct val="20000"/>
        </a:spcBef>
        <a:spcAft>
          <a:spcPct val="0"/>
        </a:spcAft>
        <a:buChar char="»"/>
        <a:defRPr kumimoji="1" sz="1700">
          <a:solidFill>
            <a:schemeClr val="tx1"/>
          </a:solidFill>
          <a:latin typeface="+mn-lt"/>
          <a:ea typeface="+mn-ea"/>
        </a:defRPr>
      </a:lvl8pPr>
      <a:lvl9pPr marL="3310386" indent="-194728" algn="l" rtl="0" fontAlgn="base">
        <a:spcBef>
          <a:spcPct val="20000"/>
        </a:spcBef>
        <a:spcAft>
          <a:spcPct val="0"/>
        </a:spcAft>
        <a:buChar char="»"/>
        <a:defRPr kumimoji="1" sz="1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778913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9456" algn="l" defTabSz="778913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8913" algn="l" defTabSz="778913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371" algn="l" defTabSz="778913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7827" algn="l" defTabSz="778913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285" algn="l" defTabSz="778913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36740" algn="l" defTabSz="778913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198" algn="l" defTabSz="778913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15656" algn="l" defTabSz="778913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6C9AE-AA61-D95A-37FE-18362AC0E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51877A58-FFE8-A4F1-68FF-188CDA9FC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77231"/>
            <a:ext cx="9144000" cy="118903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0000">
                <a:srgbClr val="000099"/>
              </a:gs>
              <a:gs pos="80000">
                <a:srgbClr val="000099"/>
              </a:gs>
              <a:gs pos="100000">
                <a:schemeClr val="bg1"/>
              </a:gs>
            </a:gsLst>
            <a:lin ang="10800000" scaled="1"/>
            <a:tileRect/>
          </a:gradFill>
          <a:ln w="38100" algn="ctr">
            <a:noFill/>
            <a:miter lim="800000"/>
            <a:headEnd/>
            <a:tailEnd/>
          </a:ln>
          <a:effectLst/>
        </p:spPr>
        <p:txBody>
          <a:bodyPr wrap="none" lIns="77928" tIns="38964" rIns="77928" bIns="38964" anchor="ctr"/>
          <a:lstStyle/>
          <a:p>
            <a:pPr eaLnBrk="1" hangingPunct="1">
              <a:defRPr/>
            </a:pPr>
            <a:endParaRPr lang="ja-JP" altLang="en-US" sz="2400">
              <a:solidFill>
                <a:schemeClr val="bg1"/>
              </a:solidFill>
              <a:latin typeface="ＭＳ Ｐゴシック" panose="020B0600070205080204" pitchFamily="50" charset="-128"/>
              <a:ea typeface="HG創英角ｺﾞｼｯｸUB" pitchFamily="49" charset="-128"/>
            </a:endParaRPr>
          </a:p>
        </p:txBody>
      </p:sp>
      <p:sp>
        <p:nvSpPr>
          <p:cNvPr id="25603" name="Text Box 4">
            <a:extLst>
              <a:ext uri="{FF2B5EF4-FFF2-40B4-BE49-F238E27FC236}">
                <a16:creationId xmlns:a16="http://schemas.microsoft.com/office/drawing/2014/main" id="{F6DBFCE7-30FA-B90C-E37D-038F28C36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2139156"/>
            <a:ext cx="8856663" cy="74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8" tIns="38964" rIns="77928" bIns="38964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ja-JP" alt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G創英角ｺﾞｼｯｸUB" pitchFamily="49" charset="-128"/>
              </a:rPr>
              <a:t>５．ＤＸの推進</a:t>
            </a:r>
          </a:p>
        </p:txBody>
      </p:sp>
    </p:spTree>
    <p:extLst>
      <p:ext uri="{BB962C8B-B14F-4D97-AF65-F5344CB8AC3E}">
        <p14:creationId xmlns:p14="http://schemas.microsoft.com/office/powerpoint/2010/main" val="3594606885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4C33C-80D7-6166-1338-DA9F112D2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1DD416F9-65E9-9093-C9BF-0B738C8C3259}"/>
              </a:ext>
            </a:extLst>
          </p:cNvPr>
          <p:cNvSpPr/>
          <p:nvPr/>
        </p:nvSpPr>
        <p:spPr>
          <a:xfrm>
            <a:off x="5659263" y="2088461"/>
            <a:ext cx="2341685" cy="547009"/>
          </a:xfrm>
          <a:prstGeom prst="roundRect">
            <a:avLst>
              <a:gd name="adj" fmla="val 46254"/>
            </a:avLst>
          </a:prstGeom>
          <a:solidFill>
            <a:srgbClr val="FFCC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sp>
        <p:nvSpPr>
          <p:cNvPr id="34" name="Rectangle 4">
            <a:extLst>
              <a:ext uri="{FF2B5EF4-FFF2-40B4-BE49-F238E27FC236}">
                <a16:creationId xmlns:a16="http://schemas.microsoft.com/office/drawing/2014/main" id="{E26ADB6A-F8F7-75F3-43D6-2C3003543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4763"/>
            <a:ext cx="9145588" cy="476250"/>
          </a:xfrm>
          <a:prstGeom prst="rect">
            <a:avLst/>
          </a:prstGeom>
          <a:gradFill flip="none" rotWithShape="1">
            <a:gsLst>
              <a:gs pos="55000">
                <a:srgbClr val="000099"/>
              </a:gs>
              <a:gs pos="100000">
                <a:schemeClr val="bg1"/>
              </a:gs>
            </a:gsLst>
            <a:lin ang="0" scaled="1"/>
            <a:tileRect/>
          </a:gradFill>
          <a:ln w="38100" algn="ctr">
            <a:noFill/>
            <a:miter lim="800000"/>
            <a:headEnd/>
            <a:tailEnd/>
          </a:ln>
          <a:effectLst/>
        </p:spPr>
        <p:txBody>
          <a:bodyPr wrap="none" lIns="77929" tIns="38964" rIns="77929" bIns="3896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Re-Design</a:t>
            </a:r>
            <a:r>
              <a:rPr lang="ja-JP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おおさか～大阪市ＤＸ戦略～</a:t>
            </a:r>
            <a:r>
              <a:rPr kumimoji="1" lang="ja-JP" altLang="en-US" sz="28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の推進①</a:t>
            </a:r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A15B13C8-D8D9-55A5-4CDD-39D292FD9B65}"/>
              </a:ext>
            </a:extLst>
          </p:cNvPr>
          <p:cNvSpPr/>
          <p:nvPr/>
        </p:nvSpPr>
        <p:spPr>
          <a:xfrm>
            <a:off x="178700" y="546005"/>
            <a:ext cx="8795186" cy="368247"/>
          </a:xfrm>
          <a:prstGeom prst="roundRect">
            <a:avLst/>
          </a:prstGeom>
          <a:solidFill>
            <a:srgbClr val="FFCCFF"/>
          </a:solidFill>
          <a:ln w="66675" cmpd="dbl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>
            <a:spAutoFit/>
          </a:bodyPr>
          <a:lstStyle/>
          <a:p>
            <a:pPr lvl="0" algn="ctr" eaLnBrk="1" hangingPunct="1">
              <a:lnSpc>
                <a:spcPts val="2284"/>
              </a:lnSpc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GP創英角ｺﾞｼｯｸUB" pitchFamily="50" charset="-128"/>
                <a:cs typeface="+mn-cs"/>
              </a:rPr>
              <a:t>　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令和８</a:t>
            </a:r>
            <a:r>
              <a:rPr kumimoji="1" lang="ja-JP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年度　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ＤＸ推進事業　</a:t>
            </a:r>
            <a:r>
              <a:rPr lang="ja-JP" altLang="en-US" sz="16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１０４億　　</a:t>
            </a:r>
            <a:r>
              <a:rPr lang="ja-JP" altLang="en-US" sz="16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２００</a:t>
            </a:r>
            <a:r>
              <a:rPr lang="ja-JP" altLang="en-US" sz="16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万円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</p:txBody>
      </p:sp>
      <p:sp>
        <p:nvSpPr>
          <p:cNvPr id="2" name="角丸四角形 1">
            <a:extLst>
              <a:ext uri="{FF2B5EF4-FFF2-40B4-BE49-F238E27FC236}">
                <a16:creationId xmlns:a16="http://schemas.microsoft.com/office/drawing/2014/main" id="{9BCABD6B-8D83-609D-73FD-781D832559BB}"/>
              </a:ext>
            </a:extLst>
          </p:cNvPr>
          <p:cNvSpPr/>
          <p:nvPr/>
        </p:nvSpPr>
        <p:spPr>
          <a:xfrm>
            <a:off x="151486" y="1383306"/>
            <a:ext cx="8539356" cy="503590"/>
          </a:xfrm>
          <a:prstGeom prst="roundRect">
            <a:avLst>
              <a:gd name="adj" fmla="val 35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spAutoFit/>
          </a:bodyPr>
          <a:lstStyle/>
          <a:p>
            <a:pPr marL="108000" marR="0" lvl="0" indent="-108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/>
                <a:ea typeface="ＭＳ Ｐゴシック"/>
              </a:rPr>
              <a:t>データやデジタル技術の活用を前提に、サービス利用者の目線で行政サービスそのものやその提供スタイルを進化させ、一人ひとりが多様な幸せ（Ｗｅｌｌ－ｂｅｉｎｇ）を実感できる都市へと発展する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ＭＳ Ｐゴシック"/>
                <a:ea typeface="ＭＳ Ｐゴシック"/>
              </a:rPr>
              <a:t>よう、</a:t>
            </a:r>
            <a:r>
              <a:rPr lang="ja-JP" altLang="en-US" sz="1400">
                <a:solidFill>
                  <a:schemeClr val="tx1"/>
                </a:solidFill>
                <a:latin typeface="ＭＳ Ｐゴシック"/>
                <a:ea typeface="ＭＳ Ｐゴシック"/>
              </a:rPr>
              <a:t>ＤＸ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ＭＳ Ｐゴシック"/>
                <a:ea typeface="ＭＳ Ｐゴシック"/>
              </a:rPr>
              <a:t>を推進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ＭＳ Ｐゴシック"/>
              <a:ea typeface="ＭＳ Ｐゴシック"/>
            </a:endParaRPr>
          </a:p>
        </p:txBody>
      </p:sp>
      <p:sp>
        <p:nvSpPr>
          <p:cNvPr id="5" name="スライド番号プレースホルダ 3">
            <a:extLst>
              <a:ext uri="{FF2B5EF4-FFF2-40B4-BE49-F238E27FC236}">
                <a16:creationId xmlns:a16="http://schemas.microsoft.com/office/drawing/2014/main" id="{04F51D3F-5891-F890-2B82-9F4C7115EBAD}"/>
              </a:ext>
            </a:extLst>
          </p:cNvPr>
          <p:cNvSpPr txBox="1">
            <a:spLocks noGrp="1"/>
          </p:cNvSpPr>
          <p:nvPr/>
        </p:nvSpPr>
        <p:spPr bwMode="auto">
          <a:xfrm>
            <a:off x="7010400" y="4743583"/>
            <a:ext cx="2133600" cy="3571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77928" tIns="38964" rIns="77928" bIns="38964"/>
          <a:lstStyle/>
          <a:p>
            <a:pPr algn="r" eaLnBrk="1" hangingPunct="1">
              <a:defRPr/>
            </a:pPr>
            <a:fld id="{8FFDCF82-61BD-41EF-A490-9375BDA4C9D1}" type="slidenum">
              <a:rPr lang="en-US" altLang="ja-JP" sz="2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cs typeface="Arial" panose="020B0604020202020204" pitchFamily="34" charset="0"/>
              </a:rPr>
              <a:t>50</a:t>
            </a:fld>
            <a:endParaRPr lang="en-US" altLang="ja-JP" sz="2000" b="1">
              <a:effectLst>
                <a:outerShdw blurRad="38100" dist="38100" dir="2700000" algn="tl">
                  <a:srgbClr val="C0C0C0"/>
                </a:outerShdw>
              </a:effectLst>
              <a:latin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角丸四角形 36">
            <a:extLst>
              <a:ext uri="{FF2B5EF4-FFF2-40B4-BE49-F238E27FC236}">
                <a16:creationId xmlns:a16="http://schemas.microsoft.com/office/drawing/2014/main" id="{59C249C7-EB59-5EAE-4B1F-17FD9619E1D7}"/>
              </a:ext>
            </a:extLst>
          </p:cNvPr>
          <p:cNvSpPr/>
          <p:nvPr/>
        </p:nvSpPr>
        <p:spPr>
          <a:xfrm>
            <a:off x="217562" y="2392108"/>
            <a:ext cx="1548063" cy="319879"/>
          </a:xfrm>
          <a:prstGeom prst="roundRect">
            <a:avLst>
              <a:gd name="adj" fmla="val 50000"/>
            </a:avLst>
          </a:prstGeom>
          <a:solidFill>
            <a:srgbClr val="AF1932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2588" indent="-41275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73113" indent="-90488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62050" indent="-138113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2575" indent="-187325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867" b="1" spc="133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サービス</a:t>
            </a:r>
            <a:r>
              <a:rPr lang="en-US" altLang="ja-JP" sz="1867" b="1" spc="133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DX</a:t>
            </a:r>
            <a:endParaRPr lang="en-US" altLang="ja-JP" sz="1867" spc="133">
              <a:solidFill>
                <a:schemeClr val="bg1"/>
              </a:solidFill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14" name="角丸四角形 38">
            <a:extLst>
              <a:ext uri="{FF2B5EF4-FFF2-40B4-BE49-F238E27FC236}">
                <a16:creationId xmlns:a16="http://schemas.microsoft.com/office/drawing/2014/main" id="{7FC78DBB-287C-5C25-4CA3-543834208CF3}"/>
              </a:ext>
            </a:extLst>
          </p:cNvPr>
          <p:cNvSpPr/>
          <p:nvPr/>
        </p:nvSpPr>
        <p:spPr>
          <a:xfrm>
            <a:off x="270644" y="4178664"/>
            <a:ext cx="1548063" cy="319879"/>
          </a:xfrm>
          <a:prstGeom prst="roundRect">
            <a:avLst>
              <a:gd name="adj" fmla="val 50000"/>
            </a:avLst>
          </a:prstGeom>
          <a:solidFill>
            <a:srgbClr val="AF1932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2588" indent="-41275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73113" indent="-90488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62050" indent="-138113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2575" indent="-187325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867" b="1" spc="133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都市・まち</a:t>
            </a:r>
            <a:r>
              <a:rPr lang="en-US" altLang="ja-JP" sz="1867" b="1" spc="133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DX</a:t>
            </a:r>
            <a:endParaRPr lang="en-US" altLang="ja-JP" sz="1867" spc="133">
              <a:solidFill>
                <a:schemeClr val="bg1"/>
              </a:solidFill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15" name="角丸四角形 47">
            <a:extLst>
              <a:ext uri="{FF2B5EF4-FFF2-40B4-BE49-F238E27FC236}">
                <a16:creationId xmlns:a16="http://schemas.microsoft.com/office/drawing/2014/main" id="{793F595D-CE95-B29A-3644-A72CE903DFDB}"/>
              </a:ext>
            </a:extLst>
          </p:cNvPr>
          <p:cNvSpPr/>
          <p:nvPr/>
        </p:nvSpPr>
        <p:spPr>
          <a:xfrm>
            <a:off x="193693" y="4580365"/>
            <a:ext cx="5745298" cy="64633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2588" indent="-41275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73113" indent="-90488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62050" indent="-138113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2575" indent="-187325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solidFill>
                  <a:srgbClr val="000000"/>
                </a:solidFill>
                <a:latin typeface="+mn-ea"/>
              </a:rPr>
              <a:t>便</a:t>
            </a:r>
            <a:r>
              <a:rPr lang="ja-JP" altLang="en-US" sz="1400" dirty="0">
                <a:solidFill>
                  <a:schemeClr val="tx1"/>
                </a:solidFill>
                <a:latin typeface="+mn-ea"/>
              </a:rPr>
              <a:t>利・安心・安全に暮らせる魅力・活力のあるまちを実現</a:t>
            </a:r>
            <a:endParaRPr lang="en-US" altLang="ja-JP" sz="1400" dirty="0">
              <a:solidFill>
                <a:schemeClr val="tx1"/>
              </a:solidFill>
              <a:latin typeface="+mn-ea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solidFill>
                  <a:schemeClr val="tx1"/>
                </a:solidFill>
                <a:latin typeface="+mn-ea"/>
              </a:rPr>
              <a:t>（</a:t>
            </a:r>
            <a:r>
              <a:rPr lang="ja-JP" altLang="en-US" sz="1400" dirty="0">
                <a:solidFill>
                  <a:srgbClr val="000000"/>
                </a:solidFill>
                <a:latin typeface="+mn-ea"/>
              </a:rPr>
              <a:t>建設生産プロセス</a:t>
            </a:r>
            <a:r>
              <a:rPr lang="en-US" altLang="ja-JP" sz="1400" dirty="0">
                <a:solidFill>
                  <a:schemeClr val="tx1"/>
                </a:solidFill>
                <a:latin typeface="+mn-ea"/>
              </a:rPr>
              <a:t>DX</a:t>
            </a:r>
            <a:r>
              <a:rPr lang="ja-JP" altLang="en-US" sz="1400" dirty="0">
                <a:solidFill>
                  <a:schemeClr val="tx1"/>
                </a:solidFill>
                <a:latin typeface="+mn-ea"/>
              </a:rPr>
              <a:t>の推進、ＡＩを活用した都市機能の</a:t>
            </a:r>
            <a:r>
              <a:rPr lang="ja-JP" altLang="en-US" sz="1400" dirty="0">
                <a:solidFill>
                  <a:srgbClr val="000000"/>
                </a:solidFill>
                <a:latin typeface="+mn-ea"/>
              </a:rPr>
              <a:t>高度化の取組など）</a:t>
            </a:r>
            <a:endParaRPr lang="en-US" altLang="ja-JP" sz="1400" dirty="0">
              <a:solidFill>
                <a:srgbClr val="000000"/>
              </a:solidFill>
              <a:latin typeface="+mn-ea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b="1" dirty="0">
              <a:solidFill>
                <a:srgbClr val="000000"/>
              </a:solidFill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28525A0-9CD8-99A8-B0B9-8D4B6D78F829}"/>
              </a:ext>
            </a:extLst>
          </p:cNvPr>
          <p:cNvSpPr txBox="1"/>
          <p:nvPr/>
        </p:nvSpPr>
        <p:spPr>
          <a:xfrm>
            <a:off x="155072" y="2770374"/>
            <a:ext cx="33523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利用者目線でデザインされた便利・快適な</a:t>
            </a:r>
            <a:b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</a:b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行政サービスをスピーディに提供</a:t>
            </a: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（区</a:t>
            </a:r>
            <a:r>
              <a:rPr lang="ja-JP" altLang="en-US" sz="1400">
                <a:latin typeface="+mn-ea"/>
                <a:ea typeface="+mn-ea"/>
              </a:rPr>
              <a:t>役所ＤＸや</a:t>
            </a:r>
            <a:r>
              <a:rPr lang="ja-JP" altLang="en-US" sz="1400">
                <a:solidFill>
                  <a:srgbClr val="000000"/>
                </a:solidFill>
                <a:latin typeface="+mn-ea"/>
              </a:rPr>
              <a:t>次世代行政サービス</a:t>
            </a:r>
            <a:r>
              <a:rPr lang="ja-JP" altLang="en-US" sz="1400">
                <a:latin typeface="+mn-ea"/>
                <a:ea typeface="+mn-ea"/>
              </a:rPr>
              <a:t>の実現に向けた取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組など）</a:t>
            </a: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FBCFC90-C2E6-AA9B-A083-AD89CEAE28BE}"/>
              </a:ext>
            </a:extLst>
          </p:cNvPr>
          <p:cNvSpPr txBox="1"/>
          <p:nvPr/>
        </p:nvSpPr>
        <p:spPr>
          <a:xfrm>
            <a:off x="1747846" y="2543271"/>
            <a:ext cx="1908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（３６億２，０００万円）</a:t>
            </a: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887B8CC-9B10-9569-6230-D96A1FD01A25}"/>
              </a:ext>
            </a:extLst>
          </p:cNvPr>
          <p:cNvSpPr txBox="1"/>
          <p:nvPr/>
        </p:nvSpPr>
        <p:spPr>
          <a:xfrm>
            <a:off x="1863064" y="4228933"/>
            <a:ext cx="21744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（４億２，５００万円）</a:t>
            </a: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5E8AD7F-3C84-E634-7D1A-FA93741A11C8}"/>
              </a:ext>
            </a:extLst>
          </p:cNvPr>
          <p:cNvSpPr txBox="1"/>
          <p:nvPr/>
        </p:nvSpPr>
        <p:spPr>
          <a:xfrm>
            <a:off x="7147016" y="3656551"/>
            <a:ext cx="26237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>
                <a:solidFill>
                  <a:srgbClr val="0000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（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６３億５，７００万円</a:t>
            </a:r>
            <a:r>
              <a:rPr lang="ja-JP" altLang="en-US" sz="1400">
                <a:solidFill>
                  <a:srgbClr val="0000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）</a:t>
            </a:r>
            <a:endParaRPr lang="en-US" altLang="ja-JP" sz="1400">
              <a:solidFill>
                <a:srgbClr val="000000"/>
              </a:solidFill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642EF63A-7894-18FB-0D62-BD9E32465B48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1765625" y="2552048"/>
            <a:ext cx="2446426" cy="0"/>
          </a:xfrm>
          <a:prstGeom prst="line">
            <a:avLst/>
          </a:prstGeom>
          <a:ln w="28575">
            <a:solidFill>
              <a:srgbClr val="AF19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E846EF3-2B0B-9789-C50C-F4C7A04B122F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1818707" y="3626853"/>
            <a:ext cx="1833879" cy="711751"/>
          </a:xfrm>
          <a:prstGeom prst="line">
            <a:avLst/>
          </a:prstGeom>
          <a:ln w="28575">
            <a:solidFill>
              <a:srgbClr val="AF19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平行四辺形 7">
            <a:extLst>
              <a:ext uri="{FF2B5EF4-FFF2-40B4-BE49-F238E27FC236}">
                <a16:creationId xmlns:a16="http://schemas.microsoft.com/office/drawing/2014/main" id="{57382C3B-6AB0-4A17-97D0-7C73C5EDCF87}"/>
              </a:ext>
            </a:extLst>
          </p:cNvPr>
          <p:cNvSpPr/>
          <p:nvPr/>
        </p:nvSpPr>
        <p:spPr>
          <a:xfrm>
            <a:off x="3309642" y="3416399"/>
            <a:ext cx="3412891" cy="1163934"/>
          </a:xfrm>
          <a:custGeom>
            <a:avLst/>
            <a:gdLst>
              <a:gd name="connsiteX0" fmla="*/ 0 w 3147318"/>
              <a:gd name="connsiteY0" fmla="*/ 2576653 h 2576653"/>
              <a:gd name="connsiteX1" fmla="*/ 644163 w 3147318"/>
              <a:gd name="connsiteY1" fmla="*/ 0 h 2576653"/>
              <a:gd name="connsiteX2" fmla="*/ 3147318 w 3147318"/>
              <a:gd name="connsiteY2" fmla="*/ 0 h 2576653"/>
              <a:gd name="connsiteX3" fmla="*/ 2503155 w 3147318"/>
              <a:gd name="connsiteY3" fmla="*/ 2576653 h 2576653"/>
              <a:gd name="connsiteX4" fmla="*/ 0 w 3147318"/>
              <a:gd name="connsiteY4" fmla="*/ 2576653 h 2576653"/>
              <a:gd name="connsiteX0" fmla="*/ 0 w 3147318"/>
              <a:gd name="connsiteY0" fmla="*/ 2576653 h 2576653"/>
              <a:gd name="connsiteX1" fmla="*/ 2100430 w 3147318"/>
              <a:gd name="connsiteY1" fmla="*/ 59267 h 2576653"/>
              <a:gd name="connsiteX2" fmla="*/ 3147318 w 3147318"/>
              <a:gd name="connsiteY2" fmla="*/ 0 h 2576653"/>
              <a:gd name="connsiteX3" fmla="*/ 2503155 w 3147318"/>
              <a:gd name="connsiteY3" fmla="*/ 2576653 h 2576653"/>
              <a:gd name="connsiteX4" fmla="*/ 0 w 3147318"/>
              <a:gd name="connsiteY4" fmla="*/ 2576653 h 2576653"/>
              <a:gd name="connsiteX0" fmla="*/ 0 w 3147318"/>
              <a:gd name="connsiteY0" fmla="*/ 2576653 h 2576653"/>
              <a:gd name="connsiteX1" fmla="*/ 2185096 w 3147318"/>
              <a:gd name="connsiteY1" fmla="*/ 0 h 2576653"/>
              <a:gd name="connsiteX2" fmla="*/ 3147318 w 3147318"/>
              <a:gd name="connsiteY2" fmla="*/ 0 h 2576653"/>
              <a:gd name="connsiteX3" fmla="*/ 2503155 w 3147318"/>
              <a:gd name="connsiteY3" fmla="*/ 2576653 h 2576653"/>
              <a:gd name="connsiteX4" fmla="*/ 0 w 3147318"/>
              <a:gd name="connsiteY4" fmla="*/ 2576653 h 2576653"/>
              <a:gd name="connsiteX0" fmla="*/ 0 w 3147318"/>
              <a:gd name="connsiteY0" fmla="*/ 2576653 h 2576653"/>
              <a:gd name="connsiteX1" fmla="*/ 2185096 w 3147318"/>
              <a:gd name="connsiteY1" fmla="*/ 0 h 2576653"/>
              <a:gd name="connsiteX2" fmla="*/ 3147318 w 3147318"/>
              <a:gd name="connsiteY2" fmla="*/ 0 h 2576653"/>
              <a:gd name="connsiteX3" fmla="*/ 1813618 w 3147318"/>
              <a:gd name="connsiteY3" fmla="*/ 2561874 h 2576653"/>
              <a:gd name="connsiteX4" fmla="*/ 0 w 3147318"/>
              <a:gd name="connsiteY4" fmla="*/ 2576653 h 2576653"/>
              <a:gd name="connsiteX0" fmla="*/ 0 w 3147318"/>
              <a:gd name="connsiteY0" fmla="*/ 2620994 h 2620994"/>
              <a:gd name="connsiteX1" fmla="*/ 2552350 w 3147318"/>
              <a:gd name="connsiteY1" fmla="*/ 0 h 2620994"/>
              <a:gd name="connsiteX2" fmla="*/ 3147318 w 3147318"/>
              <a:gd name="connsiteY2" fmla="*/ 44341 h 2620994"/>
              <a:gd name="connsiteX3" fmla="*/ 1813618 w 3147318"/>
              <a:gd name="connsiteY3" fmla="*/ 2606215 h 2620994"/>
              <a:gd name="connsiteX4" fmla="*/ 0 w 3147318"/>
              <a:gd name="connsiteY4" fmla="*/ 2620994 h 2620994"/>
              <a:gd name="connsiteX0" fmla="*/ 0 w 3147318"/>
              <a:gd name="connsiteY0" fmla="*/ 2620994 h 2620994"/>
              <a:gd name="connsiteX1" fmla="*/ 2747220 w 3147318"/>
              <a:gd name="connsiteY1" fmla="*/ 0 h 2620994"/>
              <a:gd name="connsiteX2" fmla="*/ 3147318 w 3147318"/>
              <a:gd name="connsiteY2" fmla="*/ 44341 h 2620994"/>
              <a:gd name="connsiteX3" fmla="*/ 1813618 w 3147318"/>
              <a:gd name="connsiteY3" fmla="*/ 2606215 h 2620994"/>
              <a:gd name="connsiteX4" fmla="*/ 0 w 3147318"/>
              <a:gd name="connsiteY4" fmla="*/ 2620994 h 2620994"/>
              <a:gd name="connsiteX0" fmla="*/ 0 w 3147318"/>
              <a:gd name="connsiteY0" fmla="*/ 2620994 h 2620994"/>
              <a:gd name="connsiteX1" fmla="*/ 2747220 w 3147318"/>
              <a:gd name="connsiteY1" fmla="*/ 0 h 2620994"/>
              <a:gd name="connsiteX2" fmla="*/ 3147318 w 3147318"/>
              <a:gd name="connsiteY2" fmla="*/ 44341 h 2620994"/>
              <a:gd name="connsiteX3" fmla="*/ 1926185 w 3147318"/>
              <a:gd name="connsiteY3" fmla="*/ 2606215 h 2620994"/>
              <a:gd name="connsiteX4" fmla="*/ 0 w 3147318"/>
              <a:gd name="connsiteY4" fmla="*/ 2620994 h 2620994"/>
              <a:gd name="connsiteX0" fmla="*/ 0 w 3147318"/>
              <a:gd name="connsiteY0" fmla="*/ 2620994 h 2620994"/>
              <a:gd name="connsiteX1" fmla="*/ 2747220 w 3147318"/>
              <a:gd name="connsiteY1" fmla="*/ 0 h 2620994"/>
              <a:gd name="connsiteX2" fmla="*/ 3147318 w 3147318"/>
              <a:gd name="connsiteY2" fmla="*/ 44341 h 2620994"/>
              <a:gd name="connsiteX3" fmla="*/ 1733213 w 3147318"/>
              <a:gd name="connsiteY3" fmla="*/ 2576515 h 2620994"/>
              <a:gd name="connsiteX4" fmla="*/ 0 w 3147318"/>
              <a:gd name="connsiteY4" fmla="*/ 2620994 h 2620994"/>
              <a:gd name="connsiteX0" fmla="*/ 0 w 3147318"/>
              <a:gd name="connsiteY0" fmla="*/ 2620994 h 2635917"/>
              <a:gd name="connsiteX1" fmla="*/ 2747220 w 3147318"/>
              <a:gd name="connsiteY1" fmla="*/ 0 h 2635917"/>
              <a:gd name="connsiteX2" fmla="*/ 3147318 w 3147318"/>
              <a:gd name="connsiteY2" fmla="*/ 44341 h 2635917"/>
              <a:gd name="connsiteX3" fmla="*/ 1773416 w 3147318"/>
              <a:gd name="connsiteY3" fmla="*/ 2635917 h 2635917"/>
              <a:gd name="connsiteX4" fmla="*/ 0 w 3147318"/>
              <a:gd name="connsiteY4" fmla="*/ 2620994 h 2635917"/>
              <a:gd name="connsiteX0" fmla="*/ 0 w 3147318"/>
              <a:gd name="connsiteY0" fmla="*/ 2620994 h 2621066"/>
              <a:gd name="connsiteX1" fmla="*/ 2747220 w 3147318"/>
              <a:gd name="connsiteY1" fmla="*/ 0 h 2621066"/>
              <a:gd name="connsiteX2" fmla="*/ 3147318 w 3147318"/>
              <a:gd name="connsiteY2" fmla="*/ 44341 h 2621066"/>
              <a:gd name="connsiteX3" fmla="*/ 1741254 w 3147318"/>
              <a:gd name="connsiteY3" fmla="*/ 2621066 h 2621066"/>
              <a:gd name="connsiteX4" fmla="*/ 0 w 3147318"/>
              <a:gd name="connsiteY4" fmla="*/ 2620994 h 2621066"/>
              <a:gd name="connsiteX0" fmla="*/ 0 w 3147318"/>
              <a:gd name="connsiteY0" fmla="*/ 2576652 h 2576724"/>
              <a:gd name="connsiteX1" fmla="*/ 2791653 w 3147318"/>
              <a:gd name="connsiteY1" fmla="*/ 20973 h 2576724"/>
              <a:gd name="connsiteX2" fmla="*/ 3147318 w 3147318"/>
              <a:gd name="connsiteY2" fmla="*/ -1 h 2576724"/>
              <a:gd name="connsiteX3" fmla="*/ 1741254 w 3147318"/>
              <a:gd name="connsiteY3" fmla="*/ 2576724 h 2576724"/>
              <a:gd name="connsiteX4" fmla="*/ 0 w 3147318"/>
              <a:gd name="connsiteY4" fmla="*/ 2576652 h 2576724"/>
              <a:gd name="connsiteX0" fmla="*/ 0 w 3147318"/>
              <a:gd name="connsiteY0" fmla="*/ 2653649 h 2653721"/>
              <a:gd name="connsiteX1" fmla="*/ 2828681 w 3147318"/>
              <a:gd name="connsiteY1" fmla="*/ 0 h 2653721"/>
              <a:gd name="connsiteX2" fmla="*/ 3147318 w 3147318"/>
              <a:gd name="connsiteY2" fmla="*/ 76996 h 2653721"/>
              <a:gd name="connsiteX3" fmla="*/ 1741254 w 3147318"/>
              <a:gd name="connsiteY3" fmla="*/ 2653721 h 2653721"/>
              <a:gd name="connsiteX4" fmla="*/ 0 w 3147318"/>
              <a:gd name="connsiteY4" fmla="*/ 2653649 h 2653721"/>
              <a:gd name="connsiteX0" fmla="*/ 0 w 3147318"/>
              <a:gd name="connsiteY0" fmla="*/ 2653649 h 2653649"/>
              <a:gd name="connsiteX1" fmla="*/ 2828681 w 3147318"/>
              <a:gd name="connsiteY1" fmla="*/ 0 h 2653649"/>
              <a:gd name="connsiteX2" fmla="*/ 3147318 w 3147318"/>
              <a:gd name="connsiteY2" fmla="*/ 76996 h 2653649"/>
              <a:gd name="connsiteX3" fmla="*/ 1905218 w 3147318"/>
              <a:gd name="connsiteY3" fmla="*/ 2634557 h 2653649"/>
              <a:gd name="connsiteX4" fmla="*/ 0 w 3147318"/>
              <a:gd name="connsiteY4" fmla="*/ 2653649 h 2653649"/>
              <a:gd name="connsiteX0" fmla="*/ 0 w 3147318"/>
              <a:gd name="connsiteY0" fmla="*/ 2653649 h 2653649"/>
              <a:gd name="connsiteX1" fmla="*/ 2828681 w 3147318"/>
              <a:gd name="connsiteY1" fmla="*/ 0 h 2653649"/>
              <a:gd name="connsiteX2" fmla="*/ 3147318 w 3147318"/>
              <a:gd name="connsiteY2" fmla="*/ 76996 h 2653649"/>
              <a:gd name="connsiteX3" fmla="*/ 1952065 w 3147318"/>
              <a:gd name="connsiteY3" fmla="*/ 2634557 h 2653649"/>
              <a:gd name="connsiteX4" fmla="*/ 0 w 3147318"/>
              <a:gd name="connsiteY4" fmla="*/ 2653649 h 2653649"/>
              <a:gd name="connsiteX0" fmla="*/ 0 w 3147318"/>
              <a:gd name="connsiteY0" fmla="*/ 2634485 h 2634485"/>
              <a:gd name="connsiteX1" fmla="*/ 2789641 w 3147318"/>
              <a:gd name="connsiteY1" fmla="*/ 0 h 2634485"/>
              <a:gd name="connsiteX2" fmla="*/ 3147318 w 3147318"/>
              <a:gd name="connsiteY2" fmla="*/ 57832 h 2634485"/>
              <a:gd name="connsiteX3" fmla="*/ 1952065 w 3147318"/>
              <a:gd name="connsiteY3" fmla="*/ 2615393 h 2634485"/>
              <a:gd name="connsiteX4" fmla="*/ 0 w 3147318"/>
              <a:gd name="connsiteY4" fmla="*/ 2634485 h 263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7318" h="2634485">
                <a:moveTo>
                  <a:pt x="0" y="2634485"/>
                </a:moveTo>
                <a:lnTo>
                  <a:pt x="2789641" y="0"/>
                </a:lnTo>
                <a:lnTo>
                  <a:pt x="3147318" y="57832"/>
                </a:lnTo>
                <a:lnTo>
                  <a:pt x="1952065" y="2615393"/>
                </a:lnTo>
                <a:lnTo>
                  <a:pt x="0" y="2634485"/>
                </a:lnTo>
                <a:close/>
              </a:path>
            </a:pathLst>
          </a:custGeom>
          <a:solidFill>
            <a:srgbClr val="CCECFF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FE7BD8D-AB5B-412E-87EB-1F32C28CD033}"/>
              </a:ext>
            </a:extLst>
          </p:cNvPr>
          <p:cNvGrpSpPr/>
          <p:nvPr/>
        </p:nvGrpSpPr>
        <p:grpSpPr>
          <a:xfrm>
            <a:off x="3581725" y="1881666"/>
            <a:ext cx="2201905" cy="2084576"/>
            <a:chOff x="5255743" y="344637"/>
            <a:chExt cx="1535845" cy="1442148"/>
          </a:xfrm>
        </p:grpSpPr>
        <p:pic>
          <p:nvPicPr>
            <p:cNvPr id="16" name="グラフィックス 208">
              <a:extLst>
                <a:ext uri="{FF2B5EF4-FFF2-40B4-BE49-F238E27FC236}">
                  <a16:creationId xmlns:a16="http://schemas.microsoft.com/office/drawing/2014/main" id="{13639A99-7007-8E95-707C-65E6F6E80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55743" y="344637"/>
              <a:ext cx="1535845" cy="1442148"/>
            </a:xfrm>
            <a:prstGeom prst="rect">
              <a:avLst/>
            </a:prstGeom>
          </p:spPr>
        </p:pic>
        <p:pic>
          <p:nvPicPr>
            <p:cNvPr id="19" name="図 18" descr="アイコン&#10;&#10;自動的に生成された説明">
              <a:extLst>
                <a:ext uri="{FF2B5EF4-FFF2-40B4-BE49-F238E27FC236}">
                  <a16:creationId xmlns:a16="http://schemas.microsoft.com/office/drawing/2014/main" id="{D7F0614F-6A0F-79D4-F7B1-938A80745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9719" y="575550"/>
              <a:ext cx="307893" cy="307893"/>
            </a:xfrm>
            <a:prstGeom prst="rect">
              <a:avLst/>
            </a:prstGeom>
            <a:noFill/>
          </p:spPr>
        </p:pic>
        <p:pic>
          <p:nvPicPr>
            <p:cNvPr id="20" name="図 19" descr="QR コード&#10;&#10;自動的に生成された説明">
              <a:extLst>
                <a:ext uri="{FF2B5EF4-FFF2-40B4-BE49-F238E27FC236}">
                  <a16:creationId xmlns:a16="http://schemas.microsoft.com/office/drawing/2014/main" id="{A5570948-D6F4-348F-1DCC-3AE917715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96981" y="1205023"/>
              <a:ext cx="310020" cy="310465"/>
            </a:xfrm>
            <a:prstGeom prst="rect">
              <a:avLst/>
            </a:prstGeom>
          </p:spPr>
        </p:pic>
        <p:pic>
          <p:nvPicPr>
            <p:cNvPr id="21" name="図 20" descr="アイコン&#10;&#10;自動的に生成された説明">
              <a:extLst>
                <a:ext uri="{FF2B5EF4-FFF2-40B4-BE49-F238E27FC236}">
                  <a16:creationId xmlns:a16="http://schemas.microsoft.com/office/drawing/2014/main" id="{0CC44BF7-062A-D3DE-0867-8A0ABD86D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97760" y="1244842"/>
              <a:ext cx="329257" cy="270646"/>
            </a:xfrm>
            <a:prstGeom prst="rect">
              <a:avLst/>
            </a:prstGeom>
          </p:spPr>
        </p:pic>
      </p:grpSp>
      <p:sp>
        <p:nvSpPr>
          <p:cNvPr id="10" name="矢印: 上 9">
            <a:extLst>
              <a:ext uri="{FF2B5EF4-FFF2-40B4-BE49-F238E27FC236}">
                <a16:creationId xmlns:a16="http://schemas.microsoft.com/office/drawing/2014/main" id="{2F0203F8-E3DA-E12A-E995-3D93A0A1A2EE}"/>
              </a:ext>
            </a:extLst>
          </p:cNvPr>
          <p:cNvSpPr/>
          <p:nvPr/>
        </p:nvSpPr>
        <p:spPr>
          <a:xfrm rot="1140000">
            <a:off x="6261706" y="2749263"/>
            <a:ext cx="723426" cy="761585"/>
          </a:xfrm>
          <a:custGeom>
            <a:avLst/>
            <a:gdLst>
              <a:gd name="connsiteX0" fmla="*/ 0 w 684000"/>
              <a:gd name="connsiteY0" fmla="*/ 324000 h 648000"/>
              <a:gd name="connsiteX1" fmla="*/ 342000 w 684000"/>
              <a:gd name="connsiteY1" fmla="*/ 0 h 648000"/>
              <a:gd name="connsiteX2" fmla="*/ 684000 w 684000"/>
              <a:gd name="connsiteY2" fmla="*/ 324000 h 648000"/>
              <a:gd name="connsiteX3" fmla="*/ 513000 w 684000"/>
              <a:gd name="connsiteY3" fmla="*/ 324000 h 648000"/>
              <a:gd name="connsiteX4" fmla="*/ 513000 w 684000"/>
              <a:gd name="connsiteY4" fmla="*/ 648000 h 648000"/>
              <a:gd name="connsiteX5" fmla="*/ 171000 w 684000"/>
              <a:gd name="connsiteY5" fmla="*/ 648000 h 648000"/>
              <a:gd name="connsiteX6" fmla="*/ 171000 w 684000"/>
              <a:gd name="connsiteY6" fmla="*/ 324000 h 648000"/>
              <a:gd name="connsiteX7" fmla="*/ 0 w 684000"/>
              <a:gd name="connsiteY7" fmla="*/ 324000 h 648000"/>
              <a:gd name="connsiteX0" fmla="*/ 0 w 696462"/>
              <a:gd name="connsiteY0" fmla="*/ 324000 h 648000"/>
              <a:gd name="connsiteX1" fmla="*/ 342000 w 696462"/>
              <a:gd name="connsiteY1" fmla="*/ 0 h 648000"/>
              <a:gd name="connsiteX2" fmla="*/ 696462 w 696462"/>
              <a:gd name="connsiteY2" fmla="*/ 230164 h 648000"/>
              <a:gd name="connsiteX3" fmla="*/ 513000 w 696462"/>
              <a:gd name="connsiteY3" fmla="*/ 324000 h 648000"/>
              <a:gd name="connsiteX4" fmla="*/ 513000 w 696462"/>
              <a:gd name="connsiteY4" fmla="*/ 648000 h 648000"/>
              <a:gd name="connsiteX5" fmla="*/ 171000 w 696462"/>
              <a:gd name="connsiteY5" fmla="*/ 648000 h 648000"/>
              <a:gd name="connsiteX6" fmla="*/ 171000 w 696462"/>
              <a:gd name="connsiteY6" fmla="*/ 324000 h 648000"/>
              <a:gd name="connsiteX7" fmla="*/ 0 w 696462"/>
              <a:gd name="connsiteY7" fmla="*/ 324000 h 648000"/>
              <a:gd name="connsiteX0" fmla="*/ 0 w 696462"/>
              <a:gd name="connsiteY0" fmla="*/ 324000 h 648000"/>
              <a:gd name="connsiteX1" fmla="*/ 342000 w 696462"/>
              <a:gd name="connsiteY1" fmla="*/ 0 h 648000"/>
              <a:gd name="connsiteX2" fmla="*/ 696462 w 696462"/>
              <a:gd name="connsiteY2" fmla="*/ 230164 h 648000"/>
              <a:gd name="connsiteX3" fmla="*/ 504203 w 696462"/>
              <a:gd name="connsiteY3" fmla="*/ 246438 h 648000"/>
              <a:gd name="connsiteX4" fmla="*/ 513000 w 696462"/>
              <a:gd name="connsiteY4" fmla="*/ 648000 h 648000"/>
              <a:gd name="connsiteX5" fmla="*/ 171000 w 696462"/>
              <a:gd name="connsiteY5" fmla="*/ 648000 h 648000"/>
              <a:gd name="connsiteX6" fmla="*/ 171000 w 696462"/>
              <a:gd name="connsiteY6" fmla="*/ 324000 h 648000"/>
              <a:gd name="connsiteX7" fmla="*/ 0 w 696462"/>
              <a:gd name="connsiteY7" fmla="*/ 324000 h 648000"/>
              <a:gd name="connsiteX0" fmla="*/ 0 w 696462"/>
              <a:gd name="connsiteY0" fmla="*/ 324000 h 648000"/>
              <a:gd name="connsiteX1" fmla="*/ 342000 w 696462"/>
              <a:gd name="connsiteY1" fmla="*/ 0 h 648000"/>
              <a:gd name="connsiteX2" fmla="*/ 696462 w 696462"/>
              <a:gd name="connsiteY2" fmla="*/ 230164 h 648000"/>
              <a:gd name="connsiteX3" fmla="*/ 504203 w 696462"/>
              <a:gd name="connsiteY3" fmla="*/ 246438 h 648000"/>
              <a:gd name="connsiteX4" fmla="*/ 513000 w 696462"/>
              <a:gd name="connsiteY4" fmla="*/ 648000 h 648000"/>
              <a:gd name="connsiteX5" fmla="*/ 171000 w 696462"/>
              <a:gd name="connsiteY5" fmla="*/ 648000 h 648000"/>
              <a:gd name="connsiteX6" fmla="*/ 173228 w 696462"/>
              <a:gd name="connsiteY6" fmla="*/ 278460 h 648000"/>
              <a:gd name="connsiteX7" fmla="*/ 0 w 696462"/>
              <a:gd name="connsiteY7" fmla="*/ 324000 h 648000"/>
              <a:gd name="connsiteX0" fmla="*/ 0 w 730185"/>
              <a:gd name="connsiteY0" fmla="*/ 324000 h 648000"/>
              <a:gd name="connsiteX1" fmla="*/ 342000 w 730185"/>
              <a:gd name="connsiteY1" fmla="*/ 0 h 648000"/>
              <a:gd name="connsiteX2" fmla="*/ 730185 w 730185"/>
              <a:gd name="connsiteY2" fmla="*/ 120051 h 648000"/>
              <a:gd name="connsiteX3" fmla="*/ 504203 w 730185"/>
              <a:gd name="connsiteY3" fmla="*/ 246438 h 648000"/>
              <a:gd name="connsiteX4" fmla="*/ 513000 w 730185"/>
              <a:gd name="connsiteY4" fmla="*/ 648000 h 648000"/>
              <a:gd name="connsiteX5" fmla="*/ 171000 w 730185"/>
              <a:gd name="connsiteY5" fmla="*/ 648000 h 648000"/>
              <a:gd name="connsiteX6" fmla="*/ 173228 w 730185"/>
              <a:gd name="connsiteY6" fmla="*/ 278460 h 648000"/>
              <a:gd name="connsiteX7" fmla="*/ 0 w 730185"/>
              <a:gd name="connsiteY7" fmla="*/ 324000 h 648000"/>
              <a:gd name="connsiteX0" fmla="*/ 0 w 730185"/>
              <a:gd name="connsiteY0" fmla="*/ 410946 h 734946"/>
              <a:gd name="connsiteX1" fmla="*/ 334448 w 730185"/>
              <a:gd name="connsiteY1" fmla="*/ 0 h 734946"/>
              <a:gd name="connsiteX2" fmla="*/ 730185 w 730185"/>
              <a:gd name="connsiteY2" fmla="*/ 206997 h 734946"/>
              <a:gd name="connsiteX3" fmla="*/ 504203 w 730185"/>
              <a:gd name="connsiteY3" fmla="*/ 333384 h 734946"/>
              <a:gd name="connsiteX4" fmla="*/ 513000 w 730185"/>
              <a:gd name="connsiteY4" fmla="*/ 734946 h 734946"/>
              <a:gd name="connsiteX5" fmla="*/ 171000 w 730185"/>
              <a:gd name="connsiteY5" fmla="*/ 734946 h 734946"/>
              <a:gd name="connsiteX6" fmla="*/ 173228 w 730185"/>
              <a:gd name="connsiteY6" fmla="*/ 365406 h 734946"/>
              <a:gd name="connsiteX7" fmla="*/ 0 w 730185"/>
              <a:gd name="connsiteY7" fmla="*/ 410946 h 734946"/>
              <a:gd name="connsiteX0" fmla="*/ 0 w 723426"/>
              <a:gd name="connsiteY0" fmla="*/ 410946 h 734946"/>
              <a:gd name="connsiteX1" fmla="*/ 334448 w 723426"/>
              <a:gd name="connsiteY1" fmla="*/ 0 h 734946"/>
              <a:gd name="connsiteX2" fmla="*/ 723426 w 723426"/>
              <a:gd name="connsiteY2" fmla="*/ 200370 h 734946"/>
              <a:gd name="connsiteX3" fmla="*/ 504203 w 723426"/>
              <a:gd name="connsiteY3" fmla="*/ 333384 h 734946"/>
              <a:gd name="connsiteX4" fmla="*/ 513000 w 723426"/>
              <a:gd name="connsiteY4" fmla="*/ 734946 h 734946"/>
              <a:gd name="connsiteX5" fmla="*/ 171000 w 723426"/>
              <a:gd name="connsiteY5" fmla="*/ 734946 h 734946"/>
              <a:gd name="connsiteX6" fmla="*/ 173228 w 723426"/>
              <a:gd name="connsiteY6" fmla="*/ 365406 h 734946"/>
              <a:gd name="connsiteX7" fmla="*/ 0 w 723426"/>
              <a:gd name="connsiteY7" fmla="*/ 410946 h 734946"/>
              <a:gd name="connsiteX0" fmla="*/ 0 w 723426"/>
              <a:gd name="connsiteY0" fmla="*/ 410946 h 734946"/>
              <a:gd name="connsiteX1" fmla="*/ 334448 w 723426"/>
              <a:gd name="connsiteY1" fmla="*/ 0 h 734946"/>
              <a:gd name="connsiteX2" fmla="*/ 723426 w 723426"/>
              <a:gd name="connsiteY2" fmla="*/ 200370 h 734946"/>
              <a:gd name="connsiteX3" fmla="*/ 488910 w 723426"/>
              <a:gd name="connsiteY3" fmla="*/ 275968 h 734946"/>
              <a:gd name="connsiteX4" fmla="*/ 513000 w 723426"/>
              <a:gd name="connsiteY4" fmla="*/ 734946 h 734946"/>
              <a:gd name="connsiteX5" fmla="*/ 171000 w 723426"/>
              <a:gd name="connsiteY5" fmla="*/ 734946 h 734946"/>
              <a:gd name="connsiteX6" fmla="*/ 173228 w 723426"/>
              <a:gd name="connsiteY6" fmla="*/ 365406 h 734946"/>
              <a:gd name="connsiteX7" fmla="*/ 0 w 723426"/>
              <a:gd name="connsiteY7" fmla="*/ 410946 h 734946"/>
              <a:gd name="connsiteX0" fmla="*/ 0 w 723426"/>
              <a:gd name="connsiteY0" fmla="*/ 410946 h 734946"/>
              <a:gd name="connsiteX1" fmla="*/ 334448 w 723426"/>
              <a:gd name="connsiteY1" fmla="*/ 0 h 734946"/>
              <a:gd name="connsiteX2" fmla="*/ 723426 w 723426"/>
              <a:gd name="connsiteY2" fmla="*/ 200370 h 734946"/>
              <a:gd name="connsiteX3" fmla="*/ 520930 w 723426"/>
              <a:gd name="connsiteY3" fmla="*/ 264942 h 734946"/>
              <a:gd name="connsiteX4" fmla="*/ 513000 w 723426"/>
              <a:gd name="connsiteY4" fmla="*/ 734946 h 734946"/>
              <a:gd name="connsiteX5" fmla="*/ 171000 w 723426"/>
              <a:gd name="connsiteY5" fmla="*/ 734946 h 734946"/>
              <a:gd name="connsiteX6" fmla="*/ 173228 w 723426"/>
              <a:gd name="connsiteY6" fmla="*/ 365406 h 734946"/>
              <a:gd name="connsiteX7" fmla="*/ 0 w 723426"/>
              <a:gd name="connsiteY7" fmla="*/ 410946 h 734946"/>
              <a:gd name="connsiteX0" fmla="*/ 0 w 723426"/>
              <a:gd name="connsiteY0" fmla="*/ 410946 h 774972"/>
              <a:gd name="connsiteX1" fmla="*/ 334448 w 723426"/>
              <a:gd name="connsiteY1" fmla="*/ 0 h 774972"/>
              <a:gd name="connsiteX2" fmla="*/ 723426 w 723426"/>
              <a:gd name="connsiteY2" fmla="*/ 200370 h 774972"/>
              <a:gd name="connsiteX3" fmla="*/ 520930 w 723426"/>
              <a:gd name="connsiteY3" fmla="*/ 264942 h 774972"/>
              <a:gd name="connsiteX4" fmla="*/ 513000 w 723426"/>
              <a:gd name="connsiteY4" fmla="*/ 734946 h 774972"/>
              <a:gd name="connsiteX5" fmla="*/ 184782 w 723426"/>
              <a:gd name="connsiteY5" fmla="*/ 774972 h 774972"/>
              <a:gd name="connsiteX6" fmla="*/ 173228 w 723426"/>
              <a:gd name="connsiteY6" fmla="*/ 365406 h 774972"/>
              <a:gd name="connsiteX7" fmla="*/ 0 w 723426"/>
              <a:gd name="connsiteY7" fmla="*/ 410946 h 774972"/>
              <a:gd name="connsiteX0" fmla="*/ 0 w 723426"/>
              <a:gd name="connsiteY0" fmla="*/ 410946 h 774972"/>
              <a:gd name="connsiteX1" fmla="*/ 334448 w 723426"/>
              <a:gd name="connsiteY1" fmla="*/ 0 h 774972"/>
              <a:gd name="connsiteX2" fmla="*/ 723426 w 723426"/>
              <a:gd name="connsiteY2" fmla="*/ 200370 h 774972"/>
              <a:gd name="connsiteX3" fmla="*/ 520930 w 723426"/>
              <a:gd name="connsiteY3" fmla="*/ 264942 h 774972"/>
              <a:gd name="connsiteX4" fmla="*/ 554010 w 723426"/>
              <a:gd name="connsiteY4" fmla="*/ 685006 h 774972"/>
              <a:gd name="connsiteX5" fmla="*/ 184782 w 723426"/>
              <a:gd name="connsiteY5" fmla="*/ 774972 h 774972"/>
              <a:gd name="connsiteX6" fmla="*/ 173228 w 723426"/>
              <a:gd name="connsiteY6" fmla="*/ 365406 h 774972"/>
              <a:gd name="connsiteX7" fmla="*/ 0 w 723426"/>
              <a:gd name="connsiteY7" fmla="*/ 410946 h 774972"/>
              <a:gd name="connsiteX0" fmla="*/ 0 w 723426"/>
              <a:gd name="connsiteY0" fmla="*/ 410946 h 763946"/>
              <a:gd name="connsiteX1" fmla="*/ 334448 w 723426"/>
              <a:gd name="connsiteY1" fmla="*/ 0 h 763946"/>
              <a:gd name="connsiteX2" fmla="*/ 723426 w 723426"/>
              <a:gd name="connsiteY2" fmla="*/ 200370 h 763946"/>
              <a:gd name="connsiteX3" fmla="*/ 520930 w 723426"/>
              <a:gd name="connsiteY3" fmla="*/ 264942 h 763946"/>
              <a:gd name="connsiteX4" fmla="*/ 554010 w 723426"/>
              <a:gd name="connsiteY4" fmla="*/ 685006 h 763946"/>
              <a:gd name="connsiteX5" fmla="*/ 216804 w 723426"/>
              <a:gd name="connsiteY5" fmla="*/ 763946 h 763946"/>
              <a:gd name="connsiteX6" fmla="*/ 173228 w 723426"/>
              <a:gd name="connsiteY6" fmla="*/ 365406 h 763946"/>
              <a:gd name="connsiteX7" fmla="*/ 0 w 723426"/>
              <a:gd name="connsiteY7" fmla="*/ 410946 h 763946"/>
              <a:gd name="connsiteX0" fmla="*/ 0 w 723426"/>
              <a:gd name="connsiteY0" fmla="*/ 410946 h 761585"/>
              <a:gd name="connsiteX1" fmla="*/ 334448 w 723426"/>
              <a:gd name="connsiteY1" fmla="*/ 0 h 761585"/>
              <a:gd name="connsiteX2" fmla="*/ 723426 w 723426"/>
              <a:gd name="connsiteY2" fmla="*/ 200370 h 761585"/>
              <a:gd name="connsiteX3" fmla="*/ 520930 w 723426"/>
              <a:gd name="connsiteY3" fmla="*/ 264942 h 761585"/>
              <a:gd name="connsiteX4" fmla="*/ 554010 w 723426"/>
              <a:gd name="connsiteY4" fmla="*/ 685006 h 761585"/>
              <a:gd name="connsiteX5" fmla="*/ 184651 w 723426"/>
              <a:gd name="connsiteY5" fmla="*/ 761585 h 761585"/>
              <a:gd name="connsiteX6" fmla="*/ 173228 w 723426"/>
              <a:gd name="connsiteY6" fmla="*/ 365406 h 761585"/>
              <a:gd name="connsiteX7" fmla="*/ 0 w 723426"/>
              <a:gd name="connsiteY7" fmla="*/ 410946 h 761585"/>
              <a:gd name="connsiteX0" fmla="*/ 0 w 723426"/>
              <a:gd name="connsiteY0" fmla="*/ 410946 h 761585"/>
              <a:gd name="connsiteX1" fmla="*/ 334448 w 723426"/>
              <a:gd name="connsiteY1" fmla="*/ 0 h 761585"/>
              <a:gd name="connsiteX2" fmla="*/ 723426 w 723426"/>
              <a:gd name="connsiteY2" fmla="*/ 200370 h 761585"/>
              <a:gd name="connsiteX3" fmla="*/ 520930 w 723426"/>
              <a:gd name="connsiteY3" fmla="*/ 264942 h 761585"/>
              <a:gd name="connsiteX4" fmla="*/ 532618 w 723426"/>
              <a:gd name="connsiteY4" fmla="*/ 687895 h 761585"/>
              <a:gd name="connsiteX5" fmla="*/ 184651 w 723426"/>
              <a:gd name="connsiteY5" fmla="*/ 761585 h 761585"/>
              <a:gd name="connsiteX6" fmla="*/ 173228 w 723426"/>
              <a:gd name="connsiteY6" fmla="*/ 365406 h 761585"/>
              <a:gd name="connsiteX7" fmla="*/ 0 w 723426"/>
              <a:gd name="connsiteY7" fmla="*/ 410946 h 761585"/>
              <a:gd name="connsiteX0" fmla="*/ 0 w 723426"/>
              <a:gd name="connsiteY0" fmla="*/ 410946 h 761585"/>
              <a:gd name="connsiteX1" fmla="*/ 334448 w 723426"/>
              <a:gd name="connsiteY1" fmla="*/ 0 h 761585"/>
              <a:gd name="connsiteX2" fmla="*/ 723426 w 723426"/>
              <a:gd name="connsiteY2" fmla="*/ 200370 h 761585"/>
              <a:gd name="connsiteX3" fmla="*/ 520930 w 723426"/>
              <a:gd name="connsiteY3" fmla="*/ 264942 h 761585"/>
              <a:gd name="connsiteX4" fmla="*/ 565753 w 723426"/>
              <a:gd name="connsiteY4" fmla="*/ 654099 h 761585"/>
              <a:gd name="connsiteX5" fmla="*/ 184651 w 723426"/>
              <a:gd name="connsiteY5" fmla="*/ 761585 h 761585"/>
              <a:gd name="connsiteX6" fmla="*/ 173228 w 723426"/>
              <a:gd name="connsiteY6" fmla="*/ 365406 h 761585"/>
              <a:gd name="connsiteX7" fmla="*/ 0 w 723426"/>
              <a:gd name="connsiteY7" fmla="*/ 410946 h 761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3426" h="761585">
                <a:moveTo>
                  <a:pt x="0" y="410946"/>
                </a:moveTo>
                <a:lnTo>
                  <a:pt x="334448" y="0"/>
                </a:lnTo>
                <a:lnTo>
                  <a:pt x="723426" y="200370"/>
                </a:lnTo>
                <a:lnTo>
                  <a:pt x="520930" y="264942"/>
                </a:lnTo>
                <a:lnTo>
                  <a:pt x="565753" y="654099"/>
                </a:lnTo>
                <a:lnTo>
                  <a:pt x="184651" y="761585"/>
                </a:lnTo>
                <a:cubicBezTo>
                  <a:pt x="185394" y="638405"/>
                  <a:pt x="172485" y="488586"/>
                  <a:pt x="173228" y="365406"/>
                </a:cubicBezTo>
                <a:lnTo>
                  <a:pt x="0" y="410946"/>
                </a:lnTo>
                <a:close/>
              </a:path>
            </a:pathLst>
          </a:custGeom>
          <a:gradFill flip="none" rotWithShape="1">
            <a:gsLst>
              <a:gs pos="90004">
                <a:srgbClr val="CCECFF"/>
              </a:gs>
              <a:gs pos="41000">
                <a:srgbClr val="00009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39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8D2B8A1D-8E05-4797-5FDE-D8731773193F}"/>
              </a:ext>
            </a:extLst>
          </p:cNvPr>
          <p:cNvGrpSpPr/>
          <p:nvPr/>
        </p:nvGrpSpPr>
        <p:grpSpPr>
          <a:xfrm>
            <a:off x="5659263" y="3497000"/>
            <a:ext cx="1610244" cy="512897"/>
            <a:chOff x="6644776" y="3436695"/>
            <a:chExt cx="1610244" cy="512897"/>
          </a:xfrm>
        </p:grpSpPr>
        <p:sp>
          <p:nvSpPr>
            <p:cNvPr id="22" name="角丸四角形 37">
              <a:extLst>
                <a:ext uri="{FF2B5EF4-FFF2-40B4-BE49-F238E27FC236}">
                  <a16:creationId xmlns:a16="http://schemas.microsoft.com/office/drawing/2014/main" id="{E1B096F7-F376-4E71-8B09-1A6016A57A68}"/>
                </a:ext>
              </a:extLst>
            </p:cNvPr>
            <p:cNvSpPr/>
            <p:nvPr/>
          </p:nvSpPr>
          <p:spPr>
            <a:xfrm>
              <a:off x="6706957" y="3629713"/>
              <a:ext cx="1548063" cy="319879"/>
            </a:xfrm>
            <a:prstGeom prst="roundRect">
              <a:avLst>
                <a:gd name="adj" fmla="val 50000"/>
              </a:avLst>
            </a:prstGeom>
            <a:solidFill>
              <a:srgbClr val="AF1932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>
                <a:defRPr/>
              </a:pPr>
              <a:r>
                <a:rPr lang="ja-JP" altLang="en-US" sz="1867" b="1" spc="133">
                  <a:solidFill>
                    <a:prstClr val="white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rPr>
                <a:t>行政</a:t>
              </a:r>
              <a:r>
                <a:rPr lang="en-US" altLang="ja-JP" sz="1867" b="1" spc="133">
                  <a:solidFill>
                    <a:prstClr val="white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rPr>
                <a:t>DX</a:t>
              </a:r>
            </a:p>
          </p:txBody>
        </p: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D5C7CE74-6E92-6AA8-550F-46D9751AD0B1}"/>
                </a:ext>
              </a:extLst>
            </p:cNvPr>
            <p:cNvCxnSpPr>
              <a:cxnSpLocks/>
              <a:endCxn id="22" idx="0"/>
            </p:cNvCxnSpPr>
            <p:nvPr/>
          </p:nvCxnSpPr>
          <p:spPr>
            <a:xfrm>
              <a:off x="6644776" y="3436695"/>
              <a:ext cx="836213" cy="193018"/>
            </a:xfrm>
            <a:prstGeom prst="line">
              <a:avLst/>
            </a:prstGeom>
            <a:ln w="28575">
              <a:solidFill>
                <a:srgbClr val="AF19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角丸四角形 27">
            <a:extLst>
              <a:ext uri="{FF2B5EF4-FFF2-40B4-BE49-F238E27FC236}">
                <a16:creationId xmlns:a16="http://schemas.microsoft.com/office/drawing/2014/main" id="{61687D3F-3085-8479-832C-1EDEA01B63DF}"/>
              </a:ext>
            </a:extLst>
          </p:cNvPr>
          <p:cNvSpPr/>
          <p:nvPr/>
        </p:nvSpPr>
        <p:spPr>
          <a:xfrm>
            <a:off x="5724335" y="2114278"/>
            <a:ext cx="2201904" cy="46166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2588" indent="-41275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73113" indent="-90488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62050" indent="-138113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2575" indent="-187325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5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市民</a:t>
            </a:r>
            <a:r>
              <a:rPr lang="en-US" altLang="ja-JP" sz="15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QoL</a:t>
            </a:r>
            <a:r>
              <a:rPr lang="ja-JP" altLang="en-US" sz="15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の向上</a:t>
            </a: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5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都市力の向上</a:t>
            </a: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E7DA0CCF-F971-178A-82CF-30F7BCE1A559}"/>
              </a:ext>
            </a:extLst>
          </p:cNvPr>
          <p:cNvSpPr>
            <a:spLocks noChangeAspect="1"/>
          </p:cNvSpPr>
          <p:nvPr/>
        </p:nvSpPr>
        <p:spPr>
          <a:xfrm rot="120000">
            <a:off x="4537452" y="4187967"/>
            <a:ext cx="512539" cy="148126"/>
          </a:xfrm>
          <a:prstGeom prst="ellipse">
            <a:avLst/>
          </a:prstGeom>
          <a:solidFill>
            <a:srgbClr val="A3CFE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279545E0-DCC7-D860-AB61-FA55E0CC83B8}"/>
              </a:ext>
            </a:extLst>
          </p:cNvPr>
          <p:cNvSpPr>
            <a:spLocks noChangeAspect="1"/>
          </p:cNvSpPr>
          <p:nvPr/>
        </p:nvSpPr>
        <p:spPr>
          <a:xfrm rot="120000">
            <a:off x="4989082" y="4234384"/>
            <a:ext cx="512539" cy="148126"/>
          </a:xfrm>
          <a:prstGeom prst="ellipse">
            <a:avLst/>
          </a:prstGeom>
          <a:solidFill>
            <a:srgbClr val="A3CFE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629FC45C-8301-00E2-1700-48FB84B6107F}"/>
              </a:ext>
            </a:extLst>
          </p:cNvPr>
          <p:cNvSpPr>
            <a:spLocks noChangeAspect="1"/>
          </p:cNvSpPr>
          <p:nvPr/>
        </p:nvSpPr>
        <p:spPr>
          <a:xfrm rot="180000">
            <a:off x="4842894" y="4095386"/>
            <a:ext cx="512539" cy="148126"/>
          </a:xfrm>
          <a:prstGeom prst="ellipse">
            <a:avLst/>
          </a:prstGeom>
          <a:solidFill>
            <a:srgbClr val="A3CFE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52">
            <a:extLst>
              <a:ext uri="{FF2B5EF4-FFF2-40B4-BE49-F238E27FC236}">
                <a16:creationId xmlns:a16="http://schemas.microsoft.com/office/drawing/2014/main" id="{AD1AE8E8-D6F0-839D-3342-81C250D4B20A}"/>
              </a:ext>
            </a:extLst>
          </p:cNvPr>
          <p:cNvSpPr/>
          <p:nvPr/>
        </p:nvSpPr>
        <p:spPr>
          <a:xfrm>
            <a:off x="5696981" y="4078111"/>
            <a:ext cx="3357959" cy="64633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r>
              <a:rPr lang="ja-JP" altLang="en-US" sz="1400">
                <a:solidFill>
                  <a:srgbClr val="000000"/>
                </a:solidFill>
                <a:latin typeface="+mn-ea"/>
              </a:rPr>
              <a:t>効率的かつ質の高い組織・業務運営を実現</a:t>
            </a:r>
            <a:endParaRPr lang="en-US" altLang="ja-JP" sz="1400">
              <a:solidFill>
                <a:srgbClr val="000000"/>
              </a:solidFill>
              <a:latin typeface="+mn-ea"/>
            </a:endParaRPr>
          </a:p>
          <a:p>
            <a:pPr defTabSz="1219170">
              <a:defRPr/>
            </a:pPr>
            <a:r>
              <a:rPr lang="ja-JP" altLang="en-US" sz="1400">
                <a:solidFill>
                  <a:srgbClr val="000000"/>
                </a:solidFill>
                <a:latin typeface="+mn-ea"/>
              </a:rPr>
              <a:t>　　（</a:t>
            </a:r>
            <a:r>
              <a:rPr lang="ja-JP" altLang="en-US" sz="1400">
                <a:solidFill>
                  <a:schemeClr val="tx1"/>
                </a:solidFill>
                <a:latin typeface="+mn-ea"/>
              </a:rPr>
              <a:t>バックオフィスＤＸの取組</a:t>
            </a:r>
            <a:r>
              <a:rPr lang="ja-JP" altLang="en-US" sz="1400">
                <a:solidFill>
                  <a:srgbClr val="000000"/>
                </a:solidFill>
                <a:latin typeface="+mn-ea"/>
              </a:rPr>
              <a:t>など）</a:t>
            </a:r>
            <a:endParaRPr lang="en-US" altLang="ja-JP" sz="1400">
              <a:solidFill>
                <a:srgbClr val="000000"/>
              </a:solidFill>
              <a:latin typeface="+mn-ea"/>
            </a:endParaRPr>
          </a:p>
          <a:p>
            <a:pPr algn="ctr" defTabSz="1219170">
              <a:defRPr/>
            </a:pPr>
            <a:endParaRPr lang="en-US" altLang="ja-JP" sz="1400" b="1">
              <a:solidFill>
                <a:srgbClr val="000000"/>
              </a:solidFill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C67CF68-E563-24B4-5FA5-933584B70027}"/>
              </a:ext>
            </a:extLst>
          </p:cNvPr>
          <p:cNvSpPr/>
          <p:nvPr/>
        </p:nvSpPr>
        <p:spPr>
          <a:xfrm>
            <a:off x="171522" y="991276"/>
            <a:ext cx="4363501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>
                <a:solidFill>
                  <a:srgbClr val="000000"/>
                </a:solidFill>
                <a:latin typeface="+mn-ea"/>
              </a:rPr>
              <a:t>Re-Design</a:t>
            </a:r>
            <a:r>
              <a:rPr lang="ja-JP" altLang="en-US" sz="1600">
                <a:solidFill>
                  <a:srgbClr val="000000"/>
                </a:solidFill>
                <a:latin typeface="+mn-ea"/>
              </a:rPr>
              <a:t>おおさか～大阪市</a:t>
            </a:r>
            <a:r>
              <a:rPr lang="ja-JP" altLang="en-US" sz="1600">
                <a:solidFill>
                  <a:schemeClr val="tx1"/>
                </a:solidFill>
                <a:latin typeface="+mn-ea"/>
              </a:rPr>
              <a:t>ＤＸ戦</a:t>
            </a:r>
            <a:r>
              <a:rPr lang="ja-JP" altLang="en-US" sz="1600">
                <a:solidFill>
                  <a:srgbClr val="000000"/>
                </a:solidFill>
                <a:latin typeface="+mn-ea"/>
              </a:rPr>
              <a:t>略～</a:t>
            </a:r>
            <a:r>
              <a:rPr lang="ja-JP" altLang="en-US" sz="1600">
                <a:solidFill>
                  <a:srgbClr val="000000"/>
                </a:solidFill>
                <a:latin typeface="Arial"/>
                <a:ea typeface="ＭＳ Ｐゴシック"/>
              </a:rPr>
              <a:t>の推進</a:t>
            </a: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692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F04C7-9C2E-CE12-A88F-841D18D08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3249896-9668-F08E-7CEB-726BFF0F4736}"/>
              </a:ext>
            </a:extLst>
          </p:cNvPr>
          <p:cNvSpPr txBox="1"/>
          <p:nvPr/>
        </p:nvSpPr>
        <p:spPr>
          <a:xfrm>
            <a:off x="155379" y="916035"/>
            <a:ext cx="8953986" cy="71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 anchorCtr="0">
            <a:spAutoFit/>
          </a:bodyPr>
          <a:lstStyle>
            <a:defPPr>
              <a:defRPr lang="ja-JP"/>
            </a:defPPr>
            <a:lvl1pPr marL="180000" indent="-180000" eaLnBrk="1" hangingPunct="1">
              <a:spcBef>
                <a:spcPts val="175"/>
              </a:spcBef>
              <a:spcAft>
                <a:spcPts val="175"/>
              </a:spcAft>
              <a:buFont typeface="Wingdings" panose="05000000000000000000" pitchFamily="2" charset="2"/>
              <a:buChar char="Ø"/>
              <a:defRPr sz="1400">
                <a:latin typeface="ＭＳ Ｐゴシック" panose="020B0600070205080204" pitchFamily="50" charset="-128"/>
              </a:defRPr>
            </a:lvl1pPr>
            <a:lvl2pPr marL="503238" indent="-266700"/>
            <a:lvl6pPr marL="2009775" indent="-187325" eaLnBrk="0" fontAlgn="base" hangingPunct="0">
              <a:spcBef>
                <a:spcPct val="0"/>
              </a:spcBef>
              <a:spcAft>
                <a:spcPct val="0"/>
              </a:spcAft>
            </a:lvl6pPr>
            <a:lvl7pPr marL="2466975" indent="-187325" eaLnBrk="0" fontAlgn="base" hangingPunct="0">
              <a:spcBef>
                <a:spcPct val="0"/>
              </a:spcBef>
              <a:spcAft>
                <a:spcPct val="0"/>
              </a:spcAft>
            </a:lvl7pPr>
            <a:lvl8pPr marL="2924175" indent="-187325" eaLnBrk="0" fontAlgn="base" hangingPunct="0">
              <a:spcBef>
                <a:spcPct val="0"/>
              </a:spcBef>
              <a:spcAft>
                <a:spcPct val="0"/>
              </a:spcAft>
            </a:lvl8pPr>
            <a:lvl9pPr marL="3381375" indent="-187325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lvl="0" algn="just"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「大阪市ＣＸ（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Civic 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eXperience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）サービスグランドデザイン（基本方針）」（</a:t>
            </a:r>
            <a:r>
              <a:rPr lang="ja-JP" altLang="en-US" dirty="0">
                <a:solidFill>
                  <a:srgbClr val="000000"/>
                </a:solidFill>
              </a:rPr>
              <a:t>令和</a:t>
            </a:r>
            <a:r>
              <a:rPr lang="ja-JP" altLang="en-US" dirty="0"/>
              <a:t>８年３月</a:t>
            </a:r>
            <a:r>
              <a:rPr lang="ja-JP" altLang="en-US" dirty="0">
                <a:solidFill>
                  <a:srgbClr val="000000"/>
                </a:solidFill>
              </a:rPr>
              <a:t>策定予定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）に基づき、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AI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やデータを効果的に活用して利用者目線での体験・価値を重視した次世代サービスへ変革し、利用者一人ひとりに合わせた「プッシュ型」のサービス提供などを実現するため、全庁的な取組の推進及びサービス・利用環境の実行計画を策定</a:t>
            </a:r>
          </a:p>
        </p:txBody>
      </p:sp>
      <p:sp>
        <p:nvSpPr>
          <p:cNvPr id="34" name="Rectangle 4">
            <a:extLst>
              <a:ext uri="{FF2B5EF4-FFF2-40B4-BE49-F238E27FC236}">
                <a16:creationId xmlns:a16="http://schemas.microsoft.com/office/drawing/2014/main" id="{7A8A7F1F-AF5E-4813-2076-D86EBA680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4763"/>
            <a:ext cx="9145588" cy="476250"/>
          </a:xfrm>
          <a:prstGeom prst="rect">
            <a:avLst/>
          </a:prstGeom>
          <a:gradFill flip="none" rotWithShape="1">
            <a:gsLst>
              <a:gs pos="55000">
                <a:srgbClr val="000099"/>
              </a:gs>
              <a:gs pos="100000">
                <a:schemeClr val="bg1"/>
              </a:gs>
            </a:gsLst>
            <a:lin ang="0" scaled="1"/>
            <a:tileRect/>
          </a:gradFill>
          <a:ln w="38100" algn="ctr">
            <a:noFill/>
            <a:miter lim="800000"/>
            <a:headEnd/>
            <a:tailEnd/>
          </a:ln>
          <a:effectLst/>
        </p:spPr>
        <p:txBody>
          <a:bodyPr wrap="none" lIns="77929" tIns="38964" rIns="77929" bIns="3896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+mn-cs"/>
              </a:rPr>
              <a:t>Re-Design</a:t>
            </a: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+mn-cs"/>
              </a:rPr>
              <a:t>おおさか～大阪市ＤＸ戦略～の推進②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2FB2A0A4-BE94-AD85-1430-04C3F069CF04}"/>
              </a:ext>
            </a:extLst>
          </p:cNvPr>
          <p:cNvSpPr/>
          <p:nvPr/>
        </p:nvSpPr>
        <p:spPr>
          <a:xfrm>
            <a:off x="6551369" y="522211"/>
            <a:ext cx="2439809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ＤＸ推進事業（主なもの）</a:t>
            </a:r>
          </a:p>
        </p:txBody>
      </p:sp>
      <p:sp>
        <p:nvSpPr>
          <p:cNvPr id="5" name="スライド番号プレースホルダ 3">
            <a:extLst>
              <a:ext uri="{FF2B5EF4-FFF2-40B4-BE49-F238E27FC236}">
                <a16:creationId xmlns:a16="http://schemas.microsoft.com/office/drawing/2014/main" id="{6C1935D8-A1C8-60AE-E7A8-5C429DD794DD}"/>
              </a:ext>
            </a:extLst>
          </p:cNvPr>
          <p:cNvSpPr txBox="1">
            <a:spLocks noGrp="1"/>
          </p:cNvSpPr>
          <p:nvPr/>
        </p:nvSpPr>
        <p:spPr bwMode="auto">
          <a:xfrm>
            <a:off x="7010400" y="4700853"/>
            <a:ext cx="2133600" cy="3571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77928" tIns="38964" rIns="77928" bIns="38964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FDCF82-61BD-41EF-A490-9375BDA4C9D1}" type="slidenum">
              <a:rPr kumimoji="1" lang="en-US" altLang="ja-JP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0" name="角丸四角形 37">
            <a:extLst>
              <a:ext uri="{FF2B5EF4-FFF2-40B4-BE49-F238E27FC236}">
                <a16:creationId xmlns:a16="http://schemas.microsoft.com/office/drawing/2014/main" id="{B57A2294-3577-322A-7508-50D8F3D1F6EF}"/>
              </a:ext>
            </a:extLst>
          </p:cNvPr>
          <p:cNvSpPr/>
          <p:nvPr/>
        </p:nvSpPr>
        <p:spPr>
          <a:xfrm>
            <a:off x="117630" y="587945"/>
            <a:ext cx="288925" cy="288000"/>
          </a:xfrm>
          <a:prstGeom prst="roundRect">
            <a:avLst/>
          </a:prstGeom>
          <a:noFill/>
          <a:ln w="31750" cmpd="sng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0" rIns="91400" bIns="35983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拡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1D63BA3-E04E-B8F8-3B47-648AC02FB211}"/>
              </a:ext>
            </a:extLst>
          </p:cNvPr>
          <p:cNvSpPr txBox="1"/>
          <p:nvPr/>
        </p:nvSpPr>
        <p:spPr>
          <a:xfrm>
            <a:off x="406555" y="575483"/>
            <a:ext cx="8536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-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■</a:t>
            </a:r>
            <a:r>
              <a:rPr kumimoji="1" lang="ja-JP" altLang="en-US" sz="1600" b="1" i="0" u="none" strike="noStrike" kern="1200" cap="none" spc="-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1600" b="1" i="0" u="none" strike="noStrike" kern="1200" cap="none" spc="-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次世代行政サービス推進事業 　　　　　　　　　（６億６，８００万円）</a:t>
            </a:r>
            <a:endParaRPr kumimoji="1" lang="en-US" altLang="ja-JP" sz="1600" b="1" i="0" u="none" strike="noStrike" kern="1200" cap="none" spc="-5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4" name="角丸四角形 36">
            <a:extLst>
              <a:ext uri="{FF2B5EF4-FFF2-40B4-BE49-F238E27FC236}">
                <a16:creationId xmlns:a16="http://schemas.microsoft.com/office/drawing/2014/main" id="{58C415AD-8824-D817-E2AF-AE2FC14DCAA0}"/>
              </a:ext>
            </a:extLst>
          </p:cNvPr>
          <p:cNvSpPr/>
          <p:nvPr/>
        </p:nvSpPr>
        <p:spPr>
          <a:xfrm>
            <a:off x="3576678" y="629490"/>
            <a:ext cx="892281" cy="217549"/>
          </a:xfrm>
          <a:prstGeom prst="roundRect">
            <a:avLst>
              <a:gd name="adj" fmla="val 50000"/>
            </a:avLst>
          </a:prstGeom>
          <a:solidFill>
            <a:srgbClr val="AF1932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2588" indent="-41275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73113" indent="-90488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62050" indent="-138113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2575" indent="-187325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13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 panose="020B0500000000000000" pitchFamily="50" charset="-128"/>
                <a:ea typeface="Yu Gothic UI" panose="020B0500000000000000" pitchFamily="50" charset="-128"/>
                <a:cs typeface="+mn-cs"/>
              </a:rPr>
              <a:t>サービス</a:t>
            </a:r>
            <a:r>
              <a:rPr kumimoji="1" lang="en-US" altLang="ja-JP" sz="900" b="1" i="0" u="none" strike="noStrike" kern="1200" cap="none" spc="13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 panose="020B0500000000000000" pitchFamily="50" charset="-128"/>
                <a:ea typeface="Yu Gothic UI" panose="020B0500000000000000" pitchFamily="50" charset="-128"/>
                <a:cs typeface="+mn-cs"/>
              </a:rPr>
              <a:t>DX</a:t>
            </a:r>
            <a:endParaRPr kumimoji="1" lang="en-US" altLang="ja-JP" sz="900" b="0" i="0" u="none" strike="noStrike" kern="1200" cap="none" spc="133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 panose="020B0500000000000000" pitchFamily="50" charset="-128"/>
              <a:ea typeface="Yu Gothic UI" panose="020B0500000000000000" pitchFamily="50" charset="-128"/>
              <a:cs typeface="+mn-cs"/>
            </a:endParaRPr>
          </a:p>
        </p:txBody>
      </p:sp>
      <p:sp>
        <p:nvSpPr>
          <p:cNvPr id="384" name="テキスト ボックス 383">
            <a:extLst>
              <a:ext uri="{FF2B5EF4-FFF2-40B4-BE49-F238E27FC236}">
                <a16:creationId xmlns:a16="http://schemas.microsoft.com/office/drawing/2014/main" id="{D1826FFF-E0BE-63F3-42E8-95B05918CC1B}"/>
              </a:ext>
            </a:extLst>
          </p:cNvPr>
          <p:cNvSpPr txBox="1"/>
          <p:nvPr/>
        </p:nvSpPr>
        <p:spPr>
          <a:xfrm>
            <a:off x="7020405" y="2092870"/>
            <a:ext cx="2103708" cy="503590"/>
          </a:xfrm>
          <a:prstGeom prst="rect">
            <a:avLst/>
          </a:prstGeom>
          <a:noFill/>
        </p:spPr>
        <p:txBody>
          <a:bodyPr wrap="none" lIns="36000" tIns="36000" rIns="36000" bIns="36000" anchor="ctr" anchorCtr="0">
            <a:spAutoFit/>
          </a:bodyPr>
          <a:lstStyle/>
          <a:p>
            <a:pPr marL="0" marR="0" lvl="0" indent="0" algn="ctr" defTabSz="371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-100" normalizeH="0" baseline="0" noProof="0" dirty="0">
                <a:ln>
                  <a:noFill/>
                </a:ln>
                <a:solidFill>
                  <a:srgbClr val="14406C"/>
                </a:solidFill>
                <a:effectLst/>
                <a:uLnTx/>
                <a:uFillTx/>
                <a:latin typeface="BIZ UDPゴシック"/>
                <a:ea typeface="BIZ UDPゴシック"/>
                <a:cs typeface="Arial" charset="0"/>
              </a:rPr>
              <a:t>デジタル・リアル</a:t>
            </a:r>
            <a:r>
              <a:rPr kumimoji="1" lang="ja-JP" altLang="en-US" sz="1100" b="1" i="0" u="none" strike="noStrike" kern="1200" cap="none" spc="-100" normalizeH="0" baseline="0" noProof="0" dirty="0">
                <a:ln>
                  <a:noFill/>
                </a:ln>
                <a:solidFill>
                  <a:srgbClr val="14406C"/>
                </a:solidFill>
                <a:effectLst/>
                <a:uLnTx/>
                <a:uFillTx/>
                <a:latin typeface="BIZ UDPゴシック"/>
                <a:ea typeface="BIZ UDPゴシック"/>
                <a:cs typeface="+mn-cs"/>
              </a:rPr>
              <a:t>の</a:t>
            </a:r>
            <a:r>
              <a:rPr kumimoji="1" lang="ja-JP" altLang="en-US" sz="1100" b="1" i="0" u="none" strike="noStrike" kern="1200" cap="none" spc="-100" normalizeH="0" baseline="0" noProof="0" dirty="0">
                <a:ln>
                  <a:noFill/>
                </a:ln>
                <a:solidFill>
                  <a:srgbClr val="14406C"/>
                </a:solidFill>
                <a:effectLst/>
                <a:uLnTx/>
                <a:uFillTx/>
                <a:latin typeface="BIZ UDPゴシック"/>
                <a:ea typeface="BIZ UDPゴシック"/>
                <a:cs typeface="Arial" charset="0"/>
              </a:rPr>
              <a:t>境目ない対応</a:t>
            </a:r>
            <a:br>
              <a:rPr kumimoji="1" lang="en-US" altLang="ja-JP" sz="1200" b="1" i="0" u="none" strike="noStrike" kern="1200" cap="none" spc="-100" normalizeH="0" baseline="0" noProof="0" dirty="0">
                <a:ln>
                  <a:noFill/>
                </a:ln>
                <a:solidFill>
                  <a:srgbClr val="14406C"/>
                </a:solidFill>
                <a:effectLst/>
                <a:uLnTx/>
                <a:uFillTx/>
                <a:latin typeface="BIZ UDPゴシック"/>
                <a:ea typeface="BIZ UDPゴシック"/>
                <a:cs typeface="Arial" charset="0"/>
              </a:rPr>
            </a:br>
            <a:r>
              <a:rPr kumimoji="1" lang="ja-JP" altLang="en-US" sz="850" b="0" i="0" u="none" strike="noStrike" kern="1200" cap="none" spc="-100" normalizeH="0" baseline="0" noProof="0" dirty="0">
                <a:ln>
                  <a:noFill/>
                </a:ln>
                <a:solidFill>
                  <a:srgbClr val="14406C"/>
                </a:solidFill>
                <a:effectLst/>
                <a:uLnTx/>
                <a:uFillTx/>
                <a:latin typeface="BIZ UDPゴシック"/>
                <a:ea typeface="BIZ UDPゴシック"/>
                <a:cs typeface="Arial" charset="0"/>
              </a:rPr>
              <a:t>デジタルとリアルのオムニチャネルにより、利用者</a:t>
            </a:r>
            <a:br>
              <a:rPr kumimoji="1" lang="en-US" altLang="ja-JP" sz="850" b="0" i="0" u="none" strike="noStrike" kern="1200" cap="none" spc="-100" normalizeH="0" baseline="0" noProof="0" dirty="0">
                <a:ln>
                  <a:noFill/>
                </a:ln>
                <a:solidFill>
                  <a:srgbClr val="14406C"/>
                </a:solidFill>
                <a:effectLst/>
                <a:uLnTx/>
                <a:uFillTx/>
                <a:latin typeface="BIZ UDPゴシック"/>
                <a:ea typeface="BIZ UDPゴシック"/>
                <a:cs typeface="Arial" charset="0"/>
              </a:rPr>
            </a:br>
            <a:r>
              <a:rPr kumimoji="1" lang="ja-JP" altLang="en-US" sz="850" b="0" i="0" u="none" strike="noStrike" kern="1200" cap="none" spc="-100" normalizeH="0" baseline="0" noProof="0" dirty="0">
                <a:ln>
                  <a:noFill/>
                </a:ln>
                <a:solidFill>
                  <a:srgbClr val="14406C"/>
                </a:solidFill>
                <a:effectLst/>
                <a:uLnTx/>
                <a:uFillTx/>
                <a:latin typeface="BIZ UDPゴシック"/>
                <a:ea typeface="BIZ UDPゴシック"/>
                <a:cs typeface="Arial" charset="0"/>
              </a:rPr>
              <a:t>に適した環境で誰一人取り残さないサービスへ</a:t>
            </a:r>
          </a:p>
        </p:txBody>
      </p:sp>
      <p:sp>
        <p:nvSpPr>
          <p:cNvPr id="385" name="テキスト ボックス 384">
            <a:extLst>
              <a:ext uri="{FF2B5EF4-FFF2-40B4-BE49-F238E27FC236}">
                <a16:creationId xmlns:a16="http://schemas.microsoft.com/office/drawing/2014/main" id="{32D40E9E-060B-9E04-F1F1-F833FCF5851D}"/>
              </a:ext>
            </a:extLst>
          </p:cNvPr>
          <p:cNvSpPr txBox="1"/>
          <p:nvPr/>
        </p:nvSpPr>
        <p:spPr>
          <a:xfrm>
            <a:off x="7029752" y="3648048"/>
            <a:ext cx="2039588" cy="488201"/>
          </a:xfrm>
          <a:prstGeom prst="rect">
            <a:avLst/>
          </a:prstGeom>
          <a:noFill/>
        </p:spPr>
        <p:txBody>
          <a:bodyPr wrap="none" lIns="36000" tIns="36000" rIns="36000" bIns="36000" anchor="ctr" anchorCtr="0">
            <a:spAutoFit/>
          </a:bodyPr>
          <a:lstStyle/>
          <a:p>
            <a:pPr marL="0" marR="0" lvl="0" indent="0" algn="ctr" defTabSz="371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-100" normalizeH="0" baseline="0" noProof="0" dirty="0">
                <a:ln>
                  <a:noFill/>
                </a:ln>
                <a:solidFill>
                  <a:srgbClr val="14406C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Arial" charset="0"/>
              </a:rPr>
              <a:t>パーソナライズされたサービス提供</a:t>
            </a:r>
            <a:endParaRPr kumimoji="1" lang="en-US" altLang="ja-JP" sz="1100" b="0" i="0" u="none" strike="noStrike" kern="1200" cap="none" spc="-100" normalizeH="0" baseline="0" noProof="0" dirty="0">
              <a:ln>
                <a:noFill/>
              </a:ln>
              <a:solidFill>
                <a:srgbClr val="14406C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Arial" charset="0"/>
            </a:endParaRPr>
          </a:p>
          <a:p>
            <a:pPr marL="0" marR="0" lvl="0" indent="0" algn="ctr" defTabSz="37147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-100" normalizeH="0" baseline="0" noProof="0" dirty="0">
                <a:ln>
                  <a:noFill/>
                </a:ln>
                <a:solidFill>
                  <a:srgbClr val="14406C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Arial" charset="0"/>
              </a:rPr>
              <a:t>共通</a:t>
            </a:r>
            <a:r>
              <a:rPr kumimoji="1" lang="en-US" altLang="ja-JP" sz="800" b="0" i="0" u="none" strike="noStrike" kern="1200" cap="none" spc="-100" normalizeH="0" baseline="0" noProof="0" dirty="0">
                <a:ln>
                  <a:noFill/>
                </a:ln>
                <a:solidFill>
                  <a:srgbClr val="14406C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Arial" charset="0"/>
              </a:rPr>
              <a:t>ID</a:t>
            </a:r>
            <a:r>
              <a:rPr kumimoji="1" lang="ja-JP" altLang="en-US" sz="800" b="0" i="0" u="none" strike="noStrike" kern="1200" cap="none" spc="-100" normalizeH="0" baseline="0" noProof="0" dirty="0">
                <a:ln>
                  <a:noFill/>
                </a:ln>
                <a:solidFill>
                  <a:srgbClr val="14406C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Arial" charset="0"/>
              </a:rPr>
              <a:t>で利用者の情報・状況を把握のうえ、</a:t>
            </a:r>
            <a:br>
              <a:rPr kumimoji="1" lang="en-US" altLang="ja-JP" sz="800" b="0" i="0" u="none" strike="noStrike" kern="1200" cap="none" spc="-100" normalizeH="0" baseline="0" noProof="0" dirty="0">
                <a:ln>
                  <a:noFill/>
                </a:ln>
                <a:solidFill>
                  <a:srgbClr val="14406C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Arial" charset="0"/>
              </a:rPr>
            </a:br>
            <a:r>
              <a:rPr kumimoji="1" lang="ja-JP" altLang="en-US" sz="800" b="0" i="0" u="none" strike="noStrike" kern="1200" cap="none" spc="-100" normalizeH="0" baseline="0" noProof="0" dirty="0">
                <a:ln>
                  <a:noFill/>
                </a:ln>
                <a:solidFill>
                  <a:srgbClr val="14406C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Arial" charset="0"/>
              </a:rPr>
              <a:t>ニーズ</a:t>
            </a:r>
            <a:r>
              <a:rPr kumimoji="1" lang="ja-JP" altLang="en-US" sz="800" b="0" i="0" u="none" strike="noStrike" kern="1200" cap="none" spc="-100" normalizeH="0" baseline="0" noProof="0" dirty="0">
                <a:ln>
                  <a:noFill/>
                </a:ln>
                <a:solidFill>
                  <a:srgbClr val="14406C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に応じたサービス・体験を先回りで</a:t>
            </a:r>
            <a:r>
              <a:rPr kumimoji="1" lang="ja-JP" altLang="en-US" sz="800" b="0" i="0" u="none" strike="noStrike" kern="1200" cap="none" spc="-100" normalizeH="0" baseline="0" noProof="0" dirty="0">
                <a:ln>
                  <a:noFill/>
                </a:ln>
                <a:solidFill>
                  <a:srgbClr val="14406C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Arial" charset="0"/>
              </a:rPr>
              <a:t>提供</a:t>
            </a:r>
            <a:endParaRPr kumimoji="1" lang="en-US" altLang="ja-JP" sz="800" b="0" i="0" u="none" strike="noStrike" kern="1200" cap="none" spc="-100" normalizeH="0" baseline="0" noProof="0" dirty="0">
              <a:ln>
                <a:noFill/>
              </a:ln>
              <a:solidFill>
                <a:srgbClr val="14406C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Arial" charset="0"/>
            </a:endParaRPr>
          </a:p>
        </p:txBody>
      </p:sp>
      <p:pic>
        <p:nvPicPr>
          <p:cNvPr id="386" name="図 385">
            <a:extLst>
              <a:ext uri="{FF2B5EF4-FFF2-40B4-BE49-F238E27FC236}">
                <a16:creationId xmlns:a16="http://schemas.microsoft.com/office/drawing/2014/main" id="{D404679E-65F0-A8E2-3D2A-ED05C97BAD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135"/>
          <a:stretch>
            <a:fillRect/>
          </a:stretch>
        </p:blipFill>
        <p:spPr>
          <a:xfrm>
            <a:off x="7467361" y="2603395"/>
            <a:ext cx="1216940" cy="756000"/>
          </a:xfrm>
          <a:prstGeom prst="rect">
            <a:avLst/>
          </a:prstGeom>
        </p:spPr>
      </p:pic>
      <p:pic>
        <p:nvPicPr>
          <p:cNvPr id="387" name="図 386">
            <a:extLst>
              <a:ext uri="{FF2B5EF4-FFF2-40B4-BE49-F238E27FC236}">
                <a16:creationId xmlns:a16="http://schemas.microsoft.com/office/drawing/2014/main" id="{FA9510CB-6E66-31C9-F5C3-2D1F02BFFBA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6208"/>
          <a:stretch>
            <a:fillRect/>
          </a:stretch>
        </p:blipFill>
        <p:spPr>
          <a:xfrm>
            <a:off x="7361873" y="4154017"/>
            <a:ext cx="1294925" cy="828000"/>
          </a:xfrm>
          <a:prstGeom prst="rect">
            <a:avLst/>
          </a:prstGeom>
        </p:spPr>
      </p:pic>
      <p:pic>
        <p:nvPicPr>
          <p:cNvPr id="806" name="図 805">
            <a:extLst>
              <a:ext uri="{FF2B5EF4-FFF2-40B4-BE49-F238E27FC236}">
                <a16:creationId xmlns:a16="http://schemas.microsoft.com/office/drawing/2014/main" id="{89217E00-9783-E690-83B4-A80D8552F5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"/>
          <a:stretch/>
        </p:blipFill>
        <p:spPr>
          <a:xfrm>
            <a:off x="107455" y="1763348"/>
            <a:ext cx="6915646" cy="32817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92332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9D7FB-CB27-2F86-1F46-EDBC17242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4">
            <a:extLst>
              <a:ext uri="{FF2B5EF4-FFF2-40B4-BE49-F238E27FC236}">
                <a16:creationId xmlns:a16="http://schemas.microsoft.com/office/drawing/2014/main" id="{9989462E-6931-565C-3315-F9CA4B096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4763"/>
            <a:ext cx="9145588" cy="476250"/>
          </a:xfrm>
          <a:prstGeom prst="rect">
            <a:avLst/>
          </a:prstGeom>
          <a:gradFill flip="none" rotWithShape="1">
            <a:gsLst>
              <a:gs pos="55000">
                <a:srgbClr val="000099"/>
              </a:gs>
              <a:gs pos="100000">
                <a:schemeClr val="bg1"/>
              </a:gs>
            </a:gsLst>
            <a:lin ang="0" scaled="1"/>
            <a:tileRect/>
          </a:gradFill>
          <a:ln w="38100" algn="ctr">
            <a:noFill/>
            <a:miter lim="800000"/>
            <a:headEnd/>
            <a:tailEnd/>
          </a:ln>
          <a:effectLst/>
        </p:spPr>
        <p:txBody>
          <a:bodyPr wrap="none" lIns="77929" tIns="38964" rIns="77929" bIns="3896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+mn-cs"/>
              </a:rPr>
              <a:t>Re-Design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+mn-cs"/>
              </a:rPr>
              <a:t>おおさか～大阪市ＤＸ戦略～の推進③</a:t>
            </a:r>
          </a:p>
        </p:txBody>
      </p:sp>
      <p:sp>
        <p:nvSpPr>
          <p:cNvPr id="6" name="角丸四角形 37">
            <a:extLst>
              <a:ext uri="{FF2B5EF4-FFF2-40B4-BE49-F238E27FC236}">
                <a16:creationId xmlns:a16="http://schemas.microsoft.com/office/drawing/2014/main" id="{4C9D1728-9D06-10DE-0DC6-8E1A2A98293F}"/>
              </a:ext>
            </a:extLst>
          </p:cNvPr>
          <p:cNvSpPr/>
          <p:nvPr/>
        </p:nvSpPr>
        <p:spPr>
          <a:xfrm>
            <a:off x="132814" y="583080"/>
            <a:ext cx="288925" cy="288000"/>
          </a:xfrm>
          <a:prstGeom prst="roundRect">
            <a:avLst/>
          </a:prstGeom>
          <a:noFill/>
          <a:ln w="31750" cmpd="sng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0" rIns="91400" bIns="35983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拡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429800A-C755-5578-2973-85AAED5422A3}"/>
              </a:ext>
            </a:extLst>
          </p:cNvPr>
          <p:cNvSpPr txBox="1"/>
          <p:nvPr/>
        </p:nvSpPr>
        <p:spPr>
          <a:xfrm>
            <a:off x="377478" y="547821"/>
            <a:ext cx="8536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-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■　区役所ＤＸ実現等に向けた取組　　　　　　　　　　　　　　　（６億</a:t>
            </a:r>
            <a:r>
              <a:rPr kumimoji="1" lang="ja-JP" altLang="en-US" sz="1600" b="1" i="0" u="none" strike="noStrike" kern="1200" cap="none" spc="-50" normalizeH="0" baseline="0" noProof="0">
                <a:ln>
                  <a:noFill/>
                </a:ln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７，４０</a:t>
            </a:r>
            <a:r>
              <a:rPr kumimoji="1" lang="ja-JP" altLang="en-US" sz="1600" b="1" i="0" u="none" strike="noStrike" kern="1200" cap="none" spc="-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０万円）</a:t>
            </a:r>
            <a:endParaRPr kumimoji="1" lang="en-US" altLang="ja-JP" sz="1600" b="1" i="0" u="none" strike="noStrike" kern="1200" cap="none" spc="-5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8" name="角丸四角形 36">
            <a:extLst>
              <a:ext uri="{FF2B5EF4-FFF2-40B4-BE49-F238E27FC236}">
                <a16:creationId xmlns:a16="http://schemas.microsoft.com/office/drawing/2014/main" id="{FCD49B30-FA32-0835-0FB6-FBA59BBA734B}"/>
              </a:ext>
            </a:extLst>
          </p:cNvPr>
          <p:cNvSpPr/>
          <p:nvPr/>
        </p:nvSpPr>
        <p:spPr>
          <a:xfrm>
            <a:off x="4441132" y="618305"/>
            <a:ext cx="892281" cy="217549"/>
          </a:xfrm>
          <a:prstGeom prst="roundRect">
            <a:avLst>
              <a:gd name="adj" fmla="val 50000"/>
            </a:avLst>
          </a:prstGeom>
          <a:solidFill>
            <a:srgbClr val="AF1932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2588" indent="-41275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73113" indent="-90488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62050" indent="-138113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2575" indent="-187325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13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 panose="020B0500000000000000" pitchFamily="50" charset="-128"/>
                <a:ea typeface="Yu Gothic UI" panose="020B0500000000000000" pitchFamily="50" charset="-128"/>
                <a:cs typeface="+mn-cs"/>
              </a:rPr>
              <a:t>サービス</a:t>
            </a:r>
            <a:r>
              <a:rPr kumimoji="1" lang="en-US" altLang="ja-JP" sz="900" b="1" i="0" u="none" strike="noStrike" kern="1200" cap="none" spc="13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Yu Gothic UI" panose="020B0500000000000000" pitchFamily="50" charset="-128"/>
                <a:ea typeface="Yu Gothic UI" panose="020B0500000000000000" pitchFamily="50" charset="-128"/>
                <a:cs typeface="+mn-cs"/>
              </a:rPr>
              <a:t>DX</a:t>
            </a:r>
            <a:endParaRPr kumimoji="1" lang="en-US" altLang="ja-JP" sz="900" b="0" i="0" u="none" strike="noStrike" kern="1200" cap="none" spc="133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 panose="020B0500000000000000" pitchFamily="50" charset="-128"/>
              <a:ea typeface="Yu Gothic UI" panose="020B0500000000000000" pitchFamily="50" charset="-128"/>
              <a:cs typeface="+mn-cs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85CF4237-AB37-DBCD-C030-BF4123E24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43" y="876698"/>
            <a:ext cx="8344326" cy="50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 anchorCtr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503238" indent="-2667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009775" indent="-1873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466975" indent="-1873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2924175" indent="-1873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381375" indent="-1873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180000" marR="0" lvl="0" indent="-180000" algn="just" defTabSz="914400" rtl="0" eaLnBrk="1" fontAlgn="base" latinLnBrk="0" hangingPunct="1">
              <a:lnSpc>
                <a:spcPct val="100000"/>
              </a:lnSpc>
              <a:spcBef>
                <a:spcPts val="175"/>
              </a:spcBef>
              <a:spcAft>
                <a:spcPts val="175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住民と自治体の接点（フロントヤード）の中心である区役所において、区役所ＤＸ実行計画を踏まえた様々な取組を順次実施し、市民の利便性を向上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F3281CA0-1A9C-8EDB-D0A7-5A43F3042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431" y="1362733"/>
            <a:ext cx="8373716" cy="50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 anchorCtr="0">
            <a:spAutoFit/>
          </a:bodyPr>
          <a:lstStyle/>
          <a:p>
            <a:pPr marL="179705" marR="0" lvl="0" indent="-179705" algn="l" defTabSz="914400" rtl="0" eaLnBrk="1" fontAlgn="base" latinLnBrk="0" hangingPunct="1">
              <a:lnSpc>
                <a:spcPct val="100000"/>
              </a:lnSpc>
              <a:spcBef>
                <a:spcPts val="175"/>
              </a:spcBef>
              <a:spcAft>
                <a:spcPts val="175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「書かない、漏れがない、待たない窓口」の実現に向けた窓口改革、新たな庁舎空間の創出、</a:t>
            </a: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PGothic"/>
                <a:ea typeface="MS PGothic"/>
                <a:cs typeface="+mn-cs"/>
              </a:rPr>
              <a:t>A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PGothic"/>
                <a:ea typeface="MS PGothic"/>
                <a:cs typeface="+mn-cs"/>
              </a:rPr>
              <a:t>Ｉ音声認識ツールによる字幕表示や多言語対応、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遠隔相談システムの導入などを実施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pic>
        <p:nvPicPr>
          <p:cNvPr id="111" name="図 110">
            <a:extLst>
              <a:ext uri="{FF2B5EF4-FFF2-40B4-BE49-F238E27FC236}">
                <a16:creationId xmlns:a16="http://schemas.microsoft.com/office/drawing/2014/main" id="{8064E0A1-B405-3F0A-0665-3E6B858786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4981" y="1888443"/>
            <a:ext cx="5474038" cy="2890823"/>
          </a:xfrm>
          <a:prstGeom prst="rect">
            <a:avLst/>
          </a:prstGeom>
        </p:spPr>
      </p:pic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E33A3A4A-F745-0560-DA0A-E4D7964EA12F}"/>
              </a:ext>
            </a:extLst>
          </p:cNvPr>
          <p:cNvSpPr txBox="1"/>
          <p:nvPr/>
        </p:nvSpPr>
        <p:spPr>
          <a:xfrm>
            <a:off x="4551084" y="2091514"/>
            <a:ext cx="218887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361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Yu Gothic UI"/>
                <a:ea typeface="Yu Gothic UI"/>
                <a:cs typeface="+mn-cs"/>
                <a:sym typeface="Helvetica Light"/>
              </a:rPr>
              <a:t>プライバシーに配慮した相談ブースなど市民サービスの提供に向けた新たな庁舎空間の創出</a:t>
            </a:r>
            <a:endParaRPr kumimoji="0" lang="en-US" altLang="ja-JP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Yu Gothic UI"/>
              <a:ea typeface="Yu Gothic UI"/>
              <a:cs typeface="+mn-cs"/>
              <a:sym typeface="Helvetica Light"/>
            </a:endParaRP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43782C01-DEEA-4543-D2C0-86009CB3FC7B}"/>
              </a:ext>
            </a:extLst>
          </p:cNvPr>
          <p:cNvSpPr txBox="1"/>
          <p:nvPr/>
        </p:nvSpPr>
        <p:spPr>
          <a:xfrm>
            <a:off x="811649" y="3824830"/>
            <a:ext cx="2128931" cy="33855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marL="0" marR="0" lvl="0" indent="0" algn="l" defTabSz="361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Yu Gothic UI"/>
                <a:cs typeface="+mn-cs"/>
                <a:sym typeface="Helvetica Light"/>
              </a:rPr>
              <a:t>AI</a:t>
            </a:r>
            <a:r>
              <a:rPr kumimoji="0" lang="ja-JP" alt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Yu Gothic UI"/>
                <a:ea typeface="Yu Gothic UI"/>
                <a:cs typeface="+mn-cs"/>
                <a:sym typeface="Helvetica Light"/>
              </a:rPr>
              <a:t>音声認識ツールによる高齢者・聴覚障がい者</a:t>
            </a:r>
            <a:endParaRPr kumimoji="0" lang="en-US" altLang="ja-JP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Yu Gothic UI"/>
              <a:ea typeface="Yu Gothic UI"/>
              <a:cs typeface="+mn-cs"/>
              <a:sym typeface="Helvetica Light"/>
            </a:endParaRPr>
          </a:p>
          <a:p>
            <a:pPr marL="0" marR="0" lvl="0" indent="0" algn="l" defTabSz="361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Yu Gothic UI"/>
                <a:ea typeface="Yu Gothic UI"/>
                <a:cs typeface="+mn-cs"/>
                <a:sym typeface="Helvetica Light"/>
              </a:rPr>
              <a:t>支援及び多言語翻訳</a:t>
            </a: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A6219D65-BD89-D99D-42A2-0001255118E6}"/>
              </a:ext>
            </a:extLst>
          </p:cNvPr>
          <p:cNvSpPr txBox="1"/>
          <p:nvPr/>
        </p:nvSpPr>
        <p:spPr>
          <a:xfrm>
            <a:off x="2297722" y="4639127"/>
            <a:ext cx="21743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361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Yu Gothic UI"/>
                <a:ea typeface="Yu Gothic UI"/>
                <a:cs typeface="+mn-cs"/>
                <a:sym typeface="Helvetica Light"/>
              </a:rPr>
              <a:t>デジタル活用による手続きの迅速化や</a:t>
            </a:r>
            <a:endParaRPr kumimoji="0" lang="en-US" altLang="ja-JP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Yu Gothic UI"/>
              <a:ea typeface="Yu Gothic UI"/>
              <a:cs typeface="+mn-cs"/>
              <a:sym typeface="Helvetica Light"/>
            </a:endParaRPr>
          </a:p>
          <a:p>
            <a:pPr marL="0" marR="0" lvl="0" indent="0" algn="l" defTabSz="361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Yu Gothic UI"/>
                <a:ea typeface="Yu Gothic UI"/>
                <a:cs typeface="+mn-cs"/>
                <a:sym typeface="Helvetica Light"/>
              </a:rPr>
              <a:t>自動化に向けた窓口改革</a:t>
            </a:r>
            <a:endParaRPr kumimoji="0" lang="en-US" altLang="ja-JP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Yu Gothic UI"/>
              <a:ea typeface="Yu Gothic UI"/>
              <a:cs typeface="+mn-cs"/>
              <a:sym typeface="Helvetica Light"/>
            </a:endParaRP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B914E4B2-7473-F815-4C16-20AF5EF680F9}"/>
              </a:ext>
            </a:extLst>
          </p:cNvPr>
          <p:cNvSpPr txBox="1"/>
          <p:nvPr/>
        </p:nvSpPr>
        <p:spPr>
          <a:xfrm>
            <a:off x="4593911" y="4564868"/>
            <a:ext cx="803129" cy="51165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361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Yu Gothic UI"/>
                <a:ea typeface="Yu Gothic UI"/>
                <a:cs typeface="+mn-cs"/>
                <a:sym typeface="Helvetica Light"/>
              </a:rPr>
              <a:t>AI</a:t>
            </a:r>
            <a:r>
              <a:rPr kumimoji="0" lang="ja-JP" alt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Yu Gothic UI"/>
                <a:ea typeface="Yu Gothic UI"/>
                <a:cs typeface="+mn-cs"/>
                <a:sym typeface="Helvetica Light"/>
              </a:rPr>
              <a:t>電話による</a:t>
            </a:r>
            <a:endParaRPr kumimoji="0" lang="en-US" altLang="ja-JP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Yu Gothic UI"/>
              <a:ea typeface="Yu Gothic UI"/>
              <a:cs typeface="+mn-cs"/>
              <a:sym typeface="Helvetica Light"/>
            </a:endParaRPr>
          </a:p>
          <a:p>
            <a:pPr marL="0" marR="0" lvl="0" indent="0" algn="l" defTabSz="361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Yu Gothic UI"/>
                <a:ea typeface="Yu Gothic UI"/>
                <a:cs typeface="+mn-cs"/>
                <a:sym typeface="Helvetica Light"/>
              </a:rPr>
              <a:t>24</a:t>
            </a:r>
            <a:r>
              <a:rPr kumimoji="0" lang="ja-JP" alt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Yu Gothic UI"/>
                <a:ea typeface="Yu Gothic UI"/>
                <a:cs typeface="+mn-cs"/>
                <a:sym typeface="Helvetica Light"/>
              </a:rPr>
              <a:t>時間</a:t>
            </a:r>
            <a:r>
              <a:rPr kumimoji="0" lang="en-US" altLang="ja-JP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Yu Gothic UI"/>
                <a:ea typeface="Yu Gothic UI"/>
                <a:cs typeface="+mn-cs"/>
                <a:sym typeface="Helvetica Light"/>
              </a:rPr>
              <a:t>365</a:t>
            </a:r>
            <a:r>
              <a:rPr kumimoji="0" lang="ja-JP" alt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Yu Gothic UI"/>
                <a:ea typeface="Yu Gothic UI"/>
                <a:cs typeface="+mn-cs"/>
                <a:sym typeface="Helvetica Light"/>
              </a:rPr>
              <a:t>日の</a:t>
            </a:r>
            <a:endParaRPr kumimoji="0" lang="en-US" altLang="ja-JP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Yu Gothic UI"/>
              <a:ea typeface="Yu Gothic UI"/>
              <a:cs typeface="+mn-cs"/>
              <a:sym typeface="Helvetica Light"/>
            </a:endParaRPr>
          </a:p>
          <a:p>
            <a:pPr marL="0" marR="0" lvl="0" indent="0" algn="l" defTabSz="361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Yu Gothic UI"/>
                <a:ea typeface="Yu Gothic UI"/>
                <a:cs typeface="+mn-cs"/>
                <a:sym typeface="Helvetica Light"/>
              </a:rPr>
              <a:t>問い合わせ対応</a:t>
            </a:r>
          </a:p>
        </p:txBody>
      </p:sp>
      <p:sp>
        <p:nvSpPr>
          <p:cNvPr id="118" name="吹き出し: 折線 117">
            <a:extLst>
              <a:ext uri="{FF2B5EF4-FFF2-40B4-BE49-F238E27FC236}">
                <a16:creationId xmlns:a16="http://schemas.microsoft.com/office/drawing/2014/main" id="{4F4C08EE-91C5-D444-FF61-3B4C7C99900B}"/>
              </a:ext>
            </a:extLst>
          </p:cNvPr>
          <p:cNvSpPr/>
          <p:nvPr/>
        </p:nvSpPr>
        <p:spPr>
          <a:xfrm>
            <a:off x="5067367" y="1517474"/>
            <a:ext cx="1764914" cy="596340"/>
          </a:xfrm>
          <a:prstGeom prst="borderCallout2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361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/>
              <a:ea typeface="Yu Gothic UI"/>
              <a:cs typeface="+mn-cs"/>
              <a:sym typeface="Helvetica Light"/>
            </a:endParaRPr>
          </a:p>
        </p:txBody>
      </p:sp>
      <p:sp>
        <p:nvSpPr>
          <p:cNvPr id="124" name="楕円 123">
            <a:extLst>
              <a:ext uri="{FF2B5EF4-FFF2-40B4-BE49-F238E27FC236}">
                <a16:creationId xmlns:a16="http://schemas.microsoft.com/office/drawing/2014/main" id="{4128274D-EA81-0889-2679-A333D22B2982}"/>
              </a:ext>
            </a:extLst>
          </p:cNvPr>
          <p:cNvSpPr/>
          <p:nvPr/>
        </p:nvSpPr>
        <p:spPr>
          <a:xfrm>
            <a:off x="2043034" y="3316987"/>
            <a:ext cx="945179" cy="542783"/>
          </a:xfrm>
          <a:prstGeom prst="ellipse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softEdge rad="3175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  <a:sym typeface="Helvetica Light"/>
            </a:endParaRPr>
          </a:p>
        </p:txBody>
      </p:sp>
      <p:sp>
        <p:nvSpPr>
          <p:cNvPr id="125" name="楕円 124">
            <a:extLst>
              <a:ext uri="{FF2B5EF4-FFF2-40B4-BE49-F238E27FC236}">
                <a16:creationId xmlns:a16="http://schemas.microsoft.com/office/drawing/2014/main" id="{CDF104AF-90F4-9EBE-41F4-1FF20D14A625}"/>
              </a:ext>
            </a:extLst>
          </p:cNvPr>
          <p:cNvSpPr/>
          <p:nvPr/>
        </p:nvSpPr>
        <p:spPr>
          <a:xfrm rot="21426747">
            <a:off x="3452721" y="4003930"/>
            <a:ext cx="1089316" cy="663228"/>
          </a:xfrm>
          <a:prstGeom prst="ellipse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softEdge rad="31750"/>
          </a:effectLst>
        </p:spPr>
        <p:txBody>
          <a:bodyPr rtlCol="0" anchor="ctr"/>
          <a:lstStyle/>
          <a:p>
            <a:pPr marL="0" marR="0" lvl="0" indent="0" algn="ctr" defTabSz="361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Yu Gothic UI"/>
              <a:ea typeface="Yu Gothic UI"/>
              <a:cs typeface="+mn-cs"/>
              <a:sym typeface="Helvetica Light"/>
            </a:endParaRPr>
          </a:p>
        </p:txBody>
      </p:sp>
      <p:sp>
        <p:nvSpPr>
          <p:cNvPr id="126" name="楕円 125">
            <a:extLst>
              <a:ext uri="{FF2B5EF4-FFF2-40B4-BE49-F238E27FC236}">
                <a16:creationId xmlns:a16="http://schemas.microsoft.com/office/drawing/2014/main" id="{E8A1BA61-58A3-EF6D-A2BF-9F2049C53C0B}"/>
              </a:ext>
            </a:extLst>
          </p:cNvPr>
          <p:cNvSpPr/>
          <p:nvPr/>
        </p:nvSpPr>
        <p:spPr>
          <a:xfrm>
            <a:off x="5299447" y="4447956"/>
            <a:ext cx="1054238" cy="628565"/>
          </a:xfrm>
          <a:prstGeom prst="ellipse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softEdge rad="31750"/>
          </a:effectLst>
        </p:spPr>
        <p:txBody>
          <a:bodyPr rtlCol="0" anchor="ctr"/>
          <a:lstStyle/>
          <a:p>
            <a:pPr marL="0" marR="0" lvl="0" indent="0" algn="ctr" defTabSz="361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Yu Gothic UI"/>
              <a:ea typeface="Yu Gothic UI"/>
              <a:cs typeface="+mn-cs"/>
              <a:sym typeface="Helvetica Light"/>
            </a:endParaRPr>
          </a:p>
        </p:txBody>
      </p:sp>
      <p:sp>
        <p:nvSpPr>
          <p:cNvPr id="127" name="稲妻 126">
            <a:extLst>
              <a:ext uri="{FF2B5EF4-FFF2-40B4-BE49-F238E27FC236}">
                <a16:creationId xmlns:a16="http://schemas.microsoft.com/office/drawing/2014/main" id="{1DC0CEF1-B4BE-3B4E-1502-E7F338F2894B}"/>
              </a:ext>
            </a:extLst>
          </p:cNvPr>
          <p:cNvSpPr/>
          <p:nvPr/>
        </p:nvSpPr>
        <p:spPr>
          <a:xfrm>
            <a:off x="5427678" y="4335317"/>
            <a:ext cx="398888" cy="271422"/>
          </a:xfrm>
          <a:prstGeom prst="lightningBolt">
            <a:avLst/>
          </a:prstGeom>
          <a:solidFill>
            <a:srgbClr val="FFFF66"/>
          </a:solidFill>
          <a:ln w="12700" cap="flat" cmpd="sng" algn="ctr">
            <a:noFill/>
            <a:prstDash val="solid"/>
            <a:miter lim="800000"/>
          </a:ln>
          <a:effectLst>
            <a:glow rad="63500">
              <a:schemeClr val="bg2">
                <a:lumMod val="50000"/>
                <a:alpha val="40000"/>
              </a:schemeClr>
            </a:glow>
          </a:effectLst>
        </p:spPr>
        <p:txBody>
          <a:bodyPr rtlCol="0" anchor="ctr"/>
          <a:lstStyle/>
          <a:p>
            <a:pPr marL="0" marR="0" lvl="0" indent="0" algn="ctr" defTabSz="361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Yu Gothic UI"/>
              <a:ea typeface="Yu Gothic UI"/>
              <a:cs typeface="+mn-cs"/>
              <a:sym typeface="Helvetica Light"/>
            </a:endParaRPr>
          </a:p>
        </p:txBody>
      </p:sp>
      <p:sp>
        <p:nvSpPr>
          <p:cNvPr id="128" name="楕円 127">
            <a:extLst>
              <a:ext uri="{FF2B5EF4-FFF2-40B4-BE49-F238E27FC236}">
                <a16:creationId xmlns:a16="http://schemas.microsoft.com/office/drawing/2014/main" id="{926AAB43-5510-64BE-752A-1D13403850EC}"/>
              </a:ext>
            </a:extLst>
          </p:cNvPr>
          <p:cNvSpPr/>
          <p:nvPr/>
        </p:nvSpPr>
        <p:spPr>
          <a:xfrm>
            <a:off x="5552181" y="2546836"/>
            <a:ext cx="1085971" cy="531360"/>
          </a:xfrm>
          <a:prstGeom prst="ellipse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softEdge rad="31750"/>
          </a:effectLst>
        </p:spPr>
        <p:txBody>
          <a:bodyPr rtlCol="0" anchor="ctr"/>
          <a:lstStyle/>
          <a:p>
            <a:pPr marL="0" marR="0" lvl="0" indent="0" algn="ctr" defTabSz="361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Yu Gothic UI"/>
              <a:ea typeface="Yu Gothic UI"/>
              <a:cs typeface="+mn-cs"/>
              <a:sym typeface="Helvetica Light"/>
            </a:endParaRPr>
          </a:p>
        </p:txBody>
      </p:sp>
      <p:sp>
        <p:nvSpPr>
          <p:cNvPr id="129" name="楕円 128">
            <a:extLst>
              <a:ext uri="{FF2B5EF4-FFF2-40B4-BE49-F238E27FC236}">
                <a16:creationId xmlns:a16="http://schemas.microsoft.com/office/drawing/2014/main" id="{FAA75DDD-E258-D0C8-8AC1-F66C87B3AE09}"/>
              </a:ext>
            </a:extLst>
          </p:cNvPr>
          <p:cNvSpPr/>
          <p:nvPr/>
        </p:nvSpPr>
        <p:spPr>
          <a:xfrm rot="1080000">
            <a:off x="3494837" y="2380897"/>
            <a:ext cx="1914053" cy="673707"/>
          </a:xfrm>
          <a:prstGeom prst="ellipse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</a:ln>
          <a:effectLst>
            <a:glow rad="63500">
              <a:srgbClr val="4472C4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361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/>
              <a:ea typeface="Yu Gothic UI"/>
              <a:cs typeface="+mn-cs"/>
              <a:sym typeface="Helvetica Light"/>
            </a:endParaRPr>
          </a:p>
        </p:txBody>
      </p:sp>
      <p:pic>
        <p:nvPicPr>
          <p:cNvPr id="3" name="Picture 2" descr="小さい, 座る, テーブル, ギター が含まれている画像&#10;&#10;AI 生成コンテンツは間違っている可能性があります。">
            <a:extLst>
              <a:ext uri="{FF2B5EF4-FFF2-40B4-BE49-F238E27FC236}">
                <a16:creationId xmlns:a16="http://schemas.microsoft.com/office/drawing/2014/main" id="{04D0338A-3994-A797-D01A-B104BA1481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44040" y="4057493"/>
            <a:ext cx="1064979" cy="658782"/>
          </a:xfrm>
          <a:prstGeom prst="ellipse">
            <a:avLst/>
          </a:prstGeom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A440857-33EB-7577-EEDA-3F5D9BB41238}"/>
              </a:ext>
            </a:extLst>
          </p:cNvPr>
          <p:cNvSpPr txBox="1"/>
          <p:nvPr/>
        </p:nvSpPr>
        <p:spPr>
          <a:xfrm>
            <a:off x="7339657" y="4166337"/>
            <a:ext cx="1764913" cy="338554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marL="0" marR="0" lvl="0" indent="0" algn="l" defTabSz="361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Yu Gothic UI"/>
                <a:ea typeface="Yu Gothic UI"/>
                <a:cs typeface="+mn-cs"/>
              </a:rPr>
              <a:t>遠隔相談システムを</a:t>
            </a:r>
            <a:r>
              <a:rPr kumimoji="0" lang="en-US" altLang="ja-JP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Yu Gothic UI"/>
                <a:ea typeface="Yu Gothic UI"/>
                <a:cs typeface="+mn-cs"/>
                <a:sym typeface="Helvetica Light"/>
              </a:rPr>
              <a:t>活用した</a:t>
            </a:r>
            <a:endParaRPr kumimoji="0" lang="en-US" altLang="ja-JP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Yu Gothic UI"/>
              <a:ea typeface="Yu Gothic UI"/>
              <a:cs typeface="+mn-cs"/>
              <a:sym typeface="Helvetica Light"/>
            </a:endParaRPr>
          </a:p>
          <a:p>
            <a:pPr marL="0" marR="0" lvl="0" indent="0" algn="l" defTabSz="361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Yu Gothic UI"/>
                <a:ea typeface="Yu Gothic UI"/>
                <a:cs typeface="+mn-cs"/>
                <a:sym typeface="Helvetica Light"/>
              </a:rPr>
              <a:t>リモート対応</a:t>
            </a:r>
            <a:endParaRPr kumimoji="1" lang="ja-JP" altLang="en-US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Yu Gothic UI"/>
              <a:ea typeface="Yu Gothic UI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093E665-8146-6918-028F-CB36F0D0C292}"/>
              </a:ext>
            </a:extLst>
          </p:cNvPr>
          <p:cNvSpPr txBox="1"/>
          <p:nvPr/>
        </p:nvSpPr>
        <p:spPr>
          <a:xfrm>
            <a:off x="6629966" y="2638931"/>
            <a:ext cx="1764913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3614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Yu Gothic UI"/>
                <a:ea typeface="Yu Gothic UI"/>
                <a:cs typeface="+mn-cs"/>
                <a:sym typeface="Helvetica Light"/>
              </a:rPr>
              <a:t>人流分析によりコンテンツ配信を行う</a:t>
            </a:r>
            <a:endParaRPr kumimoji="1" lang="ja-JP" altLang="en-US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Yu Gothic UI"/>
              <a:ea typeface="Yu Gothic UI"/>
              <a:cs typeface="+mn-cs"/>
            </a:endParaRPr>
          </a:p>
          <a:p>
            <a:pPr marL="0" marR="0" lvl="0" indent="0" algn="l" defTabSz="361402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Yu Gothic UI"/>
                <a:ea typeface="Yu Gothic UI"/>
                <a:cs typeface="+mn-cs"/>
                <a:sym typeface="Helvetica Light"/>
              </a:rPr>
              <a:t>デジタルサイネージの活用</a:t>
            </a: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稲妻 1">
            <a:extLst>
              <a:ext uri="{FF2B5EF4-FFF2-40B4-BE49-F238E27FC236}">
                <a16:creationId xmlns:a16="http://schemas.microsoft.com/office/drawing/2014/main" id="{9938753E-1EAD-5C11-CCB6-7C31A9453BDD}"/>
              </a:ext>
            </a:extLst>
          </p:cNvPr>
          <p:cNvSpPr>
            <a:spLocks noChangeAspect="1"/>
          </p:cNvSpPr>
          <p:nvPr/>
        </p:nvSpPr>
        <p:spPr>
          <a:xfrm>
            <a:off x="6577879" y="3957137"/>
            <a:ext cx="273406" cy="186038"/>
          </a:xfrm>
          <a:prstGeom prst="lightningBolt">
            <a:avLst/>
          </a:prstGeom>
          <a:solidFill>
            <a:srgbClr val="FFFF66"/>
          </a:solidFill>
          <a:ln w="12700" cap="flat" cmpd="sng" algn="ctr">
            <a:noFill/>
            <a:prstDash val="solid"/>
            <a:miter lim="800000"/>
          </a:ln>
          <a:effectLst>
            <a:glow rad="63500">
              <a:schemeClr val="bg2">
                <a:lumMod val="50000"/>
                <a:alpha val="40000"/>
              </a:schemeClr>
            </a:glow>
          </a:effectLst>
        </p:spPr>
        <p:txBody>
          <a:bodyPr rtlCol="0" anchor="ctr"/>
          <a:lstStyle/>
          <a:p>
            <a:pPr marL="0" marR="0" lvl="0" indent="0" algn="ctr" defTabSz="361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Yu Gothic UI"/>
              <a:ea typeface="Yu Gothic UI"/>
              <a:cs typeface="+mn-cs"/>
              <a:sym typeface="Helvetica Light"/>
            </a:endParaRPr>
          </a:p>
        </p:txBody>
      </p:sp>
      <p:pic>
        <p:nvPicPr>
          <p:cNvPr id="131" name="図 130">
            <a:extLst>
              <a:ext uri="{FF2B5EF4-FFF2-40B4-BE49-F238E27FC236}">
                <a16:creationId xmlns:a16="http://schemas.microsoft.com/office/drawing/2014/main" id="{E30D4003-624E-B720-DEDB-0150FC5B379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544" y="1915017"/>
            <a:ext cx="2282208" cy="56655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B1AE5941-D7AE-408D-03C9-4B3D0E402EC2}"/>
              </a:ext>
            </a:extLst>
          </p:cNvPr>
          <p:cNvSpPr txBox="1"/>
          <p:nvPr/>
        </p:nvSpPr>
        <p:spPr>
          <a:xfrm>
            <a:off x="204107" y="3490240"/>
            <a:ext cx="1600236" cy="23083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区役所の将来のイメージ</a:t>
            </a:r>
          </a:p>
        </p:txBody>
      </p:sp>
      <p:sp>
        <p:nvSpPr>
          <p:cNvPr id="5" name="スライド番号プレースホルダ 3">
            <a:extLst>
              <a:ext uri="{FF2B5EF4-FFF2-40B4-BE49-F238E27FC236}">
                <a16:creationId xmlns:a16="http://schemas.microsoft.com/office/drawing/2014/main" id="{7152999A-3CB2-1A5E-AF65-999165B21120}"/>
              </a:ext>
            </a:extLst>
          </p:cNvPr>
          <p:cNvSpPr txBox="1">
            <a:spLocks noGrp="1"/>
          </p:cNvSpPr>
          <p:nvPr/>
        </p:nvSpPr>
        <p:spPr bwMode="auto">
          <a:xfrm>
            <a:off x="7010400" y="4700853"/>
            <a:ext cx="2133600" cy="3571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77928" tIns="38964" rIns="77928" bIns="38964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FDCF82-61BD-41EF-A490-9375BDA4C9D1}" type="slidenum">
              <a:rPr kumimoji="1" lang="en-US" altLang="ja-JP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693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03F79-E6BB-55DE-322D-26D6DDD14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4">
            <a:extLst>
              <a:ext uri="{FF2B5EF4-FFF2-40B4-BE49-F238E27FC236}">
                <a16:creationId xmlns:a16="http://schemas.microsoft.com/office/drawing/2014/main" id="{07312B04-20E9-4F80-A434-26675A392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0"/>
            <a:ext cx="9145588" cy="476250"/>
          </a:xfrm>
          <a:prstGeom prst="rect">
            <a:avLst/>
          </a:prstGeom>
          <a:gradFill flip="none" rotWithShape="1">
            <a:gsLst>
              <a:gs pos="55000">
                <a:srgbClr val="000099"/>
              </a:gs>
              <a:gs pos="100000">
                <a:schemeClr val="bg1"/>
              </a:gs>
            </a:gsLst>
            <a:lin ang="0" scaled="1"/>
            <a:tileRect/>
          </a:gradFill>
          <a:ln w="38100" algn="ctr">
            <a:noFill/>
            <a:miter lim="800000"/>
            <a:headEnd/>
            <a:tailEnd/>
          </a:ln>
          <a:effectLst/>
        </p:spPr>
        <p:txBody>
          <a:bodyPr wrap="none" lIns="77929" tIns="38964" rIns="77929" bIns="38964" anchor="ctr"/>
          <a:lstStyle/>
          <a:p>
            <a:pPr eaLnBrk="1" hangingPunct="1">
              <a:tabLst>
                <a:tab pos="541338" algn="l"/>
              </a:tabLst>
              <a:defRPr/>
            </a:pPr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Re-Design</a:t>
            </a:r>
            <a:r>
              <a:rPr lang="ja-JP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おおさか～大阪市ＤＸ戦略～</a:t>
            </a:r>
            <a:r>
              <a:rPr kumimoji="1" lang="ja-JP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の推進</a:t>
            </a:r>
            <a:r>
              <a:rPr lang="ja-JP" alt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創英角ｺﾞｼｯｸUB" pitchFamily="49" charset="-128"/>
              </a:rPr>
              <a:t>④</a:t>
            </a:r>
            <a:endParaRPr kumimoji="1" lang="ja-JP" altLang="en-US" sz="2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HG創英角ｺﾞｼｯｸUB" pitchFamily="49" charset="-128"/>
              <a:cs typeface="+mn-cs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F3A9F26-DF93-59A9-0815-2326AD7142CE}"/>
              </a:ext>
            </a:extLst>
          </p:cNvPr>
          <p:cNvSpPr txBox="1"/>
          <p:nvPr/>
        </p:nvSpPr>
        <p:spPr>
          <a:xfrm>
            <a:off x="452738" y="1809784"/>
            <a:ext cx="8820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3063" algn="l"/>
              </a:tabLst>
              <a:defRPr/>
            </a:pP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■　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バックオフィスＤＸ推進事業　　　　　　　　　　　　　　　　　　　　　　　  　　</a:t>
            </a:r>
            <a:r>
              <a:rPr lang="ja-JP" altLang="en-US" sz="1600" b="1">
                <a:solidFill>
                  <a:srgbClr val="000000"/>
                </a:solidFill>
                <a:latin typeface="+mn-ea"/>
                <a:ea typeface="+mn-ea"/>
              </a:rPr>
              <a:t>　　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（４５</a:t>
            </a:r>
            <a:r>
              <a:rPr kumimoji="1" lang="zh-TW" altLang="en-US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</a:rPr>
              <a:t>億</a:t>
            </a:r>
            <a:r>
              <a:rPr lang="ja-JP" altLang="en-US" sz="1600" b="1">
                <a:latin typeface="+mn-ea"/>
                <a:ea typeface="+mn-ea"/>
              </a:rPr>
              <a:t>８</a:t>
            </a:r>
            <a:r>
              <a:rPr kumimoji="1" lang="zh-TW" altLang="en-US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</a:rPr>
              <a:t>，</a:t>
            </a:r>
            <a:r>
              <a:rPr lang="ja-JP" altLang="en-US" sz="1600" b="1">
                <a:latin typeface="+mn-ea"/>
                <a:ea typeface="+mn-ea"/>
              </a:rPr>
              <a:t>０</a:t>
            </a:r>
            <a:r>
              <a:rPr kumimoji="1" lang="zh-TW" altLang="en-US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</a:rPr>
              <a:t>００万円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</a:t>
            </a:r>
            <a:endParaRPr kumimoji="1" lang="en-US" altLang="ja-JP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6" name="角丸四角形 37">
            <a:extLst>
              <a:ext uri="{FF2B5EF4-FFF2-40B4-BE49-F238E27FC236}">
                <a16:creationId xmlns:a16="http://schemas.microsoft.com/office/drawing/2014/main" id="{77FD5C15-E59D-94EE-EA82-2ADF59C1267E}"/>
              </a:ext>
            </a:extLst>
          </p:cNvPr>
          <p:cNvSpPr/>
          <p:nvPr/>
        </p:nvSpPr>
        <p:spPr>
          <a:xfrm>
            <a:off x="173439" y="1833260"/>
            <a:ext cx="288925" cy="288000"/>
          </a:xfrm>
          <a:prstGeom prst="roundRect">
            <a:avLst/>
          </a:prstGeom>
          <a:noFill/>
          <a:ln w="31750" cmpd="sng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0" rIns="91400" bIns="35983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拡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33738A-FAE4-4D1A-8FAA-5B179831F990}"/>
              </a:ext>
            </a:extLst>
          </p:cNvPr>
          <p:cNvSpPr txBox="1"/>
          <p:nvPr/>
        </p:nvSpPr>
        <p:spPr>
          <a:xfrm>
            <a:off x="490667" y="3403904"/>
            <a:ext cx="8542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l"/>
                <a:tab pos="541338" algn="l"/>
                <a:tab pos="895350" algn="l"/>
              </a:tabLst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■　スマートシティ戦略推進事業　　　　　　　　　　　　 　　　　　　　　　　　　</a:t>
            </a:r>
            <a:r>
              <a:rPr lang="ja-JP" altLang="en-US" sz="1600" b="1" dirty="0">
                <a:solidFill>
                  <a:srgbClr val="000000"/>
                </a:solidFill>
              </a:rPr>
              <a:t> 　　　　  </a:t>
            </a:r>
            <a:r>
              <a:rPr lang="ja-JP" altLang="en-US" sz="1600" b="1" dirty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</a:rPr>
              <a:t>（２，９００</a:t>
            </a:r>
            <a:r>
              <a:rPr lang="ja-JP" altLang="en-US" sz="1600" b="1" dirty="0">
                <a:latin typeface="+mn-ea"/>
                <a:ea typeface="+mn-ea"/>
              </a:rPr>
              <a:t>万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</a:rPr>
              <a:t>円）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E5EACCA1-7D6E-BF8E-E65B-0C6FA8168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667" y="3304888"/>
            <a:ext cx="8853066" cy="115382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A7BD74D-014A-9BCC-6646-AE91F5C86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136" y="3047529"/>
            <a:ext cx="2653736" cy="324910"/>
          </a:xfrm>
          <a:prstGeom prst="rect">
            <a:avLst/>
          </a:prstGeom>
          <a:gradFill flip="none" rotWithShape="1">
            <a:gsLst>
              <a:gs pos="100000">
                <a:srgbClr val="000099"/>
              </a:gs>
              <a:gs pos="100000">
                <a:schemeClr val="bg1"/>
              </a:gs>
            </a:gsLst>
            <a:lin ang="0" scaled="1"/>
            <a:tileRect/>
          </a:gradFill>
          <a:ln w="38100" algn="ctr">
            <a:noFill/>
            <a:miter lim="800000"/>
            <a:headEnd/>
            <a:tailEnd/>
          </a:ln>
          <a:effectLst/>
        </p:spPr>
        <p:txBody>
          <a:bodyPr wrap="square" lIns="77929" tIns="38964" rIns="77929" bIns="38964" anchor="ctr">
            <a:spAutoFit/>
          </a:bodyPr>
          <a:lstStyle/>
          <a:p>
            <a:pPr lvl="0" eaLnBrk="1" hangingPunct="1">
              <a:defRPr/>
            </a:pPr>
            <a:r>
              <a:rPr lang="ja-JP" altLang="en-US" sz="1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創英角ｺﾞｼｯｸUB" pitchFamily="49" charset="-128"/>
              </a:rPr>
              <a:t>スマートシティ戦略の推進　 　　　　　　　　　　　　　　</a:t>
            </a:r>
          </a:p>
        </p:txBody>
      </p:sp>
      <p:sp>
        <p:nvSpPr>
          <p:cNvPr id="10" name="スライド番号プレースホルダ 3">
            <a:extLst>
              <a:ext uri="{FF2B5EF4-FFF2-40B4-BE49-F238E27FC236}">
                <a16:creationId xmlns:a16="http://schemas.microsoft.com/office/drawing/2014/main" id="{9AC71219-4836-DD5B-9849-53C4FA112724}"/>
              </a:ext>
            </a:extLst>
          </p:cNvPr>
          <p:cNvSpPr txBox="1">
            <a:spLocks noGrp="1"/>
          </p:cNvSpPr>
          <p:nvPr/>
        </p:nvSpPr>
        <p:spPr bwMode="auto">
          <a:xfrm>
            <a:off x="7010400" y="4786313"/>
            <a:ext cx="2133600" cy="3571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77928" tIns="38964" rIns="77928" bIns="38964"/>
          <a:lstStyle/>
          <a:p>
            <a:pPr algn="r" eaLnBrk="1" hangingPunct="1">
              <a:defRPr/>
            </a:pPr>
            <a:fld id="{8FFDCF82-61BD-41EF-A490-9375BDA4C9D1}" type="slidenum">
              <a:rPr lang="en-US" altLang="ja-JP" sz="2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cs typeface="Arial" panose="020B0604020202020204" pitchFamily="34" charset="0"/>
              </a:rPr>
              <a:t>53</a:t>
            </a:fld>
            <a:endParaRPr lang="en-US" altLang="ja-JP" sz="2000" b="1">
              <a:effectLst>
                <a:outerShdw blurRad="38100" dist="38100" dir="2700000" algn="tl">
                  <a:srgbClr val="C0C0C0"/>
                </a:outerShdw>
              </a:effectLst>
              <a:latin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角丸四角形 45">
            <a:extLst>
              <a:ext uri="{FF2B5EF4-FFF2-40B4-BE49-F238E27FC236}">
                <a16:creationId xmlns:a16="http://schemas.microsoft.com/office/drawing/2014/main" id="{98EC7B15-07B2-A7F4-2C38-D35E55F9C6E6}"/>
              </a:ext>
            </a:extLst>
          </p:cNvPr>
          <p:cNvSpPr/>
          <p:nvPr/>
        </p:nvSpPr>
        <p:spPr>
          <a:xfrm>
            <a:off x="202667" y="684788"/>
            <a:ext cx="288000" cy="2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52" tIns="0" rIns="90752" bIns="35729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  <a:cs typeface="+mn-cs"/>
              </a:rPr>
              <a:t>新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01F2848-779D-BE2E-38C2-38DE1285DED6}"/>
              </a:ext>
            </a:extLst>
          </p:cNvPr>
          <p:cNvSpPr txBox="1"/>
          <p:nvPr/>
        </p:nvSpPr>
        <p:spPr>
          <a:xfrm>
            <a:off x="452738" y="666397"/>
            <a:ext cx="9018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</a:rPr>
              <a:t>■　</a:t>
            </a:r>
            <a:r>
              <a:rPr lang="ja-JP" altLang="en-US" sz="1600" b="1">
                <a:latin typeface="+mn-ea"/>
              </a:rPr>
              <a:t>ライブカメラを活用した連続高架橋の状態監視の高度化　　　　　　　　　　　　　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</a:rPr>
              <a:t>（２，０００万円）</a:t>
            </a:r>
            <a:endParaRPr kumimoji="1" lang="en-US" altLang="ja-JP" sz="1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" name="角丸四角形 38">
            <a:extLst>
              <a:ext uri="{FF2B5EF4-FFF2-40B4-BE49-F238E27FC236}">
                <a16:creationId xmlns:a16="http://schemas.microsoft.com/office/drawing/2014/main" id="{7F4EDDFB-1035-F6D2-63C7-06E8C9BC8855}"/>
              </a:ext>
            </a:extLst>
          </p:cNvPr>
          <p:cNvSpPr/>
          <p:nvPr/>
        </p:nvSpPr>
        <p:spPr>
          <a:xfrm>
            <a:off x="6501147" y="728201"/>
            <a:ext cx="892281" cy="217549"/>
          </a:xfrm>
          <a:prstGeom prst="roundRect">
            <a:avLst>
              <a:gd name="adj" fmla="val 50000"/>
            </a:avLst>
          </a:prstGeom>
          <a:solidFill>
            <a:srgbClr val="AF1932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2588" indent="-41275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73113" indent="-90488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62050" indent="-138113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2575" indent="-187325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900" b="1" spc="133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都市・まち</a:t>
            </a:r>
            <a:r>
              <a:rPr lang="en-US" altLang="ja-JP" sz="900" b="1" spc="133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DX</a:t>
            </a:r>
            <a:endParaRPr lang="en-US" altLang="ja-JP" sz="900" spc="133">
              <a:solidFill>
                <a:schemeClr val="bg1"/>
              </a:solidFill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5" name="角丸四角形 36">
            <a:extLst>
              <a:ext uri="{FF2B5EF4-FFF2-40B4-BE49-F238E27FC236}">
                <a16:creationId xmlns:a16="http://schemas.microsoft.com/office/drawing/2014/main" id="{0B85DF70-5079-1E59-C0BD-9FCE7261C491}"/>
              </a:ext>
            </a:extLst>
          </p:cNvPr>
          <p:cNvSpPr/>
          <p:nvPr/>
        </p:nvSpPr>
        <p:spPr>
          <a:xfrm>
            <a:off x="6003648" y="1891139"/>
            <a:ext cx="892281" cy="217549"/>
          </a:xfrm>
          <a:prstGeom prst="roundRect">
            <a:avLst>
              <a:gd name="adj" fmla="val 50000"/>
            </a:avLst>
          </a:prstGeom>
          <a:solidFill>
            <a:srgbClr val="AF1932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2588" indent="-41275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73113" indent="-90488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62050" indent="-138113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2575" indent="-187325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900" b="1" spc="133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行政</a:t>
            </a:r>
            <a:r>
              <a:rPr lang="en-US" altLang="ja-JP" sz="900" b="1" spc="133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DX</a:t>
            </a:r>
            <a:endParaRPr lang="en-US" altLang="ja-JP" sz="900" spc="133">
              <a:solidFill>
                <a:schemeClr val="bg1"/>
              </a:solidFill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61E8E75-4E7D-2C1C-2C0E-42DC6C5F3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215" y="3711276"/>
            <a:ext cx="8221615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85750" lvl="0" indent="-285750" eaLnBrk="1" hangingPunct="1">
              <a:lnSpc>
                <a:spcPts val="1500"/>
              </a:lnSpc>
              <a:spcBef>
                <a:spcPts val="175"/>
              </a:spcBef>
              <a:spcAft>
                <a:spcPts val="175"/>
              </a:spcAft>
              <a:buFont typeface="Wingdings" panose="05000000000000000000" pitchFamily="2" charset="2"/>
              <a:buChar char="Ø"/>
              <a:defRPr/>
            </a:pPr>
            <a:r>
              <a:rPr lang="ja-JP" altLang="en-US" sz="1400">
                <a:latin typeface="ＭＳ Ｐゴシック"/>
              </a:rPr>
              <a:t>大阪府と連携して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ＭＳ Ｐゴシック"/>
                <a:ea typeface="ＭＳ Ｐゴシック" panose="020B0600070205080204" pitchFamily="50" charset="-128"/>
                <a:cs typeface="+mn-cs"/>
              </a:rPr>
              <a:t>、住民の生活の質（ＱｏＬ）の向上を目標に掲げた「大阪スマートシティ戦略」の取組を推進するとともに、スーパーシティ構想について、</a:t>
            </a:r>
            <a:r>
              <a:rPr kumimoji="1" lang="ja-JP" altLang="en-US" sz="1400" b="0" i="0" u="none" kern="1200" cap="none" spc="0" normalizeH="0" baseline="0" noProof="0">
                <a:ln>
                  <a:noFill/>
                </a:ln>
                <a:effectLst/>
                <a:uLnTx/>
                <a:uFillTx/>
                <a:latin typeface="ＭＳ Ｐゴシック"/>
                <a:ea typeface="ＭＳ Ｐゴシック" panose="020B0600070205080204" pitchFamily="50" charset="-128"/>
                <a:cs typeface="+mn-cs"/>
              </a:rPr>
              <a:t>万博レガシーの継承を含め、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ＭＳ Ｐゴシック"/>
                <a:ea typeface="ＭＳ Ｐゴシック" panose="020B0600070205080204" pitchFamily="50" charset="-128"/>
                <a:cs typeface="+mn-cs"/>
              </a:rPr>
              <a:t>先端的サービスや規制改革の実現に向けた取組を実施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ＭＳ Ｐゴシック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7B9CE1FB-138B-E78F-0A62-52B673310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748" y="2202010"/>
            <a:ext cx="7986961" cy="56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9" tIns="38964" rIns="77929" bIns="38964"/>
          <a:lstStyle/>
          <a:p>
            <a:pPr marL="285750" lvl="0" indent="-285750" eaLnBrk="1" hangingPunct="1">
              <a:spcBef>
                <a:spcPts val="175"/>
              </a:spcBef>
              <a:spcAft>
                <a:spcPts val="175"/>
              </a:spcAft>
              <a:buFont typeface="Wingdings" panose="05000000000000000000" pitchFamily="2" charset="2"/>
              <a:buChar char="Ø"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予算編成、調達・契約、支払いの一連の事務、文書事務や人事給与関連事務といった、いわゆるバックオフィス業務（内部管理業務）の全体最適化により、市役所組織全体のパフォーマンスの向上を実現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6771A95-43FC-AF5A-ED7F-0C7C6934E56F}"/>
              </a:ext>
            </a:extLst>
          </p:cNvPr>
          <p:cNvSpPr txBox="1"/>
          <p:nvPr/>
        </p:nvSpPr>
        <p:spPr>
          <a:xfrm>
            <a:off x="585199" y="1036416"/>
            <a:ext cx="80880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spcBef>
                <a:spcPts val="175"/>
              </a:spcBef>
              <a:spcAft>
                <a:spcPts val="175"/>
              </a:spcAft>
              <a:buFont typeface="Wingdings" panose="05000000000000000000" pitchFamily="2" charset="2"/>
              <a:buChar char="Ø"/>
              <a:defRPr/>
            </a:pPr>
            <a:r>
              <a:rPr lang="ja-JP" altLang="en-US" sz="1400"/>
              <a:t>新御堂筋線高架橋に遠方監視が可能なライブカメラを設置し、道路異常を早期発見することで、交通事故等の</a:t>
            </a:r>
            <a:r>
              <a:rPr lang="en-US" altLang="ja-JP" sz="1400"/>
              <a:t>2</a:t>
            </a:r>
            <a:r>
              <a:rPr lang="ja-JP" altLang="en-US" sz="1400"/>
              <a:t>次被害の抑制や渋滞緩和につなげるなど、市民の安心・安全の向上を実現</a:t>
            </a:r>
            <a:endParaRPr lang="ja-JP" altLang="en-US" sz="14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47235781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30040</TotalTime>
  <Words>764</Words>
  <PresentationFormat>画面に合わせる (16:9)</PresentationFormat>
  <Paragraphs>68</Paragraphs>
  <Slides>5</Slides>
  <Notes>5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  <vt:variant>
        <vt:lpstr>目的別スライド ショー</vt:lpstr>
      </vt:variant>
      <vt:variant>
        <vt:i4>1</vt:i4>
      </vt:variant>
    </vt:vector>
  </HeadingPairs>
  <TitlesOfParts>
    <vt:vector size="16" baseType="lpstr">
      <vt:lpstr>BIZ UDPゴシック</vt:lpstr>
      <vt:lpstr>HGP創英角ｺﾞｼｯｸUB</vt:lpstr>
      <vt:lpstr>HG丸ｺﾞｼｯｸM-PRO</vt:lpstr>
      <vt:lpstr>HG創英角ｺﾞｼｯｸUB</vt:lpstr>
      <vt:lpstr>ＭＳ Ｐゴシック</vt:lpstr>
      <vt:lpstr>ＭＳ Ｐゴシック</vt:lpstr>
      <vt:lpstr>Yu Gothic UI</vt:lpstr>
      <vt:lpstr>Arial</vt:lpstr>
      <vt:lpstr>Wingdings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Ｒ３市長会見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2026-02-10T08:42:14Z</cp:lastPrinted>
  <dcterms:created xsi:type="dcterms:W3CDTF">2011-01-05T04:40:46Z</dcterms:created>
  <dcterms:modified xsi:type="dcterms:W3CDTF">2026-02-12T09:12:03Z</dcterms:modified>
</cp:coreProperties>
</file>