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6"/>
  </p:notesMasterIdLst>
  <p:handoutMasterIdLst>
    <p:handoutMasterId r:id="rId17"/>
  </p:handoutMasterIdLst>
  <p:sldIdLst>
    <p:sldId id="257" r:id="rId2"/>
    <p:sldId id="400" r:id="rId3"/>
    <p:sldId id="2324" r:id="rId4"/>
    <p:sldId id="2319" r:id="rId5"/>
    <p:sldId id="393" r:id="rId6"/>
    <p:sldId id="392" r:id="rId7"/>
    <p:sldId id="2325" r:id="rId8"/>
    <p:sldId id="2313" r:id="rId9"/>
    <p:sldId id="2312" r:id="rId10"/>
    <p:sldId id="2316" r:id="rId11"/>
    <p:sldId id="2318" r:id="rId12"/>
    <p:sldId id="2321" r:id="rId13"/>
    <p:sldId id="2317" r:id="rId14"/>
    <p:sldId id="391" r:id="rId15"/>
  </p:sldIdLst>
  <p:sldSz cx="9144000" cy="6858000" type="screen4x3"/>
  <p:notesSz cx="6797675" cy="9926638"/>
  <p:custShowLst>
    <p:custShow name="資料印刷" id="0">
      <p:sldLst>
        <p:sld r:id="rId2"/>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0066"/>
    <a:srgbClr val="FFCCFF"/>
    <a:srgbClr val="FF9900"/>
    <a:srgbClr val="FFFFCC"/>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26" autoAdjust="0"/>
    <p:restoredTop sz="94660"/>
  </p:normalViewPr>
  <p:slideViewPr>
    <p:cSldViewPr snapToGrid="0">
      <p:cViewPr varScale="1">
        <p:scale>
          <a:sx n="60" d="100"/>
          <a:sy n="60" d="100"/>
        </p:scale>
        <p:origin x="14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en-US" altLang="ja-JP" sz="1400" b="1" dirty="0">
                <a:solidFill>
                  <a:schemeClr val="tx1"/>
                </a:solidFill>
                <a:latin typeface="Meiryo UI" panose="020B0604030504040204" pitchFamily="50" charset="-128"/>
                <a:ea typeface="Meiryo UI" panose="020B0604030504040204" pitchFamily="50" charset="-128"/>
              </a:rPr>
              <a:t>0</a:t>
            </a:r>
            <a:r>
              <a:rPr lang="ja-JP" altLang="en-US" sz="1400" b="1" dirty="0">
                <a:solidFill>
                  <a:schemeClr val="tx1"/>
                </a:solidFill>
                <a:latin typeface="Meiryo UI" panose="020B0604030504040204" pitchFamily="50" charset="-128"/>
                <a:ea typeface="Meiryo UI" panose="020B0604030504040204" pitchFamily="50" charset="-128"/>
              </a:rPr>
              <a:t>～２歳児の子育てのかたち</a:t>
            </a:r>
          </a:p>
        </c:rich>
      </c:tx>
      <c:layout>
        <c:manualLayout>
          <c:xMode val="edge"/>
          <c:yMode val="edge"/>
          <c:x val="0.14206203338407472"/>
          <c:y val="4.0317246795022093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6.9385890053256585E-2"/>
          <c:y val="0.13591460916347239"/>
          <c:w val="0.84806555033852715"/>
          <c:h val="0.83999220681936271"/>
        </c:manualLayout>
      </c:layout>
      <c:pieChart>
        <c:varyColors val="1"/>
        <c:ser>
          <c:idx val="0"/>
          <c:order val="0"/>
          <c:spPr>
            <a:noFill/>
            <a:ln w="31750">
              <a:solidFill>
                <a:schemeClr val="tx1">
                  <a:alpha val="98000"/>
                </a:schemeClr>
              </a:solidFill>
            </a:ln>
          </c:spPr>
          <c:dPt>
            <c:idx val="0"/>
            <c:bubble3D val="0"/>
            <c:explosion val="6"/>
            <c:spPr>
              <a:solidFill>
                <a:schemeClr val="accent6">
                  <a:lumMod val="20000"/>
                  <a:lumOff val="80000"/>
                </a:schemeClr>
              </a:solidFill>
              <a:ln w="38100">
                <a:solidFill>
                  <a:schemeClr val="tx1">
                    <a:alpha val="98000"/>
                  </a:schemeClr>
                </a:solidFill>
              </a:ln>
              <a:effectLst/>
            </c:spPr>
            <c:extLst>
              <c:ext xmlns:c16="http://schemas.microsoft.com/office/drawing/2014/chart" uri="{C3380CC4-5D6E-409C-BE32-E72D297353CC}">
                <c16:uniqueId val="{00000001-1550-49AA-BDEA-E90256A4444E}"/>
              </c:ext>
            </c:extLst>
          </c:dPt>
          <c:dPt>
            <c:idx val="1"/>
            <c:bubble3D val="0"/>
            <c:spPr>
              <a:noFill/>
              <a:ln w="12700">
                <a:solidFill>
                  <a:schemeClr val="tx1">
                    <a:alpha val="98000"/>
                  </a:schemeClr>
                </a:solidFill>
              </a:ln>
              <a:effectLst/>
            </c:spPr>
            <c:extLst>
              <c:ext xmlns:c16="http://schemas.microsoft.com/office/drawing/2014/chart" uri="{C3380CC4-5D6E-409C-BE32-E72D297353CC}">
                <c16:uniqueId val="{00000003-4F6E-4D6E-819E-3FC0D1A26669}"/>
              </c:ext>
            </c:extLst>
          </c:dPt>
          <c:val>
            <c:numRef>
              <c:f>Sheet1!$B$2:$B$3</c:f>
              <c:numCache>
                <c:formatCode>General</c:formatCode>
                <c:ptCount val="2"/>
                <c:pt idx="0">
                  <c:v>0.5</c:v>
                </c:pt>
                <c:pt idx="1">
                  <c:v>0.5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人数</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在宅等子育て家庭</c:v>
                      </c:pt>
                      <c:pt idx="1">
                        <c:v>保育所等利用</c:v>
                      </c:pt>
                    </c:strCache>
                  </c:strRef>
                </c15:cat>
              </c15:filteredCategoryTitle>
            </c:ext>
            <c:ext xmlns:c16="http://schemas.microsoft.com/office/drawing/2014/chart" uri="{C3380CC4-5D6E-409C-BE32-E72D297353CC}">
              <c16:uniqueId val="{00000000-1550-49AA-BDEA-E90256A4444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C1D10B6-C544-094D-EBD9-707B5AF59C47}"/>
              </a:ext>
            </a:extLst>
          </p:cNvPr>
          <p:cNvSpPr>
            <a:spLocks noGrp="1"/>
          </p:cNvSpPr>
          <p:nvPr>
            <p:ph type="hdr" sz="quarter"/>
          </p:nvPr>
        </p:nvSpPr>
        <p:spPr>
          <a:xfrm>
            <a:off x="3" y="0"/>
            <a:ext cx="2946400" cy="496888"/>
          </a:xfrm>
          <a:prstGeom prst="rect">
            <a:avLst/>
          </a:prstGeom>
        </p:spPr>
        <p:txBody>
          <a:bodyPr vert="horz" lIns="91413" tIns="45705" rIns="91413" bIns="4570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D936660-88B9-515D-2DB7-700E76B7BEFB}"/>
              </a:ext>
            </a:extLst>
          </p:cNvPr>
          <p:cNvSpPr>
            <a:spLocks noGrp="1"/>
          </p:cNvSpPr>
          <p:nvPr>
            <p:ph type="dt" sz="quarter" idx="1"/>
          </p:nvPr>
        </p:nvSpPr>
        <p:spPr>
          <a:xfrm>
            <a:off x="3849688" y="0"/>
            <a:ext cx="2946400" cy="496888"/>
          </a:xfrm>
          <a:prstGeom prst="rect">
            <a:avLst/>
          </a:prstGeom>
        </p:spPr>
        <p:txBody>
          <a:bodyPr vert="horz" lIns="91413" tIns="45705" rIns="91413" bIns="45705" rtlCol="0"/>
          <a:lstStyle>
            <a:lvl1pPr algn="r">
              <a:defRPr sz="1200"/>
            </a:lvl1pPr>
          </a:lstStyle>
          <a:p>
            <a:fld id="{D80F8D4D-AEA0-4C6A-9DF3-04870942A2B2}" type="datetimeFigureOut">
              <a:rPr kumimoji="1" lang="ja-JP" altLang="en-US" smtClean="0"/>
              <a:t>2026/2/18</a:t>
            </a:fld>
            <a:endParaRPr kumimoji="1" lang="ja-JP" altLang="en-US"/>
          </a:p>
        </p:txBody>
      </p:sp>
      <p:sp>
        <p:nvSpPr>
          <p:cNvPr id="4" name="フッター プレースホルダー 3">
            <a:extLst>
              <a:ext uri="{FF2B5EF4-FFF2-40B4-BE49-F238E27FC236}">
                <a16:creationId xmlns:a16="http://schemas.microsoft.com/office/drawing/2014/main" id="{5A1CA6A2-147E-85A3-342E-21967B3A1E6E}"/>
              </a:ext>
            </a:extLst>
          </p:cNvPr>
          <p:cNvSpPr>
            <a:spLocks noGrp="1"/>
          </p:cNvSpPr>
          <p:nvPr>
            <p:ph type="ftr" sz="quarter" idx="2"/>
          </p:nvPr>
        </p:nvSpPr>
        <p:spPr>
          <a:xfrm>
            <a:off x="3" y="9429750"/>
            <a:ext cx="2946400" cy="496888"/>
          </a:xfrm>
          <a:prstGeom prst="rect">
            <a:avLst/>
          </a:prstGeom>
        </p:spPr>
        <p:txBody>
          <a:bodyPr vert="horz" lIns="91413" tIns="45705" rIns="91413" bIns="4570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7511146-B0AF-D80B-B241-C29CAEA06044}"/>
              </a:ext>
            </a:extLst>
          </p:cNvPr>
          <p:cNvSpPr>
            <a:spLocks noGrp="1"/>
          </p:cNvSpPr>
          <p:nvPr>
            <p:ph type="sldNum" sz="quarter" idx="3"/>
          </p:nvPr>
        </p:nvSpPr>
        <p:spPr>
          <a:xfrm>
            <a:off x="3849688" y="9429750"/>
            <a:ext cx="2946400" cy="496888"/>
          </a:xfrm>
          <a:prstGeom prst="rect">
            <a:avLst/>
          </a:prstGeom>
        </p:spPr>
        <p:txBody>
          <a:bodyPr vert="horz" lIns="91413" tIns="45705" rIns="91413" bIns="45705" rtlCol="0" anchor="b"/>
          <a:lstStyle>
            <a:lvl1pPr algn="r">
              <a:defRPr sz="1200"/>
            </a:lvl1pPr>
          </a:lstStyle>
          <a:p>
            <a:fld id="{A41F274B-3554-41E9-BDE2-B03C846F9375}" type="slidenum">
              <a:rPr kumimoji="1" lang="ja-JP" altLang="en-US" smtClean="0"/>
              <a:t>‹#›</a:t>
            </a:fld>
            <a:endParaRPr kumimoji="1" lang="ja-JP" altLang="en-US"/>
          </a:p>
        </p:txBody>
      </p:sp>
    </p:spTree>
    <p:extLst>
      <p:ext uri="{BB962C8B-B14F-4D97-AF65-F5344CB8AC3E}">
        <p14:creationId xmlns:p14="http://schemas.microsoft.com/office/powerpoint/2010/main" val="17014882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0"/>
            <a:ext cx="2946400" cy="496888"/>
          </a:xfrm>
          <a:prstGeom prst="rect">
            <a:avLst/>
          </a:prstGeom>
        </p:spPr>
        <p:txBody>
          <a:bodyPr vert="horz" lIns="91350" tIns="45670" rIns="91350" bIns="4567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350" tIns="45670" rIns="91350" bIns="45670" rtlCol="0"/>
          <a:lstStyle>
            <a:lvl1pPr algn="r">
              <a:defRPr sz="1200"/>
            </a:lvl1pPr>
          </a:lstStyle>
          <a:p>
            <a:fld id="{E87BECF4-F033-49C4-A3C0-ABCFE76A58EA}" type="datetimeFigureOut">
              <a:rPr kumimoji="1" lang="ja-JP" altLang="en-US" smtClean="0"/>
              <a:t>2026/2/18</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350" tIns="45670" rIns="91350" bIns="45670" rtlCol="0" anchor="ctr"/>
          <a:lstStyle/>
          <a:p>
            <a:endParaRPr lang="ja-JP" altLang="en-US"/>
          </a:p>
        </p:txBody>
      </p:sp>
      <p:sp>
        <p:nvSpPr>
          <p:cNvPr id="5" name="ノート プレースホルダー 4"/>
          <p:cNvSpPr>
            <a:spLocks noGrp="1"/>
          </p:cNvSpPr>
          <p:nvPr>
            <p:ph type="body" sz="quarter" idx="3"/>
          </p:nvPr>
        </p:nvSpPr>
        <p:spPr>
          <a:xfrm>
            <a:off x="679460" y="4776798"/>
            <a:ext cx="5438775" cy="3908425"/>
          </a:xfrm>
          <a:prstGeom prst="rect">
            <a:avLst/>
          </a:prstGeom>
        </p:spPr>
        <p:txBody>
          <a:bodyPr vert="horz" lIns="91350" tIns="45670" rIns="91350" bIns="4567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429750"/>
            <a:ext cx="2946400" cy="496888"/>
          </a:xfrm>
          <a:prstGeom prst="rect">
            <a:avLst/>
          </a:prstGeom>
        </p:spPr>
        <p:txBody>
          <a:bodyPr vert="horz" lIns="91350" tIns="45670" rIns="91350" bIns="4567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350" tIns="45670" rIns="91350" bIns="45670" rtlCol="0" anchor="b"/>
          <a:lstStyle>
            <a:lvl1pPr algn="r">
              <a:defRPr sz="1200"/>
            </a:lvl1pPr>
          </a:lstStyle>
          <a:p>
            <a:fld id="{71623C2E-0DA4-4EE1-AA8C-08B1B9591FF1}" type="slidenum">
              <a:rPr kumimoji="1" lang="ja-JP" altLang="en-US" smtClean="0"/>
              <a:t>‹#›</a:t>
            </a:fld>
            <a:endParaRPr kumimoji="1" lang="ja-JP" altLang="en-US"/>
          </a:p>
        </p:txBody>
      </p:sp>
    </p:spTree>
    <p:extLst>
      <p:ext uri="{BB962C8B-B14F-4D97-AF65-F5344CB8AC3E}">
        <p14:creationId xmlns:p14="http://schemas.microsoft.com/office/powerpoint/2010/main" val="4572288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2E68C-A9B1-278A-8B28-8D40C368B11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4C7D4AA-36B7-8B22-6567-AC39FAAFE8A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2E35E98-DE34-0669-0193-04660E8EE0C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7FC41CF-AAD3-C633-B8C0-510808FF15F6}"/>
              </a:ext>
            </a:extLst>
          </p:cNvPr>
          <p:cNvSpPr>
            <a:spLocks noGrp="1"/>
          </p:cNvSpPr>
          <p:nvPr>
            <p:ph type="sldNum" sz="quarter" idx="5"/>
          </p:nvPr>
        </p:nvSpPr>
        <p:spPr/>
        <p:txBody>
          <a:bodyPr/>
          <a:lstStyle/>
          <a:p>
            <a:pPr>
              <a:defRPr/>
            </a:pPr>
            <a:fld id="{F74BB4A6-2A10-49A9-8427-7D1EF49CCD12}" type="slidenum">
              <a:rPr lang="en-US" altLang="ja-JP" smtClean="0"/>
              <a:pPr>
                <a:defRPr/>
              </a:pPr>
              <a:t>13</a:t>
            </a:fld>
            <a:endParaRPr lang="en-US" altLang="ja-JP" dirty="0"/>
          </a:p>
        </p:txBody>
      </p:sp>
    </p:spTree>
    <p:extLst>
      <p:ext uri="{BB962C8B-B14F-4D97-AF65-F5344CB8AC3E}">
        <p14:creationId xmlns:p14="http://schemas.microsoft.com/office/powerpoint/2010/main" val="140815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52F04ED-4036-440F-B90A-402589ECB862}" type="datetime1">
              <a:rPr kumimoji="1" lang="ja-JP" altLang="en-US" smtClean="0"/>
              <a:t>2026/2/18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178041" y="6538913"/>
            <a:ext cx="2057400" cy="365125"/>
          </a:xfrm>
        </p:spPr>
        <p:txBody>
          <a:bodyPr/>
          <a:lstStyle>
            <a:lvl1pPr>
              <a:defRPr>
                <a:solidFill>
                  <a:schemeClr val="tx1"/>
                </a:solidFill>
                <a:latin typeface="Meiryo UI" panose="020B0604030504040204" pitchFamily="50" charset="-128"/>
                <a:ea typeface="Meiryo UI" panose="020B0604030504040204" pitchFamily="50" charset="-128"/>
              </a:defRPr>
            </a:lvl1pPr>
          </a:lstStyle>
          <a:p>
            <a:fld id="{5A415A88-6E3B-40D3-B8F4-461FE1E46931}" type="slidenum">
              <a:rPr kumimoji="1" lang="ja-JP" altLang="en-US" smtClean="0"/>
              <a:pPr/>
              <a:t>‹#›</a:t>
            </a:fld>
            <a:endParaRPr kumimoji="1" lang="ja-JP" altLang="en-US"/>
          </a:p>
        </p:txBody>
      </p:sp>
    </p:spTree>
    <p:extLst>
      <p:ext uri="{BB962C8B-B14F-4D97-AF65-F5344CB8AC3E}">
        <p14:creationId xmlns:p14="http://schemas.microsoft.com/office/powerpoint/2010/main" val="259746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508AA0-E6BA-4829-B9EF-8229051B5287}" type="datetime1">
              <a:rPr kumimoji="1" lang="ja-JP" altLang="en-US" smtClean="0"/>
              <a:t>2026/2/18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415A88-6E3B-40D3-B8F4-461FE1E46931}" type="slidenum">
              <a:rPr kumimoji="1" lang="ja-JP" altLang="en-US" smtClean="0"/>
              <a:t>‹#›</a:t>
            </a:fld>
            <a:endParaRPr kumimoji="1" lang="ja-JP" altLang="en-US"/>
          </a:p>
        </p:txBody>
      </p:sp>
    </p:spTree>
    <p:extLst>
      <p:ext uri="{BB962C8B-B14F-4D97-AF65-F5344CB8AC3E}">
        <p14:creationId xmlns:p14="http://schemas.microsoft.com/office/powerpoint/2010/main" val="95976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540C6F-91EF-4B0E-A4EA-4C9DBD3C2F9E}" type="datetime1">
              <a:rPr kumimoji="1" lang="ja-JP" altLang="en-US" smtClean="0"/>
              <a:t>2026/2/18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415A88-6E3B-40D3-B8F4-461FE1E46931}" type="slidenum">
              <a:rPr kumimoji="1" lang="ja-JP" altLang="en-US" smtClean="0"/>
              <a:t>‹#›</a:t>
            </a:fld>
            <a:endParaRPr kumimoji="1" lang="ja-JP" altLang="en-US"/>
          </a:p>
        </p:txBody>
      </p:sp>
    </p:spTree>
    <p:extLst>
      <p:ext uri="{BB962C8B-B14F-4D97-AF65-F5344CB8AC3E}">
        <p14:creationId xmlns:p14="http://schemas.microsoft.com/office/powerpoint/2010/main" val="383074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7FA9DA-7751-4B1E-952F-36D166EA0D27}" type="datetime1">
              <a:rPr kumimoji="1" lang="ja-JP" altLang="en-US" smtClean="0"/>
              <a:t>2026/2/18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415A88-6E3B-40D3-B8F4-461FE1E46931}" type="slidenum">
              <a:rPr kumimoji="1" lang="ja-JP" altLang="en-US" smtClean="0"/>
              <a:t>‹#›</a:t>
            </a:fld>
            <a:endParaRPr kumimoji="1" lang="ja-JP" altLang="en-US"/>
          </a:p>
        </p:txBody>
      </p:sp>
    </p:spTree>
    <p:extLst>
      <p:ext uri="{BB962C8B-B14F-4D97-AF65-F5344CB8AC3E}">
        <p14:creationId xmlns:p14="http://schemas.microsoft.com/office/powerpoint/2010/main" val="315660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0F3112E-0F4F-495A-8E5A-1030651AC03E}" type="datetime1">
              <a:rPr kumimoji="1" lang="ja-JP" altLang="en-US" smtClean="0"/>
              <a:t>2026/2/18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415A88-6E3B-40D3-B8F4-461FE1E46931}" type="slidenum">
              <a:rPr kumimoji="1" lang="ja-JP" altLang="en-US" smtClean="0"/>
              <a:t>‹#›</a:t>
            </a:fld>
            <a:endParaRPr kumimoji="1" lang="ja-JP" altLang="en-US"/>
          </a:p>
        </p:txBody>
      </p:sp>
    </p:spTree>
    <p:extLst>
      <p:ext uri="{BB962C8B-B14F-4D97-AF65-F5344CB8AC3E}">
        <p14:creationId xmlns:p14="http://schemas.microsoft.com/office/powerpoint/2010/main" val="259166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5A4BB3E-DEB5-4281-BC31-13B74FC6C3B9}" type="datetime1">
              <a:rPr kumimoji="1" lang="ja-JP" altLang="en-US" smtClean="0"/>
              <a:t>2026/2/18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415A88-6E3B-40D3-B8F4-461FE1E46931}" type="slidenum">
              <a:rPr kumimoji="1" lang="ja-JP" altLang="en-US" smtClean="0"/>
              <a:t>‹#›</a:t>
            </a:fld>
            <a:endParaRPr kumimoji="1" lang="ja-JP" altLang="en-US"/>
          </a:p>
        </p:txBody>
      </p:sp>
    </p:spTree>
    <p:extLst>
      <p:ext uri="{BB962C8B-B14F-4D97-AF65-F5344CB8AC3E}">
        <p14:creationId xmlns:p14="http://schemas.microsoft.com/office/powerpoint/2010/main" val="395875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2459B57-E9A1-4B8D-83D2-F7FB719FC16F}" type="datetime1">
              <a:rPr kumimoji="1" lang="ja-JP" altLang="en-US" smtClean="0"/>
              <a:t>2026/2/18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A415A88-6E3B-40D3-B8F4-461FE1E46931}" type="slidenum">
              <a:rPr kumimoji="1" lang="ja-JP" altLang="en-US" smtClean="0"/>
              <a:t>‹#›</a:t>
            </a:fld>
            <a:endParaRPr kumimoji="1" lang="ja-JP" altLang="en-US"/>
          </a:p>
        </p:txBody>
      </p:sp>
    </p:spTree>
    <p:extLst>
      <p:ext uri="{BB962C8B-B14F-4D97-AF65-F5344CB8AC3E}">
        <p14:creationId xmlns:p14="http://schemas.microsoft.com/office/powerpoint/2010/main" val="116202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766E13-CA31-4094-B8AA-F8E3A4CDA662}" type="datetime1">
              <a:rPr kumimoji="1" lang="ja-JP" altLang="en-US" smtClean="0"/>
              <a:t>2026/2/18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A415A88-6E3B-40D3-B8F4-461FE1E46931}" type="slidenum">
              <a:rPr kumimoji="1" lang="ja-JP" altLang="en-US" smtClean="0"/>
              <a:t>‹#›</a:t>
            </a:fld>
            <a:endParaRPr kumimoji="1" lang="ja-JP" altLang="en-US"/>
          </a:p>
        </p:txBody>
      </p:sp>
    </p:spTree>
    <p:extLst>
      <p:ext uri="{BB962C8B-B14F-4D97-AF65-F5344CB8AC3E}">
        <p14:creationId xmlns:p14="http://schemas.microsoft.com/office/powerpoint/2010/main" val="409479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1374C-FBF5-4022-9235-67BE530258D8}" type="datetime1">
              <a:rPr kumimoji="1" lang="ja-JP" altLang="en-US" smtClean="0"/>
              <a:t>2026/2/18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415A88-6E3B-40D3-B8F4-461FE1E46931}" type="slidenum">
              <a:rPr kumimoji="1" lang="ja-JP" altLang="en-US" smtClean="0"/>
              <a:t>‹#›</a:t>
            </a:fld>
            <a:endParaRPr kumimoji="1" lang="ja-JP" altLang="en-US"/>
          </a:p>
        </p:txBody>
      </p:sp>
    </p:spTree>
    <p:extLst>
      <p:ext uri="{BB962C8B-B14F-4D97-AF65-F5344CB8AC3E}">
        <p14:creationId xmlns:p14="http://schemas.microsoft.com/office/powerpoint/2010/main" val="318488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E94F7B2-4EA2-4D59-B7CF-6397AADFC60F}" type="datetime1">
              <a:rPr kumimoji="1" lang="ja-JP" altLang="en-US" smtClean="0"/>
              <a:t>2026/2/18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415A88-6E3B-40D3-B8F4-461FE1E46931}" type="slidenum">
              <a:rPr kumimoji="1" lang="ja-JP" altLang="en-US" smtClean="0"/>
              <a:t>‹#›</a:t>
            </a:fld>
            <a:endParaRPr kumimoji="1" lang="ja-JP" altLang="en-US"/>
          </a:p>
        </p:txBody>
      </p:sp>
    </p:spTree>
    <p:extLst>
      <p:ext uri="{BB962C8B-B14F-4D97-AF65-F5344CB8AC3E}">
        <p14:creationId xmlns:p14="http://schemas.microsoft.com/office/powerpoint/2010/main" val="101435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89F1FE-E159-45B1-9136-3261CD77BFEE}" type="datetime1">
              <a:rPr kumimoji="1" lang="ja-JP" altLang="en-US" smtClean="0"/>
              <a:t>2026/2/18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415A88-6E3B-40D3-B8F4-461FE1E46931}" type="slidenum">
              <a:rPr kumimoji="1" lang="ja-JP" altLang="en-US" smtClean="0"/>
              <a:t>‹#›</a:t>
            </a:fld>
            <a:endParaRPr kumimoji="1" lang="ja-JP" altLang="en-US"/>
          </a:p>
        </p:txBody>
      </p:sp>
    </p:spTree>
    <p:extLst>
      <p:ext uri="{BB962C8B-B14F-4D97-AF65-F5344CB8AC3E}">
        <p14:creationId xmlns:p14="http://schemas.microsoft.com/office/powerpoint/2010/main" val="35269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12D3E-4B30-4AD9-B4F4-6EDC6E67AD9F}" type="datetime1">
              <a:rPr kumimoji="1" lang="ja-JP" altLang="en-US" smtClean="0"/>
              <a:t>2026/2/18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538913"/>
            <a:ext cx="20574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5A415A88-6E3B-40D3-B8F4-461FE1E46931}" type="slidenum">
              <a:rPr kumimoji="1" lang="ja-JP" altLang="en-US" smtClean="0"/>
              <a:pPr/>
              <a:t>‹#›</a:t>
            </a:fld>
            <a:endParaRPr kumimoji="1" lang="ja-JP" altLang="en-US"/>
          </a:p>
        </p:txBody>
      </p:sp>
    </p:spTree>
    <p:extLst>
      <p:ext uri="{BB962C8B-B14F-4D97-AF65-F5344CB8AC3E}">
        <p14:creationId xmlns:p14="http://schemas.microsoft.com/office/powerpoint/2010/main" val="3188433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5F5765F-CEEC-284C-F417-6DC27CA90517}"/>
              </a:ext>
            </a:extLst>
          </p:cNvPr>
          <p:cNvSpPr/>
          <p:nvPr/>
        </p:nvSpPr>
        <p:spPr>
          <a:xfrm>
            <a:off x="0" y="2133601"/>
            <a:ext cx="9144000" cy="166977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rtlCol="0" anchor="ctr">
            <a:noAutofit/>
          </a:bodyPr>
          <a:lstStyle/>
          <a:p>
            <a:pPr algn="ctr" defTabSz="914400">
              <a:lnSpc>
                <a:spcPct val="90000"/>
              </a:lnSpc>
              <a:spcBef>
                <a:spcPct val="0"/>
              </a:spcBef>
            </a:pPr>
            <a:r>
              <a:rPr kumimoji="1" lang="ja-JP" altLang="en-US" sz="3600" b="1" dirty="0">
                <a:latin typeface="Meiryo UI" panose="020B0604030504040204" pitchFamily="50" charset="-128"/>
                <a:ea typeface="Meiryo UI" panose="020B0604030504040204" pitchFamily="50" charset="-128"/>
                <a:cs typeface="+mj-cs"/>
              </a:rPr>
              <a:t>０～２歳児保育無償化について</a:t>
            </a:r>
            <a:endParaRPr kumimoji="1" lang="en-US" altLang="ja-JP" sz="1200" b="1" dirty="0">
              <a:latin typeface="Meiryo UI" panose="020B0604030504040204" pitchFamily="50" charset="-128"/>
              <a:ea typeface="Meiryo UI" panose="020B0604030504040204" pitchFamily="50" charset="-128"/>
              <a:cs typeface="+mj-cs"/>
            </a:endParaRPr>
          </a:p>
        </p:txBody>
      </p:sp>
      <p:sp>
        <p:nvSpPr>
          <p:cNvPr id="8" name="正方形/長方形 7">
            <a:extLst>
              <a:ext uri="{FF2B5EF4-FFF2-40B4-BE49-F238E27FC236}">
                <a16:creationId xmlns:a16="http://schemas.microsoft.com/office/drawing/2014/main" id="{D2820A07-0939-8343-141D-27A8C51E4741}"/>
              </a:ext>
            </a:extLst>
          </p:cNvPr>
          <p:cNvSpPr/>
          <p:nvPr/>
        </p:nvSpPr>
        <p:spPr>
          <a:xfrm>
            <a:off x="3123866" y="5051471"/>
            <a:ext cx="2896269" cy="1200329"/>
          </a:xfrm>
          <a:prstGeom prst="rect">
            <a:avLst/>
          </a:prstGeom>
        </p:spPr>
        <p:txBody>
          <a:bodyPr wrap="square">
            <a:spAutoFit/>
          </a:bodyPr>
          <a:lstStyle/>
          <a:p>
            <a:pPr algn="ctr"/>
            <a:r>
              <a:rPr lang="ja-JP" altLang="en-US" sz="2400" dirty="0">
                <a:latin typeface="Meiryo UI" panose="020B0604030504040204" pitchFamily="50" charset="-128"/>
                <a:ea typeface="Meiryo UI" panose="020B0604030504040204" pitchFamily="50" charset="-128"/>
              </a:rPr>
              <a:t>令和８年２月</a:t>
            </a:r>
            <a:endParaRPr lang="en-US" altLang="ja-JP" sz="2400" dirty="0">
              <a:latin typeface="Meiryo UI" panose="020B0604030504040204" pitchFamily="50" charset="-128"/>
              <a:ea typeface="Meiryo UI" panose="020B0604030504040204" pitchFamily="50" charset="-128"/>
            </a:endParaRPr>
          </a:p>
          <a:p>
            <a:pPr algn="ctr"/>
            <a:endParaRPr lang="en-US" altLang="ja-JP" sz="2400" dirty="0">
              <a:latin typeface="Meiryo UI" panose="020B0604030504040204" pitchFamily="50" charset="-128"/>
              <a:ea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rPr>
              <a:t>大阪市</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220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EC7B3-01FF-7E84-A6DA-19845C8CDBBA}"/>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E19F2E5-4858-48C1-97B9-8CEFCA6C85A3}"/>
              </a:ext>
            </a:extLst>
          </p:cNvPr>
          <p:cNvSpPr/>
          <p:nvPr/>
        </p:nvSpPr>
        <p:spPr>
          <a:xfrm>
            <a:off x="0" y="0"/>
            <a:ext cx="9144000" cy="432000"/>
          </a:xfrm>
          <a:prstGeom prst="rect">
            <a:avLst/>
          </a:prstGeom>
          <a:solidFill>
            <a:schemeClr val="accent1"/>
          </a:solidFill>
        </p:spPr>
        <p:txBody>
          <a:bodyPr vert="horz" wrap="none" lIns="91440" tIns="45720" rIns="91440" bIns="45720" rtlCol="0" anchor="ctr">
            <a:noAutofit/>
          </a:bodyPr>
          <a:lstStyle/>
          <a:p>
            <a:pPr algn="ctr" defTabSz="914400">
              <a:lnSpc>
                <a:spcPct val="90000"/>
              </a:lnSpc>
              <a:spcBef>
                <a:spcPct val="0"/>
              </a:spcBef>
            </a:pPr>
            <a:r>
              <a:rPr kumimoji="1" lang="ja-JP" altLang="en-US" sz="2400" dirty="0">
                <a:solidFill>
                  <a:schemeClr val="bg1"/>
                </a:solidFill>
                <a:latin typeface="Meiryo UI" panose="020B0604030504040204" pitchFamily="50" charset="-128"/>
                <a:ea typeface="Meiryo UI" panose="020B0604030504040204" pitchFamily="50" charset="-128"/>
                <a:cs typeface="+mj-cs"/>
              </a:rPr>
              <a:t>判断のポイント　</a:t>
            </a:r>
            <a:r>
              <a:rPr kumimoji="1" lang="en-US" altLang="ja-JP" sz="2400" dirty="0">
                <a:solidFill>
                  <a:schemeClr val="bg1"/>
                </a:solidFill>
                <a:latin typeface="Meiryo UI" panose="020B0604030504040204" pitchFamily="50" charset="-128"/>
                <a:ea typeface="Meiryo UI" panose="020B0604030504040204" pitchFamily="50" charset="-128"/>
                <a:cs typeface="+mj-cs"/>
              </a:rPr>
              <a:t>―</a:t>
            </a:r>
            <a:r>
              <a:rPr kumimoji="1" lang="ja-JP" altLang="en-US" sz="2400" dirty="0">
                <a:solidFill>
                  <a:schemeClr val="bg1"/>
                </a:solidFill>
                <a:latin typeface="Meiryo UI" panose="020B0604030504040204" pitchFamily="50" charset="-128"/>
                <a:ea typeface="Meiryo UI" panose="020B0604030504040204" pitchFamily="50" charset="-128"/>
                <a:cs typeface="+mj-cs"/>
              </a:rPr>
              <a:t>②在宅児等が必要な時に利用できるサービスの確保</a:t>
            </a:r>
            <a:r>
              <a:rPr kumimoji="1" lang="en-US" altLang="ja-JP" sz="2400" dirty="0">
                <a:solidFill>
                  <a:schemeClr val="bg1"/>
                </a:solidFill>
                <a:latin typeface="Meiryo UI" panose="020B0604030504040204" pitchFamily="50" charset="-128"/>
                <a:ea typeface="Meiryo UI" panose="020B0604030504040204" pitchFamily="50" charset="-128"/>
                <a:cs typeface="+mj-cs"/>
              </a:rPr>
              <a:t>―</a:t>
            </a:r>
          </a:p>
        </p:txBody>
      </p:sp>
      <p:sp>
        <p:nvSpPr>
          <p:cNvPr id="10" name="スライド番号プレースホルダー 9">
            <a:extLst>
              <a:ext uri="{FF2B5EF4-FFF2-40B4-BE49-F238E27FC236}">
                <a16:creationId xmlns:a16="http://schemas.microsoft.com/office/drawing/2014/main" id="{91E7D0BC-2D71-34CE-5717-B5E54FBC9125}"/>
              </a:ext>
            </a:extLst>
          </p:cNvPr>
          <p:cNvSpPr>
            <a:spLocks noGrp="1"/>
          </p:cNvSpPr>
          <p:nvPr>
            <p:ph type="sldNum" sz="quarter" idx="12"/>
          </p:nvPr>
        </p:nvSpPr>
        <p:spPr>
          <a:xfrm>
            <a:off x="7140981" y="6335858"/>
            <a:ext cx="2057400" cy="365125"/>
          </a:xfrm>
        </p:spPr>
        <p:txBody>
          <a:bodyPr/>
          <a:lstStyle/>
          <a:p>
            <a:r>
              <a:rPr kumimoji="1" lang="en-US" altLang="ja-JP" sz="2000" dirty="0">
                <a:solidFill>
                  <a:schemeClr val="tx1"/>
                </a:solidFill>
              </a:rPr>
              <a:t>9</a:t>
            </a:r>
            <a:endParaRPr kumimoji="1" lang="ja-JP" altLang="en-US" sz="2000" dirty="0">
              <a:solidFill>
                <a:schemeClr val="tx1"/>
              </a:solidFill>
            </a:endParaRPr>
          </a:p>
        </p:txBody>
      </p:sp>
      <p:pic>
        <p:nvPicPr>
          <p:cNvPr id="2" name="図 1">
            <a:extLst>
              <a:ext uri="{FF2B5EF4-FFF2-40B4-BE49-F238E27FC236}">
                <a16:creationId xmlns:a16="http://schemas.microsoft.com/office/drawing/2014/main" id="{647DA81B-6D1A-04C7-42A8-2E13D70CFAA1}"/>
              </a:ext>
            </a:extLst>
          </p:cNvPr>
          <p:cNvPicPr>
            <a:picLocks noChangeAspect="1"/>
          </p:cNvPicPr>
          <p:nvPr/>
        </p:nvPicPr>
        <p:blipFill>
          <a:blip r:embed="rId2"/>
          <a:stretch>
            <a:fillRect/>
          </a:stretch>
        </p:blipFill>
        <p:spPr>
          <a:xfrm>
            <a:off x="450992" y="2719583"/>
            <a:ext cx="807942" cy="544014"/>
          </a:xfrm>
          <a:prstGeom prst="rect">
            <a:avLst/>
          </a:prstGeom>
        </p:spPr>
      </p:pic>
      <p:graphicFrame>
        <p:nvGraphicFramePr>
          <p:cNvPr id="7" name="グラフ 6">
            <a:extLst>
              <a:ext uri="{FF2B5EF4-FFF2-40B4-BE49-F238E27FC236}">
                <a16:creationId xmlns:a16="http://schemas.microsoft.com/office/drawing/2014/main" id="{91B8166E-C0B9-E867-DB5E-6BCCAEE6AB26}"/>
              </a:ext>
            </a:extLst>
          </p:cNvPr>
          <p:cNvGraphicFramePr/>
          <p:nvPr>
            <p:extLst>
              <p:ext uri="{D42A27DB-BD31-4B8C-83A1-F6EECF244321}">
                <p14:modId xmlns:p14="http://schemas.microsoft.com/office/powerpoint/2010/main" val="3972797171"/>
              </p:ext>
            </p:extLst>
          </p:nvPr>
        </p:nvGraphicFramePr>
        <p:xfrm>
          <a:off x="-202026" y="805341"/>
          <a:ext cx="3040911" cy="2857586"/>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a:extLst>
              <a:ext uri="{FF2B5EF4-FFF2-40B4-BE49-F238E27FC236}">
                <a16:creationId xmlns:a16="http://schemas.microsoft.com/office/drawing/2014/main" id="{AE3F99D2-42D6-BF81-973E-D91EBA9C2D44}"/>
              </a:ext>
            </a:extLst>
          </p:cNvPr>
          <p:cNvSpPr txBox="1"/>
          <p:nvPr/>
        </p:nvSpPr>
        <p:spPr>
          <a:xfrm>
            <a:off x="247778" y="2080829"/>
            <a:ext cx="1005403" cy="584775"/>
          </a:xfrm>
          <a:prstGeom prst="rect">
            <a:avLst/>
          </a:prstGeom>
          <a:noFill/>
        </p:spPr>
        <p:txBody>
          <a:bodyPr wrap="none" rtlCol="0">
            <a:spAutoFit/>
          </a:bodyPr>
          <a:lstStyle/>
          <a:p>
            <a:pPr algn="ctr"/>
            <a:r>
              <a:rPr kumimoji="1" lang="ja-JP" altLang="en-US" sz="1600" dirty="0">
                <a:latin typeface="Meiryo UI" panose="020B0604030504040204" pitchFamily="50" charset="-128"/>
                <a:ea typeface="Meiryo UI" panose="020B0604030504040204" pitchFamily="50" charset="-128"/>
              </a:rPr>
              <a:t>保育所等</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利用</a:t>
            </a:r>
          </a:p>
        </p:txBody>
      </p:sp>
      <p:sp>
        <p:nvSpPr>
          <p:cNvPr id="9" name="テキスト ボックス 8">
            <a:extLst>
              <a:ext uri="{FF2B5EF4-FFF2-40B4-BE49-F238E27FC236}">
                <a16:creationId xmlns:a16="http://schemas.microsoft.com/office/drawing/2014/main" id="{1DCD6965-2BBE-33D4-08E5-0E0179FB441F}"/>
              </a:ext>
            </a:extLst>
          </p:cNvPr>
          <p:cNvSpPr txBox="1"/>
          <p:nvPr/>
        </p:nvSpPr>
        <p:spPr>
          <a:xfrm>
            <a:off x="1352043" y="2086502"/>
            <a:ext cx="1167307" cy="584775"/>
          </a:xfrm>
          <a:prstGeom prst="rect">
            <a:avLst/>
          </a:prstGeom>
          <a:noFill/>
        </p:spPr>
        <p:txBody>
          <a:bodyPr wrap="none" rtlCol="0">
            <a:spAutoFit/>
          </a:bodyPr>
          <a:lstStyle/>
          <a:p>
            <a:pPr algn="ctr"/>
            <a:r>
              <a:rPr kumimoji="1" lang="ja-JP" altLang="en-US" sz="1600" dirty="0">
                <a:latin typeface="Meiryo UI" panose="020B0604030504040204" pitchFamily="50" charset="-128"/>
                <a:ea typeface="Meiryo UI" panose="020B0604030504040204" pitchFamily="50" charset="-128"/>
              </a:rPr>
              <a:t>在宅等</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子育て家庭</a:t>
            </a:r>
          </a:p>
        </p:txBody>
      </p:sp>
      <p:sp>
        <p:nvSpPr>
          <p:cNvPr id="11" name="四角形: 角を丸くする 10">
            <a:extLst>
              <a:ext uri="{FF2B5EF4-FFF2-40B4-BE49-F238E27FC236}">
                <a16:creationId xmlns:a16="http://schemas.microsoft.com/office/drawing/2014/main" id="{6489B2E8-B5A1-8964-7A84-393F22407370}"/>
              </a:ext>
            </a:extLst>
          </p:cNvPr>
          <p:cNvSpPr/>
          <p:nvPr/>
        </p:nvSpPr>
        <p:spPr>
          <a:xfrm>
            <a:off x="1439632" y="1683673"/>
            <a:ext cx="864000" cy="4225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約半数</a:t>
            </a:r>
          </a:p>
        </p:txBody>
      </p:sp>
      <p:sp>
        <p:nvSpPr>
          <p:cNvPr id="12" name="四角形: 角を丸くする 11">
            <a:extLst>
              <a:ext uri="{FF2B5EF4-FFF2-40B4-BE49-F238E27FC236}">
                <a16:creationId xmlns:a16="http://schemas.microsoft.com/office/drawing/2014/main" id="{EB36DF1B-47C9-BC40-2E56-C809700735F0}"/>
              </a:ext>
            </a:extLst>
          </p:cNvPr>
          <p:cNvSpPr/>
          <p:nvPr/>
        </p:nvSpPr>
        <p:spPr>
          <a:xfrm>
            <a:off x="2838885" y="1297695"/>
            <a:ext cx="6153335" cy="2160000"/>
          </a:xfrm>
          <a:prstGeom prst="roundRect">
            <a:avLst>
              <a:gd name="adj" fmla="val 5846"/>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altLang="ja-JP" sz="1050" b="1" u="sng" dirty="0">
              <a:solidFill>
                <a:prstClr val="black"/>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defRPr/>
            </a:pPr>
            <a:r>
              <a:rPr lang="ja-JP" altLang="en-US" sz="1400" dirty="0">
                <a:solidFill>
                  <a:prstClr val="black"/>
                </a:solidFill>
                <a:latin typeface="Meiryo UI" panose="020B0604030504040204" pitchFamily="50" charset="-128"/>
                <a:ea typeface="Meiryo UI" panose="020B0604030504040204" pitchFamily="50" charset="-128"/>
              </a:rPr>
              <a:t>０～２歳児の子育ては、働きながら保育所等を利用したり、在宅等で子育てをしたりと、</a:t>
            </a:r>
            <a:r>
              <a:rPr lang="ja-JP" altLang="en-US" sz="1400" b="1" u="sng" dirty="0">
                <a:solidFill>
                  <a:prstClr val="black"/>
                </a:solidFill>
                <a:latin typeface="Meiryo UI" panose="020B0604030504040204" pitchFamily="50" charset="-128"/>
                <a:ea typeface="Meiryo UI" panose="020B0604030504040204" pitchFamily="50" charset="-128"/>
              </a:rPr>
              <a:t>家庭により子育ての形は様々である</a:t>
            </a:r>
            <a:r>
              <a:rPr lang="ja-JP" altLang="en-US" sz="1400" dirty="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pPr marR="0" lvl="0" algn="l" defTabSz="457200" rtl="0" eaLnBrk="1" fontAlgn="auto" latinLnBrk="0" hangingPunct="1">
              <a:lnSpc>
                <a:spcPct val="100000"/>
              </a:lnSpc>
              <a:spcBef>
                <a:spcPts val="0"/>
              </a:spcBef>
              <a:spcAft>
                <a:spcPts val="0"/>
              </a:spcAft>
              <a:buClrTx/>
              <a:buSzTx/>
              <a:tabLst/>
              <a:defRPr/>
            </a:pPr>
            <a:endParaRPr lang="en-US" altLang="ja-JP" sz="800" dirty="0">
              <a:solidFill>
                <a:prstClr val="black"/>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defRPr/>
            </a:pPr>
            <a:r>
              <a:rPr lang="ja-JP" altLang="en-US" sz="1400" b="1" u="sng" dirty="0">
                <a:solidFill>
                  <a:prstClr val="black"/>
                </a:solidFill>
                <a:latin typeface="Meiryo UI" panose="020B0604030504040204" pitchFamily="50" charset="-128"/>
                <a:ea typeface="Meiryo UI" panose="020B0604030504040204" pitchFamily="50" charset="-128"/>
              </a:rPr>
              <a:t>０～２歳児の子育ては、特に保護者の負担が大きいが、他の年齢に比べ、行政の支援は手薄である。 </a:t>
            </a:r>
            <a:endParaRPr lang="en-US" altLang="ja-JP" sz="1400" dirty="0">
              <a:solidFill>
                <a:prstClr val="black"/>
              </a:solidFill>
              <a:latin typeface="Meiryo UI" panose="020B0604030504040204" pitchFamily="50" charset="-128"/>
              <a:ea typeface="Meiryo UI" panose="020B0604030504040204" pitchFamily="50" charset="-128"/>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０～２歳児の</a:t>
            </a:r>
            <a:r>
              <a:rPr lang="ja-JP" altLang="en-US" sz="1400" b="1" u="sng" dirty="0">
                <a:solidFill>
                  <a:prstClr val="black"/>
                </a:solidFill>
                <a:latin typeface="Meiryo UI" panose="020B0604030504040204" pitchFamily="50" charset="-128"/>
                <a:ea typeface="Meiryo UI" panose="020B0604030504040204" pitchFamily="50" charset="-128"/>
              </a:rPr>
              <a:t>約</a:t>
            </a:r>
            <a:r>
              <a:rPr kumimoji="0"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半数は在宅等で子育てを行っており</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、在宅子育て家庭（未就園児）の中には、</a:t>
            </a:r>
            <a:r>
              <a:rPr lang="ja-JP" altLang="en-US" sz="1400" b="1" u="sng" dirty="0">
                <a:solidFill>
                  <a:prstClr val="black"/>
                </a:solidFill>
                <a:latin typeface="Meiryo UI" panose="020B0604030504040204" pitchFamily="50" charset="-128"/>
                <a:ea typeface="Meiryo UI" panose="020B0604030504040204" pitchFamily="50" charset="-128"/>
              </a:rPr>
              <a:t>孤立した育児の実態が見られ、</a:t>
            </a:r>
            <a:r>
              <a:rPr kumimoji="0"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400" b="1" u="sng" dirty="0">
                <a:solidFill>
                  <a:prstClr val="black"/>
                </a:solidFill>
                <a:latin typeface="Meiryo UI" panose="020B0604030504040204" pitchFamily="50" charset="-128"/>
                <a:ea typeface="Meiryo UI" panose="020B0604030504040204" pitchFamily="50" charset="-128"/>
              </a:rPr>
              <a:t>育児疲れやストレスを抱えている場合が多い</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1CF5D159-EFCF-8DCC-0D14-F0082BD09907}"/>
              </a:ext>
            </a:extLst>
          </p:cNvPr>
          <p:cNvSpPr txBox="1"/>
          <p:nvPr/>
        </p:nvSpPr>
        <p:spPr>
          <a:xfrm>
            <a:off x="225104" y="5171525"/>
            <a:ext cx="3604436" cy="1292662"/>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・子育て応援ヘルパー派遣事業</a:t>
            </a:r>
            <a:endParaRPr kumimoji="1" lang="en-US" altLang="ja-JP" sz="1600" dirty="0">
              <a:latin typeface="Meiryo UI" panose="020B0604030504040204" pitchFamily="50" charset="-128"/>
              <a:ea typeface="Meiryo UI" panose="020B0604030504040204" pitchFamily="50" charset="-128"/>
            </a:endParaRPr>
          </a:p>
          <a:p>
            <a:pPr algn="r"/>
            <a:r>
              <a:rPr kumimoji="1" lang="ja-JP" altLang="en-US" sz="1400" dirty="0">
                <a:latin typeface="Meiryo UI" panose="020B0604030504040204" pitchFamily="50" charset="-128"/>
                <a:ea typeface="Meiryo UI" panose="020B0604030504040204" pitchFamily="50" charset="-128"/>
              </a:rPr>
              <a:t>（令和</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年度開始）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・こども誰でも通園制度</a:t>
            </a:r>
            <a:r>
              <a:rPr kumimoji="1" lang="ja-JP" altLang="en-US" sz="1400" dirty="0">
                <a:latin typeface="Meiryo UI" panose="020B0604030504040204" pitchFamily="50" charset="-128"/>
                <a:ea typeface="Meiryo UI" panose="020B0604030504040204" pitchFamily="50" charset="-128"/>
              </a:rPr>
              <a:t>（令和</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年度開始）</a:t>
            </a:r>
            <a:endParaRPr kumimoji="1" lang="en-US" altLang="ja-JP" sz="14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・産後ケア事業</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・一時預かり事業　　　　</a:t>
            </a:r>
            <a:r>
              <a:rPr kumimoji="1" lang="ja-JP" altLang="en-US" sz="14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など</a:t>
            </a:r>
          </a:p>
        </p:txBody>
      </p:sp>
      <p:sp>
        <p:nvSpPr>
          <p:cNvPr id="16" name="テキスト ボックス 15">
            <a:extLst>
              <a:ext uri="{FF2B5EF4-FFF2-40B4-BE49-F238E27FC236}">
                <a16:creationId xmlns:a16="http://schemas.microsoft.com/office/drawing/2014/main" id="{1A194564-DC6C-FB14-5310-1F2651E7CAA9}"/>
              </a:ext>
            </a:extLst>
          </p:cNvPr>
          <p:cNvSpPr txBox="1"/>
          <p:nvPr/>
        </p:nvSpPr>
        <p:spPr>
          <a:xfrm>
            <a:off x="4088265" y="5171525"/>
            <a:ext cx="3522026"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・電子クーポンの配付</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（令和</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年秋以降～）</a:t>
            </a:r>
            <a:endParaRPr kumimoji="1" lang="ja-JP" altLang="en-US" sz="16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A7F2A4D4-A101-7EA4-757C-F93F2E70E888}"/>
              </a:ext>
            </a:extLst>
          </p:cNvPr>
          <p:cNvSpPr/>
          <p:nvPr/>
        </p:nvSpPr>
        <p:spPr>
          <a:xfrm>
            <a:off x="163901" y="4885995"/>
            <a:ext cx="3604436" cy="17155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0AE402D9-A852-42E8-C910-87D4408D0A3C}"/>
              </a:ext>
            </a:extLst>
          </p:cNvPr>
          <p:cNvSpPr/>
          <p:nvPr/>
        </p:nvSpPr>
        <p:spPr>
          <a:xfrm>
            <a:off x="497569" y="4648655"/>
            <a:ext cx="3059505" cy="42584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精神的、身体的な負担軽減策</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a:extLst>
              <a:ext uri="{FF2B5EF4-FFF2-40B4-BE49-F238E27FC236}">
                <a16:creationId xmlns:a16="http://schemas.microsoft.com/office/drawing/2014/main" id="{A364BCEF-F16A-CD90-46DF-ECB5F17606D6}"/>
              </a:ext>
            </a:extLst>
          </p:cNvPr>
          <p:cNvSpPr/>
          <p:nvPr/>
        </p:nvSpPr>
        <p:spPr>
          <a:xfrm>
            <a:off x="4027062" y="4885995"/>
            <a:ext cx="3604436" cy="1692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17277383-F1B5-D0A3-9205-84F92B08BEFA}"/>
              </a:ext>
            </a:extLst>
          </p:cNvPr>
          <p:cNvSpPr/>
          <p:nvPr/>
        </p:nvSpPr>
        <p:spPr>
          <a:xfrm>
            <a:off x="4291444" y="4648655"/>
            <a:ext cx="3059505" cy="42584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経済的な負担軽減策</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D5A3BBC6-4F9F-882F-88D4-04F0228E39DD}"/>
              </a:ext>
            </a:extLst>
          </p:cNvPr>
          <p:cNvSpPr txBox="1"/>
          <p:nvPr/>
        </p:nvSpPr>
        <p:spPr>
          <a:xfrm>
            <a:off x="-53165" y="3882873"/>
            <a:ext cx="5225142" cy="338896"/>
          </a:xfrm>
          <a:prstGeom prst="rect">
            <a:avLst/>
          </a:prstGeom>
          <a:noFill/>
        </p:spPr>
        <p:txBody>
          <a:bodyPr wrap="square" lIns="0" tIns="0" rIns="0" bIns="0" anchor="ctr" anchorCtr="0">
            <a:noAutofit/>
          </a:bodyPr>
          <a:lstStyle/>
          <a:p>
            <a:pPr>
              <a:lnSpc>
                <a:spcPts val="1350"/>
              </a:lnSpc>
            </a:pP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 在宅等育児への支援策</a:t>
            </a:r>
            <a:endParaRPr lang="ja-JP" altLang="en-US" b="1" dirty="0">
              <a:latin typeface="Meiryo UI" panose="020B0604030504040204" pitchFamily="50" charset="-128"/>
              <a:ea typeface="Meiryo UI" panose="020B0604030504040204" pitchFamily="50" charset="-128"/>
            </a:endParaRPr>
          </a:p>
        </p:txBody>
      </p:sp>
      <p:sp>
        <p:nvSpPr>
          <p:cNvPr id="21" name="下矢印 17">
            <a:extLst>
              <a:ext uri="{FF2B5EF4-FFF2-40B4-BE49-F238E27FC236}">
                <a16:creationId xmlns:a16="http://schemas.microsoft.com/office/drawing/2014/main" id="{EFC7F594-038C-37C9-D2AC-131DC0B1E127}"/>
              </a:ext>
            </a:extLst>
          </p:cNvPr>
          <p:cNvSpPr/>
          <p:nvPr/>
        </p:nvSpPr>
        <p:spPr>
          <a:xfrm>
            <a:off x="5171977" y="3349703"/>
            <a:ext cx="1440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9E6491EE-9590-9132-CA1B-C3E396B30313}"/>
              </a:ext>
            </a:extLst>
          </p:cNvPr>
          <p:cNvSpPr/>
          <p:nvPr/>
        </p:nvSpPr>
        <p:spPr>
          <a:xfrm>
            <a:off x="4044787" y="3694010"/>
            <a:ext cx="3688942" cy="724433"/>
          </a:xfrm>
          <a:prstGeom prst="roundRect">
            <a:avLst/>
          </a:prstGeom>
          <a:solidFill>
            <a:schemeClr val="bg1">
              <a:lumMod val="95000"/>
            </a:schemeClr>
          </a:solidFill>
          <a:ln w="38100"/>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D3442E54-24C2-8744-AA7F-A4EFB20590AC}"/>
              </a:ext>
            </a:extLst>
          </p:cNvPr>
          <p:cNvSpPr txBox="1"/>
          <p:nvPr/>
        </p:nvSpPr>
        <p:spPr>
          <a:xfrm>
            <a:off x="4210497" y="3714356"/>
            <a:ext cx="3357522" cy="677108"/>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保育所等の利用者だけでなく</a:t>
            </a:r>
            <a:endParaRPr kumimoji="1" lang="en-US" altLang="ja-JP" dirty="0">
              <a:latin typeface="Meiryo UI" panose="020B0604030504040204" pitchFamily="50" charset="-128"/>
              <a:ea typeface="Meiryo UI" panose="020B0604030504040204" pitchFamily="50" charset="-128"/>
            </a:endParaRPr>
          </a:p>
          <a:p>
            <a:pPr algn="ctr"/>
            <a:r>
              <a:rPr kumimoji="1" lang="ja-JP" altLang="en-US" sz="2000" b="1" u="sng" dirty="0">
                <a:latin typeface="Meiryo UI" panose="020B0604030504040204" pitchFamily="50" charset="-128"/>
                <a:ea typeface="Meiryo UI" panose="020B0604030504040204" pitchFamily="50" charset="-128"/>
              </a:rPr>
              <a:t>在宅等育児への支援</a:t>
            </a:r>
            <a:r>
              <a:rPr lang="ja-JP" altLang="en-US" sz="2000" b="1" u="sng" dirty="0">
                <a:latin typeface="Meiryo UI" panose="020B0604030504040204" pitchFamily="50" charset="-128"/>
                <a:ea typeface="Meiryo UI" panose="020B0604030504040204" pitchFamily="50" charset="-128"/>
              </a:rPr>
              <a:t>が必要</a:t>
            </a:r>
            <a:endParaRPr kumimoji="1" lang="ja-JP" altLang="en-US" sz="2000" b="1" u="sng"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162DFE8E-38C5-FAC9-1B15-DF1606B12CB3}"/>
              </a:ext>
            </a:extLst>
          </p:cNvPr>
          <p:cNvSpPr txBox="1"/>
          <p:nvPr/>
        </p:nvSpPr>
        <p:spPr>
          <a:xfrm>
            <a:off x="4368853" y="5753049"/>
            <a:ext cx="2940228"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≪児童１人あたり年額</a:t>
            </a:r>
            <a:r>
              <a:rPr kumimoji="1" lang="en-US" altLang="ja-JP" sz="1600" b="1" dirty="0">
                <a:latin typeface="Meiryo UI" panose="020B0604030504040204" pitchFamily="50" charset="-128"/>
                <a:ea typeface="Meiryo UI" panose="020B0604030504040204" pitchFamily="50" charset="-128"/>
              </a:rPr>
              <a:t>10</a:t>
            </a:r>
            <a:r>
              <a:rPr kumimoji="1" lang="ja-JP" altLang="en-US" sz="1600" b="1" dirty="0">
                <a:latin typeface="Meiryo UI" panose="020B0604030504040204" pitchFamily="50" charset="-128"/>
                <a:ea typeface="Meiryo UI" panose="020B0604030504040204" pitchFamily="50" charset="-128"/>
              </a:rPr>
              <a:t>万円≫</a:t>
            </a:r>
          </a:p>
        </p:txBody>
      </p:sp>
      <p:pic>
        <p:nvPicPr>
          <p:cNvPr id="3" name="図 2">
            <a:extLst>
              <a:ext uri="{FF2B5EF4-FFF2-40B4-BE49-F238E27FC236}">
                <a16:creationId xmlns:a16="http://schemas.microsoft.com/office/drawing/2014/main" id="{C89CE852-4C44-303E-EC70-6F911EB66868}"/>
              </a:ext>
            </a:extLst>
          </p:cNvPr>
          <p:cNvPicPr>
            <a:picLocks noChangeAspect="1"/>
          </p:cNvPicPr>
          <p:nvPr/>
        </p:nvPicPr>
        <p:blipFill>
          <a:blip r:embed="rId4"/>
          <a:stretch>
            <a:fillRect/>
          </a:stretch>
        </p:blipFill>
        <p:spPr>
          <a:xfrm>
            <a:off x="1446993" y="2734234"/>
            <a:ext cx="686452" cy="544014"/>
          </a:xfrm>
          <a:prstGeom prst="rect">
            <a:avLst/>
          </a:prstGeom>
        </p:spPr>
      </p:pic>
      <p:sp>
        <p:nvSpPr>
          <p:cNvPr id="28" name="吹き出し: 円形 27">
            <a:extLst>
              <a:ext uri="{FF2B5EF4-FFF2-40B4-BE49-F238E27FC236}">
                <a16:creationId xmlns:a16="http://schemas.microsoft.com/office/drawing/2014/main" id="{DB1AB517-68A9-D63C-50EC-7AF46DC1915A}"/>
              </a:ext>
            </a:extLst>
          </p:cNvPr>
          <p:cNvSpPr/>
          <p:nvPr/>
        </p:nvSpPr>
        <p:spPr>
          <a:xfrm>
            <a:off x="7427473" y="5054857"/>
            <a:ext cx="1584000" cy="866969"/>
          </a:xfrm>
          <a:prstGeom prst="wedgeEllipseCallout">
            <a:avLst>
              <a:gd name="adj1" fmla="val -63648"/>
              <a:gd name="adj2" fmla="val -22421"/>
            </a:avLst>
          </a:prstGeom>
          <a:solidFill>
            <a:srgbClr val="4472C4"/>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latin typeface="Meiryo UI" panose="020B0604030504040204" pitchFamily="50" charset="-128"/>
                <a:ea typeface="Meiryo UI" panose="020B0604030504040204" pitchFamily="50" charset="-128"/>
              </a:rPr>
              <a:t>子育て</a:t>
            </a:r>
            <a:endParaRPr kumimoji="1" lang="en-US" altLang="ja-JP" sz="1300" b="1" dirty="0">
              <a:latin typeface="Meiryo UI" panose="020B0604030504040204" pitchFamily="50" charset="-128"/>
              <a:ea typeface="Meiryo UI" panose="020B0604030504040204" pitchFamily="50" charset="-128"/>
            </a:endParaRPr>
          </a:p>
          <a:p>
            <a:pPr algn="ctr"/>
            <a:r>
              <a:rPr kumimoji="1" lang="ja-JP" altLang="en-US" sz="1300" b="1" dirty="0">
                <a:latin typeface="Meiryo UI" panose="020B0604030504040204" pitchFamily="50" charset="-128"/>
                <a:ea typeface="Meiryo UI" panose="020B0604030504040204" pitchFamily="50" charset="-128"/>
              </a:rPr>
              <a:t>サポートアプリ</a:t>
            </a:r>
            <a:endParaRPr kumimoji="1" lang="en-US" altLang="ja-JP" sz="1300" b="1" dirty="0">
              <a:latin typeface="Meiryo UI" panose="020B0604030504040204" pitchFamily="50" charset="-128"/>
              <a:ea typeface="Meiryo UI" panose="020B0604030504040204" pitchFamily="50" charset="-128"/>
            </a:endParaRPr>
          </a:p>
          <a:p>
            <a:pPr algn="ctr"/>
            <a:r>
              <a:rPr kumimoji="1" lang="ja-JP" altLang="en-US" sz="1300" b="1" dirty="0">
                <a:latin typeface="Meiryo UI" panose="020B0604030504040204" pitchFamily="50" charset="-128"/>
                <a:ea typeface="Meiryo UI" panose="020B0604030504040204" pitchFamily="50" charset="-128"/>
              </a:rPr>
              <a:t>を活用</a:t>
            </a:r>
          </a:p>
        </p:txBody>
      </p:sp>
      <p:sp>
        <p:nvSpPr>
          <p:cNvPr id="29" name="テキスト ボックス 28">
            <a:extLst>
              <a:ext uri="{FF2B5EF4-FFF2-40B4-BE49-F238E27FC236}">
                <a16:creationId xmlns:a16="http://schemas.microsoft.com/office/drawing/2014/main" id="{B0F88D78-8ABA-80BB-71C3-E7567ECB950C}"/>
              </a:ext>
            </a:extLst>
          </p:cNvPr>
          <p:cNvSpPr txBox="1"/>
          <p:nvPr/>
        </p:nvSpPr>
        <p:spPr>
          <a:xfrm>
            <a:off x="4412470" y="6048348"/>
            <a:ext cx="3604436"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（令和８年度は１人あたり５万円）</a:t>
            </a:r>
          </a:p>
        </p:txBody>
      </p:sp>
      <p:grpSp>
        <p:nvGrpSpPr>
          <p:cNvPr id="22" name="グループ化 21">
            <a:extLst>
              <a:ext uri="{FF2B5EF4-FFF2-40B4-BE49-F238E27FC236}">
                <a16:creationId xmlns:a16="http://schemas.microsoft.com/office/drawing/2014/main" id="{60BECE25-7346-2B92-711A-A3664C01D2EA}"/>
              </a:ext>
            </a:extLst>
          </p:cNvPr>
          <p:cNvGrpSpPr/>
          <p:nvPr/>
        </p:nvGrpSpPr>
        <p:grpSpPr>
          <a:xfrm>
            <a:off x="8042623" y="4517607"/>
            <a:ext cx="566181" cy="540000"/>
            <a:chOff x="8069328" y="5558288"/>
            <a:chExt cx="566181" cy="540000"/>
          </a:xfrm>
        </p:grpSpPr>
        <p:sp>
          <p:nvSpPr>
            <p:cNvPr id="30" name="楕円 29">
              <a:extLst>
                <a:ext uri="{FF2B5EF4-FFF2-40B4-BE49-F238E27FC236}">
                  <a16:creationId xmlns:a16="http://schemas.microsoft.com/office/drawing/2014/main" id="{93178759-F882-01F8-2573-1B2985E26161}"/>
                </a:ext>
              </a:extLst>
            </p:cNvPr>
            <p:cNvSpPr/>
            <p:nvPr/>
          </p:nvSpPr>
          <p:spPr>
            <a:xfrm>
              <a:off x="8082418" y="5558288"/>
              <a:ext cx="540000" cy="540000"/>
            </a:xfrm>
            <a:prstGeom prst="ellipse">
              <a:avLst/>
            </a:prstGeom>
            <a:solidFill>
              <a:schemeClr val="accent5">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7F9CF302-7EAC-54E2-28FD-91A6FFFF9B78}"/>
                </a:ext>
              </a:extLst>
            </p:cNvPr>
            <p:cNvSpPr txBox="1"/>
            <p:nvPr/>
          </p:nvSpPr>
          <p:spPr>
            <a:xfrm>
              <a:off x="8069328" y="5697483"/>
              <a:ext cx="566181" cy="261610"/>
            </a:xfrm>
            <a:prstGeom prst="rect">
              <a:avLst/>
            </a:prstGeom>
            <a:noFill/>
            <a:ln>
              <a:noFill/>
            </a:ln>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rPr>
                <a:t>できる</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grpSp>
      <p:grpSp>
        <p:nvGrpSpPr>
          <p:cNvPr id="25" name="グループ化 24">
            <a:extLst>
              <a:ext uri="{FF2B5EF4-FFF2-40B4-BE49-F238E27FC236}">
                <a16:creationId xmlns:a16="http://schemas.microsoft.com/office/drawing/2014/main" id="{AFB7977E-ACB2-8553-705A-01E75B1F6AA6}"/>
              </a:ext>
            </a:extLst>
          </p:cNvPr>
          <p:cNvGrpSpPr/>
          <p:nvPr/>
        </p:nvGrpSpPr>
        <p:grpSpPr>
          <a:xfrm>
            <a:off x="8546018" y="4642565"/>
            <a:ext cx="596638" cy="540000"/>
            <a:chOff x="8565743" y="5466562"/>
            <a:chExt cx="596638" cy="540000"/>
          </a:xfrm>
        </p:grpSpPr>
        <p:sp>
          <p:nvSpPr>
            <p:cNvPr id="38" name="楕円 37">
              <a:extLst>
                <a:ext uri="{FF2B5EF4-FFF2-40B4-BE49-F238E27FC236}">
                  <a16:creationId xmlns:a16="http://schemas.microsoft.com/office/drawing/2014/main" id="{5224C9FA-CD65-B55F-23EA-E2654108FFFB}"/>
                </a:ext>
              </a:extLst>
            </p:cNvPr>
            <p:cNvSpPr/>
            <p:nvPr/>
          </p:nvSpPr>
          <p:spPr>
            <a:xfrm>
              <a:off x="8594061" y="5466562"/>
              <a:ext cx="540000" cy="540000"/>
            </a:xfrm>
            <a:prstGeom prst="ellipse">
              <a:avLst/>
            </a:prstGeom>
            <a:solidFill>
              <a:schemeClr val="accent5">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19ACF50B-3984-06E9-86A6-4DB4283E08EF}"/>
                </a:ext>
              </a:extLst>
            </p:cNvPr>
            <p:cNvSpPr txBox="1"/>
            <p:nvPr/>
          </p:nvSpPr>
          <p:spPr>
            <a:xfrm>
              <a:off x="8565743" y="5601524"/>
              <a:ext cx="596638" cy="261610"/>
            </a:xfrm>
            <a:prstGeom prst="rect">
              <a:avLst/>
            </a:prstGeom>
            <a:noFill/>
          </p:spPr>
          <p:txBody>
            <a:bodyPr wrap="none" rtlCol="0" anchor="ctr" anchorCtr="1">
              <a:spAutoFit/>
            </a:bodyPr>
            <a:lstStyle/>
            <a:p>
              <a:pPr algn="ctr"/>
              <a:r>
                <a:rPr kumimoji="1" lang="ja-JP" altLang="en-US" sz="1100" dirty="0">
                  <a:latin typeface="Meiryo UI" panose="020B0604030504040204" pitchFamily="50" charset="-128"/>
                  <a:ea typeface="Meiryo UI" panose="020B0604030504040204" pitchFamily="50" charset="-128"/>
                </a:rPr>
                <a:t>使える</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grpSp>
      <p:sp>
        <p:nvSpPr>
          <p:cNvPr id="42" name="吹き出し: 角を丸めた四角形 41">
            <a:extLst>
              <a:ext uri="{FF2B5EF4-FFF2-40B4-BE49-F238E27FC236}">
                <a16:creationId xmlns:a16="http://schemas.microsoft.com/office/drawing/2014/main" id="{64BCB912-A54D-1086-26A7-4824CEBB4F31}"/>
              </a:ext>
            </a:extLst>
          </p:cNvPr>
          <p:cNvSpPr/>
          <p:nvPr/>
        </p:nvSpPr>
        <p:spPr>
          <a:xfrm>
            <a:off x="5037612" y="720966"/>
            <a:ext cx="2897425" cy="415742"/>
          </a:xfrm>
          <a:prstGeom prst="wedgeRoundRectCallout">
            <a:avLst>
              <a:gd name="adj1" fmla="val 55374"/>
              <a:gd name="adj2" fmla="val -39977"/>
              <a:gd name="adj3" fmla="val 16667"/>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支援があるのは保育所利用者だけ？</a:t>
            </a:r>
          </a:p>
        </p:txBody>
      </p:sp>
      <p:pic>
        <p:nvPicPr>
          <p:cNvPr id="47" name="図 46">
            <a:extLst>
              <a:ext uri="{FF2B5EF4-FFF2-40B4-BE49-F238E27FC236}">
                <a16:creationId xmlns:a16="http://schemas.microsoft.com/office/drawing/2014/main" id="{D3D9AB0B-BE6D-446F-50A1-0DD724333984}"/>
              </a:ext>
            </a:extLst>
          </p:cNvPr>
          <p:cNvPicPr>
            <a:picLocks noChangeAspect="1"/>
          </p:cNvPicPr>
          <p:nvPr/>
        </p:nvPicPr>
        <p:blipFill>
          <a:blip r:embed="rId5"/>
          <a:stretch>
            <a:fillRect/>
          </a:stretch>
        </p:blipFill>
        <p:spPr>
          <a:xfrm>
            <a:off x="8114745" y="529460"/>
            <a:ext cx="449580" cy="605790"/>
          </a:xfrm>
          <a:prstGeom prst="rect">
            <a:avLst/>
          </a:prstGeom>
        </p:spPr>
      </p:pic>
      <p:pic>
        <p:nvPicPr>
          <p:cNvPr id="48" name="図 47">
            <a:extLst>
              <a:ext uri="{FF2B5EF4-FFF2-40B4-BE49-F238E27FC236}">
                <a16:creationId xmlns:a16="http://schemas.microsoft.com/office/drawing/2014/main" id="{0D5F15A7-9541-10C4-0B92-C3FE8E29E54E}"/>
              </a:ext>
            </a:extLst>
          </p:cNvPr>
          <p:cNvPicPr>
            <a:picLocks noChangeAspect="1"/>
          </p:cNvPicPr>
          <p:nvPr/>
        </p:nvPicPr>
        <p:blipFill>
          <a:blip r:embed="rId6"/>
          <a:stretch>
            <a:fillRect/>
          </a:stretch>
        </p:blipFill>
        <p:spPr>
          <a:xfrm>
            <a:off x="8542640" y="518917"/>
            <a:ext cx="449580" cy="605790"/>
          </a:xfrm>
          <a:prstGeom prst="rect">
            <a:avLst/>
          </a:prstGeom>
        </p:spPr>
      </p:pic>
      <p:sp>
        <p:nvSpPr>
          <p:cNvPr id="49" name="正方形/長方形 48">
            <a:extLst>
              <a:ext uri="{FF2B5EF4-FFF2-40B4-BE49-F238E27FC236}">
                <a16:creationId xmlns:a16="http://schemas.microsoft.com/office/drawing/2014/main" id="{0310C0DC-6ADE-4A14-6C7F-DA67F76D6FD6}"/>
              </a:ext>
            </a:extLst>
          </p:cNvPr>
          <p:cNvSpPr/>
          <p:nvPr/>
        </p:nvSpPr>
        <p:spPr>
          <a:xfrm>
            <a:off x="3130613" y="1128247"/>
            <a:ext cx="1181822" cy="338896"/>
          </a:xfrm>
          <a:prstGeom prst="rect">
            <a:avLst/>
          </a:prstGeom>
          <a:solidFill>
            <a:schemeClr val="bg1"/>
          </a:solidFill>
          <a:ln w="38100" cmpd="dbl">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大阪市の考え</a:t>
            </a:r>
          </a:p>
        </p:txBody>
      </p:sp>
      <p:grpSp>
        <p:nvGrpSpPr>
          <p:cNvPr id="20" name="グループ化 19">
            <a:extLst>
              <a:ext uri="{FF2B5EF4-FFF2-40B4-BE49-F238E27FC236}">
                <a16:creationId xmlns:a16="http://schemas.microsoft.com/office/drawing/2014/main" id="{81231584-465E-A9CD-0082-FCBF56B70CAB}"/>
              </a:ext>
            </a:extLst>
          </p:cNvPr>
          <p:cNvGrpSpPr/>
          <p:nvPr/>
        </p:nvGrpSpPr>
        <p:grpSpPr>
          <a:xfrm>
            <a:off x="7507292" y="4569092"/>
            <a:ext cx="580608" cy="540000"/>
            <a:chOff x="7527833" y="5559543"/>
            <a:chExt cx="580608" cy="540000"/>
          </a:xfrm>
        </p:grpSpPr>
        <p:sp>
          <p:nvSpPr>
            <p:cNvPr id="31" name="楕円 30">
              <a:extLst>
                <a:ext uri="{FF2B5EF4-FFF2-40B4-BE49-F238E27FC236}">
                  <a16:creationId xmlns:a16="http://schemas.microsoft.com/office/drawing/2014/main" id="{BC426768-F69D-BE40-18EA-8219FE573BD5}"/>
                </a:ext>
              </a:extLst>
            </p:cNvPr>
            <p:cNvSpPr/>
            <p:nvPr/>
          </p:nvSpPr>
          <p:spPr>
            <a:xfrm>
              <a:off x="7548137" y="5559543"/>
              <a:ext cx="540000" cy="540000"/>
            </a:xfrm>
            <a:prstGeom prst="ellipse">
              <a:avLst/>
            </a:prstGeom>
            <a:solidFill>
              <a:schemeClr val="accent5">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A522F2FD-FB52-DB25-A0E4-42678DE06471}"/>
                </a:ext>
              </a:extLst>
            </p:cNvPr>
            <p:cNvSpPr txBox="1"/>
            <p:nvPr/>
          </p:nvSpPr>
          <p:spPr>
            <a:xfrm>
              <a:off x="7527833" y="5698738"/>
              <a:ext cx="580608" cy="261610"/>
            </a:xfrm>
            <a:prstGeom prst="rect">
              <a:avLst/>
            </a:prstGeom>
            <a:noFill/>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rPr>
                <a:t>わかる</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grpSp>
      <p:grpSp>
        <p:nvGrpSpPr>
          <p:cNvPr id="26" name="グループ化 25">
            <a:extLst>
              <a:ext uri="{FF2B5EF4-FFF2-40B4-BE49-F238E27FC236}">
                <a16:creationId xmlns:a16="http://schemas.microsoft.com/office/drawing/2014/main" id="{6608FC52-8F4C-511F-94D3-31EA687EFAAC}"/>
              </a:ext>
            </a:extLst>
          </p:cNvPr>
          <p:cNvGrpSpPr/>
          <p:nvPr/>
        </p:nvGrpSpPr>
        <p:grpSpPr>
          <a:xfrm>
            <a:off x="8210156" y="5792238"/>
            <a:ext cx="873990" cy="581292"/>
            <a:chOff x="8098443" y="4602901"/>
            <a:chExt cx="873990" cy="581292"/>
          </a:xfrm>
        </p:grpSpPr>
        <p:sp>
          <p:nvSpPr>
            <p:cNvPr id="53" name="楕円 52">
              <a:extLst>
                <a:ext uri="{FF2B5EF4-FFF2-40B4-BE49-F238E27FC236}">
                  <a16:creationId xmlns:a16="http://schemas.microsoft.com/office/drawing/2014/main" id="{937D9B52-A871-37B4-97E1-D171A1C30CE1}"/>
                </a:ext>
              </a:extLst>
            </p:cNvPr>
            <p:cNvSpPr/>
            <p:nvPr/>
          </p:nvSpPr>
          <p:spPr>
            <a:xfrm>
              <a:off x="8098443" y="4602901"/>
              <a:ext cx="873990" cy="581292"/>
            </a:xfrm>
            <a:prstGeom prst="ellipse">
              <a:avLst/>
            </a:prstGeom>
            <a:solidFill>
              <a:schemeClr val="accent5">
                <a:lumMod val="40000"/>
                <a:lumOff val="60000"/>
              </a:schemeClr>
            </a:solidFill>
            <a:ln w="25400" cmpd="dbl">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A876988D-613A-EA5C-697E-EB6B0EB38CE5}"/>
                </a:ext>
              </a:extLst>
            </p:cNvPr>
            <p:cNvSpPr txBox="1"/>
            <p:nvPr/>
          </p:nvSpPr>
          <p:spPr>
            <a:xfrm>
              <a:off x="8103438" y="4688115"/>
              <a:ext cx="864000" cy="461665"/>
            </a:xfrm>
            <a:prstGeom prst="rect">
              <a:avLst/>
            </a:prstGeom>
            <a:noFill/>
          </p:spPr>
          <p:txBody>
            <a:bodyPr wrap="square" rtlCol="0">
              <a:spAutoFit/>
            </a:bodyPr>
            <a:lstStyle/>
            <a:p>
              <a:pPr algn="ctr"/>
              <a:r>
                <a:rPr kumimoji="1" lang="en-US" altLang="ja-JP" sz="1200" dirty="0">
                  <a:latin typeface="Meiryo UI" panose="020B0604030504040204" pitchFamily="50" charset="-128"/>
                  <a:ea typeface="Meiryo UI" panose="020B0604030504040204" pitchFamily="50" charset="-128"/>
                </a:rPr>
                <a:t>R8.4</a:t>
              </a:r>
              <a:r>
                <a:rPr kumimoji="1" lang="ja-JP" altLang="en-US" sz="1200" dirty="0">
                  <a:latin typeface="Meiryo UI" panose="020B0604030504040204" pitchFamily="50" charset="-128"/>
                  <a:ea typeface="Meiryo UI" panose="020B0604030504040204" pitchFamily="50" charset="-128"/>
                </a:rPr>
                <a:t>月頃</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リリース</a:t>
              </a:r>
            </a:p>
          </p:txBody>
        </p:sp>
      </p:grpSp>
    </p:spTree>
    <p:extLst>
      <p:ext uri="{BB962C8B-B14F-4D97-AF65-F5344CB8AC3E}">
        <p14:creationId xmlns:p14="http://schemas.microsoft.com/office/powerpoint/2010/main" val="388513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AD3BC-B317-5D98-1B56-2419718DA21B}"/>
            </a:ext>
          </a:extLst>
        </p:cNvPr>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ED4EEBBE-8B03-C017-80B9-B0A6D699B0C9}"/>
              </a:ext>
            </a:extLst>
          </p:cNvPr>
          <p:cNvSpPr/>
          <p:nvPr/>
        </p:nvSpPr>
        <p:spPr>
          <a:xfrm flipH="1">
            <a:off x="277341" y="476759"/>
            <a:ext cx="8820000" cy="2664000"/>
          </a:xfrm>
          <a:custGeom>
            <a:avLst/>
            <a:gdLst>
              <a:gd name="connsiteX0" fmla="*/ 8853809 w 8853809"/>
              <a:gd name="connsiteY0" fmla="*/ 0 h 2664000"/>
              <a:gd name="connsiteX1" fmla="*/ 0 w 8853809"/>
              <a:gd name="connsiteY1" fmla="*/ 0 h 2664000"/>
              <a:gd name="connsiteX2" fmla="*/ 0 w 8853809"/>
              <a:gd name="connsiteY2" fmla="*/ 468000 h 2664000"/>
              <a:gd name="connsiteX3" fmla="*/ 8157399 w 8853809"/>
              <a:gd name="connsiteY3" fmla="*/ 2664000 h 2664000"/>
              <a:gd name="connsiteX4" fmla="*/ 8853809 w 8853809"/>
              <a:gd name="connsiteY4" fmla="*/ 2664000 h 2664000"/>
              <a:gd name="connsiteX5" fmla="*/ 8853809 w 8853809"/>
              <a:gd name="connsiteY5" fmla="*/ 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3809" h="2664000">
                <a:moveTo>
                  <a:pt x="8853809" y="0"/>
                </a:moveTo>
                <a:lnTo>
                  <a:pt x="0" y="0"/>
                </a:lnTo>
                <a:lnTo>
                  <a:pt x="0" y="468000"/>
                </a:lnTo>
                <a:lnTo>
                  <a:pt x="8157399" y="2664000"/>
                </a:lnTo>
                <a:lnTo>
                  <a:pt x="8853809" y="2664000"/>
                </a:lnTo>
                <a:lnTo>
                  <a:pt x="8853809" y="0"/>
                </a:lnTo>
                <a:close/>
              </a:path>
            </a:pathLst>
          </a:custGeom>
          <a:solidFill>
            <a:srgbClr val="FFCCFF"/>
          </a:solidFill>
          <a:ln w="2540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40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CB6B771E-0CE7-6BF9-4F81-415C71CFC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 y="340167"/>
            <a:ext cx="9181719" cy="3160014"/>
          </a:xfrm>
          <a:prstGeom prst="rect">
            <a:avLst/>
          </a:prstGeom>
          <a:noFill/>
          <a:extLst>
            <a:ext uri="{909E8E84-426E-40DD-AFC4-6F175D3DCCD1}">
              <a14:hiddenFill xmlns:a14="http://schemas.microsoft.com/office/drawing/2010/main">
                <a:solidFill>
                  <a:srgbClr val="FFFFFF"/>
                </a:solidFill>
              </a14:hiddenFill>
            </a:ext>
          </a:extLst>
        </p:spPr>
      </p:pic>
      <p:sp>
        <p:nvSpPr>
          <p:cNvPr id="10" name="スライド番号プレースホルダー 9">
            <a:extLst>
              <a:ext uri="{FF2B5EF4-FFF2-40B4-BE49-F238E27FC236}">
                <a16:creationId xmlns:a16="http://schemas.microsoft.com/office/drawing/2014/main" id="{085DCCC3-C40E-1684-259D-3AA9113D6286}"/>
              </a:ext>
            </a:extLst>
          </p:cNvPr>
          <p:cNvSpPr>
            <a:spLocks noGrp="1"/>
          </p:cNvSpPr>
          <p:nvPr>
            <p:ph type="sldNum" sz="quarter" idx="12"/>
          </p:nvPr>
        </p:nvSpPr>
        <p:spPr>
          <a:xfrm>
            <a:off x="7108710" y="6518774"/>
            <a:ext cx="2057400" cy="365125"/>
          </a:xfrm>
        </p:spPr>
        <p:txBody>
          <a:bodyPr/>
          <a:lstStyle/>
          <a:p>
            <a:r>
              <a:rPr kumimoji="1" lang="en-US" altLang="ja-JP" sz="2000" dirty="0">
                <a:solidFill>
                  <a:schemeClr val="tx1"/>
                </a:solidFill>
              </a:rPr>
              <a:t>10</a:t>
            </a:r>
            <a:endParaRPr kumimoji="1" lang="ja-JP" altLang="en-US" sz="2000" dirty="0">
              <a:solidFill>
                <a:schemeClr val="tx1"/>
              </a:solidFill>
            </a:endParaRPr>
          </a:p>
        </p:txBody>
      </p:sp>
      <p:sp>
        <p:nvSpPr>
          <p:cNvPr id="5" name="四角形: 角を丸くする 4">
            <a:extLst>
              <a:ext uri="{FF2B5EF4-FFF2-40B4-BE49-F238E27FC236}">
                <a16:creationId xmlns:a16="http://schemas.microsoft.com/office/drawing/2014/main" id="{D35063BF-E42C-AE82-64B0-9E52A0C07092}"/>
              </a:ext>
            </a:extLst>
          </p:cNvPr>
          <p:cNvSpPr/>
          <p:nvPr/>
        </p:nvSpPr>
        <p:spPr>
          <a:xfrm>
            <a:off x="191387" y="6308436"/>
            <a:ext cx="8444248" cy="504000"/>
          </a:xfrm>
          <a:prstGeom prst="roundRect">
            <a:avLst>
              <a:gd name="adj" fmla="val 24238"/>
            </a:avLst>
          </a:prstGeom>
          <a:no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0"/>
              </a:spcBef>
              <a:spcAft>
                <a:spcPts val="0"/>
              </a:spcAft>
              <a:buClrTx/>
              <a:buSzTx/>
              <a:tabLst/>
              <a:defRPr/>
            </a:pPr>
            <a:r>
              <a:rPr kumimoji="1" lang="ja-JP" altLang="en-US" b="1" dirty="0">
                <a:solidFill>
                  <a:prstClr val="black"/>
                </a:solidFill>
                <a:latin typeface="Meiryo UI" panose="020B0604030504040204" pitchFamily="50" charset="-128"/>
                <a:ea typeface="Meiryo UI" panose="020B0604030504040204" pitchFamily="50" charset="-128"/>
              </a:rPr>
              <a:t> </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より積極的にさまざまな子育ての形を自ら選べる環境</a:t>
            </a:r>
            <a:r>
              <a:rPr kumimoji="1" lang="ja-JP" altLang="en-US" b="1" dirty="0">
                <a:solidFill>
                  <a:prstClr val="black"/>
                </a:solidFill>
                <a:latin typeface="Meiryo UI" panose="020B0604030504040204" pitchFamily="50" charset="-128"/>
                <a:ea typeface="Meiryo UI" panose="020B0604030504040204" pitchFamily="50" charset="-128"/>
              </a:rPr>
              <a:t>の提供</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楕円 21">
            <a:extLst>
              <a:ext uri="{FF2B5EF4-FFF2-40B4-BE49-F238E27FC236}">
                <a16:creationId xmlns:a16="http://schemas.microsoft.com/office/drawing/2014/main" id="{454D22FE-68D2-31B9-CA5D-91851D17398D}"/>
              </a:ext>
            </a:extLst>
          </p:cNvPr>
          <p:cNvSpPr/>
          <p:nvPr/>
        </p:nvSpPr>
        <p:spPr>
          <a:xfrm>
            <a:off x="6117514" y="6114378"/>
            <a:ext cx="1101243" cy="685000"/>
          </a:xfrm>
          <a:prstGeom prst="ellipse">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5" name="楕円 24">
            <a:extLst>
              <a:ext uri="{FF2B5EF4-FFF2-40B4-BE49-F238E27FC236}">
                <a16:creationId xmlns:a16="http://schemas.microsoft.com/office/drawing/2014/main" id="{73C44794-0B3F-BC91-C400-C269A3C09A18}"/>
              </a:ext>
            </a:extLst>
          </p:cNvPr>
          <p:cNvSpPr/>
          <p:nvPr/>
        </p:nvSpPr>
        <p:spPr>
          <a:xfrm>
            <a:off x="7360112" y="6114378"/>
            <a:ext cx="1101243" cy="685000"/>
          </a:xfrm>
          <a:prstGeom prst="ellipse">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0C9711B8-A3C4-5040-80EC-D392CBF4899F}"/>
              </a:ext>
            </a:extLst>
          </p:cNvPr>
          <p:cNvSpPr txBox="1"/>
          <p:nvPr/>
        </p:nvSpPr>
        <p:spPr>
          <a:xfrm flipH="1">
            <a:off x="7395122" y="6183542"/>
            <a:ext cx="1093694" cy="52322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保育所に</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通わせたい</a:t>
            </a:r>
          </a:p>
        </p:txBody>
      </p:sp>
      <p:sp>
        <p:nvSpPr>
          <p:cNvPr id="27" name="テキスト ボックス 26">
            <a:extLst>
              <a:ext uri="{FF2B5EF4-FFF2-40B4-BE49-F238E27FC236}">
                <a16:creationId xmlns:a16="http://schemas.microsoft.com/office/drawing/2014/main" id="{AECD1B4C-727F-A1AC-8305-7E0B5BEA855B}"/>
              </a:ext>
            </a:extLst>
          </p:cNvPr>
          <p:cNvSpPr txBox="1"/>
          <p:nvPr/>
        </p:nvSpPr>
        <p:spPr>
          <a:xfrm flipH="1">
            <a:off x="5864491" y="6156910"/>
            <a:ext cx="1573619" cy="52322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家で</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子育てしたい</a:t>
            </a:r>
          </a:p>
        </p:txBody>
      </p:sp>
      <p:pic>
        <p:nvPicPr>
          <p:cNvPr id="34" name="図 33">
            <a:extLst>
              <a:ext uri="{FF2B5EF4-FFF2-40B4-BE49-F238E27FC236}">
                <a16:creationId xmlns:a16="http://schemas.microsoft.com/office/drawing/2014/main" id="{06864892-DAED-7E08-19FA-48F12238367A}"/>
              </a:ext>
            </a:extLst>
          </p:cNvPr>
          <p:cNvPicPr>
            <a:picLocks noChangeAspect="1"/>
          </p:cNvPicPr>
          <p:nvPr/>
        </p:nvPicPr>
        <p:blipFill>
          <a:blip r:embed="rId3"/>
          <a:stretch>
            <a:fillRect/>
          </a:stretch>
        </p:blipFill>
        <p:spPr>
          <a:xfrm>
            <a:off x="452073" y="3225311"/>
            <a:ext cx="378143" cy="381000"/>
          </a:xfrm>
          <a:prstGeom prst="rect">
            <a:avLst/>
          </a:prstGeom>
        </p:spPr>
      </p:pic>
      <p:pic>
        <p:nvPicPr>
          <p:cNvPr id="35" name="図 34">
            <a:extLst>
              <a:ext uri="{FF2B5EF4-FFF2-40B4-BE49-F238E27FC236}">
                <a16:creationId xmlns:a16="http://schemas.microsoft.com/office/drawing/2014/main" id="{E09D019F-1489-84E4-37C3-85BD50F390CF}"/>
              </a:ext>
            </a:extLst>
          </p:cNvPr>
          <p:cNvPicPr>
            <a:picLocks noChangeAspect="1"/>
          </p:cNvPicPr>
          <p:nvPr/>
        </p:nvPicPr>
        <p:blipFill>
          <a:blip r:embed="rId4"/>
          <a:stretch>
            <a:fillRect/>
          </a:stretch>
        </p:blipFill>
        <p:spPr>
          <a:xfrm>
            <a:off x="4227136" y="3159461"/>
            <a:ext cx="389763" cy="457200"/>
          </a:xfrm>
          <a:prstGeom prst="rect">
            <a:avLst/>
          </a:prstGeom>
        </p:spPr>
      </p:pic>
      <p:pic>
        <p:nvPicPr>
          <p:cNvPr id="36" name="図 35">
            <a:extLst>
              <a:ext uri="{FF2B5EF4-FFF2-40B4-BE49-F238E27FC236}">
                <a16:creationId xmlns:a16="http://schemas.microsoft.com/office/drawing/2014/main" id="{DDA9F6CB-3A39-2C6A-A92D-567CEA2BC43C}"/>
              </a:ext>
            </a:extLst>
          </p:cNvPr>
          <p:cNvPicPr>
            <a:picLocks noChangeAspect="1"/>
          </p:cNvPicPr>
          <p:nvPr/>
        </p:nvPicPr>
        <p:blipFill>
          <a:blip r:embed="rId5"/>
          <a:stretch>
            <a:fillRect/>
          </a:stretch>
        </p:blipFill>
        <p:spPr>
          <a:xfrm>
            <a:off x="1715190" y="3233856"/>
            <a:ext cx="363855" cy="381000"/>
          </a:xfrm>
          <a:prstGeom prst="rect">
            <a:avLst/>
          </a:prstGeom>
        </p:spPr>
      </p:pic>
      <p:pic>
        <p:nvPicPr>
          <p:cNvPr id="37" name="図 36">
            <a:extLst>
              <a:ext uri="{FF2B5EF4-FFF2-40B4-BE49-F238E27FC236}">
                <a16:creationId xmlns:a16="http://schemas.microsoft.com/office/drawing/2014/main" id="{E14677BA-97C8-CF65-D071-FE8F25E66DF1}"/>
              </a:ext>
            </a:extLst>
          </p:cNvPr>
          <p:cNvPicPr>
            <a:picLocks noChangeAspect="1"/>
          </p:cNvPicPr>
          <p:nvPr/>
        </p:nvPicPr>
        <p:blipFill>
          <a:blip r:embed="rId6"/>
          <a:stretch>
            <a:fillRect/>
          </a:stretch>
        </p:blipFill>
        <p:spPr>
          <a:xfrm>
            <a:off x="8381616" y="3138478"/>
            <a:ext cx="365284" cy="495300"/>
          </a:xfrm>
          <a:prstGeom prst="rect">
            <a:avLst/>
          </a:prstGeom>
        </p:spPr>
      </p:pic>
      <p:pic>
        <p:nvPicPr>
          <p:cNvPr id="12" name="図 11">
            <a:extLst>
              <a:ext uri="{FF2B5EF4-FFF2-40B4-BE49-F238E27FC236}">
                <a16:creationId xmlns:a16="http://schemas.microsoft.com/office/drawing/2014/main" id="{E96A7F66-7B60-C3A1-CE95-29CD05A3798F}"/>
              </a:ext>
            </a:extLst>
          </p:cNvPr>
          <p:cNvPicPr>
            <a:picLocks noChangeAspect="1"/>
          </p:cNvPicPr>
          <p:nvPr/>
        </p:nvPicPr>
        <p:blipFill>
          <a:blip r:embed="rId7">
            <a:clrChange>
              <a:clrFrom>
                <a:srgbClr val="000000"/>
              </a:clrFrom>
              <a:clrTo>
                <a:srgbClr val="000000">
                  <a:alpha val="0"/>
                </a:srgbClr>
              </a:clrTo>
            </a:clrChange>
          </a:blip>
          <a:stretch>
            <a:fillRect/>
          </a:stretch>
        </p:blipFill>
        <p:spPr>
          <a:xfrm>
            <a:off x="42247" y="3505153"/>
            <a:ext cx="414528" cy="414528"/>
          </a:xfrm>
          <a:prstGeom prst="rect">
            <a:avLst/>
          </a:prstGeom>
        </p:spPr>
      </p:pic>
      <p:cxnSp>
        <p:nvCxnSpPr>
          <p:cNvPr id="23" name="直線矢印コネクタ 22">
            <a:extLst>
              <a:ext uri="{FF2B5EF4-FFF2-40B4-BE49-F238E27FC236}">
                <a16:creationId xmlns:a16="http://schemas.microsoft.com/office/drawing/2014/main" id="{3EBDA253-E0D6-1352-AD7A-FFB24E12214D}"/>
              </a:ext>
            </a:extLst>
          </p:cNvPr>
          <p:cNvCxnSpPr/>
          <p:nvPr/>
        </p:nvCxnSpPr>
        <p:spPr>
          <a:xfrm>
            <a:off x="452072" y="3666767"/>
            <a:ext cx="86400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吹き出し: 角を丸めた四角形 23">
            <a:extLst>
              <a:ext uri="{FF2B5EF4-FFF2-40B4-BE49-F238E27FC236}">
                <a16:creationId xmlns:a16="http://schemas.microsoft.com/office/drawing/2014/main" id="{2C2C37A0-CACA-23DD-1763-46B8E8507131}"/>
              </a:ext>
            </a:extLst>
          </p:cNvPr>
          <p:cNvSpPr/>
          <p:nvPr/>
        </p:nvSpPr>
        <p:spPr>
          <a:xfrm>
            <a:off x="159280" y="4097546"/>
            <a:ext cx="1512000" cy="864000"/>
          </a:xfrm>
          <a:prstGeom prst="wedgeRoundRectCallout">
            <a:avLst>
              <a:gd name="adj1" fmla="val -33232"/>
              <a:gd name="adj2" fmla="val -65879"/>
              <a:gd name="adj3" fmla="val 16667"/>
            </a:avLst>
          </a:prstGeom>
          <a:noFill/>
          <a:ln w="25400">
            <a:solidFill>
              <a:schemeClr val="tx1">
                <a:alpha val="9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妊娠したら</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子育てサポートアプリ</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をダウンロード</a:t>
            </a:r>
          </a:p>
        </p:txBody>
      </p:sp>
      <p:sp>
        <p:nvSpPr>
          <p:cNvPr id="31" name="四角形: 角を丸くする 30">
            <a:extLst>
              <a:ext uri="{FF2B5EF4-FFF2-40B4-BE49-F238E27FC236}">
                <a16:creationId xmlns:a16="http://schemas.microsoft.com/office/drawing/2014/main" id="{ADA3EAF7-D458-0E19-0256-3EB30D6C348A}"/>
              </a:ext>
            </a:extLst>
          </p:cNvPr>
          <p:cNvSpPr/>
          <p:nvPr/>
        </p:nvSpPr>
        <p:spPr>
          <a:xfrm rot="20700000">
            <a:off x="2940667" y="2268503"/>
            <a:ext cx="4392000" cy="216000"/>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認可保育所等に入所したら電子クーポンは対象外、保育料無償化へ</a:t>
            </a:r>
          </a:p>
        </p:txBody>
      </p:sp>
      <p:pic>
        <p:nvPicPr>
          <p:cNvPr id="32" name="図 31">
            <a:extLst>
              <a:ext uri="{FF2B5EF4-FFF2-40B4-BE49-F238E27FC236}">
                <a16:creationId xmlns:a16="http://schemas.microsoft.com/office/drawing/2014/main" id="{A28AD36B-98BA-5EBF-20A0-CB0CDA8C91A5}"/>
              </a:ext>
            </a:extLst>
          </p:cNvPr>
          <p:cNvPicPr>
            <a:picLocks noChangeAspect="1"/>
          </p:cNvPicPr>
          <p:nvPr/>
        </p:nvPicPr>
        <p:blipFill>
          <a:blip r:embed="rId8"/>
          <a:stretch>
            <a:fillRect/>
          </a:stretch>
        </p:blipFill>
        <p:spPr>
          <a:xfrm>
            <a:off x="8494252" y="2721306"/>
            <a:ext cx="488194" cy="328717"/>
          </a:xfrm>
          <a:prstGeom prst="rect">
            <a:avLst/>
          </a:prstGeom>
        </p:spPr>
      </p:pic>
      <p:pic>
        <p:nvPicPr>
          <p:cNvPr id="33" name="図 32">
            <a:extLst>
              <a:ext uri="{FF2B5EF4-FFF2-40B4-BE49-F238E27FC236}">
                <a16:creationId xmlns:a16="http://schemas.microsoft.com/office/drawing/2014/main" id="{EF7E8956-1D1C-B6F8-86EC-C0A43F8EAA39}"/>
              </a:ext>
            </a:extLst>
          </p:cNvPr>
          <p:cNvPicPr>
            <a:picLocks noChangeAspect="1"/>
          </p:cNvPicPr>
          <p:nvPr/>
        </p:nvPicPr>
        <p:blipFill>
          <a:blip r:embed="rId9"/>
          <a:stretch>
            <a:fillRect/>
          </a:stretch>
        </p:blipFill>
        <p:spPr>
          <a:xfrm>
            <a:off x="2371498" y="574299"/>
            <a:ext cx="427628" cy="338896"/>
          </a:xfrm>
          <a:prstGeom prst="rect">
            <a:avLst/>
          </a:prstGeom>
        </p:spPr>
      </p:pic>
      <p:sp>
        <p:nvSpPr>
          <p:cNvPr id="38" name="正方形/長方形 37">
            <a:extLst>
              <a:ext uri="{FF2B5EF4-FFF2-40B4-BE49-F238E27FC236}">
                <a16:creationId xmlns:a16="http://schemas.microsoft.com/office/drawing/2014/main" id="{1D902D46-639A-1D53-7872-42BD32653014}"/>
              </a:ext>
            </a:extLst>
          </p:cNvPr>
          <p:cNvSpPr/>
          <p:nvPr/>
        </p:nvSpPr>
        <p:spPr>
          <a:xfrm>
            <a:off x="287974" y="487535"/>
            <a:ext cx="324000" cy="2646000"/>
          </a:xfrm>
          <a:prstGeom prst="rect">
            <a:avLst/>
          </a:prstGeom>
          <a:solidFill>
            <a:srgbClr val="FF0000"/>
          </a:solidFill>
          <a:ln w="12700">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b="1" dirty="0">
                <a:latin typeface="Meiryo UI" panose="020B0604030504040204" pitchFamily="50" charset="-128"/>
                <a:ea typeface="Meiryo UI" panose="020B0604030504040204" pitchFamily="50" charset="-128"/>
              </a:rPr>
              <a:t>出生後、</a:t>
            </a:r>
            <a:r>
              <a:rPr kumimoji="1" lang="ja-JP" altLang="en-US" sz="1600" b="1" dirty="0">
                <a:latin typeface="Meiryo UI" panose="020B0604030504040204" pitchFamily="50" charset="-128"/>
                <a:ea typeface="Meiryo UI" panose="020B0604030504040204" pitchFamily="50" charset="-128"/>
              </a:rPr>
              <a:t>全員</a:t>
            </a:r>
            <a:r>
              <a:rPr kumimoji="1" lang="ja-JP" altLang="en-US" sz="1200" b="1" dirty="0">
                <a:latin typeface="Meiryo UI" panose="020B0604030504040204" pitchFamily="50" charset="-128"/>
                <a:ea typeface="Meiryo UI" panose="020B0604030504040204" pitchFamily="50" charset="-128"/>
              </a:rPr>
              <a:t>にクーポンを配付</a:t>
            </a:r>
          </a:p>
        </p:txBody>
      </p:sp>
      <p:sp>
        <p:nvSpPr>
          <p:cNvPr id="40" name="四角形: 角を丸くする 39">
            <a:extLst>
              <a:ext uri="{FF2B5EF4-FFF2-40B4-BE49-F238E27FC236}">
                <a16:creationId xmlns:a16="http://schemas.microsoft.com/office/drawing/2014/main" id="{CAB6162A-3CB1-B1B5-D0B9-70C79334FE13}"/>
              </a:ext>
            </a:extLst>
          </p:cNvPr>
          <p:cNvSpPr/>
          <p:nvPr/>
        </p:nvSpPr>
        <p:spPr>
          <a:xfrm>
            <a:off x="660507" y="1067422"/>
            <a:ext cx="1764000" cy="684000"/>
          </a:xfrm>
          <a:prstGeom prst="roundRect">
            <a:avLst/>
          </a:prstGeom>
          <a:noFill/>
          <a:ln w="25400" cmpd="sng">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u="sng" dirty="0">
              <a:solidFill>
                <a:schemeClr val="tx1"/>
              </a:solidFill>
              <a:latin typeface="Meiryo UI" panose="020B0604030504040204" pitchFamily="50" charset="-128"/>
              <a:ea typeface="Meiryo UI" panose="020B0604030504040204" pitchFamily="50" charset="-128"/>
            </a:endParaRPr>
          </a:p>
          <a:p>
            <a:pPr algn="ct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1" name="四角形: 角を丸くする 40">
            <a:extLst>
              <a:ext uri="{FF2B5EF4-FFF2-40B4-BE49-F238E27FC236}">
                <a16:creationId xmlns:a16="http://schemas.microsoft.com/office/drawing/2014/main" id="{AF17A46A-6DED-037D-B17B-00C6955A668B}"/>
              </a:ext>
            </a:extLst>
          </p:cNvPr>
          <p:cNvSpPr/>
          <p:nvPr/>
        </p:nvSpPr>
        <p:spPr>
          <a:xfrm>
            <a:off x="5538651" y="618611"/>
            <a:ext cx="2232000" cy="540000"/>
          </a:xfrm>
          <a:prstGeom prst="roundRect">
            <a:avLst/>
          </a:prstGeom>
          <a:noFill/>
          <a:ln w="25400" cmpd="sng">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2" name="四角形: 角を丸くする 41">
            <a:extLst>
              <a:ext uri="{FF2B5EF4-FFF2-40B4-BE49-F238E27FC236}">
                <a16:creationId xmlns:a16="http://schemas.microsoft.com/office/drawing/2014/main" id="{A12CA1EA-CBBF-353B-B7DB-1BD7B909C188}"/>
              </a:ext>
            </a:extLst>
          </p:cNvPr>
          <p:cNvSpPr/>
          <p:nvPr/>
        </p:nvSpPr>
        <p:spPr>
          <a:xfrm>
            <a:off x="2973092" y="692347"/>
            <a:ext cx="2268000" cy="684000"/>
          </a:xfrm>
          <a:prstGeom prst="roundRect">
            <a:avLst/>
          </a:prstGeom>
          <a:noFill/>
          <a:ln w="25400" cmpd="sng">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DA7BE25C-A18A-6F44-D714-2FBEA376183F}"/>
              </a:ext>
            </a:extLst>
          </p:cNvPr>
          <p:cNvGrpSpPr/>
          <p:nvPr/>
        </p:nvGrpSpPr>
        <p:grpSpPr>
          <a:xfrm>
            <a:off x="8104188" y="1195426"/>
            <a:ext cx="900000" cy="900000"/>
            <a:chOff x="8053388" y="1578209"/>
            <a:chExt cx="900000" cy="900000"/>
          </a:xfrm>
        </p:grpSpPr>
        <p:sp>
          <p:nvSpPr>
            <p:cNvPr id="43" name="楕円 42">
              <a:extLst>
                <a:ext uri="{FF2B5EF4-FFF2-40B4-BE49-F238E27FC236}">
                  <a16:creationId xmlns:a16="http://schemas.microsoft.com/office/drawing/2014/main" id="{14CA5C39-AB8D-5B7B-4D5A-A541890520E2}"/>
                </a:ext>
              </a:extLst>
            </p:cNvPr>
            <p:cNvSpPr/>
            <p:nvPr/>
          </p:nvSpPr>
          <p:spPr>
            <a:xfrm>
              <a:off x="8053388" y="1578209"/>
              <a:ext cx="900000" cy="900000"/>
            </a:xfrm>
            <a:prstGeom prst="ellipse">
              <a:avLst/>
            </a:prstGeom>
            <a:solidFill>
              <a:schemeClr val="bg1"/>
            </a:solidFill>
            <a:ln w="19050">
              <a:solidFill>
                <a:schemeClr val="dk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300"/>
                </a:lnSpc>
              </a:pP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ED560155-2228-30BA-9842-7F2131EA2EF1}"/>
                </a:ext>
              </a:extLst>
            </p:cNvPr>
            <p:cNvSpPr txBox="1"/>
            <p:nvPr/>
          </p:nvSpPr>
          <p:spPr>
            <a:xfrm>
              <a:off x="8103279" y="1735822"/>
              <a:ext cx="800219" cy="584775"/>
            </a:xfrm>
            <a:prstGeom prst="rect">
              <a:avLst/>
            </a:prstGeom>
            <a:noFill/>
          </p:spPr>
          <p:txBody>
            <a:bodyPr wrap="none" rtlCol="0">
              <a:spAutoFit/>
            </a:bodyPr>
            <a:lstStyle/>
            <a:p>
              <a:pPr algn="ctr"/>
              <a:r>
                <a:rPr kumimoji="1" lang="ja-JP" altLang="en-US" sz="1600" b="1" dirty="0">
                  <a:latin typeface="Meiryo UI" panose="020B0604030504040204" pitchFamily="50" charset="-128"/>
                  <a:ea typeface="Meiryo UI" panose="020B0604030504040204" pitchFamily="50" charset="-128"/>
                </a:rPr>
                <a:t>保育料</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無償化</a:t>
              </a:r>
            </a:p>
          </p:txBody>
        </p:sp>
      </p:grpSp>
      <p:grpSp>
        <p:nvGrpSpPr>
          <p:cNvPr id="7" name="グループ化 6">
            <a:extLst>
              <a:ext uri="{FF2B5EF4-FFF2-40B4-BE49-F238E27FC236}">
                <a16:creationId xmlns:a16="http://schemas.microsoft.com/office/drawing/2014/main" id="{42B35A31-5596-AB51-7D74-CD9449F5F874}"/>
              </a:ext>
            </a:extLst>
          </p:cNvPr>
          <p:cNvGrpSpPr/>
          <p:nvPr/>
        </p:nvGrpSpPr>
        <p:grpSpPr>
          <a:xfrm>
            <a:off x="8104188" y="132978"/>
            <a:ext cx="900000" cy="900000"/>
            <a:chOff x="10162808" y="499532"/>
            <a:chExt cx="900000" cy="900000"/>
          </a:xfrm>
          <a:solidFill>
            <a:schemeClr val="bg1"/>
          </a:solidFill>
        </p:grpSpPr>
        <p:sp>
          <p:nvSpPr>
            <p:cNvPr id="46" name="楕円 45">
              <a:extLst>
                <a:ext uri="{FF2B5EF4-FFF2-40B4-BE49-F238E27FC236}">
                  <a16:creationId xmlns:a16="http://schemas.microsoft.com/office/drawing/2014/main" id="{6A47F20E-4920-4366-3557-F7B670084EDA}"/>
                </a:ext>
              </a:extLst>
            </p:cNvPr>
            <p:cNvSpPr/>
            <p:nvPr/>
          </p:nvSpPr>
          <p:spPr>
            <a:xfrm>
              <a:off x="10162808" y="499532"/>
              <a:ext cx="900000" cy="900000"/>
            </a:xfrm>
            <a:prstGeom prst="ellipse">
              <a:avLst/>
            </a:prstGeom>
            <a:grpFill/>
            <a:ln w="19050">
              <a:solidFill>
                <a:schemeClr val="dk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300"/>
                </a:lnSpc>
              </a:pP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0C5E96C9-04EB-1A95-6747-8CABA1658C8A}"/>
                </a:ext>
              </a:extLst>
            </p:cNvPr>
            <p:cNvSpPr txBox="1"/>
            <p:nvPr/>
          </p:nvSpPr>
          <p:spPr>
            <a:xfrm>
              <a:off x="10182242" y="657145"/>
              <a:ext cx="861134" cy="584775"/>
            </a:xfrm>
            <a:prstGeom prst="rect">
              <a:avLst/>
            </a:prstGeom>
            <a:noFill/>
          </p:spPr>
          <p:txBody>
            <a:bodyPr wrap="none" rtlCol="0">
              <a:spAutoFit/>
            </a:bodyPr>
            <a:lstStyle/>
            <a:p>
              <a:pPr algn="ctr"/>
              <a:r>
                <a:rPr kumimoji="1" lang="ja-JP" altLang="en-US" sz="1600" b="1" dirty="0">
                  <a:latin typeface="Meiryo UI" panose="020B0604030504040204" pitchFamily="50" charset="-128"/>
                  <a:ea typeface="Meiryo UI" panose="020B0604030504040204" pitchFamily="50" charset="-128"/>
                </a:rPr>
                <a:t>電子</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クーポン</a:t>
              </a:r>
            </a:p>
          </p:txBody>
        </p:sp>
      </p:grpSp>
      <p:sp>
        <p:nvSpPr>
          <p:cNvPr id="54" name="テキスト ボックス 53">
            <a:extLst>
              <a:ext uri="{FF2B5EF4-FFF2-40B4-BE49-F238E27FC236}">
                <a16:creationId xmlns:a16="http://schemas.microsoft.com/office/drawing/2014/main" id="{7A002892-BE1D-CD23-62DF-A7D640AF2FDE}"/>
              </a:ext>
            </a:extLst>
          </p:cNvPr>
          <p:cNvSpPr txBox="1"/>
          <p:nvPr/>
        </p:nvSpPr>
        <p:spPr>
          <a:xfrm>
            <a:off x="649598" y="1047551"/>
            <a:ext cx="1834310" cy="738664"/>
          </a:xfrm>
          <a:prstGeom prst="rect">
            <a:avLst/>
          </a:prstGeom>
          <a:noFill/>
        </p:spPr>
        <p:txBody>
          <a:bodyPr wrap="square" rtlCol="0">
            <a:spAutoFit/>
          </a:bodyPr>
          <a:lstStyle/>
          <a:p>
            <a:pPr algn="ctr"/>
            <a:r>
              <a:rPr kumimoji="1" lang="ja-JP" altLang="en-US" sz="1300" u="sng" dirty="0">
                <a:latin typeface="Meiryo UI" panose="020B0604030504040204" pitchFamily="50" charset="-128"/>
                <a:ea typeface="Meiryo UI" panose="020B0604030504040204" pitchFamily="50" charset="-128"/>
              </a:rPr>
              <a:t>産後ケア</a:t>
            </a:r>
            <a:endParaRPr kumimoji="1" lang="en-US" altLang="ja-JP" sz="1300" u="sng"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産後、育児の方法を相談したいとき　等</a:t>
            </a:r>
          </a:p>
        </p:txBody>
      </p:sp>
      <p:sp>
        <p:nvSpPr>
          <p:cNvPr id="58" name="テキスト ボックス 57">
            <a:extLst>
              <a:ext uri="{FF2B5EF4-FFF2-40B4-BE49-F238E27FC236}">
                <a16:creationId xmlns:a16="http://schemas.microsoft.com/office/drawing/2014/main" id="{CB841084-FA69-815F-6577-D5C7CE94680F}"/>
              </a:ext>
            </a:extLst>
          </p:cNvPr>
          <p:cNvSpPr txBox="1"/>
          <p:nvPr/>
        </p:nvSpPr>
        <p:spPr>
          <a:xfrm>
            <a:off x="5475771" y="609618"/>
            <a:ext cx="2356735" cy="569387"/>
          </a:xfrm>
          <a:prstGeom prst="rect">
            <a:avLst/>
          </a:prstGeom>
          <a:noFill/>
        </p:spPr>
        <p:txBody>
          <a:bodyPr wrap="none" rtlCol="0">
            <a:spAutoFit/>
          </a:bodyPr>
          <a:lstStyle/>
          <a:p>
            <a:pPr algn="ctr"/>
            <a:r>
              <a:rPr kumimoji="1" lang="ja-JP" altLang="en-US" sz="1300" u="sng" dirty="0">
                <a:latin typeface="Meiryo UI" panose="020B0604030504040204" pitchFamily="50" charset="-128"/>
                <a:ea typeface="Meiryo UI" panose="020B0604030504040204" pitchFamily="50" charset="-128"/>
              </a:rPr>
              <a:t>一時預かり</a:t>
            </a:r>
            <a:endParaRPr kumimoji="1" lang="en-US" altLang="ja-JP" sz="1300" u="sng"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育児疲れでリフレッシュしたいとき　等</a:t>
            </a:r>
          </a:p>
        </p:txBody>
      </p:sp>
      <p:sp>
        <p:nvSpPr>
          <p:cNvPr id="62" name="テキスト ボックス 61">
            <a:extLst>
              <a:ext uri="{FF2B5EF4-FFF2-40B4-BE49-F238E27FC236}">
                <a16:creationId xmlns:a16="http://schemas.microsoft.com/office/drawing/2014/main" id="{97590D87-FE4A-0648-0A6A-7524217AB46F}"/>
              </a:ext>
            </a:extLst>
          </p:cNvPr>
          <p:cNvSpPr txBox="1"/>
          <p:nvPr/>
        </p:nvSpPr>
        <p:spPr>
          <a:xfrm>
            <a:off x="2969877" y="663514"/>
            <a:ext cx="2300591" cy="738664"/>
          </a:xfrm>
          <a:prstGeom prst="rect">
            <a:avLst/>
          </a:prstGeom>
          <a:noFill/>
        </p:spPr>
        <p:txBody>
          <a:bodyPr wrap="square" rtlCol="0">
            <a:spAutoFit/>
          </a:bodyPr>
          <a:lstStyle/>
          <a:p>
            <a:pPr algn="ctr"/>
            <a:r>
              <a:rPr kumimoji="1" lang="ja-JP" altLang="en-US" sz="1300" u="sng" dirty="0">
                <a:latin typeface="Meiryo UI" panose="020B0604030504040204" pitchFamily="50" charset="-128"/>
                <a:ea typeface="Meiryo UI" panose="020B0604030504040204" pitchFamily="50" charset="-128"/>
              </a:rPr>
              <a:t>カタログギフト</a:t>
            </a:r>
            <a:endParaRPr kumimoji="1" lang="en-US" altLang="ja-JP" sz="1300" u="sng" dirty="0">
              <a:latin typeface="Meiryo UI" panose="020B0604030504040204" pitchFamily="50" charset="-128"/>
              <a:ea typeface="Meiryo UI" panose="020B0604030504040204" pitchFamily="50" charset="-128"/>
            </a:endParaRPr>
          </a:p>
          <a:p>
            <a:pPr algn="ctr"/>
            <a:endParaRPr kumimoji="1" lang="en-US" altLang="ja-JP" sz="5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民間ベビーシッターを利用したいとき、おむつを購入したいとき　等</a:t>
            </a:r>
          </a:p>
        </p:txBody>
      </p:sp>
      <p:grpSp>
        <p:nvGrpSpPr>
          <p:cNvPr id="67" name="グループ化 66">
            <a:extLst>
              <a:ext uri="{FF2B5EF4-FFF2-40B4-BE49-F238E27FC236}">
                <a16:creationId xmlns:a16="http://schemas.microsoft.com/office/drawing/2014/main" id="{61BFCE26-D29D-37BF-8F1E-93E61D2DA5B3}"/>
              </a:ext>
            </a:extLst>
          </p:cNvPr>
          <p:cNvGrpSpPr/>
          <p:nvPr/>
        </p:nvGrpSpPr>
        <p:grpSpPr>
          <a:xfrm>
            <a:off x="2226329" y="1003558"/>
            <a:ext cx="432000" cy="433133"/>
            <a:chOff x="-618027" y="1199417"/>
            <a:chExt cx="432000" cy="433133"/>
          </a:xfrm>
        </p:grpSpPr>
        <p:sp>
          <p:nvSpPr>
            <p:cNvPr id="65" name="楕円 64">
              <a:extLst>
                <a:ext uri="{FF2B5EF4-FFF2-40B4-BE49-F238E27FC236}">
                  <a16:creationId xmlns:a16="http://schemas.microsoft.com/office/drawing/2014/main" id="{6C003B47-9E43-2CE7-B099-2983BAC5A27F}"/>
                </a:ext>
              </a:extLst>
            </p:cNvPr>
            <p:cNvSpPr/>
            <p:nvPr/>
          </p:nvSpPr>
          <p:spPr>
            <a:xfrm>
              <a:off x="-618027" y="1199417"/>
              <a:ext cx="432000" cy="433133"/>
            </a:xfrm>
            <a:prstGeom prst="ellipse">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pic>
          <p:nvPicPr>
            <p:cNvPr id="63" name="図 62">
              <a:extLst>
                <a:ext uri="{FF2B5EF4-FFF2-40B4-BE49-F238E27FC236}">
                  <a16:creationId xmlns:a16="http://schemas.microsoft.com/office/drawing/2014/main" id="{021EFBC4-54DE-8DB1-D4A4-C98813C45592}"/>
                </a:ext>
              </a:extLst>
            </p:cNvPr>
            <p:cNvPicPr>
              <a:picLocks noChangeAspect="1"/>
            </p:cNvPicPr>
            <p:nvPr/>
          </p:nvPicPr>
          <p:blipFill>
            <a:blip r:embed="rId7">
              <a:clrChange>
                <a:clrFrom>
                  <a:srgbClr val="000000"/>
                </a:clrFrom>
                <a:clrTo>
                  <a:srgbClr val="000000">
                    <a:alpha val="0"/>
                  </a:srgbClr>
                </a:clrTo>
              </a:clrChange>
            </a:blip>
            <a:stretch>
              <a:fillRect/>
            </a:stretch>
          </p:blipFill>
          <p:spPr>
            <a:xfrm>
              <a:off x="-548331" y="1269679"/>
              <a:ext cx="292608" cy="292608"/>
            </a:xfrm>
            <a:prstGeom prst="rect">
              <a:avLst/>
            </a:prstGeom>
          </p:spPr>
        </p:pic>
      </p:grpSp>
      <p:grpSp>
        <p:nvGrpSpPr>
          <p:cNvPr id="68" name="グループ化 67">
            <a:extLst>
              <a:ext uri="{FF2B5EF4-FFF2-40B4-BE49-F238E27FC236}">
                <a16:creationId xmlns:a16="http://schemas.microsoft.com/office/drawing/2014/main" id="{63A93675-4B3A-922C-9D35-3DC8C5B55FBE}"/>
              </a:ext>
            </a:extLst>
          </p:cNvPr>
          <p:cNvGrpSpPr/>
          <p:nvPr/>
        </p:nvGrpSpPr>
        <p:grpSpPr>
          <a:xfrm>
            <a:off x="7570496" y="516210"/>
            <a:ext cx="432000" cy="433133"/>
            <a:chOff x="-618027" y="1199417"/>
            <a:chExt cx="432000" cy="433133"/>
          </a:xfrm>
        </p:grpSpPr>
        <p:sp>
          <p:nvSpPr>
            <p:cNvPr id="69" name="楕円 68">
              <a:extLst>
                <a:ext uri="{FF2B5EF4-FFF2-40B4-BE49-F238E27FC236}">
                  <a16:creationId xmlns:a16="http://schemas.microsoft.com/office/drawing/2014/main" id="{7C51A045-91D2-9862-A951-2C3881A62DEC}"/>
                </a:ext>
              </a:extLst>
            </p:cNvPr>
            <p:cNvSpPr/>
            <p:nvPr/>
          </p:nvSpPr>
          <p:spPr>
            <a:xfrm>
              <a:off x="-618027" y="1199417"/>
              <a:ext cx="432000" cy="433133"/>
            </a:xfrm>
            <a:prstGeom prst="ellipse">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pic>
          <p:nvPicPr>
            <p:cNvPr id="70" name="図 69">
              <a:extLst>
                <a:ext uri="{FF2B5EF4-FFF2-40B4-BE49-F238E27FC236}">
                  <a16:creationId xmlns:a16="http://schemas.microsoft.com/office/drawing/2014/main" id="{560A6FE3-EB1F-8D72-204E-0506B5DF1A1F}"/>
                </a:ext>
              </a:extLst>
            </p:cNvPr>
            <p:cNvPicPr>
              <a:picLocks noChangeAspect="1"/>
            </p:cNvPicPr>
            <p:nvPr/>
          </p:nvPicPr>
          <p:blipFill>
            <a:blip r:embed="rId7">
              <a:clrChange>
                <a:clrFrom>
                  <a:srgbClr val="000000"/>
                </a:clrFrom>
                <a:clrTo>
                  <a:srgbClr val="000000">
                    <a:alpha val="0"/>
                  </a:srgbClr>
                </a:clrTo>
              </a:clrChange>
            </a:blip>
            <a:stretch>
              <a:fillRect/>
            </a:stretch>
          </p:blipFill>
          <p:spPr>
            <a:xfrm>
              <a:off x="-548331" y="1269679"/>
              <a:ext cx="292608" cy="292608"/>
            </a:xfrm>
            <a:prstGeom prst="rect">
              <a:avLst/>
            </a:prstGeom>
          </p:spPr>
        </p:pic>
      </p:grpSp>
      <p:grpSp>
        <p:nvGrpSpPr>
          <p:cNvPr id="71" name="グループ化 70">
            <a:extLst>
              <a:ext uri="{FF2B5EF4-FFF2-40B4-BE49-F238E27FC236}">
                <a16:creationId xmlns:a16="http://schemas.microsoft.com/office/drawing/2014/main" id="{DC7EF40A-0B1D-9E56-D6A1-2E3B6BBA0CD5}"/>
              </a:ext>
            </a:extLst>
          </p:cNvPr>
          <p:cNvGrpSpPr/>
          <p:nvPr/>
        </p:nvGrpSpPr>
        <p:grpSpPr>
          <a:xfrm>
            <a:off x="5030778" y="560009"/>
            <a:ext cx="432000" cy="433133"/>
            <a:chOff x="-618027" y="1199417"/>
            <a:chExt cx="432000" cy="433133"/>
          </a:xfrm>
        </p:grpSpPr>
        <p:sp>
          <p:nvSpPr>
            <p:cNvPr id="72" name="楕円 71">
              <a:extLst>
                <a:ext uri="{FF2B5EF4-FFF2-40B4-BE49-F238E27FC236}">
                  <a16:creationId xmlns:a16="http://schemas.microsoft.com/office/drawing/2014/main" id="{F0FA5BCF-DD2E-2C34-94DD-5FD4FB07037C}"/>
                </a:ext>
              </a:extLst>
            </p:cNvPr>
            <p:cNvSpPr/>
            <p:nvPr/>
          </p:nvSpPr>
          <p:spPr>
            <a:xfrm>
              <a:off x="-618027" y="1199417"/>
              <a:ext cx="432000" cy="433133"/>
            </a:xfrm>
            <a:prstGeom prst="ellipse">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pic>
          <p:nvPicPr>
            <p:cNvPr id="73" name="図 72">
              <a:extLst>
                <a:ext uri="{FF2B5EF4-FFF2-40B4-BE49-F238E27FC236}">
                  <a16:creationId xmlns:a16="http://schemas.microsoft.com/office/drawing/2014/main" id="{74DBE6A8-4260-E7A7-554F-1AFF237F67B8}"/>
                </a:ext>
              </a:extLst>
            </p:cNvPr>
            <p:cNvPicPr>
              <a:picLocks noChangeAspect="1"/>
            </p:cNvPicPr>
            <p:nvPr/>
          </p:nvPicPr>
          <p:blipFill>
            <a:blip r:embed="rId7">
              <a:clrChange>
                <a:clrFrom>
                  <a:srgbClr val="000000"/>
                </a:clrFrom>
                <a:clrTo>
                  <a:srgbClr val="000000">
                    <a:alpha val="0"/>
                  </a:srgbClr>
                </a:clrTo>
              </a:clrChange>
            </a:blip>
            <a:stretch>
              <a:fillRect/>
            </a:stretch>
          </p:blipFill>
          <p:spPr>
            <a:xfrm>
              <a:off x="-548331" y="1269679"/>
              <a:ext cx="292608" cy="292608"/>
            </a:xfrm>
            <a:prstGeom prst="rect">
              <a:avLst/>
            </a:prstGeom>
          </p:spPr>
        </p:pic>
      </p:grpSp>
      <p:sp>
        <p:nvSpPr>
          <p:cNvPr id="76" name="矢印: 右 75">
            <a:extLst>
              <a:ext uri="{FF2B5EF4-FFF2-40B4-BE49-F238E27FC236}">
                <a16:creationId xmlns:a16="http://schemas.microsoft.com/office/drawing/2014/main" id="{E448CD1F-A2B6-3B8C-EC6F-8ABA87848388}"/>
              </a:ext>
            </a:extLst>
          </p:cNvPr>
          <p:cNvSpPr/>
          <p:nvPr/>
        </p:nvSpPr>
        <p:spPr>
          <a:xfrm rot="4395832">
            <a:off x="4605540" y="868075"/>
            <a:ext cx="612000" cy="2160000"/>
          </a:xfrm>
          <a:prstGeom prst="rightArrow">
            <a:avLst>
              <a:gd name="adj1" fmla="val 50000"/>
              <a:gd name="adj2" fmla="val 59601"/>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96ABF1CF-78D2-107F-673B-119045240E91}"/>
              </a:ext>
            </a:extLst>
          </p:cNvPr>
          <p:cNvSpPr/>
          <p:nvPr/>
        </p:nvSpPr>
        <p:spPr>
          <a:xfrm>
            <a:off x="1874684" y="3878421"/>
            <a:ext cx="6984000" cy="1368000"/>
          </a:xfrm>
          <a:prstGeom prst="rect">
            <a:avLst/>
          </a:prstGeom>
          <a:solidFill>
            <a:srgbClr val="4472C4">
              <a:alpha val="15000"/>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100" dirty="0">
              <a:solidFill>
                <a:schemeClr val="tx1"/>
              </a:solidFill>
              <a:latin typeface="Meiryo UI" panose="020B0604030504040204" pitchFamily="50" charset="-128"/>
              <a:ea typeface="Meiryo UI" panose="020B0604030504040204" pitchFamily="50" charset="-128"/>
            </a:endParaRPr>
          </a:p>
          <a:p>
            <a:pPr marL="180975" indent="-92075">
              <a:buFont typeface="Wingdings" panose="05000000000000000000" pitchFamily="2" charset="2"/>
              <a:buChar char="Ø"/>
            </a:pPr>
            <a:r>
              <a:rPr kumimoji="1" lang="ja-JP" altLang="en-US" sz="1400" b="1" dirty="0">
                <a:solidFill>
                  <a:schemeClr val="tx1"/>
                </a:solidFill>
                <a:latin typeface="Meiryo UI" panose="020B0604030504040204" pitchFamily="50" charset="-128"/>
                <a:ea typeface="Meiryo UI" panose="020B0604030504040204" pitchFamily="50" charset="-128"/>
              </a:rPr>
              <a:t>電子クーポン</a:t>
            </a:r>
            <a:r>
              <a:rPr kumimoji="1" lang="ja-JP" altLang="en-US" sz="1200" dirty="0">
                <a:solidFill>
                  <a:schemeClr val="tx1"/>
                </a:solidFill>
                <a:latin typeface="Meiryo UI" panose="020B0604030504040204" pitchFamily="50" charset="-128"/>
                <a:ea typeface="Meiryo UI" panose="020B0604030504040204" pitchFamily="50" charset="-128"/>
              </a:rPr>
              <a:t>（令和８年秋以降）</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88900"/>
            <a:r>
              <a:rPr kumimoji="1" lang="ja-JP" altLang="en-US" sz="1400" dirty="0">
                <a:solidFill>
                  <a:schemeClr val="tx1"/>
                </a:solidFill>
                <a:latin typeface="Meiryo UI" panose="020B0604030504040204" pitchFamily="50" charset="-128"/>
                <a:ea typeface="Meiryo UI" panose="020B0604030504040204" pitchFamily="50" charset="-128"/>
              </a:rPr>
              <a:t>　　・産後ケア事業、一時預かり事業などの子育て支援メニューでの利用料金の支払い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88900"/>
            <a:r>
              <a:rPr kumimoji="1" lang="ja-JP" altLang="en-US" sz="1400" dirty="0">
                <a:solidFill>
                  <a:schemeClr val="tx1"/>
                </a:solidFill>
                <a:latin typeface="Meiryo UI" panose="020B0604030504040204" pitchFamily="50" charset="-128"/>
                <a:ea typeface="Meiryo UI" panose="020B0604030504040204" pitchFamily="50" charset="-128"/>
              </a:rPr>
              <a:t>　　・民間ベビーシッターや、おむつなどの育児用品、チャイルドシートなどの安全対策用品などを</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カタログギフトを通じて利用・購入</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indent="-92075">
              <a:buFont typeface="Wingdings" panose="05000000000000000000" pitchFamily="2" charset="2"/>
              <a:buChar char="Ø"/>
            </a:pPr>
            <a:r>
              <a:rPr kumimoji="1" lang="ja-JP" altLang="en-US" sz="1400" b="1" dirty="0">
                <a:solidFill>
                  <a:schemeClr val="tx1"/>
                </a:solidFill>
                <a:latin typeface="Meiryo UI" panose="020B0604030504040204" pitchFamily="50" charset="-128"/>
                <a:ea typeface="Meiryo UI" panose="020B0604030504040204" pitchFamily="50" charset="-128"/>
              </a:rPr>
              <a:t>母子健康手帳機能、施設利用予約、空き状況確認 など</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id="{B4B8EBE0-8478-FF65-7AA4-3AD2FBF5F743}"/>
              </a:ext>
            </a:extLst>
          </p:cNvPr>
          <p:cNvSpPr/>
          <p:nvPr/>
        </p:nvSpPr>
        <p:spPr>
          <a:xfrm>
            <a:off x="1026000" y="5476774"/>
            <a:ext cx="7092000" cy="576000"/>
          </a:xfrm>
          <a:prstGeom prst="roundRect">
            <a:avLst>
              <a:gd name="adj" fmla="val 0"/>
            </a:avLst>
          </a:prstGeom>
          <a:noFill/>
          <a:ln w="38100" cmpd="dbl">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457200" rtl="0" eaLnBrk="1" fontAlgn="auto" latinLnBrk="0" hangingPunct="1">
              <a:lnSpc>
                <a:spcPct val="100000"/>
              </a:lnSpc>
              <a:spcBef>
                <a:spcPts val="0"/>
              </a:spcBef>
              <a:spcAft>
                <a:spcPts val="0"/>
              </a:spcAft>
              <a:buClrTx/>
              <a:buSzTx/>
              <a:tabLst/>
              <a:defRPr/>
            </a:pPr>
            <a:r>
              <a:rPr kumimoji="1" lang="ja-JP" altLang="en-US" b="1" dirty="0">
                <a:solidFill>
                  <a:prstClr val="black"/>
                </a:solidFill>
                <a:latin typeface="Meiryo UI" panose="020B0604030504040204" pitchFamily="50" charset="-128"/>
                <a:ea typeface="Meiryo UI" panose="020B0604030504040204" pitchFamily="50" charset="-128"/>
              </a:rPr>
              <a:t>在宅児等が必要な時に利用できるサービスの確保の目処が立った</a:t>
            </a:r>
            <a:endParaRPr kumimoji="1" lang="en-US" altLang="ja-JP" b="1" dirty="0">
              <a:solidFill>
                <a:prstClr val="black"/>
              </a:solidFill>
              <a:latin typeface="Meiryo UI" panose="020B0604030504040204" pitchFamily="50" charset="-128"/>
              <a:ea typeface="Meiryo UI" panose="020B0604030504040204" pitchFamily="50" charset="-128"/>
            </a:endParaRPr>
          </a:p>
        </p:txBody>
      </p:sp>
      <p:sp>
        <p:nvSpPr>
          <p:cNvPr id="44" name="下矢印 17">
            <a:extLst>
              <a:ext uri="{FF2B5EF4-FFF2-40B4-BE49-F238E27FC236}">
                <a16:creationId xmlns:a16="http://schemas.microsoft.com/office/drawing/2014/main" id="{2D3500C4-870A-435A-94DA-3DC59E1F51E8}"/>
              </a:ext>
            </a:extLst>
          </p:cNvPr>
          <p:cNvSpPr/>
          <p:nvPr/>
        </p:nvSpPr>
        <p:spPr>
          <a:xfrm>
            <a:off x="3852000" y="5290874"/>
            <a:ext cx="1440000" cy="10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下矢印 17">
            <a:extLst>
              <a:ext uri="{FF2B5EF4-FFF2-40B4-BE49-F238E27FC236}">
                <a16:creationId xmlns:a16="http://schemas.microsoft.com/office/drawing/2014/main" id="{A2932CDA-6164-19EE-3576-A56F2C9B378B}"/>
              </a:ext>
            </a:extLst>
          </p:cNvPr>
          <p:cNvSpPr/>
          <p:nvPr/>
        </p:nvSpPr>
        <p:spPr>
          <a:xfrm>
            <a:off x="3852000" y="6137613"/>
            <a:ext cx="1440000" cy="10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F66E4AB-F808-B12D-E543-764404EE02CF}"/>
              </a:ext>
            </a:extLst>
          </p:cNvPr>
          <p:cNvSpPr txBox="1"/>
          <p:nvPr/>
        </p:nvSpPr>
        <p:spPr>
          <a:xfrm>
            <a:off x="657621" y="582355"/>
            <a:ext cx="1782860"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在宅等子育て家庭</a:t>
            </a:r>
          </a:p>
        </p:txBody>
      </p:sp>
      <p:sp>
        <p:nvSpPr>
          <p:cNvPr id="9" name="テキスト ボックス 8">
            <a:extLst>
              <a:ext uri="{FF2B5EF4-FFF2-40B4-BE49-F238E27FC236}">
                <a16:creationId xmlns:a16="http://schemas.microsoft.com/office/drawing/2014/main" id="{CADB86E0-EEF2-EF87-C2EE-ECDA64CBCBD5}"/>
              </a:ext>
            </a:extLst>
          </p:cNvPr>
          <p:cNvSpPr txBox="1"/>
          <p:nvPr/>
        </p:nvSpPr>
        <p:spPr>
          <a:xfrm>
            <a:off x="7072637" y="2737397"/>
            <a:ext cx="1415772"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保育所等利用</a:t>
            </a:r>
          </a:p>
        </p:txBody>
      </p:sp>
      <p:sp>
        <p:nvSpPr>
          <p:cNvPr id="6" name="四角形: 角を丸くする 5">
            <a:extLst>
              <a:ext uri="{FF2B5EF4-FFF2-40B4-BE49-F238E27FC236}">
                <a16:creationId xmlns:a16="http://schemas.microsoft.com/office/drawing/2014/main" id="{CC33B8F5-E594-709E-E48F-340E186F8965}"/>
              </a:ext>
            </a:extLst>
          </p:cNvPr>
          <p:cNvSpPr/>
          <p:nvPr/>
        </p:nvSpPr>
        <p:spPr>
          <a:xfrm>
            <a:off x="2056610" y="3761489"/>
            <a:ext cx="1800000" cy="288000"/>
          </a:xfrm>
          <a:prstGeom prst="roundRect">
            <a:avLst/>
          </a:prstGeom>
          <a:solidFill>
            <a:srgbClr val="4472C4"/>
          </a:solidFill>
          <a:ln w="38100"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子育てサポートアプリ</a:t>
            </a:r>
          </a:p>
        </p:txBody>
      </p:sp>
      <p:sp>
        <p:nvSpPr>
          <p:cNvPr id="13" name="四角形: 角を丸くする 12">
            <a:extLst>
              <a:ext uri="{FF2B5EF4-FFF2-40B4-BE49-F238E27FC236}">
                <a16:creationId xmlns:a16="http://schemas.microsoft.com/office/drawing/2014/main" id="{C12C89DB-BAEC-A09F-A48A-CDC0E87B9FCC}"/>
              </a:ext>
            </a:extLst>
          </p:cNvPr>
          <p:cNvSpPr/>
          <p:nvPr/>
        </p:nvSpPr>
        <p:spPr>
          <a:xfrm>
            <a:off x="1040392" y="1865931"/>
            <a:ext cx="2376000" cy="540000"/>
          </a:xfrm>
          <a:prstGeom prst="roundRect">
            <a:avLst/>
          </a:prstGeom>
          <a:noFill/>
          <a:ln w="25400" cmpd="sng">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1047A126-39DA-7E17-ECB6-988E86B45E19}"/>
              </a:ext>
            </a:extLst>
          </p:cNvPr>
          <p:cNvSpPr txBox="1"/>
          <p:nvPr/>
        </p:nvSpPr>
        <p:spPr>
          <a:xfrm>
            <a:off x="993124" y="1853318"/>
            <a:ext cx="2470548" cy="569387"/>
          </a:xfrm>
          <a:prstGeom prst="rect">
            <a:avLst/>
          </a:prstGeom>
          <a:noFill/>
        </p:spPr>
        <p:txBody>
          <a:bodyPr wrap="none" rtlCol="0">
            <a:spAutoFit/>
          </a:bodyPr>
          <a:lstStyle/>
          <a:p>
            <a:pPr algn="ctr"/>
            <a:r>
              <a:rPr kumimoji="1" lang="ja-JP" altLang="en-US" sz="1300" u="sng" dirty="0">
                <a:latin typeface="Meiryo UI" panose="020B0604030504040204" pitchFamily="50" charset="-128"/>
                <a:ea typeface="Meiryo UI" panose="020B0604030504040204" pitchFamily="50" charset="-128"/>
              </a:rPr>
              <a:t>子育て応援ヘルパー</a:t>
            </a:r>
            <a:endParaRPr kumimoji="1" lang="en-US" altLang="ja-JP" sz="130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家事・育児のサービスを利用したいとき</a:t>
            </a:r>
          </a:p>
        </p:txBody>
      </p:sp>
      <p:grpSp>
        <p:nvGrpSpPr>
          <p:cNvPr id="17" name="グループ化 16">
            <a:extLst>
              <a:ext uri="{FF2B5EF4-FFF2-40B4-BE49-F238E27FC236}">
                <a16:creationId xmlns:a16="http://schemas.microsoft.com/office/drawing/2014/main" id="{577E7068-C5FC-F269-9348-A1A631D88B6F}"/>
              </a:ext>
            </a:extLst>
          </p:cNvPr>
          <p:cNvGrpSpPr/>
          <p:nvPr/>
        </p:nvGrpSpPr>
        <p:grpSpPr>
          <a:xfrm>
            <a:off x="3211922" y="1762498"/>
            <a:ext cx="432000" cy="433133"/>
            <a:chOff x="-618027" y="1199417"/>
            <a:chExt cx="432000" cy="433133"/>
          </a:xfrm>
        </p:grpSpPr>
        <p:sp>
          <p:nvSpPr>
            <p:cNvPr id="18" name="楕円 17">
              <a:extLst>
                <a:ext uri="{FF2B5EF4-FFF2-40B4-BE49-F238E27FC236}">
                  <a16:creationId xmlns:a16="http://schemas.microsoft.com/office/drawing/2014/main" id="{6823DD05-479C-087C-0740-2FF02CC48BC1}"/>
                </a:ext>
              </a:extLst>
            </p:cNvPr>
            <p:cNvSpPr/>
            <p:nvPr/>
          </p:nvSpPr>
          <p:spPr>
            <a:xfrm>
              <a:off x="-618027" y="1199417"/>
              <a:ext cx="432000" cy="433133"/>
            </a:xfrm>
            <a:prstGeom prst="ellipse">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6B381464-26A2-E1BA-DCC8-3B3C70345335}"/>
                </a:ext>
              </a:extLst>
            </p:cNvPr>
            <p:cNvPicPr>
              <a:picLocks noChangeAspect="1"/>
            </p:cNvPicPr>
            <p:nvPr/>
          </p:nvPicPr>
          <p:blipFill>
            <a:blip r:embed="rId7">
              <a:clrChange>
                <a:clrFrom>
                  <a:srgbClr val="000000"/>
                </a:clrFrom>
                <a:clrTo>
                  <a:srgbClr val="000000">
                    <a:alpha val="0"/>
                  </a:srgbClr>
                </a:clrTo>
              </a:clrChange>
            </a:blip>
            <a:stretch>
              <a:fillRect/>
            </a:stretch>
          </p:blipFill>
          <p:spPr>
            <a:xfrm>
              <a:off x="-548331" y="1269679"/>
              <a:ext cx="292608" cy="292608"/>
            </a:xfrm>
            <a:prstGeom prst="rect">
              <a:avLst/>
            </a:prstGeom>
          </p:spPr>
        </p:pic>
      </p:grpSp>
      <p:sp>
        <p:nvSpPr>
          <p:cNvPr id="3" name="四角形: 角を丸くする 2">
            <a:extLst>
              <a:ext uri="{FF2B5EF4-FFF2-40B4-BE49-F238E27FC236}">
                <a16:creationId xmlns:a16="http://schemas.microsoft.com/office/drawing/2014/main" id="{CC162DE4-C90C-FC36-1A78-F1D0F36786E4}"/>
              </a:ext>
            </a:extLst>
          </p:cNvPr>
          <p:cNvSpPr/>
          <p:nvPr/>
        </p:nvSpPr>
        <p:spPr>
          <a:xfrm>
            <a:off x="1153678" y="5319746"/>
            <a:ext cx="936000" cy="288000"/>
          </a:xfrm>
          <a:prstGeom prst="roundRect">
            <a:avLst/>
          </a:prstGeom>
          <a:solidFill>
            <a:schemeClr val="tx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Meiryo UI" panose="020B0604030504040204" pitchFamily="50" charset="-128"/>
                <a:ea typeface="Meiryo UI" panose="020B0604030504040204" pitchFamily="50" charset="-128"/>
              </a:rPr>
              <a:t>判断②</a:t>
            </a:r>
          </a:p>
        </p:txBody>
      </p:sp>
    </p:spTree>
    <p:extLst>
      <p:ext uri="{BB962C8B-B14F-4D97-AF65-F5344CB8AC3E}">
        <p14:creationId xmlns:p14="http://schemas.microsoft.com/office/powerpoint/2010/main" val="1170642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03CC8-AD53-21AF-12C4-A0928A0BCB3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978124F8-04A1-CFEB-F88C-55AFA6861181}"/>
              </a:ext>
            </a:extLst>
          </p:cNvPr>
          <p:cNvSpPr/>
          <p:nvPr/>
        </p:nvSpPr>
        <p:spPr>
          <a:xfrm>
            <a:off x="0" y="0"/>
            <a:ext cx="9144000" cy="432000"/>
          </a:xfrm>
          <a:prstGeom prst="rect">
            <a:avLst/>
          </a:prstGeom>
          <a:solidFill>
            <a:schemeClr val="accent1"/>
          </a:solidFill>
        </p:spPr>
        <p:txBody>
          <a:bodyPr vert="horz" wrap="none" lIns="91440" tIns="45720" rIns="91440" bIns="45720" rtlCol="0" anchor="ctr">
            <a:noAutofit/>
          </a:bodyPr>
          <a:lstStyle/>
          <a:p>
            <a:pPr algn="ctr" defTabSz="914400">
              <a:lnSpc>
                <a:spcPct val="90000"/>
              </a:lnSpc>
              <a:spcBef>
                <a:spcPct val="0"/>
              </a:spcBef>
            </a:pPr>
            <a:r>
              <a:rPr kumimoji="1" lang="ja-JP" altLang="en-US" sz="2400" dirty="0">
                <a:solidFill>
                  <a:schemeClr val="bg1"/>
                </a:solidFill>
                <a:latin typeface="Meiryo UI" panose="020B0604030504040204" pitchFamily="50" charset="-128"/>
                <a:ea typeface="Meiryo UI" panose="020B0604030504040204" pitchFamily="50" charset="-128"/>
                <a:cs typeface="+mj-cs"/>
              </a:rPr>
              <a:t>判断のポイント　</a:t>
            </a:r>
            <a:r>
              <a:rPr kumimoji="1" lang="en-US" altLang="ja-JP" sz="2400" dirty="0">
                <a:solidFill>
                  <a:schemeClr val="bg1"/>
                </a:solidFill>
                <a:latin typeface="Meiryo UI" panose="020B0604030504040204" pitchFamily="50" charset="-128"/>
                <a:ea typeface="Meiryo UI" panose="020B0604030504040204" pitchFamily="50" charset="-128"/>
                <a:cs typeface="+mj-cs"/>
              </a:rPr>
              <a:t>―</a:t>
            </a:r>
            <a:r>
              <a:rPr kumimoji="1" lang="ja-JP" altLang="en-US" sz="2400" dirty="0">
                <a:solidFill>
                  <a:schemeClr val="bg1"/>
                </a:solidFill>
                <a:latin typeface="Meiryo UI" panose="020B0604030504040204" pitchFamily="50" charset="-128"/>
                <a:ea typeface="Meiryo UI" panose="020B0604030504040204" pitchFamily="50" charset="-128"/>
                <a:cs typeface="+mj-cs"/>
              </a:rPr>
              <a:t>③財源の見通しが立つこと</a:t>
            </a:r>
            <a:r>
              <a:rPr kumimoji="1" lang="en-US" altLang="ja-JP" sz="2400" dirty="0">
                <a:solidFill>
                  <a:schemeClr val="bg1"/>
                </a:solidFill>
                <a:latin typeface="Meiryo UI" panose="020B0604030504040204" pitchFamily="50" charset="-128"/>
                <a:ea typeface="Meiryo UI" panose="020B0604030504040204" pitchFamily="50" charset="-128"/>
                <a:cs typeface="+mj-cs"/>
              </a:rPr>
              <a:t>―</a:t>
            </a:r>
          </a:p>
        </p:txBody>
      </p:sp>
      <p:sp>
        <p:nvSpPr>
          <p:cNvPr id="10" name="スライド番号プレースホルダー 9">
            <a:extLst>
              <a:ext uri="{FF2B5EF4-FFF2-40B4-BE49-F238E27FC236}">
                <a16:creationId xmlns:a16="http://schemas.microsoft.com/office/drawing/2014/main" id="{ACA1D52E-B080-747B-65F3-CB3043ADDE36}"/>
              </a:ext>
            </a:extLst>
          </p:cNvPr>
          <p:cNvSpPr>
            <a:spLocks noGrp="1"/>
          </p:cNvSpPr>
          <p:nvPr>
            <p:ph type="sldNum" sz="quarter" idx="12"/>
          </p:nvPr>
        </p:nvSpPr>
        <p:spPr>
          <a:xfrm>
            <a:off x="7172880" y="6378390"/>
            <a:ext cx="2057400" cy="365125"/>
          </a:xfrm>
        </p:spPr>
        <p:txBody>
          <a:bodyPr/>
          <a:lstStyle/>
          <a:p>
            <a:r>
              <a:rPr kumimoji="1" lang="en-US" altLang="ja-JP" sz="2000" dirty="0">
                <a:solidFill>
                  <a:schemeClr val="tx1"/>
                </a:solidFill>
              </a:rPr>
              <a:t>11</a:t>
            </a:r>
            <a:endParaRPr kumimoji="1" lang="ja-JP" altLang="en-US" sz="2000" dirty="0">
              <a:solidFill>
                <a:schemeClr val="tx1"/>
              </a:solidFill>
            </a:endParaRPr>
          </a:p>
        </p:txBody>
      </p:sp>
      <p:sp>
        <p:nvSpPr>
          <p:cNvPr id="3" name="四角形: 角を丸くする 2">
            <a:extLst>
              <a:ext uri="{FF2B5EF4-FFF2-40B4-BE49-F238E27FC236}">
                <a16:creationId xmlns:a16="http://schemas.microsoft.com/office/drawing/2014/main" id="{9A3A238B-53FA-1CE7-3753-C26E5F394E93}"/>
              </a:ext>
            </a:extLst>
          </p:cNvPr>
          <p:cNvSpPr/>
          <p:nvPr/>
        </p:nvSpPr>
        <p:spPr>
          <a:xfrm>
            <a:off x="342000" y="5959599"/>
            <a:ext cx="8460000" cy="805182"/>
          </a:xfrm>
          <a:prstGeom prst="roundRect">
            <a:avLst>
              <a:gd name="adj" fmla="val 24238"/>
            </a:avLst>
          </a:prstGeom>
          <a:solidFill>
            <a:srgbClr val="FF0000">
              <a:alpha val="15000"/>
            </a:srgbClr>
          </a:solidFill>
          <a:ln w="508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R="0" lvl="0" algn="ctr" defTabSz="457200" rtl="0" eaLnBrk="1" fontAlgn="auto" latinLnBrk="0" hangingPunct="1">
              <a:lnSpc>
                <a:spcPct val="100000"/>
              </a:lnSpc>
              <a:spcBef>
                <a:spcPts val="0"/>
              </a:spcBef>
              <a:spcAft>
                <a:spcPts val="0"/>
              </a:spcAft>
              <a:buClrTx/>
              <a:buSzTx/>
              <a:tabLst/>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さまざまな状況を踏まえ、さらなる保育無償化に期待する多くの声に応えるため、</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ctr" defTabSz="457200" rtl="0" eaLnBrk="1" fontAlgn="auto" latinLnBrk="0" hangingPunct="1">
              <a:lnSpc>
                <a:spcPct val="100000"/>
              </a:lnSpc>
              <a:spcBef>
                <a:spcPts val="0"/>
              </a:spcBef>
              <a:spcAft>
                <a:spcPts val="0"/>
              </a:spcAft>
              <a:buClrTx/>
              <a:buSzTx/>
              <a:tabLst/>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総合的に判断し、保育無償化の実施を決断</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20101443-24AD-6759-D0EB-B26151C3988C}"/>
              </a:ext>
            </a:extLst>
          </p:cNvPr>
          <p:cNvPicPr>
            <a:picLocks/>
          </p:cNvPicPr>
          <p:nvPr/>
        </p:nvPicPr>
        <p:blipFill>
          <a:blip r:embed="rId2"/>
          <a:stretch>
            <a:fillRect/>
          </a:stretch>
        </p:blipFill>
        <p:spPr>
          <a:xfrm>
            <a:off x="527071" y="1257419"/>
            <a:ext cx="7870618" cy="3051433"/>
          </a:xfrm>
          <a:prstGeom prst="rect">
            <a:avLst/>
          </a:prstGeom>
        </p:spPr>
      </p:pic>
      <p:pic>
        <p:nvPicPr>
          <p:cNvPr id="6" name="図 5">
            <a:extLst>
              <a:ext uri="{FF2B5EF4-FFF2-40B4-BE49-F238E27FC236}">
                <a16:creationId xmlns:a16="http://schemas.microsoft.com/office/drawing/2014/main" id="{197E9192-F5CD-C82D-B12B-0F209EB9F0F7}"/>
              </a:ext>
            </a:extLst>
          </p:cNvPr>
          <p:cNvPicPr>
            <a:picLocks/>
          </p:cNvPicPr>
          <p:nvPr/>
        </p:nvPicPr>
        <p:blipFill>
          <a:blip r:embed="rId3"/>
          <a:stretch>
            <a:fillRect/>
          </a:stretch>
        </p:blipFill>
        <p:spPr>
          <a:xfrm>
            <a:off x="5497902" y="429934"/>
            <a:ext cx="3560373" cy="1587536"/>
          </a:xfrm>
          <a:prstGeom prst="rect">
            <a:avLst/>
          </a:prstGeom>
        </p:spPr>
      </p:pic>
      <p:sp>
        <p:nvSpPr>
          <p:cNvPr id="7" name="正方形/長方形 6">
            <a:extLst>
              <a:ext uri="{FF2B5EF4-FFF2-40B4-BE49-F238E27FC236}">
                <a16:creationId xmlns:a16="http://schemas.microsoft.com/office/drawing/2014/main" id="{6A3E7C8A-0CAC-C6CF-CDA6-32ACF0D2348A}"/>
              </a:ext>
            </a:extLst>
          </p:cNvPr>
          <p:cNvSpPr/>
          <p:nvPr/>
        </p:nvSpPr>
        <p:spPr>
          <a:xfrm>
            <a:off x="7599942" y="575994"/>
            <a:ext cx="1440000" cy="261610"/>
          </a:xfrm>
          <a:prstGeom prst="rect">
            <a:avLst/>
          </a:prstGeom>
          <a:solidFill>
            <a:schemeClr val="tx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100" dirty="0">
                <a:solidFill>
                  <a:schemeClr val="tx1"/>
                </a:solidFill>
                <a:latin typeface="メイリオ" panose="020B0604030504040204" pitchFamily="50" charset="-128"/>
                <a:ea typeface="メイリオ" panose="020B0604030504040204" pitchFamily="50" charset="-128"/>
              </a:rPr>
              <a:t>前回版（</a:t>
            </a:r>
            <a:r>
              <a:rPr lang="en-US" altLang="ja-JP" sz="1100" dirty="0">
                <a:solidFill>
                  <a:schemeClr val="tx1"/>
                </a:solidFill>
                <a:latin typeface="メイリオ" panose="020B0604030504040204" pitchFamily="50" charset="-128"/>
                <a:ea typeface="メイリオ" panose="020B0604030504040204" pitchFamily="50" charset="-128"/>
              </a:rPr>
              <a:t>R7</a:t>
            </a:r>
            <a:r>
              <a:rPr lang="ja-JP" altLang="en-US" sz="1100" dirty="0">
                <a:solidFill>
                  <a:schemeClr val="tx1"/>
                </a:solidFill>
                <a:latin typeface="メイリオ" panose="020B0604030504040204" pitchFamily="50" charset="-128"/>
                <a:ea typeface="メイリオ" panose="020B0604030504040204" pitchFamily="50" charset="-128"/>
              </a:rPr>
              <a:t>年</a:t>
            </a:r>
            <a:r>
              <a:rPr lang="en-US" altLang="ja-JP" sz="1100" dirty="0">
                <a:solidFill>
                  <a:schemeClr val="tx1"/>
                </a:solidFill>
                <a:latin typeface="メイリオ" panose="020B0604030504040204" pitchFamily="50" charset="-128"/>
                <a:ea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rPr>
              <a:t>月）</a:t>
            </a:r>
          </a:p>
        </p:txBody>
      </p:sp>
      <p:graphicFrame>
        <p:nvGraphicFramePr>
          <p:cNvPr id="8" name="表 7">
            <a:extLst>
              <a:ext uri="{FF2B5EF4-FFF2-40B4-BE49-F238E27FC236}">
                <a16:creationId xmlns:a16="http://schemas.microsoft.com/office/drawing/2014/main" id="{742F6D33-3C87-5A2F-FAE4-602A1CB4AD0A}"/>
              </a:ext>
            </a:extLst>
          </p:cNvPr>
          <p:cNvGraphicFramePr>
            <a:graphicFrameLocks noGrp="1"/>
          </p:cNvGraphicFramePr>
          <p:nvPr>
            <p:extLst>
              <p:ext uri="{D42A27DB-BD31-4B8C-83A1-F6EECF244321}">
                <p14:modId xmlns:p14="http://schemas.microsoft.com/office/powerpoint/2010/main" val="1583380519"/>
              </p:ext>
            </p:extLst>
          </p:nvPr>
        </p:nvGraphicFramePr>
        <p:xfrm>
          <a:off x="564284" y="4406412"/>
          <a:ext cx="8089859" cy="1274763"/>
        </p:xfrm>
        <a:graphic>
          <a:graphicData uri="http://schemas.openxmlformats.org/drawingml/2006/table">
            <a:tbl>
              <a:tblPr firstRow="1" bandRow="1">
                <a:tableStyleId>{5C22544A-7EE6-4342-B048-85BDC9FD1C3A}</a:tableStyleId>
              </a:tblPr>
              <a:tblGrid>
                <a:gridCol w="8089859">
                  <a:extLst>
                    <a:ext uri="{9D8B030D-6E8A-4147-A177-3AD203B41FA5}">
                      <a16:colId xmlns:a16="http://schemas.microsoft.com/office/drawing/2014/main" val="997644234"/>
                    </a:ext>
                  </a:extLst>
                </a:gridCol>
              </a:tblGrid>
              <a:tr h="1078378">
                <a:tc>
                  <a:txBody>
                    <a:bodyPr/>
                    <a:lstStyle/>
                    <a:p>
                      <a:pPr marL="285750" indent="-285750">
                        <a:lnSpc>
                          <a:spcPts val="2400"/>
                        </a:lnSpc>
                        <a:buFont typeface="Wingdings" panose="05000000000000000000" pitchFamily="2" charset="2"/>
                        <a:buChar char="Ø"/>
                      </a:pPr>
                      <a:r>
                        <a:rPr kumimoji="1" lang="ja-JP" altLang="en-US" sz="1600" b="1" dirty="0">
                          <a:solidFill>
                            <a:schemeClr val="tx1"/>
                          </a:solidFill>
                          <a:latin typeface="Meiryo UI" panose="020B0604030504040204" pitchFamily="50" charset="-128"/>
                          <a:ea typeface="Meiryo UI" panose="020B0604030504040204" pitchFamily="50" charset="-128"/>
                        </a:rPr>
                        <a:t>令和８年度の収支は、第</a:t>
                      </a:r>
                      <a:r>
                        <a:rPr kumimoji="1" lang="en-US" altLang="ja-JP" sz="1600" b="1" dirty="0">
                          <a:solidFill>
                            <a:schemeClr val="tx1"/>
                          </a:solidFill>
                          <a:latin typeface="Meiryo UI" panose="020B0604030504040204" pitchFamily="50" charset="-128"/>
                          <a:ea typeface="Meiryo UI" panose="020B0604030504040204" pitchFamily="50" charset="-128"/>
                        </a:rPr>
                        <a:t>1</a:t>
                      </a:r>
                      <a:r>
                        <a:rPr kumimoji="1" lang="ja-JP" altLang="en-US" sz="1600" b="1" dirty="0">
                          <a:solidFill>
                            <a:schemeClr val="tx1"/>
                          </a:solidFill>
                          <a:latin typeface="Meiryo UI" panose="020B0604030504040204" pitchFamily="50" charset="-128"/>
                          <a:ea typeface="Meiryo UI" panose="020B0604030504040204" pitchFamily="50" charset="-128"/>
                        </a:rPr>
                        <a:t>子無償化を実施した場合でも、７年度より好転</a:t>
                      </a:r>
                      <a:r>
                        <a:rPr kumimoji="1" lang="ja-JP" altLang="en-US" sz="1600" b="0" dirty="0">
                          <a:solidFill>
                            <a:schemeClr val="tx1"/>
                          </a:solidFill>
                          <a:latin typeface="Meiryo UI" panose="020B0604030504040204" pitchFamily="50" charset="-128"/>
                          <a:ea typeface="Meiryo UI" panose="020B0604030504040204" pitchFamily="50" charset="-128"/>
                        </a:rPr>
                        <a:t>しており、</a:t>
                      </a:r>
                      <a:r>
                        <a:rPr kumimoji="1" lang="ja-JP" altLang="en-US" sz="1600" b="1" dirty="0">
                          <a:solidFill>
                            <a:schemeClr val="tx1"/>
                          </a:solidFill>
                          <a:latin typeface="Meiryo UI" panose="020B0604030504040204" pitchFamily="50" charset="-128"/>
                          <a:ea typeface="Meiryo UI" panose="020B0604030504040204" pitchFamily="50" charset="-128"/>
                        </a:rPr>
                        <a:t>財政</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marL="0" indent="0">
                        <a:lnSpc>
                          <a:spcPts val="2400"/>
                        </a:lnSpc>
                        <a:buFont typeface="Wingdings" panose="05000000000000000000" pitchFamily="2" charset="2"/>
                        <a:buNone/>
                      </a:pPr>
                      <a:r>
                        <a:rPr kumimoji="1" lang="ja-JP" altLang="en-US" sz="1600" b="1" dirty="0">
                          <a:solidFill>
                            <a:schemeClr val="tx1"/>
                          </a:solidFill>
                          <a:latin typeface="Meiryo UI" panose="020B0604030504040204" pitchFamily="50" charset="-128"/>
                          <a:ea typeface="Meiryo UI" panose="020B0604030504040204" pitchFamily="50" charset="-128"/>
                        </a:rPr>
                        <a:t>　　調整基金残高も一定確保</a:t>
                      </a:r>
                      <a:r>
                        <a:rPr kumimoji="1" lang="ja-JP" altLang="en-US" sz="1600" b="0" dirty="0">
                          <a:solidFill>
                            <a:schemeClr val="tx1"/>
                          </a:solidFill>
                          <a:latin typeface="Meiryo UI" panose="020B0604030504040204" pitchFamily="50" charset="-128"/>
                          <a:ea typeface="Meiryo UI" panose="020B0604030504040204" pitchFamily="50" charset="-128"/>
                        </a:rPr>
                        <a:t>できる見込み</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marL="285750" indent="-285750">
                        <a:lnSpc>
                          <a:spcPts val="2400"/>
                        </a:lnSpc>
                        <a:buFont typeface="Wingdings" panose="05000000000000000000" pitchFamily="2" charset="2"/>
                        <a:buChar char="Ø"/>
                      </a:pPr>
                      <a:r>
                        <a:rPr kumimoji="1" lang="ja-JP" altLang="en-US" sz="1600" b="1" dirty="0">
                          <a:solidFill>
                            <a:schemeClr val="tx1"/>
                          </a:solidFill>
                          <a:latin typeface="Meiryo UI" panose="020B0604030504040204" pitchFamily="50" charset="-128"/>
                          <a:ea typeface="Meiryo UI" panose="020B0604030504040204" pitchFamily="50" charset="-128"/>
                        </a:rPr>
                        <a:t>今後</a:t>
                      </a:r>
                      <a:r>
                        <a:rPr kumimoji="1" lang="en-US" altLang="ja-JP" sz="1600" b="1" dirty="0">
                          <a:solidFill>
                            <a:schemeClr val="tx1"/>
                          </a:solidFill>
                          <a:latin typeface="Meiryo UI" panose="020B0604030504040204" pitchFamily="50" charset="-128"/>
                          <a:ea typeface="Meiryo UI" panose="020B0604030504040204" pitchFamily="50" charset="-128"/>
                        </a:rPr>
                        <a:t>10</a:t>
                      </a:r>
                      <a:r>
                        <a:rPr kumimoji="1" lang="ja-JP" altLang="en-US" sz="1600" b="1" dirty="0">
                          <a:solidFill>
                            <a:schemeClr val="tx1"/>
                          </a:solidFill>
                          <a:latin typeface="Meiryo UI" panose="020B0604030504040204" pitchFamily="50" charset="-128"/>
                          <a:ea typeface="Meiryo UI" panose="020B0604030504040204" pitchFamily="50" charset="-128"/>
                        </a:rPr>
                        <a:t>年は引き続き収支不足が生じる</a:t>
                      </a:r>
                      <a:r>
                        <a:rPr kumimoji="1" lang="ja-JP" altLang="en-US" sz="1600" b="0" dirty="0">
                          <a:solidFill>
                            <a:schemeClr val="tx1"/>
                          </a:solidFill>
                          <a:latin typeface="Meiryo UI" panose="020B0604030504040204" pitchFamily="50" charset="-128"/>
                          <a:ea typeface="Meiryo UI" panose="020B0604030504040204" pitchFamily="50" charset="-128"/>
                        </a:rPr>
                        <a:t>ものの、</a:t>
                      </a:r>
                      <a:r>
                        <a:rPr kumimoji="1" lang="ja-JP" altLang="en-US" sz="1600" b="1" dirty="0">
                          <a:solidFill>
                            <a:schemeClr val="tx1"/>
                          </a:solidFill>
                          <a:latin typeface="Meiryo UI" panose="020B0604030504040204" pitchFamily="50" charset="-128"/>
                          <a:ea typeface="Meiryo UI" panose="020B0604030504040204" pitchFamily="50" charset="-128"/>
                        </a:rPr>
                        <a:t>財政調整基金の活用を前提とした、当面の間の財政運営は可能</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7526716"/>
                  </a:ext>
                </a:extLst>
              </a:tr>
            </a:tbl>
          </a:graphicData>
        </a:graphic>
      </p:graphicFrame>
      <p:sp>
        <p:nvSpPr>
          <p:cNvPr id="12" name="テキスト ボックス 11">
            <a:extLst>
              <a:ext uri="{FF2B5EF4-FFF2-40B4-BE49-F238E27FC236}">
                <a16:creationId xmlns:a16="http://schemas.microsoft.com/office/drawing/2014/main" id="{A4996763-1409-8154-4CA0-41C0EF0476F3}"/>
              </a:ext>
            </a:extLst>
          </p:cNvPr>
          <p:cNvSpPr txBox="1"/>
          <p:nvPr/>
        </p:nvSpPr>
        <p:spPr>
          <a:xfrm>
            <a:off x="0" y="522929"/>
            <a:ext cx="8323556" cy="369332"/>
          </a:xfrm>
          <a:prstGeom prst="rect">
            <a:avLst/>
          </a:prstGeom>
          <a:noFill/>
        </p:spPr>
        <p:txBody>
          <a:bodyPr wrap="square">
            <a:spAutoFit/>
          </a:bodyPr>
          <a:lstStyle/>
          <a:p>
            <a:pPr defTabSz="914400">
              <a:spcBef>
                <a:spcPts val="600"/>
              </a:spcBef>
              <a:spcAft>
                <a:spcPts val="600"/>
              </a:spcAft>
              <a:defRPr/>
            </a:pPr>
            <a:r>
              <a:rPr kumimoji="1" lang="ja-JP" altLang="en-US" b="1" dirty="0">
                <a:solidFill>
                  <a:prstClr val="black"/>
                </a:solidFill>
                <a:latin typeface="Meiryo UI" panose="020B0604030504040204" pitchFamily="50" charset="-128"/>
                <a:ea typeface="Meiryo UI" panose="020B0604030504040204" pitchFamily="50" charset="-128"/>
              </a:rPr>
              <a:t>○ 今後の財政収支概算（粗い試算）　</a:t>
            </a:r>
            <a:r>
              <a:rPr kumimoji="1" lang="en-US" altLang="ja-JP" b="1" dirty="0">
                <a:solidFill>
                  <a:prstClr val="black"/>
                </a:solidFill>
                <a:latin typeface="Meiryo UI" panose="020B0604030504040204" pitchFamily="50" charset="-128"/>
                <a:ea typeface="Meiryo UI" panose="020B0604030504040204" pitchFamily="50" charset="-128"/>
              </a:rPr>
              <a:t> </a:t>
            </a:r>
          </a:p>
        </p:txBody>
      </p:sp>
      <p:sp>
        <p:nvSpPr>
          <p:cNvPr id="13" name="テキスト ボックス 12">
            <a:extLst>
              <a:ext uri="{FF2B5EF4-FFF2-40B4-BE49-F238E27FC236}">
                <a16:creationId xmlns:a16="http://schemas.microsoft.com/office/drawing/2014/main" id="{60FAF059-A20F-93FA-9BEC-ADAEB1F61469}"/>
              </a:ext>
            </a:extLst>
          </p:cNvPr>
          <p:cNvSpPr txBox="1"/>
          <p:nvPr/>
        </p:nvSpPr>
        <p:spPr>
          <a:xfrm>
            <a:off x="3883002" y="3528165"/>
            <a:ext cx="4733925"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（参考）財政調整基金残高：</a:t>
            </a:r>
            <a:r>
              <a:rPr kumimoji="1" lang="en-US" altLang="ja-JP" sz="1400" b="1" dirty="0">
                <a:latin typeface="Meiryo UI" panose="020B0604030504040204" pitchFamily="50" charset="-128"/>
                <a:ea typeface="Meiryo UI" panose="020B0604030504040204" pitchFamily="50" charset="-128"/>
              </a:rPr>
              <a:t>3,101</a:t>
            </a:r>
            <a:r>
              <a:rPr kumimoji="1" lang="ja-JP" altLang="en-US" sz="1400" b="1" dirty="0">
                <a:latin typeface="Meiryo UI" panose="020B0604030504040204" pitchFamily="50" charset="-128"/>
                <a:ea typeface="Meiryo UI" panose="020B0604030504040204" pitchFamily="50" charset="-128"/>
              </a:rPr>
              <a:t>億円</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R7</a:t>
            </a:r>
            <a:r>
              <a:rPr kumimoji="1" lang="ja-JP" altLang="en-US" sz="1400" dirty="0">
                <a:latin typeface="Meiryo UI" panose="020B0604030504040204" pitchFamily="50" charset="-128"/>
                <a:ea typeface="Meiryo UI" panose="020B0604030504040204" pitchFamily="50" charset="-128"/>
              </a:rPr>
              <a:t>年度末］</a:t>
            </a:r>
          </a:p>
        </p:txBody>
      </p:sp>
      <p:sp>
        <p:nvSpPr>
          <p:cNvPr id="2" name="四角形: 角を丸くする 1">
            <a:extLst>
              <a:ext uri="{FF2B5EF4-FFF2-40B4-BE49-F238E27FC236}">
                <a16:creationId xmlns:a16="http://schemas.microsoft.com/office/drawing/2014/main" id="{D59D7238-972A-E65B-A94A-BD1C1B01CC3D}"/>
              </a:ext>
            </a:extLst>
          </p:cNvPr>
          <p:cNvSpPr/>
          <p:nvPr/>
        </p:nvSpPr>
        <p:spPr>
          <a:xfrm>
            <a:off x="495826" y="5772547"/>
            <a:ext cx="1366664" cy="324000"/>
          </a:xfrm>
          <a:prstGeom prst="roundRect">
            <a:avLst>
              <a:gd name="adj" fmla="val 0"/>
            </a:avLst>
          </a:prstGeom>
          <a:solidFill>
            <a:schemeClr val="tx1"/>
          </a:solidFill>
          <a:ln w="25400" cmpd="sng">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700" b="1" dirty="0">
                <a:solidFill>
                  <a:schemeClr val="bg1"/>
                </a:solidFill>
                <a:latin typeface="Meiryo UI" panose="020B0604030504040204" pitchFamily="50" charset="-128"/>
                <a:ea typeface="Meiryo UI" panose="020B0604030504040204" pitchFamily="50" charset="-128"/>
              </a:rPr>
              <a:t>最終判断</a:t>
            </a:r>
          </a:p>
        </p:txBody>
      </p:sp>
      <p:sp>
        <p:nvSpPr>
          <p:cNvPr id="11" name="四角形: 角を丸くする 10">
            <a:extLst>
              <a:ext uri="{FF2B5EF4-FFF2-40B4-BE49-F238E27FC236}">
                <a16:creationId xmlns:a16="http://schemas.microsoft.com/office/drawing/2014/main" id="{BB7BBAC6-68A2-B0D7-266A-6200C0D78D50}"/>
              </a:ext>
            </a:extLst>
          </p:cNvPr>
          <p:cNvSpPr/>
          <p:nvPr/>
        </p:nvSpPr>
        <p:spPr>
          <a:xfrm>
            <a:off x="345558" y="4340750"/>
            <a:ext cx="8452884" cy="1332000"/>
          </a:xfrm>
          <a:prstGeom prst="roundRect">
            <a:avLst>
              <a:gd name="adj" fmla="val 0"/>
            </a:avLst>
          </a:prstGeom>
          <a:noFill/>
          <a:ln w="38100" cmpd="dbl">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BA4CFB9A-CCD4-71AD-5372-29E228C9B6C8}"/>
              </a:ext>
            </a:extLst>
          </p:cNvPr>
          <p:cNvSpPr/>
          <p:nvPr/>
        </p:nvSpPr>
        <p:spPr>
          <a:xfrm>
            <a:off x="431091" y="4165956"/>
            <a:ext cx="936000" cy="288000"/>
          </a:xfrm>
          <a:prstGeom prst="roundRect">
            <a:avLst/>
          </a:prstGeom>
          <a:solidFill>
            <a:schemeClr val="tx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Meiryo UI" panose="020B0604030504040204" pitchFamily="50" charset="-128"/>
                <a:ea typeface="Meiryo UI" panose="020B0604030504040204" pitchFamily="50" charset="-128"/>
              </a:rPr>
              <a:t>判断③</a:t>
            </a:r>
          </a:p>
        </p:txBody>
      </p:sp>
    </p:spTree>
    <p:extLst>
      <p:ext uri="{BB962C8B-B14F-4D97-AF65-F5344CB8AC3E}">
        <p14:creationId xmlns:p14="http://schemas.microsoft.com/office/powerpoint/2010/main" val="3332641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BEEA6-AA30-7ADA-1711-765212DF1B00}"/>
            </a:ext>
          </a:extLst>
        </p:cNvPr>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8B813D41-68DE-7C91-2FFD-1CB3731FD101}"/>
              </a:ext>
            </a:extLst>
          </p:cNvPr>
          <p:cNvSpPr/>
          <p:nvPr/>
        </p:nvSpPr>
        <p:spPr>
          <a:xfrm>
            <a:off x="245489" y="1691235"/>
            <a:ext cx="8643330" cy="3240000"/>
          </a:xfrm>
          <a:prstGeom prst="roundRect">
            <a:avLst>
              <a:gd name="adj" fmla="val 11160"/>
            </a:avLst>
          </a:prstGeom>
          <a:solidFill>
            <a:srgbClr val="4472C4">
              <a:alpha val="10000"/>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6FD325C7-954C-78C4-E261-85CF1AA32562}"/>
              </a:ext>
            </a:extLst>
          </p:cNvPr>
          <p:cNvSpPr/>
          <p:nvPr/>
        </p:nvSpPr>
        <p:spPr>
          <a:xfrm>
            <a:off x="1601689" y="6171226"/>
            <a:ext cx="5940622" cy="543594"/>
          </a:xfrm>
          <a:prstGeom prst="rect">
            <a:avLst/>
          </a:prstGeom>
          <a:solidFill>
            <a:srgbClr val="FFCCFF"/>
          </a:solidFill>
          <a:ln w="63500" cmpd="dbl">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０～２歳児全員を対象とした施策の</a:t>
            </a:r>
            <a:r>
              <a:rPr lang="ja-JP" altLang="en-US" sz="2400" b="1" dirty="0">
                <a:latin typeface="Meiryo UI" panose="020B0604030504040204" pitchFamily="50" charset="-128"/>
                <a:ea typeface="Meiryo UI" panose="020B0604030504040204" pitchFamily="50" charset="-128"/>
              </a:rPr>
              <a:t>実現</a:t>
            </a:r>
            <a:endParaRPr kumimoji="1" lang="en-US" altLang="ja-JP" sz="2400" dirty="0">
              <a:latin typeface="Meiryo UI" panose="020B0604030504040204" pitchFamily="50" charset="-128"/>
              <a:ea typeface="Meiryo UI" panose="020B0604030504040204" pitchFamily="50" charset="-128"/>
            </a:endParaRPr>
          </a:p>
        </p:txBody>
      </p:sp>
      <p:sp>
        <p:nvSpPr>
          <p:cNvPr id="9" name="Rectangle 5">
            <a:extLst>
              <a:ext uri="{FF2B5EF4-FFF2-40B4-BE49-F238E27FC236}">
                <a16:creationId xmlns:a16="http://schemas.microsoft.com/office/drawing/2014/main" id="{E4DDC754-F773-904E-D812-B609D0687B2F}"/>
              </a:ext>
            </a:extLst>
          </p:cNvPr>
          <p:cNvSpPr>
            <a:spLocks noChangeArrowheads="1"/>
          </p:cNvSpPr>
          <p:nvPr/>
        </p:nvSpPr>
        <p:spPr bwMode="auto">
          <a:xfrm>
            <a:off x="0" y="779625"/>
            <a:ext cx="8976090" cy="588885"/>
          </a:xfrm>
          <a:prstGeom prst="rect">
            <a:avLst/>
          </a:prstGeom>
          <a:noFill/>
          <a:ln w="9525">
            <a:noFill/>
            <a:miter lim="800000"/>
            <a:headEnd/>
            <a:tailEnd/>
          </a:ln>
        </p:spPr>
        <p:txBody>
          <a:bodyPr lIns="77930" tIns="38964" rIns="77930" bIns="38964"/>
          <a:lstStyle/>
          <a:p>
            <a:pPr algn="ctr">
              <a:spcBef>
                <a:spcPts val="101"/>
              </a:spcBef>
              <a:spcAft>
                <a:spcPts val="101"/>
              </a:spcAft>
              <a:defRPr/>
            </a:pPr>
            <a:r>
              <a:rPr lang="ja-JP" altLang="en-US" dirty="0">
                <a:latin typeface="Meiryo UI" panose="020B0604030504040204" pitchFamily="50" charset="-128"/>
                <a:ea typeface="Meiryo UI" panose="020B0604030504040204" pitchFamily="50" charset="-128"/>
              </a:rPr>
              <a:t>どのような家庭状況であっても、等しく、子育てができる環境を整備するため、</a:t>
            </a:r>
            <a:endParaRPr lang="en-US" altLang="ja-JP" dirty="0">
              <a:latin typeface="Meiryo UI" panose="020B0604030504040204" pitchFamily="50" charset="-128"/>
              <a:ea typeface="Meiryo UI" panose="020B0604030504040204" pitchFamily="50" charset="-128"/>
            </a:endParaRPr>
          </a:p>
          <a:p>
            <a:pPr algn="ctr">
              <a:spcBef>
                <a:spcPts val="101"/>
              </a:spcBef>
              <a:spcAft>
                <a:spcPts val="101"/>
              </a:spcAft>
              <a:defRPr/>
            </a:pPr>
            <a:r>
              <a:rPr lang="ja-JP" altLang="en-US" dirty="0">
                <a:latin typeface="Meiryo UI" panose="020B0604030504040204" pitchFamily="50" charset="-128"/>
                <a:ea typeface="Meiryo UI" panose="020B0604030504040204" pitchFamily="50" charset="-128"/>
              </a:rPr>
              <a:t>０～２歳児の保育無償化を実施し、子育て家庭の経済的な負担の軽減を図る</a:t>
            </a:r>
            <a:endParaRPr lang="en-US" altLang="ja-JP" dirty="0">
              <a:latin typeface="Meiryo UI" panose="020B0604030504040204" pitchFamily="50" charset="-128"/>
              <a:ea typeface="Meiryo UI" panose="020B0604030504040204" pitchFamily="50" charset="-128"/>
            </a:endParaRPr>
          </a:p>
        </p:txBody>
      </p:sp>
      <p:sp>
        <p:nvSpPr>
          <p:cNvPr id="10" name="Rectangle 5">
            <a:extLst>
              <a:ext uri="{FF2B5EF4-FFF2-40B4-BE49-F238E27FC236}">
                <a16:creationId xmlns:a16="http://schemas.microsoft.com/office/drawing/2014/main" id="{D7814D1B-B476-7993-726B-E25D28D8391A}"/>
              </a:ext>
            </a:extLst>
          </p:cNvPr>
          <p:cNvSpPr>
            <a:spLocks noChangeArrowheads="1"/>
          </p:cNvSpPr>
          <p:nvPr/>
        </p:nvSpPr>
        <p:spPr bwMode="auto">
          <a:xfrm>
            <a:off x="245489" y="5022010"/>
            <a:ext cx="8859132" cy="882734"/>
          </a:xfrm>
          <a:prstGeom prst="rect">
            <a:avLst/>
          </a:prstGeom>
          <a:noFill/>
          <a:ln w="9525">
            <a:noFill/>
            <a:miter lim="800000"/>
            <a:headEnd/>
            <a:tailEnd/>
          </a:ln>
        </p:spPr>
        <p:txBody>
          <a:bodyPr lIns="77929" tIns="38964" rIns="77929" bIns="38964"/>
          <a:lstStyle/>
          <a:p>
            <a:pPr marL="285750" indent="-285750" defTabSz="914400" eaLnBrk="0" fontAlgn="base" hangingPunct="0">
              <a:spcBef>
                <a:spcPts val="175"/>
              </a:spcBef>
              <a:spcAft>
                <a:spcPts val="175"/>
              </a:spcAft>
              <a:buFont typeface="Wingdings" panose="05000000000000000000" pitchFamily="2" charset="2"/>
              <a:buChar char="Ø"/>
              <a:defRPr/>
            </a:pPr>
            <a:r>
              <a:rPr kumimoji="1" lang="ja-JP" altLang="en-US" sz="1600" dirty="0">
                <a:latin typeface="Meiryo UI" panose="020B0604030504040204" pitchFamily="50" charset="-128"/>
                <a:ea typeface="Meiryo UI" panose="020B0604030504040204" pitchFamily="50" charset="-128"/>
              </a:rPr>
              <a:t>令和８年９月から、０～２歳児の</a:t>
            </a:r>
            <a:r>
              <a:rPr kumimoji="1" lang="ja-JP" altLang="en-US" sz="1600" b="1" dirty="0">
                <a:latin typeface="Meiryo UI" panose="020B0604030504040204" pitchFamily="50" charset="-128"/>
                <a:ea typeface="Meiryo UI" panose="020B0604030504040204" pitchFamily="50" charset="-128"/>
              </a:rPr>
              <a:t>認可保育所等の保育料</a:t>
            </a:r>
            <a:r>
              <a:rPr kumimoji="1" lang="ja-JP" altLang="en-US" sz="1400" dirty="0">
                <a:latin typeface="Meiryo UI" panose="020B0604030504040204" pitchFamily="50" charset="-128"/>
                <a:ea typeface="Meiryo UI" panose="020B0604030504040204" pitchFamily="50" charset="-128"/>
              </a:rPr>
              <a:t>（企業主導型保育事業含む）</a:t>
            </a:r>
            <a:r>
              <a:rPr kumimoji="1" lang="ja-JP" altLang="en-US" sz="1600" b="1" dirty="0">
                <a:latin typeface="Meiryo UI" panose="020B0604030504040204" pitchFamily="50" charset="-128"/>
                <a:ea typeface="Meiryo UI" panose="020B0604030504040204" pitchFamily="50" charset="-128"/>
              </a:rPr>
              <a:t>を無償化</a:t>
            </a:r>
            <a:endParaRPr kumimoji="1" lang="en-US" altLang="ja-JP" sz="1600" b="1" dirty="0">
              <a:latin typeface="Meiryo UI" panose="020B0604030504040204" pitchFamily="50" charset="-128"/>
              <a:ea typeface="Meiryo UI" panose="020B0604030504040204" pitchFamily="50" charset="-128"/>
            </a:endParaRPr>
          </a:p>
          <a:p>
            <a:pPr marL="285750" indent="-285750" defTabSz="914400" eaLnBrk="0" fontAlgn="base" hangingPunct="0">
              <a:spcBef>
                <a:spcPts val="175"/>
              </a:spcBef>
              <a:spcAft>
                <a:spcPts val="175"/>
              </a:spcAft>
              <a:buFont typeface="Wingdings" panose="05000000000000000000" pitchFamily="2" charset="2"/>
              <a:buChar char="Ø"/>
              <a:defRPr/>
            </a:pPr>
            <a:r>
              <a:rPr kumimoji="1" lang="ja-JP" altLang="en-US" sz="1600" dirty="0">
                <a:latin typeface="Meiryo UI" panose="020B0604030504040204" pitchFamily="50" charset="-128"/>
                <a:ea typeface="Meiryo UI" panose="020B0604030504040204" pitchFamily="50" charset="-128"/>
              </a:rPr>
              <a:t>認可保育所等と類似の支援がなされている</a:t>
            </a:r>
            <a:r>
              <a:rPr kumimoji="1" lang="ja-JP" altLang="en-US" sz="1600" b="1" dirty="0">
                <a:latin typeface="Meiryo UI" panose="020B0604030504040204" pitchFamily="50" charset="-128"/>
                <a:ea typeface="Meiryo UI" panose="020B0604030504040204" pitchFamily="50" charset="-128"/>
              </a:rPr>
              <a:t>児童発達支援についても同様に無償化</a:t>
            </a:r>
            <a:endParaRPr kumimoji="1" lang="en-US" altLang="ja-JP" sz="1600" b="1" dirty="0">
              <a:latin typeface="Meiryo UI" panose="020B0604030504040204" pitchFamily="50" charset="-128"/>
              <a:ea typeface="Meiryo UI" panose="020B0604030504040204" pitchFamily="50" charset="-128"/>
            </a:endParaRPr>
          </a:p>
          <a:p>
            <a:pPr marL="285750" indent="-285750" defTabSz="914400" eaLnBrk="0" fontAlgn="base" hangingPunct="0">
              <a:spcBef>
                <a:spcPts val="175"/>
              </a:spcBef>
              <a:spcAft>
                <a:spcPts val="175"/>
              </a:spcAft>
              <a:buFont typeface="Wingdings" panose="05000000000000000000" pitchFamily="2" charset="2"/>
              <a:buChar char="Ø"/>
              <a:defRPr/>
            </a:pPr>
            <a:r>
              <a:rPr kumimoji="1" lang="ja-JP" altLang="en-US" sz="1600" dirty="0">
                <a:latin typeface="Meiryo UI" panose="020B0604030504040204" pitchFamily="50" charset="-128"/>
                <a:ea typeface="Meiryo UI" panose="020B0604030504040204" pitchFamily="50" charset="-128"/>
              </a:rPr>
              <a:t>令和８年秋</a:t>
            </a:r>
            <a:r>
              <a:rPr lang="ja-JP" altLang="en-US" sz="1600" dirty="0">
                <a:latin typeface="Meiryo UI" panose="020B0604030504040204" pitchFamily="50" charset="-128"/>
                <a:ea typeface="Meiryo UI" panose="020B0604030504040204" pitchFamily="50" charset="-128"/>
              </a:rPr>
              <a:t>以降</a:t>
            </a:r>
            <a:r>
              <a:rPr kumimoji="1" lang="ja-JP" altLang="en-US" sz="1600" dirty="0">
                <a:latin typeface="Meiryo UI" panose="020B0604030504040204" pitchFamily="50" charset="-128"/>
                <a:ea typeface="Meiryo UI" panose="020B0604030504040204" pitchFamily="50" charset="-128"/>
              </a:rPr>
              <a:t>から、</a:t>
            </a:r>
            <a:r>
              <a:rPr lang="ja-JP" altLang="en-US" sz="1600" b="1" dirty="0">
                <a:latin typeface="Meiryo UI" panose="020B0604030504040204" pitchFamily="50" charset="-128"/>
                <a:ea typeface="Meiryo UI" panose="020B0604030504040204" pitchFamily="50" charset="-128"/>
              </a:rPr>
              <a:t>在宅等子育て家庭</a:t>
            </a:r>
            <a:r>
              <a:rPr kumimoji="1" lang="ja-JP" altLang="en-US" sz="1600" dirty="0">
                <a:latin typeface="Meiryo UI" panose="020B0604030504040204" pitchFamily="50" charset="-128"/>
                <a:ea typeface="Meiryo UI" panose="020B0604030504040204" pitchFamily="50" charset="-128"/>
              </a:rPr>
              <a:t>の０～２歳児</a:t>
            </a:r>
            <a:r>
              <a:rPr lang="ja-JP" altLang="en-US" sz="1600" b="1" dirty="0">
                <a:latin typeface="Meiryo UI" panose="020B0604030504040204" pitchFamily="50" charset="-128"/>
                <a:ea typeface="Meiryo UI" panose="020B0604030504040204" pitchFamily="50" charset="-128"/>
              </a:rPr>
              <a:t>に</a:t>
            </a:r>
            <a:r>
              <a:rPr kumimoji="1" lang="ja-JP" altLang="en-US" sz="1600" b="1" dirty="0">
                <a:latin typeface="Meiryo UI" panose="020B0604030504040204" pitchFamily="50" charset="-128"/>
                <a:ea typeface="Meiryo UI" panose="020B0604030504040204" pitchFamily="50" charset="-128"/>
              </a:rPr>
              <a:t>電子クーポンを配付</a:t>
            </a:r>
            <a:endParaRPr kumimoji="1" lang="en-US" altLang="ja-JP" sz="1600" b="1"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7FA1A1F1-5A4C-D6CA-9D11-8E3FD73E827B}"/>
              </a:ext>
            </a:extLst>
          </p:cNvPr>
          <p:cNvSpPr/>
          <p:nvPr/>
        </p:nvSpPr>
        <p:spPr>
          <a:xfrm>
            <a:off x="0" y="202027"/>
            <a:ext cx="9144000" cy="432000"/>
          </a:xfrm>
          <a:prstGeom prst="rect">
            <a:avLst/>
          </a:prstGeom>
          <a:solidFill>
            <a:schemeClr val="accent1"/>
          </a:solidFill>
        </p:spPr>
        <p:txBody>
          <a:bodyPr vert="horz" wrap="none" lIns="91440" tIns="45720" rIns="91440" bIns="45720" rtlCol="0" anchor="ctr">
            <a:noAutofit/>
          </a:bodyPr>
          <a:lstStyle/>
          <a:p>
            <a:pPr algn="ctr" defTabSz="914400">
              <a:lnSpc>
                <a:spcPct val="90000"/>
              </a:lnSpc>
              <a:spcBef>
                <a:spcPct val="0"/>
              </a:spcBef>
            </a:pPr>
            <a:r>
              <a:rPr kumimoji="1" lang="en-US" altLang="ja-JP" sz="2400" dirty="0">
                <a:solidFill>
                  <a:schemeClr val="bg1"/>
                </a:solidFill>
                <a:latin typeface="Meiryo UI" panose="020B0604030504040204" pitchFamily="50" charset="-128"/>
                <a:ea typeface="Meiryo UI" panose="020B0604030504040204" pitchFamily="50" charset="-128"/>
                <a:cs typeface="+mj-cs"/>
              </a:rPr>
              <a:t>0</a:t>
            </a:r>
            <a:r>
              <a:rPr kumimoji="1" lang="ja-JP" altLang="en-US" sz="2400" dirty="0">
                <a:solidFill>
                  <a:schemeClr val="bg1"/>
                </a:solidFill>
                <a:latin typeface="Meiryo UI" panose="020B0604030504040204" pitchFamily="50" charset="-128"/>
                <a:ea typeface="Meiryo UI" panose="020B0604030504040204" pitchFamily="50" charset="-128"/>
                <a:cs typeface="+mj-cs"/>
              </a:rPr>
              <a:t>～２歳児保育無償化　</a:t>
            </a:r>
            <a:r>
              <a:rPr kumimoji="1" lang="en-US" altLang="ja-JP" sz="2400" dirty="0">
                <a:solidFill>
                  <a:schemeClr val="bg1"/>
                </a:solidFill>
                <a:latin typeface="Meiryo UI" panose="020B0604030504040204" pitchFamily="50" charset="-128"/>
                <a:ea typeface="Meiryo UI" panose="020B0604030504040204" pitchFamily="50" charset="-128"/>
                <a:cs typeface="+mj-cs"/>
              </a:rPr>
              <a:t>―</a:t>
            </a:r>
            <a:r>
              <a:rPr kumimoji="1" lang="ja-JP" altLang="en-US" sz="2400" dirty="0">
                <a:solidFill>
                  <a:schemeClr val="bg1"/>
                </a:solidFill>
                <a:latin typeface="Meiryo UI" panose="020B0604030504040204" pitchFamily="50" charset="-128"/>
                <a:ea typeface="Meiryo UI" panose="020B0604030504040204" pitchFamily="50" charset="-128"/>
                <a:cs typeface="+mj-cs"/>
              </a:rPr>
              <a:t>実施内容</a:t>
            </a:r>
            <a:r>
              <a:rPr kumimoji="1" lang="en-US" altLang="ja-JP" sz="2400" dirty="0">
                <a:solidFill>
                  <a:schemeClr val="bg1"/>
                </a:solidFill>
                <a:latin typeface="Meiryo UI" panose="020B0604030504040204" pitchFamily="50" charset="-128"/>
                <a:ea typeface="Meiryo UI" panose="020B0604030504040204" pitchFamily="50" charset="-128"/>
                <a:cs typeface="+mj-cs"/>
              </a:rPr>
              <a:t>―</a:t>
            </a:r>
          </a:p>
        </p:txBody>
      </p:sp>
      <p:sp>
        <p:nvSpPr>
          <p:cNvPr id="13" name="スライド番号プレースホルダー 9">
            <a:extLst>
              <a:ext uri="{FF2B5EF4-FFF2-40B4-BE49-F238E27FC236}">
                <a16:creationId xmlns:a16="http://schemas.microsoft.com/office/drawing/2014/main" id="{62F8904D-AA20-22C7-22CC-7866F63CEBDF}"/>
              </a:ext>
            </a:extLst>
          </p:cNvPr>
          <p:cNvSpPr>
            <a:spLocks noGrp="1"/>
          </p:cNvSpPr>
          <p:nvPr>
            <p:ph type="sldNum" sz="quarter" idx="12"/>
          </p:nvPr>
        </p:nvSpPr>
        <p:spPr>
          <a:xfrm>
            <a:off x="7130348" y="6495353"/>
            <a:ext cx="2057400" cy="365125"/>
          </a:xfrm>
        </p:spPr>
        <p:txBody>
          <a:bodyPr/>
          <a:lstStyle/>
          <a:p>
            <a:r>
              <a:rPr kumimoji="1" lang="en-US" altLang="ja-JP" sz="2000" dirty="0">
                <a:solidFill>
                  <a:schemeClr val="tx1"/>
                </a:solidFill>
                <a:latin typeface="Meiryo UI" panose="020B0604030504040204" pitchFamily="50" charset="-128"/>
                <a:ea typeface="Meiryo UI" panose="020B0604030504040204" pitchFamily="50" charset="-128"/>
              </a:rPr>
              <a:t>12</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2" name="吹き出し: 円形 1">
            <a:extLst>
              <a:ext uri="{FF2B5EF4-FFF2-40B4-BE49-F238E27FC236}">
                <a16:creationId xmlns:a16="http://schemas.microsoft.com/office/drawing/2014/main" id="{B353C2E7-B667-5BBA-9651-731379B693DC}"/>
              </a:ext>
            </a:extLst>
          </p:cNvPr>
          <p:cNvSpPr/>
          <p:nvPr/>
        </p:nvSpPr>
        <p:spPr>
          <a:xfrm>
            <a:off x="7542311" y="5471950"/>
            <a:ext cx="1507781" cy="866969"/>
          </a:xfrm>
          <a:prstGeom prst="wedgeEllipseCallout">
            <a:avLst>
              <a:gd name="adj1" fmla="val -44854"/>
              <a:gd name="adj2" fmla="val 47485"/>
            </a:avLst>
          </a:prstGeom>
          <a:solidFill>
            <a:srgbClr val="FF0000"/>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ロードマップ</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完成形</a:t>
            </a:r>
          </a:p>
        </p:txBody>
      </p:sp>
      <p:sp>
        <p:nvSpPr>
          <p:cNvPr id="6" name="正方形/長方形 5">
            <a:extLst>
              <a:ext uri="{FF2B5EF4-FFF2-40B4-BE49-F238E27FC236}">
                <a16:creationId xmlns:a16="http://schemas.microsoft.com/office/drawing/2014/main" id="{B9983EFC-2A96-8415-ADC6-F5FB87CE038E}"/>
              </a:ext>
            </a:extLst>
          </p:cNvPr>
          <p:cNvSpPr/>
          <p:nvPr/>
        </p:nvSpPr>
        <p:spPr>
          <a:xfrm>
            <a:off x="778636" y="2438042"/>
            <a:ext cx="2736000" cy="2124000"/>
          </a:xfrm>
          <a:prstGeom prst="rect">
            <a:avLst/>
          </a:prstGeom>
          <a:no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EA8D9EF7-C329-2A85-C891-A641D29940C4}"/>
              </a:ext>
            </a:extLst>
          </p:cNvPr>
          <p:cNvPicPr>
            <a:picLocks noChangeAspect="1"/>
          </p:cNvPicPr>
          <p:nvPr/>
        </p:nvPicPr>
        <p:blipFill>
          <a:blip r:embed="rId3"/>
          <a:stretch>
            <a:fillRect/>
          </a:stretch>
        </p:blipFill>
        <p:spPr>
          <a:xfrm>
            <a:off x="1586301" y="3688849"/>
            <a:ext cx="1120670" cy="754585"/>
          </a:xfrm>
          <a:prstGeom prst="rect">
            <a:avLst/>
          </a:prstGeom>
        </p:spPr>
      </p:pic>
      <p:sp>
        <p:nvSpPr>
          <p:cNvPr id="23" name="四角形: 角を丸くする 22">
            <a:extLst>
              <a:ext uri="{FF2B5EF4-FFF2-40B4-BE49-F238E27FC236}">
                <a16:creationId xmlns:a16="http://schemas.microsoft.com/office/drawing/2014/main" id="{2E2D04C7-7AA8-C018-1A2C-E7B0DAB6EB16}"/>
              </a:ext>
            </a:extLst>
          </p:cNvPr>
          <p:cNvSpPr/>
          <p:nvPr/>
        </p:nvSpPr>
        <p:spPr>
          <a:xfrm>
            <a:off x="1187261" y="2216723"/>
            <a:ext cx="1918751" cy="474315"/>
          </a:xfrm>
          <a:prstGeom prst="roundRect">
            <a:avLst/>
          </a:prstGeom>
          <a:solidFill>
            <a:schemeClr val="bg1"/>
          </a:solidFill>
          <a:ln w="38100"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認可保育所等利用</a:t>
            </a:r>
          </a:p>
        </p:txBody>
      </p:sp>
      <p:sp>
        <p:nvSpPr>
          <p:cNvPr id="25" name="テキスト ボックス 24">
            <a:extLst>
              <a:ext uri="{FF2B5EF4-FFF2-40B4-BE49-F238E27FC236}">
                <a16:creationId xmlns:a16="http://schemas.microsoft.com/office/drawing/2014/main" id="{937F321A-53ED-562C-8011-9A9F41245267}"/>
              </a:ext>
            </a:extLst>
          </p:cNvPr>
          <p:cNvSpPr txBox="1"/>
          <p:nvPr/>
        </p:nvSpPr>
        <p:spPr>
          <a:xfrm>
            <a:off x="896935" y="2868958"/>
            <a:ext cx="2499403" cy="646331"/>
          </a:xfrm>
          <a:prstGeom prst="rect">
            <a:avLst/>
          </a:prstGeom>
          <a:noFill/>
        </p:spPr>
        <p:txBody>
          <a:bodyPr wrap="none" rtlCol="0">
            <a:spAutoFit/>
          </a:bodyPr>
          <a:lstStyle/>
          <a:p>
            <a:pPr algn="ctr"/>
            <a:r>
              <a:rPr kumimoji="1" lang="ja-JP" altLang="en-US" sz="2200" b="1" dirty="0">
                <a:latin typeface="Meiryo UI" panose="020B0604030504040204" pitchFamily="50" charset="-128"/>
                <a:ea typeface="Meiryo UI" panose="020B0604030504040204" pitchFamily="50" charset="-128"/>
              </a:rPr>
              <a:t>保育料無償化</a:t>
            </a:r>
            <a:endParaRPr kumimoji="1" lang="en-US" altLang="ja-JP" sz="22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（企業主導型は国基準上限）</a:t>
            </a:r>
          </a:p>
        </p:txBody>
      </p:sp>
      <p:sp>
        <p:nvSpPr>
          <p:cNvPr id="7" name="正方形/長方形 6">
            <a:extLst>
              <a:ext uri="{FF2B5EF4-FFF2-40B4-BE49-F238E27FC236}">
                <a16:creationId xmlns:a16="http://schemas.microsoft.com/office/drawing/2014/main" id="{DF870717-BF80-2108-517F-8F334C6DF7C1}"/>
              </a:ext>
            </a:extLst>
          </p:cNvPr>
          <p:cNvSpPr/>
          <p:nvPr/>
        </p:nvSpPr>
        <p:spPr>
          <a:xfrm>
            <a:off x="5629366" y="2438042"/>
            <a:ext cx="2736000" cy="2124000"/>
          </a:xfrm>
          <a:prstGeom prst="rect">
            <a:avLst/>
          </a:prstGeom>
          <a:no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53CCC9AE-E324-1DC1-95E3-4EC2D60169F7}"/>
              </a:ext>
            </a:extLst>
          </p:cNvPr>
          <p:cNvPicPr>
            <a:picLocks noChangeAspect="1"/>
          </p:cNvPicPr>
          <p:nvPr/>
        </p:nvPicPr>
        <p:blipFill>
          <a:blip r:embed="rId4"/>
          <a:stretch>
            <a:fillRect/>
          </a:stretch>
        </p:blipFill>
        <p:spPr>
          <a:xfrm>
            <a:off x="6526297" y="3699482"/>
            <a:ext cx="950409" cy="753199"/>
          </a:xfrm>
          <a:prstGeom prst="rect">
            <a:avLst/>
          </a:prstGeom>
        </p:spPr>
      </p:pic>
      <p:sp>
        <p:nvSpPr>
          <p:cNvPr id="22" name="四角形: 角を丸くする 21">
            <a:extLst>
              <a:ext uri="{FF2B5EF4-FFF2-40B4-BE49-F238E27FC236}">
                <a16:creationId xmlns:a16="http://schemas.microsoft.com/office/drawing/2014/main" id="{0BED75D1-B49D-8264-861D-97B2653A9052}"/>
              </a:ext>
            </a:extLst>
          </p:cNvPr>
          <p:cNvSpPr/>
          <p:nvPr/>
        </p:nvSpPr>
        <p:spPr>
          <a:xfrm>
            <a:off x="6042126" y="2206089"/>
            <a:ext cx="1918751" cy="474315"/>
          </a:xfrm>
          <a:prstGeom prst="roundRect">
            <a:avLst/>
          </a:prstGeom>
          <a:solidFill>
            <a:schemeClr val="bg1"/>
          </a:solidFill>
          <a:ln w="38100"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在宅等子育て家庭</a:t>
            </a:r>
          </a:p>
        </p:txBody>
      </p:sp>
      <p:sp>
        <p:nvSpPr>
          <p:cNvPr id="24" name="テキスト ボックス 23">
            <a:extLst>
              <a:ext uri="{FF2B5EF4-FFF2-40B4-BE49-F238E27FC236}">
                <a16:creationId xmlns:a16="http://schemas.microsoft.com/office/drawing/2014/main" id="{6BA92316-4866-0147-435F-A7BB5CE23C04}"/>
              </a:ext>
            </a:extLst>
          </p:cNvPr>
          <p:cNvSpPr txBox="1"/>
          <p:nvPr/>
        </p:nvSpPr>
        <p:spPr>
          <a:xfrm>
            <a:off x="5879239" y="2868737"/>
            <a:ext cx="2245295" cy="830997"/>
          </a:xfrm>
          <a:prstGeom prst="rect">
            <a:avLst/>
          </a:prstGeom>
          <a:noFill/>
        </p:spPr>
        <p:txBody>
          <a:bodyPr wrap="none" rtlCol="0">
            <a:spAutoFit/>
          </a:bodyPr>
          <a:lstStyle/>
          <a:p>
            <a:r>
              <a:rPr kumimoji="1" lang="ja-JP" altLang="en-US" sz="2200" b="1" dirty="0">
                <a:latin typeface="Meiryo UI" panose="020B0604030504040204" pitchFamily="50" charset="-128"/>
                <a:ea typeface="Meiryo UI" panose="020B0604030504040204" pitchFamily="50" charset="-128"/>
              </a:rPr>
              <a:t>電子クーポン配付</a:t>
            </a:r>
            <a:endParaRPr kumimoji="1" lang="en-US" altLang="ja-JP" sz="22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年額</a:t>
            </a:r>
            <a:r>
              <a:rPr kumimoji="1" lang="en-US" altLang="ja-JP" sz="1400" b="1" dirty="0">
                <a:latin typeface="Meiryo UI" panose="020B0604030504040204" pitchFamily="50" charset="-128"/>
                <a:ea typeface="Meiryo UI" panose="020B0604030504040204" pitchFamily="50" charset="-128"/>
              </a:rPr>
              <a:t>10</a:t>
            </a:r>
            <a:r>
              <a:rPr kumimoji="1" lang="ja-JP" altLang="en-US" sz="1400" b="1" dirty="0">
                <a:latin typeface="Meiryo UI" panose="020B0604030504040204" pitchFamily="50" charset="-128"/>
                <a:ea typeface="Meiryo UI" panose="020B0604030504040204" pitchFamily="50" charset="-128"/>
              </a:rPr>
              <a:t>万円</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人</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（令和</a:t>
            </a:r>
            <a:r>
              <a:rPr kumimoji="1" lang="en-US" altLang="ja-JP" sz="1200" b="1" dirty="0">
                <a:latin typeface="Meiryo UI" panose="020B0604030504040204" pitchFamily="50" charset="-128"/>
                <a:ea typeface="Meiryo UI" panose="020B0604030504040204" pitchFamily="50" charset="-128"/>
              </a:rPr>
              <a:t>8</a:t>
            </a:r>
            <a:r>
              <a:rPr kumimoji="1" lang="ja-JP" altLang="en-US" sz="1200" b="1" dirty="0">
                <a:latin typeface="Meiryo UI" panose="020B0604030504040204" pitchFamily="50" charset="-128"/>
                <a:ea typeface="Meiryo UI" panose="020B0604030504040204" pitchFamily="50" charset="-128"/>
              </a:rPr>
              <a:t>年度は</a:t>
            </a:r>
            <a:r>
              <a:rPr kumimoji="1" lang="en-US" altLang="ja-JP" sz="1200" b="1" dirty="0">
                <a:latin typeface="Meiryo UI" panose="020B0604030504040204" pitchFamily="50" charset="-128"/>
                <a:ea typeface="Meiryo UI" panose="020B0604030504040204" pitchFamily="50" charset="-128"/>
              </a:rPr>
              <a:t>5</a:t>
            </a:r>
            <a:r>
              <a:rPr kumimoji="1" lang="ja-JP" altLang="en-US" sz="1200" b="1" dirty="0">
                <a:latin typeface="Meiryo UI" panose="020B0604030504040204" pitchFamily="50" charset="-128"/>
                <a:ea typeface="Meiryo UI" panose="020B0604030504040204" pitchFamily="50" charset="-128"/>
              </a:rPr>
              <a:t>万円</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人）</a:t>
            </a:r>
            <a:endParaRPr kumimoji="1" lang="ja-JP" altLang="en-US" sz="1400" b="1"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40FF1653-6AFC-B687-20AD-04F721E0E764}"/>
              </a:ext>
            </a:extLst>
          </p:cNvPr>
          <p:cNvSpPr txBox="1"/>
          <p:nvPr/>
        </p:nvSpPr>
        <p:spPr>
          <a:xfrm>
            <a:off x="2367711" y="1714469"/>
            <a:ext cx="4408579"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≪０～２歳児の全員がどちらかに該当≫</a:t>
            </a:r>
          </a:p>
        </p:txBody>
      </p:sp>
      <p:sp>
        <p:nvSpPr>
          <p:cNvPr id="17" name="八角形 16">
            <a:extLst>
              <a:ext uri="{FF2B5EF4-FFF2-40B4-BE49-F238E27FC236}">
                <a16:creationId xmlns:a16="http://schemas.microsoft.com/office/drawing/2014/main" id="{1A4A4D6E-E52B-79E1-2646-75DD163F95A3}"/>
              </a:ext>
            </a:extLst>
          </p:cNvPr>
          <p:cNvSpPr/>
          <p:nvPr/>
        </p:nvSpPr>
        <p:spPr>
          <a:xfrm>
            <a:off x="3346085" y="2209658"/>
            <a:ext cx="2451831" cy="2340000"/>
          </a:xfrm>
          <a:prstGeom prst="octagon">
            <a:avLst>
              <a:gd name="adj" fmla="val 274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Meiryo UI" panose="020B0604030504040204" pitchFamily="50" charset="-128"/>
                <a:ea typeface="Meiryo UI" panose="020B0604030504040204" pitchFamily="50" charset="-128"/>
              </a:rPr>
              <a:t>保育無償化</a:t>
            </a:r>
            <a:endParaRPr kumimoji="1" lang="en-US" altLang="ja-JP" sz="2500" b="1" dirty="0">
              <a:solidFill>
                <a:schemeClr val="bg1"/>
              </a:solidFill>
              <a:latin typeface="Meiryo UI" panose="020B0604030504040204" pitchFamily="50" charset="-128"/>
              <a:ea typeface="Meiryo UI" panose="020B0604030504040204" pitchFamily="50" charset="-128"/>
            </a:endParaRPr>
          </a:p>
          <a:p>
            <a:pPr algn="ctr"/>
            <a:r>
              <a:rPr kumimoji="1" lang="ja-JP" altLang="en-US" sz="2500" b="1" dirty="0">
                <a:solidFill>
                  <a:schemeClr val="bg1"/>
                </a:solidFill>
                <a:latin typeface="Meiryo UI" panose="020B0604030504040204" pitchFamily="50" charset="-128"/>
                <a:ea typeface="Meiryo UI" panose="020B0604030504040204" pitchFamily="50" charset="-128"/>
              </a:rPr>
              <a:t>令和８年秋</a:t>
            </a:r>
            <a:endParaRPr kumimoji="1" lang="en-US" altLang="ja-JP" sz="2500" b="1" dirty="0">
              <a:solidFill>
                <a:schemeClr val="bg1"/>
              </a:solidFill>
              <a:latin typeface="Meiryo UI" panose="020B0604030504040204" pitchFamily="50" charset="-128"/>
              <a:ea typeface="Meiryo UI" panose="020B0604030504040204" pitchFamily="50" charset="-128"/>
            </a:endParaRPr>
          </a:p>
          <a:p>
            <a:pPr algn="ctr"/>
            <a:r>
              <a:rPr kumimoji="1" lang="ja-JP" altLang="en-US" sz="2500" b="1" dirty="0">
                <a:solidFill>
                  <a:schemeClr val="bg1"/>
                </a:solidFill>
                <a:latin typeface="Meiryo UI" panose="020B0604030504040204" pitchFamily="50" charset="-128"/>
                <a:ea typeface="Meiryo UI" panose="020B0604030504040204" pitchFamily="50" charset="-128"/>
              </a:rPr>
              <a:t>実施へ</a:t>
            </a:r>
          </a:p>
        </p:txBody>
      </p:sp>
    </p:spTree>
    <p:extLst>
      <p:ext uri="{BB962C8B-B14F-4D97-AF65-F5344CB8AC3E}">
        <p14:creationId xmlns:p14="http://schemas.microsoft.com/office/powerpoint/2010/main" val="2338813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フリーフォーム: 図形 55">
            <a:extLst>
              <a:ext uri="{FF2B5EF4-FFF2-40B4-BE49-F238E27FC236}">
                <a16:creationId xmlns:a16="http://schemas.microsoft.com/office/drawing/2014/main" id="{879E1245-2312-986F-CE56-A4D4E2758C6C}"/>
              </a:ext>
            </a:extLst>
          </p:cNvPr>
          <p:cNvSpPr/>
          <p:nvPr/>
        </p:nvSpPr>
        <p:spPr>
          <a:xfrm>
            <a:off x="6747809" y="4445662"/>
            <a:ext cx="1908000" cy="1562063"/>
          </a:xfrm>
          <a:custGeom>
            <a:avLst/>
            <a:gdLst>
              <a:gd name="connsiteX0" fmla="*/ 510776 w 1908000"/>
              <a:gd name="connsiteY0" fmla="*/ 0 h 1562063"/>
              <a:gd name="connsiteX1" fmla="*/ 1829224 w 1908000"/>
              <a:gd name="connsiteY1" fmla="*/ 0 h 1562063"/>
              <a:gd name="connsiteX2" fmla="*/ 1908000 w 1908000"/>
              <a:gd name="connsiteY2" fmla="*/ 78776 h 1562063"/>
              <a:gd name="connsiteX3" fmla="*/ 1908000 w 1908000"/>
              <a:gd name="connsiteY3" fmla="*/ 923419 h 1562063"/>
              <a:gd name="connsiteX4" fmla="*/ 1908000 w 1908000"/>
              <a:gd name="connsiteY4" fmla="*/ 1109224 h 1562063"/>
              <a:gd name="connsiteX5" fmla="*/ 1908000 w 1908000"/>
              <a:gd name="connsiteY5" fmla="*/ 1516707 h 1562063"/>
              <a:gd name="connsiteX6" fmla="*/ 1862644 w 1908000"/>
              <a:gd name="connsiteY6" fmla="*/ 1562063 h 1562063"/>
              <a:gd name="connsiteX7" fmla="*/ 45356 w 1908000"/>
              <a:gd name="connsiteY7" fmla="*/ 1562063 h 1562063"/>
              <a:gd name="connsiteX8" fmla="*/ 0 w 1908000"/>
              <a:gd name="connsiteY8" fmla="*/ 1516707 h 1562063"/>
              <a:gd name="connsiteX9" fmla="*/ 0 w 1908000"/>
              <a:gd name="connsiteY9" fmla="*/ 923419 h 1562063"/>
              <a:gd name="connsiteX10" fmla="*/ 45356 w 1908000"/>
              <a:gd name="connsiteY10" fmla="*/ 878063 h 1562063"/>
              <a:gd name="connsiteX11" fmla="*/ 362506 w 1908000"/>
              <a:gd name="connsiteY11" fmla="*/ 878063 h 1562063"/>
              <a:gd name="connsiteX12" fmla="*/ 384950 w 1908000"/>
              <a:gd name="connsiteY12" fmla="*/ 873532 h 1562063"/>
              <a:gd name="connsiteX13" fmla="*/ 413439 w 1908000"/>
              <a:gd name="connsiteY13" fmla="*/ 854324 h 1562063"/>
              <a:gd name="connsiteX14" fmla="*/ 432000 w 1908000"/>
              <a:gd name="connsiteY14" fmla="*/ 826795 h 1562063"/>
              <a:gd name="connsiteX15" fmla="*/ 432000 w 1908000"/>
              <a:gd name="connsiteY15" fmla="*/ 78776 h 1562063"/>
              <a:gd name="connsiteX16" fmla="*/ 510776 w 1908000"/>
              <a:gd name="connsiteY16" fmla="*/ 0 h 156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8000" h="1562063">
                <a:moveTo>
                  <a:pt x="510776" y="0"/>
                </a:moveTo>
                <a:lnTo>
                  <a:pt x="1829224" y="0"/>
                </a:lnTo>
                <a:cubicBezTo>
                  <a:pt x="1872731" y="0"/>
                  <a:pt x="1908000" y="35269"/>
                  <a:pt x="1908000" y="78776"/>
                </a:cubicBezTo>
                <a:lnTo>
                  <a:pt x="1908000" y="923419"/>
                </a:lnTo>
                <a:lnTo>
                  <a:pt x="1908000" y="1109224"/>
                </a:lnTo>
                <a:lnTo>
                  <a:pt x="1908000" y="1516707"/>
                </a:lnTo>
                <a:cubicBezTo>
                  <a:pt x="1908000" y="1541756"/>
                  <a:pt x="1887693" y="1562063"/>
                  <a:pt x="1862644" y="1562063"/>
                </a:cubicBezTo>
                <a:lnTo>
                  <a:pt x="45356" y="1562063"/>
                </a:lnTo>
                <a:cubicBezTo>
                  <a:pt x="20307" y="1562063"/>
                  <a:pt x="0" y="1541756"/>
                  <a:pt x="0" y="1516707"/>
                </a:cubicBezTo>
                <a:lnTo>
                  <a:pt x="0" y="923419"/>
                </a:lnTo>
                <a:cubicBezTo>
                  <a:pt x="0" y="898370"/>
                  <a:pt x="20307" y="878063"/>
                  <a:pt x="45356" y="878063"/>
                </a:cubicBezTo>
                <a:lnTo>
                  <a:pt x="362506" y="878063"/>
                </a:lnTo>
                <a:lnTo>
                  <a:pt x="384950" y="873532"/>
                </a:lnTo>
                <a:cubicBezTo>
                  <a:pt x="395673" y="868997"/>
                  <a:pt x="405329" y="862434"/>
                  <a:pt x="413439" y="854324"/>
                </a:cubicBezTo>
                <a:lnTo>
                  <a:pt x="432000" y="826795"/>
                </a:lnTo>
                <a:lnTo>
                  <a:pt x="432000" y="78776"/>
                </a:lnTo>
                <a:cubicBezTo>
                  <a:pt x="432000" y="35269"/>
                  <a:pt x="467269" y="0"/>
                  <a:pt x="510776" y="0"/>
                </a:cubicBezTo>
                <a:close/>
              </a:path>
            </a:pathLst>
          </a:custGeom>
          <a:pattFill prst="pct5">
            <a:fgClr>
              <a:schemeClr val="tx1"/>
            </a:fgClr>
            <a:bgClr>
              <a:schemeClr val="bg1"/>
            </a:bgClr>
          </a:pattFill>
          <a:ln w="381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54" name="フリーフォーム: 図形 53">
            <a:extLst>
              <a:ext uri="{FF2B5EF4-FFF2-40B4-BE49-F238E27FC236}">
                <a16:creationId xmlns:a16="http://schemas.microsoft.com/office/drawing/2014/main" id="{0DF09CB4-42F9-CE57-B154-1B976BB789A1}"/>
              </a:ext>
            </a:extLst>
          </p:cNvPr>
          <p:cNvSpPr/>
          <p:nvPr/>
        </p:nvSpPr>
        <p:spPr>
          <a:xfrm>
            <a:off x="4633098" y="4439761"/>
            <a:ext cx="2448000" cy="1569732"/>
          </a:xfrm>
          <a:custGeom>
            <a:avLst/>
            <a:gdLst>
              <a:gd name="connsiteX0" fmla="*/ 52518 w 2448000"/>
              <a:gd name="connsiteY0" fmla="*/ 0 h 1569732"/>
              <a:gd name="connsiteX1" fmla="*/ 2395482 w 2448000"/>
              <a:gd name="connsiteY1" fmla="*/ 0 h 1569732"/>
              <a:gd name="connsiteX2" fmla="*/ 2448000 w 2448000"/>
              <a:gd name="connsiteY2" fmla="*/ 52518 h 1569732"/>
              <a:gd name="connsiteX3" fmla="*/ 2448000 w 2448000"/>
              <a:gd name="connsiteY3" fmla="*/ 739482 h 1569732"/>
              <a:gd name="connsiteX4" fmla="*/ 2395482 w 2448000"/>
              <a:gd name="connsiteY4" fmla="*/ 792000 h 1569732"/>
              <a:gd name="connsiteX5" fmla="*/ 2096840 w 2448000"/>
              <a:gd name="connsiteY5" fmla="*/ 792000 h 1569732"/>
              <a:gd name="connsiteX6" fmla="*/ 2062602 w 2448000"/>
              <a:gd name="connsiteY6" fmla="*/ 798912 h 1569732"/>
              <a:gd name="connsiteX7" fmla="*/ 2023169 w 2448000"/>
              <a:gd name="connsiteY7" fmla="*/ 831385 h 1569732"/>
              <a:gd name="connsiteX8" fmla="*/ 2016000 w 2448000"/>
              <a:gd name="connsiteY8" fmla="*/ 854854 h 1569732"/>
              <a:gd name="connsiteX9" fmla="*/ 2016000 w 2448000"/>
              <a:gd name="connsiteY9" fmla="*/ 1490956 h 1569732"/>
              <a:gd name="connsiteX10" fmla="*/ 1937224 w 2448000"/>
              <a:gd name="connsiteY10" fmla="*/ 1569732 h 1569732"/>
              <a:gd name="connsiteX11" fmla="*/ 78776 w 2448000"/>
              <a:gd name="connsiteY11" fmla="*/ 1569732 h 1569732"/>
              <a:gd name="connsiteX12" fmla="*/ 0 w 2448000"/>
              <a:gd name="connsiteY12" fmla="*/ 1490956 h 1569732"/>
              <a:gd name="connsiteX13" fmla="*/ 0 w 2448000"/>
              <a:gd name="connsiteY13" fmla="*/ 739482 h 1569732"/>
              <a:gd name="connsiteX14" fmla="*/ 0 w 2448000"/>
              <a:gd name="connsiteY14" fmla="*/ 460508 h 1569732"/>
              <a:gd name="connsiteX15" fmla="*/ 0 w 2448000"/>
              <a:gd name="connsiteY15" fmla="*/ 52518 h 1569732"/>
              <a:gd name="connsiteX16" fmla="*/ 52518 w 2448000"/>
              <a:gd name="connsiteY16" fmla="*/ 0 h 156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48000" h="1569732">
                <a:moveTo>
                  <a:pt x="52518" y="0"/>
                </a:moveTo>
                <a:lnTo>
                  <a:pt x="2395482" y="0"/>
                </a:lnTo>
                <a:cubicBezTo>
                  <a:pt x="2424487" y="0"/>
                  <a:pt x="2448000" y="23513"/>
                  <a:pt x="2448000" y="52518"/>
                </a:cubicBezTo>
                <a:lnTo>
                  <a:pt x="2448000" y="739482"/>
                </a:lnTo>
                <a:cubicBezTo>
                  <a:pt x="2448000" y="768487"/>
                  <a:pt x="2424487" y="792000"/>
                  <a:pt x="2395482" y="792000"/>
                </a:cubicBezTo>
                <a:lnTo>
                  <a:pt x="2096840" y="792000"/>
                </a:lnTo>
                <a:lnTo>
                  <a:pt x="2062602" y="798912"/>
                </a:lnTo>
                <a:cubicBezTo>
                  <a:pt x="2046517" y="805715"/>
                  <a:pt x="2032832" y="817080"/>
                  <a:pt x="2023169" y="831385"/>
                </a:cubicBezTo>
                <a:lnTo>
                  <a:pt x="2016000" y="854854"/>
                </a:lnTo>
                <a:lnTo>
                  <a:pt x="2016000" y="1490956"/>
                </a:lnTo>
                <a:cubicBezTo>
                  <a:pt x="2016000" y="1534463"/>
                  <a:pt x="1980731" y="1569732"/>
                  <a:pt x="1937224" y="1569732"/>
                </a:cubicBezTo>
                <a:lnTo>
                  <a:pt x="78776" y="1569732"/>
                </a:lnTo>
                <a:cubicBezTo>
                  <a:pt x="35269" y="1569732"/>
                  <a:pt x="0" y="1534463"/>
                  <a:pt x="0" y="1490956"/>
                </a:cubicBezTo>
                <a:lnTo>
                  <a:pt x="0" y="739482"/>
                </a:lnTo>
                <a:lnTo>
                  <a:pt x="0" y="460508"/>
                </a:lnTo>
                <a:lnTo>
                  <a:pt x="0" y="52518"/>
                </a:lnTo>
                <a:cubicBezTo>
                  <a:pt x="0" y="23513"/>
                  <a:pt x="23513" y="0"/>
                  <a:pt x="52518" y="0"/>
                </a:cubicBezTo>
                <a:close/>
              </a:path>
            </a:pathLst>
          </a:custGeom>
          <a:pattFill prst="pct5">
            <a:fgClr>
              <a:schemeClr val="tx1"/>
            </a:fgClr>
            <a:bgClr>
              <a:schemeClr val="bg1"/>
            </a:bgClr>
          </a:pattFill>
          <a:ln w="381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6" name="矢印: 山形 5">
            <a:extLst>
              <a:ext uri="{FF2B5EF4-FFF2-40B4-BE49-F238E27FC236}">
                <a16:creationId xmlns:a16="http://schemas.microsoft.com/office/drawing/2014/main" id="{18CED5E1-987C-3935-CAB8-73C9E7B0C66D}"/>
              </a:ext>
            </a:extLst>
          </p:cNvPr>
          <p:cNvSpPr/>
          <p:nvPr/>
        </p:nvSpPr>
        <p:spPr>
          <a:xfrm>
            <a:off x="3013902" y="514192"/>
            <a:ext cx="1695396" cy="278606"/>
          </a:xfrm>
          <a:prstGeom prst="chevro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50" dirty="0">
                <a:solidFill>
                  <a:schemeClr val="bg1"/>
                </a:solidFill>
                <a:latin typeface="Meiryo UI" panose="020B0604030504040204" pitchFamily="50" charset="-128"/>
                <a:ea typeface="Meiryo UI" panose="020B0604030504040204" pitchFamily="50" charset="-128"/>
              </a:rPr>
              <a:t>３～５歳</a:t>
            </a:r>
          </a:p>
        </p:txBody>
      </p:sp>
      <p:sp>
        <p:nvSpPr>
          <p:cNvPr id="7" name="矢印: 山形 6">
            <a:extLst>
              <a:ext uri="{FF2B5EF4-FFF2-40B4-BE49-F238E27FC236}">
                <a16:creationId xmlns:a16="http://schemas.microsoft.com/office/drawing/2014/main" id="{DA765FF0-AB5D-4CFF-5BAF-495020639EF5}"/>
              </a:ext>
            </a:extLst>
          </p:cNvPr>
          <p:cNvSpPr/>
          <p:nvPr/>
        </p:nvSpPr>
        <p:spPr>
          <a:xfrm>
            <a:off x="4610853" y="514192"/>
            <a:ext cx="2575458" cy="278606"/>
          </a:xfrm>
          <a:prstGeom prst="chevro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50" dirty="0">
                <a:solidFill>
                  <a:schemeClr val="bg1"/>
                </a:solidFill>
                <a:latin typeface="Meiryo UI" panose="020B0604030504040204" pitchFamily="50" charset="-128"/>
                <a:ea typeface="Meiryo UI" panose="020B0604030504040204" pitchFamily="50" charset="-128"/>
              </a:rPr>
              <a:t>小学１～６年</a:t>
            </a:r>
          </a:p>
        </p:txBody>
      </p:sp>
      <p:sp>
        <p:nvSpPr>
          <p:cNvPr id="8" name="矢印: 山形 7">
            <a:extLst>
              <a:ext uri="{FF2B5EF4-FFF2-40B4-BE49-F238E27FC236}">
                <a16:creationId xmlns:a16="http://schemas.microsoft.com/office/drawing/2014/main" id="{B394B5BC-B89D-D934-4983-75C58CC09ACE}"/>
              </a:ext>
            </a:extLst>
          </p:cNvPr>
          <p:cNvSpPr/>
          <p:nvPr/>
        </p:nvSpPr>
        <p:spPr>
          <a:xfrm>
            <a:off x="7093516" y="514192"/>
            <a:ext cx="1696968" cy="278606"/>
          </a:xfrm>
          <a:prstGeom prst="chevro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50" dirty="0">
                <a:solidFill>
                  <a:schemeClr val="bg1"/>
                </a:solidFill>
                <a:latin typeface="Meiryo UI" panose="020B0604030504040204" pitchFamily="50" charset="-128"/>
                <a:ea typeface="Meiryo UI" panose="020B0604030504040204" pitchFamily="50" charset="-128"/>
              </a:rPr>
              <a:t>中学１～３年</a:t>
            </a:r>
            <a:endParaRPr lang="en-US" altLang="ja-JP" sz="1250" dirty="0">
              <a:solidFill>
                <a:schemeClr val="bg1"/>
              </a:solidFill>
              <a:latin typeface="Meiryo UI" panose="020B0604030504040204" pitchFamily="50" charset="-128"/>
              <a:ea typeface="Meiryo UI" panose="020B0604030504040204" pitchFamily="50" charset="-128"/>
            </a:endParaRPr>
          </a:p>
        </p:txBody>
      </p:sp>
      <p:sp>
        <p:nvSpPr>
          <p:cNvPr id="30" name="フローチャート: 代替処理 29"/>
          <p:cNvSpPr/>
          <p:nvPr/>
        </p:nvSpPr>
        <p:spPr>
          <a:xfrm>
            <a:off x="3056434" y="1491053"/>
            <a:ext cx="1538789" cy="1313570"/>
          </a:xfrm>
          <a:prstGeom prst="flowChartAlternateProcess">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幼児教育・保育</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無償化</a:t>
            </a:r>
            <a:endParaRPr lang="en-US" altLang="ja-JP" sz="1400" dirty="0">
              <a:latin typeface="Meiryo UI" panose="020B0604030504040204" pitchFamily="50" charset="-128"/>
              <a:ea typeface="Meiryo UI" panose="020B0604030504040204" pitchFamily="50" charset="-128"/>
            </a:endParaRPr>
          </a:p>
        </p:txBody>
      </p:sp>
      <p:sp>
        <p:nvSpPr>
          <p:cNvPr id="28" name="フローチャート: 代替処理 27">
            <a:extLst>
              <a:ext uri="{FF2B5EF4-FFF2-40B4-BE49-F238E27FC236}">
                <a16:creationId xmlns:a16="http://schemas.microsoft.com/office/drawing/2014/main" id="{E0402C64-A25A-14A3-0A11-F2FFBA34243A}"/>
              </a:ext>
            </a:extLst>
          </p:cNvPr>
          <p:cNvSpPr/>
          <p:nvPr/>
        </p:nvSpPr>
        <p:spPr>
          <a:xfrm>
            <a:off x="885948" y="933665"/>
            <a:ext cx="7812962" cy="505264"/>
          </a:xfrm>
          <a:prstGeom prst="flowChartAlternateProcess">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latin typeface="Meiryo UI" panose="020B0604030504040204" pitchFamily="50" charset="-128"/>
                <a:ea typeface="Meiryo UI" panose="020B0604030504040204" pitchFamily="50" charset="-128"/>
              </a:rPr>
              <a:t>こども医療費助成</a:t>
            </a:r>
            <a:endParaRPr lang="en-US" altLang="ja-JP" sz="1350" dirty="0">
              <a:latin typeface="Meiryo UI" panose="020B0604030504040204" pitchFamily="50" charset="-128"/>
              <a:ea typeface="Meiryo UI" panose="020B0604030504040204" pitchFamily="50" charset="-128"/>
            </a:endParaRPr>
          </a:p>
          <a:p>
            <a:pPr algn="ctr"/>
            <a:r>
              <a:rPr lang="en-US" altLang="ja-JP" sz="1350" dirty="0">
                <a:latin typeface="Meiryo UI" panose="020B0604030504040204" pitchFamily="50" charset="-128"/>
                <a:ea typeface="Meiryo UI" panose="020B0604030504040204" pitchFamily="50" charset="-128"/>
              </a:rPr>
              <a:t>【</a:t>
            </a:r>
            <a:r>
              <a:rPr lang="ja-JP" altLang="en-US" sz="1350" dirty="0">
                <a:latin typeface="Meiryo UI" panose="020B0604030504040204" pitchFamily="50" charset="-128"/>
                <a:ea typeface="Meiryo UI" panose="020B0604030504040204" pitchFamily="50" charset="-128"/>
              </a:rPr>
              <a:t>所得制限あり</a:t>
            </a:r>
            <a:r>
              <a:rPr lang="en-US" altLang="ja-JP" sz="1350" dirty="0">
                <a:latin typeface="Meiryo UI" panose="020B0604030504040204" pitchFamily="50" charset="-128"/>
                <a:ea typeface="Meiryo UI" panose="020B0604030504040204" pitchFamily="50" charset="-128"/>
              </a:rPr>
              <a:t>】</a:t>
            </a:r>
          </a:p>
        </p:txBody>
      </p:sp>
      <p:sp>
        <p:nvSpPr>
          <p:cNvPr id="49" name="タイトル 1">
            <a:extLst>
              <a:ext uri="{FF2B5EF4-FFF2-40B4-BE49-F238E27FC236}">
                <a16:creationId xmlns:a16="http://schemas.microsoft.com/office/drawing/2014/main" id="{4610DD3A-99AC-CFF5-8424-C461AD193F2C}"/>
              </a:ext>
            </a:extLst>
          </p:cNvPr>
          <p:cNvSpPr txBox="1">
            <a:spLocks/>
          </p:cNvSpPr>
          <p:nvPr/>
        </p:nvSpPr>
        <p:spPr>
          <a:xfrm>
            <a:off x="0" y="8114"/>
            <a:ext cx="9144000" cy="432000"/>
          </a:xfrm>
          <a:prstGeom prst="rect">
            <a:avLst/>
          </a:prstGeom>
          <a:solidFill>
            <a:schemeClr val="accent1"/>
          </a:solidFill>
        </p:spPr>
        <p:txBody>
          <a:bodyPr vert="horz" wrap="none"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schemeClr val="bg1"/>
                </a:solidFill>
                <a:latin typeface="Meiryo UI" panose="020B0604030504040204" pitchFamily="50" charset="-128"/>
                <a:ea typeface="Meiryo UI" panose="020B0604030504040204" pitchFamily="50" charset="-128"/>
              </a:rPr>
              <a:t>大阪市の子育て支援施策の充実</a:t>
            </a:r>
            <a:endParaRPr lang="ja-JP" altLang="en-US" sz="2000" dirty="0">
              <a:solidFill>
                <a:schemeClr val="bg1"/>
              </a:solidFill>
              <a:latin typeface="Meiryo UI" panose="020B0604030504040204" pitchFamily="50" charset="-128"/>
              <a:ea typeface="Meiryo UI" panose="020B0604030504040204" pitchFamily="50" charset="-128"/>
            </a:endParaRPr>
          </a:p>
        </p:txBody>
      </p:sp>
      <p:sp>
        <p:nvSpPr>
          <p:cNvPr id="33" name="フローチャート: 代替処理 32"/>
          <p:cNvSpPr/>
          <p:nvPr/>
        </p:nvSpPr>
        <p:spPr>
          <a:xfrm>
            <a:off x="4521934" y="2120598"/>
            <a:ext cx="2510096" cy="464678"/>
          </a:xfrm>
          <a:prstGeom prst="flowChartAlternateProcess">
            <a:avLst/>
          </a:prstGeom>
          <a:noFill/>
          <a:ln w="254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latin typeface="Meiryo UI" panose="020B0604030504040204" pitchFamily="50" charset="-128"/>
                <a:ea typeface="Meiryo UI" panose="020B0604030504040204" pitchFamily="50" charset="-128"/>
              </a:rPr>
              <a:t>児童いきいき放課後事</a:t>
            </a:r>
            <a:r>
              <a:rPr lang="ja-JP" altLang="en-US" sz="1350" dirty="0">
                <a:solidFill>
                  <a:schemeClr val="tx1"/>
                </a:solidFill>
                <a:latin typeface="Meiryo UI" panose="020B0604030504040204" pitchFamily="50" charset="-128"/>
                <a:ea typeface="Meiryo UI" panose="020B0604030504040204" pitchFamily="50" charset="-128"/>
              </a:rPr>
              <a:t>業　　</a:t>
            </a:r>
            <a:endParaRPr lang="en-US" altLang="ja-JP" sz="1350" dirty="0">
              <a:solidFill>
                <a:schemeClr val="tx1"/>
              </a:solidFill>
              <a:latin typeface="Meiryo UI" panose="020B0604030504040204" pitchFamily="50" charset="-128"/>
              <a:ea typeface="Meiryo UI" panose="020B0604030504040204" pitchFamily="50" charset="-128"/>
            </a:endParaRPr>
          </a:p>
          <a:p>
            <a:pPr algn="ctr"/>
            <a:r>
              <a:rPr lang="en-US" altLang="ja-JP" sz="1350" dirty="0">
                <a:solidFill>
                  <a:schemeClr val="tx1"/>
                </a:solidFill>
                <a:latin typeface="Meiryo UI" panose="020B0604030504040204" pitchFamily="50" charset="-128"/>
                <a:ea typeface="Meiryo UI" panose="020B0604030504040204" pitchFamily="50" charset="-128"/>
              </a:rPr>
              <a:t>【</a:t>
            </a:r>
            <a:r>
              <a:rPr lang="ja-JP" altLang="en-US" sz="1350" dirty="0">
                <a:solidFill>
                  <a:schemeClr val="tx1"/>
                </a:solidFill>
                <a:latin typeface="Meiryo UI" panose="020B0604030504040204" pitchFamily="50" charset="-128"/>
                <a:ea typeface="Meiryo UI" panose="020B0604030504040204" pitchFamily="50" charset="-128"/>
              </a:rPr>
              <a:t>無償</a:t>
            </a:r>
            <a:r>
              <a:rPr lang="en-US" altLang="ja-JP" sz="1350" dirty="0">
                <a:solidFill>
                  <a:schemeClr val="tx1"/>
                </a:solidFill>
                <a:latin typeface="Meiryo UI" panose="020B0604030504040204" pitchFamily="50" charset="-128"/>
                <a:ea typeface="Meiryo UI" panose="020B0604030504040204" pitchFamily="50" charset="-128"/>
              </a:rPr>
              <a:t>】</a:t>
            </a:r>
          </a:p>
        </p:txBody>
      </p:sp>
      <p:sp>
        <p:nvSpPr>
          <p:cNvPr id="29" name="フローチャート: 代替処理 28"/>
          <p:cNvSpPr/>
          <p:nvPr/>
        </p:nvSpPr>
        <p:spPr>
          <a:xfrm>
            <a:off x="7005596" y="2119853"/>
            <a:ext cx="1872807" cy="498933"/>
          </a:xfrm>
          <a:prstGeom prst="flowChartAlternateProcess">
            <a:avLst/>
          </a:prstGeom>
          <a:noFill/>
          <a:ln w="254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latin typeface="Meiryo UI" panose="020B0604030504040204" pitchFamily="50" charset="-128"/>
                <a:ea typeface="Meiryo UI" panose="020B0604030504040204" pitchFamily="50" charset="-128"/>
              </a:rPr>
              <a:t>習い事・塾代助成</a:t>
            </a:r>
            <a:endParaRPr lang="en-US" altLang="ja-JP" sz="1350" dirty="0">
              <a:latin typeface="Meiryo UI" panose="020B0604030504040204" pitchFamily="50" charset="-128"/>
              <a:ea typeface="Meiryo UI" panose="020B0604030504040204" pitchFamily="50" charset="-128"/>
            </a:endParaRPr>
          </a:p>
          <a:p>
            <a:pPr algn="ctr"/>
            <a:r>
              <a:rPr lang="en-US" altLang="ja-JP" sz="1350" dirty="0">
                <a:latin typeface="Meiryo UI" panose="020B0604030504040204" pitchFamily="50" charset="-128"/>
                <a:ea typeface="Meiryo UI" panose="020B0604030504040204" pitchFamily="50" charset="-128"/>
              </a:rPr>
              <a:t>【</a:t>
            </a:r>
            <a:r>
              <a:rPr lang="ja-JP" altLang="en-US" sz="1350" dirty="0">
                <a:latin typeface="Meiryo UI" panose="020B0604030504040204" pitchFamily="50" charset="-128"/>
                <a:ea typeface="Meiryo UI" panose="020B0604030504040204" pitchFamily="50" charset="-128"/>
              </a:rPr>
              <a:t>所得制限あり</a:t>
            </a:r>
            <a:r>
              <a:rPr lang="en-US" altLang="ja-JP" sz="1350" dirty="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sp>
        <p:nvSpPr>
          <p:cNvPr id="26" name="フローチャート: 代替処理 25"/>
          <p:cNvSpPr/>
          <p:nvPr/>
        </p:nvSpPr>
        <p:spPr>
          <a:xfrm>
            <a:off x="4661652" y="1488074"/>
            <a:ext cx="3996000" cy="432000"/>
          </a:xfrm>
          <a:prstGeom prst="flowChartAlternateProcess">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latin typeface="Meiryo UI" panose="020B0604030504040204" pitchFamily="50" charset="-128"/>
                <a:ea typeface="Meiryo UI" panose="020B0604030504040204" pitchFamily="50" charset="-128"/>
              </a:rPr>
              <a:t>学校給食費無償化</a:t>
            </a:r>
            <a:endParaRPr lang="en-US" altLang="ja-JP" sz="1350" dirty="0">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3DE152A6-291D-5BAF-774C-E45EC1FBFF8F}"/>
              </a:ext>
            </a:extLst>
          </p:cNvPr>
          <p:cNvSpPr/>
          <p:nvPr/>
        </p:nvSpPr>
        <p:spPr>
          <a:xfrm>
            <a:off x="177452" y="924539"/>
            <a:ext cx="479008" cy="1951502"/>
          </a:xfrm>
          <a:prstGeom prst="rect">
            <a:avLst/>
          </a:prstGeom>
          <a:solidFill>
            <a:schemeClr val="accent5">
              <a:lumMod val="40000"/>
              <a:lumOff val="6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令和５年度</a:t>
            </a:r>
          </a:p>
        </p:txBody>
      </p:sp>
      <p:sp>
        <p:nvSpPr>
          <p:cNvPr id="47" name="矢印: 下 46">
            <a:extLst>
              <a:ext uri="{FF2B5EF4-FFF2-40B4-BE49-F238E27FC236}">
                <a16:creationId xmlns:a16="http://schemas.microsoft.com/office/drawing/2014/main" id="{FE90CB9C-F5C5-D919-E895-C54C297785D2}"/>
              </a:ext>
            </a:extLst>
          </p:cNvPr>
          <p:cNvSpPr/>
          <p:nvPr/>
        </p:nvSpPr>
        <p:spPr>
          <a:xfrm>
            <a:off x="3361291" y="2901968"/>
            <a:ext cx="2409422" cy="180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ローチャート: 代替処理 64">
            <a:extLst>
              <a:ext uri="{FF2B5EF4-FFF2-40B4-BE49-F238E27FC236}">
                <a16:creationId xmlns:a16="http://schemas.microsoft.com/office/drawing/2014/main" id="{6B2E5807-7EB3-DA8D-B6FA-17FD3DDDE3FC}"/>
              </a:ext>
            </a:extLst>
          </p:cNvPr>
          <p:cNvSpPr/>
          <p:nvPr/>
        </p:nvSpPr>
        <p:spPr>
          <a:xfrm>
            <a:off x="885948" y="3188571"/>
            <a:ext cx="7799703" cy="689791"/>
          </a:xfrm>
          <a:prstGeom prst="flowChartAlternateProcess">
            <a:avLst/>
          </a:prstGeom>
          <a:pattFill prst="pct5">
            <a:fgClr>
              <a:schemeClr val="tx1"/>
            </a:fgClr>
            <a:bgClr>
              <a:schemeClr val="bg1"/>
            </a:bgClr>
          </a:patt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b="1" dirty="0">
                <a:latin typeface="Meiryo UI" panose="020B0604030504040204" pitchFamily="50" charset="-128"/>
                <a:ea typeface="Meiryo UI" panose="020B0604030504040204" pitchFamily="50" charset="-128"/>
              </a:rPr>
              <a:t>こども医療費助成</a:t>
            </a:r>
            <a:endParaRPr lang="en-US" altLang="ja-JP" sz="1350" b="1" dirty="0">
              <a:latin typeface="Meiryo UI" panose="020B0604030504040204" pitchFamily="50" charset="-128"/>
              <a:ea typeface="Meiryo UI" panose="020B0604030504040204" pitchFamily="50" charset="-128"/>
            </a:endParaRPr>
          </a:p>
          <a:p>
            <a:pPr algn="ctr"/>
            <a:r>
              <a:rPr lang="en-US" altLang="ja-JP" sz="1350" b="1" dirty="0">
                <a:latin typeface="Meiryo UI" panose="020B0604030504040204" pitchFamily="50" charset="-128"/>
                <a:ea typeface="Meiryo UI" panose="020B0604030504040204" pitchFamily="50" charset="-128"/>
              </a:rPr>
              <a:t>【</a:t>
            </a:r>
            <a:r>
              <a:rPr lang="ja-JP" altLang="en-US" sz="1350" b="1" dirty="0">
                <a:latin typeface="Meiryo UI" panose="020B0604030504040204" pitchFamily="50" charset="-128"/>
                <a:ea typeface="Meiryo UI" panose="020B0604030504040204" pitchFamily="50" charset="-128"/>
              </a:rPr>
              <a:t>所得制限撤廃</a:t>
            </a:r>
            <a:r>
              <a:rPr lang="en-US" altLang="ja-JP" sz="1350" b="1" dirty="0">
                <a:latin typeface="Meiryo UI" panose="020B0604030504040204" pitchFamily="50" charset="-128"/>
                <a:ea typeface="Meiryo UI" panose="020B0604030504040204" pitchFamily="50" charset="-128"/>
              </a:rPr>
              <a:t>】</a:t>
            </a:r>
          </a:p>
          <a:p>
            <a:pPr algn="ctr"/>
            <a:r>
              <a:rPr lang="en-US" altLang="ja-JP" sz="1350" b="1" dirty="0">
                <a:latin typeface="Meiryo UI" panose="020B0604030504040204" pitchFamily="50" charset="-128"/>
                <a:ea typeface="Meiryo UI" panose="020B0604030504040204" pitchFamily="50" charset="-128"/>
              </a:rPr>
              <a:t>R6.4</a:t>
            </a:r>
            <a:r>
              <a:rPr lang="ja-JP" altLang="en-US" sz="1350" b="1" dirty="0">
                <a:latin typeface="Meiryo UI" panose="020B0604030504040204" pitchFamily="50" charset="-128"/>
                <a:ea typeface="Meiryo UI" panose="020B0604030504040204" pitchFamily="50" charset="-128"/>
              </a:rPr>
              <a:t>～</a:t>
            </a:r>
            <a:endParaRPr lang="en-US" altLang="ja-JP" sz="1350" b="1" dirty="0">
              <a:latin typeface="Meiryo UI" panose="020B0604030504040204" pitchFamily="50" charset="-128"/>
              <a:ea typeface="Meiryo UI" panose="020B0604030504040204" pitchFamily="50" charset="-128"/>
            </a:endParaRPr>
          </a:p>
        </p:txBody>
      </p:sp>
      <p:sp>
        <p:nvSpPr>
          <p:cNvPr id="70" name="フローチャート: 代替処理 69">
            <a:extLst>
              <a:ext uri="{FF2B5EF4-FFF2-40B4-BE49-F238E27FC236}">
                <a16:creationId xmlns:a16="http://schemas.microsoft.com/office/drawing/2014/main" id="{72EB17C5-F0BA-4FEB-E7E0-DE38D32C5C94}"/>
              </a:ext>
            </a:extLst>
          </p:cNvPr>
          <p:cNvSpPr/>
          <p:nvPr/>
        </p:nvSpPr>
        <p:spPr>
          <a:xfrm>
            <a:off x="873721" y="5004646"/>
            <a:ext cx="2127954" cy="972000"/>
          </a:xfrm>
          <a:prstGeom prst="flowChartAlternateProcess">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電子クーポン</a:t>
            </a:r>
            <a:endParaRPr lang="en-US" altLang="ja-JP" sz="1600" b="1" dirty="0">
              <a:latin typeface="Meiryo UI" panose="020B0604030504040204" pitchFamily="50" charset="-128"/>
              <a:ea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rPr>
              <a:t>R8</a:t>
            </a:r>
            <a:r>
              <a:rPr lang="ja-JP" altLang="en-US" sz="1400" b="1" dirty="0">
                <a:latin typeface="Meiryo UI" panose="020B0604030504040204" pitchFamily="50" charset="-128"/>
                <a:ea typeface="Meiryo UI" panose="020B0604030504040204" pitchFamily="50" charset="-128"/>
              </a:rPr>
              <a:t>秋以降</a:t>
            </a:r>
            <a:endParaRPr lang="en-US" altLang="ja-JP" sz="1400" b="1" dirty="0">
              <a:latin typeface="Meiryo UI" panose="020B0604030504040204" pitchFamily="50" charset="-128"/>
              <a:ea typeface="Meiryo UI" panose="020B0604030504040204" pitchFamily="50" charset="-128"/>
            </a:endParaRPr>
          </a:p>
        </p:txBody>
      </p:sp>
      <p:sp>
        <p:nvSpPr>
          <p:cNvPr id="75" name="フローチャート: 代替処理 74">
            <a:extLst>
              <a:ext uri="{FF2B5EF4-FFF2-40B4-BE49-F238E27FC236}">
                <a16:creationId xmlns:a16="http://schemas.microsoft.com/office/drawing/2014/main" id="{DE37A5FF-09B3-53FF-C5D9-5D56E63ABB4D}"/>
              </a:ext>
            </a:extLst>
          </p:cNvPr>
          <p:cNvSpPr/>
          <p:nvPr/>
        </p:nvSpPr>
        <p:spPr>
          <a:xfrm>
            <a:off x="885948" y="3970081"/>
            <a:ext cx="2127954" cy="972000"/>
          </a:xfrm>
          <a:prstGeom prst="flowChartAlternateProcess">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保育料無償化</a:t>
            </a:r>
            <a:endParaRPr lang="en-US" altLang="ja-JP" sz="16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第</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子</a:t>
            </a:r>
            <a:r>
              <a:rPr lang="en-US" altLang="ja-JP" sz="1400" b="1" dirty="0">
                <a:latin typeface="Meiryo UI" panose="020B0604030504040204" pitchFamily="50" charset="-128"/>
                <a:ea typeface="Meiryo UI" panose="020B0604030504040204" pitchFamily="50" charset="-128"/>
              </a:rPr>
              <a:t>:R8.9</a:t>
            </a:r>
            <a:r>
              <a:rPr lang="ja-JP" altLang="en-US"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p:txBody>
      </p:sp>
      <p:sp>
        <p:nvSpPr>
          <p:cNvPr id="76" name="フローチャート: 代替処理 75">
            <a:extLst>
              <a:ext uri="{FF2B5EF4-FFF2-40B4-BE49-F238E27FC236}">
                <a16:creationId xmlns:a16="http://schemas.microsoft.com/office/drawing/2014/main" id="{E9EA2904-D527-3B65-0FB6-98DF88CCE209}"/>
              </a:ext>
            </a:extLst>
          </p:cNvPr>
          <p:cNvSpPr/>
          <p:nvPr/>
        </p:nvSpPr>
        <p:spPr>
          <a:xfrm>
            <a:off x="3056434" y="3939199"/>
            <a:ext cx="1515074" cy="2068440"/>
          </a:xfrm>
          <a:prstGeom prst="flowChartAlternateProcess">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幼児教育・保育</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無償化</a:t>
            </a:r>
            <a:endParaRPr lang="en-US" altLang="ja-JP" sz="14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07B84AE1-BFE0-48F6-13A0-25C8E7F87597}"/>
              </a:ext>
            </a:extLst>
          </p:cNvPr>
          <p:cNvSpPr/>
          <p:nvPr/>
        </p:nvSpPr>
        <p:spPr>
          <a:xfrm>
            <a:off x="177452" y="3589546"/>
            <a:ext cx="479008" cy="1980000"/>
          </a:xfrm>
          <a:prstGeom prst="rect">
            <a:avLst/>
          </a:prstGeom>
          <a:solidFill>
            <a:schemeClr val="accent5">
              <a:lumMod val="40000"/>
              <a:lumOff val="6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令和８年度</a:t>
            </a:r>
          </a:p>
        </p:txBody>
      </p:sp>
      <p:sp>
        <p:nvSpPr>
          <p:cNvPr id="12" name="正方形/長方形 11">
            <a:extLst>
              <a:ext uri="{FF2B5EF4-FFF2-40B4-BE49-F238E27FC236}">
                <a16:creationId xmlns:a16="http://schemas.microsoft.com/office/drawing/2014/main" id="{5DF46C1E-16CB-ADA5-4FA4-E4EE5C7F60C5}"/>
              </a:ext>
            </a:extLst>
          </p:cNvPr>
          <p:cNvSpPr/>
          <p:nvPr/>
        </p:nvSpPr>
        <p:spPr>
          <a:xfrm>
            <a:off x="1265925" y="4057667"/>
            <a:ext cx="1368000" cy="26313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保育所等利用</a:t>
            </a:r>
          </a:p>
        </p:txBody>
      </p:sp>
      <p:sp>
        <p:nvSpPr>
          <p:cNvPr id="13" name="正方形/長方形 12">
            <a:extLst>
              <a:ext uri="{FF2B5EF4-FFF2-40B4-BE49-F238E27FC236}">
                <a16:creationId xmlns:a16="http://schemas.microsoft.com/office/drawing/2014/main" id="{2A9F1233-82C9-DDE6-AC15-9F65508D314D}"/>
              </a:ext>
            </a:extLst>
          </p:cNvPr>
          <p:cNvSpPr/>
          <p:nvPr/>
        </p:nvSpPr>
        <p:spPr>
          <a:xfrm>
            <a:off x="1145698" y="5114642"/>
            <a:ext cx="1584000" cy="26313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在宅等子育て家庭</a:t>
            </a:r>
          </a:p>
        </p:txBody>
      </p:sp>
      <p:sp>
        <p:nvSpPr>
          <p:cNvPr id="58" name="フローチャート: 代替処理 57">
            <a:extLst>
              <a:ext uri="{FF2B5EF4-FFF2-40B4-BE49-F238E27FC236}">
                <a16:creationId xmlns:a16="http://schemas.microsoft.com/office/drawing/2014/main" id="{E7A7974F-410D-6B8B-C215-4C6ED2A2B7E3}"/>
              </a:ext>
            </a:extLst>
          </p:cNvPr>
          <p:cNvSpPr/>
          <p:nvPr/>
        </p:nvSpPr>
        <p:spPr>
          <a:xfrm>
            <a:off x="6992896" y="4661256"/>
            <a:ext cx="1876769" cy="1008000"/>
          </a:xfrm>
          <a:prstGeom prst="flowChartAlternateProcess">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b="1" dirty="0">
                <a:latin typeface="Meiryo UI" panose="020B0604030504040204" pitchFamily="50" charset="-128"/>
                <a:ea typeface="Meiryo UI" panose="020B0604030504040204" pitchFamily="50" charset="-128"/>
              </a:rPr>
              <a:t>習い事・塾代助成</a:t>
            </a:r>
            <a:endParaRPr lang="en-US" altLang="ja-JP" sz="1350" b="1" dirty="0">
              <a:latin typeface="Meiryo UI" panose="020B0604030504040204" pitchFamily="50" charset="-128"/>
              <a:ea typeface="Meiryo UI" panose="020B0604030504040204" pitchFamily="50" charset="-128"/>
            </a:endParaRPr>
          </a:p>
          <a:p>
            <a:pPr algn="ctr"/>
            <a:r>
              <a:rPr lang="en-US" altLang="ja-JP" sz="1350" b="1" dirty="0">
                <a:latin typeface="Meiryo UI" panose="020B0604030504040204" pitchFamily="50" charset="-128"/>
                <a:ea typeface="Meiryo UI" panose="020B0604030504040204" pitchFamily="50" charset="-128"/>
              </a:rPr>
              <a:t>【</a:t>
            </a:r>
            <a:r>
              <a:rPr lang="ja-JP" altLang="en-US" sz="1350" b="1" dirty="0">
                <a:latin typeface="Meiryo UI" panose="020B0604030504040204" pitchFamily="50" charset="-128"/>
                <a:ea typeface="Meiryo UI" panose="020B0604030504040204" pitchFamily="50" charset="-128"/>
              </a:rPr>
              <a:t>所得制限撤廃</a:t>
            </a:r>
            <a:r>
              <a:rPr lang="en-US" altLang="ja-JP" sz="1350" b="1" dirty="0">
                <a:latin typeface="Meiryo UI" panose="020B0604030504040204" pitchFamily="50" charset="-128"/>
                <a:ea typeface="Meiryo UI" panose="020B0604030504040204" pitchFamily="50" charset="-128"/>
              </a:rPr>
              <a:t>】</a:t>
            </a:r>
          </a:p>
          <a:p>
            <a:pPr algn="ctr"/>
            <a:r>
              <a:rPr lang="en-US" altLang="ja-JP" sz="1350" b="1" dirty="0">
                <a:latin typeface="Meiryo UI" panose="020B0604030504040204" pitchFamily="50" charset="-128"/>
                <a:ea typeface="Meiryo UI" panose="020B0604030504040204" pitchFamily="50" charset="-128"/>
              </a:rPr>
              <a:t>R6.10</a:t>
            </a:r>
            <a:r>
              <a:rPr lang="ja-JP" altLang="en-US" sz="1350" b="1" dirty="0">
                <a:latin typeface="Meiryo UI" panose="020B0604030504040204" pitchFamily="50" charset="-128"/>
                <a:ea typeface="Meiryo UI" panose="020B0604030504040204" pitchFamily="50" charset="-128"/>
              </a:rPr>
              <a:t>～ </a:t>
            </a:r>
            <a:endParaRPr lang="ja-JP" altLang="en-US" sz="900" b="1" dirty="0">
              <a:latin typeface="Meiryo UI" panose="020B0604030504040204" pitchFamily="50" charset="-128"/>
              <a:ea typeface="Meiryo UI" panose="020B0604030504040204" pitchFamily="50" charset="-128"/>
            </a:endParaRPr>
          </a:p>
        </p:txBody>
      </p:sp>
      <p:sp>
        <p:nvSpPr>
          <p:cNvPr id="57" name="フローチャート: 代替処理 56">
            <a:extLst>
              <a:ext uri="{FF2B5EF4-FFF2-40B4-BE49-F238E27FC236}">
                <a16:creationId xmlns:a16="http://schemas.microsoft.com/office/drawing/2014/main" id="{6BBDE693-CB3A-768B-26EA-3784AF45262E}"/>
              </a:ext>
            </a:extLst>
          </p:cNvPr>
          <p:cNvSpPr/>
          <p:nvPr/>
        </p:nvSpPr>
        <p:spPr>
          <a:xfrm>
            <a:off x="4515665" y="4737471"/>
            <a:ext cx="2510096" cy="1044000"/>
          </a:xfrm>
          <a:prstGeom prst="flowChartAlternateProcess">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b="1" dirty="0">
                <a:latin typeface="Meiryo UI" panose="020B0604030504040204" pitchFamily="50" charset="-128"/>
                <a:ea typeface="Meiryo UI" panose="020B0604030504040204" pitchFamily="50" charset="-128"/>
              </a:rPr>
              <a:t> 児童いきいき放課後事業</a:t>
            </a:r>
            <a:endParaRPr lang="en-US" altLang="ja-JP" sz="1350" b="1" dirty="0">
              <a:latin typeface="Meiryo UI" panose="020B0604030504040204" pitchFamily="50" charset="-128"/>
              <a:ea typeface="Meiryo UI" panose="020B0604030504040204" pitchFamily="50" charset="-128"/>
            </a:endParaRPr>
          </a:p>
          <a:p>
            <a:pPr algn="ctr"/>
            <a:r>
              <a:rPr lang="en-US" altLang="ja-JP" sz="1350" b="1" dirty="0">
                <a:latin typeface="Meiryo UI" panose="020B0604030504040204" pitchFamily="50" charset="-128"/>
                <a:ea typeface="Meiryo UI" panose="020B0604030504040204" pitchFamily="50" charset="-128"/>
              </a:rPr>
              <a:t>【</a:t>
            </a:r>
            <a:r>
              <a:rPr lang="ja-JP" altLang="en-US" sz="1350" b="1" dirty="0">
                <a:latin typeface="Meiryo UI" panose="020B0604030504040204" pitchFamily="50" charset="-128"/>
                <a:ea typeface="Meiryo UI" panose="020B0604030504040204" pitchFamily="50" charset="-128"/>
              </a:rPr>
              <a:t>無償</a:t>
            </a:r>
            <a:r>
              <a:rPr lang="en-US" altLang="ja-JP" sz="1350" b="1" dirty="0">
                <a:latin typeface="Meiryo UI" panose="020B0604030504040204" pitchFamily="50" charset="-128"/>
                <a:ea typeface="Meiryo UI" panose="020B0604030504040204" pitchFamily="50" charset="-128"/>
              </a:rPr>
              <a:t>】</a:t>
            </a:r>
          </a:p>
          <a:p>
            <a:pPr algn="ctr"/>
            <a:r>
              <a:rPr lang="en-US" altLang="ja-JP" sz="1350" b="1" dirty="0">
                <a:latin typeface="Meiryo UI" panose="020B0604030504040204" pitchFamily="50" charset="-128"/>
                <a:ea typeface="Meiryo UI" panose="020B0604030504040204" pitchFamily="50" charset="-128"/>
              </a:rPr>
              <a:t>【</a:t>
            </a:r>
            <a:r>
              <a:rPr lang="ja-JP" altLang="en-US" sz="1350" b="1" dirty="0">
                <a:latin typeface="Meiryo UI" panose="020B0604030504040204" pitchFamily="50" charset="-128"/>
                <a:ea typeface="Meiryo UI" panose="020B0604030504040204" pitchFamily="50" charset="-128"/>
              </a:rPr>
              <a:t>再構築</a:t>
            </a:r>
            <a:r>
              <a:rPr lang="en-US" altLang="ja-JP" sz="1350" b="1" dirty="0">
                <a:latin typeface="Meiryo UI" panose="020B0604030504040204" pitchFamily="50" charset="-128"/>
                <a:ea typeface="Meiryo UI" panose="020B0604030504040204" pitchFamily="50" charset="-128"/>
              </a:rPr>
              <a:t>】</a:t>
            </a:r>
          </a:p>
          <a:p>
            <a:pPr algn="ctr"/>
            <a:r>
              <a:rPr lang="en-US" altLang="ja-JP" sz="1350" b="1" dirty="0">
                <a:solidFill>
                  <a:schemeClr val="tx1"/>
                </a:solidFill>
                <a:latin typeface="Meiryo UI" panose="020B0604030504040204" pitchFamily="50" charset="-128"/>
                <a:ea typeface="Meiryo UI" panose="020B0604030504040204" pitchFamily="50" charset="-128"/>
              </a:rPr>
              <a:t>R6</a:t>
            </a:r>
            <a:r>
              <a:rPr lang="ja-JP" altLang="en-US" sz="1350" b="1" dirty="0">
                <a:solidFill>
                  <a:schemeClr val="tx1"/>
                </a:solidFill>
                <a:latin typeface="Meiryo UI" panose="020B0604030504040204" pitchFamily="50" charset="-128"/>
                <a:ea typeface="Meiryo UI" panose="020B0604030504040204" pitchFamily="50" charset="-128"/>
              </a:rPr>
              <a:t>・</a:t>
            </a:r>
            <a:r>
              <a:rPr lang="en-US" altLang="ja-JP" sz="1350" b="1" dirty="0">
                <a:solidFill>
                  <a:schemeClr val="tx1"/>
                </a:solidFill>
                <a:latin typeface="Meiryo UI" panose="020B0604030504040204" pitchFamily="50" charset="-128"/>
                <a:ea typeface="Meiryo UI" panose="020B0604030504040204" pitchFamily="50" charset="-128"/>
              </a:rPr>
              <a:t>7</a:t>
            </a:r>
            <a:r>
              <a:rPr lang="ja-JP" altLang="en-US" sz="1350" b="1" dirty="0">
                <a:solidFill>
                  <a:schemeClr val="tx1"/>
                </a:solidFill>
                <a:latin typeface="Meiryo UI" panose="020B0604030504040204" pitchFamily="50" charset="-128"/>
                <a:ea typeface="Meiryo UI" panose="020B0604030504040204" pitchFamily="50" charset="-128"/>
              </a:rPr>
              <a:t>年度</a:t>
            </a:r>
            <a:endParaRPr lang="en-US" altLang="ja-JP" sz="1350" b="1" dirty="0">
              <a:solidFill>
                <a:schemeClr val="tx1"/>
              </a:solidFill>
              <a:latin typeface="ＭＳ Ｐゴシック" panose="020B0600070205080204" pitchFamily="50" charset="-128"/>
              <a:ea typeface="ＭＳ Ｐゴシック" panose="020B0600070205080204" pitchFamily="50" charset="-128"/>
            </a:endParaRPr>
          </a:p>
        </p:txBody>
      </p:sp>
      <p:sp>
        <p:nvSpPr>
          <p:cNvPr id="82" name="四角形: 角を丸くする 81">
            <a:extLst>
              <a:ext uri="{FF2B5EF4-FFF2-40B4-BE49-F238E27FC236}">
                <a16:creationId xmlns:a16="http://schemas.microsoft.com/office/drawing/2014/main" id="{B8F9AEA2-A824-769B-AEDF-A01AB6113B74}"/>
              </a:ext>
            </a:extLst>
          </p:cNvPr>
          <p:cNvSpPr/>
          <p:nvPr/>
        </p:nvSpPr>
        <p:spPr>
          <a:xfrm>
            <a:off x="371592" y="6206916"/>
            <a:ext cx="8400816" cy="427063"/>
          </a:xfrm>
          <a:prstGeom prst="roundRect">
            <a:avLst>
              <a:gd name="adj" fmla="val 0"/>
            </a:avLst>
          </a:prstGeom>
          <a:noFill/>
          <a:ln w="38100" cmpd="dbl">
            <a:solidFill>
              <a:schemeClr val="tx1">
                <a:lumMod val="95000"/>
                <a:lumOff val="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457200" rtl="0" eaLnBrk="1" fontAlgn="auto" latinLnBrk="0" hangingPunct="1">
              <a:lnSpc>
                <a:spcPct val="100000"/>
              </a:lnSpc>
              <a:spcBef>
                <a:spcPts val="0"/>
              </a:spcBef>
              <a:spcAft>
                <a:spcPts val="0"/>
              </a:spcAft>
              <a:buClrTx/>
              <a:buSzTx/>
              <a:tabLst/>
              <a:defRPr/>
            </a:pPr>
            <a:r>
              <a:rPr kumimoji="1" lang="ja-JP" altLang="en-US" b="1" dirty="0">
                <a:solidFill>
                  <a:prstClr val="black"/>
                </a:solidFill>
                <a:latin typeface="Meiryo UI" panose="020B0604030504040204" pitchFamily="50" charset="-128"/>
                <a:ea typeface="Meiryo UI" panose="020B0604030504040204" pitchFamily="50" charset="-128"/>
              </a:rPr>
              <a:t>手薄であった０～２歳児への支援により、大阪市の子育て支援施策を充実</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83" name="スライド番号プレースホルダー 9">
            <a:extLst>
              <a:ext uri="{FF2B5EF4-FFF2-40B4-BE49-F238E27FC236}">
                <a16:creationId xmlns:a16="http://schemas.microsoft.com/office/drawing/2014/main" id="{2735BAE9-0A13-4166-B0C7-3E6C6032A2F5}"/>
              </a:ext>
            </a:extLst>
          </p:cNvPr>
          <p:cNvSpPr>
            <a:spLocks noGrp="1"/>
          </p:cNvSpPr>
          <p:nvPr>
            <p:ph type="sldNum" sz="quarter" idx="12"/>
          </p:nvPr>
        </p:nvSpPr>
        <p:spPr>
          <a:xfrm>
            <a:off x="7139492" y="6361801"/>
            <a:ext cx="2057400" cy="365125"/>
          </a:xfrm>
        </p:spPr>
        <p:txBody>
          <a:bodyPr/>
          <a:lstStyle/>
          <a:p>
            <a:r>
              <a:rPr kumimoji="1" lang="en-US" altLang="ja-JP" sz="2000" dirty="0">
                <a:solidFill>
                  <a:schemeClr val="tx1"/>
                </a:solidFill>
                <a:latin typeface="Meiryo UI" panose="020B0604030504040204" pitchFamily="50" charset="-128"/>
                <a:ea typeface="Meiryo UI" panose="020B0604030504040204" pitchFamily="50" charset="-128"/>
              </a:rPr>
              <a:t>13</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42" name="フリーフォーム: 図形 41">
            <a:extLst>
              <a:ext uri="{FF2B5EF4-FFF2-40B4-BE49-F238E27FC236}">
                <a16:creationId xmlns:a16="http://schemas.microsoft.com/office/drawing/2014/main" id="{A82D6278-B7D4-A0D8-C27E-F6C18E892955}"/>
              </a:ext>
            </a:extLst>
          </p:cNvPr>
          <p:cNvSpPr/>
          <p:nvPr/>
        </p:nvSpPr>
        <p:spPr>
          <a:xfrm>
            <a:off x="6747809" y="1975373"/>
            <a:ext cx="1944000" cy="829250"/>
          </a:xfrm>
          <a:custGeom>
            <a:avLst/>
            <a:gdLst>
              <a:gd name="connsiteX0" fmla="*/ 550107 w 1944000"/>
              <a:gd name="connsiteY0" fmla="*/ 0 h 829250"/>
              <a:gd name="connsiteX1" fmla="*/ 1861893 w 1944000"/>
              <a:gd name="connsiteY1" fmla="*/ 0 h 829250"/>
              <a:gd name="connsiteX2" fmla="*/ 1944000 w 1944000"/>
              <a:gd name="connsiteY2" fmla="*/ 82107 h 829250"/>
              <a:gd name="connsiteX3" fmla="*/ 1944000 w 1944000"/>
              <a:gd name="connsiteY3" fmla="*/ 529251 h 829250"/>
              <a:gd name="connsiteX4" fmla="*/ 1944000 w 1944000"/>
              <a:gd name="connsiteY4" fmla="*/ 601893 h 829250"/>
              <a:gd name="connsiteX5" fmla="*/ 1944000 w 1944000"/>
              <a:gd name="connsiteY5" fmla="*/ 769249 h 829250"/>
              <a:gd name="connsiteX6" fmla="*/ 1883999 w 1944000"/>
              <a:gd name="connsiteY6" fmla="*/ 829250 h 829250"/>
              <a:gd name="connsiteX7" fmla="*/ 60001 w 1944000"/>
              <a:gd name="connsiteY7" fmla="*/ 829250 h 829250"/>
              <a:gd name="connsiteX8" fmla="*/ 0 w 1944000"/>
              <a:gd name="connsiteY8" fmla="*/ 769249 h 829250"/>
              <a:gd name="connsiteX9" fmla="*/ 0 w 1944000"/>
              <a:gd name="connsiteY9" fmla="*/ 529251 h 829250"/>
              <a:gd name="connsiteX10" fmla="*/ 60001 w 1944000"/>
              <a:gd name="connsiteY10" fmla="*/ 469250 h 829250"/>
              <a:gd name="connsiteX11" fmla="*/ 413270 w 1944000"/>
              <a:gd name="connsiteY11" fmla="*/ 469250 h 829250"/>
              <a:gd name="connsiteX12" fmla="*/ 420042 w 1944000"/>
              <a:gd name="connsiteY12" fmla="*/ 467883 h 829250"/>
              <a:gd name="connsiteX13" fmla="*/ 459475 w 1944000"/>
              <a:gd name="connsiteY13" fmla="*/ 435411 h 829250"/>
              <a:gd name="connsiteX14" fmla="*/ 468000 w 1944000"/>
              <a:gd name="connsiteY14" fmla="*/ 407502 h 829250"/>
              <a:gd name="connsiteX15" fmla="*/ 468000 w 1944000"/>
              <a:gd name="connsiteY15" fmla="*/ 82107 h 829250"/>
              <a:gd name="connsiteX16" fmla="*/ 550107 w 1944000"/>
              <a:gd name="connsiteY16" fmla="*/ 0 h 82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4000" h="829250">
                <a:moveTo>
                  <a:pt x="550107" y="0"/>
                </a:moveTo>
                <a:lnTo>
                  <a:pt x="1861893" y="0"/>
                </a:lnTo>
                <a:cubicBezTo>
                  <a:pt x="1907239" y="0"/>
                  <a:pt x="1944000" y="36761"/>
                  <a:pt x="1944000" y="82107"/>
                </a:cubicBezTo>
                <a:lnTo>
                  <a:pt x="1944000" y="529251"/>
                </a:lnTo>
                <a:lnTo>
                  <a:pt x="1944000" y="601893"/>
                </a:lnTo>
                <a:lnTo>
                  <a:pt x="1944000" y="769249"/>
                </a:lnTo>
                <a:cubicBezTo>
                  <a:pt x="1944000" y="802387"/>
                  <a:pt x="1917137" y="829250"/>
                  <a:pt x="1883999" y="829250"/>
                </a:cubicBezTo>
                <a:lnTo>
                  <a:pt x="60001" y="829250"/>
                </a:lnTo>
                <a:cubicBezTo>
                  <a:pt x="26863" y="829250"/>
                  <a:pt x="0" y="802387"/>
                  <a:pt x="0" y="769249"/>
                </a:cubicBezTo>
                <a:lnTo>
                  <a:pt x="0" y="529251"/>
                </a:lnTo>
                <a:cubicBezTo>
                  <a:pt x="0" y="496113"/>
                  <a:pt x="26863" y="469250"/>
                  <a:pt x="60001" y="469250"/>
                </a:cubicBezTo>
                <a:lnTo>
                  <a:pt x="413270" y="469250"/>
                </a:lnTo>
                <a:lnTo>
                  <a:pt x="420042" y="467883"/>
                </a:lnTo>
                <a:cubicBezTo>
                  <a:pt x="436127" y="461080"/>
                  <a:pt x="449812" y="449715"/>
                  <a:pt x="459475" y="435411"/>
                </a:cubicBezTo>
                <a:lnTo>
                  <a:pt x="468000" y="407502"/>
                </a:lnTo>
                <a:lnTo>
                  <a:pt x="468000" y="82107"/>
                </a:lnTo>
                <a:cubicBezTo>
                  <a:pt x="468000" y="36761"/>
                  <a:pt x="504761" y="0"/>
                  <a:pt x="550107" y="0"/>
                </a:cubicBez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48" name="フリーフォーム: 図形 47">
            <a:extLst>
              <a:ext uri="{FF2B5EF4-FFF2-40B4-BE49-F238E27FC236}">
                <a16:creationId xmlns:a16="http://schemas.microsoft.com/office/drawing/2014/main" id="{55143971-514A-5CDE-0049-63EC9125EF5A}"/>
              </a:ext>
            </a:extLst>
          </p:cNvPr>
          <p:cNvSpPr/>
          <p:nvPr/>
        </p:nvSpPr>
        <p:spPr>
          <a:xfrm>
            <a:off x="4656582" y="1973274"/>
            <a:ext cx="2484000" cy="837251"/>
          </a:xfrm>
          <a:custGeom>
            <a:avLst/>
            <a:gdLst>
              <a:gd name="connsiteX0" fmla="*/ 39505 w 2484000"/>
              <a:gd name="connsiteY0" fmla="*/ 0 h 837251"/>
              <a:gd name="connsiteX1" fmla="*/ 2444495 w 2484000"/>
              <a:gd name="connsiteY1" fmla="*/ 0 h 837251"/>
              <a:gd name="connsiteX2" fmla="*/ 2484000 w 2484000"/>
              <a:gd name="connsiteY2" fmla="*/ 39505 h 837251"/>
              <a:gd name="connsiteX3" fmla="*/ 2484000 w 2484000"/>
              <a:gd name="connsiteY3" fmla="*/ 356495 h 837251"/>
              <a:gd name="connsiteX4" fmla="*/ 2444495 w 2484000"/>
              <a:gd name="connsiteY4" fmla="*/ 396000 h 837251"/>
              <a:gd name="connsiteX5" fmla="*/ 2075910 w 2484000"/>
              <a:gd name="connsiteY5" fmla="*/ 396000 h 837251"/>
              <a:gd name="connsiteX6" fmla="*/ 2064576 w 2484000"/>
              <a:gd name="connsiteY6" fmla="*/ 398288 h 837251"/>
              <a:gd name="connsiteX7" fmla="*/ 2025143 w 2484000"/>
              <a:gd name="connsiteY7" fmla="*/ 430761 h 837251"/>
              <a:gd name="connsiteX8" fmla="*/ 2016000 w 2484000"/>
              <a:gd name="connsiteY8" fmla="*/ 460692 h 837251"/>
              <a:gd name="connsiteX9" fmla="*/ 2016000 w 2484000"/>
              <a:gd name="connsiteY9" fmla="*/ 779789 h 837251"/>
              <a:gd name="connsiteX10" fmla="*/ 1958538 w 2484000"/>
              <a:gd name="connsiteY10" fmla="*/ 837251 h 837251"/>
              <a:gd name="connsiteX11" fmla="*/ 57462 w 2484000"/>
              <a:gd name="connsiteY11" fmla="*/ 837251 h 837251"/>
              <a:gd name="connsiteX12" fmla="*/ 0 w 2484000"/>
              <a:gd name="connsiteY12" fmla="*/ 779789 h 837251"/>
              <a:gd name="connsiteX13" fmla="*/ 0 w 2484000"/>
              <a:gd name="connsiteY13" fmla="*/ 356495 h 837251"/>
              <a:gd name="connsiteX14" fmla="*/ 0 w 2484000"/>
              <a:gd name="connsiteY14" fmla="*/ 318713 h 837251"/>
              <a:gd name="connsiteX15" fmla="*/ 0 w 2484000"/>
              <a:gd name="connsiteY15" fmla="*/ 39505 h 837251"/>
              <a:gd name="connsiteX16" fmla="*/ 39505 w 2484000"/>
              <a:gd name="connsiteY16" fmla="*/ 0 h 83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4000" h="837251">
                <a:moveTo>
                  <a:pt x="39505" y="0"/>
                </a:moveTo>
                <a:lnTo>
                  <a:pt x="2444495" y="0"/>
                </a:lnTo>
                <a:cubicBezTo>
                  <a:pt x="2466313" y="0"/>
                  <a:pt x="2484000" y="17687"/>
                  <a:pt x="2484000" y="39505"/>
                </a:cubicBezTo>
                <a:lnTo>
                  <a:pt x="2484000" y="356495"/>
                </a:lnTo>
                <a:cubicBezTo>
                  <a:pt x="2484000" y="378313"/>
                  <a:pt x="2466313" y="396000"/>
                  <a:pt x="2444495" y="396000"/>
                </a:cubicBezTo>
                <a:lnTo>
                  <a:pt x="2075910" y="396000"/>
                </a:lnTo>
                <a:lnTo>
                  <a:pt x="2064576" y="398288"/>
                </a:lnTo>
                <a:cubicBezTo>
                  <a:pt x="2048492" y="405091"/>
                  <a:pt x="2034807" y="416456"/>
                  <a:pt x="2025143" y="430761"/>
                </a:cubicBezTo>
                <a:lnTo>
                  <a:pt x="2016000" y="460692"/>
                </a:lnTo>
                <a:lnTo>
                  <a:pt x="2016000" y="779789"/>
                </a:lnTo>
                <a:cubicBezTo>
                  <a:pt x="2016000" y="811524"/>
                  <a:pt x="1990273" y="837251"/>
                  <a:pt x="1958538" y="837251"/>
                </a:cubicBezTo>
                <a:lnTo>
                  <a:pt x="57462" y="837251"/>
                </a:lnTo>
                <a:cubicBezTo>
                  <a:pt x="25727" y="837251"/>
                  <a:pt x="0" y="811524"/>
                  <a:pt x="0" y="779789"/>
                </a:cubicBezTo>
                <a:lnTo>
                  <a:pt x="0" y="356495"/>
                </a:lnTo>
                <a:lnTo>
                  <a:pt x="0" y="318713"/>
                </a:lnTo>
                <a:lnTo>
                  <a:pt x="0" y="39505"/>
                </a:lnTo>
                <a:cubicBezTo>
                  <a:pt x="0" y="17687"/>
                  <a:pt x="17687" y="0"/>
                  <a:pt x="39505" y="0"/>
                </a:cubicBez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3" name="矢印: 五方向 2">
            <a:extLst>
              <a:ext uri="{FF2B5EF4-FFF2-40B4-BE49-F238E27FC236}">
                <a16:creationId xmlns:a16="http://schemas.microsoft.com/office/drawing/2014/main" id="{D460215E-9654-3FE3-6FF7-7666290ABE75}"/>
              </a:ext>
            </a:extLst>
          </p:cNvPr>
          <p:cNvSpPr/>
          <p:nvPr/>
        </p:nvSpPr>
        <p:spPr>
          <a:xfrm>
            <a:off x="912210" y="508653"/>
            <a:ext cx="2196000" cy="288131"/>
          </a:xfrm>
          <a:prstGeom prst="homePlate">
            <a:avLst/>
          </a:prstGeom>
          <a:solidFill>
            <a:schemeClr val="accent6">
              <a:lumMod val="7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50" dirty="0">
                <a:solidFill>
                  <a:schemeClr val="bg1"/>
                </a:solidFill>
                <a:latin typeface="Meiryo UI" panose="020B0604030504040204" pitchFamily="50" charset="-128"/>
                <a:ea typeface="Meiryo UI" panose="020B0604030504040204" pitchFamily="50" charset="-128"/>
              </a:rPr>
              <a:t>０～２歳</a:t>
            </a:r>
            <a:endParaRPr kumimoji="1" lang="ja-JP" altLang="en-US" sz="1250" dirty="0">
              <a:latin typeface="Meiryo UI" panose="020B0604030504040204" pitchFamily="50" charset="-128"/>
              <a:ea typeface="Meiryo UI" panose="020B0604030504040204" pitchFamily="50" charset="-128"/>
            </a:endParaRPr>
          </a:p>
        </p:txBody>
      </p:sp>
      <p:sp>
        <p:nvSpPr>
          <p:cNvPr id="5" name="フローチャート: 代替処理 4">
            <a:extLst>
              <a:ext uri="{FF2B5EF4-FFF2-40B4-BE49-F238E27FC236}">
                <a16:creationId xmlns:a16="http://schemas.microsoft.com/office/drawing/2014/main" id="{D05ED1E6-A98F-58BC-A18B-A37CF5F3E6BC}"/>
              </a:ext>
            </a:extLst>
          </p:cNvPr>
          <p:cNvSpPr/>
          <p:nvPr/>
        </p:nvSpPr>
        <p:spPr>
          <a:xfrm>
            <a:off x="4643731" y="3949832"/>
            <a:ext cx="3996000" cy="432000"/>
          </a:xfrm>
          <a:prstGeom prst="flowChartAlternateProcess">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latin typeface="Meiryo UI" panose="020B0604030504040204" pitchFamily="50" charset="-128"/>
                <a:ea typeface="Meiryo UI" panose="020B0604030504040204" pitchFamily="50" charset="-128"/>
              </a:rPr>
              <a:t>学校給食費無償化</a:t>
            </a:r>
            <a:endParaRPr lang="en-US" altLang="ja-JP" sz="13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2919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E47A28F-8B26-4CBE-05DA-419A910AE1AD}"/>
              </a:ext>
            </a:extLst>
          </p:cNvPr>
          <p:cNvPicPr>
            <a:picLocks noChangeAspect="1"/>
          </p:cNvPicPr>
          <p:nvPr/>
        </p:nvPicPr>
        <p:blipFill>
          <a:blip r:embed="rId2"/>
          <a:stretch>
            <a:fillRect/>
          </a:stretch>
        </p:blipFill>
        <p:spPr>
          <a:xfrm>
            <a:off x="32004" y="60292"/>
            <a:ext cx="9079992" cy="6513576"/>
          </a:xfrm>
          <a:prstGeom prst="rect">
            <a:avLst/>
          </a:prstGeom>
        </p:spPr>
      </p:pic>
      <p:sp>
        <p:nvSpPr>
          <p:cNvPr id="6" name="スライド番号プレースホルダー 5">
            <a:extLst>
              <a:ext uri="{FF2B5EF4-FFF2-40B4-BE49-F238E27FC236}">
                <a16:creationId xmlns:a16="http://schemas.microsoft.com/office/drawing/2014/main" id="{A30A07C9-563A-DC53-4381-4D887373B577}"/>
              </a:ext>
            </a:extLst>
          </p:cNvPr>
          <p:cNvSpPr>
            <a:spLocks noGrp="1"/>
          </p:cNvSpPr>
          <p:nvPr>
            <p:ph type="sldNum" sz="quarter" idx="12"/>
          </p:nvPr>
        </p:nvSpPr>
        <p:spPr>
          <a:xfrm>
            <a:off x="7086600" y="6411317"/>
            <a:ext cx="2057400" cy="365125"/>
          </a:xfrm>
        </p:spPr>
        <p:txBody>
          <a:bodyPr/>
          <a:lstStyle/>
          <a:p>
            <a:r>
              <a:rPr kumimoji="1" lang="en-US" altLang="ja-JP" dirty="0">
                <a:solidFill>
                  <a:schemeClr val="tx1"/>
                </a:solidFill>
                <a:latin typeface="Meiryo UI" panose="020B0604030504040204" pitchFamily="50" charset="-128"/>
                <a:ea typeface="Meiryo UI" panose="020B0604030504040204" pitchFamily="50" charset="-128"/>
              </a:rPr>
              <a:t>1</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9B24B009-1CD8-DA38-0138-C71C69B3A6AB}"/>
              </a:ext>
            </a:extLst>
          </p:cNvPr>
          <p:cNvSpPr/>
          <p:nvPr/>
        </p:nvSpPr>
        <p:spPr>
          <a:xfrm>
            <a:off x="7260076" y="31891"/>
            <a:ext cx="1764000" cy="324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令和６年２月</a:t>
            </a:r>
            <a:r>
              <a:rPr kumimoji="1" lang="en-US" altLang="ja-JP" sz="1200" dirty="0">
                <a:latin typeface="Meiryo UI" panose="020B0604030504040204" pitchFamily="50" charset="-128"/>
                <a:ea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rPr>
              <a:t>日公表</a:t>
            </a:r>
          </a:p>
        </p:txBody>
      </p:sp>
    </p:spTree>
    <p:extLst>
      <p:ext uri="{BB962C8B-B14F-4D97-AF65-F5344CB8AC3E}">
        <p14:creationId xmlns:p14="http://schemas.microsoft.com/office/powerpoint/2010/main" val="4177240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856A9-EC93-551D-BE10-C22D9F196B48}"/>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A09E5254-41D4-1813-5E5F-09090C29A06C}"/>
              </a:ext>
            </a:extLst>
          </p:cNvPr>
          <p:cNvPicPr>
            <a:picLocks noChangeAspect="1"/>
          </p:cNvPicPr>
          <p:nvPr/>
        </p:nvPicPr>
        <p:blipFill>
          <a:blip r:embed="rId2"/>
          <a:stretch>
            <a:fillRect/>
          </a:stretch>
        </p:blipFill>
        <p:spPr>
          <a:xfrm>
            <a:off x="4672241" y="1887022"/>
            <a:ext cx="4171976" cy="2507624"/>
          </a:xfrm>
          <a:prstGeom prst="rect">
            <a:avLst/>
          </a:prstGeom>
          <a:ln>
            <a:solidFill>
              <a:schemeClr val="tx1"/>
            </a:solidFill>
          </a:ln>
        </p:spPr>
      </p:pic>
      <p:pic>
        <p:nvPicPr>
          <p:cNvPr id="13" name="図 12">
            <a:extLst>
              <a:ext uri="{FF2B5EF4-FFF2-40B4-BE49-F238E27FC236}">
                <a16:creationId xmlns:a16="http://schemas.microsoft.com/office/drawing/2014/main" id="{6602F165-BA47-004A-154D-FF0953EB42FB}"/>
              </a:ext>
            </a:extLst>
          </p:cNvPr>
          <p:cNvPicPr>
            <a:picLocks noChangeAspect="1"/>
          </p:cNvPicPr>
          <p:nvPr/>
        </p:nvPicPr>
        <p:blipFill>
          <a:blip r:embed="rId3"/>
          <a:stretch>
            <a:fillRect/>
          </a:stretch>
        </p:blipFill>
        <p:spPr>
          <a:xfrm>
            <a:off x="323223" y="1869537"/>
            <a:ext cx="4217822" cy="2535181"/>
          </a:xfrm>
          <a:prstGeom prst="rect">
            <a:avLst/>
          </a:prstGeom>
        </p:spPr>
      </p:pic>
      <p:sp>
        <p:nvSpPr>
          <p:cNvPr id="4" name="正方形/長方形 3">
            <a:extLst>
              <a:ext uri="{FF2B5EF4-FFF2-40B4-BE49-F238E27FC236}">
                <a16:creationId xmlns:a16="http://schemas.microsoft.com/office/drawing/2014/main" id="{9B8B9272-E736-E44E-60DA-260423CEB91E}"/>
              </a:ext>
            </a:extLst>
          </p:cNvPr>
          <p:cNvSpPr/>
          <p:nvPr/>
        </p:nvSpPr>
        <p:spPr>
          <a:xfrm>
            <a:off x="0" y="202027"/>
            <a:ext cx="9144000" cy="432000"/>
          </a:xfrm>
          <a:prstGeom prst="rect">
            <a:avLst/>
          </a:prstGeom>
          <a:solidFill>
            <a:srgbClr val="4472C4"/>
          </a:solidFill>
        </p:spPr>
        <p:txBody>
          <a:bodyPr vert="horz" wrap="none" lIns="91440" tIns="45720" rIns="91440" bIns="45720" rtlCol="0" anchor="ctr">
            <a:noAutofit/>
          </a:bodyPr>
          <a:lstStyle/>
          <a:p>
            <a:pPr algn="ctr" defTabSz="914400">
              <a:lnSpc>
                <a:spcPct val="90000"/>
              </a:lnSpc>
              <a:spcBef>
                <a:spcPct val="0"/>
              </a:spcBef>
            </a:pPr>
            <a:r>
              <a:rPr kumimoji="1" lang="ja-JP" altLang="en-US" sz="2400" dirty="0">
                <a:solidFill>
                  <a:schemeClr val="bg1"/>
                </a:solidFill>
                <a:latin typeface="Meiryo UI" panose="020B0604030504040204" pitchFamily="50" charset="-128"/>
                <a:ea typeface="Meiryo UI" panose="020B0604030504040204" pitchFamily="50" charset="-128"/>
                <a:cs typeface="+mj-cs"/>
              </a:rPr>
              <a:t>保育無償化実現を判断する上での基本認識　</a:t>
            </a:r>
            <a:r>
              <a:rPr kumimoji="1" lang="en-US" altLang="ja-JP" sz="2400" dirty="0">
                <a:solidFill>
                  <a:schemeClr val="bg1"/>
                </a:solidFill>
                <a:latin typeface="Meiryo UI" panose="020B0604030504040204" pitchFamily="50" charset="-128"/>
                <a:ea typeface="Meiryo UI" panose="020B0604030504040204" pitchFamily="50" charset="-128"/>
                <a:cs typeface="+mj-cs"/>
              </a:rPr>
              <a:t>―</a:t>
            </a:r>
            <a:r>
              <a:rPr kumimoji="1" lang="ja-JP" altLang="en-US" sz="2400" dirty="0">
                <a:solidFill>
                  <a:schemeClr val="bg1"/>
                </a:solidFill>
                <a:latin typeface="Meiryo UI" panose="020B0604030504040204" pitchFamily="50" charset="-128"/>
                <a:ea typeface="Meiryo UI" panose="020B0604030504040204" pitchFamily="50" charset="-128"/>
                <a:cs typeface="+mj-cs"/>
              </a:rPr>
              <a:t>大阪の現状</a:t>
            </a:r>
            <a:r>
              <a:rPr kumimoji="1" lang="en-US" altLang="ja-JP" sz="2400" dirty="0">
                <a:solidFill>
                  <a:schemeClr val="bg1"/>
                </a:solidFill>
                <a:latin typeface="Meiryo UI" panose="020B0604030504040204" pitchFamily="50" charset="-128"/>
                <a:ea typeface="Meiryo UI" panose="020B0604030504040204" pitchFamily="50" charset="-128"/>
                <a:cs typeface="+mj-cs"/>
              </a:rPr>
              <a:t>―</a:t>
            </a:r>
          </a:p>
        </p:txBody>
      </p:sp>
      <p:sp>
        <p:nvSpPr>
          <p:cNvPr id="10" name="スライド番号プレースホルダー 9">
            <a:extLst>
              <a:ext uri="{FF2B5EF4-FFF2-40B4-BE49-F238E27FC236}">
                <a16:creationId xmlns:a16="http://schemas.microsoft.com/office/drawing/2014/main" id="{FD03AAA0-D20F-B3E6-B572-B916CF8DD69F}"/>
              </a:ext>
            </a:extLst>
          </p:cNvPr>
          <p:cNvSpPr>
            <a:spLocks noGrp="1"/>
          </p:cNvSpPr>
          <p:nvPr>
            <p:ph type="sldNum" sz="quarter" idx="12"/>
          </p:nvPr>
        </p:nvSpPr>
        <p:spPr>
          <a:xfrm>
            <a:off x="7183513" y="6537885"/>
            <a:ext cx="2057400" cy="365125"/>
          </a:xfrm>
        </p:spPr>
        <p:txBody>
          <a:bodyPr/>
          <a:lstStyle/>
          <a:p>
            <a:r>
              <a:rPr kumimoji="1" lang="en-US" altLang="ja-JP" sz="2000" dirty="0">
                <a:solidFill>
                  <a:schemeClr val="tx1"/>
                </a:solidFill>
              </a:rPr>
              <a:t>2</a:t>
            </a:r>
            <a:endParaRPr kumimoji="1" lang="ja-JP" altLang="en-US" sz="2000" dirty="0">
              <a:solidFill>
                <a:schemeClr val="tx1"/>
              </a:solidFill>
            </a:endParaRPr>
          </a:p>
        </p:txBody>
      </p:sp>
      <p:sp>
        <p:nvSpPr>
          <p:cNvPr id="6" name="角丸四角形 18">
            <a:extLst>
              <a:ext uri="{FF2B5EF4-FFF2-40B4-BE49-F238E27FC236}">
                <a16:creationId xmlns:a16="http://schemas.microsoft.com/office/drawing/2014/main" id="{514B1E24-8A8E-F709-D8DB-9320ED36057C}"/>
              </a:ext>
            </a:extLst>
          </p:cNvPr>
          <p:cNvSpPr/>
          <p:nvPr/>
        </p:nvSpPr>
        <p:spPr>
          <a:xfrm>
            <a:off x="52070" y="990479"/>
            <a:ext cx="9038999" cy="8074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 bIns="18000" rtlCol="0" anchor="ctr"/>
          <a:lstStyle/>
          <a:p>
            <a:pPr defTabSz="422041"/>
            <a:r>
              <a:rPr lang="ja-JP" altLang="en-US" sz="1400" dirty="0">
                <a:solidFill>
                  <a:prstClr val="black"/>
                </a:solidFill>
                <a:latin typeface="Meiryo UI" panose="020B0604030504040204" pitchFamily="50" charset="-128"/>
                <a:ea typeface="Meiryo UI" panose="020B0604030504040204" pitchFamily="50" charset="-128"/>
              </a:rPr>
              <a:t>コロナ禍後の</a:t>
            </a:r>
            <a:r>
              <a:rPr lang="ja-JP" altLang="en-US" sz="1400" b="1" dirty="0">
                <a:solidFill>
                  <a:prstClr val="black"/>
                </a:solidFill>
                <a:latin typeface="Meiryo UI" panose="020B0604030504040204" pitchFamily="50" charset="-128"/>
                <a:ea typeface="Meiryo UI" panose="020B0604030504040204" pitchFamily="50" charset="-128"/>
              </a:rPr>
              <a:t>景気回復</a:t>
            </a:r>
            <a:r>
              <a:rPr lang="ja-JP" altLang="en-US" sz="1400" dirty="0">
                <a:solidFill>
                  <a:prstClr val="black"/>
                </a:solidFill>
                <a:latin typeface="Meiryo UI" panose="020B0604030504040204" pitchFamily="50" charset="-128"/>
                <a:ea typeface="Meiryo UI" panose="020B0604030504040204" pitchFamily="50" charset="-128"/>
              </a:rPr>
              <a:t>や訪日</a:t>
            </a:r>
            <a:r>
              <a:rPr lang="ja-JP" altLang="en-US" sz="1400" b="1" dirty="0">
                <a:solidFill>
                  <a:prstClr val="black"/>
                </a:solidFill>
                <a:latin typeface="Meiryo UI" panose="020B0604030504040204" pitchFamily="50" charset="-128"/>
                <a:ea typeface="Meiryo UI" panose="020B0604030504040204" pitchFamily="50" charset="-128"/>
              </a:rPr>
              <a:t>外国人観光客の急回復</a:t>
            </a: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）による</a:t>
            </a:r>
            <a:r>
              <a:rPr lang="ja-JP" altLang="en-US" sz="1400" b="1" dirty="0">
                <a:solidFill>
                  <a:prstClr val="black"/>
                </a:solidFill>
                <a:latin typeface="Meiryo UI" panose="020B0604030504040204" pitchFamily="50" charset="-128"/>
                <a:ea typeface="Meiryo UI" panose="020B0604030504040204" pitchFamily="50" charset="-128"/>
              </a:rPr>
              <a:t>インバウンド消費の活性化、うめきた・大阪城東部の</a:t>
            </a:r>
            <a:endParaRPr lang="en-US" altLang="ja-JP" sz="1400" b="1" dirty="0">
              <a:solidFill>
                <a:prstClr val="black"/>
              </a:solidFill>
              <a:latin typeface="Meiryo UI" panose="020B0604030504040204" pitchFamily="50" charset="-128"/>
              <a:ea typeface="Meiryo UI" panose="020B0604030504040204" pitchFamily="50" charset="-128"/>
            </a:endParaRPr>
          </a:p>
          <a:p>
            <a:pPr defTabSz="422041"/>
            <a:r>
              <a:rPr lang="ja-JP" altLang="en-US" sz="1400" b="1" dirty="0">
                <a:solidFill>
                  <a:prstClr val="black"/>
                </a:solidFill>
                <a:latin typeface="Meiryo UI" panose="020B0604030504040204" pitchFamily="50" charset="-128"/>
                <a:ea typeface="Meiryo UI" panose="020B0604030504040204" pitchFamily="50" charset="-128"/>
              </a:rPr>
              <a:t>開発、さらには大阪</a:t>
            </a:r>
            <a:r>
              <a:rPr lang="en-US" altLang="ja-JP" sz="1400" b="1" dirty="0">
                <a:solidFill>
                  <a:prstClr val="black"/>
                </a:solidFill>
                <a:latin typeface="Meiryo UI" panose="020B0604030504040204" pitchFamily="50" charset="-128"/>
                <a:ea typeface="Meiryo UI" panose="020B0604030504040204" pitchFamily="50" charset="-128"/>
              </a:rPr>
              <a:t>IR</a:t>
            </a:r>
            <a:r>
              <a:rPr lang="ja-JP" altLang="en-US" sz="1400" b="1" dirty="0">
                <a:solidFill>
                  <a:prstClr val="black"/>
                </a:solidFill>
                <a:latin typeface="Meiryo UI" panose="020B0604030504040204" pitchFamily="50" charset="-128"/>
                <a:ea typeface="Meiryo UI" panose="020B0604030504040204" pitchFamily="50" charset="-128"/>
              </a:rPr>
              <a:t>の開業</a:t>
            </a:r>
            <a:r>
              <a:rPr lang="ja-JP" altLang="en-US" sz="1400" dirty="0">
                <a:solidFill>
                  <a:prstClr val="black"/>
                </a:solidFill>
                <a:latin typeface="Meiryo UI" panose="020B0604030504040204" pitchFamily="50" charset="-128"/>
                <a:ea typeface="Meiryo UI" panose="020B0604030504040204" pitchFamily="50" charset="-128"/>
              </a:rPr>
              <a:t>などに伴う</a:t>
            </a:r>
            <a:r>
              <a:rPr lang="ja-JP" altLang="en-US" sz="1400" b="1" dirty="0">
                <a:solidFill>
                  <a:prstClr val="black"/>
                </a:solidFill>
                <a:latin typeface="Meiryo UI" panose="020B0604030504040204" pitchFamily="50" charset="-128"/>
                <a:ea typeface="Meiryo UI" panose="020B0604030504040204" pitchFamily="50" charset="-128"/>
              </a:rPr>
              <a:t>新たな雇用創出</a:t>
            </a:r>
            <a:r>
              <a:rPr lang="ja-JP" altLang="en-US" sz="1400" dirty="0">
                <a:solidFill>
                  <a:prstClr val="black"/>
                </a:solidFill>
                <a:latin typeface="Meiryo UI" panose="020B0604030504040204" pitchFamily="50" charset="-128"/>
                <a:ea typeface="Meiryo UI" panose="020B0604030504040204" pitchFamily="50" charset="-128"/>
              </a:rPr>
              <a:t>などによって、</a:t>
            </a:r>
            <a:r>
              <a:rPr lang="ja-JP" altLang="en-US" sz="1400" b="1" dirty="0">
                <a:solidFill>
                  <a:prstClr val="black"/>
                </a:solidFill>
                <a:latin typeface="Meiryo UI" panose="020B0604030504040204" pitchFamily="50" charset="-128"/>
                <a:ea typeface="Meiryo UI" panose="020B0604030504040204" pitchFamily="50" charset="-128"/>
              </a:rPr>
              <a:t>万博閉幕後も就業者数は当面増加</a:t>
            </a:r>
            <a:r>
              <a:rPr lang="ja-JP" altLang="en-US" sz="1400" dirty="0">
                <a:solidFill>
                  <a:prstClr val="black"/>
                </a:solidFill>
                <a:latin typeface="Meiryo UI" panose="020B0604030504040204" pitchFamily="50" charset="-128"/>
                <a:ea typeface="Meiryo UI" panose="020B0604030504040204" pitchFamily="50" charset="-128"/>
              </a:rPr>
              <a:t>すると見込まれる。</a:t>
            </a:r>
            <a:endParaRPr lang="en-US" altLang="ja-JP" sz="1400" dirty="0">
              <a:solidFill>
                <a:prstClr val="black"/>
              </a:solidFill>
              <a:latin typeface="Meiryo UI" panose="020B0604030504040204" pitchFamily="50" charset="-128"/>
              <a:ea typeface="Meiryo UI" panose="020B0604030504040204" pitchFamily="50" charset="-128"/>
            </a:endParaRPr>
          </a:p>
          <a:p>
            <a:pPr defTabSz="422041"/>
            <a:endParaRPr lang="ja-JP" altLang="en-US" sz="500" dirty="0">
              <a:solidFill>
                <a:prstClr val="black"/>
              </a:solidFill>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9EC2FE1E-3D2A-76F5-3344-20A54D2C1BE0}"/>
              </a:ext>
            </a:extLst>
          </p:cNvPr>
          <p:cNvSpPr/>
          <p:nvPr/>
        </p:nvSpPr>
        <p:spPr>
          <a:xfrm>
            <a:off x="3554418" y="2724778"/>
            <a:ext cx="828000" cy="226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r>
              <a:rPr lang="en-US" altLang="ja-JP" sz="1015" dirty="0">
                <a:solidFill>
                  <a:prstClr val="black"/>
                </a:solidFill>
                <a:latin typeface="Meiryo UI" panose="020B0604030504040204" pitchFamily="50" charset="-128"/>
                <a:ea typeface="Meiryo UI" panose="020B0604030504040204" pitchFamily="50" charset="-128"/>
              </a:rPr>
              <a:t>25</a:t>
            </a:r>
            <a:r>
              <a:rPr lang="ja-JP" altLang="en-US" sz="1015" dirty="0">
                <a:solidFill>
                  <a:prstClr val="black"/>
                </a:solidFill>
                <a:latin typeface="Meiryo UI" panose="020B0604030504040204" pitchFamily="50" charset="-128"/>
                <a:ea typeface="Meiryo UI" panose="020B0604030504040204" pitchFamily="50" charset="-128"/>
              </a:rPr>
              <a:t>～</a:t>
            </a:r>
            <a:r>
              <a:rPr lang="en-US" altLang="ja-JP" sz="1015" dirty="0">
                <a:solidFill>
                  <a:prstClr val="black"/>
                </a:solidFill>
                <a:latin typeface="Meiryo UI" panose="020B0604030504040204" pitchFamily="50" charset="-128"/>
                <a:ea typeface="Meiryo UI" panose="020B0604030504040204" pitchFamily="50" charset="-128"/>
              </a:rPr>
              <a:t>34</a:t>
            </a:r>
            <a:r>
              <a:rPr lang="ja-JP" altLang="en-US" sz="1015" dirty="0">
                <a:solidFill>
                  <a:prstClr val="black"/>
                </a:solidFill>
                <a:latin typeface="Meiryo UI" panose="020B0604030504040204" pitchFamily="50" charset="-128"/>
                <a:ea typeface="Meiryo UI" panose="020B0604030504040204" pitchFamily="50" charset="-128"/>
              </a:rPr>
              <a:t>歳</a:t>
            </a:r>
          </a:p>
        </p:txBody>
      </p:sp>
      <p:sp>
        <p:nvSpPr>
          <p:cNvPr id="8" name="四角形: 角を丸くする 7">
            <a:extLst>
              <a:ext uri="{FF2B5EF4-FFF2-40B4-BE49-F238E27FC236}">
                <a16:creationId xmlns:a16="http://schemas.microsoft.com/office/drawing/2014/main" id="{56403667-DD27-1B41-50EF-FB1DD22ACDA2}"/>
              </a:ext>
            </a:extLst>
          </p:cNvPr>
          <p:cNvSpPr/>
          <p:nvPr/>
        </p:nvSpPr>
        <p:spPr>
          <a:xfrm>
            <a:off x="3554418" y="3430624"/>
            <a:ext cx="828000" cy="226069"/>
          </a:xfrm>
          <a:prstGeom prst="round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r>
              <a:rPr lang="en-US" altLang="ja-JP" sz="1015" dirty="0">
                <a:solidFill>
                  <a:prstClr val="black"/>
                </a:solidFill>
                <a:latin typeface="Meiryo UI" panose="020B0604030504040204" pitchFamily="50" charset="-128"/>
                <a:ea typeface="Meiryo UI" panose="020B0604030504040204" pitchFamily="50" charset="-128"/>
              </a:rPr>
              <a:t>35</a:t>
            </a:r>
            <a:r>
              <a:rPr lang="ja-JP" altLang="en-US" sz="1015" dirty="0">
                <a:solidFill>
                  <a:prstClr val="black"/>
                </a:solidFill>
                <a:latin typeface="Meiryo UI" panose="020B0604030504040204" pitchFamily="50" charset="-128"/>
                <a:ea typeface="Meiryo UI" panose="020B0604030504040204" pitchFamily="50" charset="-128"/>
              </a:rPr>
              <a:t>～</a:t>
            </a:r>
            <a:r>
              <a:rPr lang="en-US" altLang="ja-JP" sz="1015" dirty="0">
                <a:solidFill>
                  <a:prstClr val="black"/>
                </a:solidFill>
                <a:latin typeface="Meiryo UI" panose="020B0604030504040204" pitchFamily="50" charset="-128"/>
                <a:ea typeface="Meiryo UI" panose="020B0604030504040204" pitchFamily="50" charset="-128"/>
              </a:rPr>
              <a:t>44</a:t>
            </a:r>
            <a:r>
              <a:rPr lang="ja-JP" altLang="en-US" sz="1015" dirty="0">
                <a:solidFill>
                  <a:prstClr val="black"/>
                </a:solidFill>
                <a:latin typeface="Meiryo UI" panose="020B0604030504040204" pitchFamily="50" charset="-128"/>
                <a:ea typeface="Meiryo UI" panose="020B0604030504040204" pitchFamily="50" charset="-128"/>
              </a:rPr>
              <a:t>歳</a:t>
            </a:r>
          </a:p>
        </p:txBody>
      </p:sp>
      <p:sp>
        <p:nvSpPr>
          <p:cNvPr id="9" name="テキスト ボックス 12">
            <a:extLst>
              <a:ext uri="{FF2B5EF4-FFF2-40B4-BE49-F238E27FC236}">
                <a16:creationId xmlns:a16="http://schemas.microsoft.com/office/drawing/2014/main" id="{8643D028-5A2D-C144-9E19-686F541A5EAD}"/>
              </a:ext>
            </a:extLst>
          </p:cNvPr>
          <p:cNvSpPr txBox="1"/>
          <p:nvPr/>
        </p:nvSpPr>
        <p:spPr>
          <a:xfrm>
            <a:off x="258171" y="1880021"/>
            <a:ext cx="459866"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22041"/>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a:t>
            </a:r>
            <a:r>
              <a:rPr lang="en-US" altLang="ja-JP" sz="900" dirty="0">
                <a:solidFill>
                  <a:prstClr val="black"/>
                </a:solidFill>
                <a:latin typeface="Meiryo UI" panose="020B0604030504040204" pitchFamily="50" charset="-128"/>
                <a:ea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1" name="矢印: 右 10">
            <a:extLst>
              <a:ext uri="{FF2B5EF4-FFF2-40B4-BE49-F238E27FC236}">
                <a16:creationId xmlns:a16="http://schemas.microsoft.com/office/drawing/2014/main" id="{8F6EF00E-C2AE-9531-33D0-D258AF15ADB9}"/>
              </a:ext>
            </a:extLst>
          </p:cNvPr>
          <p:cNvSpPr/>
          <p:nvPr/>
        </p:nvSpPr>
        <p:spPr>
          <a:xfrm rot="20472495">
            <a:off x="1680299" y="2457542"/>
            <a:ext cx="2171880" cy="1809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350">
              <a:solidFill>
                <a:srgbClr val="FF0000"/>
              </a:solidFill>
              <a:latin typeface="Meiryo UI" panose="020B0604030504040204" pitchFamily="50" charset="-128"/>
              <a:ea typeface="Meiryo UI" panose="020B0604030504040204" pitchFamily="50" charset="-128"/>
            </a:endParaRPr>
          </a:p>
        </p:txBody>
      </p:sp>
      <p:sp>
        <p:nvSpPr>
          <p:cNvPr id="12" name="テキスト ボックス 12">
            <a:extLst>
              <a:ext uri="{FF2B5EF4-FFF2-40B4-BE49-F238E27FC236}">
                <a16:creationId xmlns:a16="http://schemas.microsoft.com/office/drawing/2014/main" id="{B6FCB5AB-8593-7144-7E64-26CD0DC17EE0}"/>
              </a:ext>
            </a:extLst>
          </p:cNvPr>
          <p:cNvSpPr txBox="1"/>
          <p:nvPr/>
        </p:nvSpPr>
        <p:spPr>
          <a:xfrm rot="20478193">
            <a:off x="1751725" y="2437435"/>
            <a:ext cx="792000" cy="288000"/>
          </a:xfrm>
          <a:prstGeom prst="rect">
            <a:avLst/>
          </a:prstGeom>
          <a:noFill/>
        </p:spPr>
        <p:txBody>
          <a:bodyPr wrap="squar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22041"/>
            <a:r>
              <a:rPr lang="ja-JP" altLang="en-US" sz="1050" b="1" dirty="0">
                <a:solidFill>
                  <a:prstClr val="black"/>
                </a:solidFill>
                <a:latin typeface="Meiryo UI" panose="020B0604030504040204" pitchFamily="50" charset="-128"/>
                <a:ea typeface="Meiryo UI" panose="020B0604030504040204" pitchFamily="50" charset="-128"/>
              </a:rPr>
              <a:t>上昇傾向</a:t>
            </a:r>
          </a:p>
        </p:txBody>
      </p:sp>
      <p:sp>
        <p:nvSpPr>
          <p:cNvPr id="14" name="角丸四角形 18">
            <a:extLst>
              <a:ext uri="{FF2B5EF4-FFF2-40B4-BE49-F238E27FC236}">
                <a16:creationId xmlns:a16="http://schemas.microsoft.com/office/drawing/2014/main" id="{D8EAB84B-F80F-CF7D-40BE-6FF37EDEE2FD}"/>
              </a:ext>
            </a:extLst>
          </p:cNvPr>
          <p:cNvSpPr/>
          <p:nvPr/>
        </p:nvSpPr>
        <p:spPr>
          <a:xfrm>
            <a:off x="1037353" y="4423978"/>
            <a:ext cx="3518592" cy="1532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defTabSz="422041"/>
            <a:r>
              <a:rPr lang="ja-JP" altLang="en-US" sz="900" dirty="0">
                <a:solidFill>
                  <a:prstClr val="black"/>
                </a:solidFill>
                <a:latin typeface="Meiryo UI" panose="020B0604030504040204" pitchFamily="50" charset="-128"/>
                <a:ea typeface="Meiryo UI" panose="020B0604030504040204" pitchFamily="50" charset="-128"/>
              </a:rPr>
              <a:t>出典：労働力調査地方集計結果 大阪の就業状況 大阪府総務部統計課</a:t>
            </a:r>
            <a:endParaRPr lang="ja-JP" altLang="en-US" sz="900" b="1" dirty="0">
              <a:solidFill>
                <a:prstClr val="black"/>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0C2D6E4-DC67-76C4-2F7F-32D276C1E7BF}"/>
              </a:ext>
            </a:extLst>
          </p:cNvPr>
          <p:cNvSpPr txBox="1"/>
          <p:nvPr/>
        </p:nvSpPr>
        <p:spPr>
          <a:xfrm>
            <a:off x="-54528" y="640524"/>
            <a:ext cx="6816066" cy="369332"/>
          </a:xfrm>
          <a:prstGeom prst="rect">
            <a:avLst/>
          </a:prstGeom>
          <a:noFill/>
        </p:spPr>
        <p:txBody>
          <a:bodyPr wrap="square">
            <a:spAutoFit/>
          </a:bodyPr>
          <a:lstStyle/>
          <a:p>
            <a:pPr defTabSz="914400">
              <a:spcBef>
                <a:spcPts val="600"/>
              </a:spcBef>
              <a:spcAft>
                <a:spcPts val="600"/>
              </a:spcAft>
              <a:defRPr/>
            </a:pPr>
            <a:r>
              <a:rPr kumimoji="1" lang="ja-JP" altLang="en-US" b="1" dirty="0">
                <a:solidFill>
                  <a:prstClr val="black"/>
                </a:solidFill>
                <a:latin typeface="Meiryo UI" panose="020B0604030504040204" pitchFamily="50" charset="-128"/>
                <a:ea typeface="Meiryo UI" panose="020B0604030504040204" pitchFamily="50" charset="-128"/>
              </a:rPr>
              <a:t>○ 就業状況</a:t>
            </a:r>
            <a:endParaRPr kumimoji="1" lang="en-US" altLang="ja-JP" b="1" dirty="0">
              <a:solidFill>
                <a:prstClr val="black"/>
              </a:solidFill>
              <a:latin typeface="Meiryo UI" panose="020B0604030504040204" pitchFamily="50" charset="-128"/>
              <a:ea typeface="Meiryo UI" panose="020B0604030504040204" pitchFamily="50" charset="-128"/>
            </a:endParaRPr>
          </a:p>
        </p:txBody>
      </p:sp>
      <p:sp>
        <p:nvSpPr>
          <p:cNvPr id="16" name="吹き出し: 角を丸めた四角形 15">
            <a:extLst>
              <a:ext uri="{FF2B5EF4-FFF2-40B4-BE49-F238E27FC236}">
                <a16:creationId xmlns:a16="http://schemas.microsoft.com/office/drawing/2014/main" id="{7AB2EA84-1957-566C-6A64-A5C88E325DE2}"/>
              </a:ext>
            </a:extLst>
          </p:cNvPr>
          <p:cNvSpPr/>
          <p:nvPr/>
        </p:nvSpPr>
        <p:spPr>
          <a:xfrm>
            <a:off x="77410" y="2121336"/>
            <a:ext cx="1584000" cy="576000"/>
          </a:xfrm>
          <a:prstGeom prst="wedgeRoundRectCallout">
            <a:avLst>
              <a:gd name="adj1" fmla="val 62277"/>
              <a:gd name="adj2" fmla="val 48373"/>
              <a:gd name="adj3" fmla="val 16667"/>
            </a:avLst>
          </a:prstGeom>
          <a:solidFill>
            <a:schemeClr val="bg1"/>
          </a:solidFill>
          <a:ln w="19050">
            <a:solidFill>
              <a:srgbClr val="FF00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400"/>
            <a:r>
              <a:rPr kumimoji="1" lang="en-US" altLang="ja-JP" sz="1100" dirty="0">
                <a:solidFill>
                  <a:srgbClr val="FF0000"/>
                </a:solidFill>
                <a:latin typeface="Meiryo UI" panose="020B0604030504040204" pitchFamily="50" charset="-128"/>
                <a:ea typeface="Meiryo UI" panose="020B0604030504040204" pitchFamily="50" charset="-128"/>
              </a:rPr>
              <a:t>R3</a:t>
            </a:r>
            <a:r>
              <a:rPr kumimoji="1" lang="ja-JP" altLang="en-US" sz="1100" dirty="0">
                <a:solidFill>
                  <a:srgbClr val="FF0000"/>
                </a:solidFill>
                <a:latin typeface="Meiryo UI" panose="020B0604030504040204" pitchFamily="50" charset="-128"/>
                <a:ea typeface="Meiryo UI" panose="020B0604030504040204" pitchFamily="50" charset="-128"/>
              </a:rPr>
              <a:t>～</a:t>
            </a:r>
            <a:r>
              <a:rPr kumimoji="1" lang="en-US" altLang="ja-JP" sz="1100" dirty="0">
                <a:solidFill>
                  <a:srgbClr val="FF0000"/>
                </a:solidFill>
                <a:latin typeface="Meiryo UI" panose="020B0604030504040204" pitchFamily="50" charset="-128"/>
                <a:ea typeface="Meiryo UI" panose="020B0604030504040204" pitchFamily="50" charset="-128"/>
              </a:rPr>
              <a:t>R6</a:t>
            </a:r>
            <a:r>
              <a:rPr kumimoji="1" lang="ja-JP" altLang="en-US" sz="1100" dirty="0">
                <a:solidFill>
                  <a:srgbClr val="FF0000"/>
                </a:solidFill>
                <a:latin typeface="Meiryo UI" panose="020B0604030504040204" pitchFamily="50" charset="-128"/>
                <a:ea typeface="Meiryo UI" panose="020B0604030504040204" pitchFamily="50" charset="-128"/>
              </a:rPr>
              <a:t>年の３年間で、</a:t>
            </a:r>
            <a:endParaRPr kumimoji="1" lang="en-US" altLang="ja-JP" sz="1100" dirty="0">
              <a:solidFill>
                <a:srgbClr val="FF0000"/>
              </a:solidFill>
              <a:latin typeface="Meiryo UI" panose="020B0604030504040204" pitchFamily="50" charset="-128"/>
              <a:ea typeface="Meiryo UI" panose="020B0604030504040204" pitchFamily="50" charset="-128"/>
            </a:endParaRPr>
          </a:p>
          <a:p>
            <a:pPr algn="ctr" defTabSz="914400"/>
            <a:r>
              <a:rPr kumimoji="1" lang="en-US" altLang="ja-JP" sz="1100" dirty="0">
                <a:solidFill>
                  <a:srgbClr val="FF0000"/>
                </a:solidFill>
                <a:latin typeface="Meiryo UI" panose="020B0604030504040204" pitchFamily="50" charset="-128"/>
                <a:ea typeface="Meiryo UI" panose="020B0604030504040204" pitchFamily="50" charset="-128"/>
              </a:rPr>
              <a:t>25</a:t>
            </a:r>
            <a:r>
              <a:rPr kumimoji="1" lang="ja-JP" altLang="en-US" sz="1100" dirty="0">
                <a:solidFill>
                  <a:srgbClr val="FF0000"/>
                </a:solidFill>
                <a:latin typeface="Meiryo UI" panose="020B0604030504040204" pitchFamily="50" charset="-128"/>
                <a:ea typeface="Meiryo UI" panose="020B0604030504040204" pitchFamily="50" charset="-128"/>
              </a:rPr>
              <a:t>～</a:t>
            </a:r>
            <a:r>
              <a:rPr kumimoji="1" lang="en-US" altLang="ja-JP" sz="1100" dirty="0">
                <a:solidFill>
                  <a:srgbClr val="FF0000"/>
                </a:solidFill>
                <a:latin typeface="Meiryo UI" panose="020B0604030504040204" pitchFamily="50" charset="-128"/>
                <a:ea typeface="Meiryo UI" panose="020B0604030504040204" pitchFamily="50" charset="-128"/>
              </a:rPr>
              <a:t>34</a:t>
            </a:r>
            <a:r>
              <a:rPr kumimoji="1" lang="ja-JP" altLang="en-US" sz="1100" dirty="0">
                <a:solidFill>
                  <a:srgbClr val="FF0000"/>
                </a:solidFill>
                <a:latin typeface="Meiryo UI" panose="020B0604030504040204" pitchFamily="50" charset="-128"/>
                <a:ea typeface="Meiryo UI" panose="020B0604030504040204" pitchFamily="50" charset="-128"/>
              </a:rPr>
              <a:t>歳：</a:t>
            </a:r>
            <a:r>
              <a:rPr kumimoji="1" lang="en-US" altLang="ja-JP" sz="1100" dirty="0">
                <a:solidFill>
                  <a:srgbClr val="FF0000"/>
                </a:solidFill>
                <a:latin typeface="Meiryo UI" panose="020B0604030504040204" pitchFamily="50" charset="-128"/>
                <a:ea typeface="Meiryo UI" panose="020B0604030504040204" pitchFamily="50" charset="-128"/>
              </a:rPr>
              <a:t>7.9%</a:t>
            </a:r>
            <a:r>
              <a:rPr kumimoji="1" lang="ja-JP" altLang="en-US" sz="1100" dirty="0">
                <a:solidFill>
                  <a:srgbClr val="FF0000"/>
                </a:solidFill>
                <a:latin typeface="Meiryo UI" panose="020B0604030504040204" pitchFamily="50" charset="-128"/>
                <a:ea typeface="Meiryo UI" panose="020B0604030504040204" pitchFamily="50" charset="-128"/>
              </a:rPr>
              <a:t>上昇</a:t>
            </a:r>
            <a:endParaRPr kumimoji="1" lang="en-US" altLang="ja-JP" sz="1100" dirty="0">
              <a:solidFill>
                <a:srgbClr val="FF0000"/>
              </a:solidFill>
              <a:latin typeface="Meiryo UI" panose="020B0604030504040204" pitchFamily="50" charset="-128"/>
              <a:ea typeface="Meiryo UI" panose="020B0604030504040204" pitchFamily="50" charset="-128"/>
            </a:endParaRPr>
          </a:p>
          <a:p>
            <a:pPr algn="ctr" defTabSz="914400"/>
            <a:r>
              <a:rPr kumimoji="1" lang="en-US" altLang="ja-JP" sz="1100" dirty="0">
                <a:solidFill>
                  <a:srgbClr val="FF0000"/>
                </a:solidFill>
                <a:latin typeface="Meiryo UI" panose="020B0604030504040204" pitchFamily="50" charset="-128"/>
                <a:ea typeface="Meiryo UI" panose="020B0604030504040204" pitchFamily="50" charset="-128"/>
              </a:rPr>
              <a:t>35</a:t>
            </a:r>
            <a:r>
              <a:rPr kumimoji="1" lang="ja-JP" altLang="en-US" sz="1100" dirty="0">
                <a:solidFill>
                  <a:srgbClr val="FF0000"/>
                </a:solidFill>
                <a:latin typeface="Meiryo UI" panose="020B0604030504040204" pitchFamily="50" charset="-128"/>
                <a:ea typeface="Meiryo UI" panose="020B0604030504040204" pitchFamily="50" charset="-128"/>
              </a:rPr>
              <a:t>～</a:t>
            </a:r>
            <a:r>
              <a:rPr kumimoji="1" lang="en-US" altLang="ja-JP" sz="1100" dirty="0">
                <a:solidFill>
                  <a:srgbClr val="FF0000"/>
                </a:solidFill>
                <a:latin typeface="Meiryo UI" panose="020B0604030504040204" pitchFamily="50" charset="-128"/>
                <a:ea typeface="Meiryo UI" panose="020B0604030504040204" pitchFamily="50" charset="-128"/>
              </a:rPr>
              <a:t>44</a:t>
            </a:r>
            <a:r>
              <a:rPr kumimoji="1" lang="ja-JP" altLang="en-US" sz="1100" dirty="0">
                <a:solidFill>
                  <a:srgbClr val="FF0000"/>
                </a:solidFill>
                <a:latin typeface="Meiryo UI" panose="020B0604030504040204" pitchFamily="50" charset="-128"/>
                <a:ea typeface="Meiryo UI" panose="020B0604030504040204" pitchFamily="50" charset="-128"/>
              </a:rPr>
              <a:t>歳：</a:t>
            </a:r>
            <a:r>
              <a:rPr kumimoji="1" lang="en-US" altLang="ja-JP" sz="1100" dirty="0">
                <a:solidFill>
                  <a:srgbClr val="FF0000"/>
                </a:solidFill>
                <a:latin typeface="Meiryo UI" panose="020B0604030504040204" pitchFamily="50" charset="-128"/>
                <a:ea typeface="Meiryo UI" panose="020B0604030504040204" pitchFamily="50" charset="-128"/>
              </a:rPr>
              <a:t>4.4%</a:t>
            </a:r>
            <a:r>
              <a:rPr kumimoji="1" lang="ja-JP" altLang="en-US" sz="1100" dirty="0">
                <a:solidFill>
                  <a:srgbClr val="FF0000"/>
                </a:solidFill>
                <a:latin typeface="Meiryo UI" panose="020B0604030504040204" pitchFamily="50" charset="-128"/>
                <a:ea typeface="Meiryo UI" panose="020B0604030504040204" pitchFamily="50" charset="-128"/>
              </a:rPr>
              <a:t>上昇</a:t>
            </a:r>
          </a:p>
        </p:txBody>
      </p:sp>
      <p:sp>
        <p:nvSpPr>
          <p:cNvPr id="22" name="角丸四角形 18">
            <a:extLst>
              <a:ext uri="{FF2B5EF4-FFF2-40B4-BE49-F238E27FC236}">
                <a16:creationId xmlns:a16="http://schemas.microsoft.com/office/drawing/2014/main" id="{3CC4CC1A-2D11-646A-1F73-FB760EAAE4D6}"/>
              </a:ext>
            </a:extLst>
          </p:cNvPr>
          <p:cNvSpPr/>
          <p:nvPr/>
        </p:nvSpPr>
        <p:spPr>
          <a:xfrm>
            <a:off x="6169648" y="1605807"/>
            <a:ext cx="2895023" cy="1532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defTabSz="422041"/>
            <a:r>
              <a:rPr kumimoji="0" lang="en-US" altLang="ja-JP" sz="900" dirty="0">
                <a:solidFill>
                  <a:prstClr val="black"/>
                </a:solidFill>
                <a:latin typeface="Meiryo UI" panose="020B0604030504040204" pitchFamily="50" charset="-128"/>
                <a:ea typeface="Meiryo UI" panose="020B0604030504040204" pitchFamily="50" charset="-128"/>
              </a:rPr>
              <a:t>※R6.11</a:t>
            </a:r>
            <a:r>
              <a:rPr kumimoji="0" lang="ja-JP" altLang="en-US" sz="900" dirty="0">
                <a:solidFill>
                  <a:prstClr val="black"/>
                </a:solidFill>
                <a:latin typeface="Meiryo UI" panose="020B0604030504040204" pitchFamily="50" charset="-128"/>
                <a:ea typeface="Meiryo UI" panose="020B0604030504040204" pitchFamily="50" charset="-128"/>
              </a:rPr>
              <a:t>月の関西の外国人延べ宿泊者数が</a:t>
            </a:r>
            <a:r>
              <a:rPr kumimoji="0" lang="en-US" altLang="ja-JP" sz="900" dirty="0">
                <a:solidFill>
                  <a:prstClr val="black"/>
                </a:solidFill>
                <a:latin typeface="Meiryo UI" panose="020B0604030504040204" pitchFamily="50" charset="-128"/>
                <a:ea typeface="Meiryo UI" panose="020B0604030504040204" pitchFamily="50" charset="-128"/>
              </a:rPr>
              <a:t>R</a:t>
            </a:r>
            <a:r>
              <a:rPr kumimoji="0" lang="ja-JP" altLang="en-US" sz="900" dirty="0">
                <a:solidFill>
                  <a:prstClr val="black"/>
                </a:solidFill>
                <a:latin typeface="Meiryo UI" panose="020B0604030504040204" pitchFamily="50" charset="-128"/>
                <a:ea typeface="Meiryo UI" panose="020B0604030504040204" pitchFamily="50" charset="-128"/>
              </a:rPr>
              <a:t>元比＋</a:t>
            </a:r>
            <a:r>
              <a:rPr kumimoji="0" lang="en-US" altLang="ja-JP" sz="900" dirty="0">
                <a:solidFill>
                  <a:prstClr val="black"/>
                </a:solidFill>
                <a:latin typeface="Meiryo UI" panose="020B0604030504040204" pitchFamily="50" charset="-128"/>
                <a:ea typeface="Meiryo UI" panose="020B0604030504040204" pitchFamily="50" charset="-128"/>
              </a:rPr>
              <a:t>52.3</a:t>
            </a:r>
            <a:r>
              <a:rPr kumimoji="0" lang="ja-JP" altLang="en-US" sz="900" dirty="0">
                <a:solidFill>
                  <a:prstClr val="black"/>
                </a:solidFill>
                <a:latin typeface="Meiryo UI" panose="020B0604030504040204" pitchFamily="50" charset="-128"/>
                <a:ea typeface="Meiryo UI" panose="020B0604030504040204" pitchFamily="50" charset="-128"/>
              </a:rPr>
              <a:t>％</a:t>
            </a:r>
            <a:endParaRPr kumimoji="0" lang="ja-JP" altLang="en-US" sz="900" b="1" dirty="0">
              <a:solidFill>
                <a:prstClr val="black"/>
              </a:solidFill>
              <a:latin typeface="Meiryo UI" panose="020B0604030504040204" pitchFamily="50" charset="-128"/>
              <a:ea typeface="Meiryo UI" panose="020B0604030504040204" pitchFamily="50" charset="-128"/>
            </a:endParaRPr>
          </a:p>
        </p:txBody>
      </p:sp>
      <p:sp>
        <p:nvSpPr>
          <p:cNvPr id="26" name="角丸四角形 18">
            <a:extLst>
              <a:ext uri="{FF2B5EF4-FFF2-40B4-BE49-F238E27FC236}">
                <a16:creationId xmlns:a16="http://schemas.microsoft.com/office/drawing/2014/main" id="{08549020-47E3-AF26-B2BD-72858BBF5B71}"/>
              </a:ext>
            </a:extLst>
          </p:cNvPr>
          <p:cNvSpPr/>
          <p:nvPr/>
        </p:nvSpPr>
        <p:spPr>
          <a:xfrm>
            <a:off x="1704547" y="2199043"/>
            <a:ext cx="1418020" cy="1532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defTabSz="422041"/>
            <a:r>
              <a:rPr lang="ja-JP" altLang="en-US" sz="900" dirty="0">
                <a:solidFill>
                  <a:prstClr val="black"/>
                </a:solidFill>
                <a:latin typeface="Meiryo UI" panose="020B0604030504040204" pitchFamily="50" charset="-128"/>
                <a:ea typeface="Meiryo UI" panose="020B0604030504040204" pitchFamily="50" charset="-128"/>
              </a:rPr>
              <a:t>（年間を通しての平均値）</a:t>
            </a:r>
            <a:endParaRPr lang="ja-JP" altLang="en-US" sz="900" b="1" dirty="0">
              <a:solidFill>
                <a:prstClr val="black"/>
              </a:solidFill>
              <a:latin typeface="Meiryo UI" panose="020B0604030504040204" pitchFamily="50" charset="-128"/>
              <a:ea typeface="Meiryo UI" panose="020B0604030504040204" pitchFamily="50" charset="-128"/>
            </a:endParaRPr>
          </a:p>
        </p:txBody>
      </p:sp>
      <p:sp>
        <p:nvSpPr>
          <p:cNvPr id="33" name="四角形: 角を丸くする 32">
            <a:extLst>
              <a:ext uri="{FF2B5EF4-FFF2-40B4-BE49-F238E27FC236}">
                <a16:creationId xmlns:a16="http://schemas.microsoft.com/office/drawing/2014/main" id="{5A361029-93AE-8578-B885-1B962401B2A9}"/>
              </a:ext>
            </a:extLst>
          </p:cNvPr>
          <p:cNvSpPr/>
          <p:nvPr/>
        </p:nvSpPr>
        <p:spPr>
          <a:xfrm>
            <a:off x="52070" y="6070845"/>
            <a:ext cx="5688000" cy="752229"/>
          </a:xfrm>
          <a:prstGeom prst="roundRect">
            <a:avLst>
              <a:gd name="adj" fmla="val 24238"/>
            </a:avLst>
          </a:prstGeom>
          <a:noFill/>
          <a:ln w="25400" cmpd="sng">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457200" rtl="0" eaLnBrk="1" fontAlgn="auto" latinLnBrk="0" hangingPunct="1">
              <a:lnSpc>
                <a:spcPct val="100000"/>
              </a:lnSpc>
              <a:spcBef>
                <a:spcPts val="0"/>
              </a:spcBef>
              <a:spcAft>
                <a:spcPts val="0"/>
              </a:spcAft>
              <a:buClrTx/>
              <a:buSzTx/>
              <a:tabLst/>
              <a:defRPr/>
            </a:pPr>
            <a:r>
              <a:rPr kumimoji="1" lang="ja-JP" altLang="en-US" b="1" i="0" u="none" strike="noStrike" kern="1200" cap="none" spc="-13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今後、女性の就業率のさらなる上昇が期待される</a:t>
            </a:r>
            <a:endParaRPr kumimoji="1" lang="en-US" altLang="ja-JP" b="1" i="0" u="none" strike="noStrike" kern="1200" cap="none" spc="-13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algn="ctr">
              <a:defRPr/>
            </a:pPr>
            <a:r>
              <a:rPr kumimoji="1" lang="ja-JP" altLang="en-US" b="1" spc="-130" dirty="0">
                <a:solidFill>
                  <a:prstClr val="black"/>
                </a:solidFill>
                <a:latin typeface="Meiryo UI" panose="020B0604030504040204" pitchFamily="50" charset="-128"/>
                <a:ea typeface="Meiryo UI" panose="020B0604030504040204" pitchFamily="50" charset="-128"/>
              </a:rPr>
              <a:t>➡都市成長のためには働きたい人が働ける環境の整備が急務</a:t>
            </a:r>
            <a:endParaRPr kumimoji="1" lang="ja-JP" altLang="en-US" b="1" i="0" u="none" strike="noStrike" kern="1200" cap="none" spc="-13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 name="楕円 34">
            <a:extLst>
              <a:ext uri="{FF2B5EF4-FFF2-40B4-BE49-F238E27FC236}">
                <a16:creationId xmlns:a16="http://schemas.microsoft.com/office/drawing/2014/main" id="{EF96A61D-9E99-80C4-8455-250EDBEC24BF}"/>
              </a:ext>
            </a:extLst>
          </p:cNvPr>
          <p:cNvSpPr/>
          <p:nvPr/>
        </p:nvSpPr>
        <p:spPr>
          <a:xfrm>
            <a:off x="1636094" y="4890738"/>
            <a:ext cx="1980000" cy="64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都市成長</a:t>
            </a:r>
          </a:p>
        </p:txBody>
      </p:sp>
      <p:sp>
        <p:nvSpPr>
          <p:cNvPr id="36" name="楕円 35">
            <a:extLst>
              <a:ext uri="{FF2B5EF4-FFF2-40B4-BE49-F238E27FC236}">
                <a16:creationId xmlns:a16="http://schemas.microsoft.com/office/drawing/2014/main" id="{B990AB2B-D7E3-80D0-8AEE-E9C56F46DB7D}"/>
              </a:ext>
            </a:extLst>
          </p:cNvPr>
          <p:cNvSpPr/>
          <p:nvPr/>
        </p:nvSpPr>
        <p:spPr>
          <a:xfrm>
            <a:off x="5571934" y="4890738"/>
            <a:ext cx="1980000" cy="64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労働力不足の</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顕在化</a:t>
            </a:r>
          </a:p>
        </p:txBody>
      </p:sp>
      <p:sp>
        <p:nvSpPr>
          <p:cNvPr id="40" name="矢印: 下 39">
            <a:extLst>
              <a:ext uri="{FF2B5EF4-FFF2-40B4-BE49-F238E27FC236}">
                <a16:creationId xmlns:a16="http://schemas.microsoft.com/office/drawing/2014/main" id="{236FEDD1-A617-8C18-C9CB-7918736F98D2}"/>
              </a:ext>
            </a:extLst>
          </p:cNvPr>
          <p:cNvSpPr/>
          <p:nvPr/>
        </p:nvSpPr>
        <p:spPr>
          <a:xfrm rot="18000000">
            <a:off x="1236047" y="4853307"/>
            <a:ext cx="396000" cy="288000"/>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20" name="矢印: 右 19">
            <a:extLst>
              <a:ext uri="{FF2B5EF4-FFF2-40B4-BE49-F238E27FC236}">
                <a16:creationId xmlns:a16="http://schemas.microsoft.com/office/drawing/2014/main" id="{56FCC5E1-0D4A-9CF5-7F8C-1D484026B90B}"/>
              </a:ext>
            </a:extLst>
          </p:cNvPr>
          <p:cNvSpPr/>
          <p:nvPr/>
        </p:nvSpPr>
        <p:spPr>
          <a:xfrm rot="1083155">
            <a:off x="7206704" y="3068802"/>
            <a:ext cx="1584000" cy="180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350">
              <a:solidFill>
                <a:srgbClr val="FF0000"/>
              </a:solidFill>
              <a:latin typeface="Meiryo UI" panose="020B0604030504040204" pitchFamily="50" charset="-128"/>
              <a:ea typeface="Meiryo UI" panose="020B0604030504040204" pitchFamily="50" charset="-128"/>
            </a:endParaRPr>
          </a:p>
        </p:txBody>
      </p:sp>
      <p:sp>
        <p:nvSpPr>
          <p:cNvPr id="24" name="テキスト ボックス 12">
            <a:extLst>
              <a:ext uri="{FF2B5EF4-FFF2-40B4-BE49-F238E27FC236}">
                <a16:creationId xmlns:a16="http://schemas.microsoft.com/office/drawing/2014/main" id="{72B04764-D182-0090-2EC3-8FA32CD508D5}"/>
              </a:ext>
            </a:extLst>
          </p:cNvPr>
          <p:cNvSpPr txBox="1"/>
          <p:nvPr/>
        </p:nvSpPr>
        <p:spPr>
          <a:xfrm rot="1177399">
            <a:off x="7667726" y="2820611"/>
            <a:ext cx="989698" cy="309647"/>
          </a:xfrm>
          <a:prstGeom prst="rect">
            <a:avLst/>
          </a:prstGeom>
          <a:noFill/>
        </p:spPr>
        <p:txBody>
          <a:bodyPr wrap="squar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22041"/>
            <a:r>
              <a:rPr lang="ja-JP" altLang="en-US" sz="1050" b="1" dirty="0">
                <a:solidFill>
                  <a:prstClr val="black"/>
                </a:solidFill>
                <a:latin typeface="Meiryo UI" panose="020B0604030504040204" pitchFamily="50" charset="-128"/>
                <a:ea typeface="Meiryo UI" panose="020B0604030504040204" pitchFamily="50" charset="-128"/>
              </a:rPr>
              <a:t>不足傾向</a:t>
            </a:r>
          </a:p>
        </p:txBody>
      </p:sp>
      <p:sp>
        <p:nvSpPr>
          <p:cNvPr id="25" name="角丸四角形 18">
            <a:extLst>
              <a:ext uri="{FF2B5EF4-FFF2-40B4-BE49-F238E27FC236}">
                <a16:creationId xmlns:a16="http://schemas.microsoft.com/office/drawing/2014/main" id="{BEB99071-5B71-39E5-55FA-A150336C5A7A}"/>
              </a:ext>
            </a:extLst>
          </p:cNvPr>
          <p:cNvSpPr/>
          <p:nvPr/>
        </p:nvSpPr>
        <p:spPr>
          <a:xfrm>
            <a:off x="5708054" y="4418350"/>
            <a:ext cx="3159519" cy="1532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defTabSz="422041"/>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日本銀行「</a:t>
            </a:r>
            <a:r>
              <a:rPr lang="zh-TW" altLang="en-US" sz="900" dirty="0">
                <a:solidFill>
                  <a:prstClr val="black"/>
                </a:solidFill>
                <a:latin typeface="Meiryo UI" panose="020B0604030504040204" pitchFamily="50" charset="-128"/>
                <a:ea typeface="Meiryo UI" panose="020B0604030504040204" pitchFamily="50" charset="-128"/>
              </a:rPr>
              <a:t>全国企業短期経済観測調査（近畿地区）</a:t>
            </a:r>
            <a:r>
              <a:rPr lang="ja-JP" altLang="en-US" sz="900" dirty="0">
                <a:solidFill>
                  <a:prstClr val="black"/>
                </a:solidFill>
                <a:latin typeface="Meiryo UI" panose="020B0604030504040204" pitchFamily="50" charset="-128"/>
                <a:ea typeface="Meiryo UI" panose="020B0604030504040204" pitchFamily="50" charset="-128"/>
              </a:rPr>
              <a:t>」より作成</a:t>
            </a:r>
          </a:p>
        </p:txBody>
      </p:sp>
      <p:sp>
        <p:nvSpPr>
          <p:cNvPr id="30" name="テキスト ボックス 29">
            <a:extLst>
              <a:ext uri="{FF2B5EF4-FFF2-40B4-BE49-F238E27FC236}">
                <a16:creationId xmlns:a16="http://schemas.microsoft.com/office/drawing/2014/main" id="{56E6E0B7-5638-C5D9-C39D-44A15FC39F26}"/>
              </a:ext>
            </a:extLst>
          </p:cNvPr>
          <p:cNvSpPr txBox="1"/>
          <p:nvPr/>
        </p:nvSpPr>
        <p:spPr>
          <a:xfrm>
            <a:off x="4607175" y="2112264"/>
            <a:ext cx="798617"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（％ポイント）</a:t>
            </a:r>
          </a:p>
        </p:txBody>
      </p:sp>
      <p:sp>
        <p:nvSpPr>
          <p:cNvPr id="45" name="矢印: 山形 44">
            <a:extLst>
              <a:ext uri="{FF2B5EF4-FFF2-40B4-BE49-F238E27FC236}">
                <a16:creationId xmlns:a16="http://schemas.microsoft.com/office/drawing/2014/main" id="{1A41F18D-A346-31E7-8832-0ADBD7B5E35A}"/>
              </a:ext>
            </a:extLst>
          </p:cNvPr>
          <p:cNvSpPr/>
          <p:nvPr/>
        </p:nvSpPr>
        <p:spPr>
          <a:xfrm rot="5400000">
            <a:off x="6404667" y="4410579"/>
            <a:ext cx="281802" cy="618733"/>
          </a:xfrm>
          <a:prstGeom prst="chevron">
            <a:avLst>
              <a:gd name="adj" fmla="val 56768"/>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chemeClr val="tx1"/>
              </a:solidFill>
              <a:latin typeface="Meiryo UI" panose="020B0604030504040204" pitchFamily="50" charset="-128"/>
              <a:ea typeface="Meiryo UI" panose="020B0604030504040204" pitchFamily="50" charset="-128"/>
            </a:endParaRPr>
          </a:p>
        </p:txBody>
      </p:sp>
      <p:sp>
        <p:nvSpPr>
          <p:cNvPr id="47" name="四角形: 角を丸くする 46">
            <a:extLst>
              <a:ext uri="{FF2B5EF4-FFF2-40B4-BE49-F238E27FC236}">
                <a16:creationId xmlns:a16="http://schemas.microsoft.com/office/drawing/2014/main" id="{D014BB0B-BF94-69B3-D5A4-3E17AB3B789A}"/>
              </a:ext>
            </a:extLst>
          </p:cNvPr>
          <p:cNvSpPr/>
          <p:nvPr/>
        </p:nvSpPr>
        <p:spPr>
          <a:xfrm>
            <a:off x="21263" y="4689315"/>
            <a:ext cx="1116000" cy="468000"/>
          </a:xfrm>
          <a:prstGeom prst="roundRect">
            <a:avLst/>
          </a:prstGeom>
          <a:solidFill>
            <a:srgbClr val="0070C0">
              <a:alpha val="20000"/>
            </a:srgb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景気回復</a:t>
            </a:r>
          </a:p>
        </p:txBody>
      </p:sp>
      <p:sp>
        <p:nvSpPr>
          <p:cNvPr id="48" name="四角形: 角を丸くする 47">
            <a:extLst>
              <a:ext uri="{FF2B5EF4-FFF2-40B4-BE49-F238E27FC236}">
                <a16:creationId xmlns:a16="http://schemas.microsoft.com/office/drawing/2014/main" id="{B36807CC-8BD4-A188-C6B9-A232A73F2E3A}"/>
              </a:ext>
            </a:extLst>
          </p:cNvPr>
          <p:cNvSpPr/>
          <p:nvPr/>
        </p:nvSpPr>
        <p:spPr>
          <a:xfrm>
            <a:off x="21263" y="5309615"/>
            <a:ext cx="1116000" cy="468000"/>
          </a:xfrm>
          <a:prstGeom prst="roundRect">
            <a:avLst/>
          </a:prstGeom>
          <a:solidFill>
            <a:srgbClr val="0070C0">
              <a:alpha val="20000"/>
            </a:srgb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インバウンド</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spc="-200" dirty="0">
                <a:solidFill>
                  <a:schemeClr val="tx1"/>
                </a:solidFill>
                <a:latin typeface="Meiryo UI" panose="020B0604030504040204" pitchFamily="50" charset="-128"/>
                <a:ea typeface="Meiryo UI" panose="020B0604030504040204" pitchFamily="50" charset="-128"/>
              </a:rPr>
              <a:t>消費の活性化</a:t>
            </a:r>
          </a:p>
        </p:txBody>
      </p:sp>
      <p:sp>
        <p:nvSpPr>
          <p:cNvPr id="49" name="四角形: 角を丸くする 48">
            <a:extLst>
              <a:ext uri="{FF2B5EF4-FFF2-40B4-BE49-F238E27FC236}">
                <a16:creationId xmlns:a16="http://schemas.microsoft.com/office/drawing/2014/main" id="{FA62C6C4-6447-EA41-E088-95452811C2E8}"/>
              </a:ext>
            </a:extLst>
          </p:cNvPr>
          <p:cNvSpPr/>
          <p:nvPr/>
        </p:nvSpPr>
        <p:spPr>
          <a:xfrm>
            <a:off x="4047032" y="4654337"/>
            <a:ext cx="1116000" cy="468000"/>
          </a:xfrm>
          <a:prstGeom prst="roundRect">
            <a:avLst/>
          </a:prstGeom>
          <a:solidFill>
            <a:srgbClr val="0070C0">
              <a:alpha val="20000"/>
            </a:srgb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spc="-100" dirty="0">
                <a:solidFill>
                  <a:schemeClr val="tx1"/>
                </a:solidFill>
                <a:latin typeface="Meiryo UI" panose="020B0604030504040204" pitchFamily="50" charset="-128"/>
                <a:ea typeface="Meiryo UI" panose="020B0604030504040204" pitchFamily="50" charset="-128"/>
              </a:rPr>
              <a:t>うめきた開発、</a:t>
            </a:r>
            <a:endParaRPr kumimoji="1" lang="en-US" altLang="ja-JP" sz="1400" spc="-100" dirty="0">
              <a:solidFill>
                <a:schemeClr val="tx1"/>
              </a:solidFill>
              <a:latin typeface="Meiryo UI" panose="020B0604030504040204" pitchFamily="50" charset="-128"/>
              <a:ea typeface="Meiryo UI" panose="020B0604030504040204" pitchFamily="50" charset="-128"/>
            </a:endParaRPr>
          </a:p>
          <a:p>
            <a:r>
              <a:rPr kumimoji="1" lang="ja-JP" altLang="en-US" sz="1400" spc="-100" dirty="0">
                <a:solidFill>
                  <a:schemeClr val="tx1"/>
                </a:solidFill>
                <a:latin typeface="Meiryo UI" panose="020B0604030504040204" pitchFamily="50" charset="-128"/>
                <a:ea typeface="Meiryo UI" panose="020B0604030504040204" pitchFamily="50" charset="-128"/>
              </a:rPr>
              <a:t>大阪</a:t>
            </a:r>
            <a:r>
              <a:rPr kumimoji="1" lang="en-US" altLang="ja-JP" sz="1400" spc="-100" dirty="0">
                <a:solidFill>
                  <a:schemeClr val="tx1"/>
                </a:solidFill>
                <a:latin typeface="Meiryo UI" panose="020B0604030504040204" pitchFamily="50" charset="-128"/>
                <a:ea typeface="Meiryo UI" panose="020B0604030504040204" pitchFamily="50" charset="-128"/>
              </a:rPr>
              <a:t>IR</a:t>
            </a:r>
            <a:r>
              <a:rPr kumimoji="1" lang="ja-JP" altLang="en-US" sz="1400" spc="-100" dirty="0">
                <a:solidFill>
                  <a:schemeClr val="tx1"/>
                </a:solidFill>
                <a:latin typeface="Meiryo UI" panose="020B0604030504040204" pitchFamily="50" charset="-128"/>
                <a:ea typeface="Meiryo UI" panose="020B0604030504040204" pitchFamily="50" charset="-128"/>
              </a:rPr>
              <a:t>　等</a:t>
            </a:r>
          </a:p>
        </p:txBody>
      </p:sp>
      <p:sp>
        <p:nvSpPr>
          <p:cNvPr id="52" name="テキスト ボックス 51">
            <a:extLst>
              <a:ext uri="{FF2B5EF4-FFF2-40B4-BE49-F238E27FC236}">
                <a16:creationId xmlns:a16="http://schemas.microsoft.com/office/drawing/2014/main" id="{2F98B98F-09F0-D426-1911-3D2C7627F067}"/>
              </a:ext>
            </a:extLst>
          </p:cNvPr>
          <p:cNvSpPr txBox="1"/>
          <p:nvPr/>
        </p:nvSpPr>
        <p:spPr>
          <a:xfrm>
            <a:off x="4144897" y="5276222"/>
            <a:ext cx="1463638" cy="60016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大阪では</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さらに労働力不足が</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見込まれる</a:t>
            </a:r>
          </a:p>
        </p:txBody>
      </p:sp>
      <p:sp>
        <p:nvSpPr>
          <p:cNvPr id="60" name="正方形/長方形 59">
            <a:extLst>
              <a:ext uri="{FF2B5EF4-FFF2-40B4-BE49-F238E27FC236}">
                <a16:creationId xmlns:a16="http://schemas.microsoft.com/office/drawing/2014/main" id="{3DA3CE21-2908-B00D-DA67-E40E49027325}"/>
              </a:ext>
            </a:extLst>
          </p:cNvPr>
          <p:cNvSpPr/>
          <p:nvPr/>
        </p:nvSpPr>
        <p:spPr>
          <a:xfrm>
            <a:off x="983781" y="5593860"/>
            <a:ext cx="3247539" cy="485609"/>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u="sng" dirty="0">
                <a:solidFill>
                  <a:schemeClr val="tx1"/>
                </a:solidFill>
                <a:latin typeface="Meiryo UI" panose="020B0604030504040204" pitchFamily="50" charset="-128"/>
                <a:ea typeface="Meiryo UI" panose="020B0604030504040204" pitchFamily="50" charset="-128"/>
              </a:rPr>
              <a:t>都市成長は、</a:t>
            </a:r>
            <a:endParaRPr kumimoji="1" lang="en-US" altLang="ja-JP" sz="1200" u="sng" dirty="0">
              <a:solidFill>
                <a:schemeClr val="tx1"/>
              </a:solidFill>
              <a:latin typeface="Meiryo UI" panose="020B0604030504040204" pitchFamily="50" charset="-128"/>
              <a:ea typeface="Meiryo UI" panose="020B0604030504040204" pitchFamily="50" charset="-128"/>
            </a:endParaRPr>
          </a:p>
          <a:p>
            <a:pPr algn="ctr"/>
            <a:r>
              <a:rPr kumimoji="1" lang="ja-JP" altLang="en-US" sz="1200" u="sng" dirty="0">
                <a:solidFill>
                  <a:schemeClr val="tx1"/>
                </a:solidFill>
                <a:latin typeface="Meiryo UI" panose="020B0604030504040204" pitchFamily="50" charset="-128"/>
                <a:ea typeface="Meiryo UI" panose="020B0604030504040204" pitchFamily="50" charset="-128"/>
              </a:rPr>
              <a:t>雇用の創出と需要の増加につながる</a:t>
            </a:r>
          </a:p>
        </p:txBody>
      </p:sp>
      <p:sp>
        <p:nvSpPr>
          <p:cNvPr id="17" name="矢印: 下 16">
            <a:extLst>
              <a:ext uri="{FF2B5EF4-FFF2-40B4-BE49-F238E27FC236}">
                <a16:creationId xmlns:a16="http://schemas.microsoft.com/office/drawing/2014/main" id="{49D4479E-34BA-0EF3-5DEC-2E13A16AC8FB}"/>
              </a:ext>
            </a:extLst>
          </p:cNvPr>
          <p:cNvSpPr/>
          <p:nvPr/>
        </p:nvSpPr>
        <p:spPr>
          <a:xfrm rot="14400000">
            <a:off x="1236047" y="5258419"/>
            <a:ext cx="396000" cy="288000"/>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8" name="矢印: 下 17">
            <a:extLst>
              <a:ext uri="{FF2B5EF4-FFF2-40B4-BE49-F238E27FC236}">
                <a16:creationId xmlns:a16="http://schemas.microsoft.com/office/drawing/2014/main" id="{8FDCE1A0-711D-5386-84A0-D4F5E4324739}"/>
              </a:ext>
            </a:extLst>
          </p:cNvPr>
          <p:cNvSpPr/>
          <p:nvPr/>
        </p:nvSpPr>
        <p:spPr>
          <a:xfrm rot="3600000" flipH="1">
            <a:off x="3578594" y="4844382"/>
            <a:ext cx="396000" cy="288000"/>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9" name="矢印: 下 18">
            <a:extLst>
              <a:ext uri="{FF2B5EF4-FFF2-40B4-BE49-F238E27FC236}">
                <a16:creationId xmlns:a16="http://schemas.microsoft.com/office/drawing/2014/main" id="{6333CC31-4FB9-225A-77DC-A10F35911B4B}"/>
              </a:ext>
            </a:extLst>
          </p:cNvPr>
          <p:cNvSpPr/>
          <p:nvPr/>
        </p:nvSpPr>
        <p:spPr>
          <a:xfrm rot="18000000">
            <a:off x="5235469" y="4844382"/>
            <a:ext cx="396000" cy="288000"/>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21" name="矢印: 下 20">
            <a:extLst>
              <a:ext uri="{FF2B5EF4-FFF2-40B4-BE49-F238E27FC236}">
                <a16:creationId xmlns:a16="http://schemas.microsoft.com/office/drawing/2014/main" id="{1CABFFB1-DB9F-63F7-A935-042600BE456B}"/>
              </a:ext>
            </a:extLst>
          </p:cNvPr>
          <p:cNvSpPr/>
          <p:nvPr/>
        </p:nvSpPr>
        <p:spPr>
          <a:xfrm rot="21600000">
            <a:off x="2398200" y="5484882"/>
            <a:ext cx="468000" cy="180000"/>
          </a:xfrm>
          <a:prstGeom prst="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29" name="四角形: 角を丸くする 28">
            <a:extLst>
              <a:ext uri="{FF2B5EF4-FFF2-40B4-BE49-F238E27FC236}">
                <a16:creationId xmlns:a16="http://schemas.microsoft.com/office/drawing/2014/main" id="{820D9C87-E788-751F-8117-1D1F74785B9A}"/>
              </a:ext>
            </a:extLst>
          </p:cNvPr>
          <p:cNvSpPr/>
          <p:nvPr/>
        </p:nvSpPr>
        <p:spPr>
          <a:xfrm>
            <a:off x="5856885" y="6060112"/>
            <a:ext cx="3159519" cy="752229"/>
          </a:xfrm>
          <a:prstGeom prst="roundRect">
            <a:avLst>
              <a:gd name="adj" fmla="val 24238"/>
            </a:avLst>
          </a:prstGeom>
          <a:noFill/>
          <a:ln w="25400" cmpd="sng">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457200" rtl="0" eaLnBrk="1" fontAlgn="auto" latinLnBrk="0" hangingPunct="1">
              <a:lnSpc>
                <a:spcPct val="100000"/>
              </a:lnSpc>
              <a:spcBef>
                <a:spcPts val="0"/>
              </a:spcBef>
              <a:spcAft>
                <a:spcPts val="0"/>
              </a:spcAft>
              <a:buClrTx/>
              <a:buSzTx/>
              <a:tabLst/>
              <a:defRPr/>
            </a:pPr>
            <a:r>
              <a:rPr kumimoji="1" lang="ja-JP" altLang="en-US" b="1" i="0" u="none" strike="noStrike" kern="1200" cap="none" spc="-150" normalizeH="0" noProof="0" dirty="0">
                <a:ln>
                  <a:noFill/>
                </a:ln>
                <a:solidFill>
                  <a:prstClr val="black"/>
                </a:solidFill>
                <a:effectLst/>
                <a:uLnTx/>
                <a:uFillTx/>
                <a:latin typeface="Meiryo UI" panose="020B0604030504040204" pitchFamily="50" charset="-128"/>
                <a:ea typeface="Meiryo UI" panose="020B0604030504040204" pitchFamily="50" charset="-128"/>
              </a:rPr>
              <a:t>無償化の実施の有無に関わらず、</a:t>
            </a:r>
            <a:endParaRPr kumimoji="1" lang="en-US" altLang="ja-JP" b="1" i="0" u="none" strike="noStrike" kern="1200" cap="none" spc="-150" normalizeH="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ctr" defTabSz="457200" rtl="0" eaLnBrk="1" fontAlgn="auto" latinLnBrk="0" hangingPunct="1">
              <a:lnSpc>
                <a:spcPct val="100000"/>
              </a:lnSpc>
              <a:spcBef>
                <a:spcPts val="0"/>
              </a:spcBef>
              <a:spcAft>
                <a:spcPts val="0"/>
              </a:spcAft>
              <a:buClrTx/>
              <a:buSzTx/>
              <a:tabLst/>
              <a:defRPr/>
            </a:pPr>
            <a:r>
              <a:rPr kumimoji="1" lang="ja-JP" altLang="en-US" b="1" dirty="0">
                <a:solidFill>
                  <a:prstClr val="black"/>
                </a:solidFill>
                <a:latin typeface="Meiryo UI" panose="020B0604030504040204" pitchFamily="50" charset="-128"/>
                <a:ea typeface="Meiryo UI" panose="020B0604030504040204" pitchFamily="50" charset="-128"/>
              </a:rPr>
              <a:t>保育ニーズは上昇していく想定</a:t>
            </a:r>
            <a:endPar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矢印: 右 26">
            <a:extLst>
              <a:ext uri="{FF2B5EF4-FFF2-40B4-BE49-F238E27FC236}">
                <a16:creationId xmlns:a16="http://schemas.microsoft.com/office/drawing/2014/main" id="{3E261041-FD91-4394-4668-95A524341D7E}"/>
              </a:ext>
            </a:extLst>
          </p:cNvPr>
          <p:cNvSpPr/>
          <p:nvPr/>
        </p:nvSpPr>
        <p:spPr>
          <a:xfrm>
            <a:off x="5645366" y="6163912"/>
            <a:ext cx="360000" cy="566093"/>
          </a:xfrm>
          <a:prstGeom prst="rightArrow">
            <a:avLst/>
          </a:prstGeom>
          <a:solidFill>
            <a:srgbClr val="4472C4"/>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CB5C924E-8456-B6F8-FDA6-1C0C562814AB}"/>
              </a:ext>
            </a:extLst>
          </p:cNvPr>
          <p:cNvSpPr txBox="1"/>
          <p:nvPr/>
        </p:nvSpPr>
        <p:spPr>
          <a:xfrm>
            <a:off x="7848288" y="2196206"/>
            <a:ext cx="1133644"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（各年</a:t>
            </a:r>
            <a:r>
              <a:rPr kumimoji="1" lang="en-US" altLang="ja-JP" sz="800" dirty="0">
                <a:latin typeface="Meiryo UI" panose="020B0604030504040204" pitchFamily="50" charset="-128"/>
                <a:ea typeface="Meiryo UI" panose="020B0604030504040204" pitchFamily="50" charset="-128"/>
              </a:rPr>
              <a:t>12</a:t>
            </a:r>
            <a:r>
              <a:rPr kumimoji="1" lang="ja-JP" altLang="en-US" sz="800" dirty="0">
                <a:latin typeface="Meiryo UI" panose="020B0604030504040204" pitchFamily="50" charset="-128"/>
                <a:ea typeface="Meiryo UI" panose="020B0604030504040204" pitchFamily="50" charset="-128"/>
              </a:rPr>
              <a:t>月末時点）</a:t>
            </a:r>
          </a:p>
        </p:txBody>
      </p:sp>
      <p:sp>
        <p:nvSpPr>
          <p:cNvPr id="3" name="吹き出し: 四角形 2">
            <a:extLst>
              <a:ext uri="{FF2B5EF4-FFF2-40B4-BE49-F238E27FC236}">
                <a16:creationId xmlns:a16="http://schemas.microsoft.com/office/drawing/2014/main" id="{4F435365-09B8-9D52-BF2C-C67093F22CC3}"/>
              </a:ext>
            </a:extLst>
          </p:cNvPr>
          <p:cNvSpPr/>
          <p:nvPr/>
        </p:nvSpPr>
        <p:spPr>
          <a:xfrm>
            <a:off x="4176796" y="5295531"/>
            <a:ext cx="1260000" cy="576000"/>
          </a:xfrm>
          <a:prstGeom prst="wedgeRectCallout">
            <a:avLst>
              <a:gd name="adj1" fmla="val -11134"/>
              <a:gd name="adj2" fmla="val -73312"/>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1433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B8DF9-1920-6A4C-9D9D-7F964DBA9C18}"/>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7BA4DCD0-460A-20E3-9C63-61E5ED831572}"/>
              </a:ext>
            </a:extLst>
          </p:cNvPr>
          <p:cNvPicPr>
            <a:picLocks noChangeAspect="1"/>
          </p:cNvPicPr>
          <p:nvPr/>
        </p:nvPicPr>
        <p:blipFill>
          <a:blip r:embed="rId2"/>
          <a:stretch>
            <a:fillRect/>
          </a:stretch>
        </p:blipFill>
        <p:spPr>
          <a:xfrm>
            <a:off x="19185" y="2922584"/>
            <a:ext cx="9089924" cy="2688569"/>
          </a:xfrm>
          <a:prstGeom prst="rect">
            <a:avLst/>
          </a:prstGeom>
        </p:spPr>
      </p:pic>
      <p:pic>
        <p:nvPicPr>
          <p:cNvPr id="6" name="図 5">
            <a:extLst>
              <a:ext uri="{FF2B5EF4-FFF2-40B4-BE49-F238E27FC236}">
                <a16:creationId xmlns:a16="http://schemas.microsoft.com/office/drawing/2014/main" id="{41DACCC8-5C3E-A944-AFC4-60AF00532B09}"/>
              </a:ext>
            </a:extLst>
          </p:cNvPr>
          <p:cNvPicPr>
            <a:picLocks noChangeAspect="1"/>
          </p:cNvPicPr>
          <p:nvPr/>
        </p:nvPicPr>
        <p:blipFill>
          <a:blip r:embed="rId3"/>
          <a:stretch>
            <a:fillRect/>
          </a:stretch>
        </p:blipFill>
        <p:spPr>
          <a:xfrm>
            <a:off x="2541517" y="270893"/>
            <a:ext cx="3194093" cy="2237670"/>
          </a:xfrm>
          <a:prstGeom prst="rect">
            <a:avLst/>
          </a:prstGeom>
        </p:spPr>
      </p:pic>
      <p:sp>
        <p:nvSpPr>
          <p:cNvPr id="10" name="スライド番号プレースホルダー 9">
            <a:extLst>
              <a:ext uri="{FF2B5EF4-FFF2-40B4-BE49-F238E27FC236}">
                <a16:creationId xmlns:a16="http://schemas.microsoft.com/office/drawing/2014/main" id="{4AF8A546-12FC-8273-907B-F52B4A056C91}"/>
              </a:ext>
            </a:extLst>
          </p:cNvPr>
          <p:cNvSpPr>
            <a:spLocks noGrp="1"/>
          </p:cNvSpPr>
          <p:nvPr>
            <p:ph type="sldNum" sz="quarter" idx="12"/>
          </p:nvPr>
        </p:nvSpPr>
        <p:spPr>
          <a:xfrm>
            <a:off x="7130348" y="6218895"/>
            <a:ext cx="2057400" cy="365125"/>
          </a:xfrm>
        </p:spPr>
        <p:txBody>
          <a:bodyPr/>
          <a:lstStyle/>
          <a:p>
            <a:r>
              <a:rPr kumimoji="1" lang="en-US" altLang="ja-JP" dirty="0"/>
              <a:t>3</a:t>
            </a:r>
          </a:p>
        </p:txBody>
      </p:sp>
      <p:sp>
        <p:nvSpPr>
          <p:cNvPr id="2" name="テキスト ボックス 1">
            <a:extLst>
              <a:ext uri="{FF2B5EF4-FFF2-40B4-BE49-F238E27FC236}">
                <a16:creationId xmlns:a16="http://schemas.microsoft.com/office/drawing/2014/main" id="{6323CEBC-FE4F-F121-E80A-002DFC69079C}"/>
              </a:ext>
            </a:extLst>
          </p:cNvPr>
          <p:cNvSpPr txBox="1"/>
          <p:nvPr/>
        </p:nvSpPr>
        <p:spPr>
          <a:xfrm>
            <a:off x="-54528" y="2561169"/>
            <a:ext cx="6816066" cy="369332"/>
          </a:xfrm>
          <a:prstGeom prst="rect">
            <a:avLst/>
          </a:prstGeom>
          <a:noFill/>
        </p:spPr>
        <p:txBody>
          <a:bodyPr wrap="square">
            <a:spAutoFit/>
          </a:bodyPr>
          <a:lstStyle/>
          <a:p>
            <a:pPr defTabSz="914400">
              <a:spcBef>
                <a:spcPts val="600"/>
              </a:spcBef>
              <a:spcAft>
                <a:spcPts val="600"/>
              </a:spcAft>
              <a:defRPr/>
            </a:pPr>
            <a:r>
              <a:rPr kumimoji="1" lang="ja-JP" altLang="en-US" b="1" dirty="0">
                <a:solidFill>
                  <a:prstClr val="black"/>
                </a:solidFill>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保育所等利用待機児童数・保育ニーズの推移</a:t>
            </a:r>
            <a:r>
              <a:rPr lang="ja-JP" altLang="en-US" sz="1400" b="1" dirty="0">
                <a:latin typeface="Meiryo UI" panose="020B0604030504040204" pitchFamily="50" charset="-128"/>
                <a:ea typeface="Meiryo UI" panose="020B0604030504040204" pitchFamily="50" charset="-128"/>
              </a:rPr>
              <a:t>（各年４月１日現在）</a:t>
            </a:r>
            <a:endParaRPr kumimoji="1" lang="en-US" altLang="ja-JP" b="1" dirty="0">
              <a:solidFill>
                <a:prstClr val="black"/>
              </a:solidFill>
              <a:latin typeface="Meiryo UI" panose="020B0604030504040204" pitchFamily="50" charset="-128"/>
              <a:ea typeface="Meiryo UI" panose="020B0604030504040204" pitchFamily="50" charset="-128"/>
            </a:endParaRPr>
          </a:p>
        </p:txBody>
      </p:sp>
      <p:sp>
        <p:nvSpPr>
          <p:cNvPr id="12" name="吹き出し: 角を丸めた四角形 11">
            <a:extLst>
              <a:ext uri="{FF2B5EF4-FFF2-40B4-BE49-F238E27FC236}">
                <a16:creationId xmlns:a16="http://schemas.microsoft.com/office/drawing/2014/main" id="{B0225C3C-AB1C-599A-F66F-A44429597867}"/>
              </a:ext>
            </a:extLst>
          </p:cNvPr>
          <p:cNvSpPr>
            <a:spLocks noChangeAspect="1"/>
          </p:cNvSpPr>
          <p:nvPr/>
        </p:nvSpPr>
        <p:spPr>
          <a:xfrm>
            <a:off x="7981641" y="4956827"/>
            <a:ext cx="960231" cy="440957"/>
          </a:xfrm>
          <a:prstGeom prst="wedgeRoundRectCallout">
            <a:avLst>
              <a:gd name="adj1" fmla="val -63500"/>
              <a:gd name="adj2" fmla="val -4257"/>
              <a:gd name="adj3" fmla="val 16667"/>
            </a:avLst>
          </a:prstGeom>
          <a:solidFill>
            <a:srgbClr val="FF0000"/>
          </a:solidFill>
          <a:ln>
            <a:noFill/>
          </a:ln>
        </p:spPr>
        <p:style>
          <a:lnRef idx="2">
            <a:schemeClr val="dk1"/>
          </a:lnRef>
          <a:fillRef idx="1">
            <a:schemeClr val="lt1"/>
          </a:fillRef>
          <a:effectRef idx="0">
            <a:schemeClr val="dk1"/>
          </a:effectRef>
          <a:fontRef idx="minor">
            <a:schemeClr val="dk1"/>
          </a:fontRef>
        </p:style>
        <p:txBody>
          <a:bodyPr lIns="0" tIns="0" rIns="0" bIns="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本市で初</a:t>
            </a:r>
          </a:p>
        </p:txBody>
      </p:sp>
      <p:sp>
        <p:nvSpPr>
          <p:cNvPr id="3" name="四角形: 角を丸くする 2">
            <a:extLst>
              <a:ext uri="{FF2B5EF4-FFF2-40B4-BE49-F238E27FC236}">
                <a16:creationId xmlns:a16="http://schemas.microsoft.com/office/drawing/2014/main" id="{CBAF94FA-CB47-D26A-C73E-5F8F1043912F}"/>
              </a:ext>
            </a:extLst>
          </p:cNvPr>
          <p:cNvSpPr/>
          <p:nvPr/>
        </p:nvSpPr>
        <p:spPr>
          <a:xfrm>
            <a:off x="380254" y="5687280"/>
            <a:ext cx="8383492" cy="900000"/>
          </a:xfrm>
          <a:prstGeom prst="roundRect">
            <a:avLst>
              <a:gd name="adj" fmla="val 18432"/>
            </a:avLst>
          </a:prstGeom>
          <a:no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600" dirty="0">
                <a:solidFill>
                  <a:sysClr val="windowText" lastClr="000000"/>
                </a:solidFill>
                <a:highlight>
                  <a:srgbClr val="FFFFFF"/>
                </a:highlight>
                <a:latin typeface="Meiryo UI" panose="020B0604030504040204" pitchFamily="50" charset="-128"/>
                <a:ea typeface="Meiryo UI" panose="020B0604030504040204" pitchFamily="50" charset="-128"/>
              </a:rPr>
              <a:t>待機児童ゼロを達成したが、</a:t>
            </a:r>
            <a:r>
              <a:rPr lang="ja-JP" altLang="en-US" b="1" dirty="0">
                <a:solidFill>
                  <a:sysClr val="windowText" lastClr="000000"/>
                </a:solidFill>
                <a:highlight>
                  <a:srgbClr val="FFFFFF"/>
                </a:highlight>
                <a:latin typeface="Meiryo UI" panose="020B0604030504040204" pitchFamily="50" charset="-128"/>
                <a:ea typeface="Meiryo UI" panose="020B0604030504040204" pitchFamily="50" charset="-128"/>
              </a:rPr>
              <a:t>今後も保育ニーズは増加する見込みであり、</a:t>
            </a:r>
            <a:endParaRPr lang="en-US" altLang="ja-JP" b="1" dirty="0">
              <a:solidFill>
                <a:sysClr val="windowText" lastClr="000000"/>
              </a:solidFill>
              <a:highlight>
                <a:srgbClr val="FFFFFF"/>
              </a:highlight>
              <a:latin typeface="Meiryo UI" panose="020B0604030504040204" pitchFamily="50" charset="-128"/>
              <a:ea typeface="Meiryo UI" panose="020B0604030504040204" pitchFamily="50" charset="-128"/>
            </a:endParaRPr>
          </a:p>
          <a:p>
            <a:pPr>
              <a:defRPr/>
            </a:pPr>
            <a:r>
              <a:rPr lang="ja-JP" altLang="en-US" sz="1600" dirty="0">
                <a:solidFill>
                  <a:sysClr val="windowText" lastClr="000000"/>
                </a:solidFill>
                <a:highlight>
                  <a:srgbClr val="FFFFFF"/>
                </a:highlight>
                <a:latin typeface="Meiryo UI" panose="020B0604030504040204" pitchFamily="50" charset="-128"/>
                <a:ea typeface="Meiryo UI" panose="020B0604030504040204" pitchFamily="50" charset="-128"/>
              </a:rPr>
              <a:t>また利用申込をしたが保育所等を利用できていない</a:t>
            </a:r>
            <a:r>
              <a:rPr lang="ja-JP" altLang="en-US" b="1" dirty="0">
                <a:solidFill>
                  <a:sysClr val="windowText" lastClr="000000"/>
                </a:solidFill>
                <a:highlight>
                  <a:srgbClr val="FFFFFF"/>
                </a:highlight>
                <a:latin typeface="Meiryo UI" panose="020B0604030504040204" pitchFamily="50" charset="-128"/>
                <a:ea typeface="Meiryo UI" panose="020B0604030504040204" pitchFamily="50" charset="-128"/>
              </a:rPr>
              <a:t>利用保留児童が依然として多いことから、</a:t>
            </a:r>
            <a:endParaRPr lang="en-US" altLang="ja-JP" b="1" dirty="0">
              <a:solidFill>
                <a:sysClr val="windowText" lastClr="000000"/>
              </a:solidFill>
              <a:highlight>
                <a:srgbClr val="FFFFFF"/>
              </a:highlight>
              <a:latin typeface="Meiryo UI" panose="020B0604030504040204" pitchFamily="50" charset="-128"/>
              <a:ea typeface="Meiryo UI" panose="020B0604030504040204" pitchFamily="50" charset="-128"/>
            </a:endParaRPr>
          </a:p>
          <a:p>
            <a:pPr>
              <a:defRPr/>
            </a:pPr>
            <a:r>
              <a:rPr lang="ja-JP" altLang="en-US" b="1" dirty="0">
                <a:solidFill>
                  <a:sysClr val="windowText" lastClr="000000"/>
                </a:solidFill>
                <a:highlight>
                  <a:srgbClr val="FFFFFF"/>
                </a:highlight>
                <a:latin typeface="Meiryo UI" panose="020B0604030504040204" pitchFamily="50" charset="-128"/>
                <a:ea typeface="Meiryo UI" panose="020B0604030504040204" pitchFamily="50" charset="-128"/>
              </a:rPr>
              <a:t>今後も対策を進めていく必要がある</a:t>
            </a:r>
            <a:endParaRPr kumimoji="1" lang="ja-JP" altLang="en-US"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6A4611B-041A-A351-6A3E-34F3BEAC4AF8}"/>
              </a:ext>
            </a:extLst>
          </p:cNvPr>
          <p:cNvSpPr txBox="1"/>
          <p:nvPr/>
        </p:nvSpPr>
        <p:spPr>
          <a:xfrm>
            <a:off x="0" y="29373"/>
            <a:ext cx="6816066" cy="369332"/>
          </a:xfrm>
          <a:prstGeom prst="rect">
            <a:avLst/>
          </a:prstGeom>
          <a:noFill/>
        </p:spPr>
        <p:txBody>
          <a:bodyPr wrap="square">
            <a:spAutoFit/>
          </a:bodyPr>
          <a:lstStyle/>
          <a:p>
            <a:pPr defTabSz="914400">
              <a:spcBef>
                <a:spcPts val="600"/>
              </a:spcBef>
              <a:spcAft>
                <a:spcPts val="600"/>
              </a:spcAft>
              <a:defRPr/>
            </a:pPr>
            <a:r>
              <a:rPr kumimoji="1" lang="ja-JP" altLang="en-US" b="1" dirty="0">
                <a:solidFill>
                  <a:prstClr val="black"/>
                </a:solidFill>
                <a:latin typeface="Meiryo UI" panose="020B0604030504040204" pitchFamily="50" charset="-128"/>
                <a:ea typeface="Meiryo UI" panose="020B0604030504040204" pitchFamily="50" charset="-128"/>
              </a:rPr>
              <a:t>○ 保育所等の利用状況</a:t>
            </a:r>
            <a:endParaRPr kumimoji="1" lang="en-US" altLang="ja-JP" b="1" dirty="0">
              <a:solidFill>
                <a:prstClr val="black"/>
              </a:solidFill>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C88D0170-A35B-C392-DBBA-5E636100AD2A}"/>
              </a:ext>
            </a:extLst>
          </p:cNvPr>
          <p:cNvPicPr>
            <a:picLocks noChangeAspect="1"/>
          </p:cNvPicPr>
          <p:nvPr/>
        </p:nvPicPr>
        <p:blipFill>
          <a:blip r:embed="rId4"/>
          <a:stretch>
            <a:fillRect/>
          </a:stretch>
        </p:blipFill>
        <p:spPr>
          <a:xfrm>
            <a:off x="5876365" y="259514"/>
            <a:ext cx="3176047" cy="2237670"/>
          </a:xfrm>
          <a:prstGeom prst="rect">
            <a:avLst/>
          </a:prstGeom>
        </p:spPr>
      </p:pic>
      <p:sp>
        <p:nvSpPr>
          <p:cNvPr id="21" name="テキスト ボックス 20">
            <a:extLst>
              <a:ext uri="{FF2B5EF4-FFF2-40B4-BE49-F238E27FC236}">
                <a16:creationId xmlns:a16="http://schemas.microsoft.com/office/drawing/2014/main" id="{6331B04E-0F5E-D782-FEE7-E3DD9BF7C498}"/>
              </a:ext>
            </a:extLst>
          </p:cNvPr>
          <p:cNvSpPr txBox="1"/>
          <p:nvPr/>
        </p:nvSpPr>
        <p:spPr>
          <a:xfrm>
            <a:off x="-9481" y="614783"/>
            <a:ext cx="2566423" cy="138499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保育所等申込者数</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０～２歳児が４年連続で増加</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申込倍率</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１歳児・２歳児の入所が難しく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なってきている</a:t>
            </a:r>
          </a:p>
        </p:txBody>
      </p:sp>
      <p:sp>
        <p:nvSpPr>
          <p:cNvPr id="40" name="テキスト ボックス 3">
            <a:extLst>
              <a:ext uri="{FF2B5EF4-FFF2-40B4-BE49-F238E27FC236}">
                <a16:creationId xmlns:a16="http://schemas.microsoft.com/office/drawing/2014/main" id="{3E87C415-7F60-EB70-AA01-7082184210EF}"/>
              </a:ext>
            </a:extLst>
          </p:cNvPr>
          <p:cNvSpPr txBox="1">
            <a:spLocks noChangeAspect="1"/>
          </p:cNvSpPr>
          <p:nvPr/>
        </p:nvSpPr>
        <p:spPr>
          <a:xfrm>
            <a:off x="2808015" y="496079"/>
            <a:ext cx="595000" cy="261556"/>
          </a:xfrm>
          <a:prstGeom prst="wedgeRoundRectCallout">
            <a:avLst>
              <a:gd name="adj1" fmla="val -3043"/>
              <a:gd name="adj2" fmla="val 82074"/>
              <a:gd name="adj3" fmla="val 16667"/>
            </a:avLst>
          </a:prstGeom>
          <a:solidFill>
            <a:srgbClr val="FF0000"/>
          </a:solidFill>
          <a:ln w="9525" cmpd="sng">
            <a:noFill/>
          </a:ln>
        </p:spPr>
        <p:style>
          <a:lnRef idx="0">
            <a:scrgbClr r="0" g="0" b="0"/>
          </a:lnRef>
          <a:fillRef idx="0">
            <a:scrgbClr r="0" g="0" b="0"/>
          </a:fillRef>
          <a:effectRef idx="0">
            <a:scrgbClr r="0" g="0" b="0"/>
          </a:effectRef>
          <a:fontRef idx="minor">
            <a:schemeClr val="dk1"/>
          </a:fontRef>
        </p:style>
        <p:txBody>
          <a:bodyPr wrap="none" lIns="36000" tIns="18000" rIns="36000" bIns="18000" rtlCol="0" anchor="ctr">
            <a:spAutoFit/>
          </a:bodyP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１歳児</a:t>
            </a:r>
            <a:endParaRPr kumimoji="1" lang="ja-JP" altLang="en-US" sz="1300" b="1" kern="1200" dirty="0">
              <a:solidFill>
                <a:schemeClr val="bg1"/>
              </a:solidFill>
              <a:latin typeface="Meiryo UI" panose="020B0604030504040204" pitchFamily="50" charset="-128"/>
              <a:ea typeface="Meiryo UI" panose="020B0604030504040204" pitchFamily="50" charset="-128"/>
            </a:endParaRPr>
          </a:p>
        </p:txBody>
      </p:sp>
      <p:sp>
        <p:nvSpPr>
          <p:cNvPr id="36" name="テキスト ボックス 1">
            <a:extLst>
              <a:ext uri="{FF2B5EF4-FFF2-40B4-BE49-F238E27FC236}">
                <a16:creationId xmlns:a16="http://schemas.microsoft.com/office/drawing/2014/main" id="{BC6448A4-55E4-C250-574D-3A8206B23CA6}"/>
              </a:ext>
            </a:extLst>
          </p:cNvPr>
          <p:cNvSpPr txBox="1">
            <a:spLocks noChangeAspect="1"/>
          </p:cNvSpPr>
          <p:nvPr/>
        </p:nvSpPr>
        <p:spPr>
          <a:xfrm>
            <a:off x="2507473" y="2138235"/>
            <a:ext cx="553375" cy="261556"/>
          </a:xfrm>
          <a:prstGeom prst="wedgeRoundRectCallout">
            <a:avLst>
              <a:gd name="adj1" fmla="val 47112"/>
              <a:gd name="adj2" fmla="val -77228"/>
              <a:gd name="adj3" fmla="val 16667"/>
            </a:avLst>
          </a:prstGeom>
          <a:solidFill>
            <a:srgbClr val="002060"/>
          </a:solidFill>
          <a:ln w="9525" cmpd="sng">
            <a:noFill/>
          </a:ln>
        </p:spPr>
        <p:style>
          <a:lnRef idx="0">
            <a:scrgbClr r="0" g="0" b="0"/>
          </a:lnRef>
          <a:fillRef idx="0">
            <a:scrgbClr r="0" g="0" b="0"/>
          </a:fillRef>
          <a:effectRef idx="0">
            <a:scrgbClr r="0" g="0" b="0"/>
          </a:effectRef>
          <a:fontRef idx="minor">
            <a:schemeClr val="dk1"/>
          </a:fontRef>
        </p:style>
        <p:txBody>
          <a:bodyPr wrap="none" lIns="36000" tIns="18000" rIns="36000" bIns="18000" rtlCol="0" anchor="ctr">
            <a:spAutoFit/>
          </a:bodyP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r>
              <a:rPr kumimoji="1" lang="en-US" altLang="ja-JP" sz="1300" b="1" dirty="0">
                <a:solidFill>
                  <a:schemeClr val="bg1"/>
                </a:solidFill>
                <a:latin typeface="Meiryo UI" panose="020B0604030504040204" pitchFamily="50" charset="-128"/>
                <a:ea typeface="Meiryo UI" panose="020B0604030504040204" pitchFamily="50" charset="-128"/>
              </a:rPr>
              <a:t>2</a:t>
            </a:r>
            <a:r>
              <a:rPr kumimoji="1" lang="ja-JP" altLang="en-US" sz="1300" b="1" dirty="0">
                <a:solidFill>
                  <a:schemeClr val="bg1"/>
                </a:solidFill>
                <a:latin typeface="Meiryo UI" panose="020B0604030504040204" pitchFamily="50" charset="-128"/>
                <a:ea typeface="Meiryo UI" panose="020B0604030504040204" pitchFamily="50" charset="-128"/>
              </a:rPr>
              <a:t>歳児</a:t>
            </a:r>
            <a:endParaRPr kumimoji="1" lang="ja-JP" altLang="en-US" sz="1300" b="1" kern="1200" dirty="0">
              <a:solidFill>
                <a:schemeClr val="bg1"/>
              </a:solidFill>
              <a:latin typeface="Meiryo UI" panose="020B0604030504040204" pitchFamily="50" charset="-128"/>
              <a:ea typeface="Meiryo UI" panose="020B0604030504040204" pitchFamily="50" charset="-128"/>
            </a:endParaRPr>
          </a:p>
        </p:txBody>
      </p:sp>
      <p:sp>
        <p:nvSpPr>
          <p:cNvPr id="41" name="テキスト ボックス 3">
            <a:extLst>
              <a:ext uri="{FF2B5EF4-FFF2-40B4-BE49-F238E27FC236}">
                <a16:creationId xmlns:a16="http://schemas.microsoft.com/office/drawing/2014/main" id="{2638E69A-4C7E-98CA-F010-F4D0A3B91FDD}"/>
              </a:ext>
            </a:extLst>
          </p:cNvPr>
          <p:cNvSpPr txBox="1">
            <a:spLocks noChangeAspect="1"/>
          </p:cNvSpPr>
          <p:nvPr/>
        </p:nvSpPr>
        <p:spPr>
          <a:xfrm>
            <a:off x="2467445" y="1140727"/>
            <a:ext cx="543404" cy="261556"/>
          </a:xfrm>
          <a:prstGeom prst="wedgeRoundRectCallout">
            <a:avLst>
              <a:gd name="adj1" fmla="val 44609"/>
              <a:gd name="adj2" fmla="val 92813"/>
              <a:gd name="adj3" fmla="val 16667"/>
            </a:avLst>
          </a:prstGeom>
          <a:solidFill>
            <a:schemeClr val="tx1"/>
          </a:solidFill>
          <a:ln w="9525" cmpd="sng">
            <a:noFill/>
          </a:ln>
        </p:spPr>
        <p:style>
          <a:lnRef idx="0">
            <a:scrgbClr r="0" g="0" b="0"/>
          </a:lnRef>
          <a:fillRef idx="0">
            <a:scrgbClr r="0" g="0" b="0"/>
          </a:fillRef>
          <a:effectRef idx="0">
            <a:scrgbClr r="0" g="0" b="0"/>
          </a:effectRef>
          <a:fontRef idx="minor">
            <a:schemeClr val="dk1"/>
          </a:fontRef>
        </p:style>
        <p:txBody>
          <a:bodyPr wrap="none" lIns="36000" tIns="18000" rIns="36000" bIns="18000" rtlCol="0" anchor="ctr">
            <a:spAutoFit/>
          </a:bodyP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r>
              <a:rPr kumimoji="1" lang="en-US" altLang="ja-JP" sz="1300" b="1" dirty="0">
                <a:solidFill>
                  <a:schemeClr val="bg1"/>
                </a:solidFill>
                <a:latin typeface="Meiryo UI" panose="020B0604030504040204" pitchFamily="50" charset="-128"/>
                <a:ea typeface="Meiryo UI" panose="020B0604030504040204" pitchFamily="50" charset="-128"/>
              </a:rPr>
              <a:t>0</a:t>
            </a:r>
            <a:r>
              <a:rPr kumimoji="1" lang="ja-JP" altLang="en-US" sz="1300" b="1" dirty="0">
                <a:solidFill>
                  <a:schemeClr val="bg1"/>
                </a:solidFill>
                <a:latin typeface="Meiryo UI" panose="020B0604030504040204" pitchFamily="50" charset="-128"/>
                <a:ea typeface="Meiryo UI" panose="020B0604030504040204" pitchFamily="50" charset="-128"/>
              </a:rPr>
              <a:t>歳児</a:t>
            </a:r>
            <a:endParaRPr kumimoji="1" lang="ja-JP" altLang="en-US" sz="1300" b="1" kern="1200" dirty="0">
              <a:solidFill>
                <a:schemeClr val="bg1"/>
              </a:solidFill>
              <a:latin typeface="Meiryo UI" panose="020B0604030504040204" pitchFamily="50" charset="-128"/>
              <a:ea typeface="Meiryo UI" panose="020B0604030504040204" pitchFamily="50" charset="-128"/>
            </a:endParaRPr>
          </a:p>
        </p:txBody>
      </p:sp>
      <p:sp>
        <p:nvSpPr>
          <p:cNvPr id="33" name="角丸四角形 25">
            <a:extLst>
              <a:ext uri="{FF2B5EF4-FFF2-40B4-BE49-F238E27FC236}">
                <a16:creationId xmlns:a16="http://schemas.microsoft.com/office/drawing/2014/main" id="{29078D56-D623-1A08-0195-D5D97C0D1988}"/>
              </a:ext>
            </a:extLst>
          </p:cNvPr>
          <p:cNvSpPr>
            <a:spLocks noChangeAspect="1"/>
          </p:cNvSpPr>
          <p:nvPr/>
        </p:nvSpPr>
        <p:spPr>
          <a:xfrm rot="21256211">
            <a:off x="3482373" y="1404458"/>
            <a:ext cx="2174717" cy="775914"/>
          </a:xfrm>
          <a:prstGeom prst="roundRect">
            <a:avLst/>
          </a:prstGeom>
          <a:noFill/>
          <a:ln w="285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25" name="角丸四角形 25">
            <a:extLst>
              <a:ext uri="{FF2B5EF4-FFF2-40B4-BE49-F238E27FC236}">
                <a16:creationId xmlns:a16="http://schemas.microsoft.com/office/drawing/2014/main" id="{75DC261B-4ABE-F8E7-9671-EF9BA9A800D7}"/>
              </a:ext>
            </a:extLst>
          </p:cNvPr>
          <p:cNvSpPr>
            <a:spLocks noChangeAspect="1"/>
          </p:cNvSpPr>
          <p:nvPr/>
        </p:nvSpPr>
        <p:spPr>
          <a:xfrm rot="21087791">
            <a:off x="3466388" y="591221"/>
            <a:ext cx="2160000" cy="439843"/>
          </a:xfrm>
          <a:prstGeom prst="roundRect">
            <a:avLst/>
          </a:prstGeom>
          <a:noFill/>
          <a:ln w="285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35" name="テキスト ボックス 3">
            <a:extLst>
              <a:ext uri="{FF2B5EF4-FFF2-40B4-BE49-F238E27FC236}">
                <a16:creationId xmlns:a16="http://schemas.microsoft.com/office/drawing/2014/main" id="{D1CF8325-D61C-C200-B7CD-5DE307C48D3F}"/>
              </a:ext>
            </a:extLst>
          </p:cNvPr>
          <p:cNvSpPr txBox="1">
            <a:spLocks noChangeAspect="1"/>
          </p:cNvSpPr>
          <p:nvPr/>
        </p:nvSpPr>
        <p:spPr>
          <a:xfrm>
            <a:off x="8241453" y="2054326"/>
            <a:ext cx="543404" cy="261556"/>
          </a:xfrm>
          <a:prstGeom prst="wedgeRoundRectCallout">
            <a:avLst>
              <a:gd name="adj1" fmla="val 19121"/>
              <a:gd name="adj2" fmla="val -90273"/>
              <a:gd name="adj3" fmla="val 16667"/>
            </a:avLst>
          </a:prstGeom>
          <a:solidFill>
            <a:schemeClr val="tx1"/>
          </a:solidFill>
          <a:ln w="9525" cmpd="sng">
            <a:noFill/>
          </a:ln>
        </p:spPr>
        <p:style>
          <a:lnRef idx="0">
            <a:scrgbClr r="0" g="0" b="0"/>
          </a:lnRef>
          <a:fillRef idx="0">
            <a:scrgbClr r="0" g="0" b="0"/>
          </a:fillRef>
          <a:effectRef idx="0">
            <a:scrgbClr r="0" g="0" b="0"/>
          </a:effectRef>
          <a:fontRef idx="minor">
            <a:schemeClr val="dk1"/>
          </a:fontRef>
        </p:style>
        <p:txBody>
          <a:bodyPr wrap="none" lIns="36000" tIns="18000" rIns="36000" bIns="18000" rtlCol="0" anchor="ctr">
            <a:spAutoFit/>
          </a:bodyP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r>
              <a:rPr kumimoji="1" lang="en-US" altLang="ja-JP" sz="1300" b="1" dirty="0">
                <a:solidFill>
                  <a:schemeClr val="bg1"/>
                </a:solidFill>
                <a:latin typeface="Meiryo UI" panose="020B0604030504040204" pitchFamily="50" charset="-128"/>
                <a:ea typeface="Meiryo UI" panose="020B0604030504040204" pitchFamily="50" charset="-128"/>
              </a:rPr>
              <a:t>0</a:t>
            </a:r>
            <a:r>
              <a:rPr kumimoji="1" lang="ja-JP" altLang="en-US" sz="1300" b="1" dirty="0">
                <a:solidFill>
                  <a:schemeClr val="bg1"/>
                </a:solidFill>
                <a:latin typeface="Meiryo UI" panose="020B0604030504040204" pitchFamily="50" charset="-128"/>
                <a:ea typeface="Meiryo UI" panose="020B0604030504040204" pitchFamily="50" charset="-128"/>
              </a:rPr>
              <a:t>歳児</a:t>
            </a:r>
            <a:endParaRPr kumimoji="1" lang="ja-JP" altLang="en-US" sz="1300" b="1" kern="1200" dirty="0">
              <a:solidFill>
                <a:schemeClr val="bg1"/>
              </a:solidFill>
              <a:latin typeface="Meiryo UI" panose="020B0604030504040204" pitchFamily="50" charset="-128"/>
              <a:ea typeface="Meiryo UI" panose="020B0604030504040204" pitchFamily="50" charset="-128"/>
            </a:endParaRPr>
          </a:p>
        </p:txBody>
      </p:sp>
      <p:sp>
        <p:nvSpPr>
          <p:cNvPr id="37" name="角丸四角形 25">
            <a:extLst>
              <a:ext uri="{FF2B5EF4-FFF2-40B4-BE49-F238E27FC236}">
                <a16:creationId xmlns:a16="http://schemas.microsoft.com/office/drawing/2014/main" id="{905EDE40-FA72-DFAF-16FC-4F94E94159FF}"/>
              </a:ext>
            </a:extLst>
          </p:cNvPr>
          <p:cNvSpPr>
            <a:spLocks noChangeAspect="1"/>
          </p:cNvSpPr>
          <p:nvPr/>
        </p:nvSpPr>
        <p:spPr>
          <a:xfrm rot="20794945">
            <a:off x="7332366" y="745854"/>
            <a:ext cx="1594631" cy="718445"/>
          </a:xfrm>
          <a:prstGeom prst="roundRect">
            <a:avLst/>
          </a:prstGeom>
          <a:noFill/>
          <a:ln w="285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39" name="テキスト ボックス 1">
            <a:extLst>
              <a:ext uri="{FF2B5EF4-FFF2-40B4-BE49-F238E27FC236}">
                <a16:creationId xmlns:a16="http://schemas.microsoft.com/office/drawing/2014/main" id="{7263E3E7-3F9C-351D-E520-340B12483172}"/>
              </a:ext>
            </a:extLst>
          </p:cNvPr>
          <p:cNvSpPr txBox="1">
            <a:spLocks noChangeAspect="1"/>
          </p:cNvSpPr>
          <p:nvPr/>
        </p:nvSpPr>
        <p:spPr>
          <a:xfrm>
            <a:off x="8361562" y="1370715"/>
            <a:ext cx="553375" cy="261556"/>
          </a:xfrm>
          <a:prstGeom prst="wedgeRoundRectCallout">
            <a:avLst>
              <a:gd name="adj1" fmla="val -34000"/>
              <a:gd name="adj2" fmla="val -93598"/>
              <a:gd name="adj3" fmla="val 16667"/>
            </a:avLst>
          </a:prstGeom>
          <a:solidFill>
            <a:srgbClr val="002060"/>
          </a:solidFill>
          <a:ln w="9525" cmpd="sng">
            <a:noFill/>
          </a:ln>
        </p:spPr>
        <p:style>
          <a:lnRef idx="0">
            <a:scrgbClr r="0" g="0" b="0"/>
          </a:lnRef>
          <a:fillRef idx="0">
            <a:scrgbClr r="0" g="0" b="0"/>
          </a:fillRef>
          <a:effectRef idx="0">
            <a:scrgbClr r="0" g="0" b="0"/>
          </a:effectRef>
          <a:fontRef idx="minor">
            <a:schemeClr val="dk1"/>
          </a:fontRef>
        </p:style>
        <p:txBody>
          <a:bodyPr wrap="none" lIns="36000" tIns="18000" rIns="36000" bIns="18000" rtlCol="0" anchor="ctr">
            <a:spAutoFit/>
          </a:bodyP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r>
              <a:rPr kumimoji="1" lang="en-US" altLang="ja-JP" sz="1300" b="1" dirty="0">
                <a:solidFill>
                  <a:schemeClr val="bg1"/>
                </a:solidFill>
                <a:latin typeface="Meiryo UI" panose="020B0604030504040204" pitchFamily="50" charset="-128"/>
                <a:ea typeface="Meiryo UI" panose="020B0604030504040204" pitchFamily="50" charset="-128"/>
              </a:rPr>
              <a:t>2</a:t>
            </a:r>
            <a:r>
              <a:rPr kumimoji="1" lang="ja-JP" altLang="en-US" sz="1300" b="1" dirty="0">
                <a:solidFill>
                  <a:schemeClr val="bg1"/>
                </a:solidFill>
                <a:latin typeface="Meiryo UI" panose="020B0604030504040204" pitchFamily="50" charset="-128"/>
                <a:ea typeface="Meiryo UI" panose="020B0604030504040204" pitchFamily="50" charset="-128"/>
              </a:rPr>
              <a:t>歳児</a:t>
            </a:r>
            <a:endParaRPr kumimoji="1" lang="ja-JP" altLang="en-US" sz="1300" b="1" kern="1200" dirty="0">
              <a:solidFill>
                <a:schemeClr val="bg1"/>
              </a:solidFill>
              <a:latin typeface="Meiryo UI" panose="020B0604030504040204" pitchFamily="50" charset="-128"/>
              <a:ea typeface="Meiryo UI" panose="020B0604030504040204" pitchFamily="50" charset="-128"/>
            </a:endParaRPr>
          </a:p>
        </p:txBody>
      </p:sp>
      <p:sp>
        <p:nvSpPr>
          <p:cNvPr id="38" name="テキスト ボックス 3">
            <a:extLst>
              <a:ext uri="{FF2B5EF4-FFF2-40B4-BE49-F238E27FC236}">
                <a16:creationId xmlns:a16="http://schemas.microsoft.com/office/drawing/2014/main" id="{9C5F3881-8D3B-7861-C41B-19EB5319A495}"/>
              </a:ext>
            </a:extLst>
          </p:cNvPr>
          <p:cNvSpPr txBox="1">
            <a:spLocks noChangeAspect="1"/>
          </p:cNvSpPr>
          <p:nvPr/>
        </p:nvSpPr>
        <p:spPr>
          <a:xfrm>
            <a:off x="8373300" y="353227"/>
            <a:ext cx="595000" cy="261556"/>
          </a:xfrm>
          <a:prstGeom prst="wedgeRoundRectCallout">
            <a:avLst>
              <a:gd name="adj1" fmla="val -15824"/>
              <a:gd name="adj2" fmla="val 78043"/>
              <a:gd name="adj3" fmla="val 16667"/>
            </a:avLst>
          </a:prstGeom>
          <a:solidFill>
            <a:srgbClr val="FF0000"/>
          </a:solidFill>
          <a:ln w="9525" cmpd="sng">
            <a:noFill/>
          </a:ln>
        </p:spPr>
        <p:style>
          <a:lnRef idx="0">
            <a:scrgbClr r="0" g="0" b="0"/>
          </a:lnRef>
          <a:fillRef idx="0">
            <a:scrgbClr r="0" g="0" b="0"/>
          </a:fillRef>
          <a:effectRef idx="0">
            <a:scrgbClr r="0" g="0" b="0"/>
          </a:effectRef>
          <a:fontRef idx="minor">
            <a:schemeClr val="dk1"/>
          </a:fontRef>
        </p:style>
        <p:txBody>
          <a:bodyPr wrap="none" lIns="36000" tIns="18000" rIns="36000" bIns="18000" rtlCol="0" anchor="ctr">
            <a:spAutoFit/>
          </a:bodyP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１歳児</a:t>
            </a:r>
            <a:endParaRPr kumimoji="1" lang="ja-JP" altLang="en-US" sz="1300" b="1" kern="1200" dirty="0">
              <a:solidFill>
                <a:schemeClr val="bg1"/>
              </a:solidFill>
              <a:latin typeface="Meiryo UI" panose="020B0604030504040204" pitchFamily="50" charset="-128"/>
              <a:ea typeface="Meiryo UI" panose="020B0604030504040204" pitchFamily="50" charset="-128"/>
            </a:endParaRPr>
          </a:p>
        </p:txBody>
      </p:sp>
      <p:sp>
        <p:nvSpPr>
          <p:cNvPr id="14" name="吹き出し: 角を丸めた四角形 13">
            <a:extLst>
              <a:ext uri="{FF2B5EF4-FFF2-40B4-BE49-F238E27FC236}">
                <a16:creationId xmlns:a16="http://schemas.microsoft.com/office/drawing/2014/main" id="{68CDAB7C-E02E-11CB-C4CB-1DE8BE49F358}"/>
              </a:ext>
            </a:extLst>
          </p:cNvPr>
          <p:cNvSpPr/>
          <p:nvPr/>
        </p:nvSpPr>
        <p:spPr>
          <a:xfrm>
            <a:off x="7939109" y="3048069"/>
            <a:ext cx="1170000" cy="576000"/>
          </a:xfrm>
          <a:prstGeom prst="wedgeRoundRectCallout">
            <a:avLst>
              <a:gd name="adj1" fmla="val -68459"/>
              <a:gd name="adj2" fmla="val 304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rPr>
              <a:t>うち</a:t>
            </a:r>
            <a:r>
              <a:rPr kumimoji="1" lang="ja-JP" altLang="en-US" sz="1050" b="1" dirty="0">
                <a:solidFill>
                  <a:schemeClr val="tx1"/>
                </a:solidFill>
                <a:latin typeface="Meiryo UI" panose="020B0604030504040204" pitchFamily="50" charset="-128"/>
                <a:ea typeface="Meiryo UI" panose="020B0604030504040204" pitchFamily="50" charset="-128"/>
              </a:rPr>
              <a:t>１歳児</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en-US" altLang="ja-JP" sz="1050" b="1" dirty="0">
                <a:solidFill>
                  <a:schemeClr val="tx1"/>
                </a:solidFill>
                <a:latin typeface="Meiryo UI" panose="020B0604030504040204" pitchFamily="50" charset="-128"/>
                <a:ea typeface="Meiryo UI" panose="020B0604030504040204" pitchFamily="50" charset="-128"/>
              </a:rPr>
              <a:t>1,589</a:t>
            </a:r>
            <a:r>
              <a:rPr kumimoji="1" lang="en-US" altLang="ja-JP" sz="800" b="1" dirty="0">
                <a:solidFill>
                  <a:schemeClr val="tx1"/>
                </a:solidFill>
                <a:latin typeface="Meiryo UI" panose="020B0604030504040204" pitchFamily="50" charset="-128"/>
                <a:ea typeface="Meiryo UI" panose="020B0604030504040204" pitchFamily="50" charset="-128"/>
              </a:rPr>
              <a:t>(</a:t>
            </a:r>
            <a:r>
              <a:rPr kumimoji="1" lang="ja-JP" altLang="en-US" sz="800" b="1" dirty="0">
                <a:solidFill>
                  <a:schemeClr val="tx1"/>
                </a:solidFill>
                <a:latin typeface="Meiryo UI" panose="020B0604030504040204" pitchFamily="50" charset="-128"/>
                <a:ea typeface="Meiryo UI" panose="020B0604030504040204" pitchFamily="50" charset="-128"/>
              </a:rPr>
              <a:t>過去最高</a:t>
            </a:r>
            <a:r>
              <a:rPr kumimoji="1" lang="en-US" altLang="ja-JP" sz="800" b="1" dirty="0">
                <a:solidFill>
                  <a:schemeClr val="tx1"/>
                </a:solidFill>
                <a:latin typeface="Meiryo UI" panose="020B0604030504040204" pitchFamily="50" charset="-128"/>
                <a:ea typeface="Meiryo UI" panose="020B0604030504040204" pitchFamily="50" charset="-128"/>
              </a:rPr>
              <a:t>)</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全体の</a:t>
            </a:r>
            <a:r>
              <a:rPr kumimoji="1" lang="ja-JP" altLang="en-US" sz="1050" b="1" dirty="0">
                <a:solidFill>
                  <a:schemeClr val="tx1"/>
                </a:solidFill>
                <a:latin typeface="Meiryo UI" panose="020B0604030504040204" pitchFamily="50" charset="-128"/>
                <a:ea typeface="Meiryo UI" panose="020B0604030504040204" pitchFamily="50" charset="-128"/>
              </a:rPr>
              <a:t>６割</a:t>
            </a:r>
            <a:r>
              <a:rPr kumimoji="1" lang="en-US" altLang="ja-JP" sz="1050" dirty="0">
                <a:solidFill>
                  <a:schemeClr val="tx1"/>
                </a:solidFill>
                <a:latin typeface="Meiryo UI" panose="020B0604030504040204" pitchFamily="50" charset="-128"/>
                <a:ea typeface="Meiryo UI" panose="020B0604030504040204" pitchFamily="50" charset="-128"/>
              </a:rPr>
              <a:t>)</a:t>
            </a:r>
          </a:p>
        </p:txBody>
      </p:sp>
      <p:sp>
        <p:nvSpPr>
          <p:cNvPr id="18" name="テキスト ボックス 17">
            <a:extLst>
              <a:ext uri="{FF2B5EF4-FFF2-40B4-BE49-F238E27FC236}">
                <a16:creationId xmlns:a16="http://schemas.microsoft.com/office/drawing/2014/main" id="{1F29F958-95BD-4CD2-49C7-90F20E220F85}"/>
              </a:ext>
            </a:extLst>
          </p:cNvPr>
          <p:cNvSpPr txBox="1"/>
          <p:nvPr/>
        </p:nvSpPr>
        <p:spPr>
          <a:xfrm>
            <a:off x="8062867" y="3721389"/>
            <a:ext cx="1127232" cy="392415"/>
          </a:xfrm>
          <a:prstGeom prst="rect">
            <a:avLst/>
          </a:prstGeom>
          <a:noFill/>
        </p:spPr>
        <p:txBody>
          <a:bodyPr wrap="none" rtlCol="0">
            <a:spAutoFit/>
          </a:bodyPr>
          <a:lstStyle/>
          <a:p>
            <a:r>
              <a:rPr kumimoji="1" lang="ja-JP" altLang="en-US" sz="1050" b="1" dirty="0">
                <a:latin typeface="BIZ UDPゴシック" panose="020B0400000000000000" pitchFamily="50" charset="-128"/>
                <a:ea typeface="BIZ UDPゴシック" panose="020B0400000000000000" pitchFamily="50" charset="-128"/>
              </a:rPr>
              <a:t>利用保留児童数</a:t>
            </a:r>
            <a:endParaRPr kumimoji="1" lang="en-US" altLang="ja-JP" sz="1050" b="1"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（転所希望除く）</a:t>
            </a:r>
            <a:endParaRPr kumimoji="1" lang="ja-JP" altLang="en-US" sz="1050" dirty="0">
              <a:latin typeface="BIZ UDPゴシック" panose="020B0400000000000000" pitchFamily="50" charset="-128"/>
              <a:ea typeface="BIZ UDPゴシック" panose="020B0400000000000000" pitchFamily="50" charset="-128"/>
            </a:endParaRPr>
          </a:p>
        </p:txBody>
      </p:sp>
      <p:cxnSp>
        <p:nvCxnSpPr>
          <p:cNvPr id="22" name="直線コネクタ 21">
            <a:extLst>
              <a:ext uri="{FF2B5EF4-FFF2-40B4-BE49-F238E27FC236}">
                <a16:creationId xmlns:a16="http://schemas.microsoft.com/office/drawing/2014/main" id="{C3A0257A-C671-DD2E-E5B9-515A127EE476}"/>
              </a:ext>
            </a:extLst>
          </p:cNvPr>
          <p:cNvCxnSpPr>
            <a:cxnSpLocks/>
          </p:cNvCxnSpPr>
          <p:nvPr/>
        </p:nvCxnSpPr>
        <p:spPr>
          <a:xfrm>
            <a:off x="7687829" y="3599809"/>
            <a:ext cx="441852" cy="195529"/>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29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46919-08D9-3090-27D0-B0D97F7D9BEC}"/>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CD7E1693-A7A9-6892-EAAB-5502FF4E5D8F}"/>
              </a:ext>
            </a:extLst>
          </p:cNvPr>
          <p:cNvPicPr>
            <a:picLocks noChangeAspect="1"/>
          </p:cNvPicPr>
          <p:nvPr/>
        </p:nvPicPr>
        <p:blipFill>
          <a:blip r:embed="rId2"/>
          <a:stretch>
            <a:fillRect/>
          </a:stretch>
        </p:blipFill>
        <p:spPr>
          <a:xfrm>
            <a:off x="3480527" y="3635825"/>
            <a:ext cx="3438442" cy="2438611"/>
          </a:xfrm>
          <a:prstGeom prst="rect">
            <a:avLst/>
          </a:prstGeom>
        </p:spPr>
      </p:pic>
      <p:pic>
        <p:nvPicPr>
          <p:cNvPr id="4" name="図 3">
            <a:extLst>
              <a:ext uri="{FF2B5EF4-FFF2-40B4-BE49-F238E27FC236}">
                <a16:creationId xmlns:a16="http://schemas.microsoft.com/office/drawing/2014/main" id="{1EB7B860-6925-9E58-E373-401E64D6E656}"/>
              </a:ext>
            </a:extLst>
          </p:cNvPr>
          <p:cNvPicPr>
            <a:picLocks noChangeAspect="1"/>
          </p:cNvPicPr>
          <p:nvPr/>
        </p:nvPicPr>
        <p:blipFill>
          <a:blip r:embed="rId3"/>
          <a:stretch>
            <a:fillRect/>
          </a:stretch>
        </p:blipFill>
        <p:spPr>
          <a:xfrm>
            <a:off x="24174" y="3632491"/>
            <a:ext cx="3432345" cy="2456901"/>
          </a:xfrm>
          <a:prstGeom prst="rect">
            <a:avLst/>
          </a:prstGeom>
        </p:spPr>
      </p:pic>
      <p:sp>
        <p:nvSpPr>
          <p:cNvPr id="10" name="スライド番号プレースホルダー 9">
            <a:extLst>
              <a:ext uri="{FF2B5EF4-FFF2-40B4-BE49-F238E27FC236}">
                <a16:creationId xmlns:a16="http://schemas.microsoft.com/office/drawing/2014/main" id="{738834FE-743C-A7AD-0434-70FA25681FCC}"/>
              </a:ext>
            </a:extLst>
          </p:cNvPr>
          <p:cNvSpPr>
            <a:spLocks noGrp="1"/>
          </p:cNvSpPr>
          <p:nvPr>
            <p:ph type="sldNum" sz="quarter" idx="12"/>
          </p:nvPr>
        </p:nvSpPr>
        <p:spPr>
          <a:xfrm>
            <a:off x="7140981" y="6540189"/>
            <a:ext cx="2057400" cy="365125"/>
          </a:xfrm>
        </p:spPr>
        <p:txBody>
          <a:bodyPr/>
          <a:lstStyle/>
          <a:p>
            <a:r>
              <a:rPr kumimoji="1" lang="en-US" altLang="ja-JP" dirty="0"/>
              <a:t>4</a:t>
            </a:r>
            <a:endParaRPr kumimoji="1" lang="ja-JP" altLang="en-US" sz="2000" dirty="0">
              <a:solidFill>
                <a:schemeClr val="tx1"/>
              </a:solidFill>
            </a:endParaRPr>
          </a:p>
        </p:txBody>
      </p:sp>
      <p:sp>
        <p:nvSpPr>
          <p:cNvPr id="3" name="テキスト ボックス 2">
            <a:extLst>
              <a:ext uri="{FF2B5EF4-FFF2-40B4-BE49-F238E27FC236}">
                <a16:creationId xmlns:a16="http://schemas.microsoft.com/office/drawing/2014/main" id="{BC131F78-B9E6-138F-F15F-BD4ACFA0FEB8}"/>
              </a:ext>
            </a:extLst>
          </p:cNvPr>
          <p:cNvSpPr txBox="1"/>
          <p:nvPr/>
        </p:nvSpPr>
        <p:spPr>
          <a:xfrm>
            <a:off x="-26320" y="228569"/>
            <a:ext cx="8323556" cy="369332"/>
          </a:xfrm>
          <a:prstGeom prst="rect">
            <a:avLst/>
          </a:prstGeom>
          <a:noFill/>
        </p:spPr>
        <p:txBody>
          <a:bodyPr wrap="square">
            <a:spAutoFit/>
          </a:bodyPr>
          <a:lstStyle/>
          <a:p>
            <a:pPr defTabSz="914400">
              <a:spcBef>
                <a:spcPts val="600"/>
              </a:spcBef>
              <a:spcAft>
                <a:spcPts val="600"/>
              </a:spcAft>
              <a:defRPr/>
            </a:pPr>
            <a:r>
              <a:rPr kumimoji="1" lang="ja-JP" altLang="en-US" b="1" dirty="0">
                <a:solidFill>
                  <a:prstClr val="black"/>
                </a:solidFill>
                <a:latin typeface="Meiryo UI" panose="020B0604030504040204" pitchFamily="50" charset="-128"/>
                <a:ea typeface="Meiryo UI" panose="020B0604030504040204" pitchFamily="50" charset="-128"/>
              </a:rPr>
              <a:t>○ 就学前児童数の動向について　</a:t>
            </a:r>
            <a:r>
              <a:rPr kumimoji="1" lang="en-US" altLang="ja-JP" b="1" dirty="0">
                <a:solidFill>
                  <a:prstClr val="black"/>
                </a:solidFill>
                <a:latin typeface="Meiryo UI" panose="020B0604030504040204" pitchFamily="50" charset="-128"/>
                <a:ea typeface="Meiryo UI" panose="020B0604030504040204" pitchFamily="50" charset="-128"/>
              </a:rPr>
              <a:t> </a:t>
            </a:r>
          </a:p>
        </p:txBody>
      </p:sp>
      <p:sp>
        <p:nvSpPr>
          <p:cNvPr id="41" name="角丸四角形 18">
            <a:extLst>
              <a:ext uri="{FF2B5EF4-FFF2-40B4-BE49-F238E27FC236}">
                <a16:creationId xmlns:a16="http://schemas.microsoft.com/office/drawing/2014/main" id="{90FFD612-E95C-50E6-1634-65B4E6F844FF}"/>
              </a:ext>
            </a:extLst>
          </p:cNvPr>
          <p:cNvSpPr/>
          <p:nvPr/>
        </p:nvSpPr>
        <p:spPr>
          <a:xfrm>
            <a:off x="358871" y="564867"/>
            <a:ext cx="7938365" cy="738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63776" indent="-263776" defTabSz="633062">
              <a:buFont typeface="Wingdings" panose="05000000000000000000" pitchFamily="2" charset="2"/>
              <a:buChar char="Ø"/>
            </a:pPr>
            <a:r>
              <a:rPr kumimoji="1" lang="en-US" altLang="ja-JP" sz="1400" dirty="0">
                <a:solidFill>
                  <a:prstClr val="black"/>
                </a:solidFill>
                <a:latin typeface="Meiryo UI" panose="020B0604030504040204" pitchFamily="50" charset="-128"/>
                <a:ea typeface="Meiryo UI" panose="020B0604030504040204" pitchFamily="50" charset="-128"/>
              </a:rPr>
              <a:t>0</a:t>
            </a:r>
            <a:r>
              <a:rPr kumimoji="1" lang="ja-JP" altLang="en-US" sz="1400" dirty="0">
                <a:solidFill>
                  <a:prstClr val="black"/>
                </a:solidFill>
                <a:latin typeface="Meiryo UI" panose="020B0604030504040204" pitchFamily="50" charset="-128"/>
                <a:ea typeface="Meiryo UI" panose="020B0604030504040204" pitchFamily="50" charset="-128"/>
              </a:rPr>
              <a:t>～４歳</a:t>
            </a: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転出超過が縮小</a:t>
            </a:r>
            <a:r>
              <a:rPr kumimoji="1" lang="en-US" altLang="ja-JP" sz="1200" dirty="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グラフ①</a:t>
            </a:r>
            <a:r>
              <a:rPr kumimoji="1" lang="en-US" altLang="ja-JP" sz="12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a:t>
            </a:r>
            <a:r>
              <a:rPr kumimoji="1" lang="en-US" altLang="ja-JP" sz="1400" dirty="0">
                <a:solidFill>
                  <a:prstClr val="black"/>
                </a:solidFill>
                <a:latin typeface="Meiryo UI" panose="020B0604030504040204" pitchFamily="50" charset="-128"/>
                <a:ea typeface="Meiryo UI" panose="020B0604030504040204" pitchFamily="50" charset="-128"/>
              </a:rPr>
              <a:t>30</a:t>
            </a:r>
            <a:r>
              <a:rPr kumimoji="1" lang="ja-JP" altLang="en-US" sz="1400" dirty="0">
                <a:solidFill>
                  <a:prstClr val="black"/>
                </a:solidFill>
                <a:latin typeface="Meiryo UI" panose="020B0604030504040204" pitchFamily="50" charset="-128"/>
                <a:ea typeface="Meiryo UI" panose="020B0604030504040204" pitchFamily="50" charset="-128"/>
              </a:rPr>
              <a:t>～</a:t>
            </a:r>
            <a:r>
              <a:rPr kumimoji="1" lang="en-US" altLang="ja-JP" sz="1400" dirty="0">
                <a:solidFill>
                  <a:prstClr val="black"/>
                </a:solidFill>
                <a:latin typeface="Meiryo UI" panose="020B0604030504040204" pitchFamily="50" charset="-128"/>
                <a:ea typeface="Meiryo UI" panose="020B0604030504040204" pitchFamily="50" charset="-128"/>
              </a:rPr>
              <a:t>34</a:t>
            </a:r>
            <a:r>
              <a:rPr kumimoji="1" lang="ja-JP" altLang="en-US" sz="1400" dirty="0">
                <a:solidFill>
                  <a:prstClr val="black"/>
                </a:solidFill>
                <a:latin typeface="Meiryo UI" panose="020B0604030504040204" pitchFamily="50" charset="-128"/>
                <a:ea typeface="Meiryo UI" panose="020B0604030504040204" pitchFamily="50" charset="-128"/>
              </a:rPr>
              <a:t>歳</a:t>
            </a: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b="1" u="sng" dirty="0">
                <a:solidFill>
                  <a:prstClr val="black"/>
                </a:solidFill>
                <a:latin typeface="Meiryo UI" panose="020B0604030504040204" pitchFamily="50" charset="-128"/>
                <a:ea typeface="Meiryo UI" panose="020B0604030504040204" pitchFamily="50" charset="-128"/>
              </a:rPr>
              <a:t>転出超過から転入超過へ</a:t>
            </a:r>
            <a:r>
              <a:rPr kumimoji="1" lang="en-US" altLang="ja-JP" sz="1200" dirty="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グラフ②</a:t>
            </a:r>
            <a:r>
              <a:rPr kumimoji="1" lang="en-US" altLang="ja-JP" sz="1200" dirty="0">
                <a:solidFill>
                  <a:prstClr val="black"/>
                </a:solidFill>
                <a:latin typeface="Meiryo UI" panose="020B0604030504040204" pitchFamily="50" charset="-128"/>
                <a:ea typeface="Meiryo UI" panose="020B0604030504040204" pitchFamily="50" charset="-128"/>
              </a:rPr>
              <a:t>]</a:t>
            </a:r>
            <a:endParaRPr kumimoji="1" lang="en-US" altLang="ja-JP" sz="1200" b="1" u="sng" dirty="0">
              <a:solidFill>
                <a:prstClr val="black"/>
              </a:solidFill>
              <a:latin typeface="Meiryo UI" panose="020B0604030504040204" pitchFamily="50" charset="-128"/>
              <a:ea typeface="Meiryo UI" panose="020B0604030504040204" pitchFamily="50" charset="-128"/>
            </a:endParaRPr>
          </a:p>
          <a:p>
            <a:pPr marL="263776" indent="-263776" defTabSz="633062">
              <a:buFont typeface="Wingdings" panose="05000000000000000000" pitchFamily="2" charset="2"/>
              <a:buChar char="Ø"/>
            </a:pPr>
            <a:r>
              <a:rPr kumimoji="1" lang="ja-JP" altLang="en-US" sz="1400" dirty="0">
                <a:solidFill>
                  <a:prstClr val="black"/>
                </a:solidFill>
                <a:latin typeface="Meiryo UI" panose="020B0604030504040204" pitchFamily="50" charset="-128"/>
                <a:ea typeface="Meiryo UI" panose="020B0604030504040204" pitchFamily="50" charset="-128"/>
              </a:rPr>
              <a:t>令和６年中の日本人・外国人の</a:t>
            </a:r>
            <a:r>
              <a:rPr kumimoji="1" lang="ja-JP" altLang="en-US" sz="1400" b="1" u="sng" dirty="0">
                <a:solidFill>
                  <a:prstClr val="black"/>
                </a:solidFill>
                <a:latin typeface="Meiryo UI" panose="020B0604030504040204" pitchFamily="50" charset="-128"/>
                <a:ea typeface="Meiryo UI" panose="020B0604030504040204" pitchFamily="50" charset="-128"/>
              </a:rPr>
              <a:t>社会増数は全国最多</a:t>
            </a:r>
            <a:r>
              <a:rPr kumimoji="1" lang="en-US" altLang="ja-JP" sz="1200" dirty="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表③④</a:t>
            </a:r>
            <a:r>
              <a:rPr kumimoji="1" lang="en-US" altLang="ja-JP" sz="1200" dirty="0">
                <a:solidFill>
                  <a:prstClr val="black"/>
                </a:solidFill>
                <a:latin typeface="Meiryo UI" panose="020B0604030504040204" pitchFamily="50" charset="-128"/>
                <a:ea typeface="Meiryo UI" panose="020B0604030504040204" pitchFamily="50" charset="-128"/>
              </a:rPr>
              <a:t>]</a:t>
            </a:r>
            <a:endParaRPr kumimoji="1" lang="en-US" altLang="ja-JP" sz="1400" b="1" u="sng" dirty="0">
              <a:solidFill>
                <a:prstClr val="black"/>
              </a:solidFill>
              <a:latin typeface="Meiryo UI" panose="020B0604030504040204" pitchFamily="50" charset="-128"/>
              <a:ea typeface="Meiryo UI" panose="020B0604030504040204" pitchFamily="50" charset="-128"/>
            </a:endParaRPr>
          </a:p>
          <a:p>
            <a:pPr marL="263776" indent="-263776" defTabSz="633062">
              <a:buFont typeface="Wingdings" panose="05000000000000000000" pitchFamily="2" charset="2"/>
              <a:buChar char="Ø"/>
            </a:pPr>
            <a:r>
              <a:rPr kumimoji="1" lang="ja-JP" altLang="en-US" sz="1400" dirty="0">
                <a:solidFill>
                  <a:prstClr val="black"/>
                </a:solidFill>
                <a:latin typeface="Meiryo UI" panose="020B0604030504040204" pitchFamily="50" charset="-128"/>
                <a:ea typeface="Meiryo UI" panose="020B0604030504040204" pitchFamily="50" charset="-128"/>
              </a:rPr>
              <a:t>直近データでは</a:t>
            </a:r>
            <a:r>
              <a:rPr kumimoji="1" lang="en-US" altLang="ja-JP" sz="1400" b="1" u="sng" dirty="0">
                <a:solidFill>
                  <a:prstClr val="black"/>
                </a:solidFill>
                <a:latin typeface="Meiryo UI" panose="020B0604030504040204" pitchFamily="50" charset="-128"/>
                <a:ea typeface="Meiryo UI" panose="020B0604030504040204" pitchFamily="50" charset="-128"/>
              </a:rPr>
              <a:t>0</a:t>
            </a:r>
            <a:r>
              <a:rPr kumimoji="1" lang="ja-JP" altLang="en-US" sz="1400" b="1" u="sng" dirty="0">
                <a:solidFill>
                  <a:prstClr val="black"/>
                </a:solidFill>
                <a:latin typeface="Meiryo UI" panose="020B0604030504040204" pitchFamily="50" charset="-128"/>
                <a:ea typeface="Meiryo UI" panose="020B0604030504040204" pitchFamily="50" charset="-128"/>
              </a:rPr>
              <a:t>歳人口が増加</a:t>
            </a:r>
            <a:r>
              <a:rPr kumimoji="1" lang="en-US" altLang="ja-JP" sz="1200" dirty="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グラフ⑤</a:t>
            </a:r>
            <a:r>
              <a:rPr kumimoji="1" lang="en-US" altLang="ja-JP" sz="1200" dirty="0">
                <a:solidFill>
                  <a:prstClr val="black"/>
                </a:solidFill>
                <a:latin typeface="Meiryo UI" panose="020B0604030504040204" pitchFamily="50" charset="-128"/>
                <a:ea typeface="Meiryo UI" panose="020B0604030504040204" pitchFamily="50" charset="-128"/>
              </a:rPr>
              <a:t>] </a:t>
            </a:r>
            <a:r>
              <a:rPr kumimoji="1" lang="ja-JP" altLang="en-US" sz="1400" dirty="0">
                <a:solidFill>
                  <a:prstClr val="black"/>
                </a:solidFill>
                <a:latin typeface="Meiryo UI" panose="020B0604030504040204" pitchFamily="50" charset="-128"/>
                <a:ea typeface="Meiryo UI" panose="020B0604030504040204" pitchFamily="50" charset="-128"/>
              </a:rPr>
              <a:t>、</a:t>
            </a:r>
            <a:r>
              <a:rPr kumimoji="1" lang="ja-JP" altLang="en-US" sz="1400" b="1" u="sng" dirty="0">
                <a:solidFill>
                  <a:prstClr val="black"/>
                </a:solidFill>
                <a:latin typeface="Meiryo UI" panose="020B0604030504040204" pitchFamily="50" charset="-128"/>
                <a:ea typeface="Meiryo UI" panose="020B0604030504040204" pitchFamily="50" charset="-128"/>
              </a:rPr>
              <a:t>妊娠届出件数も増加</a:t>
            </a:r>
            <a:r>
              <a:rPr kumimoji="1" lang="en-US" altLang="ja-JP" sz="1200" dirty="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グラフ⑥</a:t>
            </a:r>
            <a:r>
              <a:rPr kumimoji="1" lang="en-US" altLang="ja-JP" sz="1200" dirty="0">
                <a:solidFill>
                  <a:prstClr val="black"/>
                </a:solidFill>
                <a:latin typeface="Meiryo UI" panose="020B0604030504040204" pitchFamily="50" charset="-128"/>
                <a:ea typeface="Meiryo UI" panose="020B0604030504040204" pitchFamily="50" charset="-128"/>
              </a:rPr>
              <a:t>] </a:t>
            </a:r>
            <a:r>
              <a:rPr kumimoji="1" lang="ja-JP" altLang="en-US" sz="1200" b="1" dirty="0">
                <a:solidFill>
                  <a:prstClr val="black"/>
                </a:solidFill>
                <a:latin typeface="Meiryo UI" panose="020B0604030504040204" pitchFamily="50" charset="-128"/>
                <a:ea typeface="Meiryo UI" panose="020B0604030504040204" pitchFamily="50" charset="-128"/>
              </a:rPr>
              <a:t>　</a:t>
            </a:r>
            <a:endParaRPr kumimoji="1" lang="ja-JP" altLang="en-US" sz="1400" b="1" dirty="0">
              <a:solidFill>
                <a:prstClr val="black"/>
              </a:solidFill>
              <a:latin typeface="Meiryo UI" panose="020B0604030504040204" pitchFamily="50" charset="-128"/>
              <a:ea typeface="Meiryo UI" panose="020B0604030504040204" pitchFamily="50" charset="-128"/>
            </a:endParaRPr>
          </a:p>
        </p:txBody>
      </p:sp>
      <p:pic>
        <p:nvPicPr>
          <p:cNvPr id="42" name="図 41">
            <a:extLst>
              <a:ext uri="{FF2B5EF4-FFF2-40B4-BE49-F238E27FC236}">
                <a16:creationId xmlns:a16="http://schemas.microsoft.com/office/drawing/2014/main" id="{4FC272E0-DABF-76FA-3F73-ECCE957F7552}"/>
              </a:ext>
            </a:extLst>
          </p:cNvPr>
          <p:cNvPicPr>
            <a:picLocks noChangeAspect="1"/>
          </p:cNvPicPr>
          <p:nvPr/>
        </p:nvPicPr>
        <p:blipFill>
          <a:blip r:embed="rId4"/>
          <a:stretch>
            <a:fillRect/>
          </a:stretch>
        </p:blipFill>
        <p:spPr>
          <a:xfrm>
            <a:off x="18621" y="1367745"/>
            <a:ext cx="3437898" cy="2045503"/>
          </a:xfrm>
          <a:prstGeom prst="rect">
            <a:avLst/>
          </a:prstGeom>
          <a:ln w="3175">
            <a:solidFill>
              <a:schemeClr val="tx1"/>
            </a:solidFill>
          </a:ln>
        </p:spPr>
      </p:pic>
      <p:pic>
        <p:nvPicPr>
          <p:cNvPr id="43" name="図 42">
            <a:extLst>
              <a:ext uri="{FF2B5EF4-FFF2-40B4-BE49-F238E27FC236}">
                <a16:creationId xmlns:a16="http://schemas.microsoft.com/office/drawing/2014/main" id="{36EDF469-6DD7-6FC8-F73C-6CBF65534DA7}"/>
              </a:ext>
            </a:extLst>
          </p:cNvPr>
          <p:cNvPicPr>
            <a:picLocks noChangeAspect="1"/>
          </p:cNvPicPr>
          <p:nvPr/>
        </p:nvPicPr>
        <p:blipFill>
          <a:blip r:embed="rId5"/>
          <a:stretch>
            <a:fillRect/>
          </a:stretch>
        </p:blipFill>
        <p:spPr>
          <a:xfrm>
            <a:off x="3481952" y="1369962"/>
            <a:ext cx="3437899" cy="2045504"/>
          </a:xfrm>
          <a:prstGeom prst="rect">
            <a:avLst/>
          </a:prstGeom>
          <a:ln w="3175">
            <a:solidFill>
              <a:schemeClr val="tx1"/>
            </a:solidFill>
          </a:ln>
        </p:spPr>
      </p:pic>
      <p:sp>
        <p:nvSpPr>
          <p:cNvPr id="44" name="正方形/長方形 43">
            <a:extLst>
              <a:ext uri="{FF2B5EF4-FFF2-40B4-BE49-F238E27FC236}">
                <a16:creationId xmlns:a16="http://schemas.microsoft.com/office/drawing/2014/main" id="{33643420-27A3-C3F0-548E-B4FF5EE47B9D}"/>
              </a:ext>
            </a:extLst>
          </p:cNvPr>
          <p:cNvSpPr/>
          <p:nvPr/>
        </p:nvSpPr>
        <p:spPr>
          <a:xfrm>
            <a:off x="4778433" y="3390414"/>
            <a:ext cx="2109306" cy="2090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969" dirty="0">
                <a:solidFill>
                  <a:schemeClr val="tx1"/>
                </a:solidFill>
                <a:latin typeface="Meiryo UI" panose="020B0604030504040204" pitchFamily="50" charset="-128"/>
                <a:ea typeface="Meiryo UI" panose="020B0604030504040204" pitchFamily="50" charset="-128"/>
              </a:rPr>
              <a:t>※</a:t>
            </a:r>
            <a:r>
              <a:rPr kumimoji="1" lang="ja-JP" altLang="en-US" sz="969" dirty="0">
                <a:solidFill>
                  <a:schemeClr val="tx1"/>
                </a:solidFill>
                <a:latin typeface="Meiryo UI" panose="020B0604030504040204" pitchFamily="50" charset="-128"/>
                <a:ea typeface="Meiryo UI" panose="020B0604030504040204" pitchFamily="50" charset="-128"/>
              </a:rPr>
              <a:t>「大阪市の推計人口年報」より作成</a:t>
            </a:r>
            <a:endParaRPr kumimoji="1" lang="en-US" altLang="ja-JP" sz="969" dirty="0">
              <a:solidFill>
                <a:schemeClr val="tx1"/>
              </a:solidFill>
              <a:latin typeface="Meiryo UI" panose="020B0604030504040204" pitchFamily="50" charset="-128"/>
              <a:ea typeface="Meiryo UI" panose="020B0604030504040204" pitchFamily="50" charset="-128"/>
            </a:endParaRPr>
          </a:p>
        </p:txBody>
      </p:sp>
      <p:sp>
        <p:nvSpPr>
          <p:cNvPr id="46" name="角丸四角形 25">
            <a:extLst>
              <a:ext uri="{FF2B5EF4-FFF2-40B4-BE49-F238E27FC236}">
                <a16:creationId xmlns:a16="http://schemas.microsoft.com/office/drawing/2014/main" id="{DF751FA6-0546-8AFE-5CF1-0ACFDCABA519}"/>
              </a:ext>
            </a:extLst>
          </p:cNvPr>
          <p:cNvSpPr/>
          <p:nvPr/>
        </p:nvSpPr>
        <p:spPr>
          <a:xfrm>
            <a:off x="2254930" y="5046599"/>
            <a:ext cx="1019897" cy="796970"/>
          </a:xfrm>
          <a:prstGeom prst="roundRect">
            <a:avLst/>
          </a:prstGeom>
          <a:noFill/>
          <a:ln w="285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015"/>
          </a:p>
        </p:txBody>
      </p:sp>
      <p:sp>
        <p:nvSpPr>
          <p:cNvPr id="47" name="吹き出し: 角を丸めた四角形 46">
            <a:extLst>
              <a:ext uri="{FF2B5EF4-FFF2-40B4-BE49-F238E27FC236}">
                <a16:creationId xmlns:a16="http://schemas.microsoft.com/office/drawing/2014/main" id="{D5C3C27D-BFE0-5BFC-8A53-35D8607C32C5}"/>
              </a:ext>
            </a:extLst>
          </p:cNvPr>
          <p:cNvSpPr/>
          <p:nvPr/>
        </p:nvSpPr>
        <p:spPr>
          <a:xfrm>
            <a:off x="837918" y="4420447"/>
            <a:ext cx="2126079" cy="366612"/>
          </a:xfrm>
          <a:prstGeom prst="wedgeRoundRectCallout">
            <a:avLst>
              <a:gd name="adj1" fmla="val 33274"/>
              <a:gd name="adj2" fmla="val 79501"/>
              <a:gd name="adj3" fmla="val 16667"/>
            </a:avLst>
          </a:prstGeom>
          <a:solidFill>
            <a:schemeClr val="bg1"/>
          </a:solidFill>
          <a:ln w="28575">
            <a:solidFill>
              <a:srgbClr val="FF0000"/>
            </a:solidFill>
          </a:ln>
        </p:spPr>
        <p:style>
          <a:lnRef idx="2">
            <a:schemeClr val="dk1"/>
          </a:lnRef>
          <a:fillRef idx="1">
            <a:schemeClr val="lt1"/>
          </a:fillRef>
          <a:effectRef idx="0">
            <a:schemeClr val="dk1"/>
          </a:effectRef>
          <a:fontRef idx="minor">
            <a:schemeClr val="dk1"/>
          </a:fontRef>
        </p:style>
        <p:txBody>
          <a:bodyPr wrap="square" lIns="99692" tIns="0" rIns="0" bIns="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Aft>
                <a:spcPts val="554"/>
              </a:spcAft>
            </a:pPr>
            <a:r>
              <a:rPr kumimoji="1" lang="ja-JP" altLang="en-US" sz="1108" dirty="0">
                <a:solidFill>
                  <a:srgbClr val="FF0000"/>
                </a:solidFill>
                <a:latin typeface="Meiryo UI" panose="020B0604030504040204" pitchFamily="50" charset="-128"/>
                <a:ea typeface="Meiryo UI" panose="020B0604030504040204" pitchFamily="50" charset="-128"/>
              </a:rPr>
              <a:t>０歳の人口が近年で初めて増加</a:t>
            </a:r>
            <a:endParaRPr kumimoji="1" lang="en-US" altLang="ja-JP" sz="1108" dirty="0">
              <a:solidFill>
                <a:srgbClr val="FF0000"/>
              </a:solidFill>
              <a:latin typeface="Meiryo UI" panose="020B0604030504040204" pitchFamily="50" charset="-128"/>
              <a:ea typeface="Meiryo UI" panose="020B0604030504040204" pitchFamily="50" charset="-128"/>
            </a:endParaRPr>
          </a:p>
        </p:txBody>
      </p:sp>
      <p:cxnSp>
        <p:nvCxnSpPr>
          <p:cNvPr id="48" name="直線矢印コネクタ 47">
            <a:extLst>
              <a:ext uri="{FF2B5EF4-FFF2-40B4-BE49-F238E27FC236}">
                <a16:creationId xmlns:a16="http://schemas.microsoft.com/office/drawing/2014/main" id="{0752535D-AD85-2710-9CA1-0652F79EBF9B}"/>
              </a:ext>
            </a:extLst>
          </p:cNvPr>
          <p:cNvCxnSpPr>
            <a:cxnSpLocks/>
          </p:cNvCxnSpPr>
          <p:nvPr/>
        </p:nvCxnSpPr>
        <p:spPr>
          <a:xfrm flipV="1">
            <a:off x="2486567" y="5222646"/>
            <a:ext cx="629132" cy="13965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FC46EFD9-50CA-C9CE-F17D-FDD18851E848}"/>
              </a:ext>
            </a:extLst>
          </p:cNvPr>
          <p:cNvSpPr/>
          <p:nvPr/>
        </p:nvSpPr>
        <p:spPr>
          <a:xfrm>
            <a:off x="1308853" y="3385549"/>
            <a:ext cx="2109306" cy="2090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969" dirty="0">
                <a:solidFill>
                  <a:schemeClr val="tx1"/>
                </a:solidFill>
                <a:latin typeface="Meiryo UI" panose="020B0604030504040204" pitchFamily="50" charset="-128"/>
                <a:ea typeface="Meiryo UI" panose="020B0604030504040204" pitchFamily="50" charset="-128"/>
              </a:rPr>
              <a:t>※</a:t>
            </a:r>
            <a:r>
              <a:rPr kumimoji="1" lang="ja-JP" altLang="en-US" sz="969" dirty="0">
                <a:solidFill>
                  <a:schemeClr val="tx1"/>
                </a:solidFill>
                <a:latin typeface="Meiryo UI" panose="020B0604030504040204" pitchFamily="50" charset="-128"/>
                <a:ea typeface="Meiryo UI" panose="020B0604030504040204" pitchFamily="50" charset="-128"/>
              </a:rPr>
              <a:t>「大阪市の推計人口年報」より作成</a:t>
            </a:r>
            <a:endParaRPr kumimoji="1" lang="en-US" altLang="ja-JP" sz="969" dirty="0">
              <a:solidFill>
                <a:schemeClr val="tx1"/>
              </a:solidFill>
              <a:latin typeface="Meiryo UI" panose="020B0604030504040204" pitchFamily="50" charset="-128"/>
              <a:ea typeface="Meiryo UI" panose="020B0604030504040204" pitchFamily="50" charset="-128"/>
            </a:endParaRPr>
          </a:p>
        </p:txBody>
      </p:sp>
      <p:pic>
        <p:nvPicPr>
          <p:cNvPr id="51" name="図 50">
            <a:extLst>
              <a:ext uri="{FF2B5EF4-FFF2-40B4-BE49-F238E27FC236}">
                <a16:creationId xmlns:a16="http://schemas.microsoft.com/office/drawing/2014/main" id="{2E3F1EF6-B69B-4D45-4C5F-E6D3958FCB04}"/>
              </a:ext>
            </a:extLst>
          </p:cNvPr>
          <p:cNvPicPr>
            <a:picLocks noChangeAspect="1"/>
          </p:cNvPicPr>
          <p:nvPr/>
        </p:nvPicPr>
        <p:blipFill>
          <a:blip r:embed="rId6"/>
          <a:stretch>
            <a:fillRect/>
          </a:stretch>
        </p:blipFill>
        <p:spPr>
          <a:xfrm>
            <a:off x="6967972" y="3485512"/>
            <a:ext cx="2154555" cy="1611630"/>
          </a:xfrm>
          <a:prstGeom prst="rect">
            <a:avLst/>
          </a:prstGeom>
        </p:spPr>
      </p:pic>
      <p:pic>
        <p:nvPicPr>
          <p:cNvPr id="52" name="図 51">
            <a:extLst>
              <a:ext uri="{FF2B5EF4-FFF2-40B4-BE49-F238E27FC236}">
                <a16:creationId xmlns:a16="http://schemas.microsoft.com/office/drawing/2014/main" id="{9593DABF-FE0D-8350-4653-48DE3669B1D2}"/>
              </a:ext>
            </a:extLst>
          </p:cNvPr>
          <p:cNvPicPr>
            <a:picLocks noChangeAspect="1"/>
          </p:cNvPicPr>
          <p:nvPr/>
        </p:nvPicPr>
        <p:blipFill>
          <a:blip r:embed="rId7"/>
          <a:stretch>
            <a:fillRect/>
          </a:stretch>
        </p:blipFill>
        <p:spPr>
          <a:xfrm>
            <a:off x="6965470" y="1825412"/>
            <a:ext cx="2154555" cy="1611630"/>
          </a:xfrm>
          <a:prstGeom prst="rect">
            <a:avLst/>
          </a:prstGeom>
        </p:spPr>
      </p:pic>
      <p:sp>
        <p:nvSpPr>
          <p:cNvPr id="53" name="テキスト ボックス 52">
            <a:extLst>
              <a:ext uri="{FF2B5EF4-FFF2-40B4-BE49-F238E27FC236}">
                <a16:creationId xmlns:a16="http://schemas.microsoft.com/office/drawing/2014/main" id="{AE1701FF-AB30-62C3-A21E-C577D69190E2}"/>
              </a:ext>
            </a:extLst>
          </p:cNvPr>
          <p:cNvSpPr txBox="1"/>
          <p:nvPr/>
        </p:nvSpPr>
        <p:spPr>
          <a:xfrm>
            <a:off x="6887739" y="5082628"/>
            <a:ext cx="2234907" cy="507831"/>
          </a:xfrm>
          <a:prstGeom prst="rect">
            <a:avLst/>
          </a:prstGeom>
          <a:noFill/>
        </p:spPr>
        <p:txBody>
          <a:bodyPr wrap="non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住民基本台帳に基づく人口、人口動態</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及び世帯数調査</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令和</a:t>
            </a:r>
            <a:r>
              <a:rPr lang="en-US" altLang="ja-JP" sz="900" dirty="0">
                <a:latin typeface="Meiryo UI" panose="020B0604030504040204" pitchFamily="50" charset="-128"/>
                <a:ea typeface="Meiryo UI" panose="020B0604030504040204" pitchFamily="50" charset="-128"/>
              </a:rPr>
              <a:t>7</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1</a:t>
            </a:r>
            <a:r>
              <a:rPr lang="ja-JP" altLang="en-US" sz="900" dirty="0">
                <a:latin typeface="Meiryo UI" panose="020B0604030504040204" pitchFamily="50" charset="-128"/>
                <a:ea typeface="Meiryo UI" panose="020B0604030504040204" pitchFamily="50" charset="-128"/>
              </a:rPr>
              <a:t>日現在</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より作成</a:t>
            </a:r>
            <a:endParaRPr kumimoji="1" lang="ja-JP" altLang="en-US" sz="900" dirty="0">
              <a:latin typeface="Meiryo UI" panose="020B0604030504040204" pitchFamily="50" charset="-128"/>
              <a:ea typeface="Meiryo UI" panose="020B0604030504040204" pitchFamily="50" charset="-128"/>
            </a:endParaRPr>
          </a:p>
        </p:txBody>
      </p:sp>
      <p:sp>
        <p:nvSpPr>
          <p:cNvPr id="54" name="正方形/長方形 53">
            <a:extLst>
              <a:ext uri="{FF2B5EF4-FFF2-40B4-BE49-F238E27FC236}">
                <a16:creationId xmlns:a16="http://schemas.microsoft.com/office/drawing/2014/main" id="{DB14AD86-0010-EFB4-DE23-68B695ADA69A}"/>
              </a:ext>
            </a:extLst>
          </p:cNvPr>
          <p:cNvSpPr/>
          <p:nvPr/>
        </p:nvSpPr>
        <p:spPr>
          <a:xfrm>
            <a:off x="6973011" y="2282571"/>
            <a:ext cx="2133671" cy="25200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A39DDAE2-7AEE-1746-463C-B53DE056516B}"/>
              </a:ext>
            </a:extLst>
          </p:cNvPr>
          <p:cNvSpPr/>
          <p:nvPr/>
        </p:nvSpPr>
        <p:spPr>
          <a:xfrm>
            <a:off x="6976550" y="3923531"/>
            <a:ext cx="2133671" cy="25200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37F428F2-6B16-29D4-FD6C-1CEBC39A7B9C}"/>
              </a:ext>
            </a:extLst>
          </p:cNvPr>
          <p:cNvSpPr/>
          <p:nvPr/>
        </p:nvSpPr>
        <p:spPr>
          <a:xfrm>
            <a:off x="7140981" y="1431728"/>
            <a:ext cx="1904270" cy="33855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大阪の「特殊性」</a:t>
            </a:r>
          </a:p>
        </p:txBody>
      </p:sp>
      <p:sp>
        <p:nvSpPr>
          <p:cNvPr id="58" name="吹き出し: 角を丸めた四角形 57">
            <a:extLst>
              <a:ext uri="{FF2B5EF4-FFF2-40B4-BE49-F238E27FC236}">
                <a16:creationId xmlns:a16="http://schemas.microsoft.com/office/drawing/2014/main" id="{5D431F9A-B11A-F2FB-87CE-49238ED5B39A}"/>
              </a:ext>
            </a:extLst>
          </p:cNvPr>
          <p:cNvSpPr/>
          <p:nvPr/>
        </p:nvSpPr>
        <p:spPr>
          <a:xfrm>
            <a:off x="3885431" y="3832015"/>
            <a:ext cx="574512" cy="320038"/>
          </a:xfrm>
          <a:prstGeom prst="wedgeRoundRectCallout">
            <a:avLst>
              <a:gd name="adj1" fmla="val 631"/>
              <a:gd name="adj2" fmla="val 77593"/>
              <a:gd name="adj3" fmla="val 16667"/>
            </a:avLst>
          </a:prstGeom>
          <a:solidFill>
            <a:schemeClr val="bg1"/>
          </a:solidFill>
          <a:ln w="19050">
            <a:solidFill>
              <a:schemeClr val="accent1"/>
            </a:solidFill>
          </a:ln>
        </p:spPr>
        <p:style>
          <a:lnRef idx="2">
            <a:schemeClr val="dk1"/>
          </a:lnRef>
          <a:fillRef idx="1">
            <a:schemeClr val="lt1"/>
          </a:fillRef>
          <a:effectRef idx="0">
            <a:schemeClr val="dk1"/>
          </a:effectRef>
          <a:fontRef idx="minor">
            <a:schemeClr val="dk1"/>
          </a:fontRef>
        </p:style>
        <p:txBody>
          <a:bodyPr wrap="none" lIns="33231" tIns="16615" rIns="33231" bIns="16615"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31" b="1" dirty="0">
                <a:solidFill>
                  <a:schemeClr val="accent1"/>
                </a:solidFill>
                <a:latin typeface="BIZ UDPゴシック" panose="020B0400000000000000" pitchFamily="50" charset="-128"/>
                <a:ea typeface="BIZ UDPゴシック" panose="020B0400000000000000" pitchFamily="50" charset="-128"/>
              </a:rPr>
              <a:t>年間累計</a:t>
            </a:r>
            <a:endParaRPr kumimoji="1" lang="en-US" altLang="ja-JP" sz="831" b="1" dirty="0">
              <a:solidFill>
                <a:schemeClr val="accent1"/>
              </a:solidFill>
              <a:latin typeface="BIZ UDPゴシック" panose="020B0400000000000000" pitchFamily="50" charset="-128"/>
              <a:ea typeface="BIZ UDPゴシック" panose="020B0400000000000000" pitchFamily="50" charset="-128"/>
            </a:endParaRPr>
          </a:p>
          <a:p>
            <a:r>
              <a:rPr kumimoji="1" lang="ja-JP" altLang="en-US" sz="831" b="1" dirty="0">
                <a:solidFill>
                  <a:schemeClr val="accent1"/>
                </a:solidFill>
                <a:latin typeface="BIZ UDPゴシック" panose="020B0400000000000000" pitchFamily="50" charset="-128"/>
                <a:ea typeface="BIZ UDPゴシック" panose="020B0400000000000000" pitchFamily="50" charset="-128"/>
              </a:rPr>
              <a:t>４～翌３月</a:t>
            </a:r>
          </a:p>
        </p:txBody>
      </p:sp>
      <p:sp>
        <p:nvSpPr>
          <p:cNvPr id="59" name="吹き出し: 角を丸めた四角形 58">
            <a:extLst>
              <a:ext uri="{FF2B5EF4-FFF2-40B4-BE49-F238E27FC236}">
                <a16:creationId xmlns:a16="http://schemas.microsoft.com/office/drawing/2014/main" id="{970619D2-10F6-DACD-A82C-83A8F083308C}"/>
              </a:ext>
            </a:extLst>
          </p:cNvPr>
          <p:cNvSpPr/>
          <p:nvPr/>
        </p:nvSpPr>
        <p:spPr>
          <a:xfrm>
            <a:off x="3767915" y="4889284"/>
            <a:ext cx="735085" cy="178581"/>
          </a:xfrm>
          <a:prstGeom prst="wedgeRoundRectCallout">
            <a:avLst>
              <a:gd name="adj1" fmla="val -36751"/>
              <a:gd name="adj2" fmla="val 181061"/>
              <a:gd name="adj3" fmla="val 16667"/>
            </a:avLst>
          </a:prstGeom>
          <a:solidFill>
            <a:schemeClr val="bg1"/>
          </a:solidFill>
          <a:ln w="19050">
            <a:solidFill>
              <a:schemeClr val="accent1"/>
            </a:solidFill>
          </a:ln>
        </p:spPr>
        <p:style>
          <a:lnRef idx="2">
            <a:schemeClr val="dk1"/>
          </a:lnRef>
          <a:fillRef idx="1">
            <a:schemeClr val="lt1"/>
          </a:fillRef>
          <a:effectRef idx="0">
            <a:schemeClr val="dk1"/>
          </a:effectRef>
          <a:fontRef idx="minor">
            <a:schemeClr val="dk1"/>
          </a:fontRef>
        </p:style>
        <p:txBody>
          <a:bodyPr wrap="none" lIns="33231" tIns="16615" rIns="33231" bIns="16615"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31" b="1" dirty="0">
                <a:solidFill>
                  <a:schemeClr val="accent1"/>
                </a:solidFill>
                <a:latin typeface="BIZ UDPゴシック" panose="020B0400000000000000" pitchFamily="50" charset="-128"/>
                <a:ea typeface="BIZ UDPゴシック" panose="020B0400000000000000" pitchFamily="50" charset="-128"/>
              </a:rPr>
              <a:t>４～</a:t>
            </a:r>
            <a:r>
              <a:rPr kumimoji="1" lang="en-US" altLang="ja-JP" sz="831" b="1" dirty="0">
                <a:solidFill>
                  <a:schemeClr val="accent1"/>
                </a:solidFill>
                <a:latin typeface="BIZ UDPゴシック" panose="020B0400000000000000" pitchFamily="50" charset="-128"/>
                <a:ea typeface="BIZ UDPゴシック" panose="020B0400000000000000" pitchFamily="50" charset="-128"/>
              </a:rPr>
              <a:t>12</a:t>
            </a:r>
            <a:r>
              <a:rPr kumimoji="1" lang="ja-JP" altLang="en-US" sz="831" b="1" dirty="0">
                <a:solidFill>
                  <a:schemeClr val="accent1"/>
                </a:solidFill>
                <a:latin typeface="BIZ UDPゴシック" panose="020B0400000000000000" pitchFamily="50" charset="-128"/>
                <a:ea typeface="BIZ UDPゴシック" panose="020B0400000000000000" pitchFamily="50" charset="-128"/>
              </a:rPr>
              <a:t>月累計</a:t>
            </a:r>
          </a:p>
        </p:txBody>
      </p:sp>
      <p:sp>
        <p:nvSpPr>
          <p:cNvPr id="61" name="吹き出し: 角を丸めた四角形 60">
            <a:extLst>
              <a:ext uri="{FF2B5EF4-FFF2-40B4-BE49-F238E27FC236}">
                <a16:creationId xmlns:a16="http://schemas.microsoft.com/office/drawing/2014/main" id="{FD36BC2E-29C9-9F85-566A-A1BE8EC7F738}"/>
              </a:ext>
            </a:extLst>
          </p:cNvPr>
          <p:cNvSpPr/>
          <p:nvPr/>
        </p:nvSpPr>
        <p:spPr>
          <a:xfrm>
            <a:off x="6342928" y="869183"/>
            <a:ext cx="1696918" cy="384469"/>
          </a:xfrm>
          <a:prstGeom prst="wedgeRoundRectCallout">
            <a:avLst>
              <a:gd name="adj1" fmla="val -57900"/>
              <a:gd name="adj2" fmla="val -53724"/>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500"/>
              </a:lnSpc>
            </a:pPr>
            <a:r>
              <a:rPr lang="ja-JP" altLang="en-US" u="none" strike="noStrike" dirty="0">
                <a:solidFill>
                  <a:schemeClr val="tx1"/>
                </a:solidFill>
                <a:effectLst/>
                <a:latin typeface="Meiryo UI" panose="020B0604030504040204" pitchFamily="50" charset="-128"/>
                <a:ea typeface="Meiryo UI" panose="020B0604030504040204" pitchFamily="50" charset="-128"/>
              </a:rPr>
              <a:t>大阪市における出産時の母親の平均年齢</a:t>
            </a:r>
            <a:r>
              <a:rPr lang="en-US" altLang="ja-JP" u="none" strike="noStrike" dirty="0">
                <a:solidFill>
                  <a:schemeClr val="tx1"/>
                </a:solidFill>
                <a:effectLst/>
                <a:latin typeface="Meiryo UI" panose="020B0604030504040204" pitchFamily="50" charset="-128"/>
                <a:ea typeface="Meiryo UI" panose="020B0604030504040204" pitchFamily="50" charset="-128"/>
              </a:rPr>
              <a:t>31.2</a:t>
            </a:r>
            <a:r>
              <a:rPr lang="ja-JP" altLang="en-US" u="none" strike="noStrike" dirty="0">
                <a:solidFill>
                  <a:schemeClr val="tx1"/>
                </a:solidFill>
                <a:effectLst/>
                <a:latin typeface="Meiryo UI" panose="020B0604030504040204" pitchFamily="50" charset="-128"/>
                <a:ea typeface="Meiryo UI" panose="020B0604030504040204" pitchFamily="50" charset="-128"/>
              </a:rPr>
              <a:t>歳</a:t>
            </a:r>
            <a:endParaRPr lang="ja-JP" altLang="en-US" b="0" i="0" u="none" strike="noStrike" dirty="0">
              <a:solidFill>
                <a:schemeClr val="tx1"/>
              </a:solidFill>
              <a:effectLst/>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1D120E8C-8B12-2EFD-D5F0-1CCAFE942835}"/>
              </a:ext>
            </a:extLst>
          </p:cNvPr>
          <p:cNvSpPr/>
          <p:nvPr/>
        </p:nvSpPr>
        <p:spPr>
          <a:xfrm>
            <a:off x="837918" y="6446793"/>
            <a:ext cx="7468165" cy="360000"/>
          </a:xfrm>
          <a:prstGeom prst="roundRect">
            <a:avLst>
              <a:gd name="adj" fmla="val 24238"/>
            </a:avLst>
          </a:prstGeom>
          <a:no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b="1" dirty="0">
                <a:solidFill>
                  <a:prstClr val="black"/>
                </a:solidFill>
                <a:highlight>
                  <a:srgbClr val="FFFFFF"/>
                </a:highlight>
                <a:latin typeface="Meiryo UI" panose="020B0604030504040204" pitchFamily="50" charset="-128"/>
                <a:ea typeface="Meiryo UI" panose="020B0604030504040204" pitchFamily="50" charset="-128"/>
              </a:rPr>
              <a:t>減少を続けている就学前児童数が増加する可能性がある</a:t>
            </a:r>
            <a:endParaRPr kumimoji="1" lang="ja-JP" altLang="en-US"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5" name="直線矢印コネクタ 4">
            <a:extLst>
              <a:ext uri="{FF2B5EF4-FFF2-40B4-BE49-F238E27FC236}">
                <a16:creationId xmlns:a16="http://schemas.microsoft.com/office/drawing/2014/main" id="{6046EDE3-3A27-470C-289E-AA735D21692D}"/>
              </a:ext>
            </a:extLst>
          </p:cNvPr>
          <p:cNvCxnSpPr>
            <a:cxnSpLocks/>
          </p:cNvCxnSpPr>
          <p:nvPr/>
        </p:nvCxnSpPr>
        <p:spPr>
          <a:xfrm flipV="1">
            <a:off x="4823410" y="4955551"/>
            <a:ext cx="1412178" cy="3291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2626D21-8586-40AB-8F6C-D87D97CE3354}"/>
              </a:ext>
            </a:extLst>
          </p:cNvPr>
          <p:cNvSpPr txBox="1"/>
          <p:nvPr/>
        </p:nvSpPr>
        <p:spPr>
          <a:xfrm>
            <a:off x="3129704" y="1362719"/>
            <a:ext cx="364202"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①</a:t>
            </a:r>
          </a:p>
        </p:txBody>
      </p:sp>
      <p:sp>
        <p:nvSpPr>
          <p:cNvPr id="12" name="テキスト ボックス 11">
            <a:extLst>
              <a:ext uri="{FF2B5EF4-FFF2-40B4-BE49-F238E27FC236}">
                <a16:creationId xmlns:a16="http://schemas.microsoft.com/office/drawing/2014/main" id="{3E145822-8E05-F8F9-8FFA-348D81680AAD}"/>
              </a:ext>
            </a:extLst>
          </p:cNvPr>
          <p:cNvSpPr txBox="1"/>
          <p:nvPr/>
        </p:nvSpPr>
        <p:spPr>
          <a:xfrm>
            <a:off x="6578305" y="1370264"/>
            <a:ext cx="364202"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②</a:t>
            </a:r>
          </a:p>
        </p:txBody>
      </p:sp>
      <p:sp>
        <p:nvSpPr>
          <p:cNvPr id="13" name="テキスト ボックス 12">
            <a:extLst>
              <a:ext uri="{FF2B5EF4-FFF2-40B4-BE49-F238E27FC236}">
                <a16:creationId xmlns:a16="http://schemas.microsoft.com/office/drawing/2014/main" id="{F6CA1B12-B98D-9CED-460F-3D7B9E781975}"/>
              </a:ext>
            </a:extLst>
          </p:cNvPr>
          <p:cNvSpPr txBox="1"/>
          <p:nvPr/>
        </p:nvSpPr>
        <p:spPr>
          <a:xfrm>
            <a:off x="8755823" y="1764875"/>
            <a:ext cx="364202"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③</a:t>
            </a:r>
          </a:p>
        </p:txBody>
      </p:sp>
      <p:sp>
        <p:nvSpPr>
          <p:cNvPr id="14" name="テキスト ボックス 13">
            <a:extLst>
              <a:ext uri="{FF2B5EF4-FFF2-40B4-BE49-F238E27FC236}">
                <a16:creationId xmlns:a16="http://schemas.microsoft.com/office/drawing/2014/main" id="{EB29392C-DE11-6EF1-0B95-EDF5BC09C539}"/>
              </a:ext>
            </a:extLst>
          </p:cNvPr>
          <p:cNvSpPr txBox="1"/>
          <p:nvPr/>
        </p:nvSpPr>
        <p:spPr>
          <a:xfrm>
            <a:off x="8742480" y="3426612"/>
            <a:ext cx="364202"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④</a:t>
            </a:r>
          </a:p>
        </p:txBody>
      </p:sp>
      <p:sp>
        <p:nvSpPr>
          <p:cNvPr id="15" name="テキスト ボックス 14">
            <a:extLst>
              <a:ext uri="{FF2B5EF4-FFF2-40B4-BE49-F238E27FC236}">
                <a16:creationId xmlns:a16="http://schemas.microsoft.com/office/drawing/2014/main" id="{F278501E-184F-D420-4A41-A5466D7EA83E}"/>
              </a:ext>
            </a:extLst>
          </p:cNvPr>
          <p:cNvSpPr txBox="1"/>
          <p:nvPr/>
        </p:nvSpPr>
        <p:spPr>
          <a:xfrm>
            <a:off x="3098025" y="3632191"/>
            <a:ext cx="364202"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⑤</a:t>
            </a:r>
          </a:p>
        </p:txBody>
      </p:sp>
      <p:sp>
        <p:nvSpPr>
          <p:cNvPr id="16" name="テキスト ボックス 15">
            <a:extLst>
              <a:ext uri="{FF2B5EF4-FFF2-40B4-BE49-F238E27FC236}">
                <a16:creationId xmlns:a16="http://schemas.microsoft.com/office/drawing/2014/main" id="{099774DA-F873-9E2C-DBAC-2B54DE5C357D}"/>
              </a:ext>
            </a:extLst>
          </p:cNvPr>
          <p:cNvSpPr txBox="1"/>
          <p:nvPr/>
        </p:nvSpPr>
        <p:spPr>
          <a:xfrm>
            <a:off x="6585054" y="3623491"/>
            <a:ext cx="364202"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⑥</a:t>
            </a:r>
          </a:p>
        </p:txBody>
      </p:sp>
      <p:sp>
        <p:nvSpPr>
          <p:cNvPr id="11" name="矢印: 下 10">
            <a:extLst>
              <a:ext uri="{FF2B5EF4-FFF2-40B4-BE49-F238E27FC236}">
                <a16:creationId xmlns:a16="http://schemas.microsoft.com/office/drawing/2014/main" id="{0282E731-075D-09F3-4B60-4D811B2EBC85}"/>
              </a:ext>
            </a:extLst>
          </p:cNvPr>
          <p:cNvSpPr/>
          <p:nvPr/>
        </p:nvSpPr>
        <p:spPr>
          <a:xfrm>
            <a:off x="3672000" y="6132053"/>
            <a:ext cx="1800000" cy="216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423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95B78-D2FB-691A-0BA1-2278BC05156B}"/>
            </a:ext>
          </a:extLst>
        </p:cNvPr>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D2FF5B04-75EF-E287-ACCB-622B792C1894}"/>
              </a:ext>
            </a:extLst>
          </p:cNvPr>
          <p:cNvSpPr>
            <a:spLocks noGrp="1"/>
          </p:cNvSpPr>
          <p:nvPr>
            <p:ph type="sldNum" sz="quarter" idx="12"/>
          </p:nvPr>
        </p:nvSpPr>
        <p:spPr>
          <a:xfrm>
            <a:off x="7086600" y="6192886"/>
            <a:ext cx="2057400" cy="365125"/>
          </a:xfrm>
        </p:spPr>
        <p:txBody>
          <a:bodyPr/>
          <a:lstStyle/>
          <a:p>
            <a:r>
              <a:rPr kumimoji="1" lang="en-US" altLang="ja-JP" sz="2000" dirty="0">
                <a:solidFill>
                  <a:schemeClr val="tx1"/>
                </a:solidFill>
              </a:rPr>
              <a:t>5</a:t>
            </a:r>
          </a:p>
        </p:txBody>
      </p:sp>
      <p:graphicFrame>
        <p:nvGraphicFramePr>
          <p:cNvPr id="11" name="表 10">
            <a:extLst>
              <a:ext uri="{FF2B5EF4-FFF2-40B4-BE49-F238E27FC236}">
                <a16:creationId xmlns:a16="http://schemas.microsoft.com/office/drawing/2014/main" id="{139B222C-793F-5047-5BD0-68D4603B4317}"/>
              </a:ext>
            </a:extLst>
          </p:cNvPr>
          <p:cNvGraphicFramePr>
            <a:graphicFrameLocks noGrp="1" noChangeAspect="1"/>
          </p:cNvGraphicFramePr>
          <p:nvPr>
            <p:extLst>
              <p:ext uri="{D42A27DB-BD31-4B8C-83A1-F6EECF244321}">
                <p14:modId xmlns:p14="http://schemas.microsoft.com/office/powerpoint/2010/main" val="535320195"/>
              </p:ext>
            </p:extLst>
          </p:nvPr>
        </p:nvGraphicFramePr>
        <p:xfrm>
          <a:off x="187332" y="244419"/>
          <a:ext cx="3985323" cy="1471056"/>
        </p:xfrm>
        <a:graphic>
          <a:graphicData uri="http://schemas.openxmlformats.org/drawingml/2006/table">
            <a:tbl>
              <a:tblPr>
                <a:tableStyleId>{5C22544A-7EE6-4342-B048-85BDC9FD1C3A}</a:tableStyleId>
              </a:tblPr>
              <a:tblGrid>
                <a:gridCol w="1452415">
                  <a:extLst>
                    <a:ext uri="{9D8B030D-6E8A-4147-A177-3AD203B41FA5}">
                      <a16:colId xmlns:a16="http://schemas.microsoft.com/office/drawing/2014/main" val="1276515147"/>
                    </a:ext>
                  </a:extLst>
                </a:gridCol>
                <a:gridCol w="633227">
                  <a:extLst>
                    <a:ext uri="{9D8B030D-6E8A-4147-A177-3AD203B41FA5}">
                      <a16:colId xmlns:a16="http://schemas.microsoft.com/office/drawing/2014/main" val="64350626"/>
                    </a:ext>
                  </a:extLst>
                </a:gridCol>
                <a:gridCol w="633227">
                  <a:extLst>
                    <a:ext uri="{9D8B030D-6E8A-4147-A177-3AD203B41FA5}">
                      <a16:colId xmlns:a16="http://schemas.microsoft.com/office/drawing/2014/main" val="2129609792"/>
                    </a:ext>
                  </a:extLst>
                </a:gridCol>
                <a:gridCol w="633227">
                  <a:extLst>
                    <a:ext uri="{9D8B030D-6E8A-4147-A177-3AD203B41FA5}">
                      <a16:colId xmlns:a16="http://schemas.microsoft.com/office/drawing/2014/main" val="2755964565"/>
                    </a:ext>
                  </a:extLst>
                </a:gridCol>
                <a:gridCol w="633227">
                  <a:extLst>
                    <a:ext uri="{9D8B030D-6E8A-4147-A177-3AD203B41FA5}">
                      <a16:colId xmlns:a16="http://schemas.microsoft.com/office/drawing/2014/main" val="2714486069"/>
                    </a:ext>
                  </a:extLst>
                </a:gridCol>
              </a:tblGrid>
              <a:tr h="268020">
                <a:tc gridSpan="5">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2177" marR="92177" marT="46470" marB="4647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75893434"/>
                  </a:ext>
                </a:extLst>
              </a:tr>
              <a:tr h="268020">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1400" u="none" strike="noStrike" dirty="0">
                          <a:effectLst/>
                          <a:latin typeface="Meiryo UI" panose="020B0604030504040204" pitchFamily="50" charset="-128"/>
                          <a:ea typeface="Meiryo UI" panose="020B0604030504040204" pitchFamily="50" charset="-128"/>
                        </a:rPr>
                        <a:t>R4</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1400" u="none" strike="noStrike" dirty="0">
                          <a:effectLst/>
                          <a:latin typeface="Meiryo UI" panose="020B0604030504040204" pitchFamily="50" charset="-128"/>
                          <a:ea typeface="Meiryo UI" panose="020B0604030504040204" pitchFamily="50" charset="-128"/>
                        </a:rPr>
                        <a:t>R5</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1400" u="none" strike="noStrike" dirty="0">
                          <a:effectLst/>
                          <a:latin typeface="Meiryo UI" panose="020B0604030504040204" pitchFamily="50" charset="-128"/>
                          <a:ea typeface="Meiryo UI" panose="020B0604030504040204" pitchFamily="50" charset="-128"/>
                        </a:rPr>
                        <a:t>R6</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1400" u="none" strike="noStrike" dirty="0">
                          <a:effectLst/>
                          <a:latin typeface="Meiryo UI" panose="020B0604030504040204" pitchFamily="50" charset="-128"/>
                          <a:ea typeface="Meiryo UI" panose="020B0604030504040204" pitchFamily="50" charset="-128"/>
                        </a:rPr>
                        <a:t>R7</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27484811"/>
                  </a:ext>
                </a:extLst>
              </a:tr>
              <a:tr h="268020">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①募集数</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26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25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802482"/>
                  </a:ext>
                </a:extLst>
              </a:tr>
              <a:tr h="278745">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②応募数</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23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24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4365168"/>
                  </a:ext>
                </a:extLst>
              </a:tr>
              <a:tr h="388251">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応募率</a:t>
                      </a:r>
                      <a:r>
                        <a:rPr lang="en-US" altLang="ja-JP" sz="1400" u="none" strike="noStrike" dirty="0">
                          <a:effectLst/>
                          <a:latin typeface="Meiryo UI" panose="020B0604030504040204" pitchFamily="50" charset="-128"/>
                          <a:ea typeface="Meiryo UI" panose="020B0604030504040204" pitchFamily="50" charset="-128"/>
                        </a:rPr>
                        <a:t>(②/①)</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38100" cap="flat" cmpd="sng" algn="ctr">
                      <a:solidFill>
                        <a:srgbClr val="FF0000"/>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altLang="ja-JP" sz="1400" b="1" u="none" strike="noStrike" dirty="0">
                          <a:effectLst/>
                          <a:latin typeface="Meiryo UI" panose="020B0604030504040204" pitchFamily="50" charset="-128"/>
                          <a:ea typeface="Meiryo UI" panose="020B0604030504040204" pitchFamily="50" charset="-128"/>
                        </a:rPr>
                        <a:t>177%</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1" u="none" strike="noStrike" dirty="0">
                          <a:effectLst/>
                          <a:latin typeface="Meiryo UI" panose="020B0604030504040204" pitchFamily="50" charset="-128"/>
                          <a:ea typeface="Meiryo UI" panose="020B0604030504040204" pitchFamily="50" charset="-128"/>
                        </a:rPr>
                        <a:t>130%</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1" u="none" strike="noStrike" dirty="0">
                          <a:effectLst/>
                          <a:latin typeface="Meiryo UI" panose="020B0604030504040204" pitchFamily="50" charset="-128"/>
                          <a:ea typeface="Meiryo UI" panose="020B0604030504040204" pitchFamily="50" charset="-128"/>
                        </a:rPr>
                        <a:t>92%</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400" b="1" u="none" strike="noStrike" dirty="0">
                          <a:effectLst/>
                          <a:latin typeface="Meiryo UI" panose="020B0604030504040204" pitchFamily="50" charset="-128"/>
                          <a:ea typeface="Meiryo UI" panose="020B0604030504040204" pitchFamily="50" charset="-128"/>
                        </a:rPr>
                        <a:t>76%</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9617079"/>
                  </a:ext>
                </a:extLst>
              </a:tr>
            </a:tbl>
          </a:graphicData>
        </a:graphic>
      </p:graphicFrame>
      <p:sp>
        <p:nvSpPr>
          <p:cNvPr id="17" name="テキスト ボックス 16">
            <a:extLst>
              <a:ext uri="{FF2B5EF4-FFF2-40B4-BE49-F238E27FC236}">
                <a16:creationId xmlns:a16="http://schemas.microsoft.com/office/drawing/2014/main" id="{3833497D-7F9F-7CA3-D736-EE343FD2C06C}"/>
              </a:ext>
            </a:extLst>
          </p:cNvPr>
          <p:cNvSpPr txBox="1"/>
          <p:nvPr/>
        </p:nvSpPr>
        <p:spPr>
          <a:xfrm>
            <a:off x="-84422" y="180591"/>
            <a:ext cx="5225142" cy="338896"/>
          </a:xfrm>
          <a:prstGeom prst="rect">
            <a:avLst/>
          </a:prstGeom>
          <a:noFill/>
        </p:spPr>
        <p:txBody>
          <a:bodyPr wrap="square" lIns="0" tIns="0" rIns="0" bIns="0" anchor="ctr" anchorCtr="0">
            <a:noAutofit/>
          </a:bodyPr>
          <a:lstStyle/>
          <a:p>
            <a:pPr>
              <a:lnSpc>
                <a:spcPts val="1350"/>
              </a:lnSpc>
            </a:pP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 新規保育所等整備の募集に対する応募状況</a:t>
            </a:r>
            <a:endParaRPr lang="ja-JP" altLang="en-US" b="1" dirty="0">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27D7E116-D75D-21E8-D045-141484542900}"/>
              </a:ext>
            </a:extLst>
          </p:cNvPr>
          <p:cNvPicPr>
            <a:picLocks noChangeAspect="1"/>
          </p:cNvPicPr>
          <p:nvPr/>
        </p:nvPicPr>
        <p:blipFill>
          <a:blip r:embed="rId2"/>
          <a:stretch>
            <a:fillRect/>
          </a:stretch>
        </p:blipFill>
        <p:spPr>
          <a:xfrm>
            <a:off x="3804185" y="2291327"/>
            <a:ext cx="4464426" cy="3351626"/>
          </a:xfrm>
          <a:prstGeom prst="rect">
            <a:avLst/>
          </a:prstGeom>
        </p:spPr>
      </p:pic>
      <p:sp>
        <p:nvSpPr>
          <p:cNvPr id="21" name="テキスト ボックス 20">
            <a:extLst>
              <a:ext uri="{FF2B5EF4-FFF2-40B4-BE49-F238E27FC236}">
                <a16:creationId xmlns:a16="http://schemas.microsoft.com/office/drawing/2014/main" id="{698A2805-1A32-1425-BBC1-34FE063BE3D8}"/>
              </a:ext>
            </a:extLst>
          </p:cNvPr>
          <p:cNvSpPr txBox="1"/>
          <p:nvPr/>
        </p:nvSpPr>
        <p:spPr>
          <a:xfrm>
            <a:off x="4252549" y="2308887"/>
            <a:ext cx="537778" cy="255311"/>
          </a:xfrm>
          <a:prstGeom prst="rect">
            <a:avLst/>
          </a:prstGeom>
          <a:solidFill>
            <a:schemeClr val="accent6">
              <a:lumMod val="40000"/>
              <a:lumOff val="6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1" dirty="0">
                <a:latin typeface="Meiryo UI" panose="020B0604030504040204" pitchFamily="50" charset="-128"/>
                <a:ea typeface="Meiryo UI" panose="020B0604030504040204" pitchFamily="50" charset="-128"/>
              </a:rPr>
              <a:t>短大</a:t>
            </a:r>
          </a:p>
        </p:txBody>
      </p:sp>
      <p:sp>
        <p:nvSpPr>
          <p:cNvPr id="22" name="テキスト ボックス 13">
            <a:extLst>
              <a:ext uri="{FF2B5EF4-FFF2-40B4-BE49-F238E27FC236}">
                <a16:creationId xmlns:a16="http://schemas.microsoft.com/office/drawing/2014/main" id="{70B039CB-A77A-5D66-3168-DF94824EE86E}"/>
              </a:ext>
            </a:extLst>
          </p:cNvPr>
          <p:cNvSpPr txBox="1"/>
          <p:nvPr/>
        </p:nvSpPr>
        <p:spPr>
          <a:xfrm>
            <a:off x="4244408" y="4769808"/>
            <a:ext cx="537778" cy="255311"/>
          </a:xfrm>
          <a:prstGeom prst="rect">
            <a:avLst/>
          </a:prstGeom>
          <a:solidFill>
            <a:schemeClr val="accent6">
              <a:lumMod val="40000"/>
              <a:lumOff val="6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50" b="1" dirty="0">
                <a:latin typeface="Meiryo UI" panose="020B0604030504040204" pitchFamily="50" charset="-128"/>
                <a:ea typeface="Meiryo UI" panose="020B0604030504040204" pitchFamily="50" charset="-128"/>
              </a:rPr>
              <a:t>大学</a:t>
            </a:r>
            <a:endParaRPr kumimoji="1" lang="en-US" altLang="ja-JP" sz="1050" b="1" dirty="0">
              <a:latin typeface="Meiryo UI" panose="020B0604030504040204" pitchFamily="50" charset="-128"/>
              <a:ea typeface="Meiryo UI" panose="020B0604030504040204" pitchFamily="50" charset="-128"/>
            </a:endParaRPr>
          </a:p>
        </p:txBody>
      </p:sp>
      <p:sp>
        <p:nvSpPr>
          <p:cNvPr id="23" name="テキスト ボックス 13">
            <a:extLst>
              <a:ext uri="{FF2B5EF4-FFF2-40B4-BE49-F238E27FC236}">
                <a16:creationId xmlns:a16="http://schemas.microsoft.com/office/drawing/2014/main" id="{1D3879A6-1B7D-AD5D-4461-97A3CDB502FD}"/>
              </a:ext>
            </a:extLst>
          </p:cNvPr>
          <p:cNvSpPr txBox="1"/>
          <p:nvPr/>
        </p:nvSpPr>
        <p:spPr>
          <a:xfrm>
            <a:off x="4244408" y="3633424"/>
            <a:ext cx="537778" cy="255311"/>
          </a:xfrm>
          <a:prstGeom prst="rect">
            <a:avLst/>
          </a:prstGeom>
          <a:solidFill>
            <a:schemeClr val="accent6">
              <a:lumMod val="40000"/>
              <a:lumOff val="6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50" b="1" dirty="0">
                <a:latin typeface="Meiryo UI" panose="020B0604030504040204" pitchFamily="50" charset="-128"/>
                <a:ea typeface="Meiryo UI" panose="020B0604030504040204" pitchFamily="50" charset="-128"/>
              </a:rPr>
              <a:t>専門</a:t>
            </a:r>
            <a:endParaRPr kumimoji="1" lang="en-US" altLang="ja-JP" sz="1050" b="1" dirty="0">
              <a:latin typeface="Meiryo UI" panose="020B0604030504040204" pitchFamily="50" charset="-128"/>
              <a:ea typeface="Meiryo UI" panose="020B0604030504040204" pitchFamily="50" charset="-128"/>
            </a:endParaRPr>
          </a:p>
        </p:txBody>
      </p:sp>
      <p:sp>
        <p:nvSpPr>
          <p:cNvPr id="26" name="楕円 25">
            <a:extLst>
              <a:ext uri="{FF2B5EF4-FFF2-40B4-BE49-F238E27FC236}">
                <a16:creationId xmlns:a16="http://schemas.microsoft.com/office/drawing/2014/main" id="{DD090F0C-77D2-74ED-1BDF-8FE339135423}"/>
              </a:ext>
            </a:extLst>
          </p:cNvPr>
          <p:cNvSpPr/>
          <p:nvPr/>
        </p:nvSpPr>
        <p:spPr>
          <a:xfrm>
            <a:off x="6168825" y="3193373"/>
            <a:ext cx="537778" cy="227234"/>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楕円 26">
            <a:extLst>
              <a:ext uri="{FF2B5EF4-FFF2-40B4-BE49-F238E27FC236}">
                <a16:creationId xmlns:a16="http://schemas.microsoft.com/office/drawing/2014/main" id="{D2336186-8954-662E-D7F1-FE7091A46404}"/>
              </a:ext>
            </a:extLst>
          </p:cNvPr>
          <p:cNvSpPr/>
          <p:nvPr/>
        </p:nvSpPr>
        <p:spPr>
          <a:xfrm>
            <a:off x="7828189" y="5003853"/>
            <a:ext cx="346307" cy="227234"/>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8" name="矢印: 下カーブ 27">
            <a:extLst>
              <a:ext uri="{FF2B5EF4-FFF2-40B4-BE49-F238E27FC236}">
                <a16:creationId xmlns:a16="http://schemas.microsoft.com/office/drawing/2014/main" id="{35A4FCB8-89DC-036F-068E-7A6E64618749}"/>
              </a:ext>
            </a:extLst>
          </p:cNvPr>
          <p:cNvSpPr/>
          <p:nvPr/>
        </p:nvSpPr>
        <p:spPr>
          <a:xfrm rot="3062086">
            <a:off x="6427382" y="3828886"/>
            <a:ext cx="2443796" cy="434673"/>
          </a:xfrm>
          <a:prstGeom prst="curvedDownArrow">
            <a:avLst>
              <a:gd name="adj1" fmla="val 20837"/>
              <a:gd name="adj2" fmla="val 47550"/>
              <a:gd name="adj3" fmla="val 34628"/>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29" name="星: 32 pt 28">
            <a:extLst>
              <a:ext uri="{FF2B5EF4-FFF2-40B4-BE49-F238E27FC236}">
                <a16:creationId xmlns:a16="http://schemas.microsoft.com/office/drawing/2014/main" id="{E9D62F8D-308E-B647-0DA7-5969C62F9037}"/>
              </a:ext>
            </a:extLst>
          </p:cNvPr>
          <p:cNvSpPr/>
          <p:nvPr/>
        </p:nvSpPr>
        <p:spPr>
          <a:xfrm>
            <a:off x="6817020" y="3193373"/>
            <a:ext cx="1515658" cy="624824"/>
          </a:xfrm>
          <a:prstGeom prst="star32">
            <a:avLst>
              <a:gd name="adj" fmla="val 37500"/>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３年で</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solidFill>
                <a:latin typeface="Meiryo UI" panose="020B0604030504040204" pitchFamily="50" charset="-128"/>
                <a:ea typeface="Meiryo UI" panose="020B0604030504040204" pitchFamily="50" charset="-128"/>
              </a:rPr>
              <a:t>半数以下</a:t>
            </a:r>
          </a:p>
        </p:txBody>
      </p:sp>
      <p:sp>
        <p:nvSpPr>
          <p:cNvPr id="30" name="テキスト ボックス 29">
            <a:extLst>
              <a:ext uri="{FF2B5EF4-FFF2-40B4-BE49-F238E27FC236}">
                <a16:creationId xmlns:a16="http://schemas.microsoft.com/office/drawing/2014/main" id="{3D79AD70-B6C7-506D-8945-5011277D6DFE}"/>
              </a:ext>
            </a:extLst>
          </p:cNvPr>
          <p:cNvSpPr txBox="1"/>
          <p:nvPr/>
        </p:nvSpPr>
        <p:spPr>
          <a:xfrm>
            <a:off x="-84422" y="2050361"/>
            <a:ext cx="5225142" cy="338896"/>
          </a:xfrm>
          <a:prstGeom prst="rect">
            <a:avLst/>
          </a:prstGeom>
          <a:noFill/>
        </p:spPr>
        <p:txBody>
          <a:bodyPr wrap="square" lIns="0" tIns="0" rIns="0" bIns="0" anchor="ctr" anchorCtr="0">
            <a:noAutofit/>
          </a:bodyPr>
          <a:lstStyle/>
          <a:p>
            <a:pPr>
              <a:lnSpc>
                <a:spcPts val="1350"/>
              </a:lnSpc>
            </a:pP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 市内保育士養成校の入学定員</a:t>
            </a:r>
            <a:endParaRPr lang="ja-JP" altLang="en-US" b="1" dirty="0">
              <a:latin typeface="Meiryo UI" panose="020B0604030504040204" pitchFamily="50" charset="-128"/>
              <a:ea typeface="Meiryo UI" panose="020B0604030504040204" pitchFamily="50" charset="-128"/>
            </a:endParaRPr>
          </a:p>
        </p:txBody>
      </p:sp>
      <p:sp>
        <p:nvSpPr>
          <p:cNvPr id="32" name="四角形: 角を丸くする 31">
            <a:extLst>
              <a:ext uri="{FF2B5EF4-FFF2-40B4-BE49-F238E27FC236}">
                <a16:creationId xmlns:a16="http://schemas.microsoft.com/office/drawing/2014/main" id="{639A1FB1-8290-661C-6296-E642FED15F83}"/>
              </a:ext>
            </a:extLst>
          </p:cNvPr>
          <p:cNvSpPr/>
          <p:nvPr/>
        </p:nvSpPr>
        <p:spPr>
          <a:xfrm>
            <a:off x="1119395" y="6057433"/>
            <a:ext cx="6905210" cy="509999"/>
          </a:xfrm>
          <a:prstGeom prst="roundRect">
            <a:avLst>
              <a:gd name="adj" fmla="val 11413"/>
            </a:avLst>
          </a:prstGeom>
          <a:no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algn="ctr" defTabSz="457200" rtl="0" eaLnBrk="1" fontAlgn="auto" latinLnBrk="0" hangingPunct="1">
              <a:lnSpc>
                <a:spcPct val="100000"/>
              </a:lnSpc>
              <a:spcBef>
                <a:spcPts val="0"/>
              </a:spcBef>
              <a:spcAft>
                <a:spcPts val="0"/>
              </a:spcAft>
              <a:buClrTx/>
              <a:buSzTx/>
              <a:tabLst/>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保育を必要とする人が入所できる環境の確保は厳しい状況</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A926C6FB-BCF6-E7D0-97D8-23D8F427F246}"/>
              </a:ext>
            </a:extLst>
          </p:cNvPr>
          <p:cNvSpPr/>
          <p:nvPr/>
        </p:nvSpPr>
        <p:spPr>
          <a:xfrm>
            <a:off x="270314" y="3005253"/>
            <a:ext cx="3179135" cy="825935"/>
          </a:xfrm>
          <a:prstGeom prst="wedgeRectCallout">
            <a:avLst>
              <a:gd name="adj1" fmla="val 133600"/>
              <a:gd name="adj2" fmla="val -7333"/>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250" lvl="0">
              <a:defRPr/>
            </a:pPr>
            <a:r>
              <a:rPr kumimoji="1" lang="ja-JP" altLang="en-US" sz="1600" dirty="0">
                <a:solidFill>
                  <a:prstClr val="black"/>
                </a:solidFill>
                <a:latin typeface="Meiryo UI" panose="020B0604030504040204" pitchFamily="50" charset="-128"/>
                <a:ea typeface="Meiryo UI" panose="020B0604030504040204" pitchFamily="50" charset="-128"/>
              </a:rPr>
              <a:t>市内の保育士養成校である短大の</a:t>
            </a:r>
          </a:p>
          <a:p>
            <a:pPr marL="74250" lvl="0">
              <a:defRPr/>
            </a:pPr>
            <a:r>
              <a:rPr kumimoji="1" lang="ja-JP" altLang="en-US" sz="1600" dirty="0">
                <a:solidFill>
                  <a:prstClr val="black"/>
                </a:solidFill>
                <a:latin typeface="Meiryo UI" panose="020B0604030504040204" pitchFamily="50" charset="-128"/>
                <a:ea typeface="Meiryo UI" panose="020B0604030504040204" pitchFamily="50" charset="-128"/>
              </a:rPr>
              <a:t>入学定員も３年で半数以下</a:t>
            </a:r>
          </a:p>
        </p:txBody>
      </p:sp>
      <p:sp>
        <p:nvSpPr>
          <p:cNvPr id="3" name="吹き出し: 四角形 2">
            <a:extLst>
              <a:ext uri="{FF2B5EF4-FFF2-40B4-BE49-F238E27FC236}">
                <a16:creationId xmlns:a16="http://schemas.microsoft.com/office/drawing/2014/main" id="{E0CD93F5-918B-1B8D-C22F-B85EC6171EDA}"/>
              </a:ext>
            </a:extLst>
          </p:cNvPr>
          <p:cNvSpPr/>
          <p:nvPr/>
        </p:nvSpPr>
        <p:spPr>
          <a:xfrm>
            <a:off x="4444409" y="679616"/>
            <a:ext cx="4347456" cy="925382"/>
          </a:xfrm>
          <a:prstGeom prst="wedgeRectCallout">
            <a:avLst>
              <a:gd name="adj1" fmla="val -54794"/>
              <a:gd name="adj2" fmla="val 32061"/>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250" lvl="0">
              <a:defRPr/>
            </a:pPr>
            <a:r>
              <a:rPr kumimoji="1" lang="ja-JP" altLang="en-US" sz="1600" dirty="0">
                <a:solidFill>
                  <a:prstClr val="black"/>
                </a:solidFill>
                <a:latin typeface="Meiryo UI" panose="020B0604030504040204" pitchFamily="50" charset="-128"/>
                <a:ea typeface="Meiryo UI" panose="020B0604030504040204" pitchFamily="50" charset="-128"/>
              </a:rPr>
              <a:t>土地・建物の不足、工事費の高騰、</a:t>
            </a:r>
            <a:endParaRPr kumimoji="1" lang="en-US" altLang="ja-JP" sz="1600" dirty="0">
              <a:solidFill>
                <a:prstClr val="black"/>
              </a:solidFill>
              <a:latin typeface="Meiryo UI" panose="020B0604030504040204" pitchFamily="50" charset="-128"/>
              <a:ea typeface="Meiryo UI" panose="020B0604030504040204" pitchFamily="50" charset="-128"/>
            </a:endParaRPr>
          </a:p>
          <a:p>
            <a:pPr marL="74250" lvl="0">
              <a:defRPr/>
            </a:pPr>
            <a:r>
              <a:rPr kumimoji="1" lang="ja-JP" altLang="en-US" sz="1600" dirty="0">
                <a:solidFill>
                  <a:prstClr val="black"/>
                </a:solidFill>
                <a:latin typeface="Meiryo UI" panose="020B0604030504040204" pitchFamily="50" charset="-128"/>
                <a:ea typeface="Meiryo UI" panose="020B0604030504040204" pitchFamily="50" charset="-128"/>
              </a:rPr>
              <a:t>少子化の進展による将来ニーズへの不安などにより、年々事業者の応募率が減少</a:t>
            </a:r>
            <a:endParaRPr kumimoji="1" lang="ja-JP" altLang="en-US" sz="1400" dirty="0"/>
          </a:p>
        </p:txBody>
      </p:sp>
      <p:sp>
        <p:nvSpPr>
          <p:cNvPr id="4" name="正方形/長方形 3">
            <a:extLst>
              <a:ext uri="{FF2B5EF4-FFF2-40B4-BE49-F238E27FC236}">
                <a16:creationId xmlns:a16="http://schemas.microsoft.com/office/drawing/2014/main" id="{AC4D5FD3-04C5-1DA2-C5D9-DBB1CF34619C}"/>
              </a:ext>
            </a:extLst>
          </p:cNvPr>
          <p:cNvSpPr/>
          <p:nvPr/>
        </p:nvSpPr>
        <p:spPr>
          <a:xfrm>
            <a:off x="3778680" y="5564080"/>
            <a:ext cx="5318068" cy="3527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970" dirty="0">
                <a:solidFill>
                  <a:schemeClr val="tx1"/>
                </a:solidFill>
                <a:latin typeface="Meiryo UI" panose="020B0604030504040204" pitchFamily="50" charset="-128"/>
                <a:ea typeface="Meiryo UI" panose="020B0604030504040204" pitchFamily="50" charset="-128"/>
              </a:rPr>
              <a:t>※</a:t>
            </a:r>
            <a:r>
              <a:rPr lang="ja-JP" altLang="en-US" sz="970" dirty="0">
                <a:solidFill>
                  <a:schemeClr val="tx1"/>
                </a:solidFill>
                <a:latin typeface="Meiryo UI" panose="020B0604030504040204" pitchFamily="50" charset="-128"/>
                <a:ea typeface="Meiryo UI" panose="020B0604030504040204" pitchFamily="50" charset="-128"/>
              </a:rPr>
              <a:t>各指定保育士養成施設提出「指定保育士養成施設業務報告書」（各年度）を基に集計・作成</a:t>
            </a:r>
            <a:endParaRPr kumimoji="1" lang="en-US" altLang="ja-JP" sz="97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26086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B6E6A-9D52-F35D-4CFC-CE47348621B8}"/>
            </a:ext>
          </a:extLst>
        </p:cNvPr>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02848C61-28B0-E427-CDD4-5063778FB7B5}"/>
              </a:ext>
            </a:extLst>
          </p:cNvPr>
          <p:cNvSpPr/>
          <p:nvPr/>
        </p:nvSpPr>
        <p:spPr>
          <a:xfrm>
            <a:off x="144799" y="3189868"/>
            <a:ext cx="5603647" cy="3365862"/>
          </a:xfrm>
          <a:custGeom>
            <a:avLst/>
            <a:gdLst>
              <a:gd name="connsiteX0" fmla="*/ 0 w 5603647"/>
              <a:gd name="connsiteY0" fmla="*/ 0 h 3365862"/>
              <a:gd name="connsiteX1" fmla="*/ 3051510 w 5603647"/>
              <a:gd name="connsiteY1" fmla="*/ 0 h 3365862"/>
              <a:gd name="connsiteX2" fmla="*/ 3051510 w 5603647"/>
              <a:gd name="connsiteY2" fmla="*/ 377862 h 3365862"/>
              <a:gd name="connsiteX3" fmla="*/ 5603647 w 5603647"/>
              <a:gd name="connsiteY3" fmla="*/ 377862 h 3365862"/>
              <a:gd name="connsiteX4" fmla="*/ 5603647 w 5603647"/>
              <a:gd name="connsiteY4" fmla="*/ 3365862 h 3365862"/>
              <a:gd name="connsiteX5" fmla="*/ 0 w 5603647"/>
              <a:gd name="connsiteY5" fmla="*/ 3365862 h 3365862"/>
              <a:gd name="connsiteX6" fmla="*/ 0 w 5603647"/>
              <a:gd name="connsiteY6" fmla="*/ 3348000 h 3365862"/>
              <a:gd name="connsiteX7" fmla="*/ 0 w 5603647"/>
              <a:gd name="connsiteY7" fmla="*/ 377862 h 336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47" h="3365862">
                <a:moveTo>
                  <a:pt x="0" y="0"/>
                </a:moveTo>
                <a:lnTo>
                  <a:pt x="3051510" y="0"/>
                </a:lnTo>
                <a:lnTo>
                  <a:pt x="3051510" y="377862"/>
                </a:lnTo>
                <a:lnTo>
                  <a:pt x="5603647" y="377862"/>
                </a:lnTo>
                <a:lnTo>
                  <a:pt x="5603647" y="3365862"/>
                </a:lnTo>
                <a:lnTo>
                  <a:pt x="0" y="3365862"/>
                </a:lnTo>
                <a:lnTo>
                  <a:pt x="0" y="3348000"/>
                </a:lnTo>
                <a:lnTo>
                  <a:pt x="0" y="377862"/>
                </a:lnTo>
                <a:close/>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4E75ACCF-0E5B-3883-82C6-E804D5F726C7}"/>
              </a:ext>
            </a:extLst>
          </p:cNvPr>
          <p:cNvSpPr/>
          <p:nvPr/>
        </p:nvSpPr>
        <p:spPr>
          <a:xfrm>
            <a:off x="0" y="202027"/>
            <a:ext cx="9144000" cy="432000"/>
          </a:xfrm>
          <a:prstGeom prst="rect">
            <a:avLst/>
          </a:prstGeom>
          <a:solidFill>
            <a:schemeClr val="accent1"/>
          </a:solidFill>
        </p:spPr>
        <p:txBody>
          <a:bodyPr vert="horz" wrap="none" lIns="91440" tIns="45720" rIns="91440" bIns="45720" rtlCol="0" anchor="ctr">
            <a:noAutofit/>
          </a:bodyPr>
          <a:lstStyle/>
          <a:p>
            <a:pPr algn="ctr" defTabSz="914400">
              <a:lnSpc>
                <a:spcPct val="90000"/>
              </a:lnSpc>
              <a:spcBef>
                <a:spcPct val="0"/>
              </a:spcBef>
            </a:pPr>
            <a:r>
              <a:rPr kumimoji="1" lang="ja-JP" altLang="en-US" sz="2400" dirty="0">
                <a:solidFill>
                  <a:schemeClr val="bg1"/>
                </a:solidFill>
                <a:latin typeface="Meiryo UI" panose="020B0604030504040204" pitchFamily="50" charset="-128"/>
                <a:ea typeface="Meiryo UI" panose="020B0604030504040204" pitchFamily="50" charset="-128"/>
                <a:cs typeface="+mj-cs"/>
              </a:rPr>
              <a:t>判断のポイント　</a:t>
            </a:r>
            <a:r>
              <a:rPr kumimoji="1" lang="en-US" altLang="ja-JP" sz="2400" dirty="0">
                <a:solidFill>
                  <a:schemeClr val="bg1"/>
                </a:solidFill>
                <a:latin typeface="Meiryo UI" panose="020B0604030504040204" pitchFamily="50" charset="-128"/>
                <a:ea typeface="Meiryo UI" panose="020B0604030504040204" pitchFamily="50" charset="-128"/>
                <a:cs typeface="+mj-cs"/>
              </a:rPr>
              <a:t>―</a:t>
            </a:r>
            <a:r>
              <a:rPr kumimoji="1" lang="ja-JP" altLang="en-US" sz="2400" dirty="0">
                <a:solidFill>
                  <a:schemeClr val="bg1"/>
                </a:solidFill>
                <a:latin typeface="Meiryo UI" panose="020B0604030504040204" pitchFamily="50" charset="-128"/>
                <a:ea typeface="Meiryo UI" panose="020B0604030504040204" pitchFamily="50" charset="-128"/>
                <a:cs typeface="+mj-cs"/>
              </a:rPr>
              <a:t>①保育を必要とする人が入所できる環境の確保</a:t>
            </a:r>
            <a:r>
              <a:rPr kumimoji="1" lang="en-US" altLang="ja-JP" sz="2400" dirty="0">
                <a:solidFill>
                  <a:schemeClr val="bg1"/>
                </a:solidFill>
                <a:latin typeface="Meiryo UI" panose="020B0604030504040204" pitchFamily="50" charset="-128"/>
                <a:ea typeface="Meiryo UI" panose="020B0604030504040204" pitchFamily="50" charset="-128"/>
                <a:cs typeface="+mj-cs"/>
              </a:rPr>
              <a:t>―</a:t>
            </a:r>
          </a:p>
        </p:txBody>
      </p:sp>
      <p:sp>
        <p:nvSpPr>
          <p:cNvPr id="10" name="スライド番号プレースホルダー 9">
            <a:extLst>
              <a:ext uri="{FF2B5EF4-FFF2-40B4-BE49-F238E27FC236}">
                <a16:creationId xmlns:a16="http://schemas.microsoft.com/office/drawing/2014/main" id="{9D768506-6FC8-ED93-11A2-7111323CF038}"/>
              </a:ext>
            </a:extLst>
          </p:cNvPr>
          <p:cNvSpPr>
            <a:spLocks noGrp="1"/>
          </p:cNvSpPr>
          <p:nvPr>
            <p:ph type="sldNum" sz="quarter" idx="12"/>
          </p:nvPr>
        </p:nvSpPr>
        <p:spPr>
          <a:xfrm>
            <a:off x="7119715" y="6505986"/>
            <a:ext cx="2057400" cy="365125"/>
          </a:xfrm>
        </p:spPr>
        <p:txBody>
          <a:bodyPr/>
          <a:lstStyle/>
          <a:p>
            <a:r>
              <a:rPr kumimoji="1" lang="en-US" altLang="ja-JP" sz="2000" dirty="0">
                <a:solidFill>
                  <a:schemeClr val="tx1"/>
                </a:solidFill>
              </a:rPr>
              <a:t>6</a:t>
            </a:r>
            <a:endParaRPr kumimoji="1" lang="ja-JP" altLang="en-US" sz="2000" dirty="0">
              <a:solidFill>
                <a:schemeClr val="tx1"/>
              </a:solidFill>
            </a:endParaRPr>
          </a:p>
        </p:txBody>
      </p:sp>
      <p:graphicFrame>
        <p:nvGraphicFramePr>
          <p:cNvPr id="6" name="表 5">
            <a:extLst>
              <a:ext uri="{FF2B5EF4-FFF2-40B4-BE49-F238E27FC236}">
                <a16:creationId xmlns:a16="http://schemas.microsoft.com/office/drawing/2014/main" id="{980FB0AE-03FB-9774-AC11-9A35512A6A7F}"/>
              </a:ext>
            </a:extLst>
          </p:cNvPr>
          <p:cNvGraphicFramePr>
            <a:graphicFrameLocks noGrp="1"/>
          </p:cNvGraphicFramePr>
          <p:nvPr>
            <p:extLst>
              <p:ext uri="{D42A27DB-BD31-4B8C-83A1-F6EECF244321}">
                <p14:modId xmlns:p14="http://schemas.microsoft.com/office/powerpoint/2010/main" val="953117830"/>
              </p:ext>
            </p:extLst>
          </p:nvPr>
        </p:nvGraphicFramePr>
        <p:xfrm>
          <a:off x="177569" y="798455"/>
          <a:ext cx="8640000" cy="592679"/>
        </p:xfrm>
        <a:graphic>
          <a:graphicData uri="http://schemas.openxmlformats.org/drawingml/2006/table">
            <a:tbl>
              <a:tblPr firstRow="1" bandRow="1">
                <a:tableStyleId>{5C22544A-7EE6-4342-B048-85BDC9FD1C3A}</a:tableStyleId>
              </a:tblPr>
              <a:tblGrid>
                <a:gridCol w="8640000">
                  <a:extLst>
                    <a:ext uri="{9D8B030D-6E8A-4147-A177-3AD203B41FA5}">
                      <a16:colId xmlns:a16="http://schemas.microsoft.com/office/drawing/2014/main" val="997644234"/>
                    </a:ext>
                  </a:extLst>
                </a:gridCol>
              </a:tblGrid>
              <a:tr h="592679">
                <a:tc>
                  <a:txBody>
                    <a:bodyPr/>
                    <a:lstStyle/>
                    <a:p>
                      <a:pPr marL="285750" indent="-285750">
                        <a:buFont typeface="Wingdings" panose="05000000000000000000" pitchFamily="2" charset="2"/>
                        <a:buChar char="Ø"/>
                      </a:pPr>
                      <a:r>
                        <a:rPr kumimoji="1" lang="ja-JP" altLang="en-US" sz="1400" b="0" dirty="0">
                          <a:solidFill>
                            <a:schemeClr val="tx1"/>
                          </a:solidFill>
                          <a:latin typeface="Meiryo UI" panose="020B0604030504040204" pitchFamily="50" charset="-128"/>
                          <a:ea typeface="Meiryo UI" panose="020B0604030504040204" pitchFamily="50" charset="-128"/>
                        </a:rPr>
                        <a:t>第２子保育料無償化に伴い、保育ニーズが例年以上に増加</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b="0" dirty="0">
                          <a:solidFill>
                            <a:schemeClr val="tx1"/>
                          </a:solidFill>
                          <a:latin typeface="Meiryo UI" panose="020B0604030504040204" pitchFamily="50" charset="-128"/>
                          <a:ea typeface="Meiryo UI" panose="020B0604030504040204" pitchFamily="50" charset="-128"/>
                        </a:rPr>
                        <a:t>集中取組の効果等もあり、結果として今年度の待機児童はゼロとなったが、利用保留児童数はさらに増加</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7526716"/>
                  </a:ext>
                </a:extLst>
              </a:tr>
            </a:tbl>
          </a:graphicData>
        </a:graphic>
      </p:graphicFrame>
      <p:graphicFrame>
        <p:nvGraphicFramePr>
          <p:cNvPr id="9" name="表 8">
            <a:extLst>
              <a:ext uri="{FF2B5EF4-FFF2-40B4-BE49-F238E27FC236}">
                <a16:creationId xmlns:a16="http://schemas.microsoft.com/office/drawing/2014/main" id="{E41F5458-B592-7766-4DCA-ADC5545A067B}"/>
              </a:ext>
            </a:extLst>
          </p:cNvPr>
          <p:cNvGraphicFramePr>
            <a:graphicFrameLocks noGrp="1"/>
          </p:cNvGraphicFramePr>
          <p:nvPr>
            <p:extLst>
              <p:ext uri="{D42A27DB-BD31-4B8C-83A1-F6EECF244321}">
                <p14:modId xmlns:p14="http://schemas.microsoft.com/office/powerpoint/2010/main" val="4155517935"/>
              </p:ext>
            </p:extLst>
          </p:nvPr>
        </p:nvGraphicFramePr>
        <p:xfrm>
          <a:off x="170475" y="1693984"/>
          <a:ext cx="8647094" cy="592679"/>
        </p:xfrm>
        <a:graphic>
          <a:graphicData uri="http://schemas.openxmlformats.org/drawingml/2006/table">
            <a:tbl>
              <a:tblPr firstRow="1" bandRow="1">
                <a:tableStyleId>{5C22544A-7EE6-4342-B048-85BDC9FD1C3A}</a:tableStyleId>
              </a:tblPr>
              <a:tblGrid>
                <a:gridCol w="8647094">
                  <a:extLst>
                    <a:ext uri="{9D8B030D-6E8A-4147-A177-3AD203B41FA5}">
                      <a16:colId xmlns:a16="http://schemas.microsoft.com/office/drawing/2014/main" val="997644234"/>
                    </a:ext>
                  </a:extLst>
                </a:gridCol>
              </a:tblGrid>
              <a:tr h="592679">
                <a:tc>
                  <a:txBody>
                    <a:bodyPr/>
                    <a:lstStyle/>
                    <a:p>
                      <a:pPr marL="285750" indent="-285750">
                        <a:buFont typeface="Wingdings" panose="05000000000000000000" pitchFamily="2" charset="2"/>
                        <a:buChar char="Ø"/>
                      </a:pPr>
                      <a:r>
                        <a:rPr kumimoji="1" lang="ja-JP" altLang="en-US" sz="1400" b="0" dirty="0">
                          <a:solidFill>
                            <a:schemeClr val="tx1"/>
                          </a:solidFill>
                          <a:latin typeface="Meiryo UI" panose="020B0604030504040204" pitchFamily="50" charset="-128"/>
                          <a:ea typeface="Meiryo UI" panose="020B0604030504040204" pitchFamily="50" charset="-128"/>
                        </a:rPr>
                        <a:t>第１子保育料無償化を実施した場合、第２子無償化以上の保育ニーズの増加が見込まれる</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7526716"/>
                  </a:ext>
                </a:extLst>
              </a:tr>
            </a:tbl>
          </a:graphicData>
        </a:graphic>
      </p:graphicFrame>
      <p:sp>
        <p:nvSpPr>
          <p:cNvPr id="32" name="矢印: 下 31">
            <a:extLst>
              <a:ext uri="{FF2B5EF4-FFF2-40B4-BE49-F238E27FC236}">
                <a16:creationId xmlns:a16="http://schemas.microsoft.com/office/drawing/2014/main" id="{0CBE7842-3165-B9CC-B37D-A06706D623DC}"/>
              </a:ext>
            </a:extLst>
          </p:cNvPr>
          <p:cNvSpPr/>
          <p:nvPr/>
        </p:nvSpPr>
        <p:spPr>
          <a:xfrm>
            <a:off x="3672000" y="1460476"/>
            <a:ext cx="1800000" cy="180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A0ECD788-1403-769B-5F7D-751DB696F743}"/>
              </a:ext>
            </a:extLst>
          </p:cNvPr>
          <p:cNvSpPr txBox="1"/>
          <p:nvPr/>
        </p:nvSpPr>
        <p:spPr>
          <a:xfrm>
            <a:off x="686591" y="6293410"/>
            <a:ext cx="1301959"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R7</a:t>
            </a:r>
            <a:r>
              <a:rPr kumimoji="1" lang="ja-JP" altLang="en-US" sz="1050" dirty="0">
                <a:latin typeface="Meiryo UI" panose="020B0604030504040204" pitchFamily="50" charset="-128"/>
                <a:ea typeface="Meiryo UI" panose="020B0604030504040204" pitchFamily="50" charset="-128"/>
              </a:rPr>
              <a:t>利用保留児童数</a:t>
            </a:r>
            <a:endParaRPr kumimoji="1" lang="en-US" altLang="ja-JP" sz="1050" dirty="0">
              <a:latin typeface="Meiryo UI" panose="020B0604030504040204" pitchFamily="50" charset="-128"/>
              <a:ea typeface="Meiryo UI" panose="020B0604030504040204" pitchFamily="50" charset="-128"/>
            </a:endParaRPr>
          </a:p>
        </p:txBody>
      </p:sp>
      <p:sp>
        <p:nvSpPr>
          <p:cNvPr id="11" name="矢印: 下 10">
            <a:extLst>
              <a:ext uri="{FF2B5EF4-FFF2-40B4-BE49-F238E27FC236}">
                <a16:creationId xmlns:a16="http://schemas.microsoft.com/office/drawing/2014/main" id="{F90E406F-4838-716A-9269-1F4E45EE3C9B}"/>
              </a:ext>
            </a:extLst>
          </p:cNvPr>
          <p:cNvSpPr/>
          <p:nvPr/>
        </p:nvSpPr>
        <p:spPr>
          <a:xfrm>
            <a:off x="3672000" y="2347659"/>
            <a:ext cx="1800000" cy="180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2" name="矢印: 下 11">
            <a:extLst>
              <a:ext uri="{FF2B5EF4-FFF2-40B4-BE49-F238E27FC236}">
                <a16:creationId xmlns:a16="http://schemas.microsoft.com/office/drawing/2014/main" id="{D6D61248-E48A-A74A-E470-BC4202DD71AD}"/>
              </a:ext>
            </a:extLst>
          </p:cNvPr>
          <p:cNvSpPr/>
          <p:nvPr/>
        </p:nvSpPr>
        <p:spPr>
          <a:xfrm>
            <a:off x="3672000" y="6626129"/>
            <a:ext cx="1800000" cy="180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36" name="フリーフォーム: 図形 35">
            <a:extLst>
              <a:ext uri="{FF2B5EF4-FFF2-40B4-BE49-F238E27FC236}">
                <a16:creationId xmlns:a16="http://schemas.microsoft.com/office/drawing/2014/main" id="{E29D1189-5BFF-F4D6-3E2B-C24D682A38F8}"/>
              </a:ext>
            </a:extLst>
          </p:cNvPr>
          <p:cNvSpPr/>
          <p:nvPr/>
        </p:nvSpPr>
        <p:spPr>
          <a:xfrm>
            <a:off x="-142214" y="2328456"/>
            <a:ext cx="1630644"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latin typeface="Meiryo UI" panose="020B0604030504040204" pitchFamily="50" charset="-128"/>
                <a:ea typeface="Meiryo UI" panose="020B0604030504040204" pitchFamily="50" charset="-128"/>
              </a:rPr>
              <a:t>≪検討経過≫</a:t>
            </a:r>
          </a:p>
        </p:txBody>
      </p:sp>
      <p:sp>
        <p:nvSpPr>
          <p:cNvPr id="33" name="矢印: 五方向 32">
            <a:extLst>
              <a:ext uri="{FF2B5EF4-FFF2-40B4-BE49-F238E27FC236}">
                <a16:creationId xmlns:a16="http://schemas.microsoft.com/office/drawing/2014/main" id="{C913117C-E5D5-AA9F-EDA0-5B8087BAF617}"/>
              </a:ext>
            </a:extLst>
          </p:cNvPr>
          <p:cNvSpPr/>
          <p:nvPr/>
        </p:nvSpPr>
        <p:spPr>
          <a:xfrm>
            <a:off x="149386" y="2766215"/>
            <a:ext cx="3204000" cy="360000"/>
          </a:xfrm>
          <a:prstGeom prst="homePlate">
            <a:avLst>
              <a:gd name="adj" fmla="val 64193"/>
            </a:avLst>
          </a:prstGeom>
          <a:solidFill>
            <a:srgbClr val="4472C4"/>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入所枠の確保</a:t>
            </a:r>
          </a:p>
        </p:txBody>
      </p:sp>
      <p:grpSp>
        <p:nvGrpSpPr>
          <p:cNvPr id="37" name="グループ化 36">
            <a:extLst>
              <a:ext uri="{FF2B5EF4-FFF2-40B4-BE49-F238E27FC236}">
                <a16:creationId xmlns:a16="http://schemas.microsoft.com/office/drawing/2014/main" id="{5C897F3F-65C7-9517-B196-5F10BDCA3156}"/>
              </a:ext>
            </a:extLst>
          </p:cNvPr>
          <p:cNvGrpSpPr/>
          <p:nvPr/>
        </p:nvGrpSpPr>
        <p:grpSpPr>
          <a:xfrm>
            <a:off x="3366317" y="2535599"/>
            <a:ext cx="2568677" cy="848500"/>
            <a:chOff x="3536414" y="2834300"/>
            <a:chExt cx="2568677" cy="848500"/>
          </a:xfrm>
        </p:grpSpPr>
        <p:sp>
          <p:nvSpPr>
            <p:cNvPr id="34" name="雲 33">
              <a:extLst>
                <a:ext uri="{FF2B5EF4-FFF2-40B4-BE49-F238E27FC236}">
                  <a16:creationId xmlns:a16="http://schemas.microsoft.com/office/drawing/2014/main" id="{B3725318-50EA-C3E8-DE15-13A28F06B349}"/>
                </a:ext>
              </a:extLst>
            </p:cNvPr>
            <p:cNvSpPr/>
            <p:nvPr/>
          </p:nvSpPr>
          <p:spPr>
            <a:xfrm rot="187025">
              <a:off x="3536414" y="2834300"/>
              <a:ext cx="2354652" cy="848500"/>
            </a:xfrm>
            <a:prstGeom prst="cloud">
              <a:avLst/>
            </a:prstGeom>
            <a:solidFill>
              <a:schemeClr val="accent1">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620AAD00-545B-40A2-9837-D857AB26EA27}"/>
                </a:ext>
              </a:extLst>
            </p:cNvPr>
            <p:cNvSpPr txBox="1"/>
            <p:nvPr/>
          </p:nvSpPr>
          <p:spPr>
            <a:xfrm>
              <a:off x="3616890" y="3019638"/>
              <a:ext cx="2488201" cy="400110"/>
            </a:xfrm>
            <a:prstGeom prst="rect">
              <a:avLst/>
            </a:prstGeom>
            <a:noFill/>
          </p:spPr>
          <p:txBody>
            <a:bodyPr wrap="square" rtlCol="0">
              <a:spAutoFit/>
            </a:bodyPr>
            <a:lstStyle/>
            <a:p>
              <a:r>
                <a:rPr kumimoji="1" lang="ja-JP" altLang="en-US" sz="2000" b="1" spc="-100" dirty="0">
                  <a:latin typeface="Meiryo UI" panose="020B0604030504040204" pitchFamily="50" charset="-128"/>
                  <a:ea typeface="Meiryo UI" panose="020B0604030504040204" pitchFamily="50" charset="-128"/>
                </a:rPr>
                <a:t>いかに両立させるか？</a:t>
              </a:r>
            </a:p>
          </p:txBody>
        </p:sp>
      </p:grpSp>
      <p:sp>
        <p:nvSpPr>
          <p:cNvPr id="38" name="矢印: 五方向 37">
            <a:extLst>
              <a:ext uri="{FF2B5EF4-FFF2-40B4-BE49-F238E27FC236}">
                <a16:creationId xmlns:a16="http://schemas.microsoft.com/office/drawing/2014/main" id="{EDEA3C09-AB74-2428-066E-8FFD516F9154}"/>
              </a:ext>
            </a:extLst>
          </p:cNvPr>
          <p:cNvSpPr/>
          <p:nvPr/>
        </p:nvSpPr>
        <p:spPr>
          <a:xfrm flipH="1">
            <a:off x="5717636" y="2761049"/>
            <a:ext cx="3204000" cy="360000"/>
          </a:xfrm>
          <a:prstGeom prst="homePlate">
            <a:avLst>
              <a:gd name="adj" fmla="val 64193"/>
            </a:avLst>
          </a:prstGeom>
          <a:solidFill>
            <a:srgbClr val="4472C4"/>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保育料無償化</a:t>
            </a:r>
          </a:p>
        </p:txBody>
      </p:sp>
      <p:sp>
        <p:nvSpPr>
          <p:cNvPr id="53" name="テキスト ボックス 52">
            <a:extLst>
              <a:ext uri="{FF2B5EF4-FFF2-40B4-BE49-F238E27FC236}">
                <a16:creationId xmlns:a16="http://schemas.microsoft.com/office/drawing/2014/main" id="{E35B4780-2D7F-1FCE-D48E-B818C8479264}"/>
              </a:ext>
            </a:extLst>
          </p:cNvPr>
          <p:cNvSpPr txBox="1"/>
          <p:nvPr/>
        </p:nvSpPr>
        <p:spPr>
          <a:xfrm>
            <a:off x="5984705" y="4561213"/>
            <a:ext cx="3102485" cy="738664"/>
          </a:xfrm>
          <a:prstGeom prst="rect">
            <a:avLst/>
          </a:prstGeom>
          <a:noFill/>
        </p:spPr>
        <p:txBody>
          <a:bodyPr wrap="square" rtlCol="0">
            <a:spAutoFit/>
          </a:bodyPr>
          <a:lstStyle/>
          <a:p>
            <a:r>
              <a:rPr kumimoji="1" lang="ja-JP" altLang="en-US" sz="1400" u="sng" dirty="0">
                <a:latin typeface="Meiryo UI" panose="020B0604030504040204" pitchFamily="50" charset="-128"/>
                <a:ea typeface="Meiryo UI" panose="020B0604030504040204" pitchFamily="50" charset="-128"/>
              </a:rPr>
              <a:t>無償化を先延ばし</a:t>
            </a:r>
            <a:r>
              <a:rPr kumimoji="1" lang="ja-JP" altLang="en-US" sz="1400" dirty="0">
                <a:latin typeface="Meiryo UI" panose="020B0604030504040204" pitchFamily="50" charset="-128"/>
                <a:ea typeface="Meiryo UI" panose="020B0604030504040204" pitchFamily="50" charset="-128"/>
              </a:rPr>
              <a:t>にすることで、</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今まさに０～２歳児を育児中の家庭が</a:t>
            </a:r>
            <a:endParaRPr kumimoji="1" lang="en-US" altLang="ja-JP" sz="1400" dirty="0">
              <a:latin typeface="Meiryo UI" panose="020B0604030504040204" pitchFamily="50" charset="-128"/>
              <a:ea typeface="Meiryo UI" panose="020B0604030504040204" pitchFamily="50" charset="-128"/>
            </a:endParaRPr>
          </a:p>
          <a:p>
            <a:r>
              <a:rPr kumimoji="1" lang="ja-JP" altLang="en-US" sz="1400" u="sng" dirty="0">
                <a:latin typeface="Meiryo UI" panose="020B0604030504040204" pitchFamily="50" charset="-128"/>
                <a:ea typeface="Meiryo UI" panose="020B0604030504040204" pitchFamily="50" charset="-128"/>
              </a:rPr>
              <a:t>無償化の恩恵を受けられない</a:t>
            </a:r>
            <a:endParaRPr kumimoji="1" lang="en-US" altLang="ja-JP" sz="1400" u="sng"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59F01F5D-B878-3D05-2C0A-E21DD43B490B}"/>
              </a:ext>
            </a:extLst>
          </p:cNvPr>
          <p:cNvSpPr txBox="1"/>
          <p:nvPr/>
        </p:nvSpPr>
        <p:spPr>
          <a:xfrm>
            <a:off x="5984705" y="3217927"/>
            <a:ext cx="2860078" cy="584775"/>
          </a:xfrm>
          <a:prstGeom prst="rect">
            <a:avLst/>
          </a:prstGeom>
          <a:noFill/>
        </p:spPr>
        <p:txBody>
          <a:bodyPr wrap="none" rtlCol="0">
            <a:spAutoFit/>
          </a:bodyPr>
          <a:lstStyle/>
          <a:p>
            <a:r>
              <a:rPr kumimoji="1" lang="ja-JP" altLang="en-US" sz="1600" u="sng" dirty="0">
                <a:latin typeface="Meiryo UI" panose="020B0604030504040204" pitchFamily="50" charset="-128"/>
                <a:ea typeface="Meiryo UI" panose="020B0604030504040204" pitchFamily="50" charset="-128"/>
              </a:rPr>
              <a:t>無償化の実施を</a:t>
            </a:r>
            <a:endParaRPr kumimoji="1" lang="en-US" altLang="ja-JP" sz="1600" u="sng" dirty="0">
              <a:latin typeface="Meiryo UI" panose="020B0604030504040204" pitchFamily="50" charset="-128"/>
              <a:ea typeface="Meiryo UI" panose="020B0604030504040204" pitchFamily="50" charset="-128"/>
            </a:endParaRPr>
          </a:p>
          <a:p>
            <a:r>
              <a:rPr kumimoji="1" lang="ja-JP" altLang="en-US" sz="1600" u="sng" dirty="0">
                <a:latin typeface="Meiryo UI" panose="020B0604030504040204" pitchFamily="50" charset="-128"/>
                <a:ea typeface="Meiryo UI" panose="020B0604030504040204" pitchFamily="50" charset="-128"/>
              </a:rPr>
              <a:t>非常に多くの市民が期待している</a:t>
            </a:r>
          </a:p>
        </p:txBody>
      </p:sp>
      <p:sp>
        <p:nvSpPr>
          <p:cNvPr id="56" name="テキスト ボックス 55">
            <a:extLst>
              <a:ext uri="{FF2B5EF4-FFF2-40B4-BE49-F238E27FC236}">
                <a16:creationId xmlns:a16="http://schemas.microsoft.com/office/drawing/2014/main" id="{2117EB22-5F91-01B7-7BDA-74834463478D}"/>
              </a:ext>
            </a:extLst>
          </p:cNvPr>
          <p:cNvSpPr txBox="1"/>
          <p:nvPr/>
        </p:nvSpPr>
        <p:spPr>
          <a:xfrm>
            <a:off x="397038" y="3217927"/>
            <a:ext cx="2478564" cy="584775"/>
          </a:xfrm>
          <a:prstGeom prst="rect">
            <a:avLst/>
          </a:prstGeom>
          <a:noFill/>
        </p:spPr>
        <p:txBody>
          <a:bodyPr wrap="none" rtlCol="0">
            <a:spAutoFit/>
          </a:bodyPr>
          <a:lstStyle/>
          <a:p>
            <a:r>
              <a:rPr kumimoji="1" lang="ja-JP" altLang="en-US" sz="1600" u="sng" dirty="0">
                <a:latin typeface="Meiryo UI" panose="020B0604030504040204" pitchFamily="50" charset="-128"/>
                <a:ea typeface="Meiryo UI" panose="020B0604030504040204" pitchFamily="50" charset="-128"/>
              </a:rPr>
              <a:t>希望する方が入所できるよう</a:t>
            </a:r>
            <a:endParaRPr kumimoji="1" lang="en-US" altLang="ja-JP" sz="1600" u="sng" dirty="0">
              <a:latin typeface="Meiryo UI" panose="020B0604030504040204" pitchFamily="50" charset="-128"/>
              <a:ea typeface="Meiryo UI" panose="020B0604030504040204" pitchFamily="50" charset="-128"/>
            </a:endParaRPr>
          </a:p>
          <a:p>
            <a:r>
              <a:rPr kumimoji="1" lang="ja-JP" altLang="en-US" sz="1600" u="sng" dirty="0">
                <a:latin typeface="Meiryo UI" panose="020B0604030504040204" pitchFamily="50" charset="-128"/>
                <a:ea typeface="Meiryo UI" panose="020B0604030504040204" pitchFamily="50" charset="-128"/>
              </a:rPr>
              <a:t>入所枠確保を優先すべき</a:t>
            </a:r>
          </a:p>
        </p:txBody>
      </p:sp>
      <p:sp>
        <p:nvSpPr>
          <p:cNvPr id="57" name="正方形/長方形 56">
            <a:extLst>
              <a:ext uri="{FF2B5EF4-FFF2-40B4-BE49-F238E27FC236}">
                <a16:creationId xmlns:a16="http://schemas.microsoft.com/office/drawing/2014/main" id="{D704CCC9-8022-7C8B-14E6-C98C24089F59}"/>
              </a:ext>
            </a:extLst>
          </p:cNvPr>
          <p:cNvSpPr/>
          <p:nvPr/>
        </p:nvSpPr>
        <p:spPr>
          <a:xfrm>
            <a:off x="222281" y="3898831"/>
            <a:ext cx="1620000" cy="21600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段階的実施を検討</a:t>
            </a:r>
          </a:p>
        </p:txBody>
      </p:sp>
      <p:sp>
        <p:nvSpPr>
          <p:cNvPr id="58" name="矢印: 上 57">
            <a:extLst>
              <a:ext uri="{FF2B5EF4-FFF2-40B4-BE49-F238E27FC236}">
                <a16:creationId xmlns:a16="http://schemas.microsoft.com/office/drawing/2014/main" id="{FC68D000-73CF-4DA6-690C-58C993533EC4}"/>
              </a:ext>
            </a:extLst>
          </p:cNvPr>
          <p:cNvSpPr/>
          <p:nvPr/>
        </p:nvSpPr>
        <p:spPr>
          <a:xfrm flipV="1">
            <a:off x="1982374" y="3821827"/>
            <a:ext cx="720000" cy="288000"/>
          </a:xfrm>
          <a:prstGeom prst="upArrow">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7" name="矢印: 上下 6">
            <a:extLst>
              <a:ext uri="{FF2B5EF4-FFF2-40B4-BE49-F238E27FC236}">
                <a16:creationId xmlns:a16="http://schemas.microsoft.com/office/drawing/2014/main" id="{06CFCC09-4309-CD0F-C3AA-2AB279243A37}"/>
              </a:ext>
            </a:extLst>
          </p:cNvPr>
          <p:cNvSpPr/>
          <p:nvPr/>
        </p:nvSpPr>
        <p:spPr>
          <a:xfrm>
            <a:off x="7053795" y="3944393"/>
            <a:ext cx="720000" cy="468000"/>
          </a:xfrm>
          <a:prstGeom prst="upDownArrow">
            <a:avLst>
              <a:gd name="adj1" fmla="val 41038"/>
              <a:gd name="adj2" fmla="val 36089"/>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7E02E5EE-8700-8216-2CA3-3C2044942076}"/>
              </a:ext>
            </a:extLst>
          </p:cNvPr>
          <p:cNvSpPr/>
          <p:nvPr/>
        </p:nvSpPr>
        <p:spPr>
          <a:xfrm>
            <a:off x="5901795" y="3189868"/>
            <a:ext cx="3024000" cy="3366000"/>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2543DD6F-CE7D-777C-8DF5-F46197786BCA}"/>
              </a:ext>
            </a:extLst>
          </p:cNvPr>
          <p:cNvPicPr>
            <a:picLocks noChangeAspect="1"/>
          </p:cNvPicPr>
          <p:nvPr/>
        </p:nvPicPr>
        <p:blipFill>
          <a:blip r:embed="rId2"/>
          <a:stretch>
            <a:fillRect/>
          </a:stretch>
        </p:blipFill>
        <p:spPr>
          <a:xfrm>
            <a:off x="5723741" y="4466794"/>
            <a:ext cx="260964" cy="972000"/>
          </a:xfrm>
          <a:prstGeom prst="rect">
            <a:avLst/>
          </a:prstGeom>
        </p:spPr>
      </p:pic>
      <p:graphicFrame>
        <p:nvGraphicFramePr>
          <p:cNvPr id="18" name="表 17">
            <a:extLst>
              <a:ext uri="{FF2B5EF4-FFF2-40B4-BE49-F238E27FC236}">
                <a16:creationId xmlns:a16="http://schemas.microsoft.com/office/drawing/2014/main" id="{A2EA0423-5FED-E5E7-2A4E-B3A6A41F837C}"/>
              </a:ext>
            </a:extLst>
          </p:cNvPr>
          <p:cNvGraphicFramePr>
            <a:graphicFrameLocks noGrp="1"/>
          </p:cNvGraphicFramePr>
          <p:nvPr>
            <p:extLst>
              <p:ext uri="{D42A27DB-BD31-4B8C-83A1-F6EECF244321}">
                <p14:modId xmlns:p14="http://schemas.microsoft.com/office/powerpoint/2010/main" val="437024719"/>
              </p:ext>
            </p:extLst>
          </p:nvPr>
        </p:nvGraphicFramePr>
        <p:xfrm>
          <a:off x="217022" y="4190406"/>
          <a:ext cx="2160000" cy="2328475"/>
        </p:xfrm>
        <a:graphic>
          <a:graphicData uri="http://schemas.openxmlformats.org/drawingml/2006/table">
            <a:tbl>
              <a:tblPr firstRow="1" bandRow="1">
                <a:tableStyleId>{21E4AEA4-8DFA-4A89-87EB-49C32662AFE0}</a:tableStyleId>
              </a:tblPr>
              <a:tblGrid>
                <a:gridCol w="2160000">
                  <a:extLst>
                    <a:ext uri="{9D8B030D-6E8A-4147-A177-3AD203B41FA5}">
                      <a16:colId xmlns:a16="http://schemas.microsoft.com/office/drawing/2014/main" val="4283548239"/>
                    </a:ext>
                  </a:extLst>
                </a:gridCol>
              </a:tblGrid>
              <a:tr h="339441">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２歳児</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3868309645"/>
                  </a:ext>
                </a:extLst>
              </a:tr>
              <a:tr h="1989034">
                <a:tc>
                  <a:txBody>
                    <a:bodyPr/>
                    <a:lstStyle/>
                    <a:p>
                      <a:r>
                        <a:rPr kumimoji="1" lang="ja-JP" altLang="en-US" sz="1400" dirty="0">
                          <a:latin typeface="Meiryo UI" panose="020B0604030504040204" pitchFamily="50" charset="-128"/>
                          <a:ea typeface="Meiryo UI" panose="020B0604030504040204" pitchFamily="50" charset="-128"/>
                        </a:rPr>
                        <a:t>０・１歳児より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利用保留児童が少なく、</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一定条件が整っているため、</a:t>
                      </a:r>
                      <a:endParaRPr kumimoji="1" lang="en-US" altLang="ja-JP" sz="1400" dirty="0">
                        <a:latin typeface="Meiryo UI" panose="020B0604030504040204" pitchFamily="50" charset="-128"/>
                        <a:ea typeface="Meiryo UI" panose="020B0604030504040204" pitchFamily="50" charset="-128"/>
                      </a:endParaRPr>
                    </a:p>
                    <a:p>
                      <a:r>
                        <a:rPr kumimoji="1" lang="ja-JP" altLang="en-US" sz="1400" b="1" u="sng" dirty="0">
                          <a:latin typeface="Meiryo UI" panose="020B0604030504040204" pitchFamily="50" charset="-128"/>
                          <a:ea typeface="Meiryo UI" panose="020B0604030504040204" pitchFamily="50" charset="-128"/>
                        </a:rPr>
                        <a:t>２歳児の保育料は無償化</a:t>
                      </a:r>
                    </a:p>
                  </a:txBody>
                  <a:tcP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9939956"/>
                  </a:ext>
                </a:extLst>
              </a:tr>
            </a:tbl>
          </a:graphicData>
        </a:graphic>
      </p:graphicFrame>
      <p:graphicFrame>
        <p:nvGraphicFramePr>
          <p:cNvPr id="21" name="表 20">
            <a:extLst>
              <a:ext uri="{FF2B5EF4-FFF2-40B4-BE49-F238E27FC236}">
                <a16:creationId xmlns:a16="http://schemas.microsoft.com/office/drawing/2014/main" id="{2A110CB1-DB87-EA79-DA82-35E87C1AC017}"/>
              </a:ext>
            </a:extLst>
          </p:cNvPr>
          <p:cNvGraphicFramePr>
            <a:graphicFrameLocks noGrp="1"/>
          </p:cNvGraphicFramePr>
          <p:nvPr>
            <p:extLst>
              <p:ext uri="{D42A27DB-BD31-4B8C-83A1-F6EECF244321}">
                <p14:modId xmlns:p14="http://schemas.microsoft.com/office/powerpoint/2010/main" val="3641971624"/>
              </p:ext>
            </p:extLst>
          </p:nvPr>
        </p:nvGraphicFramePr>
        <p:xfrm>
          <a:off x="2706084" y="4186859"/>
          <a:ext cx="2952000" cy="2316479"/>
        </p:xfrm>
        <a:graphic>
          <a:graphicData uri="http://schemas.openxmlformats.org/drawingml/2006/table">
            <a:tbl>
              <a:tblPr firstRow="1" bandRow="1">
                <a:tableStyleId>{21E4AEA4-8DFA-4A89-87EB-49C32662AFE0}</a:tableStyleId>
              </a:tblPr>
              <a:tblGrid>
                <a:gridCol w="2952000">
                  <a:extLst>
                    <a:ext uri="{9D8B030D-6E8A-4147-A177-3AD203B41FA5}">
                      <a16:colId xmlns:a16="http://schemas.microsoft.com/office/drawing/2014/main" val="4283548239"/>
                    </a:ext>
                  </a:extLst>
                </a:gridCol>
              </a:tblGrid>
              <a:tr h="335722">
                <a:tc>
                  <a:txBody>
                    <a:bodyPr/>
                    <a:lstStyle/>
                    <a:p>
                      <a:pPr algn="l"/>
                      <a:r>
                        <a:rPr kumimoji="1" lang="ja-JP" altLang="en-US" sz="1400" dirty="0">
                          <a:solidFill>
                            <a:schemeClr val="tx1"/>
                          </a:solidFill>
                          <a:latin typeface="Meiryo UI" panose="020B0604030504040204" pitchFamily="50" charset="-128"/>
                          <a:ea typeface="Meiryo UI" panose="020B0604030504040204" pitchFamily="50" charset="-128"/>
                        </a:rPr>
                        <a:t>０・１歳児</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3868309645"/>
                  </a:ext>
                </a:extLst>
              </a:tr>
              <a:tr h="1980757">
                <a:tc>
                  <a:txBody>
                    <a:bodyPr/>
                    <a:lstStyle/>
                    <a:p>
                      <a:pPr algn="l"/>
                      <a:r>
                        <a:rPr kumimoji="1" lang="ja-JP" altLang="en-US" sz="1400" dirty="0">
                          <a:latin typeface="Meiryo UI" panose="020B0604030504040204" pitchFamily="50" charset="-128"/>
                          <a:ea typeface="Meiryo UI" panose="020B0604030504040204" pitchFamily="50" charset="-128"/>
                        </a:rPr>
                        <a:t>当面、入所枠確保を優先的に進め、</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u="sng" dirty="0">
                          <a:latin typeface="Meiryo UI" panose="020B0604030504040204" pitchFamily="50" charset="-128"/>
                          <a:ea typeface="Meiryo UI" panose="020B0604030504040204" pitchFamily="50" charset="-128"/>
                        </a:rPr>
                        <a:t>入所枠確保が一定進んだ後に無償化</a:t>
                      </a:r>
                      <a:endParaRPr kumimoji="1" lang="en-US" altLang="ja-JP" sz="1400" u="sng" dirty="0">
                        <a:latin typeface="Meiryo UI" panose="020B0604030504040204" pitchFamily="50" charset="-128"/>
                        <a:ea typeface="Meiryo UI" panose="020B0604030504040204" pitchFamily="50" charset="-128"/>
                      </a:endParaRPr>
                    </a:p>
                    <a:p>
                      <a:pPr algn="l"/>
                      <a:endParaRPr kumimoji="1" lang="en-US" altLang="ja-JP" sz="1400" u="sng"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①</a:t>
                      </a:r>
                      <a:r>
                        <a:rPr kumimoji="1" lang="ja-JP" altLang="en-US" sz="1400" b="1" dirty="0">
                          <a:latin typeface="Meiryo UI" panose="020B0604030504040204" pitchFamily="50" charset="-128"/>
                          <a:ea typeface="Meiryo UI" panose="020B0604030504040204" pitchFamily="50" charset="-128"/>
                        </a:rPr>
                        <a:t>２歳児のみ実施案</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０・１歳児の</a:t>
                      </a:r>
                      <a:r>
                        <a:rPr kumimoji="1" lang="ja-JP" altLang="en-US" sz="1400" u="sng" dirty="0">
                          <a:latin typeface="Meiryo UI" panose="020B0604030504040204" pitchFamily="50" charset="-128"/>
                          <a:ea typeface="Meiryo UI" panose="020B0604030504040204" pitchFamily="50" charset="-128"/>
                        </a:rPr>
                        <a:t>８年度実施は見送り</a:t>
                      </a:r>
                      <a:endParaRPr kumimoji="1" lang="en-US" altLang="ja-JP" sz="1400" u="sng" dirty="0">
                        <a:latin typeface="Meiryo UI" panose="020B0604030504040204" pitchFamily="50" charset="-128"/>
                        <a:ea typeface="Meiryo UI" panose="020B0604030504040204" pitchFamily="50" charset="-128"/>
                      </a:endParaRPr>
                    </a:p>
                    <a:p>
                      <a:pPr algn="ctr"/>
                      <a:r>
                        <a:rPr kumimoji="1" lang="en-US" altLang="ja-JP" sz="1400" u="none" dirty="0">
                          <a:latin typeface="Meiryo UI" panose="020B0604030504040204" pitchFamily="50" charset="-128"/>
                          <a:ea typeface="Meiryo UI" panose="020B0604030504040204" pitchFamily="50" charset="-128"/>
                        </a:rPr>
                        <a:t>or</a:t>
                      </a:r>
                    </a:p>
                    <a:p>
                      <a:r>
                        <a:rPr kumimoji="1" lang="ja-JP" altLang="en-US" sz="1400" dirty="0">
                          <a:latin typeface="Meiryo UI" panose="020B0604030504040204" pitchFamily="50" charset="-128"/>
                          <a:ea typeface="Meiryo UI" panose="020B0604030504040204" pitchFamily="50" charset="-128"/>
                        </a:rPr>
                        <a:t>②</a:t>
                      </a:r>
                      <a:r>
                        <a:rPr kumimoji="1" lang="ja-JP" altLang="en-US" sz="1400" b="1" dirty="0">
                          <a:latin typeface="Meiryo UI" panose="020B0604030504040204" pitchFamily="50" charset="-128"/>
                          <a:ea typeface="Meiryo UI" panose="020B0604030504040204" pitchFamily="50" charset="-128"/>
                        </a:rPr>
                        <a:t>０・１歳児保育料軽減案</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０・１歳児についても、</a:t>
                      </a:r>
                      <a:r>
                        <a:rPr kumimoji="1" lang="ja-JP" altLang="en-US" sz="1400" u="sng" dirty="0">
                          <a:latin typeface="Meiryo UI" panose="020B0604030504040204" pitchFamily="50" charset="-128"/>
                          <a:ea typeface="Meiryo UI" panose="020B0604030504040204" pitchFamily="50" charset="-128"/>
                        </a:rPr>
                        <a:t>保育料を軽減</a:t>
                      </a:r>
                      <a:endParaRPr kumimoji="1" lang="en-US" altLang="ja-JP" sz="1400" u="sng"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9939956"/>
                  </a:ext>
                </a:extLst>
              </a:tr>
            </a:tbl>
          </a:graphicData>
        </a:graphic>
      </p:graphicFrame>
      <p:pic>
        <p:nvPicPr>
          <p:cNvPr id="5" name="図 4">
            <a:extLst>
              <a:ext uri="{FF2B5EF4-FFF2-40B4-BE49-F238E27FC236}">
                <a16:creationId xmlns:a16="http://schemas.microsoft.com/office/drawing/2014/main" id="{FABC9067-B052-C30C-865E-358712E3948A}"/>
              </a:ext>
            </a:extLst>
          </p:cNvPr>
          <p:cNvPicPr>
            <a:picLocks noChangeAspect="1"/>
          </p:cNvPicPr>
          <p:nvPr/>
        </p:nvPicPr>
        <p:blipFill>
          <a:blip r:embed="rId3"/>
          <a:stretch>
            <a:fillRect/>
          </a:stretch>
        </p:blipFill>
        <p:spPr>
          <a:xfrm>
            <a:off x="779189" y="5387692"/>
            <a:ext cx="1116762" cy="988308"/>
          </a:xfrm>
          <a:prstGeom prst="rect">
            <a:avLst/>
          </a:prstGeom>
        </p:spPr>
      </p:pic>
      <p:sp>
        <p:nvSpPr>
          <p:cNvPr id="22" name="十字形 21">
            <a:extLst>
              <a:ext uri="{FF2B5EF4-FFF2-40B4-BE49-F238E27FC236}">
                <a16:creationId xmlns:a16="http://schemas.microsoft.com/office/drawing/2014/main" id="{A222415B-C8DF-7A0F-69DF-2376F8FABB50}"/>
              </a:ext>
            </a:extLst>
          </p:cNvPr>
          <p:cNvSpPr/>
          <p:nvPr/>
        </p:nvSpPr>
        <p:spPr>
          <a:xfrm>
            <a:off x="2394044" y="5162896"/>
            <a:ext cx="288000" cy="288000"/>
          </a:xfrm>
          <a:prstGeom prst="plus">
            <a:avLst>
              <a:gd name="adj" fmla="val 35627"/>
            </a:avLst>
          </a:prstGeom>
          <a:solidFill>
            <a:srgbClr val="FF9999"/>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E82250BE-871B-91EF-02D1-69BA4C100BB9}"/>
              </a:ext>
            </a:extLst>
          </p:cNvPr>
          <p:cNvPicPr>
            <a:picLocks noChangeAspect="1"/>
          </p:cNvPicPr>
          <p:nvPr/>
        </p:nvPicPr>
        <p:blipFill>
          <a:blip r:embed="rId4"/>
          <a:stretch>
            <a:fillRect/>
          </a:stretch>
        </p:blipFill>
        <p:spPr>
          <a:xfrm>
            <a:off x="8056677" y="5512301"/>
            <a:ext cx="616744" cy="833438"/>
          </a:xfrm>
          <a:prstGeom prst="rect">
            <a:avLst/>
          </a:prstGeom>
        </p:spPr>
      </p:pic>
      <p:pic>
        <p:nvPicPr>
          <p:cNvPr id="25" name="図 24">
            <a:extLst>
              <a:ext uri="{FF2B5EF4-FFF2-40B4-BE49-F238E27FC236}">
                <a16:creationId xmlns:a16="http://schemas.microsoft.com/office/drawing/2014/main" id="{45A97181-6B3F-B839-0994-F64442E7F722}"/>
              </a:ext>
            </a:extLst>
          </p:cNvPr>
          <p:cNvPicPr>
            <a:picLocks noChangeAspect="1"/>
          </p:cNvPicPr>
          <p:nvPr/>
        </p:nvPicPr>
        <p:blipFill>
          <a:blip r:embed="rId5"/>
          <a:stretch>
            <a:fillRect/>
          </a:stretch>
        </p:blipFill>
        <p:spPr>
          <a:xfrm>
            <a:off x="7350186" y="5512301"/>
            <a:ext cx="616744" cy="833438"/>
          </a:xfrm>
          <a:prstGeom prst="rect">
            <a:avLst/>
          </a:prstGeom>
        </p:spPr>
      </p:pic>
    </p:spTree>
    <p:extLst>
      <p:ext uri="{BB962C8B-B14F-4D97-AF65-F5344CB8AC3E}">
        <p14:creationId xmlns:p14="http://schemas.microsoft.com/office/powerpoint/2010/main" val="119815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CAA7-ED73-2C32-9096-DB1F32D5A5A5}"/>
            </a:ext>
          </a:extLst>
        </p:cNvPr>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68C4E0E5-8E57-34A6-37D5-90AA01DBB20D}"/>
              </a:ext>
            </a:extLst>
          </p:cNvPr>
          <p:cNvSpPr>
            <a:spLocks noGrp="1"/>
          </p:cNvSpPr>
          <p:nvPr>
            <p:ph type="sldNum" sz="quarter" idx="12"/>
          </p:nvPr>
        </p:nvSpPr>
        <p:spPr>
          <a:xfrm>
            <a:off x="7108872" y="6347341"/>
            <a:ext cx="2057400" cy="365125"/>
          </a:xfrm>
        </p:spPr>
        <p:txBody>
          <a:bodyPr/>
          <a:lstStyle/>
          <a:p>
            <a:r>
              <a:rPr kumimoji="1" lang="en-US" altLang="ja-JP" sz="2000" dirty="0">
                <a:solidFill>
                  <a:schemeClr val="tx1"/>
                </a:solidFill>
              </a:rPr>
              <a:t>7</a:t>
            </a:r>
            <a:endParaRPr kumimoji="1" lang="ja-JP" altLang="en-US" sz="2000" dirty="0">
              <a:solidFill>
                <a:schemeClr val="tx1"/>
              </a:solidFill>
            </a:endParaRPr>
          </a:p>
        </p:txBody>
      </p:sp>
      <p:sp>
        <p:nvSpPr>
          <p:cNvPr id="24" name="角丸四角形 18">
            <a:extLst>
              <a:ext uri="{FF2B5EF4-FFF2-40B4-BE49-F238E27FC236}">
                <a16:creationId xmlns:a16="http://schemas.microsoft.com/office/drawing/2014/main" id="{DC72D369-3C39-6166-B142-3F2BE80C2600}"/>
              </a:ext>
            </a:extLst>
          </p:cNvPr>
          <p:cNvSpPr/>
          <p:nvPr/>
        </p:nvSpPr>
        <p:spPr>
          <a:xfrm>
            <a:off x="31899" y="770573"/>
            <a:ext cx="9122733" cy="1482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8000" bIns="18000" rtlCol="0" anchor="ctr"/>
          <a:lstStyle/>
          <a:p>
            <a:pPr marL="180975" lvl="0" indent="-180975">
              <a:lnSpc>
                <a:spcPct val="116199"/>
              </a:lnSpc>
              <a:buFont typeface="Wingdings" panose="05000000000000000000" pitchFamily="2" charset="2"/>
              <a:buChar char="Ø"/>
            </a:pPr>
            <a:r>
              <a:rPr lang="ja-JP" altLang="en-US" sz="1600" dirty="0">
                <a:solidFill>
                  <a:srgbClr val="000000"/>
                </a:solidFill>
                <a:latin typeface="Meiryo UI" panose="020B0604030504040204" pitchFamily="50" charset="-128"/>
                <a:ea typeface="Meiryo UI" panose="020B0604030504040204" pitchFamily="50" charset="-128"/>
                <a:cs typeface="Mplus 1p Medium"/>
              </a:rPr>
              <a:t>第１子無償化の実現は、</a:t>
            </a:r>
            <a:r>
              <a:rPr lang="ja-JP" altLang="en-US" sz="1600" u="sng" dirty="0">
                <a:solidFill>
                  <a:srgbClr val="000000"/>
                </a:solidFill>
                <a:latin typeface="Meiryo UI" panose="020B0604030504040204" pitchFamily="50" charset="-128"/>
                <a:ea typeface="Meiryo UI" panose="020B0604030504040204" pitchFamily="50" charset="-128"/>
                <a:cs typeface="Mplus 1p Medium"/>
              </a:rPr>
              <a:t>ニーズの急増や利用保留児童の増加につながることが懸念</a:t>
            </a:r>
            <a:r>
              <a:rPr lang="ja-JP" altLang="en-US" sz="1600" dirty="0">
                <a:solidFill>
                  <a:srgbClr val="000000"/>
                </a:solidFill>
                <a:latin typeface="Meiryo UI" panose="020B0604030504040204" pitchFamily="50" charset="-128"/>
                <a:ea typeface="Meiryo UI" panose="020B0604030504040204" pitchFamily="50" charset="-128"/>
                <a:cs typeface="Mplus 1p Medium"/>
              </a:rPr>
              <a:t>される</a:t>
            </a:r>
            <a:endParaRPr lang="en-US" altLang="ja-JP" sz="1600" dirty="0">
              <a:solidFill>
                <a:srgbClr val="000000"/>
              </a:solidFill>
              <a:latin typeface="Meiryo UI" panose="020B0604030504040204" pitchFamily="50" charset="-128"/>
              <a:ea typeface="Meiryo UI" panose="020B0604030504040204" pitchFamily="50" charset="-128"/>
              <a:cs typeface="Mplus 1p Medium"/>
            </a:endParaRPr>
          </a:p>
          <a:p>
            <a:pPr marL="180975" lvl="0" indent="-180975">
              <a:lnSpc>
                <a:spcPct val="116199"/>
              </a:lnSpc>
              <a:buFont typeface="Wingdings" panose="05000000000000000000" pitchFamily="2" charset="2"/>
              <a:buChar char="Ø"/>
            </a:pPr>
            <a:r>
              <a:rPr lang="ja-JP" altLang="en-US" sz="1600" dirty="0">
                <a:solidFill>
                  <a:srgbClr val="000000"/>
                </a:solidFill>
                <a:latin typeface="Meiryo UI" panose="020B0604030504040204" pitchFamily="50" charset="-128"/>
                <a:ea typeface="Meiryo UI" panose="020B0604030504040204" pitchFamily="50" charset="-128"/>
                <a:cs typeface="Mplus 1p Medium"/>
              </a:rPr>
              <a:t>一方で、第１子無償化の実現により、</a:t>
            </a:r>
            <a:r>
              <a:rPr lang="ja-JP" altLang="en-US" sz="1600" u="sng" dirty="0">
                <a:solidFill>
                  <a:srgbClr val="000000"/>
                </a:solidFill>
                <a:latin typeface="Meiryo UI" panose="020B0604030504040204" pitchFamily="50" charset="-128"/>
                <a:ea typeface="Meiryo UI" panose="020B0604030504040204" pitchFamily="50" charset="-128"/>
                <a:cs typeface="Mplus 1p Medium"/>
              </a:rPr>
              <a:t>潜在的に働きたい人が保育所入所を希望</a:t>
            </a:r>
            <a:r>
              <a:rPr lang="ja-JP" altLang="en-US" sz="1600" dirty="0">
                <a:solidFill>
                  <a:srgbClr val="000000"/>
                </a:solidFill>
                <a:latin typeface="Meiryo UI" panose="020B0604030504040204" pitchFamily="50" charset="-128"/>
                <a:ea typeface="Meiryo UI" panose="020B0604030504040204" pitchFamily="50" charset="-128"/>
                <a:cs typeface="Mplus 1p Medium"/>
              </a:rPr>
              <a:t>することが想定され、</a:t>
            </a:r>
            <a:endParaRPr lang="en-US" altLang="ja-JP" sz="1600" dirty="0">
              <a:solidFill>
                <a:srgbClr val="000000"/>
              </a:solidFill>
              <a:latin typeface="Meiryo UI" panose="020B0604030504040204" pitchFamily="50" charset="-128"/>
              <a:ea typeface="Meiryo UI" panose="020B0604030504040204" pitchFamily="50" charset="-128"/>
              <a:cs typeface="Mplus 1p Medium"/>
            </a:endParaRPr>
          </a:p>
          <a:p>
            <a:pPr lvl="0">
              <a:lnSpc>
                <a:spcPct val="116199"/>
              </a:lnSpc>
            </a:pPr>
            <a:r>
              <a:rPr lang="ja-JP" altLang="en-US" sz="1600" dirty="0">
                <a:solidFill>
                  <a:srgbClr val="000000"/>
                </a:solidFill>
                <a:latin typeface="Meiryo UI" panose="020B0604030504040204" pitchFamily="50" charset="-128"/>
                <a:ea typeface="Meiryo UI" panose="020B0604030504040204" pitchFamily="50" charset="-128"/>
                <a:cs typeface="Mplus 1p Medium"/>
              </a:rPr>
              <a:t>　 </a:t>
            </a:r>
            <a:r>
              <a:rPr lang="ja-JP" altLang="en-US" sz="1600" u="sng" dirty="0">
                <a:solidFill>
                  <a:srgbClr val="000000"/>
                </a:solidFill>
                <a:latin typeface="Meiryo UI" panose="020B0604030504040204" pitchFamily="50" charset="-128"/>
                <a:ea typeface="Meiryo UI" panose="020B0604030504040204" pitchFamily="50" charset="-128"/>
                <a:cs typeface="Mplus 1p Medium"/>
              </a:rPr>
              <a:t>働きたい人が働けるよう環境を整備</a:t>
            </a:r>
            <a:r>
              <a:rPr lang="ja-JP" altLang="en-US" sz="1600" dirty="0">
                <a:solidFill>
                  <a:srgbClr val="000000"/>
                </a:solidFill>
                <a:latin typeface="Meiryo UI" panose="020B0604030504040204" pitchFamily="50" charset="-128"/>
                <a:ea typeface="Meiryo UI" panose="020B0604030504040204" pitchFamily="50" charset="-128"/>
                <a:cs typeface="Mplus 1p Medium"/>
              </a:rPr>
              <a:t>することで、労働力不足の解消や、</a:t>
            </a:r>
            <a:r>
              <a:rPr lang="ja-JP" altLang="en-US" sz="1600" u="sng" dirty="0">
                <a:solidFill>
                  <a:srgbClr val="000000"/>
                </a:solidFill>
                <a:latin typeface="Meiryo UI" panose="020B0604030504040204" pitchFamily="50" charset="-128"/>
                <a:ea typeface="Meiryo UI" panose="020B0604030504040204" pitchFamily="50" charset="-128"/>
                <a:cs typeface="Mplus 1p Medium"/>
              </a:rPr>
              <a:t>ひいては都市の成長にも寄与</a:t>
            </a:r>
            <a:r>
              <a:rPr lang="ja-JP" altLang="en-US" sz="1600" dirty="0">
                <a:solidFill>
                  <a:srgbClr val="000000"/>
                </a:solidFill>
                <a:latin typeface="Meiryo UI" panose="020B0604030504040204" pitchFamily="50" charset="-128"/>
                <a:ea typeface="Meiryo UI" panose="020B0604030504040204" pitchFamily="50" charset="-128"/>
                <a:cs typeface="Mplus 1p Medium"/>
              </a:rPr>
              <a:t>する</a:t>
            </a:r>
            <a:endParaRPr lang="en-US" altLang="ja-JP" sz="1600" dirty="0">
              <a:solidFill>
                <a:srgbClr val="000000"/>
              </a:solidFill>
              <a:latin typeface="Meiryo UI" panose="020B0604030504040204" pitchFamily="50" charset="-128"/>
              <a:ea typeface="Meiryo UI" panose="020B0604030504040204" pitchFamily="50" charset="-128"/>
              <a:cs typeface="Mplus 1p Medium"/>
            </a:endParaRPr>
          </a:p>
          <a:p>
            <a:pPr marL="85725" lvl="0" indent="-85725">
              <a:lnSpc>
                <a:spcPct val="116199"/>
              </a:lnSpc>
              <a:buFont typeface="Wingdings" panose="05000000000000000000" pitchFamily="2" charset="2"/>
              <a:buChar char="Ø"/>
            </a:pPr>
            <a:r>
              <a:rPr lang="ja-JP" altLang="en-US" sz="1600" dirty="0">
                <a:solidFill>
                  <a:srgbClr val="000000"/>
                </a:solidFill>
                <a:latin typeface="Meiryo UI" panose="020B0604030504040204" pitchFamily="50" charset="-128"/>
                <a:ea typeface="Meiryo UI" panose="020B0604030504040204" pitchFamily="50" charset="-128"/>
                <a:cs typeface="Mplus 1p Medium"/>
              </a:rPr>
              <a:t>保育料無償化を周知することで、</a:t>
            </a:r>
            <a:r>
              <a:rPr lang="ja-JP" altLang="en-US" sz="1600" u="sng" dirty="0">
                <a:solidFill>
                  <a:srgbClr val="000000"/>
                </a:solidFill>
                <a:latin typeface="Meiryo UI" panose="020B0604030504040204" pitchFamily="50" charset="-128"/>
                <a:ea typeface="Meiryo UI" panose="020B0604030504040204" pitchFamily="50" charset="-128"/>
                <a:cs typeface="Mplus 1p Medium"/>
              </a:rPr>
              <a:t>大阪市における保育事業の安定性と将来性だけでなく</a:t>
            </a:r>
            <a:r>
              <a:rPr lang="en-US" altLang="ja-JP" sz="1600" u="sng" dirty="0">
                <a:solidFill>
                  <a:srgbClr val="000000"/>
                </a:solidFill>
                <a:latin typeface="Meiryo UI" panose="020B0604030504040204" pitchFamily="50" charset="-128"/>
                <a:ea typeface="Meiryo UI" panose="020B0604030504040204" pitchFamily="50" charset="-128"/>
                <a:cs typeface="Mplus 1p Medium"/>
              </a:rPr>
              <a:t>、</a:t>
            </a:r>
            <a:r>
              <a:rPr lang="ja-JP" altLang="en-US" sz="1600" u="sng" dirty="0">
                <a:solidFill>
                  <a:srgbClr val="000000"/>
                </a:solidFill>
                <a:latin typeface="Meiryo UI" panose="020B0604030504040204" pitchFamily="50" charset="-128"/>
                <a:ea typeface="Meiryo UI" panose="020B0604030504040204" pitchFamily="50" charset="-128"/>
                <a:cs typeface="Mplus 1p Medium"/>
              </a:rPr>
              <a:t>都市の成長にも</a:t>
            </a:r>
            <a:endParaRPr lang="en-US" altLang="ja-JP" sz="1600" u="sng" dirty="0">
              <a:solidFill>
                <a:srgbClr val="000000"/>
              </a:solidFill>
              <a:latin typeface="Meiryo UI" panose="020B0604030504040204" pitchFamily="50" charset="-128"/>
              <a:ea typeface="Meiryo UI" panose="020B0604030504040204" pitchFamily="50" charset="-128"/>
              <a:cs typeface="Mplus 1p Medium"/>
            </a:endParaRPr>
          </a:p>
          <a:p>
            <a:pPr lvl="0">
              <a:lnSpc>
                <a:spcPct val="116199"/>
              </a:lnSpc>
            </a:pPr>
            <a:r>
              <a:rPr lang="ja-JP" altLang="en-US" sz="1600" b="1" dirty="0">
                <a:solidFill>
                  <a:srgbClr val="000000"/>
                </a:solidFill>
                <a:latin typeface="Meiryo UI" panose="020B0604030504040204" pitchFamily="50" charset="-128"/>
                <a:ea typeface="Meiryo UI" panose="020B0604030504040204" pitchFamily="50" charset="-128"/>
                <a:cs typeface="Mplus 1p Medium"/>
              </a:rPr>
              <a:t>　 </a:t>
            </a:r>
            <a:r>
              <a:rPr lang="ja-JP" altLang="en-US" b="1" u="sng" dirty="0">
                <a:solidFill>
                  <a:srgbClr val="000000"/>
                </a:solidFill>
                <a:latin typeface="Meiryo UI" panose="020B0604030504040204" pitchFamily="50" charset="-128"/>
                <a:ea typeface="Meiryo UI" panose="020B0604030504040204" pitchFamily="50" charset="-128"/>
                <a:cs typeface="Mplus 1p Medium"/>
              </a:rPr>
              <a:t>好循環が期待できる</a:t>
            </a:r>
            <a:endParaRPr lang="en-US" altLang="ja-JP" sz="1600" b="1" u="sng" dirty="0">
              <a:solidFill>
                <a:srgbClr val="000000"/>
              </a:solidFill>
              <a:latin typeface="Meiryo UI" panose="020B0604030504040204" pitchFamily="50" charset="-128"/>
              <a:ea typeface="Meiryo UI" panose="020B0604030504040204" pitchFamily="50" charset="-128"/>
              <a:cs typeface="Mplus 1p Medium"/>
            </a:endParaRPr>
          </a:p>
        </p:txBody>
      </p:sp>
      <p:sp>
        <p:nvSpPr>
          <p:cNvPr id="7" name="四角形: 角を丸くする 6">
            <a:extLst>
              <a:ext uri="{FF2B5EF4-FFF2-40B4-BE49-F238E27FC236}">
                <a16:creationId xmlns:a16="http://schemas.microsoft.com/office/drawing/2014/main" id="{D5EABE6B-71CB-E5D2-773D-0C9FC26EF27B}"/>
              </a:ext>
            </a:extLst>
          </p:cNvPr>
          <p:cNvSpPr/>
          <p:nvPr/>
        </p:nvSpPr>
        <p:spPr>
          <a:xfrm>
            <a:off x="865036" y="5299585"/>
            <a:ext cx="7413929" cy="505988"/>
          </a:xfrm>
          <a:prstGeom prst="roundRect">
            <a:avLst>
              <a:gd name="adj" fmla="val 24238"/>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457200" rtl="0" eaLnBrk="1" fontAlgn="auto" latinLnBrk="0" hangingPunct="1">
              <a:lnSpc>
                <a:spcPct val="100000"/>
              </a:lnSpc>
              <a:spcBef>
                <a:spcPts val="0"/>
              </a:spcBef>
              <a:spcAft>
                <a:spcPts val="0"/>
              </a:spcAft>
              <a:buClrTx/>
              <a:buSzTx/>
              <a:tabLst/>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入所枠確保対策を強力に進めながら、同時に第１子無償化を実施</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矢印: 下 11">
            <a:extLst>
              <a:ext uri="{FF2B5EF4-FFF2-40B4-BE49-F238E27FC236}">
                <a16:creationId xmlns:a16="http://schemas.microsoft.com/office/drawing/2014/main" id="{8B66431A-EB34-7A10-AEE8-B9E2C422FE9C}"/>
              </a:ext>
            </a:extLst>
          </p:cNvPr>
          <p:cNvSpPr/>
          <p:nvPr/>
        </p:nvSpPr>
        <p:spPr>
          <a:xfrm>
            <a:off x="577309" y="197645"/>
            <a:ext cx="1800000" cy="45256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3" name="矢印: 下 12">
            <a:extLst>
              <a:ext uri="{FF2B5EF4-FFF2-40B4-BE49-F238E27FC236}">
                <a16:creationId xmlns:a16="http://schemas.microsoft.com/office/drawing/2014/main" id="{2D874870-160D-7832-4564-47F1704891A2}"/>
              </a:ext>
            </a:extLst>
          </p:cNvPr>
          <p:cNvSpPr/>
          <p:nvPr/>
        </p:nvSpPr>
        <p:spPr>
          <a:xfrm>
            <a:off x="3672000" y="4911297"/>
            <a:ext cx="1800000" cy="216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4" name="矢印: 五方向 13">
            <a:extLst>
              <a:ext uri="{FF2B5EF4-FFF2-40B4-BE49-F238E27FC236}">
                <a16:creationId xmlns:a16="http://schemas.microsoft.com/office/drawing/2014/main" id="{01539723-DF86-E8F6-124C-D864B17656CB}"/>
              </a:ext>
            </a:extLst>
          </p:cNvPr>
          <p:cNvSpPr/>
          <p:nvPr/>
        </p:nvSpPr>
        <p:spPr>
          <a:xfrm>
            <a:off x="2944641" y="2599176"/>
            <a:ext cx="210409" cy="850588"/>
          </a:xfrm>
          <a:prstGeom prst="homePlate">
            <a:avLst>
              <a:gd name="adj" fmla="val 100000"/>
            </a:avLst>
          </a:prstGeom>
          <a:solidFill>
            <a:schemeClr val="accent1">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5" name="矢印: 五方向 14">
            <a:extLst>
              <a:ext uri="{FF2B5EF4-FFF2-40B4-BE49-F238E27FC236}">
                <a16:creationId xmlns:a16="http://schemas.microsoft.com/office/drawing/2014/main" id="{56B02DFE-80D1-5B95-CCD0-1ABBF9E85CD9}"/>
              </a:ext>
            </a:extLst>
          </p:cNvPr>
          <p:cNvSpPr/>
          <p:nvPr/>
        </p:nvSpPr>
        <p:spPr>
          <a:xfrm>
            <a:off x="5946578" y="2592084"/>
            <a:ext cx="210409" cy="850588"/>
          </a:xfrm>
          <a:prstGeom prst="homePlate">
            <a:avLst>
              <a:gd name="adj" fmla="val 100000"/>
            </a:avLst>
          </a:prstGeom>
          <a:solidFill>
            <a:schemeClr val="accent1">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6" name="十字形 15">
            <a:extLst>
              <a:ext uri="{FF2B5EF4-FFF2-40B4-BE49-F238E27FC236}">
                <a16:creationId xmlns:a16="http://schemas.microsoft.com/office/drawing/2014/main" id="{531B3F48-8B33-D593-4F01-EBC37E01EA50}"/>
              </a:ext>
            </a:extLst>
          </p:cNvPr>
          <p:cNvSpPr/>
          <p:nvPr/>
        </p:nvSpPr>
        <p:spPr>
          <a:xfrm>
            <a:off x="4392000" y="6040678"/>
            <a:ext cx="360000" cy="360000"/>
          </a:xfrm>
          <a:prstGeom prst="plus">
            <a:avLst>
              <a:gd name="adj" fmla="val 35627"/>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1BE7975F-F176-BD18-4DA3-7CC2B7EB0B29}"/>
              </a:ext>
            </a:extLst>
          </p:cNvPr>
          <p:cNvSpPr/>
          <p:nvPr/>
        </p:nvSpPr>
        <p:spPr>
          <a:xfrm>
            <a:off x="324000" y="5209065"/>
            <a:ext cx="8496000" cy="1404000"/>
          </a:xfrm>
          <a:prstGeom prst="roundRect">
            <a:avLst>
              <a:gd name="adj" fmla="val 0"/>
            </a:avLst>
          </a:prstGeom>
          <a:noFill/>
          <a:ln w="38100"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29E01686-C8D6-31E6-19E6-287DD1CCE386}"/>
              </a:ext>
            </a:extLst>
          </p:cNvPr>
          <p:cNvSpPr/>
          <p:nvPr/>
        </p:nvSpPr>
        <p:spPr>
          <a:xfrm>
            <a:off x="5269262" y="5875008"/>
            <a:ext cx="2340000" cy="648000"/>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D2559BEE-191F-5A19-E0BF-5FF03DF9A9DA}"/>
              </a:ext>
            </a:extLst>
          </p:cNvPr>
          <p:cNvSpPr/>
          <p:nvPr/>
        </p:nvSpPr>
        <p:spPr>
          <a:xfrm>
            <a:off x="1498647" y="5875008"/>
            <a:ext cx="2340000" cy="648000"/>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A3C76B89-9135-FC1B-21F6-A4F699A0090B}"/>
              </a:ext>
            </a:extLst>
          </p:cNvPr>
          <p:cNvSpPr/>
          <p:nvPr/>
        </p:nvSpPr>
        <p:spPr>
          <a:xfrm>
            <a:off x="1912647" y="5721337"/>
            <a:ext cx="1512000" cy="288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これまでの取組</a:t>
            </a:r>
          </a:p>
        </p:txBody>
      </p:sp>
      <p:sp>
        <p:nvSpPr>
          <p:cNvPr id="31" name="正方形/長方形 30">
            <a:extLst>
              <a:ext uri="{FF2B5EF4-FFF2-40B4-BE49-F238E27FC236}">
                <a16:creationId xmlns:a16="http://schemas.microsoft.com/office/drawing/2014/main" id="{3F3C779F-3C90-6396-9CD8-6D994933AB72}"/>
              </a:ext>
            </a:extLst>
          </p:cNvPr>
          <p:cNvSpPr/>
          <p:nvPr/>
        </p:nvSpPr>
        <p:spPr>
          <a:xfrm>
            <a:off x="5683262" y="5726142"/>
            <a:ext cx="1512000" cy="288000"/>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新たな取組</a:t>
            </a:r>
          </a:p>
        </p:txBody>
      </p:sp>
      <p:sp>
        <p:nvSpPr>
          <p:cNvPr id="32" name="テキスト ボックス 31">
            <a:extLst>
              <a:ext uri="{FF2B5EF4-FFF2-40B4-BE49-F238E27FC236}">
                <a16:creationId xmlns:a16="http://schemas.microsoft.com/office/drawing/2014/main" id="{99ECBCF3-EAA4-81D7-D26E-CE15FC191D80}"/>
              </a:ext>
            </a:extLst>
          </p:cNvPr>
          <p:cNvSpPr txBox="1"/>
          <p:nvPr/>
        </p:nvSpPr>
        <p:spPr>
          <a:xfrm>
            <a:off x="1801785" y="5998084"/>
            <a:ext cx="1620957" cy="523220"/>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保育所等整備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保育人材確保対策</a:t>
            </a:r>
          </a:p>
        </p:txBody>
      </p:sp>
      <p:sp>
        <p:nvSpPr>
          <p:cNvPr id="33" name="テキスト ボックス 32">
            <a:extLst>
              <a:ext uri="{FF2B5EF4-FFF2-40B4-BE49-F238E27FC236}">
                <a16:creationId xmlns:a16="http://schemas.microsoft.com/office/drawing/2014/main" id="{7960C554-9323-429E-6E85-7D2BDACA32C9}"/>
              </a:ext>
            </a:extLst>
          </p:cNvPr>
          <p:cNvSpPr txBox="1"/>
          <p:nvPr/>
        </p:nvSpPr>
        <p:spPr>
          <a:xfrm>
            <a:off x="5327741" y="6001100"/>
            <a:ext cx="2335896" cy="523220"/>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市内全域の既存施設を</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活用した１歳児枠の拡大　等</a:t>
            </a:r>
          </a:p>
        </p:txBody>
      </p:sp>
      <p:graphicFrame>
        <p:nvGraphicFramePr>
          <p:cNvPr id="2" name="表 1">
            <a:extLst>
              <a:ext uri="{FF2B5EF4-FFF2-40B4-BE49-F238E27FC236}">
                <a16:creationId xmlns:a16="http://schemas.microsoft.com/office/drawing/2014/main" id="{F8F17638-AF6E-9618-CBC7-F1AB2C2F3240}"/>
              </a:ext>
            </a:extLst>
          </p:cNvPr>
          <p:cNvGraphicFramePr>
            <a:graphicFrameLocks noGrp="1"/>
          </p:cNvGraphicFramePr>
          <p:nvPr>
            <p:extLst>
              <p:ext uri="{D42A27DB-BD31-4B8C-83A1-F6EECF244321}">
                <p14:modId xmlns:p14="http://schemas.microsoft.com/office/powerpoint/2010/main" val="1071200311"/>
              </p:ext>
            </p:extLst>
          </p:nvPr>
        </p:nvGraphicFramePr>
        <p:xfrm>
          <a:off x="159726" y="2289980"/>
          <a:ext cx="2635167" cy="1607593"/>
        </p:xfrm>
        <a:graphic>
          <a:graphicData uri="http://schemas.openxmlformats.org/drawingml/2006/table">
            <a:tbl>
              <a:tblPr firstRow="1" bandRow="1">
                <a:tableStyleId>{5C22544A-7EE6-4342-B048-85BDC9FD1C3A}</a:tableStyleId>
              </a:tblPr>
              <a:tblGrid>
                <a:gridCol w="2635167">
                  <a:extLst>
                    <a:ext uri="{9D8B030D-6E8A-4147-A177-3AD203B41FA5}">
                      <a16:colId xmlns:a16="http://schemas.microsoft.com/office/drawing/2014/main" val="1637540730"/>
                    </a:ext>
                  </a:extLst>
                </a:gridCol>
              </a:tblGrid>
              <a:tr h="344035">
                <a:tc>
                  <a:txBody>
                    <a:bodyPr/>
                    <a:lstStyle/>
                    <a:p>
                      <a:pPr algn="ctr"/>
                      <a:r>
                        <a:rPr kumimoji="1" lang="ja-JP" altLang="en-US" sz="1600" dirty="0">
                          <a:latin typeface="Meiryo UI" panose="020B0604030504040204" pitchFamily="50" charset="-128"/>
                          <a:ea typeface="Meiryo UI" panose="020B0604030504040204" pitchFamily="50" charset="-128"/>
                        </a:rPr>
                        <a:t>将来的な保育ニーズ増</a:t>
                      </a:r>
                    </a:p>
                  </a:txBody>
                  <a:tcPr anchor="ctr"/>
                </a:tc>
                <a:extLst>
                  <a:ext uri="{0D108BD9-81ED-4DB2-BD59-A6C34878D82A}">
                    <a16:rowId xmlns:a16="http://schemas.microsoft.com/office/drawing/2014/main" val="1677993162"/>
                  </a:ext>
                </a:extLst>
              </a:tr>
              <a:tr h="1263558">
                <a:tc>
                  <a:txBody>
                    <a:bodyPr/>
                    <a:lstStyle/>
                    <a:p>
                      <a:pPr marL="0" marR="0" lvl="0" indent="0" algn="l" defTabSz="914400" rtl="0" eaLnBrk="1" fontAlgn="auto" latinLnBrk="0" hangingPunct="1">
                        <a:lnSpc>
                          <a:spcPct val="133000"/>
                        </a:lnSpc>
                        <a:spcBef>
                          <a:spcPts val="0"/>
                        </a:spcBef>
                        <a:spcAft>
                          <a:spcPts val="0"/>
                        </a:spcAft>
                        <a:buClrTx/>
                        <a:buSzTx/>
                        <a:buFontTx/>
                        <a:buNone/>
                        <a:tabLst/>
                        <a:defRPr/>
                      </a:pPr>
                      <a:r>
                        <a:rPr lang="ja-JP" altLang="en-US" sz="1400" dirty="0">
                          <a:solidFill>
                            <a:srgbClr val="000000"/>
                          </a:solidFill>
                          <a:latin typeface="Meiryo UI" panose="020B0604030504040204" pitchFamily="50" charset="-128"/>
                          <a:ea typeface="Meiryo UI" panose="020B0604030504040204" pitchFamily="50" charset="-128"/>
                          <a:cs typeface="Mplus 1p"/>
                        </a:rPr>
                        <a:t>保育料無償化により</a:t>
                      </a:r>
                      <a:r>
                        <a:rPr lang="en-US" altLang="ja-JP" sz="1400" b="0" i="0" u="none" strike="noStrike" dirty="0">
                          <a:solidFill>
                            <a:srgbClr val="000000"/>
                          </a:solidFill>
                          <a:latin typeface="Meiryo UI" panose="020B0604030504040204" pitchFamily="50" charset="-128"/>
                          <a:ea typeface="Meiryo UI" panose="020B0604030504040204" pitchFamily="50" charset="-128"/>
                          <a:cs typeface="Mplus 1p"/>
                        </a:rPr>
                        <a:t>、</a:t>
                      </a:r>
                      <a:r>
                        <a:rPr lang="ja-JP" altLang="en-US" sz="1400" b="0" i="0" u="none" strike="noStrike" dirty="0">
                          <a:solidFill>
                            <a:srgbClr val="000000"/>
                          </a:solidFill>
                          <a:latin typeface="Meiryo UI" panose="020B0604030504040204" pitchFamily="50" charset="-128"/>
                          <a:ea typeface="Meiryo UI" panose="020B0604030504040204" pitchFamily="50" charset="-128"/>
                          <a:cs typeface="Mplus 1p"/>
                        </a:rPr>
                        <a:t>大阪市の今後の保育ニーズが高い水準で推移すると事業者が見込み、</a:t>
                      </a:r>
                      <a:r>
                        <a:rPr lang="ja-JP" altLang="en-US" sz="1400" b="1" i="0" u="sng" strike="noStrike" dirty="0">
                          <a:solidFill>
                            <a:srgbClr val="000000"/>
                          </a:solidFill>
                          <a:latin typeface="Meiryo UI" panose="020B0604030504040204" pitchFamily="50" charset="-128"/>
                          <a:ea typeface="Meiryo UI" panose="020B0604030504040204" pitchFamily="50" charset="-128"/>
                          <a:cs typeface="Mplus 1p"/>
                        </a:rPr>
                        <a:t>将来性に期待</a:t>
                      </a:r>
                      <a:r>
                        <a:rPr lang="ja-JP" altLang="en-US" sz="1400" b="0" i="0" u="none" strike="noStrike" dirty="0">
                          <a:solidFill>
                            <a:srgbClr val="000000"/>
                          </a:solidFill>
                          <a:latin typeface="Meiryo UI" panose="020B0604030504040204" pitchFamily="50" charset="-128"/>
                          <a:ea typeface="Meiryo UI" panose="020B0604030504040204" pitchFamily="50" charset="-128"/>
                          <a:cs typeface="Mplus 1p"/>
                        </a:rPr>
                        <a:t>してもらえる</a:t>
                      </a:r>
                      <a:r>
                        <a:rPr lang="en-US" altLang="ja-JP" sz="1400" b="0" i="0" u="none" strike="noStrike" dirty="0">
                          <a:solidFill>
                            <a:srgbClr val="000000"/>
                          </a:solidFill>
                          <a:latin typeface="Meiryo UI" panose="020B0604030504040204" pitchFamily="50" charset="-128"/>
                          <a:ea typeface="Meiryo UI" panose="020B0604030504040204" pitchFamily="50" charset="-128"/>
                          <a:cs typeface="Mplus 1p"/>
                        </a:rPr>
                        <a:t>。</a:t>
                      </a:r>
                      <a:endParaRPr kumimoji="1" lang="ja-JP" altLang="en-US" dirty="0"/>
                    </a:p>
                  </a:txBody>
                  <a:tcPr anchor="ctr">
                    <a:solidFill>
                      <a:schemeClr val="accent1">
                        <a:lumMod val="20000"/>
                        <a:lumOff val="80000"/>
                        <a:alpha val="79000"/>
                      </a:schemeClr>
                    </a:solidFill>
                  </a:tcPr>
                </a:tc>
                <a:extLst>
                  <a:ext uri="{0D108BD9-81ED-4DB2-BD59-A6C34878D82A}">
                    <a16:rowId xmlns:a16="http://schemas.microsoft.com/office/drawing/2014/main" val="2269940255"/>
                  </a:ext>
                </a:extLst>
              </a:tr>
            </a:tbl>
          </a:graphicData>
        </a:graphic>
      </p:graphicFrame>
      <p:graphicFrame>
        <p:nvGraphicFramePr>
          <p:cNvPr id="3" name="表 2">
            <a:extLst>
              <a:ext uri="{FF2B5EF4-FFF2-40B4-BE49-F238E27FC236}">
                <a16:creationId xmlns:a16="http://schemas.microsoft.com/office/drawing/2014/main" id="{AF7E6654-383B-27AC-5969-6D84D87759D3}"/>
              </a:ext>
            </a:extLst>
          </p:cNvPr>
          <p:cNvGraphicFramePr>
            <a:graphicFrameLocks noGrp="1"/>
          </p:cNvGraphicFramePr>
          <p:nvPr>
            <p:extLst>
              <p:ext uri="{D42A27DB-BD31-4B8C-83A1-F6EECF244321}">
                <p14:modId xmlns:p14="http://schemas.microsoft.com/office/powerpoint/2010/main" val="2077951159"/>
              </p:ext>
            </p:extLst>
          </p:nvPr>
        </p:nvGraphicFramePr>
        <p:xfrm>
          <a:off x="3229063" y="2279520"/>
          <a:ext cx="2635167" cy="1618053"/>
        </p:xfrm>
        <a:graphic>
          <a:graphicData uri="http://schemas.openxmlformats.org/drawingml/2006/table">
            <a:tbl>
              <a:tblPr firstRow="1" bandRow="1">
                <a:tableStyleId>{5C22544A-7EE6-4342-B048-85BDC9FD1C3A}</a:tableStyleId>
              </a:tblPr>
              <a:tblGrid>
                <a:gridCol w="2635167">
                  <a:extLst>
                    <a:ext uri="{9D8B030D-6E8A-4147-A177-3AD203B41FA5}">
                      <a16:colId xmlns:a16="http://schemas.microsoft.com/office/drawing/2014/main" val="1637540730"/>
                    </a:ext>
                  </a:extLst>
                </a:gridCol>
              </a:tblGrid>
              <a:tr h="346274">
                <a:tc>
                  <a:txBody>
                    <a:bodyPr/>
                    <a:lstStyle/>
                    <a:p>
                      <a:pPr algn="ctr"/>
                      <a:r>
                        <a:rPr kumimoji="1" lang="ja-JP" altLang="en-US" sz="1600" dirty="0">
                          <a:latin typeface="Meiryo UI" panose="020B0604030504040204" pitchFamily="50" charset="-128"/>
                          <a:ea typeface="Meiryo UI" panose="020B0604030504040204" pitchFamily="50" charset="-128"/>
                        </a:rPr>
                        <a:t>新規参入の活性化</a:t>
                      </a:r>
                    </a:p>
                  </a:txBody>
                  <a:tcPr anchor="ctr"/>
                </a:tc>
                <a:extLst>
                  <a:ext uri="{0D108BD9-81ED-4DB2-BD59-A6C34878D82A}">
                    <a16:rowId xmlns:a16="http://schemas.microsoft.com/office/drawing/2014/main" val="1677993162"/>
                  </a:ext>
                </a:extLst>
              </a:tr>
              <a:tr h="1271779">
                <a:tc>
                  <a:txBody>
                    <a:bodyPr/>
                    <a:lstStyle/>
                    <a:p>
                      <a:pPr lvl="0">
                        <a:lnSpc>
                          <a:spcPct val="132800"/>
                        </a:lnSpc>
                      </a:pPr>
                      <a:r>
                        <a:rPr lang="ja-JP" altLang="en-US" sz="1400" dirty="0">
                          <a:solidFill>
                            <a:srgbClr val="000000"/>
                          </a:solidFill>
                          <a:latin typeface="Meiryo UI" panose="020B0604030504040204" pitchFamily="50" charset="-128"/>
                          <a:ea typeface="Meiryo UI" panose="020B0604030504040204" pitchFamily="50" charset="-128"/>
                          <a:cs typeface="Mplus 1p"/>
                        </a:rPr>
                        <a:t>利用者</a:t>
                      </a:r>
                      <a:r>
                        <a:rPr lang="ja-JP" altLang="en-US" sz="1400" b="0" i="0" u="none" strike="noStrike" dirty="0">
                          <a:solidFill>
                            <a:srgbClr val="000000"/>
                          </a:solidFill>
                          <a:latin typeface="Meiryo UI" panose="020B0604030504040204" pitchFamily="50" charset="-128"/>
                          <a:ea typeface="Meiryo UI" panose="020B0604030504040204" pitchFamily="50" charset="-128"/>
                          <a:cs typeface="Mplus 1p"/>
                        </a:rPr>
                        <a:t>の安定的な需要を見込み、</a:t>
                      </a:r>
                      <a:r>
                        <a:rPr lang="ja-JP" altLang="en-US" sz="1400" b="1" i="0" u="sng" strike="noStrike" dirty="0">
                          <a:solidFill>
                            <a:srgbClr val="000000"/>
                          </a:solidFill>
                          <a:latin typeface="Meiryo UI" panose="020B0604030504040204" pitchFamily="50" charset="-128"/>
                          <a:ea typeface="Meiryo UI" panose="020B0604030504040204" pitchFamily="50" charset="-128"/>
                          <a:cs typeface="Mplus 1p"/>
                        </a:rPr>
                        <a:t>新たな事業者の参入や既存事業者の事業拡大への動きが活発化</a:t>
                      </a:r>
                      <a:r>
                        <a:rPr lang="ja-JP" altLang="en-US" sz="1400" b="0" i="0" u="none" strike="noStrike" dirty="0">
                          <a:solidFill>
                            <a:srgbClr val="000000"/>
                          </a:solidFill>
                          <a:latin typeface="Meiryo UI" panose="020B0604030504040204" pitchFamily="50" charset="-128"/>
                          <a:ea typeface="Meiryo UI" panose="020B0604030504040204" pitchFamily="50" charset="-128"/>
                          <a:cs typeface="Mplus 1p"/>
                        </a:rPr>
                        <a:t>することが期待できる。</a:t>
                      </a:r>
                      <a:endParaRPr lang="en-US" altLang="ja-JP" sz="1400" b="0" i="0" u="none" strike="noStrike" dirty="0">
                        <a:solidFill>
                          <a:srgbClr val="000000"/>
                        </a:solidFill>
                        <a:latin typeface="Meiryo UI" panose="020B0604030504040204" pitchFamily="50" charset="-128"/>
                        <a:ea typeface="Meiryo UI" panose="020B0604030504040204" pitchFamily="50" charset="-128"/>
                        <a:cs typeface="Mplus 1p"/>
                      </a:endParaRPr>
                    </a:p>
                  </a:txBody>
                  <a:tcPr anchor="ctr">
                    <a:solidFill>
                      <a:schemeClr val="accent1">
                        <a:lumMod val="20000"/>
                        <a:lumOff val="80000"/>
                        <a:alpha val="79000"/>
                      </a:schemeClr>
                    </a:solidFill>
                  </a:tcPr>
                </a:tc>
                <a:extLst>
                  <a:ext uri="{0D108BD9-81ED-4DB2-BD59-A6C34878D82A}">
                    <a16:rowId xmlns:a16="http://schemas.microsoft.com/office/drawing/2014/main" val="2269940255"/>
                  </a:ext>
                </a:extLst>
              </a:tr>
            </a:tbl>
          </a:graphicData>
        </a:graphic>
      </p:graphicFrame>
      <p:graphicFrame>
        <p:nvGraphicFramePr>
          <p:cNvPr id="4" name="表 3">
            <a:extLst>
              <a:ext uri="{FF2B5EF4-FFF2-40B4-BE49-F238E27FC236}">
                <a16:creationId xmlns:a16="http://schemas.microsoft.com/office/drawing/2014/main" id="{1D955447-9A35-6E9A-4A5F-9F732EC2A478}"/>
              </a:ext>
            </a:extLst>
          </p:cNvPr>
          <p:cNvGraphicFramePr>
            <a:graphicFrameLocks noGrp="1"/>
          </p:cNvGraphicFramePr>
          <p:nvPr>
            <p:extLst>
              <p:ext uri="{D42A27DB-BD31-4B8C-83A1-F6EECF244321}">
                <p14:modId xmlns:p14="http://schemas.microsoft.com/office/powerpoint/2010/main" val="501549433"/>
              </p:ext>
            </p:extLst>
          </p:nvPr>
        </p:nvGraphicFramePr>
        <p:xfrm>
          <a:off x="6239335" y="2279520"/>
          <a:ext cx="2635167" cy="1618053"/>
        </p:xfrm>
        <a:graphic>
          <a:graphicData uri="http://schemas.openxmlformats.org/drawingml/2006/table">
            <a:tbl>
              <a:tblPr firstRow="1" bandRow="1">
                <a:tableStyleId>{5C22544A-7EE6-4342-B048-85BDC9FD1C3A}</a:tableStyleId>
              </a:tblPr>
              <a:tblGrid>
                <a:gridCol w="2635167">
                  <a:extLst>
                    <a:ext uri="{9D8B030D-6E8A-4147-A177-3AD203B41FA5}">
                      <a16:colId xmlns:a16="http://schemas.microsoft.com/office/drawing/2014/main" val="1637540730"/>
                    </a:ext>
                  </a:extLst>
                </a:gridCol>
              </a:tblGrid>
              <a:tr h="346274">
                <a:tc>
                  <a:txBody>
                    <a:bodyPr/>
                    <a:lstStyle/>
                    <a:p>
                      <a:pPr algn="ctr"/>
                      <a:r>
                        <a:rPr kumimoji="1" lang="ja-JP" altLang="en-US" sz="1600" dirty="0">
                          <a:latin typeface="Meiryo UI" panose="020B0604030504040204" pitchFamily="50" charset="-128"/>
                          <a:ea typeface="Meiryo UI" panose="020B0604030504040204" pitchFamily="50" charset="-128"/>
                        </a:rPr>
                        <a:t>入所枠の増加</a:t>
                      </a:r>
                    </a:p>
                  </a:txBody>
                  <a:tcPr anchor="ctr"/>
                </a:tc>
                <a:extLst>
                  <a:ext uri="{0D108BD9-81ED-4DB2-BD59-A6C34878D82A}">
                    <a16:rowId xmlns:a16="http://schemas.microsoft.com/office/drawing/2014/main" val="1677993162"/>
                  </a:ext>
                </a:extLst>
              </a:tr>
              <a:tr h="1271779">
                <a:tc>
                  <a:txBody>
                    <a:bodyPr/>
                    <a:lstStyle/>
                    <a:p>
                      <a:pPr lvl="0">
                        <a:lnSpc>
                          <a:spcPct val="132800"/>
                        </a:lnSpc>
                      </a:pPr>
                      <a:r>
                        <a:rPr lang="ja-JP" altLang="en-US" sz="1400" b="0" i="0" u="none" strike="noStrike" dirty="0">
                          <a:solidFill>
                            <a:srgbClr val="000000"/>
                          </a:solidFill>
                          <a:latin typeface="Meiryo UI" panose="020B0604030504040204" pitchFamily="50" charset="-128"/>
                          <a:ea typeface="Meiryo UI" panose="020B0604030504040204" pitchFamily="50" charset="-128"/>
                          <a:cs typeface="Mplus 1p"/>
                        </a:rPr>
                        <a:t>事業者の新規参入や事業拡大により、</a:t>
                      </a:r>
                      <a:r>
                        <a:rPr lang="ja-JP" altLang="en-US" sz="1400" b="1" i="0" u="sng" strike="noStrike" dirty="0">
                          <a:solidFill>
                            <a:srgbClr val="000000"/>
                          </a:solidFill>
                          <a:latin typeface="Meiryo UI" panose="020B0604030504040204" pitchFamily="50" charset="-128"/>
                          <a:ea typeface="Meiryo UI" panose="020B0604030504040204" pitchFamily="50" charset="-128"/>
                          <a:cs typeface="Mplus 1p"/>
                        </a:rPr>
                        <a:t>結果的に入所枠の増加</a:t>
                      </a:r>
                      <a:r>
                        <a:rPr lang="ja-JP" altLang="en-US" sz="1400" b="0" i="0" u="none" strike="noStrike" dirty="0">
                          <a:solidFill>
                            <a:srgbClr val="000000"/>
                          </a:solidFill>
                          <a:latin typeface="Meiryo UI" panose="020B0604030504040204" pitchFamily="50" charset="-128"/>
                          <a:ea typeface="Meiryo UI" panose="020B0604030504040204" pitchFamily="50" charset="-128"/>
                          <a:cs typeface="Mplus 1p"/>
                        </a:rPr>
                        <a:t>につながる。</a:t>
                      </a:r>
                      <a:endParaRPr lang="en-US" altLang="ja-JP" sz="1400" b="0" i="0" u="none" strike="noStrike" dirty="0">
                        <a:solidFill>
                          <a:srgbClr val="000000"/>
                        </a:solidFill>
                        <a:latin typeface="Meiryo UI" panose="020B0604030504040204" pitchFamily="50" charset="-128"/>
                        <a:ea typeface="Meiryo UI" panose="020B0604030504040204" pitchFamily="50" charset="-128"/>
                        <a:cs typeface="Mplus 1p"/>
                      </a:endParaRPr>
                    </a:p>
                    <a:p>
                      <a:pPr lvl="0">
                        <a:lnSpc>
                          <a:spcPct val="132800"/>
                        </a:lnSpc>
                      </a:pPr>
                      <a:endParaRPr lang="en-US" altLang="ja-JP" sz="1400" b="0" i="0" u="none" strike="noStrike" dirty="0">
                        <a:solidFill>
                          <a:srgbClr val="000000"/>
                        </a:solidFill>
                        <a:latin typeface="Meiryo UI" panose="020B0604030504040204" pitchFamily="50" charset="-128"/>
                        <a:ea typeface="Meiryo UI" panose="020B0604030504040204" pitchFamily="50" charset="-128"/>
                        <a:cs typeface="Mplus 1p"/>
                      </a:endParaRPr>
                    </a:p>
                  </a:txBody>
                  <a:tcPr anchor="ctr">
                    <a:solidFill>
                      <a:schemeClr val="accent1">
                        <a:lumMod val="20000"/>
                        <a:lumOff val="80000"/>
                        <a:alpha val="79000"/>
                      </a:schemeClr>
                    </a:solidFill>
                  </a:tcPr>
                </a:tc>
                <a:extLst>
                  <a:ext uri="{0D108BD9-81ED-4DB2-BD59-A6C34878D82A}">
                    <a16:rowId xmlns:a16="http://schemas.microsoft.com/office/drawing/2014/main" val="2269940255"/>
                  </a:ext>
                </a:extLst>
              </a:tr>
            </a:tbl>
          </a:graphicData>
        </a:graphic>
      </p:graphicFrame>
      <p:sp>
        <p:nvSpPr>
          <p:cNvPr id="8" name="楕円 7">
            <a:extLst>
              <a:ext uri="{FF2B5EF4-FFF2-40B4-BE49-F238E27FC236}">
                <a16:creationId xmlns:a16="http://schemas.microsoft.com/office/drawing/2014/main" id="{D07E27E6-85D1-4E66-594E-5689F7BBEE40}"/>
              </a:ext>
            </a:extLst>
          </p:cNvPr>
          <p:cNvSpPr/>
          <p:nvPr/>
        </p:nvSpPr>
        <p:spPr>
          <a:xfrm>
            <a:off x="6619070" y="3486943"/>
            <a:ext cx="1908000" cy="540000"/>
          </a:xfrm>
          <a:prstGeom prst="ellipse">
            <a:avLst/>
          </a:prstGeom>
          <a:solidFill>
            <a:schemeClr val="accent1"/>
          </a:solidFill>
          <a:ln w="63500"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都市の成長へ</a:t>
            </a:r>
          </a:p>
        </p:txBody>
      </p:sp>
      <p:sp>
        <p:nvSpPr>
          <p:cNvPr id="21" name="テキスト ボックス 20">
            <a:extLst>
              <a:ext uri="{FF2B5EF4-FFF2-40B4-BE49-F238E27FC236}">
                <a16:creationId xmlns:a16="http://schemas.microsoft.com/office/drawing/2014/main" id="{81B88AD1-A9C0-D13C-7F75-239623FFA667}"/>
              </a:ext>
            </a:extLst>
          </p:cNvPr>
          <p:cNvSpPr txBox="1"/>
          <p:nvPr/>
        </p:nvSpPr>
        <p:spPr>
          <a:xfrm>
            <a:off x="2727828" y="101148"/>
            <a:ext cx="6300000" cy="600164"/>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調査</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において「無償化された場合に預けて働きたい」と答えた方がすべて保育所等を利用する場合、</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保育ニーズ率は</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％程度増加する見込み</a:t>
            </a:r>
            <a:endParaRPr kumimoji="1" lang="en-US" altLang="ja-JP" sz="1200" dirty="0">
              <a:latin typeface="Meiryo UI" panose="020B0604030504040204" pitchFamily="50" charset="-128"/>
              <a:ea typeface="Meiryo UI" panose="020B0604030504040204" pitchFamily="50" charset="-128"/>
            </a:endParaRPr>
          </a:p>
          <a:p>
            <a:pPr algn="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「大阪市こども・子育て支援に関するニーズ調査</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令和５年度</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」より</a:t>
            </a:r>
          </a:p>
        </p:txBody>
      </p:sp>
      <p:sp>
        <p:nvSpPr>
          <p:cNvPr id="23" name="フリーフォーム: 図形 22">
            <a:extLst>
              <a:ext uri="{FF2B5EF4-FFF2-40B4-BE49-F238E27FC236}">
                <a16:creationId xmlns:a16="http://schemas.microsoft.com/office/drawing/2014/main" id="{CDED8FFC-E8B9-7C01-6351-B00346A276BE}"/>
              </a:ext>
            </a:extLst>
          </p:cNvPr>
          <p:cNvSpPr/>
          <p:nvPr/>
        </p:nvSpPr>
        <p:spPr>
          <a:xfrm rot="3676533" flipV="1">
            <a:off x="4073206" y="-2539775"/>
            <a:ext cx="3582048" cy="5828497"/>
          </a:xfrm>
          <a:custGeom>
            <a:avLst/>
            <a:gdLst>
              <a:gd name="connsiteX0" fmla="*/ 0 w 3582048"/>
              <a:gd name="connsiteY0" fmla="*/ 303768 h 5828497"/>
              <a:gd name="connsiteX1" fmla="*/ 3027765 w 3582048"/>
              <a:gd name="connsiteY1" fmla="*/ 5828497 h 5828497"/>
              <a:gd name="connsiteX2" fmla="*/ 3582048 w 3582048"/>
              <a:gd name="connsiteY2" fmla="*/ 5524729 h 5828497"/>
              <a:gd name="connsiteX3" fmla="*/ 3099836 w 3582048"/>
              <a:gd name="connsiteY3" fmla="*/ 4644844 h 5828497"/>
              <a:gd name="connsiteX4" fmla="*/ 3286491 w 3582048"/>
              <a:gd name="connsiteY4" fmla="*/ 4644844 h 5828497"/>
              <a:gd name="connsiteX5" fmla="*/ 3286491 w 3582048"/>
              <a:gd name="connsiteY5" fmla="*/ 4251584 h 5828497"/>
              <a:gd name="connsiteX6" fmla="*/ 3363464 w 3582048"/>
              <a:gd name="connsiteY6" fmla="*/ 4251584 h 5828497"/>
              <a:gd name="connsiteX7" fmla="*/ 3233468 w 3582048"/>
              <a:gd name="connsiteY7" fmla="*/ 4071938 h 5828497"/>
              <a:gd name="connsiteX8" fmla="*/ 3103471 w 3582048"/>
              <a:gd name="connsiteY8" fmla="*/ 4251584 h 5828497"/>
              <a:gd name="connsiteX9" fmla="*/ 3180444 w 3582048"/>
              <a:gd name="connsiteY9" fmla="*/ 4251584 h 5828497"/>
              <a:gd name="connsiteX10" fmla="*/ 3180444 w 3582048"/>
              <a:gd name="connsiteY10" fmla="*/ 4538797 h 5828497"/>
              <a:gd name="connsiteX11" fmla="*/ 3041719 w 3582048"/>
              <a:gd name="connsiteY11" fmla="*/ 4538797 h 5828497"/>
              <a:gd name="connsiteX12" fmla="*/ 554282 w 3582048"/>
              <a:gd name="connsiteY12" fmla="*/ 0 h 582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2048" h="5828497">
                <a:moveTo>
                  <a:pt x="0" y="303768"/>
                </a:moveTo>
                <a:lnTo>
                  <a:pt x="3027765" y="5828497"/>
                </a:lnTo>
                <a:lnTo>
                  <a:pt x="3582048" y="5524729"/>
                </a:lnTo>
                <a:lnTo>
                  <a:pt x="3099836" y="4644844"/>
                </a:lnTo>
                <a:lnTo>
                  <a:pt x="3286491" y="4644844"/>
                </a:lnTo>
                <a:lnTo>
                  <a:pt x="3286491" y="4251584"/>
                </a:lnTo>
                <a:lnTo>
                  <a:pt x="3363464" y="4251584"/>
                </a:lnTo>
                <a:lnTo>
                  <a:pt x="3233468" y="4071938"/>
                </a:lnTo>
                <a:lnTo>
                  <a:pt x="3103471" y="4251584"/>
                </a:lnTo>
                <a:lnTo>
                  <a:pt x="3180444" y="4251584"/>
                </a:lnTo>
                <a:lnTo>
                  <a:pt x="3180444" y="4538797"/>
                </a:lnTo>
                <a:lnTo>
                  <a:pt x="3041719" y="4538797"/>
                </a:lnTo>
                <a:lnTo>
                  <a:pt x="554282" y="0"/>
                </a:lnTo>
                <a:close/>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691934DE-AB71-BFB0-D780-60C1B5DF1B02}"/>
              </a:ext>
            </a:extLst>
          </p:cNvPr>
          <p:cNvSpPr/>
          <p:nvPr/>
        </p:nvSpPr>
        <p:spPr>
          <a:xfrm>
            <a:off x="541309" y="5053384"/>
            <a:ext cx="936000" cy="288000"/>
          </a:xfrm>
          <a:prstGeom prst="roundRect">
            <a:avLst/>
          </a:prstGeom>
          <a:solidFill>
            <a:schemeClr val="tx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Meiryo UI" panose="020B0604030504040204" pitchFamily="50" charset="-128"/>
                <a:ea typeface="Meiryo UI" panose="020B0604030504040204" pitchFamily="50" charset="-128"/>
              </a:rPr>
              <a:t>判断①</a:t>
            </a:r>
          </a:p>
        </p:txBody>
      </p:sp>
      <p:sp>
        <p:nvSpPr>
          <p:cNvPr id="9" name="四角形: 角を丸くする 8">
            <a:extLst>
              <a:ext uri="{FF2B5EF4-FFF2-40B4-BE49-F238E27FC236}">
                <a16:creationId xmlns:a16="http://schemas.microsoft.com/office/drawing/2014/main" id="{973DC233-D53D-AAE8-CCE2-1F27417A06BF}"/>
              </a:ext>
            </a:extLst>
          </p:cNvPr>
          <p:cNvSpPr/>
          <p:nvPr/>
        </p:nvSpPr>
        <p:spPr>
          <a:xfrm>
            <a:off x="306000" y="4175210"/>
            <a:ext cx="8532000" cy="612000"/>
          </a:xfrm>
          <a:prstGeom prst="roundRect">
            <a:avLst>
              <a:gd name="adj" fmla="val 24238"/>
            </a:avLst>
          </a:prstGeom>
          <a:noFill/>
          <a:ln w="25400">
            <a:solidFill>
              <a:schemeClr val="tx1">
                <a:lumMod val="95000"/>
                <a:lumOff val="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457200" rtl="0" eaLnBrk="1" fontAlgn="auto" latinLnBrk="0" hangingPunct="1">
              <a:lnSpc>
                <a:spcPct val="100000"/>
              </a:lnSpc>
              <a:spcBef>
                <a:spcPts val="0"/>
              </a:spcBef>
              <a:spcAft>
                <a:spcPts val="0"/>
              </a:spcAft>
              <a:buClrTx/>
              <a:buSzTx/>
              <a:tabLst/>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第１子無償化を</a:t>
            </a:r>
            <a:r>
              <a:rPr kumimoji="1" lang="ja-JP" altLang="en-US" b="1" dirty="0">
                <a:solidFill>
                  <a:prstClr val="black"/>
                </a:solidFill>
                <a:latin typeface="Meiryo UI" panose="020B0604030504040204" pitchFamily="50" charset="-128"/>
                <a:ea typeface="Meiryo UI" panose="020B0604030504040204" pitchFamily="50" charset="-128"/>
              </a:rPr>
              <a:t>実施</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することは、大阪の成長を止めず、入所枠の確保も実現</a:t>
            </a:r>
            <a:r>
              <a:rPr kumimoji="1" lang="ja-JP" altLang="en-US" b="1" dirty="0">
                <a:solidFill>
                  <a:prstClr val="black"/>
                </a:solidFill>
                <a:latin typeface="Meiryo UI" panose="020B0604030504040204" pitchFamily="50" charset="-128"/>
                <a:ea typeface="Meiryo UI" panose="020B0604030504040204" pitchFamily="50" charset="-128"/>
              </a:rPr>
              <a:t>できる近道</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7782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DA2A8-D5FC-B43F-EE08-DE3A8B740553}"/>
            </a:ext>
          </a:extLst>
        </p:cNvPr>
        <p:cNvGrpSpPr/>
        <p:nvPr/>
      </p:nvGrpSpPr>
      <p:grpSpPr>
        <a:xfrm>
          <a:off x="0" y="0"/>
          <a:ext cx="0" cy="0"/>
          <a:chOff x="0" y="0"/>
          <a:chExt cx="0" cy="0"/>
        </a:xfrm>
      </p:grpSpPr>
      <p:sp>
        <p:nvSpPr>
          <p:cNvPr id="4" name="フリーフォーム: 図形 3">
            <a:extLst>
              <a:ext uri="{FF2B5EF4-FFF2-40B4-BE49-F238E27FC236}">
                <a16:creationId xmlns:a16="http://schemas.microsoft.com/office/drawing/2014/main" id="{7C028407-0143-D482-CA4A-A89572BF7D96}"/>
              </a:ext>
            </a:extLst>
          </p:cNvPr>
          <p:cNvSpPr/>
          <p:nvPr/>
        </p:nvSpPr>
        <p:spPr>
          <a:xfrm>
            <a:off x="144912" y="740202"/>
            <a:ext cx="8820000" cy="5630814"/>
          </a:xfrm>
          <a:custGeom>
            <a:avLst/>
            <a:gdLst>
              <a:gd name="connsiteX0" fmla="*/ 2736000 w 8820000"/>
              <a:gd name="connsiteY0" fmla="*/ 0 h 5630814"/>
              <a:gd name="connsiteX1" fmla="*/ 8820000 w 8820000"/>
              <a:gd name="connsiteY1" fmla="*/ 0 h 5630814"/>
              <a:gd name="connsiteX2" fmla="*/ 8820000 w 8820000"/>
              <a:gd name="connsiteY2" fmla="*/ 1814814 h 5630814"/>
              <a:gd name="connsiteX3" fmla="*/ 8820000 w 8820000"/>
              <a:gd name="connsiteY3" fmla="*/ 3816000 h 5630814"/>
              <a:gd name="connsiteX4" fmla="*/ 8820000 w 8820000"/>
              <a:gd name="connsiteY4" fmla="*/ 5630814 h 5630814"/>
              <a:gd name="connsiteX5" fmla="*/ 0 w 8820000"/>
              <a:gd name="connsiteY5" fmla="*/ 5630814 h 5630814"/>
              <a:gd name="connsiteX6" fmla="*/ 0 w 8820000"/>
              <a:gd name="connsiteY6" fmla="*/ 1814814 h 5630814"/>
              <a:gd name="connsiteX7" fmla="*/ 2736000 w 8820000"/>
              <a:gd name="connsiteY7" fmla="*/ 1814814 h 563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20000" h="5630814">
                <a:moveTo>
                  <a:pt x="2736000" y="0"/>
                </a:moveTo>
                <a:lnTo>
                  <a:pt x="8820000" y="0"/>
                </a:lnTo>
                <a:lnTo>
                  <a:pt x="8820000" y="1814814"/>
                </a:lnTo>
                <a:lnTo>
                  <a:pt x="8820000" y="3816000"/>
                </a:lnTo>
                <a:lnTo>
                  <a:pt x="8820000" y="5630814"/>
                </a:lnTo>
                <a:lnTo>
                  <a:pt x="0" y="5630814"/>
                </a:lnTo>
                <a:lnTo>
                  <a:pt x="0" y="1814814"/>
                </a:lnTo>
                <a:lnTo>
                  <a:pt x="2736000" y="1814814"/>
                </a:lnTo>
                <a:close/>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65BBDC67-1F52-6689-F918-801A1055228C}"/>
              </a:ext>
            </a:extLst>
          </p:cNvPr>
          <p:cNvSpPr>
            <a:spLocks noGrp="1"/>
          </p:cNvSpPr>
          <p:nvPr>
            <p:ph type="sldNum" sz="quarter" idx="12"/>
          </p:nvPr>
        </p:nvSpPr>
        <p:spPr>
          <a:xfrm>
            <a:off x="7108872" y="6538735"/>
            <a:ext cx="2057400" cy="365125"/>
          </a:xfrm>
        </p:spPr>
        <p:txBody>
          <a:bodyPr/>
          <a:lstStyle/>
          <a:p>
            <a:r>
              <a:rPr kumimoji="1" lang="en-US" altLang="ja-JP" sz="2000" dirty="0">
                <a:solidFill>
                  <a:schemeClr val="tx1"/>
                </a:solidFill>
              </a:rPr>
              <a:t>8</a:t>
            </a:r>
            <a:endParaRPr kumimoji="1" lang="ja-JP" altLang="en-US" sz="2000" dirty="0">
              <a:solidFill>
                <a:schemeClr val="tx1"/>
              </a:solidFill>
            </a:endParaRPr>
          </a:p>
        </p:txBody>
      </p:sp>
      <p:sp>
        <p:nvSpPr>
          <p:cNvPr id="26" name="テキスト ボックス 25">
            <a:extLst>
              <a:ext uri="{FF2B5EF4-FFF2-40B4-BE49-F238E27FC236}">
                <a16:creationId xmlns:a16="http://schemas.microsoft.com/office/drawing/2014/main" id="{D4CD6CC7-3B3F-255E-7894-2D638A8937D4}"/>
              </a:ext>
            </a:extLst>
          </p:cNvPr>
          <p:cNvSpPr txBox="1"/>
          <p:nvPr/>
        </p:nvSpPr>
        <p:spPr>
          <a:xfrm>
            <a:off x="483219" y="767103"/>
            <a:ext cx="1723549" cy="707886"/>
          </a:xfrm>
          <a:prstGeom prst="rect">
            <a:avLst/>
          </a:prstGeom>
          <a:noFill/>
        </p:spPr>
        <p:txBody>
          <a:bodyPr wrap="none" rtlCol="0">
            <a:spAutoFit/>
          </a:bodyPr>
          <a:lstStyle/>
          <a:p>
            <a:pPr algn="ctr"/>
            <a:r>
              <a:rPr kumimoji="1" lang="ja-JP" altLang="en-US" sz="2000" b="1" dirty="0">
                <a:latin typeface="Meiryo UI" panose="020B0604030504040204" pitchFamily="50" charset="-128"/>
                <a:ea typeface="Meiryo UI" panose="020B0604030504040204" pitchFamily="50" charset="-128"/>
              </a:rPr>
              <a:t>第１子無償化</a:t>
            </a:r>
            <a:endParaRPr kumimoji="1" lang="en-US" altLang="ja-JP" sz="2000" b="1" dirty="0">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実現に向けて</a:t>
            </a:r>
          </a:p>
        </p:txBody>
      </p:sp>
      <p:sp>
        <p:nvSpPr>
          <p:cNvPr id="9" name="四角形: 角を丸くする 8">
            <a:extLst>
              <a:ext uri="{FF2B5EF4-FFF2-40B4-BE49-F238E27FC236}">
                <a16:creationId xmlns:a16="http://schemas.microsoft.com/office/drawing/2014/main" id="{E46BB205-C90A-3F40-C663-1D51565BBD35}"/>
              </a:ext>
            </a:extLst>
          </p:cNvPr>
          <p:cNvSpPr/>
          <p:nvPr/>
        </p:nvSpPr>
        <p:spPr>
          <a:xfrm>
            <a:off x="216421" y="527046"/>
            <a:ext cx="2257144" cy="1188000"/>
          </a:xfrm>
          <a:prstGeom prst="roundRect">
            <a:avLst/>
          </a:prstGeom>
          <a:solidFill>
            <a:srgbClr val="FF00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A817B42A-308E-D2B6-59A2-69C63C08C5AC}"/>
              </a:ext>
            </a:extLst>
          </p:cNvPr>
          <p:cNvPicPr>
            <a:picLocks noChangeAspect="1"/>
          </p:cNvPicPr>
          <p:nvPr/>
        </p:nvPicPr>
        <p:blipFill>
          <a:blip r:embed="rId2"/>
          <a:stretch>
            <a:fillRect/>
          </a:stretch>
        </p:blipFill>
        <p:spPr>
          <a:xfrm>
            <a:off x="1734370" y="1163252"/>
            <a:ext cx="1076741" cy="1104350"/>
          </a:xfrm>
          <a:prstGeom prst="rect">
            <a:avLst/>
          </a:prstGeom>
        </p:spPr>
      </p:pic>
      <p:sp>
        <p:nvSpPr>
          <p:cNvPr id="12" name="四角形: 角を丸くする 11">
            <a:extLst>
              <a:ext uri="{FF2B5EF4-FFF2-40B4-BE49-F238E27FC236}">
                <a16:creationId xmlns:a16="http://schemas.microsoft.com/office/drawing/2014/main" id="{9E2BEB0A-EFED-5B55-06D8-64ECF70CDC85}"/>
              </a:ext>
            </a:extLst>
          </p:cNvPr>
          <p:cNvSpPr/>
          <p:nvPr/>
        </p:nvSpPr>
        <p:spPr>
          <a:xfrm>
            <a:off x="324912" y="3186099"/>
            <a:ext cx="8460000" cy="1080000"/>
          </a:xfrm>
          <a:prstGeom prst="roundRect">
            <a:avLst>
              <a:gd name="adj" fmla="val 8122"/>
            </a:avLst>
          </a:prstGeom>
          <a:solidFill>
            <a:srgbClr val="00B050">
              <a:alpha val="30000"/>
            </a:srgbClr>
          </a:solidFill>
          <a:ln w="190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1B6F1A80-9A90-8EB1-00F9-F98C2B97CE1E}"/>
              </a:ext>
            </a:extLst>
          </p:cNvPr>
          <p:cNvSpPr/>
          <p:nvPr/>
        </p:nvSpPr>
        <p:spPr>
          <a:xfrm>
            <a:off x="324912" y="5542021"/>
            <a:ext cx="8460000" cy="612000"/>
          </a:xfrm>
          <a:prstGeom prst="roundRect">
            <a:avLst>
              <a:gd name="adj" fmla="val 17964"/>
            </a:avLst>
          </a:prstGeom>
          <a:solidFill>
            <a:srgbClr val="00B050">
              <a:alpha val="30000"/>
            </a:srgbClr>
          </a:solidFill>
          <a:ln w="190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0020394A-D895-CC7C-5D07-C8F311AF1C06}"/>
              </a:ext>
            </a:extLst>
          </p:cNvPr>
          <p:cNvSpPr/>
          <p:nvPr/>
        </p:nvSpPr>
        <p:spPr>
          <a:xfrm>
            <a:off x="543698" y="3035394"/>
            <a:ext cx="4032000" cy="28800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新たな取組</a:t>
            </a:r>
            <a:r>
              <a:rPr kumimoji="1" lang="en-US" altLang="ja-JP" sz="1600" dirty="0">
                <a:solidFill>
                  <a:schemeClr val="tx1"/>
                </a:solidFill>
                <a:latin typeface="Meiryo UI" panose="020B0604030504040204" pitchFamily="50" charset="-128"/>
                <a:ea typeface="Meiryo UI" panose="020B0604030504040204" pitchFamily="50" charset="-128"/>
              </a:rPr>
              <a:t>Ⅰ】</a:t>
            </a:r>
            <a:r>
              <a:rPr kumimoji="1" lang="ja-JP" altLang="en-US" sz="1600" b="1" dirty="0">
                <a:solidFill>
                  <a:schemeClr val="tx1"/>
                </a:solidFill>
                <a:latin typeface="Meiryo UI" panose="020B0604030504040204" pitchFamily="50" charset="-128"/>
                <a:ea typeface="Meiryo UI" panose="020B0604030504040204" pitchFamily="50" charset="-128"/>
              </a:rPr>
              <a:t>市内全域の既存施設の活用</a:t>
            </a:r>
          </a:p>
        </p:txBody>
      </p:sp>
      <p:sp>
        <p:nvSpPr>
          <p:cNvPr id="17" name="正方形/長方形 16">
            <a:extLst>
              <a:ext uri="{FF2B5EF4-FFF2-40B4-BE49-F238E27FC236}">
                <a16:creationId xmlns:a16="http://schemas.microsoft.com/office/drawing/2014/main" id="{86E19CD3-8A0A-4C75-BC4E-EAB9CC59AE6C}"/>
              </a:ext>
            </a:extLst>
          </p:cNvPr>
          <p:cNvSpPr/>
          <p:nvPr/>
        </p:nvSpPr>
        <p:spPr>
          <a:xfrm>
            <a:off x="521001" y="5377413"/>
            <a:ext cx="4644000" cy="28800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新たな取組</a:t>
            </a:r>
            <a:r>
              <a:rPr kumimoji="1" lang="en-US" altLang="ja-JP" sz="1600" dirty="0">
                <a:solidFill>
                  <a:schemeClr val="tx1"/>
                </a:solidFill>
                <a:latin typeface="Meiryo UI" panose="020B0604030504040204" pitchFamily="50" charset="-128"/>
                <a:ea typeface="Meiryo UI" panose="020B0604030504040204" pitchFamily="50" charset="-128"/>
              </a:rPr>
              <a:t>Ⅲ】</a:t>
            </a:r>
            <a:r>
              <a:rPr kumimoji="1" lang="ja-JP" altLang="en-US" sz="1600" b="1" dirty="0">
                <a:solidFill>
                  <a:schemeClr val="tx1"/>
                </a:solidFill>
                <a:latin typeface="Meiryo UI" panose="020B0604030504040204" pitchFamily="50" charset="-128"/>
                <a:ea typeface="Meiryo UI" panose="020B0604030504040204" pitchFamily="50" charset="-128"/>
              </a:rPr>
              <a:t>企業主導型保育事業の空き枠活用</a:t>
            </a:r>
          </a:p>
        </p:txBody>
      </p:sp>
      <p:sp>
        <p:nvSpPr>
          <p:cNvPr id="18" name="テキスト ボックス 17">
            <a:extLst>
              <a:ext uri="{FF2B5EF4-FFF2-40B4-BE49-F238E27FC236}">
                <a16:creationId xmlns:a16="http://schemas.microsoft.com/office/drawing/2014/main" id="{5C3F57F8-AC3E-E72A-D8CD-BDF07BC369A8}"/>
              </a:ext>
            </a:extLst>
          </p:cNvPr>
          <p:cNvSpPr txBox="1"/>
          <p:nvPr/>
        </p:nvSpPr>
        <p:spPr>
          <a:xfrm>
            <a:off x="543699" y="5746892"/>
            <a:ext cx="680127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認可保育施設に準じた保育を実施している、企業主導型保育事業の空き枠を活用</a:t>
            </a:r>
            <a:endParaRPr kumimoji="1" lang="ja-JP" altLang="en-US" sz="1400" dirty="0"/>
          </a:p>
        </p:txBody>
      </p:sp>
      <p:sp>
        <p:nvSpPr>
          <p:cNvPr id="19" name="テキスト ボックス 18">
            <a:extLst>
              <a:ext uri="{FF2B5EF4-FFF2-40B4-BE49-F238E27FC236}">
                <a16:creationId xmlns:a16="http://schemas.microsoft.com/office/drawing/2014/main" id="{7B896420-A9EE-E457-5116-AF7CF30A2ACB}"/>
              </a:ext>
            </a:extLst>
          </p:cNvPr>
          <p:cNvSpPr txBox="1"/>
          <p:nvPr/>
        </p:nvSpPr>
        <p:spPr>
          <a:xfrm>
            <a:off x="327798" y="3380317"/>
            <a:ext cx="8163389" cy="798039"/>
          </a:xfrm>
          <a:prstGeom prst="rect">
            <a:avLst/>
          </a:prstGeom>
          <a:noFill/>
        </p:spPr>
        <p:txBody>
          <a:bodyPr wrap="square" rtlCol="0">
            <a:spAutoFit/>
          </a:bodyPr>
          <a:lstStyle/>
          <a:p>
            <a:pPr marL="485775" indent="-311150">
              <a:lnSpc>
                <a:spcPts val="1900"/>
              </a:lnSpc>
              <a:buFont typeface="Wingdings" panose="05000000000000000000" pitchFamily="2" charset="2"/>
              <a:buChar char="Ø"/>
              <a:defRPr/>
            </a:pPr>
            <a:r>
              <a:rPr lang="ja-JP" altLang="en-US" sz="1400" dirty="0">
                <a:latin typeface="Meiryo UI" panose="020B0604030504040204" pitchFamily="50" charset="-128"/>
                <a:ea typeface="Meiryo UI" panose="020B0604030504040204" pitchFamily="50" charset="-128"/>
              </a:rPr>
              <a:t>０歳児枠の転用や活用可能スペースでの１歳児受入に対する費用を支給</a:t>
            </a:r>
            <a:endParaRPr lang="en-US" altLang="ja-JP" sz="1400" dirty="0">
              <a:latin typeface="Meiryo UI" panose="020B0604030504040204" pitchFamily="50" charset="-128"/>
              <a:ea typeface="Meiryo UI" panose="020B0604030504040204" pitchFamily="50" charset="-128"/>
            </a:endParaRPr>
          </a:p>
          <a:p>
            <a:pPr marL="485775" indent="-311150">
              <a:lnSpc>
                <a:spcPts val="1900"/>
              </a:lnSpc>
              <a:buFont typeface="Wingdings" panose="05000000000000000000" pitchFamily="2" charset="2"/>
              <a:buChar char="Ø"/>
              <a:defRPr/>
            </a:pPr>
            <a:r>
              <a:rPr lang="ja-JP" altLang="en-US" sz="1400" dirty="0">
                <a:latin typeface="Meiryo UI" panose="020B0604030504040204" pitchFamily="50" charset="-128"/>
                <a:ea typeface="Meiryo UI" panose="020B0604030504040204" pitchFamily="50" charset="-128"/>
              </a:rPr>
              <a:t>１歳児の受入れのための改修等にかかる補助やインセンティブ付与を実施</a:t>
            </a:r>
            <a:endParaRPr lang="en-US" altLang="ja-JP" sz="1400" dirty="0">
              <a:latin typeface="Meiryo UI" panose="020B0604030504040204" pitchFamily="50" charset="-128"/>
              <a:ea typeface="Meiryo UI" panose="020B0604030504040204" pitchFamily="50" charset="-128"/>
            </a:endParaRPr>
          </a:p>
          <a:p>
            <a:pPr marL="485775" indent="-311150">
              <a:lnSpc>
                <a:spcPts val="1900"/>
              </a:lnSpc>
              <a:buFont typeface="Wingdings" panose="05000000000000000000" pitchFamily="2" charset="2"/>
              <a:buChar char="Ø"/>
              <a:defRPr/>
            </a:pPr>
            <a:r>
              <a:rPr lang="ja-JP" altLang="en-US" sz="1400" dirty="0">
                <a:latin typeface="Meiryo UI" panose="020B0604030504040204" pitchFamily="50" charset="-128"/>
                <a:ea typeface="Meiryo UI" panose="020B0604030504040204" pitchFamily="50" charset="-128"/>
              </a:rPr>
              <a:t>既存施設の活用を促進するため、老朽化に伴う建替・改修工事費等の補助を拡充</a:t>
            </a:r>
            <a:endParaRPr kumimoji="1" lang="en-US" altLang="ja-JP" sz="1400" dirty="0">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BE69825F-B9C3-8268-ED3F-EC3C95AB7017}"/>
              </a:ext>
            </a:extLst>
          </p:cNvPr>
          <p:cNvSpPr/>
          <p:nvPr/>
        </p:nvSpPr>
        <p:spPr>
          <a:xfrm>
            <a:off x="324912" y="4598060"/>
            <a:ext cx="8460000" cy="612000"/>
          </a:xfrm>
          <a:prstGeom prst="roundRect">
            <a:avLst>
              <a:gd name="adj" fmla="val 17964"/>
            </a:avLst>
          </a:prstGeom>
          <a:solidFill>
            <a:srgbClr val="00B050">
              <a:alpha val="30000"/>
            </a:srgbClr>
          </a:solidFill>
          <a:ln w="190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5B2CC1DF-A3A5-4D04-0B1F-E269057F23B2}"/>
              </a:ext>
            </a:extLst>
          </p:cNvPr>
          <p:cNvSpPr/>
          <p:nvPr/>
        </p:nvSpPr>
        <p:spPr>
          <a:xfrm>
            <a:off x="535168" y="4434649"/>
            <a:ext cx="3852000" cy="28800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新たな取組</a:t>
            </a:r>
            <a:r>
              <a:rPr kumimoji="1" lang="en-US" altLang="ja-JP" sz="1600" dirty="0">
                <a:solidFill>
                  <a:schemeClr val="tx1"/>
                </a:solidFill>
                <a:latin typeface="Meiryo UI" panose="020B0604030504040204" pitchFamily="50" charset="-128"/>
                <a:ea typeface="Meiryo UI" panose="020B0604030504040204" pitchFamily="50" charset="-128"/>
              </a:rPr>
              <a:t>Ⅱ】</a:t>
            </a:r>
            <a:r>
              <a:rPr kumimoji="1" lang="ja-JP" altLang="en-US" sz="1600" b="1" dirty="0">
                <a:solidFill>
                  <a:schemeClr val="tx1"/>
                </a:solidFill>
                <a:latin typeface="Meiryo UI" panose="020B0604030504040204" pitchFamily="50" charset="-128"/>
                <a:ea typeface="Meiryo UI" panose="020B0604030504040204" pitchFamily="50" charset="-128"/>
              </a:rPr>
              <a:t>保育人材確保対策の拡充</a:t>
            </a:r>
          </a:p>
        </p:txBody>
      </p:sp>
      <p:sp>
        <p:nvSpPr>
          <p:cNvPr id="31" name="テキスト ボックス 30">
            <a:extLst>
              <a:ext uri="{FF2B5EF4-FFF2-40B4-BE49-F238E27FC236}">
                <a16:creationId xmlns:a16="http://schemas.microsoft.com/office/drawing/2014/main" id="{954D04FA-B845-5120-4826-A7B27687CDF6}"/>
              </a:ext>
            </a:extLst>
          </p:cNvPr>
          <p:cNvSpPr txBox="1"/>
          <p:nvPr/>
        </p:nvSpPr>
        <p:spPr>
          <a:xfrm>
            <a:off x="521001" y="4809868"/>
            <a:ext cx="8059473" cy="303960"/>
          </a:xfrm>
          <a:prstGeom prst="rect">
            <a:avLst/>
          </a:prstGeom>
          <a:noFill/>
        </p:spPr>
        <p:txBody>
          <a:bodyPr wrap="square" rtlCol="0">
            <a:spAutoFit/>
          </a:bodyPr>
          <a:lstStyle/>
          <a:p>
            <a:pPr lvl="0" indent="-457209" defTabSz="914400">
              <a:lnSpc>
                <a:spcPts val="1600"/>
              </a:lnSpc>
              <a:defRPr/>
            </a:pPr>
            <a:r>
              <a:rPr kumimoji="1" lang="ja-JP" altLang="en-US" sz="1400" dirty="0">
                <a:latin typeface="Meiryo UI" panose="020B0604030504040204" pitchFamily="50" charset="-128"/>
                <a:ea typeface="Meiryo UI" panose="020B0604030504040204" pitchFamily="50" charset="-128"/>
              </a:rPr>
              <a:t>「宿舎借り上げ支援事業」において、国が対象外とした転職者等への補助を本市独自で継続</a:t>
            </a:r>
            <a:endParaRPr kumimoji="1" lang="en-US" altLang="ja-JP" sz="1400" dirty="0">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74977EAA-D506-2D36-4B5C-9A0897F21E4A}"/>
              </a:ext>
            </a:extLst>
          </p:cNvPr>
          <p:cNvSpPr/>
          <p:nvPr/>
        </p:nvSpPr>
        <p:spPr>
          <a:xfrm>
            <a:off x="3330581" y="527046"/>
            <a:ext cx="5376506" cy="432000"/>
          </a:xfrm>
          <a:prstGeom prst="roundRect">
            <a:avLst/>
          </a:prstGeom>
          <a:solidFill>
            <a:srgbClr val="00B050"/>
          </a:solidFill>
          <a:ln w="63500"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入所枠確保対策の推進</a:t>
            </a:r>
            <a:r>
              <a:rPr kumimoji="1" lang="ja-JP" altLang="en-US" sz="1400" b="1" dirty="0">
                <a:latin typeface="Meiryo UI" panose="020B0604030504040204" pitchFamily="50" charset="-128"/>
                <a:ea typeface="Meiryo UI" panose="020B0604030504040204" pitchFamily="50" charset="-128"/>
              </a:rPr>
              <a:t>（これまでの取組＋</a:t>
            </a:r>
            <a:r>
              <a:rPr kumimoji="1" lang="ja-JP" altLang="en-US" b="1" u="sng" dirty="0">
                <a:latin typeface="Meiryo UI" panose="020B0604030504040204" pitchFamily="50" charset="-128"/>
                <a:ea typeface="Meiryo UI" panose="020B0604030504040204" pitchFamily="50" charset="-128"/>
              </a:rPr>
              <a:t>新たな取組</a:t>
            </a:r>
            <a:r>
              <a:rPr kumimoji="1" lang="ja-JP" altLang="en-US" sz="1400"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42" name="十字形 41">
            <a:extLst>
              <a:ext uri="{FF2B5EF4-FFF2-40B4-BE49-F238E27FC236}">
                <a16:creationId xmlns:a16="http://schemas.microsoft.com/office/drawing/2014/main" id="{EAEA8EC3-B5A2-141E-9D08-C3108ED1EEA0}"/>
              </a:ext>
            </a:extLst>
          </p:cNvPr>
          <p:cNvSpPr/>
          <p:nvPr/>
        </p:nvSpPr>
        <p:spPr>
          <a:xfrm>
            <a:off x="4716200" y="2685958"/>
            <a:ext cx="360000" cy="360000"/>
          </a:xfrm>
          <a:prstGeom prst="plus">
            <a:avLst>
              <a:gd name="adj" fmla="val 35627"/>
            </a:avLst>
          </a:prstGeom>
          <a:solidFill>
            <a:srgbClr val="92D05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46" name="四角形: 角を丸くする 45">
            <a:extLst>
              <a:ext uri="{FF2B5EF4-FFF2-40B4-BE49-F238E27FC236}">
                <a16:creationId xmlns:a16="http://schemas.microsoft.com/office/drawing/2014/main" id="{1085B9DD-BE05-3287-10D3-51C50710728F}"/>
              </a:ext>
            </a:extLst>
          </p:cNvPr>
          <p:cNvSpPr/>
          <p:nvPr/>
        </p:nvSpPr>
        <p:spPr>
          <a:xfrm>
            <a:off x="3008011" y="1265004"/>
            <a:ext cx="5796000" cy="540000"/>
          </a:xfrm>
          <a:prstGeom prst="roundRect">
            <a:avLst>
              <a:gd name="adj" fmla="val 17964"/>
            </a:avLst>
          </a:prstGeom>
          <a:solidFill>
            <a:schemeClr val="bg1">
              <a:alpha val="30000"/>
            </a:schemeClr>
          </a:solidFill>
          <a:ln w="190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F19E446E-70A5-9E5A-D5B4-092C74FEB41D}"/>
              </a:ext>
            </a:extLst>
          </p:cNvPr>
          <p:cNvSpPr/>
          <p:nvPr/>
        </p:nvSpPr>
        <p:spPr>
          <a:xfrm>
            <a:off x="3183266" y="1128517"/>
            <a:ext cx="3060000" cy="28800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これまでの取組</a:t>
            </a:r>
            <a:r>
              <a:rPr kumimoji="1" lang="en-US" altLang="ja-JP" sz="1600" dirty="0">
                <a:solidFill>
                  <a:schemeClr val="tx1"/>
                </a:solidFill>
                <a:latin typeface="Meiryo UI" panose="020B0604030504040204" pitchFamily="50" charset="-128"/>
                <a:ea typeface="Meiryo UI" panose="020B0604030504040204" pitchFamily="50" charset="-128"/>
              </a:rPr>
              <a:t>Ⅰ】</a:t>
            </a:r>
            <a:r>
              <a:rPr kumimoji="1" lang="ja-JP" altLang="en-US" sz="1600" b="1" dirty="0">
                <a:solidFill>
                  <a:schemeClr val="tx1"/>
                </a:solidFill>
                <a:latin typeface="Meiryo UI" panose="020B0604030504040204" pitchFamily="50" charset="-128"/>
                <a:ea typeface="Meiryo UI" panose="020B0604030504040204" pitchFamily="50" charset="-128"/>
              </a:rPr>
              <a:t>保育所等整備</a:t>
            </a:r>
          </a:p>
        </p:txBody>
      </p:sp>
      <p:sp>
        <p:nvSpPr>
          <p:cNvPr id="47" name="四角形: 角を丸くする 46">
            <a:extLst>
              <a:ext uri="{FF2B5EF4-FFF2-40B4-BE49-F238E27FC236}">
                <a16:creationId xmlns:a16="http://schemas.microsoft.com/office/drawing/2014/main" id="{6731C980-5F00-955C-47C6-4B8656B1DE9C}"/>
              </a:ext>
            </a:extLst>
          </p:cNvPr>
          <p:cNvSpPr/>
          <p:nvPr/>
        </p:nvSpPr>
        <p:spPr>
          <a:xfrm>
            <a:off x="3008011" y="2054889"/>
            <a:ext cx="5796000" cy="540000"/>
          </a:xfrm>
          <a:prstGeom prst="roundRect">
            <a:avLst>
              <a:gd name="adj" fmla="val 17964"/>
            </a:avLst>
          </a:prstGeom>
          <a:solidFill>
            <a:schemeClr val="bg1">
              <a:alpha val="30000"/>
            </a:schemeClr>
          </a:solidFill>
          <a:ln w="190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F25F00AF-D5CC-6B25-8442-88D9A9BBBFC5}"/>
              </a:ext>
            </a:extLst>
          </p:cNvPr>
          <p:cNvSpPr/>
          <p:nvPr/>
        </p:nvSpPr>
        <p:spPr>
          <a:xfrm>
            <a:off x="3169020" y="1911454"/>
            <a:ext cx="3492000" cy="28800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これまでの取組</a:t>
            </a:r>
            <a:r>
              <a:rPr kumimoji="1" lang="en-US" altLang="ja-JP" sz="1600" dirty="0">
                <a:solidFill>
                  <a:schemeClr val="tx1"/>
                </a:solidFill>
                <a:latin typeface="Meiryo UI" panose="020B0604030504040204" pitchFamily="50" charset="-128"/>
                <a:ea typeface="Meiryo UI" panose="020B0604030504040204" pitchFamily="50" charset="-128"/>
              </a:rPr>
              <a:t>Ⅱ】</a:t>
            </a:r>
            <a:r>
              <a:rPr kumimoji="1" lang="ja-JP" altLang="en-US" sz="1600" b="1" dirty="0">
                <a:solidFill>
                  <a:schemeClr val="tx1"/>
                </a:solidFill>
                <a:latin typeface="Meiryo UI" panose="020B0604030504040204" pitchFamily="50" charset="-128"/>
                <a:ea typeface="Meiryo UI" panose="020B0604030504040204" pitchFamily="50" charset="-128"/>
              </a:rPr>
              <a:t>保育人材確保対策</a:t>
            </a:r>
          </a:p>
        </p:txBody>
      </p:sp>
      <p:sp>
        <p:nvSpPr>
          <p:cNvPr id="48" name="テキスト ボックス 47">
            <a:extLst>
              <a:ext uri="{FF2B5EF4-FFF2-40B4-BE49-F238E27FC236}">
                <a16:creationId xmlns:a16="http://schemas.microsoft.com/office/drawing/2014/main" id="{D2BB1E94-10F7-FF86-CEEF-75A78FDA191C}"/>
              </a:ext>
            </a:extLst>
          </p:cNvPr>
          <p:cNvSpPr txBox="1"/>
          <p:nvPr/>
        </p:nvSpPr>
        <p:spPr>
          <a:xfrm>
            <a:off x="3015955" y="1452402"/>
            <a:ext cx="5989816"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高額賃借料への対応、物件オーナーへの働きかけ、都心部における応募促進 等</a:t>
            </a:r>
            <a:endParaRPr kumimoji="1" lang="ja-JP" altLang="en-US" sz="1400" dirty="0"/>
          </a:p>
        </p:txBody>
      </p:sp>
      <p:sp>
        <p:nvSpPr>
          <p:cNvPr id="49" name="テキスト ボックス 48">
            <a:extLst>
              <a:ext uri="{FF2B5EF4-FFF2-40B4-BE49-F238E27FC236}">
                <a16:creationId xmlns:a16="http://schemas.microsoft.com/office/drawing/2014/main" id="{24125876-37D6-DC64-2BC3-BCA9CE1E9826}"/>
              </a:ext>
            </a:extLst>
          </p:cNvPr>
          <p:cNvSpPr txBox="1"/>
          <p:nvPr/>
        </p:nvSpPr>
        <p:spPr>
          <a:xfrm>
            <a:off x="3005322" y="2244627"/>
            <a:ext cx="5989816"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保育士定着支援事業、週休２日制導入促進、０歳児途中入所対策事業 等</a:t>
            </a:r>
            <a:endParaRPr kumimoji="1" lang="ja-JP" altLang="en-US" sz="1400" dirty="0"/>
          </a:p>
        </p:txBody>
      </p:sp>
    </p:spTree>
    <p:extLst>
      <p:ext uri="{BB962C8B-B14F-4D97-AF65-F5344CB8AC3E}">
        <p14:creationId xmlns:p14="http://schemas.microsoft.com/office/powerpoint/2010/main" val="223891704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pPr>
      <a:bodyPr rtlCol="0" anchor="ctr"/>
      <a:lstStyle>
        <a:defPPr algn="ctr">
          <a:defRPr kumimoji="1" sz="4000" dirty="0">
            <a:latin typeface="Meiryo UI" panose="020B0604030504040204" pitchFamily="50" charset="-128"/>
            <a:ea typeface="Meiryo UI" panose="020B0604030504040204" pitchFamily="50" charset="-128"/>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2416</Words>
  <PresentationFormat>画面に合わせる (4:3)</PresentationFormat>
  <Paragraphs>346</Paragraphs>
  <Slides>14</Slides>
  <Notes>1</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ariant>
        <vt:lpstr>目的別スライド ショー</vt:lpstr>
      </vt:variant>
      <vt:variant>
        <vt:i4>1</vt:i4>
      </vt:variant>
    </vt:vector>
  </HeadingPairs>
  <TitlesOfParts>
    <vt:vector size="25" baseType="lpstr">
      <vt:lpstr>BIZ UDPゴシック</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資料印刷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2026-02-18T01:47:25Z</dcterms:created>
  <dcterms:modified xsi:type="dcterms:W3CDTF">2026-02-18T02:25:23Z</dcterms:modified>
</cp:coreProperties>
</file>