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62" r:id="rId2"/>
  </p:sldIdLst>
  <p:sldSz cx="12801600" cy="9601200" type="A3"/>
  <p:notesSz cx="6807200" cy="9939338"/>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9E9"/>
    <a:srgbClr val="006600"/>
    <a:srgbClr val="CC0000"/>
    <a:srgbClr val="F3E9E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50" autoAdjust="0"/>
    <p:restoredTop sz="50000" autoAdjust="0"/>
  </p:normalViewPr>
  <p:slideViewPr>
    <p:cSldViewPr>
      <p:cViewPr varScale="1">
        <p:scale>
          <a:sx n="59" d="100"/>
          <a:sy n="59" d="100"/>
        </p:scale>
        <p:origin x="1675" y="72"/>
      </p:cViewPr>
      <p:guideLst>
        <p:guide orient="horz" pos="3024"/>
        <p:guide pos="40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81827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57585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97353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7700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41490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91494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5837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7175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dirty="0"/>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4439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46830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40080" y="384494"/>
            <a:ext cx="8427720" cy="819213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96773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03073466-F7EF-4AD4-BAD1-335BF24BF042}" type="datetimeFigureOut">
              <a:rPr kumimoji="1" lang="ja-JP" altLang="en-US" smtClean="0"/>
              <a:t>2026/9/25</a:t>
            </a:fld>
            <a:endParaRPr kumimoji="1" lang="ja-JP" altLang="en-US" dirty="0"/>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213288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図 38"/>
          <p:cNvPicPr>
            <a:picLocks noChangeAspect="1"/>
          </p:cNvPicPr>
          <p:nvPr/>
        </p:nvPicPr>
        <p:blipFill>
          <a:blip r:embed="rId2"/>
          <a:stretch>
            <a:fillRect/>
          </a:stretch>
        </p:blipFill>
        <p:spPr>
          <a:xfrm>
            <a:off x="115270" y="579716"/>
            <a:ext cx="12589893" cy="4110555"/>
          </a:xfrm>
          <a:prstGeom prst="rect">
            <a:avLst/>
          </a:prstGeom>
        </p:spPr>
      </p:pic>
      <p:pic>
        <p:nvPicPr>
          <p:cNvPr id="4" name="図 3"/>
          <p:cNvPicPr>
            <a:picLocks noChangeAspect="1"/>
          </p:cNvPicPr>
          <p:nvPr/>
        </p:nvPicPr>
        <p:blipFill>
          <a:blip r:embed="rId2"/>
          <a:stretch>
            <a:fillRect/>
          </a:stretch>
        </p:blipFill>
        <p:spPr>
          <a:xfrm>
            <a:off x="121935" y="4855663"/>
            <a:ext cx="12589892" cy="2442640"/>
          </a:xfrm>
          <a:prstGeom prst="rect">
            <a:avLst/>
          </a:prstGeom>
        </p:spPr>
      </p:pic>
      <p:cxnSp>
        <p:nvCxnSpPr>
          <p:cNvPr id="18" name="直線コネクタ 17"/>
          <p:cNvCxnSpPr>
            <a:cxnSpLocks/>
          </p:cNvCxnSpPr>
          <p:nvPr/>
        </p:nvCxnSpPr>
        <p:spPr>
          <a:xfrm>
            <a:off x="0" y="379748"/>
            <a:ext cx="12771005" cy="16991"/>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2" name="Rectangle 4"/>
          <p:cNvSpPr>
            <a:spLocks noChangeArrowheads="1"/>
          </p:cNvSpPr>
          <p:nvPr/>
        </p:nvSpPr>
        <p:spPr bwMode="auto">
          <a:xfrm>
            <a:off x="0" y="0"/>
            <a:ext cx="12801600" cy="244603"/>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0" bIns="0" anchor="ctr" anchorCtr="1"/>
          <a:lstStyle/>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r>
              <a:rPr lang="ja-JP" altLang="en-US" sz="1600" b="1" dirty="0">
                <a:solidFill>
                  <a:schemeClr val="bg1"/>
                </a:solidFill>
                <a:latin typeface="Meiryo UI" pitchFamily="50" charset="-128"/>
                <a:ea typeface="Meiryo UI" pitchFamily="50" charset="-128"/>
                <a:cs typeface="Meiryo UI" pitchFamily="50" charset="-128"/>
              </a:rPr>
              <a:t>大阪市民病院機構の令和７事業年度の業務実績に関する評価結果（概要）</a:t>
            </a:r>
            <a:endParaRPr lang="en-US" altLang="ja-JP" sz="1600" b="1" dirty="0">
              <a:solidFill>
                <a:schemeClr val="bg1"/>
              </a:solidFill>
              <a:latin typeface="Meiryo UI" pitchFamily="50" charset="-128"/>
              <a:ea typeface="Meiryo UI" pitchFamily="50" charset="-128"/>
              <a:cs typeface="Meiryo UI" pitchFamily="50" charset="-128"/>
            </a:endParaRPr>
          </a:p>
          <a:p>
            <a:pPr algn="ctr" eaLnBrk="1" hangingPunct="1"/>
            <a:endParaRPr lang="en-US" altLang="ja-JP" sz="1400" b="1" dirty="0">
              <a:solidFill>
                <a:schemeClr val="bg1"/>
              </a:solidFill>
              <a:latin typeface="Meiryo UI" pitchFamily="50" charset="-128"/>
              <a:ea typeface="Meiryo UI" pitchFamily="50" charset="-128"/>
              <a:cs typeface="Meiryo UI" pitchFamily="50" charset="-128"/>
            </a:endParaRPr>
          </a:p>
          <a:p>
            <a:pPr algn="ctr" eaLnBrk="1" hangingPunct="1"/>
            <a:endParaRPr lang="ja-JP" altLang="en-US" sz="1400" b="1" dirty="0">
              <a:solidFill>
                <a:schemeClr val="bg1"/>
              </a:solidFill>
              <a:latin typeface="Meiryo UI" pitchFamily="50" charset="-128"/>
              <a:ea typeface="Meiryo UI" pitchFamily="50" charset="-128"/>
              <a:cs typeface="Meiryo UI" pitchFamily="50" charset="-128"/>
            </a:endParaRPr>
          </a:p>
        </p:txBody>
      </p:sp>
      <p:sp>
        <p:nvSpPr>
          <p:cNvPr id="75" name="正方形/長方形 74"/>
          <p:cNvSpPr/>
          <p:nvPr/>
        </p:nvSpPr>
        <p:spPr>
          <a:xfrm>
            <a:off x="49615" y="7760570"/>
            <a:ext cx="12721389" cy="1811729"/>
          </a:xfrm>
          <a:prstGeom prst="rect">
            <a:avLst/>
          </a:prstGeom>
          <a:noFill/>
          <a:ln w="57150" cmpd="thickThin">
            <a:solidFill>
              <a:schemeClr val="tx2">
                <a:lumMod val="75000"/>
              </a:schemeClr>
            </a:solidFill>
          </a:ln>
          <a:scene3d>
            <a:camera prst="orthographicFront">
              <a:rot lat="0" lon="0" rev="0"/>
            </a:camera>
            <a:lightRig rig="threePt" dir="t">
              <a:rot lat="0" lon="0" rev="1200000"/>
            </a:lightRig>
          </a:scene3d>
          <a:sp3d>
            <a:bevelT w="6350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5" name="正方形/長方形 4"/>
          <p:cNvSpPr/>
          <p:nvPr/>
        </p:nvSpPr>
        <p:spPr>
          <a:xfrm>
            <a:off x="115270" y="8010740"/>
            <a:ext cx="5172211" cy="338554"/>
          </a:xfrm>
          <a:prstGeom prst="rect">
            <a:avLst/>
          </a:prstGeom>
        </p:spPr>
        <p:txBody>
          <a:bodyPr wrap="square">
            <a:spAutoFit/>
          </a:bodyPr>
          <a:lstStyle/>
          <a:p>
            <a:r>
              <a:rPr lang="ja-JP" altLang="en-US" sz="1600" b="1" u="sng" dirty="0">
                <a:latin typeface="Meiryo UI" panose="020B0604030504040204" pitchFamily="50" charset="-128"/>
                <a:ea typeface="Meiryo UI" panose="020B0604030504040204" pitchFamily="50" charset="-128"/>
                <a:cs typeface="Meiryo UI" panose="020B0604030504040204" pitchFamily="50" charset="-128"/>
              </a:rPr>
              <a:t>「全体として、年度計画及び中期計画のとおり進捗している」</a:t>
            </a:r>
            <a:endParaRPr lang="en-US" altLang="ja-JP" sz="1600" b="1" u="sng"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6" name="表 5"/>
          <p:cNvGraphicFramePr>
            <a:graphicFrameLocks noGrp="1"/>
          </p:cNvGraphicFramePr>
          <p:nvPr>
            <p:extLst>
              <p:ext uri="{D42A27DB-BD31-4B8C-83A1-F6EECF244321}">
                <p14:modId xmlns:p14="http://schemas.microsoft.com/office/powerpoint/2010/main" val="802300903"/>
              </p:ext>
            </p:extLst>
          </p:nvPr>
        </p:nvGraphicFramePr>
        <p:xfrm>
          <a:off x="314668" y="8473007"/>
          <a:ext cx="5328000" cy="996692"/>
        </p:xfrm>
        <a:graphic>
          <a:graphicData uri="http://schemas.openxmlformats.org/drawingml/2006/table">
            <a:tbl>
              <a:tblPr firstRow="1" bandRow="1">
                <a:tableStyleId>{5940675A-B579-460E-94D1-54222C63F5DA}</a:tableStyleId>
              </a:tblPr>
              <a:tblGrid>
                <a:gridCol w="833357">
                  <a:extLst>
                    <a:ext uri="{9D8B030D-6E8A-4147-A177-3AD203B41FA5}">
                      <a16:colId xmlns:a16="http://schemas.microsoft.com/office/drawing/2014/main" val="20000"/>
                    </a:ext>
                  </a:extLst>
                </a:gridCol>
                <a:gridCol w="3255237">
                  <a:extLst>
                    <a:ext uri="{9D8B030D-6E8A-4147-A177-3AD203B41FA5}">
                      <a16:colId xmlns:a16="http://schemas.microsoft.com/office/drawing/2014/main" val="20001"/>
                    </a:ext>
                  </a:extLst>
                </a:gridCol>
                <a:gridCol w="1239406">
                  <a:extLst>
                    <a:ext uri="{9D8B030D-6E8A-4147-A177-3AD203B41FA5}">
                      <a16:colId xmlns:a16="http://schemas.microsoft.com/office/drawing/2014/main" val="20002"/>
                    </a:ext>
                  </a:extLst>
                </a:gridCol>
              </a:tblGrid>
              <a:tr h="498346">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大項目１</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市民に提供するサービスその他の業務の質の向上</a:t>
                      </a:r>
                    </a:p>
                  </a:txBody>
                  <a:tcPr anchor="ctr"/>
                </a:tc>
                <a:tc>
                  <a:txBody>
                    <a:bodyPr/>
                    <a:lstStyle/>
                    <a:p>
                      <a:pPr marL="0" marR="0" lvl="0" indent="0" algn="l" defTabSz="1280160" rtl="0" eaLnBrk="1" fontAlgn="auto" latinLnBrk="0" hangingPunct="1">
                        <a:lnSpc>
                          <a:spcPts val="1700"/>
                        </a:lnSpc>
                        <a:spcBef>
                          <a:spcPts val="0"/>
                        </a:spcBef>
                        <a:spcAft>
                          <a:spcPts val="0"/>
                        </a:spcAft>
                        <a:buClrTx/>
                        <a:buSzTx/>
                        <a:buFontTx/>
                        <a:buNone/>
                        <a:tabLst/>
                        <a:defRPr/>
                      </a:pPr>
                      <a:r>
                        <a:rPr kumimoji="1" lang="en-US" altLang="ja-JP" sz="14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rPr>
                        <a:t>A</a:t>
                      </a:r>
                      <a:r>
                        <a:rPr kumimoji="1" lang="ja-JP" altLang="en-US" sz="1400" b="1"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4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eiryo UI" panose="020B0604030504040204" pitchFamily="50" charset="-128"/>
                        </a:rPr>
                        <a:t>計画どおり</a:t>
                      </a:r>
                    </a:p>
                  </a:txBody>
                  <a:tcPr anchor="ctr">
                    <a:solidFill>
                      <a:schemeClr val="accent2">
                        <a:lumMod val="40000"/>
                        <a:lumOff val="60000"/>
                      </a:schemeClr>
                    </a:solidFill>
                  </a:tcPr>
                </a:tc>
                <a:extLst>
                  <a:ext uri="{0D108BD9-81ED-4DB2-BD59-A6C34878D82A}">
                    <a16:rowId xmlns:a16="http://schemas.microsoft.com/office/drawing/2014/main" val="10000"/>
                  </a:ext>
                </a:extLst>
              </a:tr>
              <a:tr h="498346">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大項目２</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業務運営の改善及び効率化並びに財務内容の改善</a:t>
                      </a:r>
                    </a:p>
                  </a:txBody>
                  <a:tcPr anchor="ctr"/>
                </a:tc>
                <a:tc>
                  <a:txBody>
                    <a:bodyPr/>
                    <a:lstStyle/>
                    <a:p>
                      <a:pPr algn="l">
                        <a:lnSpc>
                          <a:spcPts val="1700"/>
                        </a:lnSpc>
                      </a:pPr>
                      <a:r>
                        <a:rPr kumimoji="1"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 </a:t>
                      </a:r>
                      <a:r>
                        <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計画どおり</a:t>
                      </a:r>
                    </a:p>
                  </a:txBody>
                  <a:tcPr anchor="ctr">
                    <a:solidFill>
                      <a:schemeClr val="accent2">
                        <a:lumMod val="40000"/>
                        <a:lumOff val="60000"/>
                      </a:schemeClr>
                    </a:solidFill>
                  </a:tcPr>
                </a:tc>
                <a:extLst>
                  <a:ext uri="{0D108BD9-81ED-4DB2-BD59-A6C34878D82A}">
                    <a16:rowId xmlns:a16="http://schemas.microsoft.com/office/drawing/2014/main" val="10001"/>
                  </a:ext>
                </a:extLst>
              </a:tr>
            </a:tbl>
          </a:graphicData>
        </a:graphic>
      </p:graphicFrame>
      <p:sp>
        <p:nvSpPr>
          <p:cNvPr id="10" name="正方形/長方形 9"/>
          <p:cNvSpPr/>
          <p:nvPr/>
        </p:nvSpPr>
        <p:spPr>
          <a:xfrm>
            <a:off x="5717044" y="1300522"/>
            <a:ext cx="6888998" cy="309210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6000" indent="-324000" algn="just">
              <a:lnSpc>
                <a:spcPts val="1400"/>
              </a:lnSpc>
            </a:pP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求められる医療の提供</a:t>
            </a: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を実施し、</a:t>
            </a:r>
            <a:r>
              <a:rPr lang="ja-JP" altLang="en-US"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信頼される温かな医療の実践・地域医療連携の強化及び地域への貢献・優れた医療人材の育成・確保と働き方改革</a:t>
            </a: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に取り組み、年度計画を</a:t>
            </a:r>
            <a:r>
              <a:rPr lang="ja-JP" altLang="en-US"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計画どおり実施していると評価できる。</a:t>
            </a:r>
            <a:endParaRPr lang="en-US" altLang="ja-JP"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324000" algn="just">
              <a:lnSpc>
                <a:spcPts val="800"/>
              </a:lnSpc>
            </a:pPr>
            <a:endParaRPr lang="en-US" altLang="ja-JP"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324000" algn="just">
              <a:lnSpc>
                <a:spcPts val="1400"/>
              </a:lnSpc>
            </a:pP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＜総合医療センター＞</a:t>
            </a:r>
            <a:endParaRPr lang="en-US" altLang="ja-JP"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266700" indent="-109538"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単孔式を含む内視鏡手術支援ロボット</a:t>
            </a:r>
            <a:r>
              <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3</a:t>
            </a: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台体制を最大限活用し、低侵襲医療の推進に取り組んだ。</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109538"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採血採尿室の集約化に伴う運用変更で待ち時間短縮、マイナ保険証の顔認証付きカードリーダーの機能拡充による生活保護受給者のオンライン資格確認対応などに取り組んだ。</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109538"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これらの取組は特に評価でき、今後も質の高い総合的な医療の提供に努めてもらいたい。</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88000" indent="-360000" algn="just">
              <a:lnSpc>
                <a:spcPts val="600"/>
              </a:lnSpc>
            </a:pP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92075" indent="-324000" algn="just">
              <a:lnSpc>
                <a:spcPts val="1400"/>
              </a:lnSpc>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＜十三市民病院＞</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88900"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緩和ケア病棟の開設や紹介受診重点医療機関の指定を受けるなど、地域に求められる急性期病院として一般医療の回復に取り組んだ。</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88900"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市内唯一の結核病床の運営を継続するなど、地域の医療ニーズに応えてきたことが高く評価できる。</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88900"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今後も地域の医療機関との連携強化を図りながら、地域ニーズに即した医療の提供に努めてもらいたい。</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324000" indent="-324000" algn="just">
              <a:lnSpc>
                <a:spcPts val="600"/>
              </a:lnSpc>
            </a:pP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92075" indent="-324000" algn="just">
              <a:lnSpc>
                <a:spcPts val="1400"/>
              </a:lnSpc>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＜住之江診療所＞</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88900"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住吉市民病院廃止後の小児・周産期における一次医療の提供を継続して行ったことが特に評価できる。引き続き地域医療の確保に努めてもらいたい。</a:t>
            </a:r>
          </a:p>
          <a:p>
            <a:pPr marL="92075" indent="-324000" algn="just">
              <a:lnSpc>
                <a:spcPts val="1100"/>
              </a:lnSpc>
            </a:pPr>
            <a:endPar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角丸四角形 33"/>
          <p:cNvSpPr/>
          <p:nvPr/>
        </p:nvSpPr>
        <p:spPr>
          <a:xfrm>
            <a:off x="192340" y="6382837"/>
            <a:ext cx="5912516" cy="2775072"/>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endParaRPr lang="en-US" altLang="ja-JP"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100"/>
              </a:lnSpc>
            </a:pPr>
            <a:endParaRPr kumimoji="1" lang="ja-JP" altLang="en-US" sz="1100" dirty="0"/>
          </a:p>
        </p:txBody>
      </p:sp>
      <p:sp>
        <p:nvSpPr>
          <p:cNvPr id="13" name="正方形/長方形 12"/>
          <p:cNvSpPr/>
          <p:nvPr/>
        </p:nvSpPr>
        <p:spPr>
          <a:xfrm>
            <a:off x="149340" y="599239"/>
            <a:ext cx="4176139" cy="27699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2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大項目１．　市民に提供するサービスその他の業務の質の向上</a:t>
            </a:r>
            <a:endParaRPr lang="en-US" altLang="ja-JP" sz="12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角丸四角形 42"/>
          <p:cNvSpPr/>
          <p:nvPr/>
        </p:nvSpPr>
        <p:spPr>
          <a:xfrm>
            <a:off x="30595" y="7691791"/>
            <a:ext cx="2417166" cy="270287"/>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kumimoji="1" lang="ja-JP" altLang="en-US" sz="14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全体評価</a:t>
            </a:r>
          </a:p>
        </p:txBody>
      </p:sp>
      <p:graphicFrame>
        <p:nvGraphicFramePr>
          <p:cNvPr id="3" name="表 2"/>
          <p:cNvGraphicFramePr>
            <a:graphicFrameLocks noGrp="1"/>
          </p:cNvGraphicFramePr>
          <p:nvPr>
            <p:extLst>
              <p:ext uri="{D42A27DB-BD31-4B8C-83A1-F6EECF244321}">
                <p14:modId xmlns:p14="http://schemas.microsoft.com/office/powerpoint/2010/main" val="1340272746"/>
              </p:ext>
            </p:extLst>
          </p:nvPr>
        </p:nvGraphicFramePr>
        <p:xfrm>
          <a:off x="313200" y="1034976"/>
          <a:ext cx="5326515" cy="3368454"/>
        </p:xfrm>
        <a:graphic>
          <a:graphicData uri="http://schemas.openxmlformats.org/drawingml/2006/table">
            <a:tbl>
              <a:tblPr>
                <a:tableStyleId>{8A107856-5554-42FB-B03E-39F5DBC370BA}</a:tableStyleId>
              </a:tblPr>
              <a:tblGrid>
                <a:gridCol w="1835277">
                  <a:extLst>
                    <a:ext uri="{9D8B030D-6E8A-4147-A177-3AD203B41FA5}">
                      <a16:colId xmlns:a16="http://schemas.microsoft.com/office/drawing/2014/main" val="20000"/>
                    </a:ext>
                  </a:extLst>
                </a:gridCol>
                <a:gridCol w="581873">
                  <a:extLst>
                    <a:ext uri="{9D8B030D-6E8A-4147-A177-3AD203B41FA5}">
                      <a16:colId xmlns:a16="http://schemas.microsoft.com/office/drawing/2014/main" val="662747068"/>
                    </a:ext>
                  </a:extLst>
                </a:gridCol>
                <a:gridCol w="581873">
                  <a:extLst>
                    <a:ext uri="{9D8B030D-6E8A-4147-A177-3AD203B41FA5}">
                      <a16:colId xmlns:a16="http://schemas.microsoft.com/office/drawing/2014/main" val="20001"/>
                    </a:ext>
                  </a:extLst>
                </a:gridCol>
                <a:gridCol w="581873">
                  <a:extLst>
                    <a:ext uri="{9D8B030D-6E8A-4147-A177-3AD203B41FA5}">
                      <a16:colId xmlns:a16="http://schemas.microsoft.com/office/drawing/2014/main" val="20002"/>
                    </a:ext>
                  </a:extLst>
                </a:gridCol>
                <a:gridCol w="581873">
                  <a:extLst>
                    <a:ext uri="{9D8B030D-6E8A-4147-A177-3AD203B41FA5}">
                      <a16:colId xmlns:a16="http://schemas.microsoft.com/office/drawing/2014/main" val="20003"/>
                    </a:ext>
                  </a:extLst>
                </a:gridCol>
                <a:gridCol w="581873">
                  <a:extLst>
                    <a:ext uri="{9D8B030D-6E8A-4147-A177-3AD203B41FA5}">
                      <a16:colId xmlns:a16="http://schemas.microsoft.com/office/drawing/2014/main" val="20004"/>
                    </a:ext>
                  </a:extLst>
                </a:gridCol>
                <a:gridCol w="581873">
                  <a:extLst>
                    <a:ext uri="{9D8B030D-6E8A-4147-A177-3AD203B41FA5}">
                      <a16:colId xmlns:a16="http://schemas.microsoft.com/office/drawing/2014/main" val="20005"/>
                    </a:ext>
                  </a:extLst>
                </a:gridCol>
              </a:tblGrid>
              <a:tr h="561409">
                <a:tc>
                  <a:txBody>
                    <a:bodyPr/>
                    <a:lstStyle/>
                    <a:p>
                      <a:pPr algn="ctr" fontAlgn="ctr"/>
                      <a:endPar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小項目数</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100" b="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Ⅴ</a:t>
                      </a:r>
                      <a:endParaRPr lang="en-US" altLang="ja-JP" sz="11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100" b="1"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100" b="1"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100" b="1"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100" b="1"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1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1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561409">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求められる医療の提供</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5</a:t>
                      </a:r>
                    </a:p>
                  </a:txBody>
                  <a:tcPr marL="9525" marR="9525" marT="9525" marB="0" anchor="ctr">
                    <a:solidFill>
                      <a:schemeClr val="accent2">
                        <a:lumMod val="20000"/>
                        <a:lumOff val="80000"/>
                      </a:schemeClr>
                    </a:solidFill>
                  </a:tcP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solidFill>
                      <a:schemeClr val="accent2">
                        <a:lumMod val="60000"/>
                        <a:lumOff val="4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ja-JP" alt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２</a:t>
                      </a:r>
                      <a:endPar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３</a:t>
                      </a:r>
                      <a:endParaRPr 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tc>
                <a:tc>
                  <a:txBody>
                    <a:bodyPr/>
                    <a:lstStyle/>
                    <a:p>
                      <a:pPr algn="ctr" fontAlgn="ctr"/>
                      <a:r>
                        <a:rPr lang="en-US" altLang="ja-JP" sz="140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1"/>
                  </a:ext>
                </a:extLst>
              </a:tr>
              <a:tr h="561409">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信頼される温かな医療の実践</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ja-JP" alt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３</a:t>
                      </a:r>
                      <a:endPar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３</a:t>
                      </a:r>
                      <a:endPar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510304429"/>
                  </a:ext>
                </a:extLst>
              </a:tr>
              <a:tr h="561409">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地域医療連携の強化</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及び地域への貢献</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３</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a:t>
                      </a:r>
                    </a:p>
                  </a:txBody>
                  <a:tcPr marL="9525" marR="9525" marT="9525" marB="0" anchor="ctr">
                    <a:solidFill>
                      <a:schemeClr val="accent2">
                        <a:lumMod val="60000"/>
                        <a:lumOff val="40000"/>
                      </a:schemeClr>
                    </a:solidFill>
                  </a:tcPr>
                </a:tc>
                <a:tc>
                  <a:txBody>
                    <a:bodyPr/>
                    <a:lstStyle/>
                    <a:p>
                      <a:pPr algn="ctr" fontAlgn="ct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1</a:t>
                      </a:r>
                      <a:endParaRPr 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772966900"/>
                  </a:ext>
                </a:extLst>
              </a:tr>
              <a:tr h="561409">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優れた医療人材の育成・確保</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と働き方改革</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a:t>
                      </a:r>
                    </a:p>
                  </a:txBody>
                  <a:tcPr marL="9525" marR="9525" marT="9525" marB="0" anchor="ctr">
                    <a:solidFill>
                      <a:schemeClr val="accent2">
                        <a:lumMod val="20000"/>
                        <a:lumOff val="8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2</a:t>
                      </a:r>
                      <a:endParaRPr 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2786500911"/>
                  </a:ext>
                </a:extLst>
              </a:tr>
              <a:tr h="561409">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合　　　計</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１６</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solidFill>
                      <a:schemeClr val="accent2">
                        <a:lumMod val="60000"/>
                        <a:lumOff val="4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7</a:t>
                      </a:r>
                    </a:p>
                  </a:txBody>
                  <a:tcPr marL="9525" marR="9525" marT="9525" marB="0" anchor="ctr">
                    <a:solidFill>
                      <a:schemeClr val="accent2">
                        <a:lumMod val="60000"/>
                        <a:lumOff val="40000"/>
                      </a:schemeClr>
                    </a:solidFill>
                  </a:tcPr>
                </a:tc>
                <a:tc>
                  <a:txBody>
                    <a:bodyPr/>
                    <a:lstStyle/>
                    <a:p>
                      <a:pPr algn="ctr" fontAlgn="ctr"/>
                      <a:r>
                        <a:rPr 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9</a:t>
                      </a:r>
                    </a:p>
                  </a:txBody>
                  <a:tcPr marL="9525" marR="9525" marT="9525" marB="0" anchor="ctr">
                    <a:solidFill>
                      <a:schemeClr val="accent2">
                        <a:lumMod val="60000"/>
                        <a:lumOff val="40000"/>
                      </a:schemeClr>
                    </a:solidFill>
                  </a:tcP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2888357635"/>
                  </a:ext>
                </a:extLst>
              </a:tr>
            </a:tbl>
          </a:graphicData>
        </a:graphic>
      </p:graphicFrame>
      <p:sp>
        <p:nvSpPr>
          <p:cNvPr id="54" name="正方形/長方形 53"/>
          <p:cNvSpPr/>
          <p:nvPr/>
        </p:nvSpPr>
        <p:spPr>
          <a:xfrm>
            <a:off x="4632519" y="617554"/>
            <a:ext cx="1103592" cy="27699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200" b="1" kern="100" dirty="0">
                <a:solidFill>
                  <a:schemeClr val="bg1">
                    <a:lumMod val="95000"/>
                  </a:schemeClr>
                </a:solidFill>
                <a:latin typeface="Meiryo UI" panose="020B0604030504040204" pitchFamily="50" charset="-128"/>
                <a:ea typeface="Meiryo UI" panose="020B0604030504040204" pitchFamily="50" charset="-128"/>
                <a:cs typeface="Meiryo UI" panose="020B0604030504040204" pitchFamily="50" charset="-128"/>
              </a:rPr>
              <a:t>評価：</a:t>
            </a:r>
            <a:r>
              <a:rPr lang="en-US" altLang="ja-JP" sz="1200" b="1" kern="100" dirty="0">
                <a:solidFill>
                  <a:schemeClr val="bg1">
                    <a:lumMod val="95000"/>
                  </a:schemeClr>
                </a:solidFill>
                <a:latin typeface="Meiryo UI" panose="020B0604030504040204" pitchFamily="50" charset="-128"/>
                <a:ea typeface="Meiryo UI" panose="020B0604030504040204" pitchFamily="50" charset="-128"/>
                <a:cs typeface="Meiryo UI" panose="020B0604030504040204" pitchFamily="50" charset="-128"/>
              </a:rPr>
              <a:t>A</a:t>
            </a:r>
          </a:p>
        </p:txBody>
      </p:sp>
      <p:sp>
        <p:nvSpPr>
          <p:cNvPr id="15" name="右矢印 14"/>
          <p:cNvSpPr/>
          <p:nvPr/>
        </p:nvSpPr>
        <p:spPr>
          <a:xfrm>
            <a:off x="4391645" y="547650"/>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0" name="直線コネクタ 59"/>
          <p:cNvCxnSpPr>
            <a:cxnSpLocks/>
          </p:cNvCxnSpPr>
          <p:nvPr/>
        </p:nvCxnSpPr>
        <p:spPr>
          <a:xfrm>
            <a:off x="0" y="7380000"/>
            <a:ext cx="12753363" cy="0"/>
          </a:xfrm>
          <a:prstGeom prst="line">
            <a:avLst/>
          </a:prstGeom>
          <a:ln w="57150" cmpd="thickThin"/>
        </p:spPr>
        <p:style>
          <a:lnRef idx="1">
            <a:schemeClr val="accent1"/>
          </a:lnRef>
          <a:fillRef idx="0">
            <a:schemeClr val="accent1"/>
          </a:fillRef>
          <a:effectRef idx="0">
            <a:schemeClr val="accent1"/>
          </a:effectRef>
          <a:fontRef idx="minor">
            <a:schemeClr val="tx1"/>
          </a:fontRef>
        </p:style>
      </p:cxnSp>
      <p:cxnSp>
        <p:nvCxnSpPr>
          <p:cNvPr id="68" name="直線コネクタ 67"/>
          <p:cNvCxnSpPr>
            <a:cxnSpLocks/>
          </p:cNvCxnSpPr>
          <p:nvPr/>
        </p:nvCxnSpPr>
        <p:spPr>
          <a:xfrm>
            <a:off x="30595" y="376666"/>
            <a:ext cx="19020" cy="7003334"/>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a:xfrm>
            <a:off x="5715278" y="5599468"/>
            <a:ext cx="6890764" cy="150538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6000" indent="-324000" algn="just">
              <a:lnSpc>
                <a:spcPts val="1400"/>
              </a:lnSpc>
            </a:pP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自律性・機動性・透明性の高い組織体制の確立</a:t>
            </a: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に努めるとともに、</a:t>
            </a:r>
            <a:r>
              <a:rPr lang="ja-JP" altLang="en-US"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経営基盤の強化</a:t>
            </a: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に取り組み年度計画を</a:t>
            </a:r>
            <a:r>
              <a:rPr lang="ja-JP" altLang="en-US"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計画どおり実施していると評価できる。　</a:t>
            </a:r>
            <a:endParaRPr lang="en-US" altLang="ja-JP"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gn="just">
              <a:lnSpc>
                <a:spcPts val="600"/>
              </a:lnSpc>
            </a:pP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138113"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入院患者数・入院単価の上昇や補助金交付もあり医業収益が増収となった点は高く評価できる。</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138113"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一方で、給与費の増加や患者数増・物価上昇に伴う材料費・委託費等の増加により医業費用が増大したほか控除対象外消費税等の影響もあり、独立行政法人化後初めて損失を計上する結果となった。</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a:p>
            <a:pPr marL="266700" indent="-138113" algn="just">
              <a:lnSpc>
                <a:spcPts val="1400"/>
              </a:lnSpc>
              <a:buFont typeface="Wingdings" panose="05000000000000000000" pitchFamily="2" charset="2"/>
              <a:buChar char=""/>
            </a:pPr>
            <a:r>
              <a:rPr lang="ja-JP" altLang="en-US"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rPr>
              <a:t>今後も厳しい経営環境が見込まれるため、引き続き効率的な運営を図るとともに、総合医療センターと十三市民病院の連携体制を確実に構築し、市民病院機構全体として経営基盤強化に向けて取り組まれたい。</a:t>
            </a:r>
            <a:endParaRPr lang="en-US" altLang="ja-JP" sz="1200" kern="100" dirty="0">
              <a:solidFill>
                <a:schemeClr val="tx1"/>
              </a:solidFill>
              <a:latin typeface="Meiryo UI" panose="020B0604030504040204" pitchFamily="50" charset="-128"/>
              <a:ea typeface="Meiryo UI" panose="020B0604030504040204" pitchFamily="50" charset="-128"/>
              <a:cs typeface="Times New Roman" panose="02020603050405020304" pitchFamily="18" charset="0"/>
            </a:endParaRPr>
          </a:p>
        </p:txBody>
      </p:sp>
      <p:sp>
        <p:nvSpPr>
          <p:cNvPr id="111" name="正方形/長方形 110"/>
          <p:cNvSpPr/>
          <p:nvPr/>
        </p:nvSpPr>
        <p:spPr>
          <a:xfrm>
            <a:off x="145635" y="4864970"/>
            <a:ext cx="4393666" cy="27699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2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大項目２．　業務運営の改善及び効率化並びに財務内容の改善</a:t>
            </a:r>
            <a:endParaRPr lang="en-US" altLang="ja-JP" sz="12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4" name="右矢印 113"/>
          <p:cNvSpPr/>
          <p:nvPr/>
        </p:nvSpPr>
        <p:spPr>
          <a:xfrm>
            <a:off x="4607669" y="4791719"/>
            <a:ext cx="216024" cy="412318"/>
          </a:xfrm>
          <a:prstGeom prst="rightArrow">
            <a:avLst>
              <a:gd name="adj1" fmla="val 50000"/>
              <a:gd name="adj2" fmla="val 104785"/>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角丸四角形 58"/>
          <p:cNvSpPr/>
          <p:nvPr/>
        </p:nvSpPr>
        <p:spPr>
          <a:xfrm>
            <a:off x="5536800" y="5344683"/>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63" name="角丸四角形 62"/>
          <p:cNvSpPr/>
          <p:nvPr/>
        </p:nvSpPr>
        <p:spPr>
          <a:xfrm>
            <a:off x="5537544" y="1034976"/>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p>
        </p:txBody>
      </p:sp>
      <p:graphicFrame>
        <p:nvGraphicFramePr>
          <p:cNvPr id="112" name="表 111"/>
          <p:cNvGraphicFramePr>
            <a:graphicFrameLocks noGrp="1"/>
          </p:cNvGraphicFramePr>
          <p:nvPr>
            <p:extLst>
              <p:ext uri="{D42A27DB-BD31-4B8C-83A1-F6EECF244321}">
                <p14:modId xmlns:p14="http://schemas.microsoft.com/office/powerpoint/2010/main" val="722473689"/>
              </p:ext>
            </p:extLst>
          </p:nvPr>
        </p:nvGraphicFramePr>
        <p:xfrm>
          <a:off x="314668" y="5316859"/>
          <a:ext cx="5327999" cy="1819728"/>
        </p:xfrm>
        <a:graphic>
          <a:graphicData uri="http://schemas.openxmlformats.org/drawingml/2006/table">
            <a:tbl>
              <a:tblPr>
                <a:tableStyleId>{8A107856-5554-42FB-B03E-39F5DBC370BA}</a:tableStyleId>
              </a:tblPr>
              <a:tblGrid>
                <a:gridCol w="1805765">
                  <a:extLst>
                    <a:ext uri="{9D8B030D-6E8A-4147-A177-3AD203B41FA5}">
                      <a16:colId xmlns:a16="http://schemas.microsoft.com/office/drawing/2014/main" val="20000"/>
                    </a:ext>
                  </a:extLst>
                </a:gridCol>
                <a:gridCol w="587039">
                  <a:extLst>
                    <a:ext uri="{9D8B030D-6E8A-4147-A177-3AD203B41FA5}">
                      <a16:colId xmlns:a16="http://schemas.microsoft.com/office/drawing/2014/main" val="2562718963"/>
                    </a:ext>
                  </a:extLst>
                </a:gridCol>
                <a:gridCol w="587039">
                  <a:extLst>
                    <a:ext uri="{9D8B030D-6E8A-4147-A177-3AD203B41FA5}">
                      <a16:colId xmlns:a16="http://schemas.microsoft.com/office/drawing/2014/main" val="20001"/>
                    </a:ext>
                  </a:extLst>
                </a:gridCol>
                <a:gridCol w="587039">
                  <a:extLst>
                    <a:ext uri="{9D8B030D-6E8A-4147-A177-3AD203B41FA5}">
                      <a16:colId xmlns:a16="http://schemas.microsoft.com/office/drawing/2014/main" val="20002"/>
                    </a:ext>
                  </a:extLst>
                </a:gridCol>
                <a:gridCol w="587039">
                  <a:extLst>
                    <a:ext uri="{9D8B030D-6E8A-4147-A177-3AD203B41FA5}">
                      <a16:colId xmlns:a16="http://schemas.microsoft.com/office/drawing/2014/main" val="20003"/>
                    </a:ext>
                  </a:extLst>
                </a:gridCol>
                <a:gridCol w="587039">
                  <a:extLst>
                    <a:ext uri="{9D8B030D-6E8A-4147-A177-3AD203B41FA5}">
                      <a16:colId xmlns:a16="http://schemas.microsoft.com/office/drawing/2014/main" val="20004"/>
                    </a:ext>
                  </a:extLst>
                </a:gridCol>
                <a:gridCol w="587039">
                  <a:extLst>
                    <a:ext uri="{9D8B030D-6E8A-4147-A177-3AD203B41FA5}">
                      <a16:colId xmlns:a16="http://schemas.microsoft.com/office/drawing/2014/main" val="20005"/>
                    </a:ext>
                  </a:extLst>
                </a:gridCol>
              </a:tblGrid>
              <a:tr h="454932">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p>
                  </a:txBody>
                  <a:tcPr marL="9525" marR="9525" marT="9525" marB="0" anchor="ctr"/>
                </a:tc>
                <a:tc>
                  <a:txBody>
                    <a:bodyPr/>
                    <a:lstStyle/>
                    <a:p>
                      <a:pPr algn="ctr"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小項目数</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Ⅴ</a:t>
                      </a:r>
                    </a:p>
                  </a:txBody>
                  <a:tcPr marL="9525" marR="9525" marT="9525" marB="0" anchor="ctr">
                    <a:solidFill>
                      <a:schemeClr val="accent2">
                        <a:lumMod val="60000"/>
                        <a:lumOff val="40000"/>
                      </a:schemeClr>
                    </a:solidFill>
                  </a:tcPr>
                </a:tc>
                <a:tc>
                  <a:txBody>
                    <a:bodyPr/>
                    <a:lstStyle/>
                    <a:p>
                      <a:pPr algn="ctr" fontAlgn="ctr"/>
                      <a:r>
                        <a:rPr lang="en-US" altLang="ja-JP" sz="1100" b="1"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Ⅳ</a:t>
                      </a:r>
                      <a:endParaRPr lang="en-US" altLang="ja-JP" sz="1100" b="1"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100" b="1"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Ⅲ</a:t>
                      </a:r>
                      <a:endParaRPr lang="en-US" altLang="ja-JP" sz="1100" b="1"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100" b="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Ⅱ</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en-US" altLang="ja-JP" sz="1100" u="none" strike="noStrike" baseline="0" dirty="0">
                          <a:effectLst/>
                          <a:latin typeface="Meiryo UI" panose="020B0604030504040204" pitchFamily="50" charset="-128"/>
                          <a:ea typeface="Meiryo UI" panose="020B0604030504040204" pitchFamily="50" charset="-128"/>
                          <a:cs typeface="Meiryo UI" panose="020B0604030504040204" pitchFamily="50" charset="-128"/>
                        </a:rPr>
                        <a:t>Ⅰ</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454932">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自律性・機動性・透明性の</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高い組織体制の確立</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１</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ja-JP" altLang="en-US" sz="1400" b="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solidFill>
                      <a:schemeClr val="accent2">
                        <a:lumMod val="60000"/>
                        <a:lumOff val="40000"/>
                      </a:schemeClr>
                    </a:solidFill>
                  </a:tcPr>
                </a:tc>
                <a:tc>
                  <a:txBody>
                    <a:bodyPr/>
                    <a:lstStyle/>
                    <a:p>
                      <a:pPr algn="ctr" fontAlgn="ctr"/>
                      <a:r>
                        <a:rPr lang="ja-JP" alt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１</a:t>
                      </a:r>
                      <a:endParaRPr 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p>
                  </a:txBody>
                  <a:tcPr marL="9525" marR="9525" marT="9525" marB="0" anchor="ctr">
                    <a:solidFill>
                      <a:srgbClr val="F4E9E9"/>
                    </a:solidFill>
                  </a:tcPr>
                </a:tc>
                <a:tc>
                  <a:txBody>
                    <a:bodyPr/>
                    <a:lstStyle/>
                    <a:p>
                      <a:pPr algn="ctr" fontAlgn="ctr"/>
                      <a:r>
                        <a:rPr lang="en-US" altLang="ja-JP" sz="140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0</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1"/>
                  </a:ext>
                </a:extLst>
              </a:tr>
              <a:tr h="454932">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経営基盤の強化</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7</a:t>
                      </a:r>
                    </a:p>
                  </a:txBody>
                  <a:tcPr marL="9525" marR="9525" marT="9525" marB="0" anchor="ctr">
                    <a:solidFill>
                      <a:schemeClr val="accent2">
                        <a:lumMod val="20000"/>
                        <a:lumOff val="8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3</a:t>
                      </a:r>
                    </a:p>
                  </a:txBody>
                  <a:tcPr marL="9525" marR="9525" marT="9525" marB="0" anchor="ctr">
                    <a:solidFill>
                      <a:schemeClr val="accent2">
                        <a:lumMod val="60000"/>
                        <a:lumOff val="40000"/>
                      </a:schemeClr>
                    </a:solidFill>
                  </a:tcPr>
                </a:tc>
                <a:tc>
                  <a:txBody>
                    <a:bodyPr/>
                    <a:lstStyle/>
                    <a:p>
                      <a:pPr algn="ctr" fontAlgn="ct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4</a:t>
                      </a:r>
                      <a:endParaRPr 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2404366620"/>
                  </a:ext>
                </a:extLst>
              </a:tr>
              <a:tr h="454932">
                <a:tc>
                  <a:txBody>
                    <a:bodyPr/>
                    <a:lstStyle/>
                    <a:p>
                      <a:pPr algn="l" fontAlgn="ctr"/>
                      <a:r>
                        <a:rPr lang="ja-JP" altLang="en-US"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　　　　合　　計</a:t>
                      </a:r>
                      <a:endParaRPr lang="en-US" altLang="ja-JP" sz="1100" b="0" i="0" u="none" strike="noStrike" baseline="0"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８</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3</a:t>
                      </a:r>
                    </a:p>
                  </a:txBody>
                  <a:tcPr marL="9525" marR="9525" marT="9525" marB="0" anchor="ctr">
                    <a:solidFill>
                      <a:schemeClr val="accent2">
                        <a:lumMod val="60000"/>
                        <a:lumOff val="40000"/>
                      </a:schemeClr>
                    </a:solidFill>
                  </a:tcPr>
                </a:tc>
                <a:tc>
                  <a:txBody>
                    <a:bodyPr/>
                    <a:lstStyle/>
                    <a:p>
                      <a:pPr algn="ctr" fontAlgn="ctr"/>
                      <a:r>
                        <a:rPr lang="en-US" altLang="ja-JP"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5</a:t>
                      </a:r>
                      <a:endParaRPr lang="en-US" sz="1400" b="1"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60000"/>
                        <a:lumOff val="40000"/>
                      </a:schemeClr>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rgbClr val="F4E9E9"/>
                    </a:solidFill>
                  </a:tcPr>
                </a:tc>
                <a:tc>
                  <a:txBody>
                    <a:bodyPr/>
                    <a:lstStyle/>
                    <a:p>
                      <a:pPr algn="ctr" fontAlgn="ctr"/>
                      <a:r>
                        <a:rPr lang="ja-JP" altLang="en-US"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rPr>
                        <a:t>０</a:t>
                      </a:r>
                      <a:endParaRPr lang="en-US" altLang="ja-JP" sz="1400" b="0" i="0" u="none" strike="noStrike" baseline="0" dirty="0">
                        <a:solidFill>
                          <a:schemeClr val="tx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3578517858"/>
                  </a:ext>
                </a:extLst>
              </a:tr>
            </a:tbl>
          </a:graphicData>
        </a:graphic>
      </p:graphicFrame>
      <p:cxnSp>
        <p:nvCxnSpPr>
          <p:cNvPr id="29" name="直線コネクタ 28"/>
          <p:cNvCxnSpPr>
            <a:cxnSpLocks/>
          </p:cNvCxnSpPr>
          <p:nvPr/>
        </p:nvCxnSpPr>
        <p:spPr>
          <a:xfrm flipH="1">
            <a:off x="12772429" y="376666"/>
            <a:ext cx="11529" cy="7046755"/>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37" name="角丸四角形 36"/>
          <p:cNvSpPr/>
          <p:nvPr/>
        </p:nvSpPr>
        <p:spPr>
          <a:xfrm>
            <a:off x="5536800" y="7934745"/>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2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82" name="角丸四角形 81"/>
          <p:cNvSpPr/>
          <p:nvPr/>
        </p:nvSpPr>
        <p:spPr>
          <a:xfrm>
            <a:off x="0" y="277363"/>
            <a:ext cx="2417166" cy="270287"/>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kumimoji="1" lang="ja-JP" altLang="en-US" sz="14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項目別評価</a:t>
            </a:r>
          </a:p>
        </p:txBody>
      </p:sp>
      <p:pic>
        <p:nvPicPr>
          <p:cNvPr id="17" name="図 16"/>
          <p:cNvPicPr>
            <a:picLocks noChangeAspect="1"/>
          </p:cNvPicPr>
          <p:nvPr/>
        </p:nvPicPr>
        <p:blipFill>
          <a:blip r:embed="rId3"/>
          <a:stretch>
            <a:fillRect/>
          </a:stretch>
        </p:blipFill>
        <p:spPr>
          <a:xfrm>
            <a:off x="4499657" y="7423421"/>
            <a:ext cx="2990825" cy="229095"/>
          </a:xfrm>
          <a:prstGeom prst="rect">
            <a:avLst/>
          </a:prstGeom>
        </p:spPr>
      </p:pic>
      <p:sp>
        <p:nvSpPr>
          <p:cNvPr id="7" name="正方形/長方形 6">
            <a:extLst>
              <a:ext uri="{FF2B5EF4-FFF2-40B4-BE49-F238E27FC236}">
                <a16:creationId xmlns:a16="http://schemas.microsoft.com/office/drawing/2014/main" id="{7C3B25D5-E334-1812-64A0-A272B24C583C}"/>
              </a:ext>
            </a:extLst>
          </p:cNvPr>
          <p:cNvSpPr/>
          <p:nvPr/>
        </p:nvSpPr>
        <p:spPr>
          <a:xfrm>
            <a:off x="4870790" y="4888597"/>
            <a:ext cx="918572" cy="27699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ja-JP" altLang="en-US" sz="1200" b="1" kern="100" dirty="0">
                <a:solidFill>
                  <a:schemeClr val="bg1">
                    <a:lumMod val="95000"/>
                  </a:schemeClr>
                </a:solidFill>
                <a:latin typeface="Meiryo UI" panose="020B0604030504040204" pitchFamily="50" charset="-128"/>
                <a:ea typeface="Meiryo UI" panose="020B0604030504040204" pitchFamily="50" charset="-128"/>
                <a:cs typeface="Meiryo UI" panose="020B0604030504040204" pitchFamily="50" charset="-128"/>
              </a:rPr>
              <a:t>評価：</a:t>
            </a:r>
            <a:r>
              <a:rPr lang="en-US" altLang="ja-JP" sz="1200" b="1" kern="100" dirty="0">
                <a:solidFill>
                  <a:schemeClr val="bg1">
                    <a:lumMod val="95000"/>
                  </a:schemeClr>
                </a:solidFill>
                <a:latin typeface="Meiryo UI" panose="020B0604030504040204" pitchFamily="50" charset="-128"/>
                <a:ea typeface="Meiryo UI" panose="020B0604030504040204" pitchFamily="50" charset="-128"/>
                <a:cs typeface="Meiryo UI" panose="020B0604030504040204" pitchFamily="50" charset="-128"/>
              </a:rPr>
              <a:t>A</a:t>
            </a:r>
          </a:p>
        </p:txBody>
      </p:sp>
      <p:sp>
        <p:nvSpPr>
          <p:cNvPr id="8" name="正方形/長方形 7">
            <a:extLst>
              <a:ext uri="{FF2B5EF4-FFF2-40B4-BE49-F238E27FC236}">
                <a16:creationId xmlns:a16="http://schemas.microsoft.com/office/drawing/2014/main" id="{55157111-7F2B-577E-DDDB-ADCBF89EBFA5}"/>
              </a:ext>
            </a:extLst>
          </p:cNvPr>
          <p:cNvSpPr/>
          <p:nvPr/>
        </p:nvSpPr>
        <p:spPr>
          <a:xfrm>
            <a:off x="5716799" y="8199051"/>
            <a:ext cx="6969531" cy="127064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6000" indent="-92075" algn="just">
              <a:lnSpc>
                <a:spcPts val="1400"/>
              </a:lnSpc>
            </a:pP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令和</a:t>
            </a:r>
            <a:r>
              <a:rPr lang="en-US" altLang="ja-JP"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a:t>
            </a: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事業年度における大阪市民病院機構の取り組みは、</a:t>
            </a:r>
            <a:r>
              <a:rPr lang="ja-JP" altLang="en-US" sz="1200" b="1" u="sng"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全体として年度計画及び中期計画のとおり進捗していると評価できる。</a:t>
            </a:r>
          </a:p>
          <a:p>
            <a:pPr marL="92075" indent="-92075" algn="just">
              <a:lnSpc>
                <a:spcPts val="800"/>
              </a:lnSpc>
            </a:pP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36000" indent="-92075" algn="just">
              <a:lnSpc>
                <a:spcPts val="1400"/>
              </a:lnSpc>
            </a:pPr>
            <a:r>
              <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しかしながら、経常収支について、独立行政法人化後、初めての損失を計上しており、今後もさらなる給与費の増加や物価上昇に伴う費用増も想定されるなど、厳しい経営環境が続くと見込まれるため、医療機能の維持・向上を図るとともに、より一層の効率的・効果的な病院運営とさらなる経営基盤の強化に努め、引き続き質の高い医療を提供し、市民の信頼に応えてもらいたい。</a:t>
            </a:r>
          </a:p>
          <a:p>
            <a:pPr marL="92075" indent="-92075" algn="just">
              <a:lnSpc>
                <a:spcPts val="1400"/>
              </a:lnSpc>
            </a:pPr>
            <a:endPar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gn="just">
              <a:lnSpc>
                <a:spcPts val="1400"/>
              </a:lnSpc>
            </a:pPr>
            <a:endParaRPr lang="ja-JP" altLang="en-US" sz="1200" kern="1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gn="just">
              <a:lnSpc>
                <a:spcPts val="1100"/>
              </a:lnSpc>
            </a:pPr>
            <a:endParaRPr lang="en-US" altLang="ja-JP"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gn="just">
              <a:lnSpc>
                <a:spcPts val="1100"/>
              </a:lnSpc>
            </a:pPr>
            <a:endParaRPr lang="ja-JP" altLang="en-US" sz="12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06792603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809</Words>
  <Application>Microsoft Office PowerPoint</Application>
  <PresentationFormat>A3 297x420 mm</PresentationFormat>
  <Paragraphs>115</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Arial</vt:lpstr>
      <vt:lpstr>Calibri</vt:lpstr>
      <vt:lpstr>Wingdings</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2026-09-25T05:05:35Z</dcterms:modified>
</cp:coreProperties>
</file>