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9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改正案" id="{08A4B555-447F-4409-ACD0-AB4C9C7A881E}">
          <p14:sldIdLst>
            <p14:sldId id="25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796" autoAdjust="0"/>
  </p:normalViewPr>
  <p:slideViewPr>
    <p:cSldViewPr snapToGrid="0">
      <p:cViewPr varScale="1">
        <p:scale>
          <a:sx n="46" d="100"/>
          <a:sy n="46" d="100"/>
        </p:scale>
        <p:origin x="218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8CFE1-BE19-42A1-923F-066439FFC745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D3B88-F1D0-41A7-9118-36891D3A56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8035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8CFE1-BE19-42A1-923F-066439FFC745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D3B88-F1D0-41A7-9118-36891D3A56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8262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8CFE1-BE19-42A1-923F-066439FFC745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D3B88-F1D0-41A7-9118-36891D3A56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4047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8CFE1-BE19-42A1-923F-066439FFC745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D3B88-F1D0-41A7-9118-36891D3A56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0251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8CFE1-BE19-42A1-923F-066439FFC745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D3B88-F1D0-41A7-9118-36891D3A56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0114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8CFE1-BE19-42A1-923F-066439FFC745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D3B88-F1D0-41A7-9118-36891D3A56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6547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8CFE1-BE19-42A1-923F-066439FFC745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D3B88-F1D0-41A7-9118-36891D3A56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7362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8CFE1-BE19-42A1-923F-066439FFC745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D3B88-F1D0-41A7-9118-36891D3A56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0536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8CFE1-BE19-42A1-923F-066439FFC745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D3B88-F1D0-41A7-9118-36891D3A56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2136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8CFE1-BE19-42A1-923F-066439FFC745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D3B88-F1D0-41A7-9118-36891D3A56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9170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8CFE1-BE19-42A1-923F-066439FFC745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D3B88-F1D0-41A7-9118-36891D3A56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3892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C8CFE1-BE19-42A1-923F-066439FFC745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4D3B88-F1D0-41A7-9118-36891D3A56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4124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A32AD07B-FB27-9DEF-7E59-E864550B59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488" y="1083264"/>
            <a:ext cx="5915025" cy="7470715"/>
          </a:xfrm>
        </p:spPr>
        <p:txBody>
          <a:bodyPr/>
          <a:lstStyle/>
          <a:p>
            <a:pPr marL="0" indent="0">
              <a:buNone/>
            </a:pPr>
            <a:r>
              <a:rPr lang="ja-JP" altLang="ja-JP" sz="1050" kern="100" dirty="0">
                <a:effectLst/>
                <a:latin typeface="MS UI Gothic" panose="020B0600070205080204" pitchFamily="50" charset="-128"/>
                <a:ea typeface="MS UI Gothic" panose="020B0600070205080204" pitchFamily="50" charset="-128"/>
                <a:cs typeface="Times New Roman" panose="02020603050405020304" pitchFamily="18" charset="0"/>
              </a:rPr>
              <a:t>大阪市では</a:t>
            </a:r>
            <a:r>
              <a:rPr lang="en-US" altLang="ja-JP" sz="1050" kern="100" dirty="0">
                <a:effectLst/>
                <a:latin typeface="MS UI Gothic" panose="020B0600070205080204" pitchFamily="50" charset="-128"/>
                <a:ea typeface="MS UI Gothic" panose="020B0600070205080204" pitchFamily="50" charset="-128"/>
                <a:cs typeface="Times New Roman" panose="02020603050405020304" pitchFamily="18" charset="0"/>
              </a:rPr>
              <a:t>ICT</a:t>
            </a:r>
            <a:r>
              <a:rPr lang="ja-JP" altLang="en-US" sz="1050" kern="100" dirty="0">
                <a:effectLst/>
                <a:latin typeface="MS UI Gothic" panose="020B0600070205080204" pitchFamily="50" charset="-128"/>
                <a:ea typeface="MS UI Gothic" panose="020B0600070205080204" pitchFamily="50" charset="-128"/>
                <a:cs typeface="Times New Roman" panose="02020603050405020304" pitchFamily="18" charset="0"/>
              </a:rPr>
              <a:t>関連事業の適切な実施及び</a:t>
            </a:r>
            <a:r>
              <a:rPr lang="en-US" altLang="ja-JP" sz="1050" kern="100" dirty="0">
                <a:effectLst/>
                <a:latin typeface="MS UI Gothic" panose="020B0600070205080204" pitchFamily="50" charset="-128"/>
                <a:ea typeface="MS UI Gothic" panose="020B0600070205080204" pitchFamily="50" charset="-128"/>
                <a:cs typeface="Times New Roman" panose="02020603050405020304" pitchFamily="18" charset="0"/>
              </a:rPr>
              <a:t>ICT</a:t>
            </a:r>
            <a:r>
              <a:rPr lang="ja-JP" altLang="en-US" sz="1050" kern="100" dirty="0">
                <a:effectLst/>
                <a:latin typeface="MS UI Gothic" panose="020B0600070205080204" pitchFamily="50" charset="-128"/>
                <a:ea typeface="MS UI Gothic" panose="020B0600070205080204" pitchFamily="50" charset="-128"/>
                <a:cs typeface="Times New Roman" panose="02020603050405020304" pitchFamily="18" charset="0"/>
              </a:rPr>
              <a:t>関連業務の効率化を図るため、</a:t>
            </a:r>
            <a:r>
              <a:rPr lang="en-US" altLang="ja-JP" sz="1050" kern="100" dirty="0">
                <a:effectLst/>
                <a:latin typeface="MS UI Gothic" panose="020B0600070205080204" pitchFamily="50" charset="-128"/>
                <a:ea typeface="MS UI Gothic" panose="020B0600070205080204" pitchFamily="50" charset="-128"/>
                <a:cs typeface="Times New Roman" panose="02020603050405020304" pitchFamily="18" charset="0"/>
              </a:rPr>
              <a:t>ICT</a:t>
            </a:r>
            <a:r>
              <a:rPr lang="ja-JP" altLang="en-US" sz="1050" kern="100" dirty="0">
                <a:effectLst/>
                <a:latin typeface="MS UI Gothic" panose="020B0600070205080204" pitchFamily="50" charset="-128"/>
                <a:ea typeface="MS UI Gothic" panose="020B0600070205080204" pitchFamily="50" charset="-128"/>
                <a:cs typeface="Times New Roman" panose="02020603050405020304" pitchFamily="18" charset="0"/>
              </a:rPr>
              <a:t>関連ガイドライン等を整理し、均質で簡便な対応が可能となるよう取り組むこととしています。</a:t>
            </a:r>
            <a:endParaRPr lang="ja-JP" altLang="ja-JP" sz="1050" kern="100" dirty="0">
              <a:effectLst/>
              <a:latin typeface="MS UI Gothic" panose="020B0600070205080204" pitchFamily="50" charset="-128"/>
              <a:ea typeface="MS UI Gothic" panose="020B0600070205080204" pitchFamily="50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2D43BFB9-D126-A9BD-D351-8C460005F0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8466287"/>
              </p:ext>
            </p:extLst>
          </p:nvPr>
        </p:nvGraphicFramePr>
        <p:xfrm>
          <a:off x="471486" y="711303"/>
          <a:ext cx="5915025" cy="3402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15025">
                  <a:extLst>
                    <a:ext uri="{9D8B030D-6E8A-4147-A177-3AD203B41FA5}">
                      <a16:colId xmlns:a16="http://schemas.microsoft.com/office/drawing/2014/main" val="580939894"/>
                    </a:ext>
                  </a:extLst>
                </a:gridCol>
              </a:tblGrid>
              <a:tr h="340247">
                <a:tc>
                  <a:txBody>
                    <a:bodyPr/>
                    <a:lstStyle/>
                    <a:p>
                      <a:pPr indent="179705" algn="just"/>
                      <a:r>
                        <a:rPr lang="ja-JP" altLang="en-US" sz="1400" kern="100" dirty="0">
                          <a:effectLst/>
                        </a:rPr>
                        <a:t>ＩＣＴ</a:t>
                      </a:r>
                      <a:r>
                        <a:rPr lang="ja-JP" sz="1400" kern="100" dirty="0">
                          <a:effectLst/>
                        </a:rPr>
                        <a:t>関連ガイドライン等の構成</a:t>
                      </a:r>
                      <a:endParaRPr lang="ja-JP" sz="1400" kern="100" dirty="0">
                        <a:effectLst/>
                        <a:latin typeface="HG創英角ｺﾞｼｯｸUB" panose="020B0909000000000000" pitchFamily="49" charset="-128"/>
                        <a:ea typeface="HG創英角ｺﾞｼｯｸUB" panose="020B0909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4391" marR="64391" marT="0" marB="0" anchor="ctr"/>
                </a:tc>
                <a:extLst>
                  <a:ext uri="{0D108BD9-81ED-4DB2-BD59-A6C34878D82A}">
                    <a16:rowId xmlns:a16="http://schemas.microsoft.com/office/drawing/2014/main" val="385168618"/>
                  </a:ext>
                </a:extLst>
              </a:tr>
            </a:tbl>
          </a:graphicData>
        </a:graphic>
      </p:graphicFrame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944B4632-5EB6-0022-75B8-4A687EFA8E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4269125"/>
              </p:ext>
            </p:extLst>
          </p:nvPr>
        </p:nvGraphicFramePr>
        <p:xfrm>
          <a:off x="471486" y="164021"/>
          <a:ext cx="5915025" cy="4674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15025">
                  <a:extLst>
                    <a:ext uri="{9D8B030D-6E8A-4147-A177-3AD203B41FA5}">
                      <a16:colId xmlns:a16="http://schemas.microsoft.com/office/drawing/2014/main" val="2059423615"/>
                    </a:ext>
                  </a:extLst>
                </a:gridCol>
              </a:tblGrid>
              <a:tr h="467442">
                <a:tc>
                  <a:txBody>
                    <a:bodyPr/>
                    <a:lstStyle/>
                    <a:p>
                      <a:pPr marL="133350" algn="l" latinLnBrk="1"/>
                      <a:r>
                        <a:rPr lang="ja-JP" sz="1800" kern="100" dirty="0">
                          <a:effectLst/>
                        </a:rPr>
                        <a:t>大阪市　</a:t>
                      </a:r>
                      <a:r>
                        <a:rPr lang="ja-JP" altLang="en-US" sz="1800" kern="100" dirty="0">
                          <a:effectLst/>
                        </a:rPr>
                        <a:t>ＩＣＴ</a:t>
                      </a:r>
                      <a:r>
                        <a:rPr lang="ja-JP" sz="1800" kern="100" dirty="0">
                          <a:effectLst/>
                        </a:rPr>
                        <a:t>関連ガイドライン等体系図</a:t>
                      </a:r>
                      <a:endParaRPr lang="ja-JP" sz="18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9210" marR="59210" marT="0" marB="0" anchor="ctr"/>
                </a:tc>
                <a:extLst>
                  <a:ext uri="{0D108BD9-81ED-4DB2-BD59-A6C34878D82A}">
                    <a16:rowId xmlns:a16="http://schemas.microsoft.com/office/drawing/2014/main" val="3742141516"/>
                  </a:ext>
                </a:extLst>
              </a:tr>
            </a:tbl>
          </a:graphicData>
        </a:graphic>
      </p:graphicFrame>
      <p:graphicFrame>
        <p:nvGraphicFramePr>
          <p:cNvPr id="10" name="表 10">
            <a:extLst>
              <a:ext uri="{FF2B5EF4-FFF2-40B4-BE49-F238E27FC236}">
                <a16:creationId xmlns:a16="http://schemas.microsoft.com/office/drawing/2014/main" id="{07C474CE-23B6-1898-EB6A-8985BA1D77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457381"/>
              </p:ext>
            </p:extLst>
          </p:nvPr>
        </p:nvGraphicFramePr>
        <p:xfrm>
          <a:off x="534527" y="1607584"/>
          <a:ext cx="5788942" cy="51626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772">
                  <a:extLst>
                    <a:ext uri="{9D8B030D-6E8A-4147-A177-3AD203B41FA5}">
                      <a16:colId xmlns:a16="http://schemas.microsoft.com/office/drawing/2014/main" val="356466456"/>
                    </a:ext>
                  </a:extLst>
                </a:gridCol>
                <a:gridCol w="1111434">
                  <a:extLst>
                    <a:ext uri="{9D8B030D-6E8A-4147-A177-3AD203B41FA5}">
                      <a16:colId xmlns:a16="http://schemas.microsoft.com/office/drawing/2014/main" val="736215460"/>
                    </a:ext>
                  </a:extLst>
                </a:gridCol>
                <a:gridCol w="1111434">
                  <a:extLst>
                    <a:ext uri="{9D8B030D-6E8A-4147-A177-3AD203B41FA5}">
                      <a16:colId xmlns:a16="http://schemas.microsoft.com/office/drawing/2014/main" val="1794478691"/>
                    </a:ext>
                  </a:extLst>
                </a:gridCol>
                <a:gridCol w="1111434">
                  <a:extLst>
                    <a:ext uri="{9D8B030D-6E8A-4147-A177-3AD203B41FA5}">
                      <a16:colId xmlns:a16="http://schemas.microsoft.com/office/drawing/2014/main" val="1617625799"/>
                    </a:ext>
                  </a:extLst>
                </a:gridCol>
                <a:gridCol w="1111434">
                  <a:extLst>
                    <a:ext uri="{9D8B030D-6E8A-4147-A177-3AD203B41FA5}">
                      <a16:colId xmlns:a16="http://schemas.microsoft.com/office/drawing/2014/main" val="3661542454"/>
                    </a:ext>
                  </a:extLst>
                </a:gridCol>
                <a:gridCol w="1111434">
                  <a:extLst>
                    <a:ext uri="{9D8B030D-6E8A-4147-A177-3AD203B41FA5}">
                      <a16:colId xmlns:a16="http://schemas.microsoft.com/office/drawing/2014/main" val="1238840619"/>
                    </a:ext>
                  </a:extLst>
                </a:gridCol>
              </a:tblGrid>
              <a:tr h="276726">
                <a:tc gridSpan="6">
                  <a:txBody>
                    <a:bodyPr/>
                    <a:lstStyle/>
                    <a:p>
                      <a:r>
                        <a:rPr kumimoji="1" lang="ja-JP" altLang="ja-JP" sz="105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大阪市</a:t>
                      </a:r>
                      <a:r>
                        <a:rPr kumimoji="1" lang="ja-JP" altLang="en-US" sz="105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ＩＣＴ関連</a:t>
                      </a:r>
                      <a:r>
                        <a:rPr kumimoji="1" lang="ja-JP" altLang="ja-JP" sz="105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ガイドライン等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3707036"/>
                  </a:ext>
                </a:extLst>
              </a:tr>
              <a:tr h="277939">
                <a:tc>
                  <a:txBody>
                    <a:bodyPr/>
                    <a:lstStyle/>
                    <a:p>
                      <a:endParaRPr kumimoji="1" lang="ja-JP" altLang="en-US" sz="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ja-JP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企画・変更</a:t>
                      </a:r>
                      <a:endParaRPr kumimoji="1" lang="ja-JP" alt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ja-JP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予算</a:t>
                      </a:r>
                      <a:endParaRPr kumimoji="1" lang="ja-JP" alt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ja-JP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調達・発注</a:t>
                      </a:r>
                      <a:endParaRPr kumimoji="1" lang="ja-JP" alt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ja-JP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設定・開発</a:t>
                      </a:r>
                      <a:endParaRPr kumimoji="1" lang="ja-JP" alt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ja-JP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利用・運用・保守</a:t>
                      </a:r>
                      <a:endParaRPr kumimoji="1" lang="ja-JP" alt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457203"/>
                  </a:ext>
                </a:extLst>
              </a:tr>
              <a:tr h="4608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511339"/>
                  </a:ext>
                </a:extLst>
              </a:tr>
            </a:tbl>
          </a:graphicData>
        </a:graphic>
      </p:graphicFrame>
      <p:pic>
        <p:nvPicPr>
          <p:cNvPr id="11" name="図 10">
            <a:extLst>
              <a:ext uri="{FF2B5EF4-FFF2-40B4-BE49-F238E27FC236}">
                <a16:creationId xmlns:a16="http://schemas.microsoft.com/office/drawing/2014/main" id="{96DB3BDD-D0FB-E207-1D45-20A36EBF9E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365" y="6901892"/>
            <a:ext cx="6120130" cy="2954655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AutoShape 14">
            <a:extLst>
              <a:ext uri="{FF2B5EF4-FFF2-40B4-BE49-F238E27FC236}">
                <a16:creationId xmlns:a16="http://schemas.microsoft.com/office/drawing/2014/main" id="{D9FF4D10-91E6-CA23-8A18-9A3B75F529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4796" y="2392327"/>
            <a:ext cx="3192780" cy="335280"/>
          </a:xfrm>
          <a:prstGeom prst="cube">
            <a:avLst>
              <a:gd name="adj" fmla="val 25000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63500" dir="2700000" algn="ctr" rotWithShape="0">
              <a:schemeClr val="accent4">
                <a:lumMod val="50000"/>
                <a:lumOff val="0"/>
                <a:alpha val="50000"/>
              </a:schemeClr>
            </a:outerShdw>
          </a:effectLst>
        </p:spPr>
        <p:txBody>
          <a:bodyPr rot="0" vert="horz" wrap="square" lIns="36000" tIns="36000" rIns="36000" bIns="36000" anchor="ctr" anchorCtr="0" upright="1">
            <a:noAutofit/>
          </a:bodyPr>
          <a:lstStyle/>
          <a:p>
            <a:pPr algn="ctr"/>
            <a:r>
              <a:rPr lang="ja-JP" altLang="ja-JP" sz="1050" kern="100" dirty="0">
                <a:latin typeface="MS UI Gothic" panose="020B0600070205080204" pitchFamily="50" charset="-128"/>
                <a:ea typeface="MS UI Gothic" panose="020B0600070205080204" pitchFamily="50" charset="-128"/>
                <a:cs typeface="Times New Roman" panose="02020603050405020304" pitchFamily="18" charset="0"/>
              </a:rPr>
              <a:t>システム構成検討ガイドライン</a:t>
            </a:r>
          </a:p>
        </p:txBody>
      </p:sp>
      <p:sp>
        <p:nvSpPr>
          <p:cNvPr id="17" name="AutoShape 14">
            <a:extLst>
              <a:ext uri="{FF2B5EF4-FFF2-40B4-BE49-F238E27FC236}">
                <a16:creationId xmlns:a16="http://schemas.microsoft.com/office/drawing/2014/main" id="{B01D123C-F43E-1F17-AD9D-9C739ECD51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4794" y="6196463"/>
            <a:ext cx="5454237" cy="335280"/>
          </a:xfrm>
          <a:prstGeom prst="cube">
            <a:avLst>
              <a:gd name="adj" fmla="val 25000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63500" dir="2700000" algn="ctr" rotWithShape="0">
              <a:schemeClr val="accent4">
                <a:lumMod val="50000"/>
                <a:lumOff val="0"/>
                <a:alpha val="50000"/>
              </a:schemeClr>
            </a:outerShdw>
          </a:effectLst>
        </p:spPr>
        <p:txBody>
          <a:bodyPr rot="0" vert="horz" wrap="square" lIns="36000" tIns="36000" rIns="36000" bIns="36000" anchor="ctr" anchorCtr="0" upright="1">
            <a:noAutofit/>
          </a:bodyPr>
          <a:lstStyle/>
          <a:p>
            <a:pPr algn="ctr"/>
            <a:r>
              <a:rPr lang="ja-JP" altLang="ja-JP" sz="1050" kern="100" dirty="0">
                <a:latin typeface="MS UI Gothic" panose="020B0600070205080204" pitchFamily="50" charset="-128"/>
                <a:ea typeface="MS UI Gothic" panose="020B0600070205080204" pitchFamily="50" charset="-128"/>
                <a:cs typeface="Times New Roman" panose="02020603050405020304" pitchFamily="18" charset="0"/>
              </a:rPr>
              <a:t>　【参考図書】　スマートフォン向けアプリ導入ガイドライン</a:t>
            </a:r>
          </a:p>
        </p:txBody>
      </p:sp>
      <p:sp>
        <p:nvSpPr>
          <p:cNvPr id="19" name="AutoShape 19">
            <a:extLst>
              <a:ext uri="{FF2B5EF4-FFF2-40B4-BE49-F238E27FC236}">
                <a16:creationId xmlns:a16="http://schemas.microsoft.com/office/drawing/2014/main" id="{E65AE2D7-88C3-0515-7EF8-373FA9570A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4565" y="4207033"/>
            <a:ext cx="969549" cy="427990"/>
          </a:xfrm>
          <a:prstGeom prst="cube">
            <a:avLst>
              <a:gd name="adj" fmla="val 25000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63500" dir="2700000" algn="ctr" rotWithShape="0">
              <a:schemeClr val="accent4">
                <a:lumMod val="50000"/>
                <a:lumOff val="0"/>
                <a:alpha val="50000"/>
              </a:schemeClr>
            </a:outerShdw>
          </a:effectLst>
        </p:spPr>
        <p:txBody>
          <a:bodyPr rot="0" vert="horz" wrap="square" lIns="36000" tIns="36000" rIns="36000" bIns="36000" anchor="ctr" anchorCtr="0" upright="1">
            <a:noAutofit/>
          </a:bodyPr>
          <a:lstStyle/>
          <a:p>
            <a:pPr algn="ctr"/>
            <a:r>
              <a:rPr lang="ja-JP" sz="700" kern="100" dirty="0">
                <a:effectLst/>
                <a:latin typeface="Century" panose="020406040505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ＩＣＴプロジェクト管理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ctr"/>
            <a:r>
              <a:rPr lang="ja-JP" sz="700" kern="100" dirty="0">
                <a:effectLst/>
                <a:latin typeface="Century" panose="020406040505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ガイドライン</a:t>
            </a:r>
            <a:r>
              <a:rPr lang="ja-JP" altLang="en-US" sz="700" b="1" kern="100" dirty="0">
                <a:highlight>
                  <a:srgbClr val="FFFF00"/>
                </a:highlight>
                <a:latin typeface="Century" panose="020406040505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（</a:t>
            </a:r>
            <a:r>
              <a:rPr lang="en-US" altLang="ja-JP" sz="700" b="1" kern="100" dirty="0">
                <a:highlight>
                  <a:srgbClr val="FFFF00"/>
                </a:highlight>
                <a:latin typeface="Century" panose="020406040505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700" b="1" kern="100" dirty="0">
                <a:highlight>
                  <a:srgbClr val="FFFF00"/>
                </a:highlight>
                <a:latin typeface="Century" panose="020406040505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１）</a:t>
            </a:r>
            <a:endParaRPr lang="ja-JP" sz="1050" b="1" kern="100" dirty="0">
              <a:effectLst/>
              <a:highlight>
                <a:srgbClr val="FFFF00"/>
              </a:highlight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23" name="二等辺三角形 22">
            <a:extLst>
              <a:ext uri="{FF2B5EF4-FFF2-40B4-BE49-F238E27FC236}">
                <a16:creationId xmlns:a16="http://schemas.microsoft.com/office/drawing/2014/main" id="{37D4CC45-807F-C7DD-7102-D3E843975389}"/>
              </a:ext>
            </a:extLst>
          </p:cNvPr>
          <p:cNvSpPr/>
          <p:nvPr/>
        </p:nvSpPr>
        <p:spPr>
          <a:xfrm rot="10800000">
            <a:off x="2197395" y="2840195"/>
            <a:ext cx="361507" cy="177209"/>
          </a:xfrm>
          <a:prstGeom prst="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四角形: 角を丸くする 24">
            <a:extLst>
              <a:ext uri="{FF2B5EF4-FFF2-40B4-BE49-F238E27FC236}">
                <a16:creationId xmlns:a16="http://schemas.microsoft.com/office/drawing/2014/main" id="{1717E3A2-4042-8707-35A2-818F826E1D5B}"/>
              </a:ext>
            </a:extLst>
          </p:cNvPr>
          <p:cNvSpPr/>
          <p:nvPr/>
        </p:nvSpPr>
        <p:spPr>
          <a:xfrm>
            <a:off x="804794" y="3085328"/>
            <a:ext cx="5454236" cy="761321"/>
          </a:xfrm>
          <a:prstGeom prst="roundRect">
            <a:avLst/>
          </a:prstGeom>
          <a:solidFill>
            <a:srgbClr val="FF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 ボックス 2">
            <a:extLst>
              <a:ext uri="{FF2B5EF4-FFF2-40B4-BE49-F238E27FC236}">
                <a16:creationId xmlns:a16="http://schemas.microsoft.com/office/drawing/2014/main" id="{6B899728-B616-36E2-1064-8909D1C3A5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5384" y="3119321"/>
            <a:ext cx="511305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marL="50800" indent="-50800" algn="just"/>
            <a:r>
              <a:rPr lang="ja-JP" altLang="ja-JP" sz="1000" kern="100" dirty="0">
                <a:effectLst/>
                <a:latin typeface="Century" panose="020406040505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システム構成ごとの確認</a:t>
            </a:r>
            <a:r>
              <a:rPr lang="ja-JP" altLang="en-US" sz="1000" kern="100" dirty="0">
                <a:effectLst/>
                <a:latin typeface="Century" panose="020406040505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事項</a:t>
            </a:r>
            <a:r>
              <a:rPr lang="ja-JP" altLang="ja-JP" sz="1000" kern="100" dirty="0">
                <a:effectLst/>
                <a:latin typeface="Century" panose="020406040505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等は以下のガイドライン等を参照</a:t>
            </a:r>
            <a:endParaRPr lang="en-US" altLang="ja-JP" sz="1000" kern="100" dirty="0">
              <a:effectLst/>
              <a:latin typeface="Century" panose="02040604050505020304" pitchFamily="18" charset="0"/>
              <a:ea typeface="MS UI Gothic" panose="020B0600070205080204" pitchFamily="50" charset="-128"/>
              <a:cs typeface="Times New Roman" panose="02020603050405020304" pitchFamily="18" charset="0"/>
            </a:endParaRPr>
          </a:p>
          <a:p>
            <a:pPr marL="50800" indent="-50800" algn="just"/>
            <a:r>
              <a:rPr lang="ja-JP" sz="1000" kern="100" dirty="0">
                <a:effectLst/>
                <a:latin typeface="Century" panose="020406040505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・</a:t>
            </a:r>
            <a:r>
              <a:rPr lang="en-US" sz="1000" kern="100" dirty="0">
                <a:latin typeface="Century" panose="020406040505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SaaS</a:t>
            </a:r>
            <a:r>
              <a:rPr lang="ja-JP" altLang="en-US" sz="1000" kern="100" dirty="0">
                <a:latin typeface="Century" panose="020406040505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、ノーコード</a:t>
            </a:r>
            <a:r>
              <a:rPr lang="ja-JP" sz="1000" kern="100" dirty="0">
                <a:effectLst/>
                <a:latin typeface="Century" panose="020406040505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・ローコード</a:t>
            </a:r>
            <a:r>
              <a:rPr lang="en-US" sz="1000" kern="100" dirty="0">
                <a:effectLst/>
                <a:latin typeface="Century" panose="020406040505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…</a:t>
            </a:r>
            <a:r>
              <a:rPr lang="ja-JP" sz="1000" kern="100" dirty="0">
                <a:effectLst/>
                <a:latin typeface="Century" panose="020406040505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大阪市クラウドサービス関連ガイドライン</a:t>
            </a:r>
            <a:endParaRPr lang="ja-JP" sz="10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ja-JP" sz="1000" kern="100" dirty="0">
                <a:effectLst/>
                <a:latin typeface="Century" panose="020406040505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・大阪市共通クラウド…大阪市共通クラウド利用の手引き</a:t>
            </a:r>
            <a:endParaRPr lang="ja-JP" sz="10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ja-JP" sz="1000" kern="100" dirty="0">
                <a:effectLst/>
                <a:latin typeface="Century" panose="020406040505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・オンプレミス…大阪市情報システム開発ガイドライン</a:t>
            </a:r>
            <a:r>
              <a:rPr lang="ja-JP" altLang="en-US" sz="1000" b="1" kern="100" dirty="0">
                <a:effectLst/>
                <a:highlight>
                  <a:srgbClr val="FFFF00"/>
                </a:highlight>
                <a:latin typeface="Century" panose="020406040505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（</a:t>
            </a:r>
            <a:r>
              <a:rPr lang="en-US" altLang="ja-JP" sz="1000" b="1" kern="100" dirty="0">
                <a:effectLst/>
                <a:highlight>
                  <a:srgbClr val="FFFF00"/>
                </a:highlight>
                <a:latin typeface="Century" panose="020406040505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1000" b="1" kern="100" dirty="0">
                <a:highlight>
                  <a:srgbClr val="FFFF00"/>
                </a:highlight>
                <a:latin typeface="Century" panose="020406040505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２</a:t>
            </a:r>
            <a:r>
              <a:rPr lang="ja-JP" altLang="en-US" sz="1000" b="1" kern="100" dirty="0">
                <a:effectLst/>
                <a:highlight>
                  <a:srgbClr val="FFFF00"/>
                </a:highlight>
                <a:latin typeface="Century" panose="020406040505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）</a:t>
            </a:r>
            <a:endParaRPr lang="ja-JP" sz="1000" b="1" kern="100" dirty="0">
              <a:effectLst/>
              <a:highlight>
                <a:srgbClr val="FFFF00"/>
              </a:highlight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28" name="メモ 9">
            <a:extLst>
              <a:ext uri="{FF2B5EF4-FFF2-40B4-BE49-F238E27FC236}">
                <a16:creationId xmlns:a16="http://schemas.microsoft.com/office/drawing/2014/main" id="{11F40202-FBF0-A63A-E1A3-E22D2B6B8F57}"/>
              </a:ext>
            </a:extLst>
          </p:cNvPr>
          <p:cNvSpPr/>
          <p:nvPr/>
        </p:nvSpPr>
        <p:spPr>
          <a:xfrm>
            <a:off x="5509549" y="5134241"/>
            <a:ext cx="756285" cy="545465"/>
          </a:xfrm>
          <a:prstGeom prst="foldedCorner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0" spcFirstLastPara="0" vert="horz" wrap="square" lIns="36000" tIns="36000" rIns="36000" bIns="36000" numCol="1" spcCol="0" rtlCol="0" fromWordArt="0" anchor="ctr" anchorCtr="0" forceAA="0" upright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000"/>
              </a:lnSpc>
            </a:pPr>
            <a:r>
              <a:rPr lang="ja-JP" sz="600" kern="100" dirty="0">
                <a:effectLst/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システム運用保守に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ctr">
              <a:lnSpc>
                <a:spcPts val="1000"/>
              </a:lnSpc>
            </a:pPr>
            <a:r>
              <a:rPr lang="ja-JP" sz="600" kern="100" dirty="0">
                <a:effectLst/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おける委託管理の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ctr">
              <a:lnSpc>
                <a:spcPts val="1000"/>
              </a:lnSpc>
            </a:pPr>
            <a:r>
              <a:rPr lang="ja-JP" sz="600" kern="100" dirty="0">
                <a:effectLst/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手引き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29" name="二等辺三角形 28">
            <a:extLst>
              <a:ext uri="{FF2B5EF4-FFF2-40B4-BE49-F238E27FC236}">
                <a16:creationId xmlns:a16="http://schemas.microsoft.com/office/drawing/2014/main" id="{AEE41962-14D5-EA0D-185A-2992304C55AD}"/>
              </a:ext>
            </a:extLst>
          </p:cNvPr>
          <p:cNvSpPr/>
          <p:nvPr/>
        </p:nvSpPr>
        <p:spPr>
          <a:xfrm rot="10800000">
            <a:off x="4437323" y="3958072"/>
            <a:ext cx="361507" cy="177209"/>
          </a:xfrm>
          <a:prstGeom prst="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二等辺三角形 1">
            <a:extLst>
              <a:ext uri="{FF2B5EF4-FFF2-40B4-BE49-F238E27FC236}">
                <a16:creationId xmlns:a16="http://schemas.microsoft.com/office/drawing/2014/main" id="{410232EF-6F59-82A6-6290-737D29984FCB}"/>
              </a:ext>
            </a:extLst>
          </p:cNvPr>
          <p:cNvSpPr/>
          <p:nvPr/>
        </p:nvSpPr>
        <p:spPr>
          <a:xfrm rot="10800000">
            <a:off x="3351158" y="3956677"/>
            <a:ext cx="361507" cy="177209"/>
          </a:xfrm>
          <a:prstGeom prst="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メモ 2">
            <a:extLst>
              <a:ext uri="{FF2B5EF4-FFF2-40B4-BE49-F238E27FC236}">
                <a16:creationId xmlns:a16="http://schemas.microsoft.com/office/drawing/2014/main" id="{840BB1DB-339C-3E08-2E07-3020BA089D1C}"/>
              </a:ext>
            </a:extLst>
          </p:cNvPr>
          <p:cNvSpPr/>
          <p:nvPr/>
        </p:nvSpPr>
        <p:spPr>
          <a:xfrm>
            <a:off x="5256728" y="5571238"/>
            <a:ext cx="551815" cy="419735"/>
          </a:xfrm>
          <a:prstGeom prst="foldedCorner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0" spcFirstLastPara="0" vert="horz" wrap="square" lIns="36000" tIns="36000" rIns="36000" bIns="36000" numCol="1" spcCol="0" rtlCol="0" fromWordArt="0" anchor="ctr" anchorCtr="0" forceAA="0" upright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000"/>
              </a:lnSpc>
            </a:pPr>
            <a:r>
              <a:rPr lang="en-US" sz="600" kern="100" dirty="0">
                <a:effectLst/>
                <a:latin typeface="Meiryo UI" panose="020B0604030504040204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(</a:t>
            </a:r>
            <a:r>
              <a:rPr lang="ja-JP" sz="600" kern="100" dirty="0">
                <a:effectLst/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別冊</a:t>
            </a:r>
            <a:r>
              <a:rPr lang="en-US" sz="600" kern="100" dirty="0">
                <a:effectLst/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)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ctr">
              <a:lnSpc>
                <a:spcPts val="1000"/>
              </a:lnSpc>
            </a:pPr>
            <a:r>
              <a:rPr lang="ja-JP" sz="600" kern="100" dirty="0">
                <a:effectLst/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機種更新編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7" name="二等辺三角形 6">
            <a:extLst>
              <a:ext uri="{FF2B5EF4-FFF2-40B4-BE49-F238E27FC236}">
                <a16:creationId xmlns:a16="http://schemas.microsoft.com/office/drawing/2014/main" id="{04EC959A-D523-30F1-31D1-F091B15FDC92}"/>
              </a:ext>
            </a:extLst>
          </p:cNvPr>
          <p:cNvSpPr/>
          <p:nvPr/>
        </p:nvSpPr>
        <p:spPr>
          <a:xfrm rot="10800000">
            <a:off x="5627789" y="4896529"/>
            <a:ext cx="361507" cy="177209"/>
          </a:xfrm>
          <a:prstGeom prst="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AutoShape 19">
            <a:extLst>
              <a:ext uri="{FF2B5EF4-FFF2-40B4-BE49-F238E27FC236}">
                <a16:creationId xmlns:a16="http://schemas.microsoft.com/office/drawing/2014/main" id="{2AE3E3FF-F06E-D3DD-C4E6-DBEB39631B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9943" y="4207888"/>
            <a:ext cx="1062990" cy="574040"/>
          </a:xfrm>
          <a:prstGeom prst="cube">
            <a:avLst>
              <a:gd name="adj" fmla="val 25000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63500" dir="2700000" algn="ctr" rotWithShape="0">
              <a:schemeClr val="accent4">
                <a:lumMod val="50000"/>
                <a:lumOff val="0"/>
                <a:alpha val="50000"/>
              </a:schemeClr>
            </a:outerShdw>
          </a:effectLst>
        </p:spPr>
        <p:txBody>
          <a:bodyPr rot="0" vert="horz" wrap="square" lIns="36000" tIns="36000" rIns="36000" bIns="36000" anchor="ctr" anchorCtr="0" upright="1">
            <a:noAutofit/>
          </a:bodyPr>
          <a:lstStyle/>
          <a:p>
            <a:pPr algn="ctr"/>
            <a:r>
              <a:rPr lang="en-US" sz="700" kern="100" dirty="0">
                <a:effectLst/>
                <a:latin typeface="MS UI Gothic" panose="020B0600070205080204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RFI</a:t>
            </a:r>
            <a:r>
              <a:rPr lang="ja-JP" sz="700" kern="100" dirty="0">
                <a:effectLst/>
                <a:latin typeface="Century" panose="020406040505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及び総合評価落札方式による情報システム調達時の留意事項</a:t>
            </a:r>
            <a:r>
              <a:rPr lang="en-US" sz="700" kern="100" dirty="0">
                <a:effectLst/>
                <a:latin typeface="MS UI Gothic" panose="020B0600070205080204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3E5E371F-5295-B125-BE7C-B17366159636}"/>
              </a:ext>
            </a:extLst>
          </p:cNvPr>
          <p:cNvSpPr txBox="1"/>
          <p:nvPr/>
        </p:nvSpPr>
        <p:spPr>
          <a:xfrm>
            <a:off x="357453" y="6751617"/>
            <a:ext cx="74892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highlight>
                  <a:srgbClr val="FFFF00"/>
                </a:highlight>
              </a:rPr>
              <a:t>（</a:t>
            </a:r>
            <a:r>
              <a:rPr kumimoji="1" lang="en-US" altLang="ja-JP" sz="1100" dirty="0">
                <a:highlight>
                  <a:srgbClr val="FFFF00"/>
                </a:highlight>
              </a:rPr>
              <a:t>※</a:t>
            </a:r>
            <a:r>
              <a:rPr kumimoji="1" lang="ja-JP" altLang="en-US" sz="1100" dirty="0">
                <a:highlight>
                  <a:srgbClr val="FFFF00"/>
                </a:highlight>
              </a:rPr>
              <a:t>１）</a:t>
            </a: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22488944-8A5C-D8F0-8925-2B3F917F9D49}"/>
              </a:ext>
            </a:extLst>
          </p:cNvPr>
          <p:cNvSpPr txBox="1"/>
          <p:nvPr/>
        </p:nvSpPr>
        <p:spPr>
          <a:xfrm>
            <a:off x="2251652" y="6752345"/>
            <a:ext cx="74892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highlight>
                  <a:srgbClr val="FFFF00"/>
                </a:highlight>
              </a:rPr>
              <a:t>（</a:t>
            </a:r>
            <a:r>
              <a:rPr kumimoji="1" lang="en-US" altLang="ja-JP" sz="1100" dirty="0">
                <a:highlight>
                  <a:srgbClr val="FFFF00"/>
                </a:highlight>
              </a:rPr>
              <a:t>※</a:t>
            </a:r>
            <a:r>
              <a:rPr kumimoji="1" lang="ja-JP" altLang="en-US" sz="1100" dirty="0">
                <a:highlight>
                  <a:srgbClr val="FFFF00"/>
                </a:highlight>
              </a:rPr>
              <a:t>２）</a:t>
            </a:r>
          </a:p>
        </p:txBody>
      </p:sp>
    </p:spTree>
    <p:extLst>
      <p:ext uri="{BB962C8B-B14F-4D97-AF65-F5344CB8AC3E}">
        <p14:creationId xmlns:p14="http://schemas.microsoft.com/office/powerpoint/2010/main" val="24084858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183</Words>
  <Application>Microsoft Office PowerPoint</Application>
  <PresentationFormat>A4 210 x 297 mm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HG創英角ｺﾞｼｯｸUB</vt:lpstr>
      <vt:lpstr>Meiryo UI</vt:lpstr>
      <vt:lpstr>MS UI Gothic</vt:lpstr>
      <vt:lpstr>ＭＳ ゴシック</vt:lpstr>
      <vt:lpstr>Arial</vt:lpstr>
      <vt:lpstr>Calibri</vt:lpstr>
      <vt:lpstr>Calibri Light</vt:lpstr>
      <vt:lpstr>Century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2024-04-09T07:16:29Z</dcterms:created>
  <dcterms:modified xsi:type="dcterms:W3CDTF">2024-04-09T07:16:33Z</dcterms:modified>
</cp:coreProperties>
</file>