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sldIdLst>
    <p:sldId id="310" r:id="rId2"/>
    <p:sldId id="344" r:id="rId3"/>
    <p:sldId id="327" r:id="rId4"/>
    <p:sldId id="335" r:id="rId5"/>
    <p:sldId id="336" r:id="rId6"/>
    <p:sldId id="321" r:id="rId7"/>
    <p:sldId id="340" r:id="rId8"/>
    <p:sldId id="322" r:id="rId9"/>
    <p:sldId id="339" r:id="rId10"/>
    <p:sldId id="347" r:id="rId11"/>
    <p:sldId id="346" r:id="rId12"/>
    <p:sldId id="320" r:id="rId13"/>
    <p:sldId id="337" r:id="rId14"/>
    <p:sldId id="342" r:id="rId15"/>
    <p:sldId id="341" r:id="rId16"/>
    <p:sldId id="345" r:id="rId17"/>
    <p:sldId id="319" r:id="rId18"/>
    <p:sldId id="324" r:id="rId19"/>
    <p:sldId id="338" r:id="rId20"/>
    <p:sldId id="329" r:id="rId21"/>
    <p:sldId id="330"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8" autoAdjust="0"/>
    <p:restoredTop sz="94660"/>
  </p:normalViewPr>
  <p:slideViewPr>
    <p:cSldViewPr>
      <p:cViewPr varScale="1">
        <p:scale>
          <a:sx n="74" d="100"/>
          <a:sy n="74" d="100"/>
        </p:scale>
        <p:origin x="136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1FAE9B25-4493-4496-B817-6BEFCB446EFC}" type="datetimeFigureOut">
              <a:rPr kumimoji="1" lang="ja-JP" altLang="en-US" smtClean="0"/>
              <a:pPr/>
              <a:t>2017/11/6</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3A2AA86-7B11-40F4-A8A9-99BED5C23269}" type="slidenum">
              <a:rPr kumimoji="1" lang="ja-JP" altLang="en-US" smtClean="0"/>
              <a:pPr/>
              <a:t>‹#›</a:t>
            </a:fld>
            <a:endParaRPr kumimoji="1" lang="ja-JP" altLang="en-US"/>
          </a:p>
        </p:txBody>
      </p:sp>
    </p:spTree>
    <p:extLst>
      <p:ext uri="{BB962C8B-B14F-4D97-AF65-F5344CB8AC3E}">
        <p14:creationId xmlns:p14="http://schemas.microsoft.com/office/powerpoint/2010/main" val="8670236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3A2AA86-7B11-40F4-A8A9-99BED5C23269}" type="slidenum">
              <a:rPr kumimoji="1" lang="ja-JP" altLang="en-US" smtClean="0"/>
              <a:pPr/>
              <a:t>15</a:t>
            </a:fld>
            <a:endParaRPr kumimoji="1" lang="ja-JP" altLang="en-US" dirty="0"/>
          </a:p>
        </p:txBody>
      </p:sp>
    </p:spTree>
    <p:extLst>
      <p:ext uri="{BB962C8B-B14F-4D97-AF65-F5344CB8AC3E}">
        <p14:creationId xmlns:p14="http://schemas.microsoft.com/office/powerpoint/2010/main" val="303162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4A61BF5-232F-4E76-A426-FBEAC63C44F1}" type="datetime1">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0C7D89-C3A9-4197-85D2-648081FD0375}" type="datetime1">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7EA16AB-2969-4A82-B1FF-4B9A8B56E5FB}" type="datetime1">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 &amp; サブタイトル">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a:t>タイトルテキスト</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本文レベル1</a:t>
            </a:r>
          </a:p>
          <a:p>
            <a:pPr lvl="1">
              <a:defRPr sz="1800"/>
            </a:pPr>
            <a:r>
              <a:rPr sz="2200"/>
              <a:t>本文レベル2</a:t>
            </a:r>
          </a:p>
          <a:p>
            <a:pPr lvl="2">
              <a:defRPr sz="1800"/>
            </a:pPr>
            <a:r>
              <a:rPr sz="2200"/>
              <a:t>本文レベル3</a:t>
            </a:r>
          </a:p>
          <a:p>
            <a:pPr lvl="3">
              <a:defRPr sz="1800"/>
            </a:pPr>
            <a:r>
              <a:rPr sz="2200"/>
              <a:t>本文レベル4</a:t>
            </a:r>
          </a:p>
          <a:p>
            <a:pPr lvl="4">
              <a:defRPr sz="1800"/>
            </a:pPr>
            <a:r>
              <a:rPr sz="2200"/>
              <a:t>本文レベル 5</a:t>
            </a:r>
          </a:p>
        </p:txBody>
      </p:sp>
    </p:spTree>
    <p:extLst>
      <p:ext uri="{BB962C8B-B14F-4D97-AF65-F5344CB8AC3E}">
        <p14:creationId xmlns:p14="http://schemas.microsoft.com/office/powerpoint/2010/main" val="32373944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EE343C4-1AED-4AAA-930D-72AD907789E7}" type="datetime1">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0A049DA-594F-497F-8C15-192FB58D781D}" type="datetime1">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BA4B419-AE14-4E4C-8E77-2E2CB2024B2C}" type="datetime1">
              <a:rPr kumimoji="1" lang="ja-JP" altLang="en-US" smtClean="0"/>
              <a:pPr/>
              <a:t>2017/11/6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D6B0640-65A0-4653-B8AD-C6D85AE82769}" type="datetime1">
              <a:rPr kumimoji="1" lang="ja-JP" altLang="en-US" smtClean="0"/>
              <a:pPr/>
              <a:t>2017/11/6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BFC1F10-5110-432B-B7FA-61C599DF77DB}" type="datetime1">
              <a:rPr kumimoji="1" lang="ja-JP" altLang="en-US" smtClean="0"/>
              <a:pPr/>
              <a:t>2017/11/6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8A2A87B-6313-4415-B333-20C95F4F5135}" type="datetime1">
              <a:rPr kumimoji="1" lang="ja-JP" altLang="en-US" smtClean="0"/>
              <a:pPr/>
              <a:t>2017/11/6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16EBCC7-6B8A-4272-BA79-34309A15CAC4}" type="datetime1">
              <a:rPr kumimoji="1" lang="ja-JP" altLang="en-US" smtClean="0"/>
              <a:pPr/>
              <a:t>2017/11/6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5D7390B-C54B-4009-A365-1F5E64D04669}" type="datetime1">
              <a:rPr kumimoji="1" lang="ja-JP" altLang="en-US" smtClean="0"/>
              <a:pPr/>
              <a:t>2017/11/6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95BAC0-10A0-4585-B714-A51F010A8E9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AD7CB-117B-411A-8107-78506509FD83}" type="datetime1">
              <a:rPr kumimoji="1" lang="ja-JP" altLang="en-US" smtClean="0"/>
              <a:pPr/>
              <a:t>2017/11/6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5BAC0-10A0-4585-B714-A51F010A8E9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79812" y="1916832"/>
            <a:ext cx="8479132" cy="3046988"/>
          </a:xfrm>
          <a:prstGeom prst="rect">
            <a:avLst/>
          </a:prstGeom>
          <a:noFill/>
        </p:spPr>
        <p:txBody>
          <a:bodyPr wrap="square" rtlCol="0">
            <a:spAutoFit/>
          </a:bodyPr>
          <a:lstStyle/>
          <a:p>
            <a:pPr marL="285750" indent="-285750">
              <a:buFont typeface="Wingdings" panose="05000000000000000000" pitchFamily="2" charset="2"/>
              <a:buChar char="Ø"/>
            </a:pPr>
            <a:r>
              <a:rPr lang="ja-JP" altLang="en-US" sz="2400" dirty="0" smtClean="0">
                <a:latin typeface="+mn-ea"/>
              </a:rPr>
              <a:t>「大阪市</a:t>
            </a:r>
            <a:r>
              <a:rPr lang="en-US" altLang="ja-JP" sz="2400" dirty="0" smtClean="0">
                <a:latin typeface="+mn-ea"/>
              </a:rPr>
              <a:t>ICT</a:t>
            </a:r>
            <a:r>
              <a:rPr lang="ja-JP" altLang="en-US" sz="2400" dirty="0" smtClean="0">
                <a:latin typeface="+mn-ea"/>
              </a:rPr>
              <a:t>戦略」のもと、重点的に取り組むアクションプランを策定する。</a:t>
            </a:r>
            <a:endParaRPr lang="en-US" altLang="ja-JP" sz="2400" dirty="0" smtClean="0">
              <a:latin typeface="+mn-ea"/>
            </a:endParaRPr>
          </a:p>
          <a:p>
            <a:pPr marL="285750" indent="-285750">
              <a:buFont typeface="Wingdings" panose="05000000000000000000" pitchFamily="2" charset="2"/>
              <a:buChar char="Ø"/>
            </a:pPr>
            <a:endParaRPr lang="en-US" altLang="ja-JP" sz="2400" dirty="0" smtClean="0">
              <a:latin typeface="+mn-ea"/>
            </a:endParaRPr>
          </a:p>
          <a:p>
            <a:pPr marL="285750" indent="-285750">
              <a:buFont typeface="Wingdings" panose="05000000000000000000" pitchFamily="2" charset="2"/>
              <a:buChar char="Ø"/>
            </a:pPr>
            <a:r>
              <a:rPr lang="ja-JP" altLang="en-US" sz="2400" dirty="0" smtClean="0">
                <a:latin typeface="+mn-ea"/>
              </a:rPr>
              <a:t>対象期間は３年を目途とするが、</a:t>
            </a:r>
            <a:r>
              <a:rPr lang="en-US" altLang="ja-JP" sz="2400" dirty="0" smtClean="0">
                <a:latin typeface="+mn-ea"/>
              </a:rPr>
              <a:t>ICT</a:t>
            </a:r>
            <a:r>
              <a:rPr lang="ja-JP" altLang="en-US" sz="2400" dirty="0">
                <a:latin typeface="+mn-ea"/>
              </a:rPr>
              <a:t>の</a:t>
            </a:r>
            <a:r>
              <a:rPr lang="ja-JP" altLang="en-US" sz="2400" dirty="0" smtClean="0">
                <a:latin typeface="+mn-ea"/>
              </a:rPr>
              <a:t>技術革新はめざましく、毎年見直しを行い、必要に応じて修正を行う。</a:t>
            </a:r>
            <a:endParaRPr lang="en-US" altLang="ja-JP" sz="2400" dirty="0" smtClean="0">
              <a:latin typeface="+mn-ea"/>
            </a:endParaRPr>
          </a:p>
          <a:p>
            <a:endParaRPr lang="en-US" altLang="ja-JP" sz="2400" dirty="0" smtClean="0">
              <a:latin typeface="+mn-ea"/>
            </a:endParaRPr>
          </a:p>
          <a:p>
            <a:pPr marL="285750" indent="-285750">
              <a:buFont typeface="Wingdings" panose="05000000000000000000" pitchFamily="2" charset="2"/>
              <a:buChar char="Ø"/>
            </a:pPr>
            <a:r>
              <a:rPr lang="ja-JP" altLang="en-US" sz="2400" dirty="0" smtClean="0">
                <a:latin typeface="+mn-ea"/>
              </a:rPr>
              <a:t>健康や環境その他の分野においては、</a:t>
            </a:r>
            <a:r>
              <a:rPr lang="en-US" altLang="ja-JP" sz="2400" dirty="0" smtClean="0">
                <a:latin typeface="+mn-ea"/>
              </a:rPr>
              <a:t>ICT</a:t>
            </a:r>
            <a:r>
              <a:rPr lang="ja-JP" altLang="en-US" sz="2400" dirty="0" smtClean="0">
                <a:latin typeface="+mn-ea"/>
              </a:rPr>
              <a:t>活用の成功事例を積み重ね、拡大をめざす。</a:t>
            </a:r>
            <a:endParaRPr lang="en-US" altLang="ja-JP" sz="2400" dirty="0" smtClean="0">
              <a:latin typeface="+mn-ea"/>
            </a:endParaRPr>
          </a:p>
        </p:txBody>
      </p:sp>
      <p:sp>
        <p:nvSpPr>
          <p:cNvPr id="3" name="角丸四角形 2"/>
          <p:cNvSpPr/>
          <p:nvPr/>
        </p:nvSpPr>
        <p:spPr>
          <a:xfrm>
            <a:off x="323528" y="1772816"/>
            <a:ext cx="8568952" cy="4824536"/>
          </a:xfrm>
          <a:prstGeom prst="roundRect">
            <a:avLst>
              <a:gd name="adj" fmla="val 70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23528" y="1052736"/>
            <a:ext cx="8496944" cy="48489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j-ea"/>
              </a:rPr>
              <a:t>アクションプラン策定の基本的な</a:t>
            </a:r>
            <a:r>
              <a:rPr lang="ja-JP" altLang="en-US" sz="2800" b="1" dirty="0" smtClean="0">
                <a:solidFill>
                  <a:schemeClr val="tx1"/>
                </a:solidFill>
                <a:latin typeface="+mj-ea"/>
              </a:rPr>
              <a:t>考え方</a:t>
            </a:r>
            <a:endParaRPr lang="en-US" altLang="ja-JP" sz="2800" b="1" dirty="0">
              <a:solidFill>
                <a:schemeClr val="tx1"/>
              </a:solidFill>
              <a:latin typeface="+mj-ea"/>
            </a:endParaRPr>
          </a:p>
        </p:txBody>
      </p:sp>
      <p:sp>
        <p:nvSpPr>
          <p:cNvPr id="8" name="テキスト ボックス 7"/>
          <p:cNvSpPr txBox="1"/>
          <p:nvPr/>
        </p:nvSpPr>
        <p:spPr>
          <a:xfrm>
            <a:off x="812216" y="5229200"/>
            <a:ext cx="7792232" cy="369332"/>
          </a:xfrm>
          <a:prstGeom prst="rect">
            <a:avLst/>
          </a:prstGeom>
          <a:noFill/>
          <a:ln w="63500" cmpd="dbl">
            <a:solidFill>
              <a:schemeClr val="tx1"/>
            </a:solidFill>
          </a:ln>
        </p:spPr>
        <p:txBody>
          <a:bodyPr wrap="square" rtlCol="0">
            <a:spAutoFit/>
          </a:bodyPr>
          <a:lstStyle/>
          <a:p>
            <a:pPr algn="ctr"/>
            <a:r>
              <a:rPr lang="ja-JP" altLang="en-US" b="1" dirty="0">
                <a:latin typeface="+mj-ea"/>
              </a:rPr>
              <a:t>アクションプラン目標　</a:t>
            </a:r>
            <a:r>
              <a:rPr lang="en-US" altLang="ja-JP" b="1" dirty="0">
                <a:latin typeface="+mj-ea"/>
              </a:rPr>
              <a:t>【</a:t>
            </a:r>
            <a:r>
              <a:rPr lang="ja-JP" altLang="en-US" b="1" dirty="0">
                <a:latin typeface="+mj-ea"/>
              </a:rPr>
              <a:t>平成</a:t>
            </a:r>
            <a:r>
              <a:rPr lang="en-US" altLang="ja-JP" b="1" dirty="0">
                <a:latin typeface="+mj-ea"/>
              </a:rPr>
              <a:t>27</a:t>
            </a:r>
            <a:r>
              <a:rPr lang="ja-JP" altLang="en-US" b="1" dirty="0">
                <a:latin typeface="+mj-ea"/>
              </a:rPr>
              <a:t>年度～</a:t>
            </a:r>
            <a:r>
              <a:rPr lang="en-US" altLang="ja-JP" b="1" dirty="0">
                <a:latin typeface="+mj-ea"/>
              </a:rPr>
              <a:t>29</a:t>
            </a:r>
            <a:r>
              <a:rPr lang="ja-JP" altLang="en-US" b="1" dirty="0">
                <a:latin typeface="+mj-ea"/>
              </a:rPr>
              <a:t>年度</a:t>
            </a:r>
            <a:r>
              <a:rPr lang="en-US" altLang="ja-JP" b="1" dirty="0" smtClean="0">
                <a:latin typeface="+mj-ea"/>
              </a:rPr>
              <a:t>】</a:t>
            </a:r>
            <a:r>
              <a:rPr lang="ja-JP" altLang="en-US" b="1" dirty="0" smtClean="0">
                <a:latin typeface="+mj-ea"/>
              </a:rPr>
              <a:t>　　</a:t>
            </a:r>
            <a:r>
              <a:rPr lang="en-US" altLang="ja-JP" dirty="0" smtClean="0">
                <a:latin typeface="+mn-ea"/>
              </a:rPr>
              <a:t>ICT</a:t>
            </a:r>
            <a:r>
              <a:rPr lang="ja-JP" altLang="en-US" dirty="0" smtClean="0">
                <a:latin typeface="+mn-ea"/>
              </a:rPr>
              <a:t>活用施策　実施件数</a:t>
            </a:r>
            <a:endParaRPr lang="en-US" altLang="ja-JP" dirty="0" smtClean="0">
              <a:latin typeface="+mn-ea"/>
            </a:endParaRPr>
          </a:p>
        </p:txBody>
      </p:sp>
      <p:sp>
        <p:nvSpPr>
          <p:cNvPr id="12" name="テキスト ボックス 11"/>
          <p:cNvSpPr txBox="1"/>
          <p:nvPr/>
        </p:nvSpPr>
        <p:spPr>
          <a:xfrm>
            <a:off x="5220072" y="5860389"/>
            <a:ext cx="1664021" cy="769441"/>
          </a:xfrm>
          <a:prstGeom prst="rect">
            <a:avLst/>
          </a:prstGeom>
          <a:noFill/>
        </p:spPr>
        <p:txBody>
          <a:bodyPr wrap="square" rtlCol="0">
            <a:spAutoFit/>
          </a:bodyPr>
          <a:lstStyle/>
          <a:p>
            <a:r>
              <a:rPr kumimoji="1" lang="ja-JP" altLang="en-US" sz="4400" dirty="0" smtClean="0"/>
              <a:t>７０件</a:t>
            </a:r>
            <a:endParaRPr kumimoji="1" lang="ja-JP" altLang="en-US" sz="4400" dirty="0"/>
          </a:p>
        </p:txBody>
      </p:sp>
      <p:sp>
        <p:nvSpPr>
          <p:cNvPr id="13" name="テキスト ボックス 12"/>
          <p:cNvSpPr txBox="1"/>
          <p:nvPr/>
        </p:nvSpPr>
        <p:spPr>
          <a:xfrm>
            <a:off x="1712702" y="5677578"/>
            <a:ext cx="2995629" cy="338554"/>
          </a:xfrm>
          <a:prstGeom prst="rect">
            <a:avLst/>
          </a:prstGeom>
          <a:noFill/>
        </p:spPr>
        <p:txBody>
          <a:bodyPr wrap="square" rtlCol="0">
            <a:spAutoFit/>
          </a:bodyPr>
          <a:lstStyle/>
          <a:p>
            <a:r>
              <a:rPr lang="ja-JP" altLang="en-US" sz="1600" dirty="0"/>
              <a:t>（</a:t>
            </a:r>
            <a:r>
              <a:rPr lang="ja-JP" altLang="en-US" sz="1600" dirty="0" smtClean="0"/>
              <a:t>平成</a:t>
            </a:r>
            <a:r>
              <a:rPr lang="en-US" altLang="ja-JP" sz="1600" dirty="0" smtClean="0"/>
              <a:t>26</a:t>
            </a:r>
            <a:r>
              <a:rPr lang="ja-JP" altLang="en-US" sz="1600" dirty="0" smtClean="0"/>
              <a:t>年度　別紙リスト参照）</a:t>
            </a:r>
            <a:endParaRPr kumimoji="1" lang="ja-JP" altLang="en-US" sz="1600" dirty="0"/>
          </a:p>
        </p:txBody>
      </p:sp>
      <p:sp>
        <p:nvSpPr>
          <p:cNvPr id="14" name="テキスト ボックス 13"/>
          <p:cNvSpPr txBox="1"/>
          <p:nvPr/>
        </p:nvSpPr>
        <p:spPr>
          <a:xfrm>
            <a:off x="2504791" y="5882802"/>
            <a:ext cx="1421422" cy="284663"/>
          </a:xfrm>
          <a:prstGeom prst="rect">
            <a:avLst/>
          </a:prstGeom>
          <a:noFill/>
        </p:spPr>
        <p:txBody>
          <a:bodyPr wrap="square" rtlCol="0">
            <a:spAutoFit/>
          </a:bodyPr>
          <a:lstStyle/>
          <a:p>
            <a:r>
              <a:rPr lang="en-US" altLang="ja-JP" sz="4000" dirty="0" smtClean="0"/>
              <a:t>17</a:t>
            </a:r>
            <a:r>
              <a:rPr kumimoji="1" lang="ja-JP" altLang="en-US" sz="4000" dirty="0" smtClean="0"/>
              <a:t>件</a:t>
            </a:r>
            <a:endParaRPr kumimoji="1" lang="ja-JP" altLang="en-US" sz="4000" dirty="0"/>
          </a:p>
        </p:txBody>
      </p:sp>
      <p:sp>
        <p:nvSpPr>
          <p:cNvPr id="15" name="右矢印 14"/>
          <p:cNvSpPr/>
          <p:nvPr/>
        </p:nvSpPr>
        <p:spPr>
          <a:xfrm>
            <a:off x="4067944" y="6022429"/>
            <a:ext cx="758354" cy="365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0746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10</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23528" y="1703247"/>
            <a:ext cx="8424936" cy="707886"/>
          </a:xfrm>
          <a:prstGeom prst="rect">
            <a:avLst/>
          </a:prstGeom>
          <a:noFill/>
        </p:spPr>
        <p:txBody>
          <a:bodyPr wrap="square" rtlCol="0">
            <a:spAutoFit/>
          </a:bodyPr>
          <a:lstStyle/>
          <a:p>
            <a:r>
              <a:rPr lang="ja-JP" altLang="en-US" sz="1400" dirty="0" smtClean="0">
                <a:latin typeface="+mn-ea"/>
              </a:rPr>
              <a:t>■学校教育</a:t>
            </a:r>
            <a:r>
              <a:rPr lang="en-US" altLang="ja-JP" sz="1400" dirty="0" smtClean="0">
                <a:latin typeface="+mn-ea"/>
              </a:rPr>
              <a:t>ICT</a:t>
            </a:r>
          </a:p>
          <a:p>
            <a:r>
              <a:rPr lang="ja-JP" altLang="en-US" sz="1400" dirty="0">
                <a:latin typeface="+mn-ea"/>
              </a:rPr>
              <a:t>　</a:t>
            </a:r>
            <a:r>
              <a:rPr lang="ja-JP" altLang="en-US" sz="14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27</a:t>
            </a:r>
            <a:r>
              <a:rPr lang="ja-JP" altLang="en-US" sz="1200" dirty="0" smtClean="0">
                <a:latin typeface="+mn-ea"/>
              </a:rPr>
              <a:t>～</a:t>
            </a:r>
            <a:r>
              <a:rPr lang="en-US" altLang="ja-JP" sz="1200" dirty="0" smtClean="0">
                <a:latin typeface="+mn-ea"/>
              </a:rPr>
              <a:t>29</a:t>
            </a:r>
            <a:r>
              <a:rPr lang="ja-JP" altLang="en-US" sz="1200" dirty="0" smtClean="0">
                <a:latin typeface="+mn-ea"/>
              </a:rPr>
              <a:t>年度</a:t>
            </a:r>
            <a:r>
              <a:rPr lang="en-US" altLang="ja-JP" sz="1200" dirty="0" smtClean="0">
                <a:latin typeface="+mn-ea"/>
              </a:rPr>
              <a:t>】</a:t>
            </a:r>
            <a:r>
              <a:rPr lang="ja-JP" altLang="en-US" sz="1200" dirty="0" smtClean="0">
                <a:latin typeface="+mn-ea"/>
              </a:rPr>
              <a:t>　・モデル校による</a:t>
            </a:r>
            <a:r>
              <a:rPr lang="en-US" altLang="ja-JP" sz="1200" dirty="0" smtClean="0">
                <a:latin typeface="+mn-ea"/>
              </a:rPr>
              <a:t>ICT</a:t>
            </a:r>
            <a:r>
              <a:rPr lang="ja-JP" altLang="en-US" sz="1200" dirty="0" smtClean="0">
                <a:latin typeface="+mn-ea"/>
              </a:rPr>
              <a:t>を活用した授業づくりや指導方法等の研究</a:t>
            </a:r>
            <a:endParaRPr lang="en-US" altLang="ja-JP" sz="1200" dirty="0" smtClean="0">
              <a:latin typeface="+mn-ea"/>
            </a:endParaRPr>
          </a:p>
          <a:p>
            <a:r>
              <a:rPr lang="ja-JP" altLang="en-US" sz="1200" dirty="0" smtClean="0">
                <a:latin typeface="+mn-ea"/>
              </a:rPr>
              <a:t>　　 　　　　　　　　　　　　　・全小中学校へのタブレット端末等機器の導入及び</a:t>
            </a:r>
            <a:r>
              <a:rPr lang="en-US" altLang="ja-JP" sz="1200" dirty="0" smtClean="0">
                <a:latin typeface="+mn-ea"/>
              </a:rPr>
              <a:t>ICT</a:t>
            </a:r>
            <a:r>
              <a:rPr lang="ja-JP" altLang="en-US" sz="1200" dirty="0" smtClean="0">
                <a:latin typeface="+mn-ea"/>
              </a:rPr>
              <a:t>環境の整備</a:t>
            </a:r>
            <a:endParaRPr lang="en-US" altLang="ja-JP" sz="1200" dirty="0" smtClean="0">
              <a:latin typeface="+mn-ea"/>
            </a:endParaRPr>
          </a:p>
        </p:txBody>
      </p:sp>
      <p:sp>
        <p:nvSpPr>
          <p:cNvPr id="19" name="正方形/長方形 18"/>
          <p:cNvSpPr/>
          <p:nvPr/>
        </p:nvSpPr>
        <p:spPr>
          <a:xfrm>
            <a:off x="313631" y="671017"/>
            <a:ext cx="8720297" cy="523220"/>
          </a:xfrm>
          <a:prstGeom prst="rect">
            <a:avLst/>
          </a:prstGeom>
        </p:spPr>
        <p:txBody>
          <a:bodyPr wrap="square">
            <a:spAutoFit/>
          </a:bodyPr>
          <a:lstStyle/>
          <a:p>
            <a:r>
              <a:rPr lang="en-US" altLang="ja-JP" sz="2800" b="1" dirty="0"/>
              <a:t>Ⅳ</a:t>
            </a:r>
            <a:r>
              <a:rPr lang="ja-JP" altLang="en-US" sz="2800" b="1" dirty="0"/>
              <a:t>　</a:t>
            </a:r>
            <a:r>
              <a:rPr lang="ja-JP" altLang="en-US" sz="2800" b="1" dirty="0" smtClean="0"/>
              <a:t>施策</a:t>
            </a:r>
            <a:r>
              <a:rPr lang="ja-JP" altLang="en-US" sz="2800" b="1" dirty="0"/>
              <a:t>に</a:t>
            </a:r>
            <a:r>
              <a:rPr lang="ja-JP" altLang="en-US" sz="2800" b="1" dirty="0" smtClean="0"/>
              <a:t>おける徹底活用　</a:t>
            </a:r>
            <a:endParaRPr lang="en-US" altLang="ja-JP" sz="2800" b="1" dirty="0"/>
          </a:p>
        </p:txBody>
      </p:sp>
      <p:sp>
        <p:nvSpPr>
          <p:cNvPr id="20" name="角丸四角形 19"/>
          <p:cNvSpPr/>
          <p:nvPr/>
        </p:nvSpPr>
        <p:spPr>
          <a:xfrm>
            <a:off x="316202" y="1181428"/>
            <a:ext cx="8496944" cy="48489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教育</a:t>
            </a:r>
            <a:r>
              <a:rPr kumimoji="1" lang="en-US" altLang="ja-JP" sz="2000" b="1" dirty="0" smtClean="0">
                <a:solidFill>
                  <a:schemeClr val="tx1"/>
                </a:solidFill>
                <a:latin typeface="+mj-ea"/>
                <a:ea typeface="+mj-ea"/>
              </a:rPr>
              <a:t>ICT</a:t>
            </a:r>
            <a:endParaRPr kumimoji="1" lang="ja-JP" altLang="en-US" sz="2000" b="1" dirty="0">
              <a:solidFill>
                <a:schemeClr val="tx1"/>
              </a:solidFill>
              <a:latin typeface="+mj-ea"/>
              <a:ea typeface="+mj-ea"/>
            </a:endParaRPr>
          </a:p>
        </p:txBody>
      </p:sp>
      <p:sp>
        <p:nvSpPr>
          <p:cNvPr id="31" name="テキスト ボックス 30"/>
          <p:cNvSpPr txBox="1"/>
          <p:nvPr/>
        </p:nvSpPr>
        <p:spPr>
          <a:xfrm>
            <a:off x="323528" y="3933056"/>
            <a:ext cx="8479132" cy="1261884"/>
          </a:xfrm>
          <a:prstGeom prst="rect">
            <a:avLst/>
          </a:prstGeom>
          <a:noFill/>
        </p:spPr>
        <p:txBody>
          <a:bodyPr wrap="square" rtlCol="0">
            <a:spAutoFit/>
          </a:bodyPr>
          <a:lstStyle/>
          <a:p>
            <a:r>
              <a:rPr lang="ja-JP" altLang="en-US" sz="1400" dirty="0" smtClean="0">
                <a:latin typeface="+mn-ea"/>
              </a:rPr>
              <a:t>■校務支援</a:t>
            </a:r>
            <a:r>
              <a:rPr lang="en-US" altLang="ja-JP" sz="1400" dirty="0" smtClean="0">
                <a:latin typeface="+mn-ea"/>
              </a:rPr>
              <a:t>ICT</a:t>
            </a:r>
          </a:p>
          <a:p>
            <a:r>
              <a:rPr lang="ja-JP" altLang="en-US" sz="1200" dirty="0">
                <a:latin typeface="+mn-ea"/>
              </a:rPr>
              <a:t>　</a:t>
            </a:r>
            <a:r>
              <a:rPr lang="ja-JP" altLang="en-US" sz="1200" dirty="0" smtClean="0">
                <a:latin typeface="+mn-ea"/>
              </a:rPr>
              <a:t>　</a:t>
            </a:r>
            <a:r>
              <a:rPr lang="en-US" altLang="ja-JP" sz="1200" dirty="0">
                <a:latin typeface="+mn-ea"/>
              </a:rPr>
              <a:t> 【</a:t>
            </a:r>
            <a:r>
              <a:rPr lang="ja-JP" altLang="en-US" sz="1200" dirty="0">
                <a:latin typeface="+mn-ea"/>
              </a:rPr>
              <a:t>平成</a:t>
            </a:r>
            <a:r>
              <a:rPr lang="en-US" altLang="ja-JP" sz="1200" dirty="0">
                <a:latin typeface="+mn-ea"/>
              </a:rPr>
              <a:t>27</a:t>
            </a:r>
            <a:r>
              <a:rPr lang="ja-JP" altLang="en-US" sz="1200" dirty="0">
                <a:latin typeface="+mn-ea"/>
              </a:rPr>
              <a:t>～</a:t>
            </a:r>
            <a:r>
              <a:rPr lang="en-US" altLang="ja-JP" sz="1200" dirty="0">
                <a:latin typeface="+mn-ea"/>
              </a:rPr>
              <a:t>29</a:t>
            </a:r>
            <a:r>
              <a:rPr lang="ja-JP" altLang="en-US" sz="1200" dirty="0">
                <a:latin typeface="+mn-ea"/>
              </a:rPr>
              <a:t>年度</a:t>
            </a:r>
            <a:r>
              <a:rPr lang="en-US" altLang="ja-JP" sz="1200" dirty="0">
                <a:latin typeface="+mn-ea"/>
              </a:rPr>
              <a:t>】</a:t>
            </a:r>
            <a:endParaRPr lang="en-US" altLang="ja-JP" sz="1200" dirty="0" smtClean="0">
              <a:latin typeface="+mn-ea"/>
            </a:endParaRPr>
          </a:p>
          <a:p>
            <a:r>
              <a:rPr lang="ja-JP" altLang="en-US" sz="1400" dirty="0">
                <a:latin typeface="+mn-ea"/>
              </a:rPr>
              <a:t>　　</a:t>
            </a:r>
            <a:r>
              <a:rPr lang="ja-JP" altLang="en-US" sz="1400" dirty="0" smtClean="0">
                <a:latin typeface="+mn-ea"/>
              </a:rPr>
              <a:t>・</a:t>
            </a:r>
            <a:r>
              <a:rPr lang="ja-JP" altLang="en-US" sz="1200" dirty="0" smtClean="0">
                <a:latin typeface="+mn-ea"/>
              </a:rPr>
              <a:t>教員</a:t>
            </a:r>
            <a:r>
              <a:rPr lang="ja-JP" altLang="en-US" sz="1200" dirty="0">
                <a:latin typeface="+mn-ea"/>
              </a:rPr>
              <a:t>が児童・生徒と向き合う時間を増やすため、</a:t>
            </a:r>
            <a:r>
              <a:rPr lang="ja-JP" altLang="en-US" sz="1200" dirty="0" smtClean="0">
                <a:latin typeface="+mn-ea"/>
              </a:rPr>
              <a:t>全</a:t>
            </a:r>
            <a:r>
              <a:rPr lang="en-US" altLang="ja-JP" sz="1200" dirty="0" smtClean="0">
                <a:latin typeface="+mn-ea"/>
              </a:rPr>
              <a:t>442</a:t>
            </a:r>
            <a:r>
              <a:rPr lang="ja-JP" altLang="en-US" sz="1200" dirty="0" smtClean="0">
                <a:latin typeface="+mn-ea"/>
              </a:rPr>
              <a:t>校</a:t>
            </a:r>
            <a:r>
              <a:rPr lang="ja-JP" altLang="en-US" sz="1200" dirty="0">
                <a:latin typeface="+mn-ea"/>
              </a:rPr>
              <a:t>において</a:t>
            </a:r>
            <a:r>
              <a:rPr lang="en-US" altLang="ja-JP" sz="1200" dirty="0">
                <a:latin typeface="+mn-ea"/>
              </a:rPr>
              <a:t>ICT</a:t>
            </a:r>
            <a:r>
              <a:rPr lang="ja-JP" altLang="en-US" sz="1200" dirty="0">
                <a:latin typeface="+mn-ea"/>
              </a:rPr>
              <a:t>の活用により</a:t>
            </a:r>
            <a:r>
              <a:rPr lang="ja-JP" altLang="en-US" sz="1200" dirty="0" smtClean="0">
                <a:latin typeface="+mn-ea"/>
              </a:rPr>
              <a:t>、</a:t>
            </a:r>
            <a:endParaRPr lang="en-US" altLang="ja-JP" sz="1200" dirty="0" smtClean="0">
              <a:latin typeface="+mn-ea"/>
            </a:endParaRPr>
          </a:p>
          <a:p>
            <a:r>
              <a:rPr lang="ja-JP" altLang="en-US" sz="1200" dirty="0">
                <a:latin typeface="+mn-ea"/>
              </a:rPr>
              <a:t>　</a:t>
            </a:r>
            <a:r>
              <a:rPr lang="ja-JP" altLang="en-US" sz="1200" dirty="0" smtClean="0">
                <a:latin typeface="+mn-ea"/>
              </a:rPr>
              <a:t>　　　学校</a:t>
            </a:r>
            <a:r>
              <a:rPr lang="ja-JP" altLang="en-US" sz="1200" dirty="0">
                <a:latin typeface="+mn-ea"/>
              </a:rPr>
              <a:t>教育の質の向上、学校経営の</a:t>
            </a:r>
            <a:r>
              <a:rPr lang="ja-JP" altLang="en-US" sz="1200" dirty="0" smtClean="0">
                <a:latin typeface="+mn-ea"/>
              </a:rPr>
              <a:t>効率化</a:t>
            </a:r>
            <a:r>
              <a:rPr lang="ja-JP" altLang="en-US" sz="1200" dirty="0">
                <a:latin typeface="+mn-ea"/>
              </a:rPr>
              <a:t>・高度化を図る</a:t>
            </a:r>
            <a:r>
              <a:rPr lang="ja-JP" altLang="en-US" sz="1200" dirty="0" smtClean="0">
                <a:latin typeface="+mn-ea"/>
              </a:rPr>
              <a:t>。</a:t>
            </a:r>
            <a:endParaRPr lang="en-US" altLang="ja-JP" sz="1200" dirty="0" smtClean="0">
              <a:latin typeface="+mn-ea"/>
            </a:endParaRPr>
          </a:p>
          <a:p>
            <a:r>
              <a:rPr lang="ja-JP" altLang="en-US" sz="1200" dirty="0">
                <a:latin typeface="+mn-ea"/>
              </a:rPr>
              <a:t>　</a:t>
            </a:r>
            <a:r>
              <a:rPr lang="ja-JP" altLang="en-US" sz="1200" dirty="0" smtClean="0">
                <a:latin typeface="+mn-ea"/>
              </a:rPr>
              <a:t>　</a:t>
            </a:r>
            <a:r>
              <a:rPr lang="ja-JP" altLang="en-US" sz="1200" dirty="0">
                <a:latin typeface="+mn-ea"/>
              </a:rPr>
              <a:t>・</a:t>
            </a:r>
            <a:r>
              <a:rPr lang="ja-JP" altLang="en-US" sz="1200" dirty="0" smtClean="0">
                <a:latin typeface="+mn-ea"/>
              </a:rPr>
              <a:t>学校</a:t>
            </a:r>
            <a:r>
              <a:rPr lang="ja-JP" altLang="en-US" sz="1200" dirty="0">
                <a:latin typeface="+mn-ea"/>
              </a:rPr>
              <a:t>から保護者・地域への情報発信を</a:t>
            </a:r>
            <a:r>
              <a:rPr lang="ja-JP" altLang="en-US" sz="1200" dirty="0" smtClean="0">
                <a:latin typeface="+mn-ea"/>
              </a:rPr>
              <a:t>促進</a:t>
            </a:r>
            <a:endParaRPr lang="en-US" altLang="ja-JP" sz="1200" dirty="0">
              <a:latin typeface="+mn-ea"/>
            </a:endParaRPr>
          </a:p>
          <a:p>
            <a:r>
              <a:rPr lang="ja-JP" altLang="en-US" sz="1200" dirty="0" smtClean="0">
                <a:latin typeface="+mn-ea"/>
              </a:rPr>
              <a:t>　　 ・教員</a:t>
            </a:r>
            <a:r>
              <a:rPr lang="ja-JP" altLang="en-US" sz="1200" dirty="0">
                <a:latin typeface="+mn-ea"/>
              </a:rPr>
              <a:t>の</a:t>
            </a:r>
            <a:r>
              <a:rPr lang="en-US" altLang="ja-JP" sz="1200" dirty="0">
                <a:latin typeface="+mn-ea"/>
              </a:rPr>
              <a:t>ICT</a:t>
            </a:r>
            <a:r>
              <a:rPr lang="ja-JP" altLang="en-US" sz="1200" dirty="0">
                <a:latin typeface="+mn-ea"/>
              </a:rPr>
              <a:t>活用力の向上と情報セキュリティの強化を</a:t>
            </a:r>
            <a:r>
              <a:rPr lang="ja-JP" altLang="en-US" sz="1200" dirty="0" smtClean="0">
                <a:latin typeface="+mn-ea"/>
              </a:rPr>
              <a:t>図る</a:t>
            </a:r>
            <a:endParaRPr lang="ja-JP" altLang="en-US" sz="1200" dirty="0">
              <a:latin typeface="+mn-ea"/>
            </a:endParaRPr>
          </a:p>
        </p:txBody>
      </p:sp>
      <p:graphicFrame>
        <p:nvGraphicFramePr>
          <p:cNvPr id="36" name="表 35"/>
          <p:cNvGraphicFramePr>
            <a:graphicFrameLocks noGrp="1"/>
          </p:cNvGraphicFramePr>
          <p:nvPr>
            <p:extLst>
              <p:ext uri="{D42A27DB-BD31-4B8C-83A1-F6EECF244321}">
                <p14:modId xmlns:p14="http://schemas.microsoft.com/office/powerpoint/2010/main" val="2813716979"/>
              </p:ext>
            </p:extLst>
          </p:nvPr>
        </p:nvGraphicFramePr>
        <p:xfrm>
          <a:off x="611560" y="2546931"/>
          <a:ext cx="7632848" cy="1339592"/>
        </p:xfrm>
        <a:graphic>
          <a:graphicData uri="http://schemas.openxmlformats.org/drawingml/2006/table">
            <a:tbl>
              <a:tblPr firstRow="1" bandRow="1">
                <a:tableStyleId>{5C22544A-7EE6-4342-B048-85BDC9FD1C3A}</a:tableStyleId>
              </a:tblPr>
              <a:tblGrid>
                <a:gridCol w="3735223"/>
                <a:gridCol w="3897625"/>
              </a:tblGrid>
              <a:tr h="288032">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853428">
                <a:tc>
                  <a:txBody>
                    <a:bodyPr/>
                    <a:lstStyle/>
                    <a:p>
                      <a:pPr marL="171450" indent="-171450">
                        <a:buFont typeface="Wingdings" panose="05000000000000000000" pitchFamily="2" charset="2"/>
                        <a:buChar char="ü"/>
                      </a:pPr>
                      <a:r>
                        <a:rPr kumimoji="1" lang="ja-JP" altLang="en-US" sz="1200" dirty="0" smtClean="0"/>
                        <a:t>全小中学校におけるタブレット端末導入及び環境構築</a:t>
                      </a:r>
                      <a:endParaRPr kumimoji="1" lang="en-US" altLang="ja-JP" sz="1200" dirty="0" smtClean="0"/>
                    </a:p>
                    <a:p>
                      <a:pPr marL="171450" indent="-171450">
                        <a:buFont typeface="Wingdings" panose="05000000000000000000" pitchFamily="2" charset="2"/>
                        <a:buChar char="ü"/>
                      </a:pPr>
                      <a:r>
                        <a:rPr kumimoji="1" lang="ja-JP" altLang="en-US" sz="1200" dirty="0" smtClean="0"/>
                        <a:t>全小中学校の生徒がタブレット端末の操作を習得</a:t>
                      </a:r>
                      <a:endParaRPr kumimoji="1" lang="en-US" altLang="ja-JP" sz="1200" dirty="0" smtClean="0"/>
                    </a:p>
                    <a:p>
                      <a:pPr marL="171450" indent="-171450">
                        <a:buFont typeface="Wingdings" panose="05000000000000000000" pitchFamily="2" charset="2"/>
                        <a:buChar char="ü"/>
                      </a:pPr>
                      <a:r>
                        <a:rPr kumimoji="1" lang="ja-JP" altLang="en-US" sz="1200" dirty="0" smtClean="0"/>
                        <a:t>発表する機会、コミュニケーションの向上</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ja-JP" altLang="en-US" sz="1050" dirty="0" smtClean="0">
                          <a:solidFill>
                            <a:schemeClr val="tx1"/>
                          </a:solidFill>
                        </a:rPr>
                        <a:t>最先端のＩＣＴ環境の中で、児童・生徒が互いに教え合い学び合う協働的な学びや、思考力・判断力・表現力の育成につながる言語活動、児童・生徒一人一人の能力や特性に応じた指導等を充実させ、授業の質を向上し、自分で考え判断する力、自分の考えを豊かに伝える力、最新のＩＣＴ機器を活用する力を備えた</a:t>
                      </a:r>
                      <a:r>
                        <a:rPr kumimoji="1" lang="en-US" altLang="ja-JP" sz="1050" dirty="0" smtClean="0">
                          <a:solidFill>
                            <a:schemeClr val="tx1"/>
                          </a:solidFill>
                        </a:rPr>
                        <a:t>21</a:t>
                      </a:r>
                      <a:r>
                        <a:rPr kumimoji="1" lang="ja-JP" altLang="en-US" sz="1050" dirty="0" smtClean="0">
                          <a:solidFill>
                            <a:schemeClr val="tx1"/>
                          </a:solidFill>
                        </a:rPr>
                        <a:t>世紀をたくましく生き抜く子どもの育成を図る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7" name="表 36"/>
          <p:cNvGraphicFramePr>
            <a:graphicFrameLocks noGrp="1"/>
          </p:cNvGraphicFramePr>
          <p:nvPr>
            <p:extLst/>
          </p:nvPr>
        </p:nvGraphicFramePr>
        <p:xfrm>
          <a:off x="611560" y="5194940"/>
          <a:ext cx="7632848" cy="1293872"/>
        </p:xfrm>
        <a:graphic>
          <a:graphicData uri="http://schemas.openxmlformats.org/drawingml/2006/table">
            <a:tbl>
              <a:tblPr firstRow="1" bandRow="1">
                <a:tableStyleId>{5C22544A-7EE6-4342-B048-85BDC9FD1C3A}</a:tableStyleId>
              </a:tblPr>
              <a:tblGrid>
                <a:gridCol w="3735223"/>
                <a:gridCol w="3897625"/>
              </a:tblGrid>
              <a:tr h="288032">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853428">
                <a:tc>
                  <a:txBody>
                    <a:bodyPr/>
                    <a:lstStyle/>
                    <a:p>
                      <a:pPr marL="171450" indent="-171450">
                        <a:buFont typeface="Wingdings" panose="05000000000000000000" pitchFamily="2" charset="2"/>
                        <a:buChar char="ü"/>
                      </a:pPr>
                      <a:r>
                        <a:rPr kumimoji="1" lang="ja-JP" altLang="en-US" sz="1200" dirty="0" smtClean="0"/>
                        <a:t>小中学校教員の校務支援</a:t>
                      </a:r>
                      <a:r>
                        <a:rPr kumimoji="1" lang="en-US" altLang="ja-JP" sz="1200" dirty="0" smtClean="0"/>
                        <a:t>ICT</a:t>
                      </a:r>
                      <a:r>
                        <a:rPr kumimoji="1" lang="ja-JP" altLang="en-US" sz="1200" dirty="0" smtClean="0"/>
                        <a:t>利用率の向上　</a:t>
                      </a:r>
                      <a:r>
                        <a:rPr kumimoji="1" lang="en-US" altLang="ja-JP" sz="1200" dirty="0" smtClean="0"/>
                        <a:t>94</a:t>
                      </a:r>
                      <a:r>
                        <a:rPr kumimoji="1" lang="ja-JP" altLang="en-US" sz="1200" dirty="0" smtClean="0"/>
                        <a:t>％</a:t>
                      </a:r>
                      <a:endParaRPr kumimoji="1" lang="en-US" altLang="ja-JP" sz="1200" dirty="0" smtClean="0"/>
                    </a:p>
                    <a:p>
                      <a:pPr marL="171450" indent="-171450">
                        <a:buFont typeface="Wingdings" panose="05000000000000000000" pitchFamily="2" charset="2"/>
                        <a:buChar char="ü"/>
                      </a:pPr>
                      <a:r>
                        <a:rPr kumimoji="1" lang="ja-JP" altLang="en-US" sz="1200" dirty="0" smtClean="0"/>
                        <a:t>学校から保護者・地域への情報発信促進</a:t>
                      </a:r>
                      <a:endParaRPr kumimoji="1" lang="en-US" altLang="ja-JP" sz="1200" dirty="0" smtClean="0"/>
                    </a:p>
                    <a:p>
                      <a:pPr marL="0" indent="0">
                        <a:buFont typeface="Wingdings" panose="05000000000000000000" pitchFamily="2" charset="2"/>
                        <a:buNone/>
                      </a:pPr>
                      <a:r>
                        <a:rPr kumimoji="1" lang="ja-JP" altLang="en-US" sz="1200" dirty="0" smtClean="0"/>
                        <a:t>　　　ホームページアクセス数　各校平均年間</a:t>
                      </a:r>
                      <a:r>
                        <a:rPr kumimoji="1" lang="en-US" altLang="ja-JP" sz="1200" dirty="0" smtClean="0"/>
                        <a:t>20,000</a:t>
                      </a:r>
                      <a:r>
                        <a:rPr kumimoji="1" lang="ja-JP" altLang="en-US" sz="1200" dirty="0" smtClean="0"/>
                        <a:t>件</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ja-JP" altLang="en-US" sz="1200" dirty="0" smtClean="0"/>
                        <a:t>教員が校務支援</a:t>
                      </a:r>
                      <a:r>
                        <a:rPr kumimoji="1" lang="en-US" altLang="ja-JP" sz="1200" dirty="0" smtClean="0"/>
                        <a:t>ICT</a:t>
                      </a:r>
                      <a:r>
                        <a:rPr kumimoji="1" lang="ja-JP" altLang="en-US" sz="1200" dirty="0" smtClean="0"/>
                        <a:t>を十分に活用し、教育の質の向上、事務の効率化が図られている</a:t>
                      </a:r>
                      <a:endParaRPr kumimoji="1" lang="en-US" altLang="ja-JP" sz="1200" dirty="0" smtClean="0"/>
                    </a:p>
                    <a:p>
                      <a:pPr marL="171450" indent="-171450">
                        <a:buFont typeface="Wingdings" panose="05000000000000000000" pitchFamily="2" charset="2"/>
                        <a:buChar char="u"/>
                      </a:pPr>
                      <a:r>
                        <a:rPr kumimoji="1" lang="ja-JP" altLang="en-US" sz="1200" dirty="0" smtClean="0"/>
                        <a:t>保護者・地域が学校とコミュニケーションをとれている</a:t>
                      </a:r>
                      <a:endParaRPr kumimoji="1" lang="en-US" altLang="ja-JP" sz="1200" dirty="0" smtClean="0"/>
                    </a:p>
                    <a:p>
                      <a:pPr marL="171450" indent="-171450">
                        <a:buFont typeface="Wingdings" panose="05000000000000000000" pitchFamily="2" charset="2"/>
                        <a:buChar char="u"/>
                      </a:pPr>
                      <a:r>
                        <a:rPr kumimoji="1" lang="en-US" altLang="ja-JP" sz="1200" dirty="0" smtClean="0"/>
                        <a:t>ICT</a:t>
                      </a:r>
                      <a:r>
                        <a:rPr kumimoji="1" lang="ja-JP" altLang="en-US" sz="1200" dirty="0" smtClean="0"/>
                        <a:t>活用により教員が児童・生徒と向き合う時間を増やすことができている</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2" descr="C:\Users\i8650306\AppData\Local\Microsoft\Windows\Temporary Internet Files\Content.Outlook\C4NDP298\integrate_a30.png"/>
          <p:cNvPicPr>
            <a:picLocks noChangeAspect="1" noChangeArrowheads="1"/>
          </p:cNvPicPr>
          <p:nvPr/>
        </p:nvPicPr>
        <p:blipFill>
          <a:blip r:embed="rId2" cstate="print"/>
          <a:srcRect/>
          <a:stretch>
            <a:fillRect/>
          </a:stretch>
        </p:blipFill>
        <p:spPr bwMode="auto">
          <a:xfrm>
            <a:off x="6936593" y="1703247"/>
            <a:ext cx="1620180" cy="1029253"/>
          </a:xfrm>
          <a:prstGeom prst="rect">
            <a:avLst/>
          </a:prstGeom>
          <a:noFill/>
        </p:spPr>
      </p:pic>
      <p:pic>
        <p:nvPicPr>
          <p:cNvPr id="12" name="Picture 2" descr="C:\Users\i8650306\AppData\Local\Microsoft\Windows\Temporary Internet Files\Content.Outlook\C4NDP298\integrate_a06.png"/>
          <p:cNvPicPr>
            <a:picLocks noChangeAspect="1" noChangeArrowheads="1"/>
          </p:cNvPicPr>
          <p:nvPr/>
        </p:nvPicPr>
        <p:blipFill>
          <a:blip r:embed="rId3" cstate="print"/>
          <a:srcRect/>
          <a:stretch>
            <a:fillRect/>
          </a:stretch>
        </p:blipFill>
        <p:spPr bwMode="auto">
          <a:xfrm>
            <a:off x="6732240" y="4078263"/>
            <a:ext cx="1451763" cy="938678"/>
          </a:xfrm>
          <a:prstGeom prst="rect">
            <a:avLst/>
          </a:prstGeom>
          <a:noFill/>
        </p:spPr>
      </p:pic>
    </p:spTree>
    <p:extLst>
      <p:ext uri="{BB962C8B-B14F-4D97-AF65-F5344CB8AC3E}">
        <p14:creationId xmlns:p14="http://schemas.microsoft.com/office/powerpoint/2010/main" val="2936740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11</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4423705" y="3274318"/>
            <a:ext cx="4038437" cy="923330"/>
          </a:xfrm>
          <a:prstGeom prst="rect">
            <a:avLst/>
          </a:prstGeom>
          <a:noFill/>
        </p:spPr>
        <p:txBody>
          <a:bodyPr wrap="square" rtlCol="0">
            <a:spAutoFit/>
          </a:bodyPr>
          <a:lstStyle/>
          <a:p>
            <a:r>
              <a:rPr lang="ja-JP" altLang="en-US" sz="1400" dirty="0" smtClean="0">
                <a:latin typeface="+mn-ea"/>
              </a:rPr>
              <a:t>■図書館</a:t>
            </a:r>
            <a:r>
              <a:rPr lang="ja-JP" altLang="en-US" sz="1400" dirty="0">
                <a:latin typeface="+mn-ea"/>
              </a:rPr>
              <a:t>（</a:t>
            </a:r>
            <a:r>
              <a:rPr lang="en-US" altLang="ja-JP" sz="1400" dirty="0">
                <a:latin typeface="+mn-ea"/>
              </a:rPr>
              <a:t>24</a:t>
            </a:r>
            <a:r>
              <a:rPr lang="ja-JP" altLang="en-US" sz="1400" dirty="0">
                <a:latin typeface="+mn-ea"/>
              </a:rPr>
              <a:t>館</a:t>
            </a:r>
            <a:r>
              <a:rPr lang="ja-JP" altLang="en-US" sz="1400" dirty="0" smtClean="0">
                <a:latin typeface="+mn-ea"/>
              </a:rPr>
              <a:t>）</a:t>
            </a:r>
            <a:r>
              <a:rPr lang="en-US" altLang="ja-JP" sz="1400" dirty="0" smtClean="0">
                <a:latin typeface="+mn-ea"/>
              </a:rPr>
              <a:t>Wi-Fi</a:t>
            </a:r>
            <a:r>
              <a:rPr lang="ja-JP" altLang="en-US" sz="1400" dirty="0" smtClean="0">
                <a:latin typeface="+mn-ea"/>
              </a:rPr>
              <a:t>設置</a:t>
            </a:r>
            <a:endParaRPr lang="en-US" altLang="ja-JP" sz="1400" dirty="0" smtClean="0">
              <a:latin typeface="+mn-ea"/>
            </a:endParaRPr>
          </a:p>
          <a:p>
            <a:r>
              <a:rPr lang="ja-JP" altLang="en-US" sz="1400" dirty="0" smtClean="0">
                <a:latin typeface="+mn-ea"/>
              </a:rPr>
              <a:t>■教育</a:t>
            </a:r>
            <a:r>
              <a:rPr lang="en-US" altLang="ja-JP" sz="1400" dirty="0" smtClean="0">
                <a:latin typeface="+mn-ea"/>
              </a:rPr>
              <a:t>×</a:t>
            </a:r>
            <a:r>
              <a:rPr lang="en-US" altLang="ja-JP" sz="1400" dirty="0">
                <a:latin typeface="+mn-ea"/>
              </a:rPr>
              <a:t>ICT</a:t>
            </a:r>
            <a:r>
              <a:rPr lang="ja-JP" altLang="en-US" sz="1400" dirty="0">
                <a:latin typeface="+mn-ea"/>
              </a:rPr>
              <a:t>ワーキンググループ</a:t>
            </a:r>
            <a:endParaRPr lang="en-US" altLang="ja-JP" sz="1400" dirty="0">
              <a:latin typeface="+mn-ea"/>
            </a:endParaRPr>
          </a:p>
          <a:p>
            <a:r>
              <a:rPr lang="ja-JP" altLang="en-US" sz="1200" dirty="0">
                <a:latin typeface="+mn-ea"/>
              </a:rPr>
              <a:t>　　　</a:t>
            </a:r>
            <a:r>
              <a:rPr lang="ja-JP" altLang="en-US" sz="1200" dirty="0" smtClean="0">
                <a:latin typeface="+mn-ea"/>
              </a:rPr>
              <a:t>教育</a:t>
            </a:r>
            <a:r>
              <a:rPr lang="en-US" altLang="ja-JP" sz="1200" dirty="0" smtClean="0">
                <a:latin typeface="+mn-ea"/>
              </a:rPr>
              <a:t>ICT</a:t>
            </a:r>
            <a:r>
              <a:rPr lang="ja-JP" altLang="en-US" sz="1200" dirty="0" smtClean="0">
                <a:latin typeface="+mn-ea"/>
              </a:rPr>
              <a:t>における課題を議論、今後の方向性を検討</a:t>
            </a:r>
            <a:endParaRPr lang="ja-JP" altLang="en-US" sz="1200" dirty="0">
              <a:latin typeface="+mn-ea"/>
            </a:endParaRPr>
          </a:p>
          <a:p>
            <a:endParaRPr lang="en-US" altLang="ja-JP" sz="1400" dirty="0">
              <a:latin typeface="+mn-ea"/>
            </a:endParaRPr>
          </a:p>
        </p:txBody>
      </p:sp>
      <p:graphicFrame>
        <p:nvGraphicFramePr>
          <p:cNvPr id="3" name="表 2"/>
          <p:cNvGraphicFramePr>
            <a:graphicFrameLocks noGrp="1"/>
          </p:cNvGraphicFramePr>
          <p:nvPr>
            <p:extLst/>
          </p:nvPr>
        </p:nvGraphicFramePr>
        <p:xfrm>
          <a:off x="323528" y="3975173"/>
          <a:ext cx="8249001" cy="2767418"/>
        </p:xfrm>
        <a:graphic>
          <a:graphicData uri="http://schemas.openxmlformats.org/drawingml/2006/table">
            <a:tbl>
              <a:tblPr firstRow="1" bandRow="1">
                <a:tableStyleId>{5C22544A-7EE6-4342-B048-85BDC9FD1C3A}</a:tableStyleId>
              </a:tblPr>
              <a:tblGrid>
                <a:gridCol w="2749667"/>
                <a:gridCol w="2749667"/>
                <a:gridCol w="2749667"/>
              </a:tblGrid>
              <a:tr h="364537">
                <a:tc>
                  <a:txBody>
                    <a:bodyPr/>
                    <a:lstStyle/>
                    <a:p>
                      <a:pPr algn="ctr"/>
                      <a:r>
                        <a:rPr kumimoji="1" lang="ja-JP" altLang="en-US" dirty="0" smtClean="0"/>
                        <a:t>平成</a:t>
                      </a:r>
                      <a:r>
                        <a:rPr kumimoji="1" lang="en-US" altLang="ja-JP" dirty="0" smtClean="0"/>
                        <a:t>27</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28</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29</a:t>
                      </a:r>
                      <a:r>
                        <a:rPr kumimoji="1" lang="ja-JP" altLang="en-US" dirty="0" smtClean="0"/>
                        <a:t>年度</a:t>
                      </a:r>
                      <a:endParaRPr kumimoji="1" lang="ja-JP" altLang="en-US" dirty="0"/>
                    </a:p>
                  </a:txBody>
                  <a:tcPr/>
                </a:tc>
              </a:tr>
              <a:tr h="2401658">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sp>
        <p:nvSpPr>
          <p:cNvPr id="24" name="右矢印 23"/>
          <p:cNvSpPr/>
          <p:nvPr/>
        </p:nvSpPr>
        <p:spPr>
          <a:xfrm>
            <a:off x="2915816" y="4384849"/>
            <a:ext cx="5633975" cy="232995"/>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30" name="山形 29"/>
          <p:cNvSpPr/>
          <p:nvPr/>
        </p:nvSpPr>
        <p:spPr>
          <a:xfrm>
            <a:off x="349439" y="4383155"/>
            <a:ext cx="2723407" cy="240078"/>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小中一貫校 </a:t>
            </a:r>
            <a:r>
              <a:rPr lang="en-US" altLang="ja-JP" sz="1000" dirty="0" smtClean="0">
                <a:solidFill>
                  <a:schemeClr val="tx1"/>
                </a:solidFill>
              </a:rPr>
              <a:t>3</a:t>
            </a:r>
            <a:r>
              <a:rPr lang="ja-JP" altLang="en-US" sz="1000" dirty="0" smtClean="0">
                <a:solidFill>
                  <a:schemeClr val="tx1"/>
                </a:solidFill>
              </a:rPr>
              <a:t>校　小学</a:t>
            </a:r>
            <a:r>
              <a:rPr lang="en-US" altLang="ja-JP" sz="1000" dirty="0" smtClean="0">
                <a:solidFill>
                  <a:schemeClr val="tx1"/>
                </a:solidFill>
              </a:rPr>
              <a:t>3</a:t>
            </a:r>
            <a:r>
              <a:rPr lang="ja-JP" altLang="en-US" sz="1000" dirty="0" smtClean="0">
                <a:solidFill>
                  <a:schemeClr val="tx1"/>
                </a:solidFill>
              </a:rPr>
              <a:t>年生以上</a:t>
            </a:r>
            <a:r>
              <a:rPr lang="en-US" altLang="ja-JP" sz="1000" dirty="0">
                <a:solidFill>
                  <a:schemeClr val="tx1"/>
                </a:solidFill>
              </a:rPr>
              <a:t>1</a:t>
            </a:r>
            <a:r>
              <a:rPr lang="ja-JP" altLang="en-US" sz="1000" dirty="0" smtClean="0">
                <a:solidFill>
                  <a:schemeClr val="tx1"/>
                </a:solidFill>
              </a:rPr>
              <a:t>人</a:t>
            </a:r>
            <a:r>
              <a:rPr lang="en-US" altLang="ja-JP" sz="1000" dirty="0">
                <a:solidFill>
                  <a:schemeClr val="tx1"/>
                </a:solidFill>
              </a:rPr>
              <a:t>1</a:t>
            </a:r>
            <a:r>
              <a:rPr lang="ja-JP" altLang="en-US" sz="1000" dirty="0" smtClean="0">
                <a:solidFill>
                  <a:schemeClr val="tx1"/>
                </a:solidFill>
              </a:rPr>
              <a:t>台</a:t>
            </a:r>
            <a:endParaRPr lang="en-US" altLang="ja-JP" sz="1000" dirty="0" smtClean="0">
              <a:solidFill>
                <a:schemeClr val="tx1"/>
              </a:solidFill>
            </a:endParaRPr>
          </a:p>
        </p:txBody>
      </p:sp>
      <p:sp>
        <p:nvSpPr>
          <p:cNvPr id="20" name="角丸四角形 19"/>
          <p:cNvSpPr/>
          <p:nvPr/>
        </p:nvSpPr>
        <p:spPr>
          <a:xfrm>
            <a:off x="316202" y="1181428"/>
            <a:ext cx="8496944" cy="48489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教育</a:t>
            </a:r>
            <a:r>
              <a:rPr kumimoji="1" lang="en-US" altLang="ja-JP" sz="2000" b="1" dirty="0" smtClean="0">
                <a:solidFill>
                  <a:schemeClr val="tx1"/>
                </a:solidFill>
                <a:latin typeface="+mj-ea"/>
                <a:ea typeface="+mj-ea"/>
              </a:rPr>
              <a:t>ICT</a:t>
            </a:r>
            <a:endParaRPr kumimoji="1" lang="ja-JP" altLang="en-US" sz="2000" b="1" dirty="0">
              <a:solidFill>
                <a:schemeClr val="tx1"/>
              </a:solidFill>
              <a:latin typeface="+mj-ea"/>
              <a:ea typeface="+mj-ea"/>
            </a:endParaRPr>
          </a:p>
        </p:txBody>
      </p:sp>
      <p:sp>
        <p:nvSpPr>
          <p:cNvPr id="21" name="右矢印 20"/>
          <p:cNvSpPr/>
          <p:nvPr/>
        </p:nvSpPr>
        <p:spPr>
          <a:xfrm>
            <a:off x="2915816" y="4679559"/>
            <a:ext cx="5633975" cy="351656"/>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18" name="山形 17"/>
          <p:cNvSpPr/>
          <p:nvPr/>
        </p:nvSpPr>
        <p:spPr>
          <a:xfrm>
            <a:off x="349439" y="4653136"/>
            <a:ext cx="2710394" cy="397376"/>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モデル</a:t>
            </a:r>
            <a:r>
              <a:rPr lang="ja-JP" altLang="en-US" sz="1000" dirty="0" smtClean="0">
                <a:solidFill>
                  <a:schemeClr val="tx1"/>
                </a:solidFill>
              </a:rPr>
              <a:t>校 　小</a:t>
            </a:r>
            <a:r>
              <a:rPr lang="en-US" altLang="ja-JP" sz="1000" dirty="0" smtClean="0">
                <a:solidFill>
                  <a:schemeClr val="tx1"/>
                </a:solidFill>
              </a:rPr>
              <a:t>18</a:t>
            </a:r>
            <a:r>
              <a:rPr lang="ja-JP" altLang="en-US" sz="1000" dirty="0" smtClean="0">
                <a:solidFill>
                  <a:schemeClr val="tx1"/>
                </a:solidFill>
              </a:rPr>
              <a:t>校　</a:t>
            </a:r>
            <a:r>
              <a:rPr lang="en-US" altLang="ja-JP" sz="1000" dirty="0" smtClean="0">
                <a:solidFill>
                  <a:schemeClr val="tx1"/>
                </a:solidFill>
              </a:rPr>
              <a:t>3</a:t>
            </a:r>
            <a:r>
              <a:rPr lang="ja-JP" altLang="en-US" sz="1000" dirty="0" smtClean="0">
                <a:solidFill>
                  <a:schemeClr val="tx1"/>
                </a:solidFill>
              </a:rPr>
              <a:t>～</a:t>
            </a:r>
            <a:r>
              <a:rPr lang="en-US" altLang="ja-JP" sz="1000" dirty="0" smtClean="0">
                <a:solidFill>
                  <a:schemeClr val="tx1"/>
                </a:solidFill>
              </a:rPr>
              <a:t>6</a:t>
            </a:r>
            <a:r>
              <a:rPr lang="ja-JP" altLang="en-US" sz="1000" dirty="0" smtClean="0">
                <a:solidFill>
                  <a:schemeClr val="tx1"/>
                </a:solidFill>
              </a:rPr>
              <a:t>年各学年</a:t>
            </a:r>
            <a:r>
              <a:rPr lang="en-US" altLang="ja-JP" sz="1000" dirty="0" smtClean="0">
                <a:solidFill>
                  <a:schemeClr val="tx1"/>
                </a:solidFill>
              </a:rPr>
              <a:t>40</a:t>
            </a:r>
            <a:r>
              <a:rPr lang="ja-JP" altLang="en-US" sz="1000" dirty="0" smtClean="0">
                <a:solidFill>
                  <a:schemeClr val="tx1"/>
                </a:solidFill>
              </a:rPr>
              <a:t>台</a:t>
            </a:r>
            <a:endParaRPr lang="en-US" altLang="ja-JP" sz="1000" dirty="0">
              <a:solidFill>
                <a:schemeClr val="tx1"/>
              </a:solidFill>
            </a:endParaRPr>
          </a:p>
          <a:p>
            <a:pPr algn="ctr"/>
            <a:r>
              <a:rPr lang="ja-JP" altLang="en-US" sz="1000" dirty="0" smtClean="0">
                <a:solidFill>
                  <a:schemeClr val="tx1"/>
                </a:solidFill>
              </a:rPr>
              <a:t>　　　　　　　中 </a:t>
            </a:r>
            <a:r>
              <a:rPr lang="en-US" altLang="ja-JP" sz="1000" dirty="0" smtClean="0">
                <a:solidFill>
                  <a:schemeClr val="tx1"/>
                </a:solidFill>
              </a:rPr>
              <a:t>8</a:t>
            </a:r>
            <a:r>
              <a:rPr lang="ja-JP" altLang="en-US" sz="1000" dirty="0" smtClean="0">
                <a:solidFill>
                  <a:schemeClr val="tx1"/>
                </a:solidFill>
              </a:rPr>
              <a:t>校　</a:t>
            </a:r>
            <a:r>
              <a:rPr lang="en-US" altLang="ja-JP" sz="1000" dirty="0" smtClean="0">
                <a:solidFill>
                  <a:schemeClr val="tx1"/>
                </a:solidFill>
              </a:rPr>
              <a:t>1</a:t>
            </a:r>
            <a:r>
              <a:rPr lang="ja-JP" altLang="en-US" sz="1000" dirty="0" smtClean="0">
                <a:solidFill>
                  <a:schemeClr val="tx1"/>
                </a:solidFill>
              </a:rPr>
              <a:t>～</a:t>
            </a:r>
            <a:r>
              <a:rPr lang="en-US" altLang="ja-JP" sz="1000" dirty="0" smtClean="0">
                <a:solidFill>
                  <a:schemeClr val="tx1"/>
                </a:solidFill>
              </a:rPr>
              <a:t>3</a:t>
            </a:r>
            <a:r>
              <a:rPr lang="ja-JP" altLang="en-US" sz="1000" dirty="0" smtClean="0">
                <a:solidFill>
                  <a:schemeClr val="tx1"/>
                </a:solidFill>
              </a:rPr>
              <a:t>年各学年</a:t>
            </a:r>
            <a:r>
              <a:rPr lang="en-US" altLang="ja-JP" sz="1000" dirty="0" smtClean="0">
                <a:solidFill>
                  <a:schemeClr val="tx1"/>
                </a:solidFill>
              </a:rPr>
              <a:t>40</a:t>
            </a:r>
            <a:r>
              <a:rPr lang="ja-JP" altLang="en-US" sz="1000" dirty="0" smtClean="0">
                <a:solidFill>
                  <a:schemeClr val="tx1"/>
                </a:solidFill>
              </a:rPr>
              <a:t>台</a:t>
            </a:r>
            <a:endParaRPr lang="en-US" altLang="ja-JP" sz="1000" dirty="0" smtClean="0">
              <a:solidFill>
                <a:schemeClr val="tx1"/>
              </a:solidFill>
            </a:endParaRPr>
          </a:p>
        </p:txBody>
      </p:sp>
      <p:sp>
        <p:nvSpPr>
          <p:cNvPr id="22" name="右矢印 21"/>
          <p:cNvSpPr/>
          <p:nvPr/>
        </p:nvSpPr>
        <p:spPr>
          <a:xfrm>
            <a:off x="2843808" y="5085184"/>
            <a:ext cx="5705983" cy="482399"/>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29" name="山形 28"/>
          <p:cNvSpPr/>
          <p:nvPr/>
        </p:nvSpPr>
        <p:spPr>
          <a:xfrm>
            <a:off x="683568" y="5085184"/>
            <a:ext cx="2389278" cy="482399"/>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小</a:t>
            </a:r>
            <a:r>
              <a:rPr lang="en-US" altLang="ja-JP" sz="1000" dirty="0" smtClean="0">
                <a:solidFill>
                  <a:schemeClr val="tx1"/>
                </a:solidFill>
              </a:rPr>
              <a:t>269</a:t>
            </a:r>
            <a:r>
              <a:rPr lang="ja-JP" altLang="en-US" sz="1000" dirty="0" smtClean="0">
                <a:solidFill>
                  <a:schemeClr val="tx1"/>
                </a:solidFill>
              </a:rPr>
              <a:t>校　中</a:t>
            </a:r>
            <a:r>
              <a:rPr lang="en-US" altLang="ja-JP" sz="1000" dirty="0" smtClean="0">
                <a:solidFill>
                  <a:schemeClr val="tx1"/>
                </a:solidFill>
              </a:rPr>
              <a:t>117</a:t>
            </a:r>
            <a:r>
              <a:rPr lang="ja-JP" altLang="en-US" sz="1000" dirty="0" smtClean="0">
                <a:solidFill>
                  <a:schemeClr val="tx1"/>
                </a:solidFill>
              </a:rPr>
              <a:t>校　</a:t>
            </a:r>
            <a:endParaRPr lang="en-US" altLang="ja-JP" sz="1000" dirty="0" smtClean="0">
              <a:solidFill>
                <a:schemeClr val="tx1"/>
              </a:solidFill>
            </a:endParaRPr>
          </a:p>
          <a:p>
            <a:pPr algn="ctr"/>
            <a:r>
              <a:rPr lang="ja-JP" altLang="en-US" sz="1000" dirty="0" smtClean="0">
                <a:solidFill>
                  <a:schemeClr val="tx1"/>
                </a:solidFill>
              </a:rPr>
              <a:t>各校基本</a:t>
            </a:r>
            <a:r>
              <a:rPr lang="en-US" altLang="ja-JP" sz="1000" dirty="0" smtClean="0">
                <a:solidFill>
                  <a:schemeClr val="tx1"/>
                </a:solidFill>
              </a:rPr>
              <a:t>40</a:t>
            </a:r>
            <a:r>
              <a:rPr lang="ja-JP" altLang="en-US" sz="1000" dirty="0" smtClean="0">
                <a:solidFill>
                  <a:schemeClr val="tx1"/>
                </a:solidFill>
              </a:rPr>
              <a:t>台</a:t>
            </a:r>
            <a:endParaRPr lang="en-US" altLang="ja-JP" sz="1000" dirty="0" smtClean="0">
              <a:solidFill>
                <a:schemeClr val="tx1"/>
              </a:solidFill>
            </a:endParaRPr>
          </a:p>
        </p:txBody>
      </p:sp>
      <p:sp>
        <p:nvSpPr>
          <p:cNvPr id="28" name="右矢印 27"/>
          <p:cNvSpPr/>
          <p:nvPr/>
        </p:nvSpPr>
        <p:spPr>
          <a:xfrm>
            <a:off x="2938099" y="6004061"/>
            <a:ext cx="5633975" cy="31562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27" name="山形 26"/>
          <p:cNvSpPr/>
          <p:nvPr/>
        </p:nvSpPr>
        <p:spPr>
          <a:xfrm>
            <a:off x="428287" y="6023358"/>
            <a:ext cx="2631546" cy="289423"/>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rPr>
              <a:t>校務</a:t>
            </a:r>
            <a:r>
              <a:rPr lang="ja-JP" altLang="en-US" sz="1000" dirty="0" smtClean="0">
                <a:solidFill>
                  <a:schemeClr val="tx1"/>
                </a:solidFill>
              </a:rPr>
              <a:t>支援　全</a:t>
            </a:r>
            <a:r>
              <a:rPr lang="en-US" altLang="ja-JP" sz="1000" dirty="0" smtClean="0">
                <a:solidFill>
                  <a:schemeClr val="tx1"/>
                </a:solidFill>
              </a:rPr>
              <a:t>442</a:t>
            </a:r>
            <a:r>
              <a:rPr lang="ja-JP" altLang="en-US" sz="1000" dirty="0" smtClean="0">
                <a:solidFill>
                  <a:schemeClr val="tx1"/>
                </a:solidFill>
              </a:rPr>
              <a:t>校　教員　</a:t>
            </a:r>
            <a:r>
              <a:rPr lang="en-US" altLang="ja-JP" sz="1000" dirty="0" smtClean="0">
                <a:solidFill>
                  <a:schemeClr val="tx1"/>
                </a:solidFill>
              </a:rPr>
              <a:t>PC</a:t>
            </a:r>
            <a:r>
              <a:rPr lang="ja-JP" altLang="en-US" sz="1000" dirty="0" smtClean="0">
                <a:solidFill>
                  <a:schemeClr val="tx1"/>
                </a:solidFill>
              </a:rPr>
              <a:t>１人１台</a:t>
            </a:r>
            <a:endParaRPr lang="en-US" altLang="ja-JP" sz="1000" dirty="0" smtClean="0">
              <a:solidFill>
                <a:schemeClr val="tx1"/>
              </a:solidFill>
            </a:endParaRPr>
          </a:p>
        </p:txBody>
      </p:sp>
      <p:sp>
        <p:nvSpPr>
          <p:cNvPr id="35" name="テキスト ボックス 34"/>
          <p:cNvSpPr txBox="1"/>
          <p:nvPr/>
        </p:nvSpPr>
        <p:spPr>
          <a:xfrm>
            <a:off x="395537" y="1758475"/>
            <a:ext cx="8479132" cy="707886"/>
          </a:xfrm>
          <a:prstGeom prst="rect">
            <a:avLst/>
          </a:prstGeom>
          <a:noFill/>
        </p:spPr>
        <p:txBody>
          <a:bodyPr wrap="square" rtlCol="0">
            <a:spAutoFit/>
          </a:bodyPr>
          <a:lstStyle/>
          <a:p>
            <a:r>
              <a:rPr lang="ja-JP" altLang="en-US" sz="1400" dirty="0" smtClean="0">
                <a:latin typeface="+mn-ea"/>
              </a:rPr>
              <a:t>■プログラミング教育支援</a:t>
            </a:r>
            <a:endParaRPr lang="en-US" altLang="ja-JP" sz="1400" dirty="0">
              <a:latin typeface="+mn-ea"/>
            </a:endParaRPr>
          </a:p>
          <a:p>
            <a:r>
              <a:rPr lang="ja-JP" altLang="en-US" sz="1200" dirty="0">
                <a:latin typeface="+mn-ea"/>
              </a:rPr>
              <a:t>　　　</a:t>
            </a:r>
            <a:r>
              <a:rPr lang="ja-JP" altLang="en-US" sz="1200" dirty="0" smtClean="0">
                <a:latin typeface="+mn-ea"/>
              </a:rPr>
              <a:t>小中学生向けにプログラミング教育を支援</a:t>
            </a:r>
            <a:endParaRPr lang="ja-JP" altLang="en-US" sz="1200" dirty="0">
              <a:latin typeface="+mn-ea"/>
            </a:endParaRPr>
          </a:p>
          <a:p>
            <a:endParaRPr lang="en-US" altLang="ja-JP" sz="1400" dirty="0">
              <a:latin typeface="+mn-ea"/>
            </a:endParaRPr>
          </a:p>
        </p:txBody>
      </p:sp>
      <p:graphicFrame>
        <p:nvGraphicFramePr>
          <p:cNvPr id="36" name="表 35"/>
          <p:cNvGraphicFramePr>
            <a:graphicFrameLocks noGrp="1"/>
          </p:cNvGraphicFramePr>
          <p:nvPr>
            <p:extLst/>
          </p:nvPr>
        </p:nvGraphicFramePr>
        <p:xfrm>
          <a:off x="616805" y="2277399"/>
          <a:ext cx="7632848" cy="928112"/>
        </p:xfrm>
        <a:graphic>
          <a:graphicData uri="http://schemas.openxmlformats.org/drawingml/2006/table">
            <a:tbl>
              <a:tblPr firstRow="1" bandRow="1">
                <a:tableStyleId>{5C22544A-7EE6-4342-B048-85BDC9FD1C3A}</a:tableStyleId>
              </a:tblPr>
              <a:tblGrid>
                <a:gridCol w="3735223"/>
                <a:gridCol w="3897625"/>
              </a:tblGrid>
              <a:tr h="288032">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504056">
                <a:tc>
                  <a:txBody>
                    <a:bodyPr/>
                    <a:lstStyle/>
                    <a:p>
                      <a:pPr marL="171450" indent="-171450">
                        <a:buFont typeface="Wingdings" panose="05000000000000000000" pitchFamily="2" charset="2"/>
                        <a:buChar char="ü"/>
                      </a:pPr>
                      <a:r>
                        <a:rPr kumimoji="1" lang="ja-JP" altLang="en-US" sz="1200" dirty="0" smtClean="0"/>
                        <a:t>プログラミング教育支援　参加者　年間</a:t>
                      </a:r>
                      <a:r>
                        <a:rPr kumimoji="1" lang="en-US" altLang="ja-JP" sz="1200" dirty="0" smtClean="0"/>
                        <a:t>100</a:t>
                      </a:r>
                      <a:r>
                        <a:rPr kumimoji="1" lang="ja-JP" altLang="en-US" sz="1200" dirty="0" smtClean="0"/>
                        <a:t>人</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ja-JP" altLang="en-US" sz="1200" dirty="0" smtClean="0"/>
                        <a:t>プログラミング教育の認知がすすみ、アプリやサービスのつくり方を学ぶことを通じて、さまざまな課題を解決する力を身につけることができる</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 name="山形 36"/>
          <p:cNvSpPr/>
          <p:nvPr/>
        </p:nvSpPr>
        <p:spPr>
          <a:xfrm>
            <a:off x="3103730" y="5651251"/>
            <a:ext cx="2701718" cy="255572"/>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プログラミング教育支援</a:t>
            </a:r>
            <a:endParaRPr kumimoji="1" lang="ja-JP" altLang="en-US" sz="1100" dirty="0">
              <a:solidFill>
                <a:schemeClr val="tx1"/>
              </a:solidFill>
            </a:endParaRPr>
          </a:p>
        </p:txBody>
      </p:sp>
      <p:sp>
        <p:nvSpPr>
          <p:cNvPr id="38" name="山形 37"/>
          <p:cNvSpPr/>
          <p:nvPr/>
        </p:nvSpPr>
        <p:spPr>
          <a:xfrm>
            <a:off x="5848073" y="5651251"/>
            <a:ext cx="2701718" cy="255572"/>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プログラミング教育支援</a:t>
            </a:r>
            <a:endParaRPr kumimoji="1" lang="ja-JP" altLang="en-US" sz="1100" dirty="0">
              <a:solidFill>
                <a:schemeClr val="tx1"/>
              </a:solidFill>
            </a:endParaRPr>
          </a:p>
        </p:txBody>
      </p:sp>
      <p:sp>
        <p:nvSpPr>
          <p:cNvPr id="31" name="テキスト ボックス 30"/>
          <p:cNvSpPr txBox="1"/>
          <p:nvPr/>
        </p:nvSpPr>
        <p:spPr>
          <a:xfrm>
            <a:off x="385267" y="3274318"/>
            <a:ext cx="4038437" cy="923330"/>
          </a:xfrm>
          <a:prstGeom prst="rect">
            <a:avLst/>
          </a:prstGeom>
          <a:noFill/>
        </p:spPr>
        <p:txBody>
          <a:bodyPr wrap="square" rtlCol="0">
            <a:spAutoFit/>
          </a:bodyPr>
          <a:lstStyle/>
          <a:p>
            <a:r>
              <a:rPr lang="ja-JP" altLang="en-US" sz="1400" dirty="0" smtClean="0">
                <a:latin typeface="+mn-ea"/>
              </a:rPr>
              <a:t>■特色ある教育</a:t>
            </a:r>
            <a:r>
              <a:rPr lang="en-US" altLang="ja-JP" sz="1400" dirty="0" smtClean="0">
                <a:latin typeface="+mn-ea"/>
              </a:rPr>
              <a:t>×ICT</a:t>
            </a:r>
            <a:r>
              <a:rPr lang="ja-JP" altLang="en-US" sz="1400" dirty="0" smtClean="0">
                <a:latin typeface="+mn-ea"/>
              </a:rPr>
              <a:t>活用</a:t>
            </a:r>
            <a:endParaRPr lang="en-US" altLang="ja-JP" sz="1400" dirty="0" smtClean="0">
              <a:latin typeface="+mn-ea"/>
            </a:endParaRPr>
          </a:p>
          <a:p>
            <a:r>
              <a:rPr lang="ja-JP" altLang="en-US" sz="1400" dirty="0" smtClean="0">
                <a:latin typeface="+mn-ea"/>
              </a:rPr>
              <a:t>　</a:t>
            </a:r>
            <a:r>
              <a:rPr lang="ja-JP" altLang="en-US" sz="1200" dirty="0" smtClean="0">
                <a:latin typeface="+mn-ea"/>
              </a:rPr>
              <a:t>　（都島区）</a:t>
            </a:r>
            <a:r>
              <a:rPr lang="ja-JP" altLang="en-US" sz="1200" dirty="0">
                <a:latin typeface="+mn-ea"/>
              </a:rPr>
              <a:t>　</a:t>
            </a:r>
            <a:r>
              <a:rPr lang="ja-JP" altLang="en-US" sz="1200" dirty="0" smtClean="0">
                <a:latin typeface="+mn-ea"/>
              </a:rPr>
              <a:t>　</a:t>
            </a:r>
            <a:r>
              <a:rPr lang="ja-JP" altLang="ja-JP" sz="1200" dirty="0" smtClean="0"/>
              <a:t>中学生</a:t>
            </a:r>
            <a:r>
              <a:rPr lang="ja-JP" altLang="en-US" sz="1200" dirty="0" smtClean="0"/>
              <a:t>ネパール</a:t>
            </a:r>
            <a:r>
              <a:rPr lang="ja-JP" altLang="ja-JP" sz="1200" dirty="0" smtClean="0"/>
              <a:t>と</a:t>
            </a:r>
            <a:r>
              <a:rPr lang="ja-JP" altLang="ja-JP" sz="1200" dirty="0"/>
              <a:t>の</a:t>
            </a:r>
            <a:r>
              <a:rPr lang="en-US" altLang="ja-JP" sz="1200" dirty="0"/>
              <a:t>Web</a:t>
            </a:r>
            <a:r>
              <a:rPr lang="ja-JP" altLang="ja-JP" sz="1200" dirty="0" smtClean="0"/>
              <a:t>交流</a:t>
            </a:r>
            <a:endParaRPr lang="en-US" altLang="ja-JP" sz="1200" dirty="0">
              <a:latin typeface="+mn-ea"/>
            </a:endParaRPr>
          </a:p>
          <a:p>
            <a:r>
              <a:rPr lang="ja-JP" altLang="en-US" sz="1200" dirty="0">
                <a:latin typeface="+mn-ea"/>
              </a:rPr>
              <a:t>　</a:t>
            </a:r>
            <a:r>
              <a:rPr lang="ja-JP" altLang="en-US" sz="1200" dirty="0" smtClean="0">
                <a:latin typeface="+mn-ea"/>
              </a:rPr>
              <a:t>　（住之江区）　</a:t>
            </a:r>
            <a:r>
              <a:rPr lang="en-US" altLang="ja-JP" sz="1200" dirty="0" smtClean="0">
                <a:latin typeface="+mn-ea"/>
              </a:rPr>
              <a:t>e</a:t>
            </a:r>
            <a:r>
              <a:rPr lang="ja-JP" altLang="en-US" sz="1200" dirty="0" smtClean="0">
                <a:latin typeface="+mn-ea"/>
              </a:rPr>
              <a:t>ラーニング（南港南中学校）</a:t>
            </a:r>
            <a:endParaRPr lang="ja-JP" altLang="en-US" sz="1200" dirty="0">
              <a:latin typeface="+mn-ea"/>
            </a:endParaRPr>
          </a:p>
          <a:p>
            <a:endParaRPr lang="en-US" altLang="ja-JP" sz="1400" dirty="0">
              <a:latin typeface="+mn-ea"/>
            </a:endParaRPr>
          </a:p>
        </p:txBody>
      </p:sp>
      <p:sp>
        <p:nvSpPr>
          <p:cNvPr id="39" name="正方形/長方形 38"/>
          <p:cNvSpPr/>
          <p:nvPr/>
        </p:nvSpPr>
        <p:spPr>
          <a:xfrm>
            <a:off x="313631" y="671017"/>
            <a:ext cx="8720297" cy="523220"/>
          </a:xfrm>
          <a:prstGeom prst="rect">
            <a:avLst/>
          </a:prstGeom>
        </p:spPr>
        <p:txBody>
          <a:bodyPr wrap="square">
            <a:spAutoFit/>
          </a:bodyPr>
          <a:lstStyle/>
          <a:p>
            <a:r>
              <a:rPr lang="en-US" altLang="ja-JP" sz="2800" b="1" dirty="0"/>
              <a:t>Ⅳ</a:t>
            </a:r>
            <a:r>
              <a:rPr lang="ja-JP" altLang="en-US" sz="2800" b="1" dirty="0"/>
              <a:t>　</a:t>
            </a:r>
            <a:r>
              <a:rPr lang="ja-JP" altLang="en-US" sz="2800" b="1" dirty="0" smtClean="0"/>
              <a:t>施策</a:t>
            </a:r>
            <a:r>
              <a:rPr lang="ja-JP" altLang="en-US" sz="2800" b="1" dirty="0"/>
              <a:t>に</a:t>
            </a:r>
            <a:r>
              <a:rPr lang="ja-JP" altLang="en-US" sz="2800" b="1" dirty="0" smtClean="0"/>
              <a:t>おける徹底活用　</a:t>
            </a:r>
            <a:endParaRPr lang="en-US" altLang="ja-JP" sz="2800" b="1" dirty="0"/>
          </a:p>
        </p:txBody>
      </p:sp>
      <p:sp>
        <p:nvSpPr>
          <p:cNvPr id="40" name="右矢印 39"/>
          <p:cNvSpPr/>
          <p:nvPr/>
        </p:nvSpPr>
        <p:spPr>
          <a:xfrm>
            <a:off x="5588788" y="6393139"/>
            <a:ext cx="2961003" cy="265700"/>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sp>
        <p:nvSpPr>
          <p:cNvPr id="32" name="山形 31"/>
          <p:cNvSpPr/>
          <p:nvPr/>
        </p:nvSpPr>
        <p:spPr>
          <a:xfrm>
            <a:off x="349439" y="6388525"/>
            <a:ext cx="2701718" cy="26570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図書館</a:t>
            </a:r>
            <a:r>
              <a:rPr lang="en-US" altLang="ja-JP" sz="1100" dirty="0" smtClean="0">
                <a:solidFill>
                  <a:schemeClr val="tx1"/>
                </a:solidFill>
              </a:rPr>
              <a:t>Wi-Fi</a:t>
            </a:r>
            <a:r>
              <a:rPr lang="ja-JP" altLang="en-US" sz="1100" dirty="0" smtClean="0">
                <a:solidFill>
                  <a:schemeClr val="tx1"/>
                </a:solidFill>
              </a:rPr>
              <a:t>設置</a:t>
            </a:r>
            <a:endParaRPr kumimoji="1" lang="ja-JP" altLang="en-US" sz="1100" dirty="0">
              <a:solidFill>
                <a:schemeClr val="tx1"/>
              </a:solidFill>
            </a:endParaRPr>
          </a:p>
        </p:txBody>
      </p:sp>
      <p:sp>
        <p:nvSpPr>
          <p:cNvPr id="33" name="山形 32"/>
          <p:cNvSpPr/>
          <p:nvPr/>
        </p:nvSpPr>
        <p:spPr>
          <a:xfrm>
            <a:off x="3072846" y="6388525"/>
            <a:ext cx="2727646" cy="26570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図書館</a:t>
            </a:r>
            <a:r>
              <a:rPr lang="en-US" altLang="ja-JP" sz="1100" dirty="0" smtClean="0">
                <a:solidFill>
                  <a:schemeClr val="tx1"/>
                </a:solidFill>
              </a:rPr>
              <a:t>Wi-Fi</a:t>
            </a:r>
            <a:r>
              <a:rPr lang="ja-JP" altLang="en-US" sz="1100" dirty="0" smtClean="0">
                <a:solidFill>
                  <a:schemeClr val="tx1"/>
                </a:solidFill>
              </a:rPr>
              <a:t>設置</a:t>
            </a:r>
            <a:endParaRPr kumimoji="1" lang="ja-JP" altLang="en-US" sz="1100" dirty="0">
              <a:solidFill>
                <a:schemeClr val="tx1"/>
              </a:solidFill>
            </a:endParaRPr>
          </a:p>
        </p:txBody>
      </p:sp>
    </p:spTree>
    <p:extLst>
      <p:ext uri="{BB962C8B-B14F-4D97-AF65-F5344CB8AC3E}">
        <p14:creationId xmlns:p14="http://schemas.microsoft.com/office/powerpoint/2010/main" val="2702283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06839" y="1166227"/>
            <a:ext cx="8496944" cy="48489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a:t>
            </a:r>
            <a:r>
              <a:rPr lang="ja-JP" altLang="en-US" sz="2000" b="1" dirty="0">
                <a:solidFill>
                  <a:schemeClr val="tx1"/>
                </a:solidFill>
                <a:latin typeface="+mj-ea"/>
                <a:ea typeface="+mj-ea"/>
              </a:rPr>
              <a:t>防災</a:t>
            </a:r>
            <a:endParaRPr kumimoji="1" lang="ja-JP" altLang="en-US" sz="2000" b="1" dirty="0">
              <a:solidFill>
                <a:schemeClr val="tx1"/>
              </a:solidFill>
              <a:latin typeface="+mj-ea"/>
              <a:ea typeface="+mj-ea"/>
            </a:endParaRPr>
          </a:p>
        </p:txBody>
      </p:sp>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12</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23528" y="1699044"/>
            <a:ext cx="8479132" cy="3323987"/>
          </a:xfrm>
          <a:prstGeom prst="rect">
            <a:avLst/>
          </a:prstGeom>
          <a:noFill/>
        </p:spPr>
        <p:txBody>
          <a:bodyPr wrap="square" rtlCol="0">
            <a:spAutoFit/>
          </a:bodyPr>
          <a:lstStyle/>
          <a:p>
            <a:r>
              <a:rPr lang="ja-JP" altLang="en-US" sz="1400" dirty="0" smtClean="0">
                <a:latin typeface="+mn-ea"/>
              </a:rPr>
              <a:t>■防災アプリ</a:t>
            </a:r>
            <a:endParaRPr lang="en-US" altLang="ja-JP" sz="1400" dirty="0" smtClean="0">
              <a:latin typeface="+mn-ea"/>
            </a:endParaRPr>
          </a:p>
          <a:p>
            <a:r>
              <a:rPr lang="ja-JP" altLang="en-US" sz="1400" dirty="0">
                <a:latin typeface="+mn-ea"/>
              </a:rPr>
              <a:t>　</a:t>
            </a:r>
            <a:r>
              <a:rPr lang="ja-JP" altLang="en-US" sz="1400" dirty="0" smtClean="0">
                <a:latin typeface="+mn-ea"/>
              </a:rPr>
              <a:t>　</a:t>
            </a:r>
            <a:r>
              <a:rPr lang="ja-JP" altLang="en-US" sz="1400" dirty="0">
                <a:latin typeface="+mn-ea"/>
              </a:rPr>
              <a:t>災害時に避難を支援し安全を確保するとともに</a:t>
            </a:r>
            <a:r>
              <a:rPr lang="ja-JP" altLang="en-US" sz="1400" dirty="0" smtClean="0">
                <a:latin typeface="+mn-ea"/>
              </a:rPr>
              <a:t>、災害</a:t>
            </a:r>
            <a:r>
              <a:rPr lang="ja-JP" altLang="en-US" sz="1400" dirty="0">
                <a:latin typeface="+mn-ea"/>
              </a:rPr>
              <a:t>への意識を啓発し防災知識の普及等を</a:t>
            </a:r>
            <a:r>
              <a:rPr lang="ja-JP" altLang="en-US" sz="1400" dirty="0" smtClean="0">
                <a:latin typeface="+mn-ea"/>
              </a:rPr>
              <a:t>図る</a:t>
            </a:r>
            <a:endParaRPr lang="en-US" altLang="ja-JP" sz="1400" dirty="0" smtClean="0">
              <a:latin typeface="+mn-ea"/>
            </a:endParaRPr>
          </a:p>
          <a:p>
            <a:r>
              <a:rPr lang="ja-JP" altLang="en-US" sz="1400" dirty="0">
                <a:latin typeface="+mn-ea"/>
              </a:rPr>
              <a:t>　</a:t>
            </a:r>
            <a:r>
              <a:rPr lang="ja-JP" altLang="en-US" sz="1400" dirty="0" smtClean="0">
                <a:latin typeface="+mn-ea"/>
              </a:rPr>
              <a:t>　防災</a:t>
            </a:r>
            <a:r>
              <a:rPr lang="ja-JP" altLang="en-US" sz="1400" dirty="0">
                <a:latin typeface="+mn-ea"/>
              </a:rPr>
              <a:t>アプリを開発</a:t>
            </a:r>
          </a:p>
          <a:p>
            <a:r>
              <a:rPr lang="ja-JP" altLang="en-US" sz="1400" dirty="0" smtClean="0">
                <a:latin typeface="+mn-ea"/>
              </a:rPr>
              <a:t>　　</a:t>
            </a:r>
            <a:r>
              <a:rPr lang="en-US" altLang="ja-JP" sz="1400" dirty="0" smtClean="0">
                <a:latin typeface="+mn-ea"/>
              </a:rPr>
              <a:t>【</a:t>
            </a:r>
            <a:r>
              <a:rPr lang="ja-JP" altLang="en-US" sz="1400" dirty="0" smtClean="0">
                <a:latin typeface="+mn-ea"/>
              </a:rPr>
              <a:t>平成</a:t>
            </a:r>
            <a:r>
              <a:rPr lang="en-US" altLang="ja-JP" sz="1400" dirty="0" smtClean="0">
                <a:latin typeface="+mn-ea"/>
              </a:rPr>
              <a:t>27</a:t>
            </a:r>
            <a:r>
              <a:rPr lang="ja-JP" altLang="en-US" sz="1400" dirty="0" smtClean="0">
                <a:latin typeface="+mn-ea"/>
              </a:rPr>
              <a:t>年度</a:t>
            </a:r>
            <a:r>
              <a:rPr lang="en-US" altLang="ja-JP" sz="1400" dirty="0" smtClean="0">
                <a:latin typeface="+mn-ea"/>
              </a:rPr>
              <a:t>】</a:t>
            </a:r>
            <a:r>
              <a:rPr lang="ja-JP" altLang="en-US" sz="1400" dirty="0" smtClean="0">
                <a:latin typeface="+mn-ea"/>
              </a:rPr>
              <a:t>　開発　⇒　運用</a:t>
            </a:r>
            <a:r>
              <a:rPr lang="ja-JP" altLang="en-US" sz="1400" dirty="0">
                <a:latin typeface="+mn-ea"/>
              </a:rPr>
              <a:t>、</a:t>
            </a:r>
            <a:r>
              <a:rPr lang="ja-JP" altLang="en-US" sz="1400" dirty="0" smtClean="0">
                <a:latin typeface="+mn-ea"/>
              </a:rPr>
              <a:t>防災訓練等において活用</a:t>
            </a:r>
            <a:endParaRPr lang="en-US" altLang="ja-JP" sz="1400" dirty="0" smtClean="0">
              <a:latin typeface="+mn-ea"/>
            </a:endParaRPr>
          </a:p>
          <a:p>
            <a:endParaRPr lang="en-US" altLang="ja-JP" sz="1400" dirty="0" smtClean="0">
              <a:latin typeface="+mn-ea"/>
            </a:endParaRPr>
          </a:p>
          <a:p>
            <a:r>
              <a:rPr lang="ja-JP" altLang="en-US" sz="1400" dirty="0" smtClean="0">
                <a:latin typeface="+mn-ea"/>
              </a:rPr>
              <a:t>■</a:t>
            </a:r>
            <a:r>
              <a:rPr lang="en-US" altLang="ja-JP" sz="1400" dirty="0">
                <a:latin typeface="+mn-ea"/>
              </a:rPr>
              <a:t> ICT</a:t>
            </a:r>
            <a:r>
              <a:rPr lang="ja-JP" altLang="en-US" sz="1400" dirty="0">
                <a:latin typeface="+mn-ea"/>
              </a:rPr>
              <a:t>活用による防災力向上実証調査</a:t>
            </a:r>
            <a:endParaRPr lang="en-US" altLang="ja-JP" sz="1400" dirty="0">
              <a:latin typeface="+mn-ea"/>
            </a:endParaRPr>
          </a:p>
          <a:p>
            <a:r>
              <a:rPr lang="ja-JP" altLang="en-US" sz="1400" dirty="0">
                <a:latin typeface="+mn-ea"/>
              </a:rPr>
              <a:t>　　</a:t>
            </a:r>
            <a:r>
              <a:rPr lang="en-US" altLang="ja-JP" sz="1400" dirty="0" smtClean="0">
                <a:latin typeface="+mn-ea"/>
              </a:rPr>
              <a:t>【</a:t>
            </a:r>
            <a:r>
              <a:rPr lang="ja-JP" altLang="en-US" sz="1400" dirty="0" smtClean="0">
                <a:latin typeface="+mn-ea"/>
              </a:rPr>
              <a:t>平成</a:t>
            </a:r>
            <a:r>
              <a:rPr lang="en-US" altLang="ja-JP" sz="1400" dirty="0" smtClean="0">
                <a:latin typeface="+mn-ea"/>
              </a:rPr>
              <a:t>27</a:t>
            </a:r>
            <a:r>
              <a:rPr lang="ja-JP" altLang="en-US" sz="1400" dirty="0" smtClean="0">
                <a:latin typeface="+mn-ea"/>
              </a:rPr>
              <a:t>年度</a:t>
            </a:r>
            <a:r>
              <a:rPr lang="en-US" altLang="ja-JP" sz="1400" dirty="0" smtClean="0">
                <a:latin typeface="+mn-ea"/>
              </a:rPr>
              <a:t>】</a:t>
            </a:r>
            <a:endParaRPr lang="en-US" altLang="ja-JP" sz="1400" dirty="0">
              <a:latin typeface="+mn-ea"/>
            </a:endParaRPr>
          </a:p>
          <a:p>
            <a:r>
              <a:rPr lang="ja-JP" altLang="en-US" sz="1400" dirty="0">
                <a:latin typeface="+mn-ea"/>
              </a:rPr>
              <a:t>　　</a:t>
            </a:r>
            <a:r>
              <a:rPr lang="ja-JP" altLang="en-US" sz="1400" dirty="0" smtClean="0">
                <a:latin typeface="+mn-ea"/>
              </a:rPr>
              <a:t>　　</a:t>
            </a:r>
            <a:r>
              <a:rPr lang="ja-JP" altLang="en-US" sz="1400" dirty="0">
                <a:latin typeface="+mn-ea"/>
              </a:rPr>
              <a:t>＜</a:t>
            </a:r>
            <a:r>
              <a:rPr lang="ja-JP" altLang="en-US" sz="1400" dirty="0" smtClean="0">
                <a:latin typeface="+mn-ea"/>
              </a:rPr>
              <a:t>市民向け</a:t>
            </a:r>
            <a:r>
              <a:rPr lang="ja-JP" altLang="en-US" sz="1400" dirty="0">
                <a:latin typeface="+mn-ea"/>
              </a:rPr>
              <a:t>＞　避難所</a:t>
            </a:r>
            <a:r>
              <a:rPr lang="en-US" altLang="ja-JP" sz="1400" dirty="0" smtClean="0">
                <a:latin typeface="+mn-ea"/>
              </a:rPr>
              <a:t>Wi-Fi</a:t>
            </a:r>
            <a:r>
              <a:rPr lang="ja-JP" altLang="en-US" sz="1400" dirty="0">
                <a:latin typeface="+mn-ea"/>
              </a:rPr>
              <a:t>等</a:t>
            </a:r>
            <a:r>
              <a:rPr lang="ja-JP" altLang="en-US" sz="1400" dirty="0" smtClean="0">
                <a:latin typeface="+mn-ea"/>
              </a:rPr>
              <a:t>の</a:t>
            </a:r>
            <a:r>
              <a:rPr lang="ja-JP" altLang="en-US" sz="1400" dirty="0">
                <a:latin typeface="+mn-ea"/>
              </a:rPr>
              <a:t>検証　⇒　将来展開検討</a:t>
            </a:r>
            <a:endParaRPr lang="en-US" altLang="ja-JP" sz="1400" dirty="0">
              <a:latin typeface="+mn-ea"/>
            </a:endParaRPr>
          </a:p>
          <a:p>
            <a:r>
              <a:rPr lang="ja-JP" altLang="en-US" sz="1400" dirty="0">
                <a:latin typeface="+mn-ea"/>
              </a:rPr>
              <a:t>　　</a:t>
            </a:r>
            <a:r>
              <a:rPr lang="ja-JP" altLang="en-US" sz="1400" dirty="0" smtClean="0">
                <a:latin typeface="+mn-ea"/>
              </a:rPr>
              <a:t>　　</a:t>
            </a:r>
            <a:r>
              <a:rPr lang="ja-JP" altLang="en-US" sz="1400" dirty="0">
                <a:latin typeface="+mn-ea"/>
              </a:rPr>
              <a:t>＜</a:t>
            </a:r>
            <a:r>
              <a:rPr lang="ja-JP" altLang="en-US" sz="1400" dirty="0" smtClean="0">
                <a:latin typeface="+mn-ea"/>
              </a:rPr>
              <a:t>職員向け</a:t>
            </a:r>
            <a:r>
              <a:rPr lang="ja-JP" altLang="en-US" sz="1400" dirty="0">
                <a:latin typeface="+mn-ea"/>
              </a:rPr>
              <a:t>＞　クラウドの活用による本庁と拠点（区役所等）間の情報共有・連絡手段の構築</a:t>
            </a:r>
          </a:p>
          <a:p>
            <a:endParaRPr lang="en-US" altLang="ja-JP" sz="1400" dirty="0" smtClean="0">
              <a:latin typeface="+mn-ea"/>
            </a:endParaRPr>
          </a:p>
          <a:p>
            <a:r>
              <a:rPr lang="ja-JP" altLang="en-US" sz="1400" dirty="0" smtClean="0">
                <a:latin typeface="+mn-ea"/>
              </a:rPr>
              <a:t>■地域</a:t>
            </a:r>
            <a:r>
              <a:rPr lang="en-US" altLang="ja-JP" sz="1400" dirty="0" smtClean="0">
                <a:latin typeface="+mn-ea"/>
              </a:rPr>
              <a:t>BWA</a:t>
            </a:r>
            <a:r>
              <a:rPr lang="ja-JP" altLang="en-US" sz="1400" dirty="0" smtClean="0">
                <a:latin typeface="+mn-ea"/>
              </a:rPr>
              <a:t>活用による通信導入試験</a:t>
            </a:r>
            <a:endParaRPr lang="en-US" altLang="ja-JP" sz="1400" dirty="0" smtClean="0">
              <a:latin typeface="+mn-ea"/>
            </a:endParaRPr>
          </a:p>
          <a:p>
            <a:endParaRPr lang="en-US" altLang="ja-JP" sz="1400" dirty="0">
              <a:latin typeface="+mn-ea"/>
            </a:endParaRPr>
          </a:p>
          <a:p>
            <a:r>
              <a:rPr lang="ja-JP" altLang="en-US" sz="1400" dirty="0" smtClean="0">
                <a:latin typeface="+mn-ea"/>
              </a:rPr>
              <a:t>■防災</a:t>
            </a:r>
            <a:r>
              <a:rPr lang="en-US" altLang="ja-JP" sz="1400" dirty="0" smtClean="0">
                <a:latin typeface="+mn-ea"/>
              </a:rPr>
              <a:t>×ICT</a:t>
            </a:r>
            <a:r>
              <a:rPr lang="ja-JP" altLang="en-US" sz="1400" dirty="0" smtClean="0">
                <a:latin typeface="+mn-ea"/>
              </a:rPr>
              <a:t>ワーキンググループ</a:t>
            </a:r>
            <a:endParaRPr lang="en-US" altLang="ja-JP" sz="1400" dirty="0" smtClean="0">
              <a:latin typeface="+mn-ea"/>
            </a:endParaRPr>
          </a:p>
          <a:p>
            <a:r>
              <a:rPr lang="ja-JP" altLang="en-US" sz="1400" dirty="0" smtClean="0">
                <a:latin typeface="+mn-ea"/>
              </a:rPr>
              <a:t>　</a:t>
            </a:r>
            <a:r>
              <a:rPr lang="ja-JP" altLang="en-US" sz="1400" dirty="0">
                <a:latin typeface="+mn-ea"/>
              </a:rPr>
              <a:t>　</a:t>
            </a:r>
            <a:r>
              <a:rPr lang="ja-JP" altLang="en-US" sz="1400" dirty="0" smtClean="0">
                <a:latin typeface="+mn-ea"/>
              </a:rPr>
              <a:t>「</a:t>
            </a:r>
            <a:r>
              <a:rPr lang="ja-JP" altLang="en-US" sz="1400" dirty="0">
                <a:latin typeface="+mn-ea"/>
              </a:rPr>
              <a:t>大阪市地域防災アクションプラン」に掲げる施策において</a:t>
            </a:r>
            <a:r>
              <a:rPr lang="en-US" altLang="ja-JP" sz="1400" dirty="0">
                <a:latin typeface="+mn-ea"/>
              </a:rPr>
              <a:t>ICT</a:t>
            </a:r>
            <a:r>
              <a:rPr lang="ja-JP" altLang="en-US" sz="1400" dirty="0">
                <a:latin typeface="+mn-ea"/>
              </a:rPr>
              <a:t>の</a:t>
            </a:r>
            <a:r>
              <a:rPr lang="ja-JP" altLang="en-US" sz="1400" dirty="0" smtClean="0">
                <a:latin typeface="+mn-ea"/>
              </a:rPr>
              <a:t>活用、</a:t>
            </a:r>
            <a:r>
              <a:rPr lang="en-US" altLang="ja-JP" sz="1400" dirty="0" smtClean="0">
                <a:latin typeface="+mn-ea"/>
              </a:rPr>
              <a:t>BCP</a:t>
            </a:r>
            <a:r>
              <a:rPr lang="ja-JP" altLang="en-US" sz="1400" dirty="0" smtClean="0">
                <a:latin typeface="+mn-ea"/>
              </a:rPr>
              <a:t>と業務システム復旧計画を検討</a:t>
            </a:r>
            <a:endParaRPr lang="en-US" altLang="ja-JP" sz="1400" dirty="0">
              <a:latin typeface="+mn-ea"/>
            </a:endParaRPr>
          </a:p>
          <a:p>
            <a:endParaRPr lang="en-US" altLang="ja-JP" sz="1400" dirty="0" smtClean="0">
              <a:latin typeface="+mn-ea"/>
            </a:endParaRPr>
          </a:p>
        </p:txBody>
      </p:sp>
      <p:graphicFrame>
        <p:nvGraphicFramePr>
          <p:cNvPr id="19" name="表 18"/>
          <p:cNvGraphicFramePr>
            <a:graphicFrameLocks noGrp="1"/>
          </p:cNvGraphicFramePr>
          <p:nvPr>
            <p:extLst>
              <p:ext uri="{D42A27DB-BD31-4B8C-83A1-F6EECF244321}">
                <p14:modId xmlns:p14="http://schemas.microsoft.com/office/powerpoint/2010/main" val="1741256733"/>
              </p:ext>
            </p:extLst>
          </p:nvPr>
        </p:nvGraphicFramePr>
        <p:xfrm>
          <a:off x="582941" y="4869160"/>
          <a:ext cx="7632848" cy="1716835"/>
        </p:xfrm>
        <a:graphic>
          <a:graphicData uri="http://schemas.openxmlformats.org/drawingml/2006/table">
            <a:tbl>
              <a:tblPr firstRow="1" bandRow="1">
                <a:tableStyleId>{5C22544A-7EE6-4342-B048-85BDC9FD1C3A}</a:tableStyleId>
              </a:tblPr>
              <a:tblGrid>
                <a:gridCol w="3735223"/>
                <a:gridCol w="3897625"/>
              </a:tblGrid>
              <a:tr h="345235">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022917">
                <a:tc>
                  <a:txBody>
                    <a:bodyPr/>
                    <a:lstStyle/>
                    <a:p>
                      <a:pPr marL="171450" indent="-171450">
                        <a:buFont typeface="Wingdings" panose="05000000000000000000" pitchFamily="2" charset="2"/>
                        <a:buChar char="ü"/>
                      </a:pPr>
                      <a:r>
                        <a:rPr kumimoji="1" lang="ja-JP" altLang="en-US" sz="1200" dirty="0" smtClean="0"/>
                        <a:t>防災アプリの開発</a:t>
                      </a:r>
                      <a:endParaRPr kumimoji="1" lang="en-US" altLang="ja-JP" sz="1200" dirty="0" smtClean="0"/>
                    </a:p>
                    <a:p>
                      <a:pPr marL="0" indent="0">
                        <a:buFont typeface="Wingdings" panose="05000000000000000000" pitchFamily="2" charset="2"/>
                        <a:buNone/>
                      </a:pPr>
                      <a:r>
                        <a:rPr kumimoji="1" lang="ja-JP" altLang="en-US" sz="1200" dirty="0" smtClean="0"/>
                        <a:t>　　　ダウンロード数　６９</a:t>
                      </a:r>
                      <a:r>
                        <a:rPr kumimoji="1" lang="en-US" altLang="ja-JP" sz="1200" dirty="0" smtClean="0"/>
                        <a:t>,</a:t>
                      </a:r>
                      <a:r>
                        <a:rPr kumimoji="1" lang="ja-JP" altLang="en-US" sz="1200" dirty="0" smtClean="0"/>
                        <a:t>０００件</a:t>
                      </a:r>
                      <a:endParaRPr kumimoji="1" lang="en-US" altLang="ja-JP" sz="1200" dirty="0" smtClean="0"/>
                    </a:p>
                    <a:p>
                      <a:pPr marL="171450" indent="-171450">
                        <a:buFont typeface="Wingdings" panose="05000000000000000000" pitchFamily="2" charset="2"/>
                        <a:buChar char="ü"/>
                      </a:pPr>
                      <a:r>
                        <a:rPr kumimoji="1" lang="en-US" altLang="ja-JP" sz="1200" dirty="0" smtClean="0"/>
                        <a:t>ICT</a:t>
                      </a:r>
                      <a:r>
                        <a:rPr kumimoji="1" lang="ja-JP" altLang="en-US" sz="1200" dirty="0" smtClean="0"/>
                        <a:t>活用による防災力向上案の検討・作成</a:t>
                      </a:r>
                      <a:endParaRPr kumimoji="1" lang="en-US" altLang="ja-JP" sz="1200" dirty="0" smtClean="0"/>
                    </a:p>
                    <a:p>
                      <a:pPr marL="0" indent="0">
                        <a:buFont typeface="Wingdings" panose="05000000000000000000" pitchFamily="2" charset="2"/>
                        <a:buNone/>
                      </a:pPr>
                      <a:r>
                        <a:rPr kumimoji="1" lang="ja-JP" altLang="en-US" sz="1200" dirty="0" smtClean="0"/>
                        <a:t>　　　避難所等</a:t>
                      </a:r>
                      <a:r>
                        <a:rPr kumimoji="1" lang="en-US" altLang="ja-JP" sz="1200" dirty="0" smtClean="0"/>
                        <a:t>Wi-Fi</a:t>
                      </a:r>
                      <a:r>
                        <a:rPr kumimoji="1" lang="ja-JP" altLang="en-US" sz="1200" dirty="0" smtClean="0"/>
                        <a:t>案の検討</a:t>
                      </a:r>
                      <a:endParaRPr kumimoji="1" lang="en-US" altLang="ja-JP" sz="1200" dirty="0" smtClean="0"/>
                    </a:p>
                    <a:p>
                      <a:pPr marL="0" indent="0">
                        <a:buFont typeface="Wingdings" panose="05000000000000000000" pitchFamily="2" charset="2"/>
                        <a:buNone/>
                      </a:pPr>
                      <a:r>
                        <a:rPr kumimoji="1" lang="ja-JP" altLang="en-US" sz="1200" dirty="0" smtClean="0"/>
                        <a:t>　　　災害発生時の情報共有の構築案の作成</a:t>
                      </a:r>
                      <a:endParaRPr kumimoji="1" lang="en-US" altLang="ja-JP" sz="1200" dirty="0" smtClean="0"/>
                    </a:p>
                    <a:p>
                      <a:pPr marL="171450" indent="-171450">
                        <a:buFont typeface="Wingdings" panose="05000000000000000000" pitchFamily="2" charset="2"/>
                        <a:buChar char="ü"/>
                      </a:pPr>
                      <a:r>
                        <a:rPr kumimoji="1" lang="ja-JP" altLang="en-US" sz="1200" dirty="0" smtClean="0"/>
                        <a:t>地域</a:t>
                      </a:r>
                      <a:r>
                        <a:rPr kumimoji="1" lang="en-US" altLang="ja-JP" sz="1200" dirty="0" smtClean="0"/>
                        <a:t>BWA</a:t>
                      </a:r>
                      <a:r>
                        <a:rPr kumimoji="1" lang="ja-JP" altLang="en-US" sz="1200" dirty="0" smtClean="0"/>
                        <a:t>活用による通信実証実験</a:t>
                      </a:r>
                      <a:endParaRPr kumimoji="1" lang="en-US" altLang="ja-JP" sz="1200" dirty="0" smtClean="0"/>
                    </a:p>
                    <a:p>
                      <a:pPr marL="171450" indent="-171450">
                        <a:buFont typeface="Wingdings" panose="05000000000000000000" pitchFamily="2" charset="2"/>
                        <a:buChar char="ü"/>
                      </a:pPr>
                      <a:r>
                        <a:rPr kumimoji="1" lang="en-US" altLang="ja-JP" sz="1200" dirty="0" smtClean="0"/>
                        <a:t>BCP</a:t>
                      </a:r>
                      <a:r>
                        <a:rPr kumimoji="1" lang="ja-JP" altLang="en-US" sz="1200" dirty="0" smtClean="0"/>
                        <a:t>と業務システム復旧計画の策定</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dirty="0" smtClean="0"/>
                        <a:t>市民が</a:t>
                      </a:r>
                      <a:r>
                        <a:rPr kumimoji="1" lang="ja-JP" altLang="en-US" sz="1200" dirty="0" smtClean="0">
                          <a:solidFill>
                            <a:schemeClr val="tx1"/>
                          </a:solidFill>
                        </a:rPr>
                        <a:t>必要な防災情報を入手し、迅速、安全に避難できる。</a:t>
                      </a:r>
                      <a:endParaRPr kumimoji="1" lang="en-US" altLang="ja-JP" sz="12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en-US" altLang="ja-JP" sz="1200" dirty="0" smtClean="0"/>
                        <a:t>ICT</a:t>
                      </a:r>
                      <a:r>
                        <a:rPr kumimoji="1" lang="ja-JP" altLang="en-US" sz="1200" dirty="0" smtClean="0"/>
                        <a:t>を活用し、きめの細やかな避難所支援ができる</a:t>
                      </a:r>
                      <a:endParaRPr kumimoji="1" lang="en-US" altLang="ja-JP" sz="1200" dirty="0" smtClean="0"/>
                    </a:p>
                    <a:p>
                      <a:pPr marL="171450" indent="-171450">
                        <a:buFont typeface="Wingdings" panose="05000000000000000000" pitchFamily="2" charset="2"/>
                        <a:buChar char="u"/>
                      </a:pPr>
                      <a:r>
                        <a:rPr kumimoji="1" lang="en-US" altLang="ja-JP" sz="1200" dirty="0" smtClean="0"/>
                        <a:t>ICT</a:t>
                      </a:r>
                      <a:r>
                        <a:rPr kumimoji="1" lang="ja-JP" altLang="en-US" sz="1200" dirty="0" smtClean="0"/>
                        <a:t>を活用し、非常時の連絡手段が構築されている</a:t>
                      </a:r>
                      <a:endParaRPr kumimoji="1" lang="en-US" altLang="ja-JP" sz="1200" dirty="0" smtClean="0"/>
                    </a:p>
                    <a:p>
                      <a:pPr marL="171450" indent="-171450">
                        <a:buFont typeface="Wingdings" panose="05000000000000000000" pitchFamily="2" charset="2"/>
                        <a:buChar char="u"/>
                      </a:pPr>
                      <a:r>
                        <a:rPr kumimoji="1" lang="ja-JP" altLang="en-US" sz="1200" dirty="0" smtClean="0"/>
                        <a:t>災害発生時においても迅速に業務がシステム復旧し、必要な業務が円滑に実施できる</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正方形/長方形 7"/>
          <p:cNvSpPr/>
          <p:nvPr/>
        </p:nvSpPr>
        <p:spPr>
          <a:xfrm>
            <a:off x="313631" y="671017"/>
            <a:ext cx="8720297" cy="523220"/>
          </a:xfrm>
          <a:prstGeom prst="rect">
            <a:avLst/>
          </a:prstGeom>
        </p:spPr>
        <p:txBody>
          <a:bodyPr wrap="square">
            <a:spAutoFit/>
          </a:bodyPr>
          <a:lstStyle/>
          <a:p>
            <a:r>
              <a:rPr lang="en-US" altLang="ja-JP" sz="2800" b="1" dirty="0"/>
              <a:t>Ⅳ</a:t>
            </a:r>
            <a:r>
              <a:rPr lang="ja-JP" altLang="en-US" sz="2800" b="1" dirty="0"/>
              <a:t>　</a:t>
            </a:r>
            <a:r>
              <a:rPr lang="ja-JP" altLang="en-US" sz="2800" b="1" dirty="0" smtClean="0"/>
              <a:t>施策</a:t>
            </a:r>
            <a:r>
              <a:rPr lang="ja-JP" altLang="en-US" sz="2800" b="1" dirty="0"/>
              <a:t>に</a:t>
            </a:r>
            <a:r>
              <a:rPr lang="ja-JP" altLang="en-US" sz="2800" b="1" dirty="0" smtClean="0"/>
              <a:t>おける徹底活用　</a:t>
            </a:r>
            <a:endParaRPr lang="en-US" altLang="ja-JP" sz="2800" b="1" dirty="0"/>
          </a:p>
        </p:txBody>
      </p:sp>
    </p:spTree>
    <p:extLst>
      <p:ext uri="{BB962C8B-B14F-4D97-AF65-F5344CB8AC3E}">
        <p14:creationId xmlns:p14="http://schemas.microsoft.com/office/powerpoint/2010/main" val="3147391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354" y="4207786"/>
            <a:ext cx="1640618" cy="1818946"/>
          </a:xfrm>
          <a:prstGeom prst="rect">
            <a:avLst/>
          </a:prstGeom>
        </p:spPr>
      </p:pic>
      <p:sp>
        <p:nvSpPr>
          <p:cNvPr id="18" name="角丸四角形 17"/>
          <p:cNvSpPr/>
          <p:nvPr/>
        </p:nvSpPr>
        <p:spPr>
          <a:xfrm>
            <a:off x="306839" y="1166227"/>
            <a:ext cx="8496944" cy="48489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a:t>
            </a:r>
            <a:r>
              <a:rPr lang="ja-JP" altLang="en-US" sz="2000" b="1" dirty="0">
                <a:solidFill>
                  <a:schemeClr val="tx1"/>
                </a:solidFill>
                <a:latin typeface="+mj-ea"/>
                <a:ea typeface="+mj-ea"/>
              </a:rPr>
              <a:t>防災</a:t>
            </a:r>
            <a:endParaRPr kumimoji="1" lang="ja-JP" altLang="en-US" sz="2000" b="1" dirty="0">
              <a:solidFill>
                <a:schemeClr val="tx1"/>
              </a:solidFill>
              <a:latin typeface="+mj-ea"/>
              <a:ea typeface="+mj-ea"/>
            </a:endParaRPr>
          </a:p>
        </p:txBody>
      </p:sp>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13</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115025904"/>
              </p:ext>
            </p:extLst>
          </p:nvPr>
        </p:nvGraphicFramePr>
        <p:xfrm>
          <a:off x="440173" y="1842133"/>
          <a:ext cx="8249001" cy="2277904"/>
        </p:xfrm>
        <a:graphic>
          <a:graphicData uri="http://schemas.openxmlformats.org/drawingml/2006/table">
            <a:tbl>
              <a:tblPr firstRow="1" bandRow="1">
                <a:tableStyleId>{5C22544A-7EE6-4342-B048-85BDC9FD1C3A}</a:tableStyleId>
              </a:tblPr>
              <a:tblGrid>
                <a:gridCol w="2749667"/>
                <a:gridCol w="2749667"/>
                <a:gridCol w="2749667"/>
              </a:tblGrid>
              <a:tr h="449077">
                <a:tc>
                  <a:txBody>
                    <a:bodyPr/>
                    <a:lstStyle/>
                    <a:p>
                      <a:pPr algn="ctr"/>
                      <a:r>
                        <a:rPr kumimoji="1" lang="ja-JP" altLang="en-US" dirty="0" smtClean="0"/>
                        <a:t>平成</a:t>
                      </a:r>
                      <a:r>
                        <a:rPr kumimoji="1" lang="en-US" altLang="ja-JP" dirty="0" smtClean="0"/>
                        <a:t>27</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28</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29</a:t>
                      </a:r>
                      <a:r>
                        <a:rPr kumimoji="1" lang="ja-JP" altLang="en-US" dirty="0" smtClean="0"/>
                        <a:t>年度</a:t>
                      </a:r>
                      <a:endParaRPr kumimoji="1" lang="ja-JP" altLang="en-US" dirty="0"/>
                    </a:p>
                  </a:txBody>
                  <a:tcPr/>
                </a:tc>
              </a:tr>
              <a:tr h="1828827">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sp>
        <p:nvSpPr>
          <p:cNvPr id="24" name="右矢印 23"/>
          <p:cNvSpPr/>
          <p:nvPr/>
        </p:nvSpPr>
        <p:spPr>
          <a:xfrm>
            <a:off x="3012462" y="2345193"/>
            <a:ext cx="2929620" cy="441345"/>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運用</a:t>
            </a:r>
            <a:endParaRPr kumimoji="1" lang="ja-JP" altLang="en-US" sz="1200" dirty="0">
              <a:solidFill>
                <a:schemeClr val="tx1"/>
              </a:solidFill>
            </a:endParaRPr>
          </a:p>
        </p:txBody>
      </p:sp>
      <p:sp>
        <p:nvSpPr>
          <p:cNvPr id="12" name="山形 11"/>
          <p:cNvSpPr/>
          <p:nvPr/>
        </p:nvSpPr>
        <p:spPr>
          <a:xfrm>
            <a:off x="1275442" y="2795876"/>
            <a:ext cx="1939296" cy="363013"/>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防災力向上実証調査</a:t>
            </a:r>
            <a:endParaRPr kumimoji="1" lang="ja-JP" altLang="en-US" sz="1200" dirty="0">
              <a:solidFill>
                <a:schemeClr val="tx1"/>
              </a:solidFill>
            </a:endParaRPr>
          </a:p>
        </p:txBody>
      </p:sp>
      <p:sp>
        <p:nvSpPr>
          <p:cNvPr id="28" name="山形 27"/>
          <p:cNvSpPr/>
          <p:nvPr/>
        </p:nvSpPr>
        <p:spPr>
          <a:xfrm>
            <a:off x="3196741" y="2809237"/>
            <a:ext cx="2735866" cy="354254"/>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将来展開検討</a:t>
            </a:r>
            <a:endParaRPr kumimoji="1" lang="ja-JP" altLang="en-US" sz="1000" dirty="0">
              <a:solidFill>
                <a:schemeClr val="tx1"/>
              </a:solidFill>
            </a:endParaRPr>
          </a:p>
        </p:txBody>
      </p:sp>
      <p:sp>
        <p:nvSpPr>
          <p:cNvPr id="29" name="山形 28"/>
          <p:cNvSpPr/>
          <p:nvPr/>
        </p:nvSpPr>
        <p:spPr>
          <a:xfrm>
            <a:off x="5966319" y="2811118"/>
            <a:ext cx="2718581" cy="352373"/>
          </a:xfrm>
          <a:prstGeom prst="chevron">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（新規設置）</a:t>
            </a:r>
            <a:endParaRPr kumimoji="1" lang="ja-JP" altLang="en-US" sz="1000" dirty="0">
              <a:solidFill>
                <a:schemeClr val="tx1"/>
              </a:solidFill>
            </a:endParaRPr>
          </a:p>
        </p:txBody>
      </p:sp>
      <p:sp>
        <p:nvSpPr>
          <p:cNvPr id="30" name="山形 29"/>
          <p:cNvSpPr/>
          <p:nvPr/>
        </p:nvSpPr>
        <p:spPr>
          <a:xfrm>
            <a:off x="500801" y="2403058"/>
            <a:ext cx="2705414" cy="337801"/>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防災アプリ開発</a:t>
            </a:r>
            <a:endParaRPr kumimoji="1" lang="ja-JP" altLang="en-US" sz="1200" dirty="0">
              <a:solidFill>
                <a:schemeClr val="tx1"/>
              </a:solidFill>
            </a:endParaRPr>
          </a:p>
        </p:txBody>
      </p:sp>
      <p:sp>
        <p:nvSpPr>
          <p:cNvPr id="14" name="山形 13"/>
          <p:cNvSpPr/>
          <p:nvPr/>
        </p:nvSpPr>
        <p:spPr>
          <a:xfrm>
            <a:off x="1347450" y="3679093"/>
            <a:ext cx="1795280" cy="349982"/>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tx1"/>
                </a:solidFill>
              </a:rPr>
              <a:t>BCP</a:t>
            </a:r>
            <a:r>
              <a:rPr lang="ja-JP" altLang="en-US" sz="1100" dirty="0" smtClean="0">
                <a:solidFill>
                  <a:schemeClr val="tx1"/>
                </a:solidFill>
              </a:rPr>
              <a:t>と業務システム復旧計画策定</a:t>
            </a:r>
            <a:endParaRPr kumimoji="1" lang="ja-JP" altLang="en-US" sz="1100" dirty="0">
              <a:solidFill>
                <a:schemeClr val="tx1"/>
              </a:solidFill>
            </a:endParaRPr>
          </a:p>
        </p:txBody>
      </p:sp>
      <p:sp>
        <p:nvSpPr>
          <p:cNvPr id="20" name="右矢印 19"/>
          <p:cNvSpPr/>
          <p:nvPr/>
        </p:nvSpPr>
        <p:spPr>
          <a:xfrm>
            <a:off x="5993292" y="2381140"/>
            <a:ext cx="2695825" cy="369452"/>
          </a:xfrm>
          <a:prstGeom prst="rightArrow">
            <a:avLst>
              <a:gd name="adj1" fmla="val 71600"/>
              <a:gd name="adj2" fmla="val 50000"/>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利用状況を検証、継続運用</a:t>
            </a:r>
            <a:endParaRPr kumimoji="1" lang="ja-JP" altLang="en-US" sz="1200" dirty="0">
              <a:solidFill>
                <a:schemeClr val="tx1"/>
              </a:solidFill>
            </a:endParaRPr>
          </a:p>
        </p:txBody>
      </p:sp>
      <p:sp>
        <p:nvSpPr>
          <p:cNvPr id="25" name="山形 24"/>
          <p:cNvSpPr/>
          <p:nvPr/>
        </p:nvSpPr>
        <p:spPr>
          <a:xfrm>
            <a:off x="5993292" y="3667630"/>
            <a:ext cx="2695825" cy="285246"/>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ワーキンググループ</a:t>
            </a:r>
            <a:endParaRPr kumimoji="1" lang="ja-JP" altLang="en-US" sz="1100" dirty="0">
              <a:solidFill>
                <a:schemeClr val="tx1"/>
              </a:solidFill>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4083" y="4509120"/>
            <a:ext cx="1870563" cy="1870563"/>
          </a:xfrm>
          <a:prstGeom prst="rect">
            <a:avLst/>
          </a:prstGeom>
        </p:spPr>
      </p:pic>
      <p:pic>
        <p:nvPicPr>
          <p:cNvPr id="22" name="Picture 2" descr="C:\Users\KENJI MIYAKOSHI\Documents\イラスト素材\災害\地震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4255103"/>
            <a:ext cx="1639085" cy="1188132"/>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rot="1647857">
            <a:off x="5994111" y="4746897"/>
            <a:ext cx="1422184" cy="461665"/>
          </a:xfrm>
          <a:prstGeom prst="rect">
            <a:avLst/>
          </a:prstGeom>
          <a:noFill/>
        </p:spPr>
        <p:txBody>
          <a:bodyPr wrap="none" lIns="91440" tIns="45720" rIns="91440" bIns="45720">
            <a:spAutoFit/>
          </a:bodyPr>
          <a:lstStyle/>
          <a:p>
            <a:pPr algn="ctr"/>
            <a:r>
              <a:rPr lang="ja-JP" altLang="en-US" sz="2400" b="1" dirty="0" smtClean="0">
                <a:ln/>
                <a:solidFill>
                  <a:srgbClr val="FF0000"/>
                </a:solidFill>
                <a:effectLst>
                  <a:outerShdw blurRad="38100" dist="19050" dir="2700000" algn="tl" rotWithShape="0">
                    <a:schemeClr val="dk1">
                      <a:lumMod val="50000"/>
                      <a:alpha val="40000"/>
                    </a:schemeClr>
                  </a:outerShdw>
                </a:effectLst>
              </a:rPr>
              <a:t>地震</a:t>
            </a:r>
            <a:r>
              <a:rPr lang="ja-JP" altLang="en-US" sz="2400" b="1" dirty="0">
                <a:ln/>
                <a:solidFill>
                  <a:srgbClr val="FF0000"/>
                </a:solidFill>
                <a:effectLst>
                  <a:outerShdw blurRad="38100" dist="19050" dir="2700000" algn="tl" rotWithShape="0">
                    <a:schemeClr val="dk1">
                      <a:lumMod val="50000"/>
                      <a:alpha val="40000"/>
                    </a:schemeClr>
                  </a:outerShdw>
                </a:effectLst>
              </a:rPr>
              <a:t>情報</a:t>
            </a:r>
            <a:endParaRPr lang="ja-JP" altLang="en-US" sz="2400" b="1" cap="none" spc="0" dirty="0">
              <a:ln/>
              <a:solidFill>
                <a:srgbClr val="FF0000"/>
              </a:solidFill>
              <a:effectLst>
                <a:outerShdw blurRad="38100" dist="19050" dir="2700000" algn="tl" rotWithShape="0">
                  <a:schemeClr val="dk1">
                    <a:lumMod val="50000"/>
                    <a:alpha val="40000"/>
                  </a:schemeClr>
                </a:outerShdw>
              </a:effectLst>
            </a:endParaRPr>
          </a:p>
        </p:txBody>
      </p:sp>
      <p:pic>
        <p:nvPicPr>
          <p:cNvPr id="27" name="Picture 4" descr="http://www.microsoft.com/global/ja-jp/business/industry/gov/publishingimages/community/clip/02/ss_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4031" y="5982597"/>
            <a:ext cx="1368031" cy="685725"/>
          </a:xfrm>
          <a:prstGeom prst="rect">
            <a:avLst/>
          </a:prstGeom>
          <a:noFill/>
          <a:extLst>
            <a:ext uri="{909E8E84-426E-40DD-AFC4-6F175D3DCCD1}">
              <a14:hiddenFill xmlns:a14="http://schemas.microsoft.com/office/drawing/2010/main">
                <a:solidFill>
                  <a:srgbClr val="FFFFFF"/>
                </a:solidFill>
              </a14:hiddenFill>
            </a:ext>
          </a:extLst>
        </p:spPr>
      </p:pic>
      <p:sp>
        <p:nvSpPr>
          <p:cNvPr id="31" name="正方形/長方形 30"/>
          <p:cNvSpPr/>
          <p:nvPr/>
        </p:nvSpPr>
        <p:spPr>
          <a:xfrm rot="1826412">
            <a:off x="2908962" y="6084760"/>
            <a:ext cx="902811" cy="307777"/>
          </a:xfrm>
          <a:prstGeom prst="rect">
            <a:avLst/>
          </a:prstGeom>
          <a:noFill/>
        </p:spPr>
        <p:txBody>
          <a:bodyPr wrap="none" lIns="91440" tIns="45720" rIns="91440" bIns="45720">
            <a:spAutoFit/>
          </a:bodyPr>
          <a:lstStyle/>
          <a:p>
            <a:pPr algn="ctr"/>
            <a:r>
              <a:rPr lang="ja-JP" altLang="en-US" sz="1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台風情報</a:t>
            </a:r>
            <a:endParaRPr lang="ja-JP" altLang="en-US" sz="1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2" name="Picture 4" descr="http://www.microsoft.com/global/ja-jp/business/industry/gov/publishingimages/community/clip/02/ss_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5877272"/>
            <a:ext cx="1296144" cy="805619"/>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p:cNvSpPr/>
          <p:nvPr/>
        </p:nvSpPr>
        <p:spPr>
          <a:xfrm rot="19921499">
            <a:off x="5725141" y="6080026"/>
            <a:ext cx="1217000" cy="400110"/>
          </a:xfrm>
          <a:prstGeom prst="rect">
            <a:avLst/>
          </a:prstGeom>
          <a:noFill/>
        </p:spPr>
        <p:txBody>
          <a:bodyPr wrap="none" lIns="91440" tIns="45720" rIns="91440" bIns="45720">
            <a:spAutoFit/>
          </a:bodyPr>
          <a:lstStyle/>
          <a:p>
            <a:pPr algn="ctr"/>
            <a:r>
              <a:rPr lang="ja-JP" altLang="en-US" sz="2000" b="1" i="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津波情報</a:t>
            </a:r>
            <a:endParaRPr lang="ja-JP" altLang="en-US" sz="2000" b="1" i="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4" name="正方形/長方形 33"/>
          <p:cNvSpPr/>
          <p:nvPr/>
        </p:nvSpPr>
        <p:spPr>
          <a:xfrm rot="529169">
            <a:off x="3631505" y="5535691"/>
            <a:ext cx="1217000"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2000" b="1" cap="none" spc="0" dirty="0" smtClean="0">
                <a:ln/>
                <a:solidFill>
                  <a:srgbClr val="C00000"/>
                </a:solidFill>
                <a:effectLst/>
              </a:rPr>
              <a:t>安否情報</a:t>
            </a:r>
            <a:endParaRPr lang="ja-JP" altLang="en-US" sz="2000" b="1" cap="none" spc="0" dirty="0">
              <a:ln/>
              <a:solidFill>
                <a:srgbClr val="C00000"/>
              </a:solidFill>
              <a:effectLst/>
            </a:endParaRPr>
          </a:p>
        </p:txBody>
      </p:sp>
      <p:sp>
        <p:nvSpPr>
          <p:cNvPr id="35" name="正方形/長方形 34"/>
          <p:cNvSpPr/>
          <p:nvPr/>
        </p:nvSpPr>
        <p:spPr>
          <a:xfrm rot="18858735">
            <a:off x="4475239" y="5163449"/>
            <a:ext cx="1261884" cy="30777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1400" b="1" cap="none" spc="0" dirty="0" smtClean="0">
                <a:ln/>
                <a:solidFill>
                  <a:srgbClr val="00B050"/>
                </a:solidFill>
                <a:effectLst/>
              </a:rPr>
              <a:t>避難場所誘導</a:t>
            </a:r>
            <a:endParaRPr lang="ja-JP" altLang="en-US" sz="1400" b="1" cap="none" spc="0" dirty="0">
              <a:ln/>
              <a:solidFill>
                <a:srgbClr val="00B050"/>
              </a:solidFill>
              <a:effectLst/>
            </a:endParaRPr>
          </a:p>
        </p:txBody>
      </p:sp>
      <p:sp>
        <p:nvSpPr>
          <p:cNvPr id="36" name="正方形/長方形 35"/>
          <p:cNvSpPr/>
          <p:nvPr/>
        </p:nvSpPr>
        <p:spPr>
          <a:xfrm rot="20447733">
            <a:off x="3438749" y="4309065"/>
            <a:ext cx="1217000" cy="4001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2000" b="1" cap="none" spc="0" dirty="0" smtClean="0">
                <a:ln/>
                <a:solidFill>
                  <a:schemeClr val="accent2"/>
                </a:solidFill>
                <a:effectLst/>
              </a:rPr>
              <a:t>防災情報</a:t>
            </a:r>
            <a:endParaRPr lang="ja-JP" altLang="en-US" sz="2000" b="1" cap="none" spc="0" dirty="0">
              <a:ln/>
              <a:solidFill>
                <a:schemeClr val="accent2"/>
              </a:solidFill>
              <a:effectLst/>
            </a:endParaRPr>
          </a:p>
        </p:txBody>
      </p:sp>
      <p:sp>
        <p:nvSpPr>
          <p:cNvPr id="37" name="正方形/長方形 36"/>
          <p:cNvSpPr/>
          <p:nvPr/>
        </p:nvSpPr>
        <p:spPr>
          <a:xfrm>
            <a:off x="313631" y="671017"/>
            <a:ext cx="8720297" cy="523220"/>
          </a:xfrm>
          <a:prstGeom prst="rect">
            <a:avLst/>
          </a:prstGeom>
        </p:spPr>
        <p:txBody>
          <a:bodyPr wrap="square">
            <a:spAutoFit/>
          </a:bodyPr>
          <a:lstStyle/>
          <a:p>
            <a:r>
              <a:rPr lang="en-US" altLang="ja-JP" sz="2800" b="1" dirty="0"/>
              <a:t>Ⅳ</a:t>
            </a:r>
            <a:r>
              <a:rPr lang="ja-JP" altLang="en-US" sz="2800" b="1" dirty="0"/>
              <a:t>　</a:t>
            </a:r>
            <a:r>
              <a:rPr lang="ja-JP" altLang="en-US" sz="2800" b="1" dirty="0" smtClean="0"/>
              <a:t>施策</a:t>
            </a:r>
            <a:r>
              <a:rPr lang="ja-JP" altLang="en-US" sz="2800" b="1" dirty="0"/>
              <a:t>に</a:t>
            </a:r>
            <a:r>
              <a:rPr lang="ja-JP" altLang="en-US" sz="2800" b="1" dirty="0" smtClean="0"/>
              <a:t>おける徹底活用　</a:t>
            </a:r>
            <a:endParaRPr lang="en-US" altLang="ja-JP" sz="2800" b="1" dirty="0"/>
          </a:p>
        </p:txBody>
      </p:sp>
      <p:sp>
        <p:nvSpPr>
          <p:cNvPr id="38" name="山形 37"/>
          <p:cNvSpPr/>
          <p:nvPr/>
        </p:nvSpPr>
        <p:spPr>
          <a:xfrm>
            <a:off x="3196741" y="3282638"/>
            <a:ext cx="2691470" cy="309245"/>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地域</a:t>
            </a:r>
            <a:r>
              <a:rPr lang="en-US" altLang="ja-JP" sz="1200" dirty="0" smtClean="0">
                <a:solidFill>
                  <a:schemeClr val="tx1"/>
                </a:solidFill>
              </a:rPr>
              <a:t>BWA</a:t>
            </a:r>
            <a:r>
              <a:rPr lang="ja-JP" altLang="en-US" sz="1200" dirty="0" smtClean="0">
                <a:solidFill>
                  <a:schemeClr val="tx1"/>
                </a:solidFill>
              </a:rPr>
              <a:t>活用通信導入試験</a:t>
            </a:r>
            <a:endParaRPr kumimoji="1" lang="ja-JP" altLang="en-US" sz="1200" dirty="0">
              <a:solidFill>
                <a:schemeClr val="tx1"/>
              </a:solidFill>
            </a:endParaRPr>
          </a:p>
        </p:txBody>
      </p:sp>
      <p:sp>
        <p:nvSpPr>
          <p:cNvPr id="39" name="山形 38"/>
          <p:cNvSpPr/>
          <p:nvPr/>
        </p:nvSpPr>
        <p:spPr>
          <a:xfrm>
            <a:off x="5974799" y="3280415"/>
            <a:ext cx="2691470" cy="309245"/>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地域</a:t>
            </a:r>
            <a:r>
              <a:rPr lang="en-US" altLang="ja-JP" sz="1200" dirty="0" smtClean="0">
                <a:solidFill>
                  <a:schemeClr val="tx1"/>
                </a:solidFill>
              </a:rPr>
              <a:t>BWA</a:t>
            </a:r>
            <a:r>
              <a:rPr lang="ja-JP" altLang="en-US" sz="1200" dirty="0" smtClean="0">
                <a:solidFill>
                  <a:schemeClr val="tx1"/>
                </a:solidFill>
              </a:rPr>
              <a:t>活用通信導入試験</a:t>
            </a:r>
            <a:endParaRPr kumimoji="1" lang="ja-JP" altLang="en-US" sz="1200" dirty="0">
              <a:solidFill>
                <a:schemeClr val="tx1"/>
              </a:solidFill>
            </a:endParaRPr>
          </a:p>
        </p:txBody>
      </p:sp>
      <p:sp>
        <p:nvSpPr>
          <p:cNvPr id="40" name="山形 39"/>
          <p:cNvSpPr/>
          <p:nvPr/>
        </p:nvSpPr>
        <p:spPr>
          <a:xfrm>
            <a:off x="1347450" y="3282638"/>
            <a:ext cx="1849290" cy="309245"/>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地域</a:t>
            </a:r>
            <a:r>
              <a:rPr lang="en-US" altLang="ja-JP" sz="1200" dirty="0" smtClean="0">
                <a:solidFill>
                  <a:schemeClr val="tx1"/>
                </a:solidFill>
              </a:rPr>
              <a:t>BWA</a:t>
            </a:r>
            <a:r>
              <a:rPr lang="ja-JP" altLang="en-US" sz="1200" dirty="0" smtClean="0">
                <a:solidFill>
                  <a:schemeClr val="tx1"/>
                </a:solidFill>
              </a:rPr>
              <a:t>活用検討</a:t>
            </a:r>
            <a:endParaRPr kumimoji="1" lang="ja-JP" altLang="en-US" sz="1200" dirty="0">
              <a:solidFill>
                <a:schemeClr val="tx1"/>
              </a:solidFill>
            </a:endParaRPr>
          </a:p>
        </p:txBody>
      </p:sp>
      <p:sp>
        <p:nvSpPr>
          <p:cNvPr id="41" name="山形 40"/>
          <p:cNvSpPr/>
          <p:nvPr/>
        </p:nvSpPr>
        <p:spPr>
          <a:xfrm>
            <a:off x="3196739" y="3704091"/>
            <a:ext cx="2691471" cy="258309"/>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tx1"/>
                </a:solidFill>
              </a:rPr>
              <a:t>BCP</a:t>
            </a:r>
            <a:r>
              <a:rPr lang="ja-JP" altLang="en-US" sz="1100" dirty="0" smtClean="0">
                <a:solidFill>
                  <a:schemeClr val="tx1"/>
                </a:solidFill>
              </a:rPr>
              <a:t>と業務システム復旧計画策定</a:t>
            </a:r>
            <a:endParaRPr kumimoji="1" lang="ja-JP" altLang="en-US" sz="1100" dirty="0">
              <a:solidFill>
                <a:schemeClr val="tx1"/>
              </a:solidFill>
            </a:endParaRPr>
          </a:p>
        </p:txBody>
      </p:sp>
    </p:spTree>
    <p:extLst>
      <p:ext uri="{BB962C8B-B14F-4D97-AF65-F5344CB8AC3E}">
        <p14:creationId xmlns:p14="http://schemas.microsoft.com/office/powerpoint/2010/main" val="1823430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14</a:t>
            </a:fld>
            <a:endParaRPr kumimoji="1" lang="ja-JP" altLang="en-US" dirty="0"/>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23528" y="1699044"/>
            <a:ext cx="8479132" cy="1631216"/>
          </a:xfrm>
          <a:prstGeom prst="rect">
            <a:avLst/>
          </a:prstGeom>
          <a:noFill/>
        </p:spPr>
        <p:txBody>
          <a:bodyPr wrap="square" rtlCol="0">
            <a:spAutoFit/>
          </a:bodyPr>
          <a:lstStyle/>
          <a:p>
            <a:r>
              <a:rPr lang="ja-JP" altLang="en-US" sz="1400" dirty="0" smtClean="0">
                <a:latin typeface="+mn-ea"/>
              </a:rPr>
              <a:t>■</a:t>
            </a:r>
            <a:r>
              <a:rPr lang="en-US" altLang="ja-JP" sz="1400" dirty="0" smtClean="0">
                <a:latin typeface="+mn-ea"/>
              </a:rPr>
              <a:t>ICT</a:t>
            </a:r>
            <a:r>
              <a:rPr lang="ja-JP" altLang="en-US" sz="1400" dirty="0" smtClean="0">
                <a:latin typeface="+mn-ea"/>
              </a:rPr>
              <a:t>利活用による担い手の拡大</a:t>
            </a:r>
            <a:r>
              <a:rPr lang="en-US" altLang="ja-JP" sz="1400" dirty="0" smtClean="0">
                <a:latin typeface="+mn-ea"/>
              </a:rPr>
              <a:t>(</a:t>
            </a:r>
            <a:r>
              <a:rPr lang="ja-JP" altLang="en-US" sz="1400" dirty="0" smtClean="0">
                <a:latin typeface="+mn-ea"/>
              </a:rPr>
              <a:t>マイコミおおさか</a:t>
            </a:r>
            <a:r>
              <a:rPr lang="en-US" altLang="ja-JP" sz="1400" dirty="0" smtClean="0">
                <a:latin typeface="+mn-ea"/>
              </a:rPr>
              <a:t>)</a:t>
            </a:r>
            <a:endParaRPr lang="en-US" altLang="ja-JP" sz="1400" dirty="0">
              <a:latin typeface="+mn-ea"/>
            </a:endParaRPr>
          </a:p>
          <a:p>
            <a:r>
              <a:rPr lang="ja-JP" altLang="en-US" sz="1200" dirty="0" smtClean="0">
                <a:latin typeface="+mn-ea"/>
              </a:rPr>
              <a:t>　　地域</a:t>
            </a:r>
            <a:r>
              <a:rPr lang="ja-JP" altLang="en-US" sz="1200" dirty="0">
                <a:latin typeface="+mn-ea"/>
              </a:rPr>
              <a:t>課題やその解決に向けた取り組み状況等を投稿する「マイコミおおさか」</a:t>
            </a:r>
            <a:r>
              <a:rPr lang="ja-JP" altLang="en-US" sz="1200" dirty="0" smtClean="0">
                <a:latin typeface="+mn-ea"/>
              </a:rPr>
              <a:t>のトライアル・試験運用の検証結果をふまえ、</a:t>
            </a:r>
            <a:endParaRPr lang="en-US" altLang="ja-JP" sz="1200" dirty="0">
              <a:latin typeface="+mn-ea"/>
            </a:endParaRPr>
          </a:p>
          <a:p>
            <a:r>
              <a:rPr lang="ja-JP" altLang="en-US" sz="1200" dirty="0" smtClean="0">
                <a:latin typeface="+mn-ea"/>
              </a:rPr>
              <a:t>　　市民</a:t>
            </a:r>
            <a:r>
              <a:rPr lang="ja-JP" altLang="en-US" sz="1200" dirty="0">
                <a:latin typeface="+mn-ea"/>
              </a:rPr>
              <a:t>同士や市民と行政</a:t>
            </a:r>
            <a:r>
              <a:rPr lang="ja-JP" altLang="en-US" sz="1200" dirty="0" smtClean="0">
                <a:latin typeface="+mn-ea"/>
              </a:rPr>
              <a:t>がつながり</a:t>
            </a:r>
            <a:r>
              <a:rPr lang="ja-JP" altLang="en-US" sz="1200" dirty="0">
                <a:latin typeface="+mn-ea"/>
              </a:rPr>
              <a:t>、さまざまな地域課題を市民協働で解決するきっかけづくり</a:t>
            </a:r>
            <a:r>
              <a:rPr lang="ja-JP" altLang="en-US" sz="1200" dirty="0" smtClean="0">
                <a:latin typeface="+mn-ea"/>
              </a:rPr>
              <a:t>を各区において推進</a:t>
            </a:r>
            <a:endParaRPr lang="ja-JP" altLang="en-US" sz="1200" dirty="0">
              <a:latin typeface="+mn-ea"/>
            </a:endParaRPr>
          </a:p>
          <a:p>
            <a:pPr>
              <a:lnSpc>
                <a:spcPts val="2000"/>
              </a:lnSpc>
            </a:pPr>
            <a:r>
              <a:rPr lang="ja-JP" altLang="en-US" sz="1400" dirty="0" smtClean="0">
                <a:latin typeface="+mn-ea"/>
              </a:rPr>
              <a:t>　</a:t>
            </a:r>
            <a:r>
              <a:rPr lang="ja-JP" altLang="en-US" sz="1400" dirty="0">
                <a:latin typeface="+mn-ea"/>
              </a:rPr>
              <a:t>　　</a:t>
            </a:r>
            <a:r>
              <a:rPr lang="ja-JP" altLang="en-US" sz="14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26</a:t>
            </a:r>
            <a:r>
              <a:rPr lang="ja-JP" altLang="en-US" sz="1200" dirty="0" smtClean="0">
                <a:latin typeface="+mn-ea"/>
              </a:rPr>
              <a:t>年度</a:t>
            </a:r>
            <a:r>
              <a:rPr lang="en-US" altLang="ja-JP" sz="1200" dirty="0" smtClean="0">
                <a:latin typeface="+mn-ea"/>
              </a:rPr>
              <a:t>】</a:t>
            </a:r>
            <a:r>
              <a:rPr lang="ja-JP" altLang="en-US" sz="1200" dirty="0" smtClean="0">
                <a:latin typeface="+mn-ea"/>
              </a:rPr>
              <a:t>　画像投稿サイト活用トライアル・試験運用実施</a:t>
            </a:r>
            <a:endParaRPr lang="en-US" altLang="ja-JP" sz="1200" dirty="0" smtClean="0">
              <a:latin typeface="+mn-ea"/>
            </a:endParaRPr>
          </a:p>
          <a:p>
            <a:pPr>
              <a:lnSpc>
                <a:spcPts val="2000"/>
              </a:lnSpc>
            </a:pPr>
            <a:r>
              <a:rPr lang="ja-JP" altLang="en-US" sz="12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27</a:t>
            </a:r>
            <a:r>
              <a:rPr lang="ja-JP" altLang="en-US" sz="1200" dirty="0" smtClean="0">
                <a:latin typeface="+mn-ea"/>
              </a:rPr>
              <a:t>年度</a:t>
            </a:r>
            <a:r>
              <a:rPr lang="en-US" altLang="ja-JP" sz="1200" dirty="0" smtClean="0">
                <a:latin typeface="+mn-ea"/>
              </a:rPr>
              <a:t>】</a:t>
            </a:r>
            <a:r>
              <a:rPr lang="ja-JP" altLang="en-US" sz="1200" dirty="0" smtClean="0">
                <a:latin typeface="+mn-ea"/>
              </a:rPr>
              <a:t>　検証  ⇒　各区</a:t>
            </a:r>
            <a:r>
              <a:rPr lang="en-US" altLang="ja-JP" sz="1200" dirty="0" smtClean="0">
                <a:latin typeface="+mn-ea"/>
              </a:rPr>
              <a:t>ICT</a:t>
            </a:r>
            <a:r>
              <a:rPr lang="ja-JP" altLang="en-US" sz="1200" dirty="0" smtClean="0">
                <a:latin typeface="+mn-ea"/>
              </a:rPr>
              <a:t>活用の取組み</a:t>
            </a:r>
            <a:r>
              <a:rPr lang="ja-JP" altLang="en-US" sz="1200" dirty="0">
                <a:latin typeface="+mn-ea"/>
              </a:rPr>
              <a:t>を</a:t>
            </a:r>
            <a:r>
              <a:rPr lang="ja-JP" altLang="en-US" sz="1200" dirty="0" smtClean="0">
                <a:latin typeface="+mn-ea"/>
              </a:rPr>
              <a:t>検討　　⇒　　</a:t>
            </a:r>
            <a:r>
              <a:rPr lang="en-US" altLang="ja-JP" sz="1200" dirty="0" smtClean="0">
                <a:latin typeface="+mn-ea"/>
              </a:rPr>
              <a:t>【</a:t>
            </a:r>
            <a:r>
              <a:rPr lang="ja-JP" altLang="en-US" sz="1200" dirty="0" smtClean="0">
                <a:latin typeface="+mn-ea"/>
              </a:rPr>
              <a:t>平成</a:t>
            </a:r>
            <a:r>
              <a:rPr lang="en-US" altLang="ja-JP" sz="1200" dirty="0" smtClean="0">
                <a:latin typeface="+mn-ea"/>
              </a:rPr>
              <a:t>28</a:t>
            </a:r>
            <a:r>
              <a:rPr lang="ja-JP" altLang="en-US" sz="1200" dirty="0" smtClean="0">
                <a:latin typeface="+mn-ea"/>
              </a:rPr>
              <a:t>年度</a:t>
            </a:r>
            <a:r>
              <a:rPr lang="en-US" altLang="ja-JP" sz="1200" dirty="0" smtClean="0">
                <a:latin typeface="+mn-ea"/>
              </a:rPr>
              <a:t>】</a:t>
            </a:r>
            <a:r>
              <a:rPr lang="ja-JP" altLang="en-US" sz="1200" dirty="0" smtClean="0">
                <a:latin typeface="+mn-ea"/>
              </a:rPr>
              <a:t>　各区</a:t>
            </a:r>
            <a:r>
              <a:rPr lang="en-US" altLang="ja-JP" sz="1200" dirty="0" smtClean="0">
                <a:latin typeface="+mn-ea"/>
              </a:rPr>
              <a:t>ICT</a:t>
            </a:r>
            <a:r>
              <a:rPr lang="ja-JP" altLang="en-US" sz="1200" dirty="0" smtClean="0">
                <a:latin typeface="+mn-ea"/>
              </a:rPr>
              <a:t>活用の取組み</a:t>
            </a:r>
            <a:endParaRPr lang="en-US" altLang="ja-JP" sz="1200" strike="sngStrike" dirty="0">
              <a:solidFill>
                <a:srgbClr val="FF0000"/>
              </a:solidFill>
              <a:latin typeface="+mn-ea"/>
            </a:endParaRPr>
          </a:p>
          <a:p>
            <a:pPr>
              <a:lnSpc>
                <a:spcPts val="2000"/>
              </a:lnSpc>
            </a:pPr>
            <a:r>
              <a:rPr lang="ja-JP" altLang="en-US" sz="1200" dirty="0" smtClean="0">
                <a:solidFill>
                  <a:srgbClr val="FF0000"/>
                </a:solidFill>
                <a:latin typeface="+mn-ea"/>
              </a:rPr>
              <a:t>　　　</a:t>
            </a:r>
            <a:r>
              <a:rPr lang="ja-JP" altLang="en-US" sz="1200" dirty="0" smtClean="0">
                <a:latin typeface="+mn-ea"/>
              </a:rPr>
              <a:t>＜都島区＞　都島区民センター　</a:t>
            </a:r>
            <a:r>
              <a:rPr lang="en-US" altLang="ja-JP" sz="1200" dirty="0" smtClean="0">
                <a:latin typeface="+mn-ea"/>
              </a:rPr>
              <a:t>Wi-Fi</a:t>
            </a:r>
            <a:r>
              <a:rPr lang="ja-JP" altLang="en-US" sz="1200" dirty="0" smtClean="0">
                <a:latin typeface="+mn-ea"/>
              </a:rPr>
              <a:t>設置　⇒</a:t>
            </a:r>
            <a:r>
              <a:rPr lang="ja-JP" altLang="en-US" sz="1200" dirty="0">
                <a:latin typeface="+mn-ea"/>
              </a:rPr>
              <a:t>　</a:t>
            </a:r>
            <a:r>
              <a:rPr lang="ja-JP" altLang="en-US" sz="1200" dirty="0" smtClean="0">
                <a:latin typeface="+mn-ea"/>
              </a:rPr>
              <a:t>利用</a:t>
            </a:r>
            <a:r>
              <a:rPr lang="ja-JP" altLang="en-US" sz="1200" dirty="0">
                <a:latin typeface="+mn-ea"/>
              </a:rPr>
              <a:t>状況を</a:t>
            </a:r>
            <a:r>
              <a:rPr lang="ja-JP" altLang="en-US" sz="1200" dirty="0" smtClean="0">
                <a:latin typeface="+mn-ea"/>
              </a:rPr>
              <a:t>調査</a:t>
            </a:r>
            <a:endParaRPr lang="en-US" altLang="ja-JP" sz="1200" dirty="0">
              <a:latin typeface="+mn-ea"/>
            </a:endParaRPr>
          </a:p>
          <a:p>
            <a:endParaRPr lang="en-US" altLang="ja-JP" sz="1200" dirty="0" smtClean="0">
              <a:latin typeface="+mn-ea"/>
            </a:endParaRPr>
          </a:p>
        </p:txBody>
      </p:sp>
      <p:sp>
        <p:nvSpPr>
          <p:cNvPr id="21" name="角丸四角形 20"/>
          <p:cNvSpPr/>
          <p:nvPr/>
        </p:nvSpPr>
        <p:spPr>
          <a:xfrm>
            <a:off x="316202" y="1209233"/>
            <a:ext cx="8496944" cy="425947"/>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mj-ea"/>
                <a:ea typeface="+mj-ea"/>
              </a:rPr>
              <a:t>　</a:t>
            </a:r>
            <a:r>
              <a:rPr lang="ja-JP" altLang="en-US" sz="2000" b="1" dirty="0" smtClean="0">
                <a:solidFill>
                  <a:schemeClr val="tx1"/>
                </a:solidFill>
                <a:latin typeface="+mj-ea"/>
                <a:ea typeface="+mj-ea"/>
              </a:rPr>
              <a:t>市民協働</a:t>
            </a:r>
            <a:endParaRPr kumimoji="1" lang="ja-JP" altLang="en-US" sz="2000" b="1" dirty="0">
              <a:solidFill>
                <a:schemeClr val="tx1"/>
              </a:solidFill>
              <a:latin typeface="+mj-ea"/>
              <a:ea typeface="+mj-ea"/>
            </a:endParaRPr>
          </a:p>
        </p:txBody>
      </p:sp>
      <p:sp>
        <p:nvSpPr>
          <p:cNvPr id="19" name="テキスト ボックス 18"/>
          <p:cNvSpPr txBox="1"/>
          <p:nvPr/>
        </p:nvSpPr>
        <p:spPr>
          <a:xfrm>
            <a:off x="313631" y="4869160"/>
            <a:ext cx="8479132" cy="492443"/>
          </a:xfrm>
          <a:prstGeom prst="rect">
            <a:avLst/>
          </a:prstGeom>
          <a:noFill/>
        </p:spPr>
        <p:txBody>
          <a:bodyPr wrap="square" rtlCol="0">
            <a:spAutoFit/>
          </a:bodyPr>
          <a:lstStyle/>
          <a:p>
            <a:r>
              <a:rPr lang="ja-JP" altLang="en-US" sz="1400" dirty="0" smtClean="0">
                <a:latin typeface="+mn-ea"/>
              </a:rPr>
              <a:t>■</a:t>
            </a:r>
            <a:r>
              <a:rPr lang="ja-JP" altLang="en-US" sz="1400" dirty="0">
                <a:latin typeface="+mn-ea"/>
              </a:rPr>
              <a:t>大阪市が保有する各種情報・データをわかりやすいビジュアルで</a:t>
            </a:r>
            <a:r>
              <a:rPr lang="ja-JP" altLang="en-US" sz="1400" dirty="0" smtClean="0">
                <a:latin typeface="+mn-ea"/>
              </a:rPr>
              <a:t>公開（データビジュアリゼーション）</a:t>
            </a:r>
            <a:endParaRPr lang="en-US" altLang="ja-JP" sz="1400" dirty="0" smtClean="0">
              <a:latin typeface="+mn-ea"/>
            </a:endParaRPr>
          </a:p>
          <a:p>
            <a:r>
              <a:rPr lang="ja-JP" altLang="en-US" sz="12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27</a:t>
            </a:r>
            <a:r>
              <a:rPr lang="ja-JP" altLang="en-US" sz="1200" dirty="0" smtClean="0">
                <a:latin typeface="+mn-ea"/>
              </a:rPr>
              <a:t>年度</a:t>
            </a:r>
            <a:r>
              <a:rPr lang="en-US" altLang="ja-JP" sz="1200" dirty="0" smtClean="0">
                <a:latin typeface="+mn-ea"/>
              </a:rPr>
              <a:t>】</a:t>
            </a:r>
            <a:r>
              <a:rPr lang="ja-JP" altLang="en-US" sz="1200" dirty="0" smtClean="0">
                <a:latin typeface="+mn-ea"/>
              </a:rPr>
              <a:t>　データからみる区をビジュアル化　⇒　区役所開催の</a:t>
            </a:r>
            <a:r>
              <a:rPr lang="en-US" altLang="ja-JP" sz="1200" dirty="0" smtClean="0">
                <a:latin typeface="+mn-ea"/>
              </a:rPr>
              <a:t>ICT</a:t>
            </a:r>
            <a:r>
              <a:rPr lang="ja-JP" altLang="en-US" sz="1200" dirty="0" smtClean="0">
                <a:latin typeface="+mn-ea"/>
              </a:rPr>
              <a:t>活用イベントにつなげる</a:t>
            </a:r>
            <a:endParaRPr lang="en-US" altLang="ja-JP" sz="1200" dirty="0" smtClean="0">
              <a:latin typeface="+mn-ea"/>
            </a:endParaRPr>
          </a:p>
        </p:txBody>
      </p:sp>
      <p:graphicFrame>
        <p:nvGraphicFramePr>
          <p:cNvPr id="24" name="表 23"/>
          <p:cNvGraphicFramePr>
            <a:graphicFrameLocks noGrp="1"/>
          </p:cNvGraphicFramePr>
          <p:nvPr>
            <p:extLst>
              <p:ext uri="{D42A27DB-BD31-4B8C-83A1-F6EECF244321}">
                <p14:modId xmlns:p14="http://schemas.microsoft.com/office/powerpoint/2010/main" val="1167029753"/>
              </p:ext>
            </p:extLst>
          </p:nvPr>
        </p:nvGraphicFramePr>
        <p:xfrm>
          <a:off x="611560" y="3099157"/>
          <a:ext cx="7632848" cy="1553979"/>
        </p:xfrm>
        <a:graphic>
          <a:graphicData uri="http://schemas.openxmlformats.org/drawingml/2006/table">
            <a:tbl>
              <a:tblPr firstRow="1" bandRow="1">
                <a:tableStyleId>{5C22544A-7EE6-4342-B048-85BDC9FD1C3A}</a:tableStyleId>
              </a:tblPr>
              <a:tblGrid>
                <a:gridCol w="3735223"/>
                <a:gridCol w="3897625"/>
              </a:tblGrid>
              <a:tr h="288032">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265947">
                <a:tc>
                  <a:txBody>
                    <a:bodyPr/>
                    <a:lstStyle/>
                    <a:p>
                      <a:pPr marL="171450" indent="-171450">
                        <a:buFont typeface="Wingdings" panose="05000000000000000000" pitchFamily="2" charset="2"/>
                        <a:buChar char="ü"/>
                      </a:pPr>
                      <a:r>
                        <a:rPr kumimoji="1" lang="ja-JP" altLang="en-US" sz="1200" dirty="0" smtClean="0">
                          <a:solidFill>
                            <a:schemeClr val="tx1"/>
                          </a:solidFill>
                        </a:rPr>
                        <a:t>トライアル・試験運用の検証をふまえ、</a:t>
                      </a:r>
                      <a:r>
                        <a:rPr kumimoji="1" lang="en-US" altLang="ja-JP" sz="1200" dirty="0" smtClean="0">
                          <a:solidFill>
                            <a:schemeClr val="tx1"/>
                          </a:solidFill>
                        </a:rPr>
                        <a:t>ICT</a:t>
                      </a:r>
                      <a:r>
                        <a:rPr kumimoji="1" lang="ja-JP" altLang="en-US" sz="1200" dirty="0" smtClean="0">
                          <a:solidFill>
                            <a:schemeClr val="tx1"/>
                          </a:solidFill>
                        </a:rPr>
                        <a:t>を活用したコミュニケーションスキルを高め、</a:t>
                      </a:r>
                      <a:r>
                        <a:rPr kumimoji="1" lang="en-US" altLang="ja-JP" sz="1200" dirty="0" smtClean="0">
                          <a:solidFill>
                            <a:schemeClr val="tx1"/>
                          </a:solidFill>
                        </a:rPr>
                        <a:t>ICT</a:t>
                      </a:r>
                      <a:r>
                        <a:rPr kumimoji="1" lang="ja-JP" altLang="en-US" sz="1200" dirty="0" smtClean="0">
                          <a:solidFill>
                            <a:schemeClr val="tx1"/>
                          </a:solidFill>
                        </a:rPr>
                        <a:t>ツールを活用した担い手の拡大に取組む</a:t>
                      </a:r>
                      <a:endParaRPr kumimoji="1" lang="en-US" altLang="ja-JP" sz="1200" dirty="0" smtClean="0">
                        <a:solidFill>
                          <a:schemeClr val="tx1"/>
                        </a:solidFill>
                      </a:endParaRPr>
                    </a:p>
                    <a:p>
                      <a:pPr marL="171450" indent="-171450">
                        <a:buFont typeface="Wingdings" panose="05000000000000000000" pitchFamily="2" charset="2"/>
                        <a:buChar char="ü"/>
                      </a:pPr>
                      <a:r>
                        <a:rPr kumimoji="1" lang="ja-JP" altLang="en-US" sz="1200" dirty="0" smtClean="0">
                          <a:solidFill>
                            <a:schemeClr val="tx1"/>
                          </a:solidFill>
                        </a:rPr>
                        <a:t>各区において、</a:t>
                      </a:r>
                      <a:r>
                        <a:rPr kumimoji="1" lang="en-US" altLang="ja-JP" sz="1200" dirty="0" smtClean="0">
                          <a:solidFill>
                            <a:schemeClr val="tx1"/>
                          </a:solidFill>
                        </a:rPr>
                        <a:t>ICT</a:t>
                      </a:r>
                      <a:r>
                        <a:rPr kumimoji="1" lang="ja-JP" altLang="en-US" sz="1200" dirty="0" err="1" smtClean="0">
                          <a:solidFill>
                            <a:schemeClr val="tx1"/>
                          </a:solidFill>
                        </a:rPr>
                        <a:t>の利</a:t>
                      </a:r>
                      <a:r>
                        <a:rPr kumimoji="1" lang="ja-JP" altLang="en-US" sz="1200" dirty="0" smtClean="0">
                          <a:solidFill>
                            <a:schemeClr val="tx1"/>
                          </a:solidFill>
                        </a:rPr>
                        <a:t>活用による担い手の拡大につながる取組みを実施</a:t>
                      </a:r>
                      <a:endParaRPr kumimoji="1" lang="en-US" altLang="ja-JP" sz="1200" dirty="0" smtClean="0">
                        <a:solidFill>
                          <a:schemeClr val="tx1"/>
                        </a:solidFill>
                      </a:endParaRPr>
                    </a:p>
                    <a:p>
                      <a:pPr marL="171450" indent="-171450">
                        <a:buFont typeface="Wingdings" panose="05000000000000000000" pitchFamily="2" charset="2"/>
                        <a:buChar char="ü"/>
                      </a:pPr>
                      <a:r>
                        <a:rPr kumimoji="1" lang="ja-JP" altLang="en-US" sz="1200" dirty="0" smtClean="0">
                          <a:solidFill>
                            <a:schemeClr val="tx1"/>
                          </a:solidFill>
                        </a:rPr>
                        <a:t>都島区民センター</a:t>
                      </a:r>
                      <a:r>
                        <a:rPr kumimoji="1" lang="en-US" altLang="ja-JP" sz="1200" dirty="0" smtClean="0">
                          <a:solidFill>
                            <a:schemeClr val="tx1"/>
                          </a:solidFill>
                        </a:rPr>
                        <a:t>Wi-Fi</a:t>
                      </a:r>
                      <a:r>
                        <a:rPr kumimoji="1" lang="ja-JP" altLang="en-US" sz="1200" dirty="0" smtClean="0">
                          <a:solidFill>
                            <a:schemeClr val="tx1"/>
                          </a:solidFill>
                        </a:rPr>
                        <a:t>設置、利用状況調査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en-US" altLang="ja-JP" sz="1200" dirty="0" smtClean="0">
                          <a:solidFill>
                            <a:schemeClr val="tx1"/>
                          </a:solidFill>
                        </a:rPr>
                        <a:t>ICT</a:t>
                      </a:r>
                      <a:r>
                        <a:rPr kumimoji="1" lang="ja-JP" altLang="en-US" sz="1200" dirty="0" err="1" smtClean="0">
                          <a:solidFill>
                            <a:schemeClr val="tx1"/>
                          </a:solidFill>
                        </a:rPr>
                        <a:t>の利</a:t>
                      </a:r>
                      <a:r>
                        <a:rPr kumimoji="1" lang="ja-JP" altLang="en-US" sz="1200" dirty="0" smtClean="0">
                          <a:solidFill>
                            <a:schemeClr val="tx1"/>
                          </a:solidFill>
                        </a:rPr>
                        <a:t>活用を通じて、市民同士、市民と行政が地域課題解決に向けてコミュニケーションをとり、多様な担い手による協働の取組みが活発に行われている</a:t>
                      </a:r>
                      <a:endParaRPr kumimoji="1" lang="en-US" altLang="ja-JP"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247079660"/>
              </p:ext>
            </p:extLst>
          </p:nvPr>
        </p:nvGraphicFramePr>
        <p:xfrm>
          <a:off x="611560" y="5373216"/>
          <a:ext cx="7632848" cy="1141460"/>
        </p:xfrm>
        <a:graphic>
          <a:graphicData uri="http://schemas.openxmlformats.org/drawingml/2006/table">
            <a:tbl>
              <a:tblPr firstRow="1" bandRow="1">
                <a:tableStyleId>{5C22544A-7EE6-4342-B048-85BDC9FD1C3A}</a:tableStyleId>
              </a:tblPr>
              <a:tblGrid>
                <a:gridCol w="3735223"/>
                <a:gridCol w="3897625"/>
              </a:tblGrid>
              <a:tr h="288032">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853428">
                <a:tc>
                  <a:txBody>
                    <a:bodyPr/>
                    <a:lstStyle/>
                    <a:p>
                      <a:pPr marL="171450" indent="-171450">
                        <a:buFont typeface="Wingdings" panose="05000000000000000000" pitchFamily="2" charset="2"/>
                        <a:buChar char="ü"/>
                      </a:pPr>
                      <a:r>
                        <a:rPr kumimoji="1" lang="ja-JP" altLang="en-US" sz="1200" dirty="0" smtClean="0"/>
                        <a:t>区に関するデータのビジュアル化を行い公開する</a:t>
                      </a:r>
                      <a:endParaRPr kumimoji="1" lang="en-US" altLang="ja-JP" sz="1200" dirty="0" smtClean="0"/>
                    </a:p>
                    <a:p>
                      <a:r>
                        <a:rPr kumimoji="1" lang="ja-JP" altLang="en-US" sz="1200" dirty="0" smtClean="0"/>
                        <a:t>　　（アクセス数　年間</a:t>
                      </a:r>
                      <a:r>
                        <a:rPr kumimoji="1" lang="en-US" altLang="ja-JP" sz="1200" dirty="0" smtClean="0"/>
                        <a:t>10,000</a:t>
                      </a:r>
                      <a:r>
                        <a:rPr kumimoji="1" lang="ja-JP" altLang="en-US" sz="1200" dirty="0" smtClean="0"/>
                        <a:t>件）</a:t>
                      </a:r>
                      <a:endParaRPr kumimoji="1" lang="en-US" altLang="ja-JP" sz="1200" dirty="0" smtClean="0"/>
                    </a:p>
                    <a:p>
                      <a:pPr marL="171450" indent="-171450">
                        <a:buFont typeface="Wingdings" panose="05000000000000000000" pitchFamily="2" charset="2"/>
                        <a:buChar char="ü"/>
                      </a:pPr>
                      <a:r>
                        <a:rPr kumimoji="1" lang="ja-JP" altLang="en-US" sz="1200" dirty="0" smtClean="0"/>
                        <a:t>市政に関するデータのビジュアル化を行い公開する</a:t>
                      </a:r>
                      <a:endParaRPr kumimoji="1" lang="en-US" altLang="ja-JP" sz="1200" dirty="0" smtClean="0"/>
                    </a:p>
                    <a:p>
                      <a:r>
                        <a:rPr kumimoji="1" lang="ja-JP" altLang="en-US" sz="1200" dirty="0" smtClean="0"/>
                        <a:t>　　（アクセス数　年間</a:t>
                      </a:r>
                      <a:r>
                        <a:rPr kumimoji="1" lang="en-US" altLang="ja-JP" sz="1200" dirty="0" smtClean="0"/>
                        <a:t>10,000</a:t>
                      </a:r>
                      <a:r>
                        <a:rPr kumimoji="1" lang="ja-JP" altLang="en-US" sz="1200" dirty="0" smtClean="0"/>
                        <a:t>件）</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ja-JP" altLang="en-US" sz="1200" dirty="0" smtClean="0"/>
                        <a:t>統計情報をはじめ市のさまざまなデータをわかりやすいビジュアルで公開することを通じて、市民が市のデータについて知り、市民協働に関心を持っている</a:t>
                      </a: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正方形/長方形 10"/>
          <p:cNvSpPr/>
          <p:nvPr/>
        </p:nvSpPr>
        <p:spPr>
          <a:xfrm>
            <a:off x="313631" y="671017"/>
            <a:ext cx="8720297" cy="523220"/>
          </a:xfrm>
          <a:prstGeom prst="rect">
            <a:avLst/>
          </a:prstGeom>
        </p:spPr>
        <p:txBody>
          <a:bodyPr wrap="square">
            <a:spAutoFit/>
          </a:bodyPr>
          <a:lstStyle/>
          <a:p>
            <a:r>
              <a:rPr lang="en-US" altLang="ja-JP" sz="2800" b="1" dirty="0"/>
              <a:t>Ⅳ</a:t>
            </a:r>
            <a:r>
              <a:rPr lang="ja-JP" altLang="en-US" sz="2800" b="1" dirty="0"/>
              <a:t>　</a:t>
            </a:r>
            <a:r>
              <a:rPr lang="ja-JP" altLang="en-US" sz="2800" b="1" dirty="0" smtClean="0"/>
              <a:t>施策</a:t>
            </a:r>
            <a:r>
              <a:rPr lang="ja-JP" altLang="en-US" sz="2800" b="1" dirty="0"/>
              <a:t>に</a:t>
            </a:r>
            <a:r>
              <a:rPr lang="ja-JP" altLang="en-US" sz="2800" b="1" dirty="0" smtClean="0"/>
              <a:t>おける徹底活用　</a:t>
            </a:r>
            <a:endParaRPr lang="en-US" altLang="ja-JP" sz="2800" b="1" dirty="0"/>
          </a:p>
        </p:txBody>
      </p:sp>
    </p:spTree>
    <p:extLst>
      <p:ext uri="{BB962C8B-B14F-4D97-AF65-F5344CB8AC3E}">
        <p14:creationId xmlns:p14="http://schemas.microsoft.com/office/powerpoint/2010/main" val="1465154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15</a:t>
            </a:fld>
            <a:endParaRPr kumimoji="1" lang="ja-JP" altLang="en-US" dirty="0"/>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85624628"/>
              </p:ext>
            </p:extLst>
          </p:nvPr>
        </p:nvGraphicFramePr>
        <p:xfrm>
          <a:off x="319040" y="4869159"/>
          <a:ext cx="8249001" cy="1895461"/>
        </p:xfrm>
        <a:graphic>
          <a:graphicData uri="http://schemas.openxmlformats.org/drawingml/2006/table">
            <a:tbl>
              <a:tblPr firstRow="1" bandRow="1">
                <a:tableStyleId>{5C22544A-7EE6-4342-B048-85BDC9FD1C3A}</a:tableStyleId>
              </a:tblPr>
              <a:tblGrid>
                <a:gridCol w="2749667"/>
                <a:gridCol w="2749667"/>
                <a:gridCol w="2749667"/>
              </a:tblGrid>
              <a:tr h="325905">
                <a:tc>
                  <a:txBody>
                    <a:bodyPr/>
                    <a:lstStyle/>
                    <a:p>
                      <a:pPr algn="ctr"/>
                      <a:r>
                        <a:rPr kumimoji="1" lang="ja-JP" altLang="en-US" sz="1400" dirty="0" smtClean="0"/>
                        <a:t>平成</a:t>
                      </a:r>
                      <a:r>
                        <a:rPr kumimoji="1" lang="en-US" altLang="ja-JP" sz="1400" dirty="0" smtClean="0"/>
                        <a:t>27</a:t>
                      </a:r>
                      <a:r>
                        <a:rPr kumimoji="1" lang="ja-JP" altLang="en-US" sz="1400" dirty="0" smtClean="0"/>
                        <a:t>年度</a:t>
                      </a:r>
                      <a:endParaRPr kumimoji="1" lang="ja-JP" altLang="en-US" sz="1400" dirty="0"/>
                    </a:p>
                  </a:txBody>
                  <a:tcPr/>
                </a:tc>
                <a:tc>
                  <a:txBody>
                    <a:bodyPr/>
                    <a:lstStyle/>
                    <a:p>
                      <a:pPr algn="ctr"/>
                      <a:r>
                        <a:rPr kumimoji="1" lang="ja-JP" altLang="en-US" sz="1400" dirty="0" smtClean="0"/>
                        <a:t>平成</a:t>
                      </a:r>
                      <a:r>
                        <a:rPr kumimoji="1" lang="en-US" altLang="ja-JP" sz="1400" dirty="0" smtClean="0"/>
                        <a:t>28</a:t>
                      </a:r>
                      <a:r>
                        <a:rPr kumimoji="1" lang="ja-JP" altLang="en-US" sz="1400" dirty="0" smtClean="0"/>
                        <a:t>年度</a:t>
                      </a:r>
                      <a:endParaRPr kumimoji="1" lang="ja-JP" altLang="en-US" sz="1400" dirty="0"/>
                    </a:p>
                  </a:txBody>
                  <a:tcPr/>
                </a:tc>
                <a:tc>
                  <a:txBody>
                    <a:bodyPr/>
                    <a:lstStyle/>
                    <a:p>
                      <a:pPr algn="ctr"/>
                      <a:r>
                        <a:rPr kumimoji="1" lang="ja-JP" altLang="en-US" sz="1400" dirty="0" smtClean="0"/>
                        <a:t>平成</a:t>
                      </a:r>
                      <a:r>
                        <a:rPr kumimoji="1" lang="en-US" altLang="ja-JP" sz="1400" dirty="0" smtClean="0"/>
                        <a:t>29</a:t>
                      </a:r>
                      <a:r>
                        <a:rPr kumimoji="1" lang="ja-JP" altLang="en-US" sz="1400" dirty="0" smtClean="0"/>
                        <a:t>年度</a:t>
                      </a:r>
                      <a:endParaRPr kumimoji="1" lang="ja-JP" altLang="en-US" sz="1400" dirty="0"/>
                    </a:p>
                  </a:txBody>
                  <a:tcPr/>
                </a:tc>
              </a:tr>
              <a:tr h="1569556">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sp>
        <p:nvSpPr>
          <p:cNvPr id="21" name="角丸四角形 20"/>
          <p:cNvSpPr/>
          <p:nvPr/>
        </p:nvSpPr>
        <p:spPr>
          <a:xfrm>
            <a:off x="316202" y="1209233"/>
            <a:ext cx="8496944" cy="425947"/>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a:t>
            </a:r>
            <a:r>
              <a:rPr lang="ja-JP" altLang="en-US" sz="2000" b="1" dirty="0" smtClean="0">
                <a:solidFill>
                  <a:schemeClr val="tx1"/>
                </a:solidFill>
                <a:latin typeface="+mj-ea"/>
              </a:rPr>
              <a:t>市民協働</a:t>
            </a:r>
            <a:endParaRPr lang="ja-JP" altLang="en-US" sz="2000" b="1" dirty="0">
              <a:solidFill>
                <a:schemeClr val="tx1"/>
              </a:solidFill>
              <a:latin typeface="+mj-ea"/>
            </a:endParaRPr>
          </a:p>
        </p:txBody>
      </p:sp>
      <p:sp>
        <p:nvSpPr>
          <p:cNvPr id="14" name="山形 13"/>
          <p:cNvSpPr/>
          <p:nvPr/>
        </p:nvSpPr>
        <p:spPr>
          <a:xfrm>
            <a:off x="796752" y="6094040"/>
            <a:ext cx="2258556" cy="330622"/>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データビジュアリゼーション</a:t>
            </a:r>
            <a:endParaRPr lang="en-US" altLang="ja-JP" sz="1100" dirty="0" smtClean="0">
              <a:solidFill>
                <a:schemeClr val="tx1"/>
              </a:solidFill>
            </a:endParaRPr>
          </a:p>
          <a:p>
            <a:pPr algn="ctr"/>
            <a:r>
              <a:rPr kumimoji="1" lang="ja-JP" altLang="en-US" sz="1100" dirty="0" smtClean="0">
                <a:solidFill>
                  <a:schemeClr val="tx1"/>
                </a:solidFill>
              </a:rPr>
              <a:t>データからみる区</a:t>
            </a:r>
            <a:endParaRPr kumimoji="1" lang="ja-JP" altLang="en-US" sz="1100" dirty="0">
              <a:solidFill>
                <a:schemeClr val="tx1"/>
              </a:solidFill>
            </a:endParaRPr>
          </a:p>
        </p:txBody>
      </p:sp>
      <p:sp>
        <p:nvSpPr>
          <p:cNvPr id="27" name="山形 26"/>
          <p:cNvSpPr/>
          <p:nvPr/>
        </p:nvSpPr>
        <p:spPr>
          <a:xfrm>
            <a:off x="3123450" y="6126313"/>
            <a:ext cx="2710800" cy="29880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区</a:t>
            </a:r>
            <a:r>
              <a:rPr lang="ja-JP" altLang="en-US" sz="1100" dirty="0" smtClean="0">
                <a:solidFill>
                  <a:schemeClr val="tx1"/>
                </a:solidFill>
              </a:rPr>
              <a:t>役所</a:t>
            </a:r>
            <a:r>
              <a:rPr lang="en-US" altLang="ja-JP" sz="1100" dirty="0" smtClean="0">
                <a:solidFill>
                  <a:schemeClr val="tx1"/>
                </a:solidFill>
              </a:rPr>
              <a:t>ICT</a:t>
            </a:r>
            <a:r>
              <a:rPr lang="ja-JP" altLang="en-US" sz="1100" dirty="0" smtClean="0">
                <a:solidFill>
                  <a:schemeClr val="tx1"/>
                </a:solidFill>
              </a:rPr>
              <a:t>活用イベント</a:t>
            </a:r>
            <a:endParaRPr kumimoji="1" lang="ja-JP" altLang="en-US" sz="1100" dirty="0">
              <a:solidFill>
                <a:schemeClr val="tx1"/>
              </a:solidFill>
            </a:endParaRPr>
          </a:p>
        </p:txBody>
      </p:sp>
      <p:sp>
        <p:nvSpPr>
          <p:cNvPr id="28" name="山形 27"/>
          <p:cNvSpPr/>
          <p:nvPr/>
        </p:nvSpPr>
        <p:spPr>
          <a:xfrm>
            <a:off x="5853552" y="6126313"/>
            <a:ext cx="2727975" cy="29880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区</a:t>
            </a:r>
            <a:r>
              <a:rPr lang="ja-JP" altLang="en-US" sz="1100" dirty="0" smtClean="0">
                <a:solidFill>
                  <a:schemeClr val="tx1"/>
                </a:solidFill>
              </a:rPr>
              <a:t>役所</a:t>
            </a:r>
            <a:r>
              <a:rPr lang="en-US" altLang="ja-JP" sz="1100" dirty="0" smtClean="0">
                <a:solidFill>
                  <a:schemeClr val="tx1"/>
                </a:solidFill>
              </a:rPr>
              <a:t>ICT</a:t>
            </a:r>
            <a:r>
              <a:rPr lang="ja-JP" altLang="en-US" sz="1100" dirty="0" smtClean="0">
                <a:solidFill>
                  <a:schemeClr val="tx1"/>
                </a:solidFill>
              </a:rPr>
              <a:t>活用イベント</a:t>
            </a:r>
            <a:endParaRPr kumimoji="1" lang="ja-JP" altLang="en-US" sz="1100" dirty="0">
              <a:solidFill>
                <a:schemeClr val="tx1"/>
              </a:solidFill>
            </a:endParaRPr>
          </a:p>
        </p:txBody>
      </p:sp>
      <p:sp>
        <p:nvSpPr>
          <p:cNvPr id="31" name="山形 30"/>
          <p:cNvSpPr/>
          <p:nvPr/>
        </p:nvSpPr>
        <p:spPr>
          <a:xfrm>
            <a:off x="362074" y="6465173"/>
            <a:ext cx="2711565" cy="299448"/>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シビックテック大阪</a:t>
            </a:r>
            <a:endParaRPr kumimoji="1" lang="ja-JP" altLang="en-US" sz="1100" dirty="0">
              <a:solidFill>
                <a:schemeClr val="tx1"/>
              </a:solidFill>
            </a:endParaRPr>
          </a:p>
        </p:txBody>
      </p:sp>
      <p:sp>
        <p:nvSpPr>
          <p:cNvPr id="33" name="山形 32"/>
          <p:cNvSpPr/>
          <p:nvPr/>
        </p:nvSpPr>
        <p:spPr>
          <a:xfrm>
            <a:off x="3093422" y="6465173"/>
            <a:ext cx="2711565" cy="29880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シビックテック大阪</a:t>
            </a:r>
            <a:endParaRPr kumimoji="1" lang="ja-JP" altLang="en-US" sz="1100" dirty="0">
              <a:solidFill>
                <a:schemeClr val="tx1"/>
              </a:solidFill>
            </a:endParaRPr>
          </a:p>
        </p:txBody>
      </p:sp>
      <p:sp>
        <p:nvSpPr>
          <p:cNvPr id="34" name="山形 33"/>
          <p:cNvSpPr/>
          <p:nvPr/>
        </p:nvSpPr>
        <p:spPr>
          <a:xfrm>
            <a:off x="5815852" y="6464525"/>
            <a:ext cx="2711565" cy="299448"/>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シビックテック大阪</a:t>
            </a:r>
            <a:endParaRPr kumimoji="1" lang="ja-JP" altLang="en-US" sz="1100" dirty="0">
              <a:solidFill>
                <a:schemeClr val="tx1"/>
              </a:solidFill>
            </a:endParaRPr>
          </a:p>
        </p:txBody>
      </p:sp>
      <p:sp>
        <p:nvSpPr>
          <p:cNvPr id="20" name="テキスト ボックス 19"/>
          <p:cNvSpPr txBox="1"/>
          <p:nvPr/>
        </p:nvSpPr>
        <p:spPr>
          <a:xfrm>
            <a:off x="308657" y="1711441"/>
            <a:ext cx="8479132" cy="1815882"/>
          </a:xfrm>
          <a:prstGeom prst="rect">
            <a:avLst/>
          </a:prstGeom>
          <a:noFill/>
        </p:spPr>
        <p:txBody>
          <a:bodyPr wrap="square" rtlCol="0">
            <a:spAutoFit/>
          </a:bodyPr>
          <a:lstStyle/>
          <a:p>
            <a:r>
              <a:rPr lang="ja-JP" altLang="en-US" sz="1400" dirty="0" smtClean="0">
                <a:latin typeface="+mn-ea"/>
              </a:rPr>
              <a:t>■</a:t>
            </a:r>
            <a:r>
              <a:rPr lang="en-US" altLang="ja-JP" sz="1400" dirty="0" smtClean="0">
                <a:latin typeface="+mn-ea"/>
              </a:rPr>
              <a:t>ICT</a:t>
            </a:r>
            <a:r>
              <a:rPr lang="ja-JP" altLang="en-US" sz="1400" dirty="0" smtClean="0">
                <a:latin typeface="+mn-ea"/>
              </a:rPr>
              <a:t>を活用した地域課題解決の取組みを通じた新たな担い手の拡大と</a:t>
            </a:r>
            <a:r>
              <a:rPr lang="ja-JP" altLang="en-US" sz="1400" dirty="0">
                <a:latin typeface="+mn-ea"/>
              </a:rPr>
              <a:t>行政</a:t>
            </a:r>
            <a:r>
              <a:rPr lang="ja-JP" altLang="en-US" sz="1400" dirty="0" smtClean="0">
                <a:latin typeface="+mn-ea"/>
              </a:rPr>
              <a:t>への</a:t>
            </a:r>
            <a:r>
              <a:rPr lang="ja-JP" altLang="en-US" sz="1400" dirty="0">
                <a:latin typeface="+mn-ea"/>
              </a:rPr>
              <a:t>参画</a:t>
            </a:r>
            <a:r>
              <a:rPr lang="ja-JP" altLang="en-US" sz="1400" dirty="0" smtClean="0">
                <a:latin typeface="+mn-ea"/>
              </a:rPr>
              <a:t>意識の醸成</a:t>
            </a:r>
            <a:endParaRPr lang="en-US" altLang="ja-JP" sz="1400" dirty="0" smtClean="0">
              <a:latin typeface="+mn-ea"/>
            </a:endParaRPr>
          </a:p>
          <a:p>
            <a:r>
              <a:rPr lang="ja-JP" altLang="en-US" sz="1400" dirty="0">
                <a:latin typeface="+mn-ea"/>
              </a:rPr>
              <a:t>　</a:t>
            </a:r>
            <a:r>
              <a:rPr lang="ja-JP" altLang="en-US" sz="1400" dirty="0" smtClean="0">
                <a:latin typeface="+mn-ea"/>
              </a:rPr>
              <a:t>（シビックテック大阪）</a:t>
            </a:r>
            <a:endParaRPr lang="en-US" altLang="ja-JP" sz="1400" dirty="0" smtClean="0">
              <a:latin typeface="+mn-ea"/>
            </a:endParaRPr>
          </a:p>
          <a:p>
            <a:r>
              <a:rPr lang="ja-JP" altLang="en-US" sz="1200" dirty="0" smtClean="0">
                <a:latin typeface="+mn-ea"/>
              </a:rPr>
              <a:t>　　地域課題解決</a:t>
            </a:r>
            <a:r>
              <a:rPr lang="ja-JP" altLang="en-US" sz="1200" dirty="0">
                <a:latin typeface="+mn-ea"/>
              </a:rPr>
              <a:t>をめざしたアプリを開発するハッカソン等の</a:t>
            </a:r>
            <a:r>
              <a:rPr lang="ja-JP" altLang="en-US" sz="1200" dirty="0" smtClean="0">
                <a:latin typeface="+mn-ea"/>
              </a:rPr>
              <a:t>取組支援を通じて、これまで行政と関わりが薄かった市民や、民間プ</a:t>
            </a:r>
            <a:endParaRPr lang="en-US" altLang="ja-JP" sz="1200" dirty="0" smtClean="0">
              <a:latin typeface="+mn-ea"/>
            </a:endParaRPr>
          </a:p>
          <a:p>
            <a:r>
              <a:rPr lang="ja-JP" altLang="en-US" sz="1200" dirty="0">
                <a:latin typeface="+mn-ea"/>
              </a:rPr>
              <a:t>　</a:t>
            </a:r>
            <a:r>
              <a:rPr lang="ja-JP" altLang="en-US" sz="1200" dirty="0" smtClean="0">
                <a:latin typeface="+mn-ea"/>
              </a:rPr>
              <a:t>ログラマーなど新たな層の</a:t>
            </a:r>
            <a:r>
              <a:rPr lang="ja-JP" altLang="en-US" sz="1200" dirty="0">
                <a:latin typeface="+mn-ea"/>
              </a:rPr>
              <a:t>行政</a:t>
            </a:r>
            <a:r>
              <a:rPr lang="ja-JP" altLang="en-US" sz="1200" dirty="0" smtClean="0">
                <a:latin typeface="+mn-ea"/>
              </a:rPr>
              <a:t>への参画意識を醸成する。</a:t>
            </a:r>
            <a:endParaRPr lang="en-US" altLang="ja-JP" sz="1200" dirty="0" smtClean="0">
              <a:latin typeface="+mn-ea"/>
            </a:endParaRPr>
          </a:p>
          <a:p>
            <a:r>
              <a:rPr lang="ja-JP" altLang="en-US" sz="1200" dirty="0" smtClean="0">
                <a:latin typeface="+mn-ea"/>
              </a:rPr>
              <a:t>　　</a:t>
            </a:r>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26</a:t>
            </a:r>
            <a:r>
              <a:rPr lang="ja-JP" altLang="en-US" sz="1200" dirty="0" smtClean="0">
                <a:latin typeface="+mn-ea"/>
              </a:rPr>
              <a:t>年度</a:t>
            </a:r>
            <a:r>
              <a:rPr lang="en-US" altLang="ja-JP" sz="1200" dirty="0" smtClean="0">
                <a:latin typeface="+mn-ea"/>
              </a:rPr>
              <a:t>】</a:t>
            </a:r>
            <a:r>
              <a:rPr lang="ja-JP" altLang="en-US" sz="1200" dirty="0" smtClean="0">
                <a:latin typeface="+mn-ea"/>
              </a:rPr>
              <a:t>　　　　アプリコンテスト実施（アイデアソン、ハッカソン含む）　アプリ応募２４件、アイデア９件</a:t>
            </a:r>
            <a:endParaRPr lang="en-US" altLang="ja-JP" sz="1200" dirty="0" smtClean="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27</a:t>
            </a:r>
            <a:r>
              <a:rPr lang="ja-JP" altLang="en-US" sz="1200" dirty="0" smtClean="0">
                <a:latin typeface="+mn-ea"/>
              </a:rPr>
              <a:t>年度以降</a:t>
            </a:r>
            <a:r>
              <a:rPr lang="en-US" altLang="ja-JP" sz="1200" dirty="0" smtClean="0">
                <a:latin typeface="+mn-ea"/>
              </a:rPr>
              <a:t>】</a:t>
            </a:r>
            <a:r>
              <a:rPr lang="ja-JP" altLang="en-US" sz="1200" dirty="0">
                <a:latin typeface="+mn-ea"/>
              </a:rPr>
              <a:t>　</a:t>
            </a:r>
            <a:r>
              <a:rPr lang="ja-JP" altLang="en-US" sz="1200" dirty="0" smtClean="0">
                <a:latin typeface="+mn-ea"/>
              </a:rPr>
              <a:t>市民協働アプリ支援：</a:t>
            </a:r>
            <a:r>
              <a:rPr lang="en-US" altLang="ja-JP" sz="1200" dirty="0" smtClean="0">
                <a:latin typeface="+mn-ea"/>
              </a:rPr>
              <a:t>CivicTech</a:t>
            </a:r>
            <a:r>
              <a:rPr lang="ja-JP" altLang="en-US" sz="1200" dirty="0" smtClean="0">
                <a:latin typeface="+mn-ea"/>
              </a:rPr>
              <a:t>の取組周知、利用拡大を促進（平成２７年度～平成２９年度）</a:t>
            </a:r>
            <a:endParaRPr lang="en-US" altLang="ja-JP" sz="1200" dirty="0" smtClean="0">
              <a:latin typeface="+mn-ea"/>
            </a:endParaRPr>
          </a:p>
          <a:p>
            <a:r>
              <a:rPr lang="ja-JP" altLang="en-US" sz="1200" dirty="0">
                <a:latin typeface="+mn-ea"/>
              </a:rPr>
              <a:t>　</a:t>
            </a:r>
            <a:r>
              <a:rPr lang="ja-JP" altLang="en-US" sz="1200" dirty="0" smtClean="0">
                <a:latin typeface="+mn-ea"/>
              </a:rPr>
              <a:t>　　　　　　　　　　　　　　　　あわせて、</a:t>
            </a:r>
            <a:r>
              <a:rPr lang="en-US" altLang="ja-JP" sz="1200" dirty="0" smtClean="0">
                <a:latin typeface="+mn-ea"/>
              </a:rPr>
              <a:t>ICT</a:t>
            </a:r>
            <a:r>
              <a:rPr lang="ja-JP" altLang="en-US" sz="1200" dirty="0" smtClean="0">
                <a:latin typeface="+mn-ea"/>
              </a:rPr>
              <a:t>活用による地域課題解決の取組みの拡大（横展開）</a:t>
            </a:r>
            <a:endParaRPr lang="en-US" altLang="ja-JP" sz="1200" dirty="0" smtClean="0">
              <a:latin typeface="+mn-ea"/>
            </a:endParaRPr>
          </a:p>
          <a:p>
            <a:r>
              <a:rPr lang="ja-JP" altLang="en-US" sz="1200" dirty="0">
                <a:latin typeface="+mn-ea"/>
              </a:rPr>
              <a:t>　　＜生野区</a:t>
            </a:r>
            <a:r>
              <a:rPr lang="ja-JP" altLang="en-US" sz="1200" dirty="0" smtClean="0">
                <a:latin typeface="+mn-ea"/>
              </a:rPr>
              <a:t>＞</a:t>
            </a:r>
            <a:r>
              <a:rPr lang="ja-JP" altLang="en-US" sz="1200" dirty="0">
                <a:latin typeface="+mn-ea"/>
              </a:rPr>
              <a:t>　スマートフォンアプリを活用した地域魅力発信</a:t>
            </a:r>
            <a:r>
              <a:rPr lang="ja-JP" altLang="en-US" sz="1200" dirty="0" smtClean="0">
                <a:latin typeface="+mn-ea"/>
              </a:rPr>
              <a:t>事業　⇒</a:t>
            </a:r>
            <a:endParaRPr lang="en-US" altLang="ja-JP" sz="1200" dirty="0" smtClean="0">
              <a:latin typeface="+mn-ea"/>
            </a:endParaRPr>
          </a:p>
          <a:p>
            <a:r>
              <a:rPr lang="ja-JP" altLang="en-US" sz="1200" dirty="0">
                <a:latin typeface="+mn-ea"/>
              </a:rPr>
              <a:t>　</a:t>
            </a:r>
            <a:r>
              <a:rPr lang="ja-JP" altLang="en-US" sz="1200" dirty="0" smtClean="0">
                <a:latin typeface="+mn-ea"/>
              </a:rPr>
              <a:t>　　　　　　　　　　　　　　　　　　「地域とともにデータを作り成長」「新たな区民の動きを呼び起こす」</a:t>
            </a:r>
            <a:endParaRPr lang="en-US" altLang="ja-JP" sz="1200" dirty="0" smtClean="0">
              <a:latin typeface="+mn-ea"/>
            </a:endParaRPr>
          </a:p>
        </p:txBody>
      </p:sp>
      <p:graphicFrame>
        <p:nvGraphicFramePr>
          <p:cNvPr id="24" name="表 23"/>
          <p:cNvGraphicFramePr>
            <a:graphicFrameLocks noGrp="1"/>
          </p:cNvGraphicFramePr>
          <p:nvPr>
            <p:extLst>
              <p:ext uri="{D42A27DB-BD31-4B8C-83A1-F6EECF244321}">
                <p14:modId xmlns:p14="http://schemas.microsoft.com/office/powerpoint/2010/main" val="919543571"/>
              </p:ext>
            </p:extLst>
          </p:nvPr>
        </p:nvGraphicFramePr>
        <p:xfrm>
          <a:off x="626146" y="3604915"/>
          <a:ext cx="7632848" cy="1141460"/>
        </p:xfrm>
        <a:graphic>
          <a:graphicData uri="http://schemas.openxmlformats.org/drawingml/2006/table">
            <a:tbl>
              <a:tblPr firstRow="1" bandRow="1">
                <a:tableStyleId>{5C22544A-7EE6-4342-B048-85BDC9FD1C3A}</a:tableStyleId>
              </a:tblPr>
              <a:tblGrid>
                <a:gridCol w="3735223"/>
                <a:gridCol w="3897625"/>
              </a:tblGrid>
              <a:tr h="288032">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853428">
                <a:tc>
                  <a:txBody>
                    <a:bodyPr/>
                    <a:lstStyle/>
                    <a:p>
                      <a:pPr marL="171450" indent="-171450">
                        <a:buFont typeface="Wingdings" panose="05000000000000000000" pitchFamily="2" charset="2"/>
                        <a:buChar char="ü"/>
                      </a:pPr>
                      <a:r>
                        <a:rPr kumimoji="1" lang="ja-JP" altLang="en-US" sz="1200" dirty="0" smtClean="0"/>
                        <a:t>シビックテック大阪</a:t>
                      </a:r>
                      <a:endParaRPr kumimoji="1" lang="en-US" altLang="ja-JP" sz="1200" dirty="0" smtClean="0"/>
                    </a:p>
                    <a:p>
                      <a:pPr marL="0" indent="0">
                        <a:buFont typeface="Wingdings" panose="05000000000000000000" pitchFamily="2" charset="2"/>
                        <a:buNone/>
                      </a:pPr>
                      <a:r>
                        <a:rPr kumimoji="1" lang="ja-JP" altLang="en-US" sz="1200" dirty="0" smtClean="0"/>
                        <a:t>　　アイデアソン、ハッカソン等の開催</a:t>
                      </a:r>
                      <a:r>
                        <a:rPr kumimoji="1" lang="ja-JP" altLang="en-US" sz="1200" dirty="0" smtClean="0">
                          <a:solidFill>
                            <a:schemeClr val="tx1"/>
                          </a:solidFill>
                        </a:rPr>
                        <a:t>を通じた市民の行　</a:t>
                      </a:r>
                      <a:endParaRPr kumimoji="1" lang="en-US" altLang="ja-JP" sz="1200" dirty="0" smtClean="0">
                        <a:solidFill>
                          <a:schemeClr val="tx1"/>
                        </a:solidFill>
                      </a:endParaRPr>
                    </a:p>
                    <a:p>
                      <a:pPr marL="0" indent="0">
                        <a:buFont typeface="Wingdings" panose="05000000000000000000" pitchFamily="2" charset="2"/>
                        <a:buNone/>
                      </a:pPr>
                      <a:r>
                        <a:rPr kumimoji="1" lang="ja-JP" altLang="en-US" sz="1200" dirty="0" smtClean="0">
                          <a:solidFill>
                            <a:schemeClr val="tx1"/>
                          </a:solidFill>
                        </a:rPr>
                        <a:t>　　政参画への促進に取組む</a:t>
                      </a:r>
                      <a:endParaRPr kumimoji="1" lang="en-US" altLang="ja-JP"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en-US" altLang="ja-JP" sz="1200" dirty="0" smtClean="0">
                          <a:solidFill>
                            <a:schemeClr val="tx1"/>
                          </a:solidFill>
                        </a:rPr>
                        <a:t>ICT</a:t>
                      </a:r>
                      <a:r>
                        <a:rPr kumimoji="1" lang="ja-JP" altLang="en-US" sz="1200" dirty="0" smtClean="0">
                          <a:solidFill>
                            <a:schemeClr val="tx1"/>
                          </a:solidFill>
                        </a:rPr>
                        <a:t>活用による地域課題解決の活動を通じて、新たな担い手が発掘され、多様な市民が公共へ参画している</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9" name="山形 28"/>
          <p:cNvSpPr/>
          <p:nvPr/>
        </p:nvSpPr>
        <p:spPr>
          <a:xfrm>
            <a:off x="5840699" y="5215786"/>
            <a:ext cx="2740828" cy="524662"/>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各区</a:t>
            </a:r>
            <a:r>
              <a:rPr lang="en-US" altLang="ja-JP" sz="900" dirty="0" smtClean="0">
                <a:solidFill>
                  <a:schemeClr val="tx1"/>
                </a:solidFill>
              </a:rPr>
              <a:t>ICT</a:t>
            </a:r>
            <a:r>
              <a:rPr lang="ja-JP" altLang="en-US" sz="900" dirty="0" smtClean="0">
                <a:solidFill>
                  <a:schemeClr val="tx1"/>
                </a:solidFill>
              </a:rPr>
              <a:t>活用の取組み</a:t>
            </a:r>
            <a:endParaRPr lang="en-US" altLang="ja-JP" sz="900" strike="sngStrike" dirty="0" smtClean="0">
              <a:solidFill>
                <a:srgbClr val="FF0000"/>
              </a:solidFill>
            </a:endParaRPr>
          </a:p>
        </p:txBody>
      </p:sp>
      <p:sp>
        <p:nvSpPr>
          <p:cNvPr id="32" name="山形 31"/>
          <p:cNvSpPr/>
          <p:nvPr/>
        </p:nvSpPr>
        <p:spPr>
          <a:xfrm>
            <a:off x="339194" y="5213620"/>
            <a:ext cx="1434405" cy="558473"/>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マイコミおおさかトライアル・試験運用</a:t>
            </a:r>
            <a:endParaRPr lang="en-US" altLang="ja-JP" sz="900" dirty="0" smtClean="0">
              <a:solidFill>
                <a:schemeClr val="tx1"/>
              </a:solidFill>
            </a:endParaRPr>
          </a:p>
          <a:p>
            <a:pPr algn="ctr"/>
            <a:r>
              <a:rPr lang="ja-JP" altLang="en-US" sz="900" dirty="0" smtClean="0">
                <a:solidFill>
                  <a:schemeClr val="tx1"/>
                </a:solidFill>
              </a:rPr>
              <a:t>結果検証</a:t>
            </a:r>
            <a:endParaRPr lang="en-US" altLang="ja-JP" sz="900" dirty="0" smtClean="0">
              <a:solidFill>
                <a:schemeClr val="tx1"/>
              </a:solidFill>
            </a:endParaRPr>
          </a:p>
        </p:txBody>
      </p:sp>
      <p:sp>
        <p:nvSpPr>
          <p:cNvPr id="35" name="山形 34"/>
          <p:cNvSpPr/>
          <p:nvPr/>
        </p:nvSpPr>
        <p:spPr>
          <a:xfrm>
            <a:off x="1626647" y="5201091"/>
            <a:ext cx="1582945" cy="52560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結果検証をふまえ、各区</a:t>
            </a:r>
            <a:r>
              <a:rPr lang="en-US" altLang="ja-JP" sz="900" dirty="0" smtClean="0">
                <a:solidFill>
                  <a:schemeClr val="tx1"/>
                </a:solidFill>
              </a:rPr>
              <a:t>ICT</a:t>
            </a:r>
            <a:r>
              <a:rPr lang="ja-JP" altLang="en-US" sz="900" dirty="0" smtClean="0">
                <a:solidFill>
                  <a:schemeClr val="tx1"/>
                </a:solidFill>
              </a:rPr>
              <a:t>活用の取組みを検討</a:t>
            </a:r>
            <a:endParaRPr lang="en-US" altLang="ja-JP" sz="900" dirty="0" smtClean="0">
              <a:solidFill>
                <a:schemeClr val="tx1"/>
              </a:solidFill>
            </a:endParaRPr>
          </a:p>
        </p:txBody>
      </p:sp>
      <p:sp>
        <p:nvSpPr>
          <p:cNvPr id="36" name="山形 35"/>
          <p:cNvSpPr/>
          <p:nvPr/>
        </p:nvSpPr>
        <p:spPr>
          <a:xfrm>
            <a:off x="3093422" y="5213620"/>
            <a:ext cx="2740828" cy="524662"/>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各区</a:t>
            </a:r>
            <a:r>
              <a:rPr lang="en-US" altLang="ja-JP" sz="900" dirty="0" smtClean="0">
                <a:solidFill>
                  <a:schemeClr val="tx1"/>
                </a:solidFill>
              </a:rPr>
              <a:t>ICT</a:t>
            </a:r>
            <a:r>
              <a:rPr lang="ja-JP" altLang="en-US" sz="900" dirty="0" smtClean="0">
                <a:solidFill>
                  <a:schemeClr val="tx1"/>
                </a:solidFill>
              </a:rPr>
              <a:t>活用の取組み</a:t>
            </a:r>
            <a:endParaRPr lang="en-US" altLang="ja-JP" sz="900" strike="sngStrike" dirty="0" smtClean="0">
              <a:solidFill>
                <a:srgbClr val="FF0000"/>
              </a:solidFill>
            </a:endParaRPr>
          </a:p>
        </p:txBody>
      </p:sp>
      <p:sp>
        <p:nvSpPr>
          <p:cNvPr id="19" name="正方形/長方形 18"/>
          <p:cNvSpPr/>
          <p:nvPr/>
        </p:nvSpPr>
        <p:spPr>
          <a:xfrm>
            <a:off x="313631" y="671017"/>
            <a:ext cx="8720297" cy="523220"/>
          </a:xfrm>
          <a:prstGeom prst="rect">
            <a:avLst/>
          </a:prstGeom>
        </p:spPr>
        <p:txBody>
          <a:bodyPr wrap="square">
            <a:spAutoFit/>
          </a:bodyPr>
          <a:lstStyle/>
          <a:p>
            <a:r>
              <a:rPr lang="en-US" altLang="ja-JP" sz="2800" b="1" dirty="0"/>
              <a:t>Ⅳ</a:t>
            </a:r>
            <a:r>
              <a:rPr lang="ja-JP" altLang="en-US" sz="2800" b="1" dirty="0"/>
              <a:t>　</a:t>
            </a:r>
            <a:r>
              <a:rPr lang="ja-JP" altLang="en-US" sz="2800" b="1" dirty="0" smtClean="0"/>
              <a:t>施策</a:t>
            </a:r>
            <a:r>
              <a:rPr lang="ja-JP" altLang="en-US" sz="2800" b="1" dirty="0"/>
              <a:t>に</a:t>
            </a:r>
            <a:r>
              <a:rPr lang="ja-JP" altLang="en-US" sz="2800" b="1" dirty="0" smtClean="0"/>
              <a:t>おける徹底活用　</a:t>
            </a:r>
            <a:endParaRPr lang="en-US" altLang="ja-JP" sz="2800" b="1" dirty="0"/>
          </a:p>
        </p:txBody>
      </p:sp>
      <p:sp>
        <p:nvSpPr>
          <p:cNvPr id="30" name="山形 29"/>
          <p:cNvSpPr/>
          <p:nvPr/>
        </p:nvSpPr>
        <p:spPr>
          <a:xfrm>
            <a:off x="368225" y="5830730"/>
            <a:ext cx="2705414" cy="24107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都島区民センター</a:t>
            </a:r>
            <a:r>
              <a:rPr kumimoji="1" lang="en-US" altLang="ja-JP" sz="1200" dirty="0" smtClean="0">
                <a:solidFill>
                  <a:schemeClr val="tx1"/>
                </a:solidFill>
              </a:rPr>
              <a:t>Wi-Fi</a:t>
            </a:r>
            <a:r>
              <a:rPr kumimoji="1" lang="ja-JP" altLang="en-US" sz="1200" dirty="0" smtClean="0">
                <a:solidFill>
                  <a:schemeClr val="tx1"/>
                </a:solidFill>
              </a:rPr>
              <a:t>設置</a:t>
            </a:r>
            <a:r>
              <a:rPr lang="ja-JP" altLang="en-US" sz="1200" dirty="0">
                <a:solidFill>
                  <a:schemeClr val="tx1"/>
                </a:solidFill>
              </a:rPr>
              <a:t>検討</a:t>
            </a:r>
            <a:endParaRPr kumimoji="1" lang="ja-JP" altLang="en-US" sz="1200" dirty="0">
              <a:solidFill>
                <a:schemeClr val="tx1"/>
              </a:solidFill>
            </a:endParaRPr>
          </a:p>
        </p:txBody>
      </p:sp>
      <p:sp>
        <p:nvSpPr>
          <p:cNvPr id="37" name="山形 36"/>
          <p:cNvSpPr/>
          <p:nvPr/>
        </p:nvSpPr>
        <p:spPr>
          <a:xfrm>
            <a:off x="5853552" y="5830730"/>
            <a:ext cx="2671488" cy="233260"/>
          </a:xfrm>
          <a:prstGeom prst="chevron">
            <a:avLst/>
          </a:prstGeom>
          <a:solidFill>
            <a:schemeClr val="bg1"/>
          </a:solid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運用</a:t>
            </a:r>
            <a:r>
              <a:rPr lang="ja-JP" altLang="en-US" sz="1000" dirty="0">
                <a:solidFill>
                  <a:schemeClr val="tx1"/>
                </a:solidFill>
              </a:rPr>
              <a:t>、</a:t>
            </a:r>
            <a:r>
              <a:rPr lang="ja-JP" altLang="en-US" sz="1000" dirty="0" smtClean="0">
                <a:solidFill>
                  <a:schemeClr val="tx1"/>
                </a:solidFill>
              </a:rPr>
              <a:t>利用状況調査</a:t>
            </a:r>
            <a:endParaRPr kumimoji="1" lang="ja-JP" altLang="en-US" sz="1000" dirty="0">
              <a:solidFill>
                <a:schemeClr val="tx1"/>
              </a:solidFill>
            </a:endParaRPr>
          </a:p>
        </p:txBody>
      </p:sp>
      <p:sp>
        <p:nvSpPr>
          <p:cNvPr id="22" name="山形 21"/>
          <p:cNvSpPr/>
          <p:nvPr/>
        </p:nvSpPr>
        <p:spPr>
          <a:xfrm>
            <a:off x="3073639" y="5822920"/>
            <a:ext cx="2705414" cy="24107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都島区民センター</a:t>
            </a:r>
            <a:r>
              <a:rPr kumimoji="1" lang="en-US" altLang="ja-JP" sz="1200" dirty="0" smtClean="0">
                <a:solidFill>
                  <a:schemeClr val="tx1"/>
                </a:solidFill>
              </a:rPr>
              <a:t>Wi-Fi</a:t>
            </a:r>
            <a:r>
              <a:rPr kumimoji="1" lang="ja-JP" altLang="en-US" sz="1200" dirty="0" smtClean="0">
                <a:solidFill>
                  <a:schemeClr val="tx1"/>
                </a:solidFill>
              </a:rPr>
              <a:t>設置</a:t>
            </a:r>
            <a:r>
              <a:rPr lang="ja-JP" altLang="en-US" sz="1200" dirty="0">
                <a:solidFill>
                  <a:schemeClr val="tx1"/>
                </a:solidFill>
              </a:rPr>
              <a:t>検討</a:t>
            </a:r>
            <a:endParaRPr kumimoji="1" lang="ja-JP" altLang="en-US" sz="1200" dirty="0">
              <a:solidFill>
                <a:schemeClr val="tx1"/>
              </a:solidFill>
            </a:endParaRPr>
          </a:p>
        </p:txBody>
      </p:sp>
    </p:spTree>
    <p:extLst>
      <p:ext uri="{BB962C8B-B14F-4D97-AF65-F5344CB8AC3E}">
        <p14:creationId xmlns:p14="http://schemas.microsoft.com/office/powerpoint/2010/main" val="3411488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16</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78721" y="1674349"/>
            <a:ext cx="8479132" cy="1508105"/>
          </a:xfrm>
          <a:prstGeom prst="rect">
            <a:avLst/>
          </a:prstGeom>
          <a:noFill/>
        </p:spPr>
        <p:txBody>
          <a:bodyPr wrap="square" rtlCol="0">
            <a:spAutoFit/>
          </a:bodyPr>
          <a:lstStyle/>
          <a:p>
            <a:r>
              <a:rPr lang="ja-JP" altLang="en-US" sz="1600" dirty="0" smtClean="0">
                <a:latin typeface="+mn-ea"/>
              </a:rPr>
              <a:t>■</a:t>
            </a:r>
            <a:r>
              <a:rPr lang="ja-JP" altLang="en-US" sz="1600" dirty="0">
                <a:latin typeface="+mn-ea"/>
              </a:rPr>
              <a:t>市</a:t>
            </a:r>
            <a:r>
              <a:rPr lang="ja-JP" altLang="en-US" sz="1600" dirty="0" smtClean="0">
                <a:latin typeface="+mn-ea"/>
              </a:rPr>
              <a:t>ホームページのリニューアル</a:t>
            </a:r>
            <a:endParaRPr lang="en-US" altLang="ja-JP" sz="1600" dirty="0">
              <a:latin typeface="+mn-ea"/>
            </a:endParaRPr>
          </a:p>
          <a:p>
            <a:r>
              <a:rPr lang="ja-JP" altLang="en-US" sz="1600" dirty="0">
                <a:latin typeface="+mn-ea"/>
              </a:rPr>
              <a:t>　　</a:t>
            </a:r>
            <a:r>
              <a:rPr lang="en-US" altLang="ja-JP" sz="1200" dirty="0">
                <a:latin typeface="+mn-ea"/>
              </a:rPr>
              <a:t>【</a:t>
            </a:r>
            <a:r>
              <a:rPr lang="ja-JP" altLang="en-US" sz="1200" dirty="0">
                <a:latin typeface="+mn-ea"/>
              </a:rPr>
              <a:t>平成</a:t>
            </a:r>
            <a:r>
              <a:rPr lang="en-US" altLang="ja-JP" sz="1200" dirty="0" smtClean="0">
                <a:latin typeface="+mn-ea"/>
              </a:rPr>
              <a:t>27</a:t>
            </a:r>
            <a:r>
              <a:rPr lang="ja-JP" altLang="en-US" sz="1200" dirty="0" smtClean="0">
                <a:latin typeface="+mn-ea"/>
              </a:rPr>
              <a:t>～</a:t>
            </a:r>
            <a:r>
              <a:rPr lang="en-US" altLang="ja-JP" sz="1200" dirty="0" smtClean="0">
                <a:latin typeface="+mn-ea"/>
              </a:rPr>
              <a:t>28</a:t>
            </a:r>
            <a:r>
              <a:rPr lang="ja-JP" altLang="en-US" sz="1200" dirty="0" smtClean="0">
                <a:latin typeface="+mn-ea"/>
              </a:rPr>
              <a:t>年</a:t>
            </a:r>
            <a:r>
              <a:rPr lang="en-US" altLang="ja-JP" sz="1200" dirty="0" smtClean="0">
                <a:latin typeface="+mn-ea"/>
              </a:rPr>
              <a:t>12</a:t>
            </a:r>
            <a:r>
              <a:rPr lang="ja-JP" altLang="en-US" sz="1200" dirty="0" smtClean="0">
                <a:latin typeface="+mn-ea"/>
              </a:rPr>
              <a:t>月</a:t>
            </a:r>
            <a:r>
              <a:rPr lang="en-US" altLang="ja-JP" sz="1200" dirty="0" smtClean="0">
                <a:latin typeface="+mn-ea"/>
              </a:rPr>
              <a:t>】</a:t>
            </a:r>
            <a:r>
              <a:rPr lang="ja-JP" altLang="en-US" sz="1200" dirty="0">
                <a:latin typeface="+mn-ea"/>
              </a:rPr>
              <a:t>　</a:t>
            </a:r>
            <a:r>
              <a:rPr lang="ja-JP" altLang="en-US" sz="1200" dirty="0" smtClean="0">
                <a:latin typeface="+mn-ea"/>
              </a:rPr>
              <a:t>システム再構築</a:t>
            </a:r>
            <a:r>
              <a:rPr lang="ja-JP" altLang="en-US" sz="1200" dirty="0">
                <a:latin typeface="+mn-ea"/>
              </a:rPr>
              <a:t>　⇒　</a:t>
            </a:r>
            <a:r>
              <a:rPr lang="en-US" altLang="ja-JP" sz="1200" dirty="0">
                <a:latin typeface="+mn-ea"/>
              </a:rPr>
              <a:t>【</a:t>
            </a:r>
            <a:r>
              <a:rPr lang="ja-JP" altLang="en-US" sz="1200" dirty="0" smtClean="0">
                <a:latin typeface="+mn-ea"/>
              </a:rPr>
              <a:t>平成</a:t>
            </a:r>
            <a:r>
              <a:rPr lang="en-US" altLang="ja-JP" sz="1200" dirty="0" smtClean="0">
                <a:latin typeface="+mn-ea"/>
              </a:rPr>
              <a:t>29</a:t>
            </a:r>
            <a:r>
              <a:rPr lang="ja-JP" altLang="en-US" sz="1200" dirty="0" smtClean="0">
                <a:latin typeface="+mn-ea"/>
              </a:rPr>
              <a:t>年１月～</a:t>
            </a:r>
            <a:r>
              <a:rPr lang="en-US" altLang="ja-JP" sz="1200" dirty="0" smtClean="0">
                <a:latin typeface="+mn-ea"/>
              </a:rPr>
              <a:t>】</a:t>
            </a:r>
            <a:r>
              <a:rPr lang="ja-JP" altLang="en-US" sz="1200" dirty="0">
                <a:latin typeface="+mn-ea"/>
              </a:rPr>
              <a:t>　</a:t>
            </a:r>
            <a:r>
              <a:rPr lang="ja-JP" altLang="en-US" sz="1200" dirty="0" smtClean="0">
                <a:latin typeface="+mn-ea"/>
              </a:rPr>
              <a:t>新ホームページ運用開始</a:t>
            </a:r>
            <a:endParaRPr lang="en-US" altLang="ja-JP" sz="1200" dirty="0" smtClean="0">
              <a:latin typeface="+mn-ea"/>
            </a:endParaRPr>
          </a:p>
          <a:p>
            <a:endParaRPr lang="en-US" altLang="ja-JP" sz="1600" dirty="0" smtClean="0">
              <a:latin typeface="+mn-ea"/>
            </a:endParaRPr>
          </a:p>
          <a:p>
            <a:r>
              <a:rPr lang="ja-JP" altLang="en-US" sz="1600" dirty="0" smtClean="0">
                <a:latin typeface="+mn-ea"/>
              </a:rPr>
              <a:t>■マイナンバー活用</a:t>
            </a:r>
            <a:endParaRPr lang="en-US" altLang="ja-JP" sz="1600" dirty="0">
              <a:latin typeface="+mn-ea"/>
            </a:endParaRPr>
          </a:p>
          <a:p>
            <a:r>
              <a:rPr lang="ja-JP" altLang="en-US" sz="1600" dirty="0">
                <a:latin typeface="+mn-ea"/>
              </a:rPr>
              <a:t>　</a:t>
            </a:r>
            <a:r>
              <a:rPr lang="ja-JP" altLang="en-US" sz="1600" dirty="0" smtClean="0">
                <a:latin typeface="+mn-ea"/>
              </a:rPr>
              <a:t>  </a:t>
            </a:r>
            <a:r>
              <a:rPr lang="en-US" altLang="ja-JP" sz="1200" dirty="0" smtClean="0">
                <a:latin typeface="+mn-ea"/>
              </a:rPr>
              <a:t>【</a:t>
            </a:r>
            <a:r>
              <a:rPr lang="ja-JP" altLang="en-US" sz="1200" dirty="0">
                <a:latin typeface="+mn-ea"/>
              </a:rPr>
              <a:t>平成</a:t>
            </a:r>
            <a:r>
              <a:rPr lang="en-US" altLang="ja-JP" sz="1200" dirty="0">
                <a:latin typeface="+mn-ea"/>
              </a:rPr>
              <a:t>27</a:t>
            </a:r>
            <a:r>
              <a:rPr lang="ja-JP" altLang="en-US" sz="1200" dirty="0">
                <a:latin typeface="+mn-ea"/>
              </a:rPr>
              <a:t>年度</a:t>
            </a:r>
            <a:r>
              <a:rPr lang="en-US" altLang="ja-JP" sz="1200" dirty="0">
                <a:latin typeface="+mn-ea"/>
              </a:rPr>
              <a:t>】</a:t>
            </a:r>
            <a:r>
              <a:rPr lang="ja-JP" altLang="en-US" sz="1200" dirty="0">
                <a:latin typeface="+mn-ea"/>
              </a:rPr>
              <a:t>　マイナンバー制度開始</a:t>
            </a:r>
            <a:endParaRPr lang="en-US" altLang="ja-JP" sz="1200" dirty="0">
              <a:latin typeface="+mn-ea"/>
            </a:endParaRPr>
          </a:p>
          <a:p>
            <a:r>
              <a:rPr lang="ja-JP" altLang="en-US" sz="1200" dirty="0">
                <a:latin typeface="+mn-ea"/>
              </a:rPr>
              <a:t>　　 </a:t>
            </a:r>
            <a:r>
              <a:rPr lang="en-US" altLang="ja-JP" sz="1200" dirty="0" smtClean="0">
                <a:latin typeface="+mn-ea"/>
              </a:rPr>
              <a:t>【</a:t>
            </a:r>
            <a:r>
              <a:rPr lang="ja-JP" altLang="en-US" sz="1200" dirty="0">
                <a:latin typeface="+mn-ea"/>
              </a:rPr>
              <a:t>平成</a:t>
            </a:r>
            <a:r>
              <a:rPr lang="en-US" altLang="ja-JP" sz="1200" dirty="0">
                <a:latin typeface="+mn-ea"/>
              </a:rPr>
              <a:t>27</a:t>
            </a:r>
            <a:r>
              <a:rPr lang="ja-JP" altLang="en-US" sz="1200" dirty="0">
                <a:latin typeface="+mn-ea"/>
              </a:rPr>
              <a:t>～</a:t>
            </a:r>
            <a:r>
              <a:rPr lang="en-US" altLang="ja-JP" sz="1200" dirty="0">
                <a:latin typeface="+mn-ea"/>
              </a:rPr>
              <a:t>29</a:t>
            </a:r>
            <a:r>
              <a:rPr lang="ja-JP" altLang="en-US" sz="1200" dirty="0">
                <a:latin typeface="+mn-ea"/>
              </a:rPr>
              <a:t>年度</a:t>
            </a:r>
            <a:r>
              <a:rPr lang="en-US" altLang="ja-JP" sz="1200" dirty="0">
                <a:latin typeface="+mn-ea"/>
              </a:rPr>
              <a:t>】</a:t>
            </a:r>
            <a:r>
              <a:rPr lang="ja-JP" altLang="en-US" sz="1200" dirty="0">
                <a:latin typeface="+mn-ea"/>
              </a:rPr>
              <a:t>　本市への申請・届出等手続きにおける証明書添付の全廃に向けた</a:t>
            </a:r>
            <a:r>
              <a:rPr lang="ja-JP" altLang="en-US" sz="1200" dirty="0" smtClean="0">
                <a:latin typeface="+mn-ea"/>
              </a:rPr>
              <a:t>業務フロー検討　</a:t>
            </a:r>
            <a:endParaRPr lang="en-US" altLang="ja-JP" sz="1200" dirty="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3006094166"/>
              </p:ext>
            </p:extLst>
          </p:nvPr>
        </p:nvGraphicFramePr>
        <p:xfrm>
          <a:off x="274864" y="4885168"/>
          <a:ext cx="8249001" cy="1784192"/>
        </p:xfrm>
        <a:graphic>
          <a:graphicData uri="http://schemas.openxmlformats.org/drawingml/2006/table">
            <a:tbl>
              <a:tblPr firstRow="1" bandRow="1">
                <a:tableStyleId>{5C22544A-7EE6-4342-B048-85BDC9FD1C3A}</a:tableStyleId>
              </a:tblPr>
              <a:tblGrid>
                <a:gridCol w="2749667"/>
                <a:gridCol w="2749667"/>
                <a:gridCol w="2749667"/>
              </a:tblGrid>
              <a:tr h="296500">
                <a:tc>
                  <a:txBody>
                    <a:bodyPr/>
                    <a:lstStyle/>
                    <a:p>
                      <a:pPr algn="ctr"/>
                      <a:r>
                        <a:rPr kumimoji="1" lang="ja-JP" altLang="en-US" sz="1200" dirty="0" smtClean="0"/>
                        <a:t>平成</a:t>
                      </a:r>
                      <a:r>
                        <a:rPr kumimoji="1" lang="en-US" altLang="ja-JP" sz="1200" dirty="0" smtClean="0"/>
                        <a:t>27</a:t>
                      </a:r>
                      <a:r>
                        <a:rPr kumimoji="1" lang="ja-JP" altLang="en-US" sz="1200" dirty="0" smtClean="0"/>
                        <a:t>年度</a:t>
                      </a:r>
                      <a:endParaRPr kumimoji="1" lang="ja-JP" altLang="en-US" sz="1200" dirty="0"/>
                    </a:p>
                  </a:txBody>
                  <a:tcPr/>
                </a:tc>
                <a:tc>
                  <a:txBody>
                    <a:bodyPr/>
                    <a:lstStyle/>
                    <a:p>
                      <a:pPr algn="ctr"/>
                      <a:r>
                        <a:rPr kumimoji="1" lang="ja-JP" altLang="en-US" sz="1200" dirty="0" smtClean="0"/>
                        <a:t>平成</a:t>
                      </a:r>
                      <a:r>
                        <a:rPr kumimoji="1" lang="en-US" altLang="ja-JP" sz="1200" dirty="0" smtClean="0"/>
                        <a:t>28</a:t>
                      </a:r>
                      <a:r>
                        <a:rPr kumimoji="1" lang="ja-JP" altLang="en-US" sz="1200" dirty="0" smtClean="0"/>
                        <a:t>年度</a:t>
                      </a:r>
                      <a:endParaRPr kumimoji="1" lang="ja-JP" altLang="en-US" sz="1200" dirty="0"/>
                    </a:p>
                  </a:txBody>
                  <a:tcPr/>
                </a:tc>
                <a:tc>
                  <a:txBody>
                    <a:bodyPr/>
                    <a:lstStyle/>
                    <a:p>
                      <a:pPr algn="ctr"/>
                      <a:r>
                        <a:rPr kumimoji="1" lang="ja-JP" altLang="en-US" sz="1200" dirty="0" smtClean="0"/>
                        <a:t>平成</a:t>
                      </a:r>
                      <a:r>
                        <a:rPr kumimoji="1" lang="en-US" altLang="ja-JP" sz="1200" dirty="0" smtClean="0"/>
                        <a:t>29</a:t>
                      </a:r>
                      <a:r>
                        <a:rPr kumimoji="1" lang="ja-JP" altLang="en-US" sz="1200" dirty="0" smtClean="0"/>
                        <a:t>年度</a:t>
                      </a:r>
                      <a:endParaRPr kumimoji="1" lang="ja-JP" altLang="en-US" sz="1200" dirty="0"/>
                    </a:p>
                  </a:txBody>
                  <a:tcPr/>
                </a:tc>
              </a:tr>
              <a:tr h="1487692">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sp>
        <p:nvSpPr>
          <p:cNvPr id="28" name="角丸四角形 27"/>
          <p:cNvSpPr/>
          <p:nvPr/>
        </p:nvSpPr>
        <p:spPr>
          <a:xfrm>
            <a:off x="329283" y="1181099"/>
            <a:ext cx="8496944" cy="460795"/>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a:t>
            </a:r>
            <a:r>
              <a:rPr lang="ja-JP" altLang="en-US" sz="2000" b="1" dirty="0" smtClean="0">
                <a:solidFill>
                  <a:schemeClr val="tx1"/>
                </a:solidFill>
                <a:latin typeface="+mj-ea"/>
                <a:ea typeface="+mj-ea"/>
              </a:rPr>
              <a:t>市民サービス向上</a:t>
            </a:r>
            <a:endParaRPr kumimoji="1" lang="ja-JP" altLang="en-US" sz="2000" b="1" dirty="0">
              <a:solidFill>
                <a:schemeClr val="tx1"/>
              </a:solidFill>
              <a:latin typeface="+mj-ea"/>
              <a:ea typeface="+mj-ea"/>
            </a:endParaRPr>
          </a:p>
        </p:txBody>
      </p:sp>
      <p:sp>
        <p:nvSpPr>
          <p:cNvPr id="18" name="山形 17"/>
          <p:cNvSpPr/>
          <p:nvPr/>
        </p:nvSpPr>
        <p:spPr>
          <a:xfrm>
            <a:off x="329283" y="5279264"/>
            <a:ext cx="4882360" cy="349451"/>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市ホームページ　システム再構築</a:t>
            </a:r>
            <a:endParaRPr lang="en-US" altLang="ja-JP" sz="900" dirty="0" smtClean="0">
              <a:solidFill>
                <a:schemeClr val="tx1"/>
              </a:solidFill>
            </a:endParaRPr>
          </a:p>
        </p:txBody>
      </p:sp>
      <p:sp>
        <p:nvSpPr>
          <p:cNvPr id="20" name="山形 19"/>
          <p:cNvSpPr/>
          <p:nvPr/>
        </p:nvSpPr>
        <p:spPr>
          <a:xfrm>
            <a:off x="5116931" y="5270226"/>
            <a:ext cx="3423834" cy="353214"/>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新ホームページ運用開始</a:t>
            </a:r>
            <a:endParaRPr lang="en-US" altLang="ja-JP" sz="900" dirty="0" smtClean="0">
              <a:solidFill>
                <a:schemeClr val="tx1"/>
              </a:solidFill>
            </a:endParaRPr>
          </a:p>
        </p:txBody>
      </p:sp>
      <p:graphicFrame>
        <p:nvGraphicFramePr>
          <p:cNvPr id="19" name="表 18"/>
          <p:cNvGraphicFramePr>
            <a:graphicFrameLocks noGrp="1"/>
          </p:cNvGraphicFramePr>
          <p:nvPr>
            <p:extLst>
              <p:ext uri="{D42A27DB-BD31-4B8C-83A1-F6EECF244321}">
                <p14:modId xmlns:p14="http://schemas.microsoft.com/office/powerpoint/2010/main" val="226427900"/>
              </p:ext>
            </p:extLst>
          </p:nvPr>
        </p:nvGraphicFramePr>
        <p:xfrm>
          <a:off x="582940" y="3289539"/>
          <a:ext cx="7632848" cy="1476752"/>
        </p:xfrm>
        <a:graphic>
          <a:graphicData uri="http://schemas.openxmlformats.org/drawingml/2006/table">
            <a:tbl>
              <a:tblPr firstRow="1" bandRow="1">
                <a:tableStyleId>{5C22544A-7EE6-4342-B048-85BDC9FD1C3A}</a:tableStyleId>
              </a:tblPr>
              <a:tblGrid>
                <a:gridCol w="3735223"/>
                <a:gridCol w="3897625"/>
              </a:tblGrid>
              <a:tr h="288032">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146028">
                <a:tc>
                  <a:txBody>
                    <a:bodyPr/>
                    <a:lstStyle/>
                    <a:p>
                      <a:pPr marL="171450" indent="-171450">
                        <a:buFont typeface="Wingdings" panose="05000000000000000000" pitchFamily="2" charset="2"/>
                        <a:buChar char="ü"/>
                      </a:pPr>
                      <a:r>
                        <a:rPr kumimoji="1" lang="ja-JP" altLang="en-US" sz="1200" dirty="0" smtClean="0"/>
                        <a:t>市ホームページ再構築</a:t>
                      </a:r>
                      <a:endParaRPr kumimoji="1" lang="en-US" altLang="ja-JP" sz="1200" dirty="0" smtClean="0"/>
                    </a:p>
                    <a:p>
                      <a:pPr marL="0" indent="0">
                        <a:buFont typeface="Wingdings" panose="05000000000000000000" pitchFamily="2" charset="2"/>
                        <a:buNone/>
                      </a:pPr>
                      <a:endParaRPr kumimoji="1" lang="en-US" altLang="ja-JP" sz="120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dirty="0" smtClean="0"/>
                        <a:t>マイナンバー活用による証明書添付全廃に向けた業務フローの在り方検討</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endParaRPr kumimoji="1" lang="en-US" altLang="ja-JP" sz="1200" dirty="0" smtClean="0"/>
                    </a:p>
                    <a:p>
                      <a:pPr marL="171450" indent="-171450">
                        <a:buFont typeface="Wingdings" panose="05000000000000000000" pitchFamily="2" charset="2"/>
                        <a:buChar char="u"/>
                      </a:pPr>
                      <a:r>
                        <a:rPr kumimoji="1" lang="ja-JP" altLang="en-US" sz="1200" dirty="0" smtClean="0"/>
                        <a:t>市民が求める情報にアクセスしやすいホームページ</a:t>
                      </a:r>
                      <a:endParaRPr kumimoji="1" lang="en-US" altLang="ja-JP" sz="1200" dirty="0" smtClean="0"/>
                    </a:p>
                    <a:p>
                      <a:pPr marL="171450" indent="-171450">
                        <a:buFont typeface="Wingdings" panose="05000000000000000000" pitchFamily="2" charset="2"/>
                        <a:buChar char="u"/>
                      </a:pPr>
                      <a:endParaRPr kumimoji="1" lang="en-US" altLang="ja-JP" sz="120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dirty="0" smtClean="0"/>
                        <a:t>マイナンバーが活用され、市民が本市への申請・届出等手続きを行う際に、証明書添付が不要となるなど、市民サービスの利便性が向上している</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 name="正方形/長方形 21"/>
          <p:cNvSpPr/>
          <p:nvPr/>
        </p:nvSpPr>
        <p:spPr>
          <a:xfrm>
            <a:off x="257966" y="625236"/>
            <a:ext cx="8282799" cy="523220"/>
          </a:xfrm>
          <a:prstGeom prst="rect">
            <a:avLst/>
          </a:prstGeom>
        </p:spPr>
        <p:txBody>
          <a:bodyPr wrap="square">
            <a:spAutoFit/>
          </a:bodyPr>
          <a:lstStyle/>
          <a:p>
            <a:r>
              <a:rPr lang="en-US" altLang="ja-JP" sz="2800" b="1" dirty="0" smtClean="0">
                <a:latin typeface="+mj-ea"/>
                <a:ea typeface="+mj-ea"/>
              </a:rPr>
              <a:t>Ⅴ</a:t>
            </a:r>
            <a:r>
              <a:rPr lang="ja-JP" altLang="en-US" sz="2800" b="1" dirty="0" smtClean="0">
                <a:latin typeface="+mj-ea"/>
                <a:ea typeface="+mj-ea"/>
              </a:rPr>
              <a:t>　効果的・効率的な行政運営</a:t>
            </a:r>
            <a:endParaRPr lang="en-US" altLang="ja-JP" sz="2800" b="1" dirty="0">
              <a:latin typeface="+mj-ea"/>
            </a:endParaRPr>
          </a:p>
        </p:txBody>
      </p:sp>
      <p:sp>
        <p:nvSpPr>
          <p:cNvPr id="27" name="右矢印 26"/>
          <p:cNvSpPr/>
          <p:nvPr/>
        </p:nvSpPr>
        <p:spPr>
          <a:xfrm>
            <a:off x="2961078" y="5760181"/>
            <a:ext cx="5529869" cy="417896"/>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運用</a:t>
            </a:r>
            <a:endParaRPr kumimoji="1" lang="ja-JP" altLang="en-US" sz="1200" dirty="0">
              <a:solidFill>
                <a:schemeClr val="tx1"/>
              </a:solidFill>
            </a:endParaRPr>
          </a:p>
        </p:txBody>
      </p:sp>
      <p:sp>
        <p:nvSpPr>
          <p:cNvPr id="31" name="山形 30"/>
          <p:cNvSpPr/>
          <p:nvPr/>
        </p:nvSpPr>
        <p:spPr>
          <a:xfrm>
            <a:off x="2364807" y="6265628"/>
            <a:ext cx="6126140" cy="28734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マイナンバー活用証明書全廃検討</a:t>
            </a:r>
            <a:endParaRPr lang="en-US" altLang="ja-JP" sz="900" dirty="0" smtClean="0">
              <a:solidFill>
                <a:schemeClr val="tx1"/>
              </a:solidFill>
            </a:endParaRPr>
          </a:p>
        </p:txBody>
      </p:sp>
      <p:sp>
        <p:nvSpPr>
          <p:cNvPr id="26" name="山形 25"/>
          <p:cNvSpPr/>
          <p:nvPr/>
        </p:nvSpPr>
        <p:spPr>
          <a:xfrm>
            <a:off x="971600" y="5802080"/>
            <a:ext cx="2088232" cy="337801"/>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マイナンバー（法定）</a:t>
            </a:r>
            <a:endParaRPr lang="en-US" altLang="ja-JP" sz="1000" dirty="0" smtClean="0">
              <a:solidFill>
                <a:schemeClr val="tx1"/>
              </a:solidFill>
            </a:endParaRPr>
          </a:p>
        </p:txBody>
      </p:sp>
    </p:spTree>
    <p:extLst>
      <p:ext uri="{BB962C8B-B14F-4D97-AF65-F5344CB8AC3E}">
        <p14:creationId xmlns:p14="http://schemas.microsoft.com/office/powerpoint/2010/main" val="3094139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KENJI MIYAKOSHI\Documents\イラスト素材\下水道協会広報用\illust\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416" y="2987051"/>
            <a:ext cx="2104308" cy="81632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323528" y="1699044"/>
            <a:ext cx="8479132" cy="2677656"/>
          </a:xfrm>
          <a:prstGeom prst="rect">
            <a:avLst/>
          </a:prstGeom>
          <a:noFill/>
        </p:spPr>
        <p:txBody>
          <a:bodyPr wrap="square" rtlCol="0">
            <a:spAutoFit/>
          </a:bodyPr>
          <a:lstStyle/>
          <a:p>
            <a:r>
              <a:rPr lang="ja-JP" altLang="en-US" sz="1400" dirty="0" smtClean="0">
                <a:latin typeface="+mn-ea"/>
              </a:rPr>
              <a:t>■道路橋梁総合</a:t>
            </a:r>
            <a:r>
              <a:rPr lang="ja-JP" altLang="en-US" sz="1400" dirty="0">
                <a:latin typeface="+mn-ea"/>
              </a:rPr>
              <a:t>管理</a:t>
            </a:r>
            <a:r>
              <a:rPr lang="ja-JP" altLang="en-US" sz="1400" dirty="0" smtClean="0">
                <a:latin typeface="+mn-ea"/>
              </a:rPr>
              <a:t>システム</a:t>
            </a:r>
            <a:endParaRPr lang="en-US" altLang="ja-JP" sz="1400" dirty="0" smtClean="0">
              <a:latin typeface="+mn-ea"/>
            </a:endParaRPr>
          </a:p>
          <a:p>
            <a:r>
              <a:rPr lang="ja-JP" altLang="en-US" sz="1200" dirty="0">
                <a:latin typeface="+mn-ea"/>
              </a:rPr>
              <a:t>　</a:t>
            </a:r>
            <a:r>
              <a:rPr lang="ja-JP" altLang="en-US" sz="1200" dirty="0" smtClean="0">
                <a:latin typeface="+mn-ea"/>
              </a:rPr>
              <a:t>　全工営所、関係職員端末からアクセス可能なネットワーク対応済</a:t>
            </a:r>
            <a:endParaRPr lang="en-US" altLang="ja-JP" sz="1200" dirty="0" smtClean="0">
              <a:latin typeface="+mn-ea"/>
            </a:endParaRPr>
          </a:p>
          <a:p>
            <a:r>
              <a:rPr lang="ja-JP" altLang="en-US" sz="1400" dirty="0" smtClean="0">
                <a:latin typeface="+mn-ea"/>
              </a:rPr>
              <a:t>■下水道総合情報システム</a:t>
            </a:r>
            <a:endParaRPr lang="en-US" altLang="ja-JP" sz="1400" dirty="0" smtClean="0">
              <a:latin typeface="+mn-ea"/>
            </a:endParaRPr>
          </a:p>
          <a:p>
            <a:r>
              <a:rPr lang="ja-JP" altLang="en-US" sz="1400" dirty="0" smtClean="0">
                <a:latin typeface="+mn-ea"/>
              </a:rPr>
              <a:t>　　</a:t>
            </a:r>
            <a:r>
              <a:rPr lang="ja-JP" altLang="en-US" sz="1200" dirty="0" smtClean="0">
                <a:latin typeface="+mn-ea"/>
              </a:rPr>
              <a:t>下水道台帳のホームページ公開対応済</a:t>
            </a:r>
            <a:endParaRPr lang="en-US" altLang="ja-JP" sz="1200" dirty="0" smtClean="0">
              <a:latin typeface="+mn-ea"/>
            </a:endParaRPr>
          </a:p>
          <a:p>
            <a:r>
              <a:rPr lang="ja-JP" altLang="en-US" sz="1400" dirty="0" smtClean="0">
                <a:latin typeface="+mn-ea"/>
              </a:rPr>
              <a:t>■港湾施設維持管理</a:t>
            </a:r>
            <a:endParaRPr lang="en-US" altLang="ja-JP" sz="1400" dirty="0" smtClean="0">
              <a:latin typeface="+mn-ea"/>
            </a:endParaRPr>
          </a:p>
          <a:p>
            <a:r>
              <a:rPr lang="ja-JP" altLang="en-US" sz="1400" dirty="0" smtClean="0">
                <a:latin typeface="+mn-ea"/>
              </a:rPr>
              <a:t>　　</a:t>
            </a:r>
            <a:r>
              <a:rPr lang="ja-JP" altLang="en-US" sz="1200" dirty="0" smtClean="0">
                <a:latin typeface="+mn-ea"/>
              </a:rPr>
              <a:t>港湾施設の維持管理業務の効率化を図る</a:t>
            </a:r>
            <a:endParaRPr lang="en-US" altLang="ja-JP" sz="1200" dirty="0" smtClean="0">
              <a:latin typeface="+mn-ea"/>
            </a:endParaRPr>
          </a:p>
          <a:p>
            <a:r>
              <a:rPr lang="ja-JP" altLang="en-US" sz="1400" dirty="0">
                <a:latin typeface="+mn-ea"/>
              </a:rPr>
              <a:t>■市設建築物維持管理</a:t>
            </a:r>
            <a:endParaRPr lang="en-US" altLang="ja-JP" sz="1400" dirty="0">
              <a:latin typeface="+mn-ea"/>
            </a:endParaRPr>
          </a:p>
          <a:p>
            <a:r>
              <a:rPr lang="ja-JP" altLang="en-US" sz="1200" dirty="0">
                <a:latin typeface="+mn-ea"/>
              </a:rPr>
              <a:t> </a:t>
            </a:r>
            <a:r>
              <a:rPr lang="ja-JP" altLang="en-US" sz="1200" dirty="0" smtClean="0">
                <a:latin typeface="+mn-ea"/>
              </a:rPr>
              <a:t>    市設</a:t>
            </a:r>
            <a:r>
              <a:rPr lang="ja-JP" altLang="en-US" sz="1200" dirty="0">
                <a:latin typeface="+mn-ea"/>
              </a:rPr>
              <a:t>建築物の維持管理業務の効率化を</a:t>
            </a:r>
            <a:r>
              <a:rPr lang="ja-JP" altLang="en-US" sz="1200" dirty="0" smtClean="0">
                <a:latin typeface="+mn-ea"/>
              </a:rPr>
              <a:t>図る</a:t>
            </a:r>
            <a:endParaRPr lang="en-US" altLang="ja-JP" sz="1200" dirty="0">
              <a:latin typeface="+mn-ea"/>
            </a:endParaRPr>
          </a:p>
          <a:p>
            <a:endParaRPr lang="en-US" altLang="ja-JP" sz="800" dirty="0" smtClean="0">
              <a:latin typeface="+mn-ea"/>
            </a:endParaRPr>
          </a:p>
          <a:p>
            <a:pPr marL="285750" indent="-285750">
              <a:buFont typeface="Wingdings" panose="05000000000000000000" pitchFamily="2" charset="2"/>
              <a:buChar char="Ø"/>
            </a:pPr>
            <a:r>
              <a:rPr lang="ja-JP" altLang="en-US" sz="1200" dirty="0">
                <a:latin typeface="+mn-ea"/>
              </a:rPr>
              <a:t>こ</a:t>
            </a:r>
            <a:r>
              <a:rPr lang="ja-JP" altLang="en-US" sz="1200" dirty="0" smtClean="0">
                <a:latin typeface="+mn-ea"/>
              </a:rPr>
              <a:t>れまで、都市基盤施設に関するＩＣＴ環境を整備</a:t>
            </a:r>
            <a:endParaRPr lang="en-US" altLang="ja-JP" sz="1200" dirty="0" smtClean="0">
              <a:latin typeface="+mn-ea"/>
            </a:endParaRPr>
          </a:p>
          <a:p>
            <a:pPr marL="285750" indent="-285750">
              <a:buFont typeface="Wingdings" panose="05000000000000000000" pitchFamily="2" charset="2"/>
              <a:buChar char="Ø"/>
            </a:pPr>
            <a:r>
              <a:rPr lang="ja-JP" altLang="en-US" sz="1200" dirty="0" smtClean="0">
                <a:latin typeface="+mn-ea"/>
              </a:rPr>
              <a:t>今後、都市基盤施設の予防保全に向けて、維持管理業務における</a:t>
            </a:r>
            <a:r>
              <a:rPr lang="en-US" altLang="ja-JP" sz="1200" dirty="0" smtClean="0">
                <a:latin typeface="+mn-ea"/>
              </a:rPr>
              <a:t>ICT</a:t>
            </a:r>
            <a:r>
              <a:rPr lang="ja-JP" altLang="en-US" sz="1200" dirty="0" smtClean="0">
                <a:latin typeface="+mn-ea"/>
              </a:rPr>
              <a:t>活用方策を検討</a:t>
            </a:r>
            <a:endParaRPr lang="en-US" altLang="ja-JP" sz="1200" dirty="0" smtClean="0">
              <a:latin typeface="+mn-ea"/>
            </a:endParaRPr>
          </a:p>
          <a:p>
            <a:r>
              <a:rPr lang="en-US" altLang="ja-JP" sz="1200" dirty="0" smtClean="0">
                <a:latin typeface="+mn-ea"/>
              </a:rPr>
              <a:t>【</a:t>
            </a:r>
            <a:r>
              <a:rPr lang="ja-JP" altLang="en-US" sz="1200" dirty="0" smtClean="0">
                <a:latin typeface="+mn-ea"/>
              </a:rPr>
              <a:t>平成</a:t>
            </a:r>
            <a:r>
              <a:rPr lang="en-US" altLang="ja-JP" sz="1200" dirty="0" smtClean="0">
                <a:latin typeface="+mn-ea"/>
              </a:rPr>
              <a:t>27</a:t>
            </a:r>
            <a:r>
              <a:rPr lang="ja-JP" altLang="en-US" sz="1200" dirty="0" smtClean="0">
                <a:latin typeface="+mn-ea"/>
              </a:rPr>
              <a:t>年度</a:t>
            </a:r>
            <a:r>
              <a:rPr lang="en-US" altLang="ja-JP" sz="1200" dirty="0" smtClean="0">
                <a:latin typeface="+mn-ea"/>
              </a:rPr>
              <a:t>】</a:t>
            </a:r>
          </a:p>
          <a:p>
            <a:r>
              <a:rPr lang="ja-JP" altLang="en-US" sz="1200" dirty="0">
                <a:latin typeface="+mn-ea"/>
              </a:rPr>
              <a:t>　</a:t>
            </a:r>
            <a:r>
              <a:rPr lang="ja-JP" altLang="en-US" sz="1200" dirty="0" smtClean="0">
                <a:latin typeface="+mn-ea"/>
              </a:rPr>
              <a:t>　　　道路</a:t>
            </a:r>
            <a:r>
              <a:rPr lang="ja-JP" altLang="en-US" sz="1200" dirty="0">
                <a:latin typeface="+mn-ea"/>
              </a:rPr>
              <a:t>橋梁</a:t>
            </a:r>
            <a:r>
              <a:rPr lang="ja-JP" altLang="en-US" sz="1200" dirty="0" smtClean="0">
                <a:latin typeface="+mn-ea"/>
              </a:rPr>
              <a:t>総合情報システム</a:t>
            </a:r>
            <a:r>
              <a:rPr lang="ja-JP" altLang="en-US" sz="1200" dirty="0">
                <a:latin typeface="+mn-ea"/>
              </a:rPr>
              <a:t>基礎調査　⇒　</a:t>
            </a:r>
            <a:r>
              <a:rPr lang="ja-JP" altLang="en-US" sz="1200" dirty="0" smtClean="0">
                <a:latin typeface="+mn-ea"/>
              </a:rPr>
              <a:t>オープンデータ、</a:t>
            </a:r>
            <a:r>
              <a:rPr lang="ja-JP" altLang="en-US" sz="1200" dirty="0">
                <a:latin typeface="+mn-ea"/>
              </a:rPr>
              <a:t>データ分析対応等次期システム検討</a:t>
            </a:r>
            <a:endParaRPr lang="en-US" altLang="ja-JP" sz="1200" dirty="0" smtClean="0">
              <a:latin typeface="+mn-ea"/>
            </a:endParaRPr>
          </a:p>
        </p:txBody>
      </p:sp>
      <p:sp>
        <p:nvSpPr>
          <p:cNvPr id="18" name="角丸四角形 17"/>
          <p:cNvSpPr/>
          <p:nvPr/>
        </p:nvSpPr>
        <p:spPr>
          <a:xfrm>
            <a:off x="306839" y="1166227"/>
            <a:ext cx="8496944" cy="48489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施設の維持管理</a:t>
            </a:r>
            <a:endParaRPr kumimoji="1" lang="ja-JP" altLang="en-US" sz="2000" b="1" dirty="0">
              <a:solidFill>
                <a:schemeClr val="tx1"/>
              </a:solidFill>
              <a:latin typeface="+mj-ea"/>
              <a:ea typeface="+mj-ea"/>
            </a:endParaRPr>
          </a:p>
        </p:txBody>
      </p:sp>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17</a:t>
            </a:fld>
            <a:endParaRPr kumimoji="1" lang="ja-JP" altLang="en-US"/>
          </a:p>
        </p:txBody>
      </p:sp>
      <p:sp>
        <p:nvSpPr>
          <p:cNvPr id="2" name="正方形/長方形 1"/>
          <p:cNvSpPr/>
          <p:nvPr/>
        </p:nvSpPr>
        <p:spPr>
          <a:xfrm>
            <a:off x="257966" y="625236"/>
            <a:ext cx="8282799" cy="523220"/>
          </a:xfrm>
          <a:prstGeom prst="rect">
            <a:avLst/>
          </a:prstGeom>
        </p:spPr>
        <p:txBody>
          <a:bodyPr wrap="square">
            <a:spAutoFit/>
          </a:bodyPr>
          <a:lstStyle/>
          <a:p>
            <a:r>
              <a:rPr lang="en-US" altLang="ja-JP" sz="2800" b="1" dirty="0" smtClean="0">
                <a:latin typeface="+mj-ea"/>
                <a:ea typeface="+mj-ea"/>
              </a:rPr>
              <a:t>Ⅴ</a:t>
            </a:r>
            <a:r>
              <a:rPr lang="ja-JP" altLang="en-US" sz="2800" b="1" dirty="0" smtClean="0">
                <a:latin typeface="+mj-ea"/>
                <a:ea typeface="+mj-ea"/>
              </a:rPr>
              <a:t>　効果的・効率的な行政運営</a:t>
            </a:r>
            <a:endParaRPr lang="en-US" altLang="ja-JP" sz="2800" b="1" dirty="0">
              <a:latin typeface="+mj-ea"/>
            </a:endParaRPr>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121548858"/>
              </p:ext>
            </p:extLst>
          </p:nvPr>
        </p:nvGraphicFramePr>
        <p:xfrm>
          <a:off x="534219" y="4321671"/>
          <a:ext cx="7632848" cy="1274377"/>
        </p:xfrm>
        <a:graphic>
          <a:graphicData uri="http://schemas.openxmlformats.org/drawingml/2006/table">
            <a:tbl>
              <a:tblPr firstRow="1" bandRow="1">
                <a:tableStyleId>{5C22544A-7EE6-4342-B048-85BDC9FD1C3A}</a:tableStyleId>
              </a:tblPr>
              <a:tblGrid>
                <a:gridCol w="3735223"/>
                <a:gridCol w="3897625"/>
              </a:tblGrid>
              <a:tr h="230228">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022917">
                <a:tc>
                  <a:txBody>
                    <a:bodyPr/>
                    <a:lstStyle/>
                    <a:p>
                      <a:pPr marL="171450" indent="-171450">
                        <a:buFont typeface="Wingdings" panose="05000000000000000000" pitchFamily="2" charset="2"/>
                        <a:buChar char="ü"/>
                      </a:pPr>
                      <a:r>
                        <a:rPr kumimoji="1" lang="ja-JP" altLang="en-US" sz="1200" dirty="0" smtClean="0"/>
                        <a:t>道路橋梁総合情報システムの改善案作成</a:t>
                      </a:r>
                      <a:endParaRPr kumimoji="1" lang="en-US" altLang="ja-JP" sz="1200" dirty="0" smtClean="0"/>
                    </a:p>
                    <a:p>
                      <a:pPr marL="171450" indent="-171450">
                        <a:buFont typeface="Wingdings" panose="05000000000000000000" pitchFamily="2" charset="2"/>
                        <a:buChar char="ü"/>
                      </a:pPr>
                      <a:r>
                        <a:rPr kumimoji="1" lang="ja-JP" altLang="en-US" sz="1200" dirty="0" smtClean="0"/>
                        <a:t>施設の維持管理業務における</a:t>
                      </a:r>
                      <a:r>
                        <a:rPr kumimoji="1" lang="en-US" altLang="ja-JP" sz="1200" dirty="0" smtClean="0"/>
                        <a:t>ICT</a:t>
                      </a:r>
                      <a:r>
                        <a:rPr kumimoji="1" lang="ja-JP" altLang="en-US" sz="1200" dirty="0" smtClean="0"/>
                        <a:t>活用案検討</a:t>
                      </a:r>
                      <a:endParaRPr kumimoji="1" lang="en-US" altLang="ja-JP" sz="120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200" dirty="0" smtClean="0"/>
                        <a:t>（共通：画像解析技術の活用案策定）</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ja-JP" altLang="en-US" sz="1200" dirty="0" smtClean="0"/>
                        <a:t>画像解析・ビッグデータ分析など</a:t>
                      </a:r>
                      <a:r>
                        <a:rPr kumimoji="1" lang="en-US" altLang="ja-JP" sz="1200" dirty="0" smtClean="0"/>
                        <a:t>ICT</a:t>
                      </a:r>
                      <a:r>
                        <a:rPr kumimoji="1" lang="ja-JP" altLang="en-US" sz="1200" dirty="0" smtClean="0"/>
                        <a:t>を活用し、都市基盤施設維持管理業務における予防保全がすすみ、また効率化され、維持管理コストの抑制ができている</a:t>
                      </a:r>
                      <a:endParaRPr kumimoji="1" lang="en-US" altLang="ja-JP" sz="1200" dirty="0" smtClean="0"/>
                    </a:p>
                    <a:p>
                      <a:pPr marL="171450" indent="-171450">
                        <a:buFont typeface="Wingdings" panose="05000000000000000000" pitchFamily="2" charset="2"/>
                        <a:buChar char="u"/>
                      </a:pPr>
                      <a:r>
                        <a:rPr kumimoji="1" lang="ja-JP" altLang="en-US" sz="1200" dirty="0" smtClean="0"/>
                        <a:t>最先端の</a:t>
                      </a:r>
                      <a:r>
                        <a:rPr kumimoji="1" lang="en-US" altLang="ja-JP" sz="1200" dirty="0" smtClean="0"/>
                        <a:t>ICT</a:t>
                      </a:r>
                      <a:r>
                        <a:rPr kumimoji="1" lang="ja-JP" altLang="en-US" sz="1200" dirty="0" smtClean="0"/>
                        <a:t>を有する企業等と連携し、都市基盤施設の充実等がすすみ、魅力あるまちづくりが促進されている</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2" descr="http://images.clipartlogo.com/files/images/28/283930/wireless-sensor_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505" y="1699044"/>
            <a:ext cx="577633" cy="3835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ges.clipartlogo.com/files/images/28/283930/wireless-sensor_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7498" y="2496485"/>
            <a:ext cx="504056" cy="3346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images.clipartlogo.com/files/images/28/283930/wireless-sensor_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7717" y="2048693"/>
            <a:ext cx="578791" cy="384299"/>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5878" y="1758014"/>
            <a:ext cx="1379156" cy="1379156"/>
          </a:xfrm>
          <a:prstGeom prst="rect">
            <a:avLst/>
          </a:prstGeom>
        </p:spPr>
      </p:pic>
      <p:sp>
        <p:nvSpPr>
          <p:cNvPr id="15" name="正方形/長方形 14"/>
          <p:cNvSpPr/>
          <p:nvPr/>
        </p:nvSpPr>
        <p:spPr>
          <a:xfrm>
            <a:off x="6617917" y="2322375"/>
            <a:ext cx="1895347" cy="461665"/>
          </a:xfrm>
          <a:prstGeom prst="rect">
            <a:avLst/>
          </a:prstGeom>
          <a:noFill/>
        </p:spPr>
        <p:txBody>
          <a:bodyPr wrap="square" lIns="91440" tIns="45720" rIns="91440" bIns="45720">
            <a:spAutoFit/>
          </a:bodyPr>
          <a:lstStyle/>
          <a:p>
            <a:pPr algn="ctr"/>
            <a:r>
              <a:rPr lang="ja-JP" altLang="en-US" sz="2400" b="1" dirty="0" smtClean="0">
                <a:ln w="12700">
                  <a:solidFill>
                    <a:schemeClr val="accent2"/>
                  </a:solidFill>
                  <a:prstDash val="solid"/>
                </a:ln>
                <a:solidFill>
                  <a:srgbClr val="FFFF00"/>
                </a:solidFill>
                <a:effectLst>
                  <a:outerShdw dist="88900" dir="2400000" algn="tl" rotWithShape="0">
                    <a:schemeClr val="accent2"/>
                  </a:outerShdw>
                </a:effectLst>
              </a:rPr>
              <a:t>ビッグ</a:t>
            </a:r>
            <a:r>
              <a:rPr lang="ja-JP" altLang="en-US" sz="2400" b="1" dirty="0">
                <a:ln w="12700">
                  <a:solidFill>
                    <a:schemeClr val="accent2"/>
                  </a:solidFill>
                  <a:prstDash val="solid"/>
                </a:ln>
                <a:solidFill>
                  <a:srgbClr val="FFFF00"/>
                </a:solidFill>
                <a:effectLst>
                  <a:outerShdw dist="88900" dir="2400000" algn="tl" rotWithShape="0">
                    <a:schemeClr val="accent2"/>
                  </a:outerShdw>
                </a:effectLst>
              </a:rPr>
              <a:t>データ</a:t>
            </a:r>
            <a:endParaRPr lang="ja-JP" altLang="en-US" sz="2400" b="1" cap="none" spc="0" dirty="0">
              <a:ln w="12700">
                <a:solidFill>
                  <a:schemeClr val="accent2"/>
                </a:solidFill>
                <a:prstDash val="solid"/>
              </a:ln>
              <a:solidFill>
                <a:srgbClr val="FFFF00"/>
              </a:solidFill>
              <a:effectLst>
                <a:outerShdw dist="88900" dir="2400000" algn="tl" rotWithShape="0">
                  <a:schemeClr val="accent2"/>
                </a:outerShdw>
              </a:effectLst>
            </a:endParaRPr>
          </a:p>
        </p:txBody>
      </p:sp>
      <p:graphicFrame>
        <p:nvGraphicFramePr>
          <p:cNvPr id="28" name="表 27"/>
          <p:cNvGraphicFramePr>
            <a:graphicFrameLocks noGrp="1"/>
          </p:cNvGraphicFramePr>
          <p:nvPr>
            <p:extLst>
              <p:ext uri="{D42A27DB-BD31-4B8C-83A1-F6EECF244321}">
                <p14:modId xmlns:p14="http://schemas.microsoft.com/office/powerpoint/2010/main" val="3189174039"/>
              </p:ext>
            </p:extLst>
          </p:nvPr>
        </p:nvGraphicFramePr>
        <p:xfrm>
          <a:off x="477069" y="5686425"/>
          <a:ext cx="7776864" cy="1028700"/>
        </p:xfrm>
        <a:graphic>
          <a:graphicData uri="http://schemas.openxmlformats.org/drawingml/2006/table">
            <a:tbl>
              <a:tblPr firstRow="1" bandRow="1">
                <a:tableStyleId>{5C22544A-7EE6-4342-B048-85BDC9FD1C3A}</a:tableStyleId>
              </a:tblPr>
              <a:tblGrid>
                <a:gridCol w="2677511"/>
                <a:gridCol w="2677511"/>
                <a:gridCol w="2421842"/>
              </a:tblGrid>
              <a:tr h="276225">
                <a:tc>
                  <a:txBody>
                    <a:bodyPr/>
                    <a:lstStyle/>
                    <a:p>
                      <a:pPr algn="ctr"/>
                      <a:r>
                        <a:rPr kumimoji="1" lang="ja-JP" altLang="en-US" sz="1400" dirty="0" smtClean="0"/>
                        <a:t>平成</a:t>
                      </a:r>
                      <a:r>
                        <a:rPr kumimoji="1" lang="en-US" altLang="ja-JP" sz="1400" dirty="0" smtClean="0"/>
                        <a:t>27</a:t>
                      </a:r>
                      <a:r>
                        <a:rPr kumimoji="1" lang="ja-JP" altLang="en-US" sz="1400" dirty="0" smtClean="0"/>
                        <a:t>年度</a:t>
                      </a:r>
                      <a:endParaRPr kumimoji="1" lang="ja-JP" altLang="en-US" sz="1400" dirty="0"/>
                    </a:p>
                  </a:txBody>
                  <a:tcPr/>
                </a:tc>
                <a:tc>
                  <a:txBody>
                    <a:bodyPr/>
                    <a:lstStyle/>
                    <a:p>
                      <a:pPr algn="ctr"/>
                      <a:r>
                        <a:rPr kumimoji="1" lang="ja-JP" altLang="en-US" sz="1400" dirty="0" smtClean="0"/>
                        <a:t>平成</a:t>
                      </a:r>
                      <a:r>
                        <a:rPr kumimoji="1" lang="en-US" altLang="ja-JP" sz="1400" dirty="0" smtClean="0"/>
                        <a:t>28</a:t>
                      </a:r>
                      <a:r>
                        <a:rPr kumimoji="1" lang="ja-JP" altLang="en-US" sz="1400" dirty="0" smtClean="0"/>
                        <a:t>年度</a:t>
                      </a:r>
                      <a:endParaRPr kumimoji="1" lang="ja-JP" altLang="en-US" sz="1400" dirty="0"/>
                    </a:p>
                  </a:txBody>
                  <a:tcPr/>
                </a:tc>
                <a:tc>
                  <a:txBody>
                    <a:bodyPr/>
                    <a:lstStyle/>
                    <a:p>
                      <a:pPr algn="ctr"/>
                      <a:r>
                        <a:rPr kumimoji="1" lang="ja-JP" altLang="en-US" sz="1400" dirty="0" smtClean="0"/>
                        <a:t>平成</a:t>
                      </a:r>
                      <a:r>
                        <a:rPr kumimoji="1" lang="en-US" altLang="ja-JP" sz="1400" dirty="0" smtClean="0"/>
                        <a:t>29</a:t>
                      </a:r>
                      <a:r>
                        <a:rPr kumimoji="1" lang="ja-JP" altLang="en-US" sz="1400" dirty="0" smtClean="0"/>
                        <a:t>年度</a:t>
                      </a:r>
                      <a:endParaRPr kumimoji="1" lang="ja-JP" altLang="en-US" sz="1400" dirty="0"/>
                    </a:p>
                  </a:txBody>
                  <a:tcPr/>
                </a:tc>
              </a:tr>
              <a:tr h="72390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grpSp>
        <p:nvGrpSpPr>
          <p:cNvPr id="16" name="グループ化 15"/>
          <p:cNvGrpSpPr/>
          <p:nvPr/>
        </p:nvGrpSpPr>
        <p:grpSpPr>
          <a:xfrm>
            <a:off x="1210858" y="6048815"/>
            <a:ext cx="7024345" cy="253942"/>
            <a:chOff x="1514086" y="5705270"/>
            <a:chExt cx="7024345" cy="253942"/>
          </a:xfrm>
        </p:grpSpPr>
        <p:sp>
          <p:nvSpPr>
            <p:cNvPr id="19" name="山形 18"/>
            <p:cNvSpPr/>
            <p:nvPr/>
          </p:nvSpPr>
          <p:spPr>
            <a:xfrm>
              <a:off x="1514086" y="5707125"/>
              <a:ext cx="1911457" cy="25208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道路橋梁総合情報</a:t>
              </a:r>
              <a:endParaRPr lang="en-US" altLang="ja-JP" sz="800" dirty="0" smtClean="0">
                <a:solidFill>
                  <a:schemeClr val="tx1"/>
                </a:solidFill>
              </a:endParaRPr>
            </a:p>
            <a:p>
              <a:pPr algn="ctr"/>
              <a:r>
                <a:rPr lang="ja-JP" altLang="en-US" sz="800" dirty="0" smtClean="0">
                  <a:solidFill>
                    <a:schemeClr val="tx1"/>
                  </a:solidFill>
                </a:rPr>
                <a:t>システム基礎調査</a:t>
              </a:r>
              <a:endParaRPr kumimoji="1" lang="ja-JP" altLang="en-US" sz="800" dirty="0">
                <a:solidFill>
                  <a:schemeClr val="tx1"/>
                </a:solidFill>
              </a:endParaRPr>
            </a:p>
          </p:txBody>
        </p:sp>
        <p:sp>
          <p:nvSpPr>
            <p:cNvPr id="21" name="山形 20"/>
            <p:cNvSpPr/>
            <p:nvPr/>
          </p:nvSpPr>
          <p:spPr>
            <a:xfrm>
              <a:off x="3425543" y="5705270"/>
              <a:ext cx="5112888" cy="232505"/>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次期システム仕様検討</a:t>
              </a:r>
              <a:endParaRPr kumimoji="1" lang="ja-JP" altLang="en-US" sz="1000" dirty="0">
                <a:solidFill>
                  <a:schemeClr val="tx1"/>
                </a:solidFill>
              </a:endParaRPr>
            </a:p>
          </p:txBody>
        </p:sp>
      </p:grpSp>
      <p:sp>
        <p:nvSpPr>
          <p:cNvPr id="29" name="山形 28"/>
          <p:cNvSpPr/>
          <p:nvPr/>
        </p:nvSpPr>
        <p:spPr>
          <a:xfrm>
            <a:off x="3149775" y="6324600"/>
            <a:ext cx="5112888" cy="353144"/>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施設の維持管理</a:t>
            </a:r>
            <a:endParaRPr lang="en-US" altLang="ja-JP" sz="1000" dirty="0" smtClean="0">
              <a:solidFill>
                <a:schemeClr val="tx1"/>
              </a:solidFill>
            </a:endParaRPr>
          </a:p>
          <a:p>
            <a:pPr algn="ctr"/>
            <a:r>
              <a:rPr kumimoji="1" lang="ja-JP" altLang="en-US" sz="1000" dirty="0" smtClean="0">
                <a:solidFill>
                  <a:schemeClr val="tx1"/>
                </a:solidFill>
              </a:rPr>
              <a:t>業務効率化検討</a:t>
            </a:r>
            <a:endParaRPr kumimoji="1" lang="ja-JP" altLang="en-US" sz="1000" dirty="0">
              <a:solidFill>
                <a:schemeClr val="tx1"/>
              </a:solidFill>
            </a:endParaRPr>
          </a:p>
        </p:txBody>
      </p:sp>
    </p:spTree>
    <p:extLst>
      <p:ext uri="{BB962C8B-B14F-4D97-AF65-F5344CB8AC3E}">
        <p14:creationId xmlns:p14="http://schemas.microsoft.com/office/powerpoint/2010/main" val="3123141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18</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15912" y="1700808"/>
            <a:ext cx="8479132" cy="3016210"/>
          </a:xfrm>
          <a:prstGeom prst="rect">
            <a:avLst/>
          </a:prstGeom>
          <a:noFill/>
        </p:spPr>
        <p:txBody>
          <a:bodyPr wrap="square" rtlCol="0">
            <a:spAutoFit/>
          </a:bodyPr>
          <a:lstStyle/>
          <a:p>
            <a:r>
              <a:rPr lang="ja-JP" altLang="en-US" sz="1400" dirty="0" smtClean="0">
                <a:latin typeface="+mn-ea"/>
              </a:rPr>
              <a:t>■業務におけるタブレット活用</a:t>
            </a:r>
            <a:endParaRPr lang="en-US" altLang="ja-JP" sz="1400" dirty="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26</a:t>
            </a:r>
            <a:r>
              <a:rPr lang="ja-JP" altLang="en-US" sz="1200" dirty="0" smtClean="0">
                <a:latin typeface="+mn-ea"/>
              </a:rPr>
              <a:t>～</a:t>
            </a:r>
            <a:r>
              <a:rPr lang="en-US" altLang="ja-JP" sz="1200" dirty="0" smtClean="0">
                <a:latin typeface="+mn-ea"/>
              </a:rPr>
              <a:t>27</a:t>
            </a:r>
            <a:r>
              <a:rPr lang="ja-JP" altLang="en-US" sz="1200" dirty="0" smtClean="0">
                <a:latin typeface="+mn-ea"/>
              </a:rPr>
              <a:t>年度</a:t>
            </a:r>
            <a:r>
              <a:rPr lang="en-US" altLang="ja-JP" sz="1200" dirty="0" smtClean="0">
                <a:latin typeface="+mn-ea"/>
              </a:rPr>
              <a:t>】</a:t>
            </a:r>
            <a:r>
              <a:rPr lang="ja-JP" altLang="en-US" sz="1200" dirty="0" smtClean="0">
                <a:latin typeface="+mn-ea"/>
              </a:rPr>
              <a:t>　庁外</a:t>
            </a:r>
            <a:r>
              <a:rPr lang="ja-JP" altLang="en-US" sz="1200" dirty="0">
                <a:latin typeface="+mn-ea"/>
              </a:rPr>
              <a:t>業務（フロントオフィス業務）に</a:t>
            </a:r>
            <a:r>
              <a:rPr lang="ja-JP" altLang="en-US" sz="1200" dirty="0" smtClean="0">
                <a:latin typeface="+mn-ea"/>
              </a:rPr>
              <a:t>おけるタブレット活用　計</a:t>
            </a:r>
            <a:r>
              <a:rPr lang="en-US" altLang="ja-JP" sz="1200" dirty="0" smtClean="0">
                <a:latin typeface="+mn-ea"/>
              </a:rPr>
              <a:t>40</a:t>
            </a:r>
            <a:r>
              <a:rPr lang="ja-JP" altLang="en-US" sz="1200" dirty="0" smtClean="0">
                <a:latin typeface="+mn-ea"/>
              </a:rPr>
              <a:t>台を用いて実証調査</a:t>
            </a:r>
            <a:endParaRPr lang="en-US" altLang="ja-JP" sz="1200" dirty="0" smtClean="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27</a:t>
            </a:r>
            <a:r>
              <a:rPr lang="ja-JP" altLang="en-US" sz="1200" dirty="0" smtClean="0">
                <a:latin typeface="+mn-ea"/>
              </a:rPr>
              <a:t>～</a:t>
            </a:r>
            <a:r>
              <a:rPr lang="en-US" altLang="ja-JP" sz="1200" dirty="0" smtClean="0">
                <a:latin typeface="+mn-ea"/>
              </a:rPr>
              <a:t>29</a:t>
            </a:r>
            <a:r>
              <a:rPr lang="ja-JP" altLang="en-US" sz="1200" dirty="0" smtClean="0">
                <a:latin typeface="+mn-ea"/>
              </a:rPr>
              <a:t>年度</a:t>
            </a:r>
            <a:r>
              <a:rPr lang="en-US" altLang="ja-JP" sz="1200" dirty="0" smtClean="0">
                <a:latin typeface="+mn-ea"/>
              </a:rPr>
              <a:t>】</a:t>
            </a:r>
            <a:r>
              <a:rPr lang="ja-JP" altLang="en-US" sz="1200" dirty="0" smtClean="0">
                <a:latin typeface="+mn-ea"/>
              </a:rPr>
              <a:t>　業務</a:t>
            </a:r>
            <a:r>
              <a:rPr lang="ja-JP" altLang="en-US" sz="1200" dirty="0">
                <a:latin typeface="+mn-ea"/>
              </a:rPr>
              <a:t>に</a:t>
            </a:r>
            <a:r>
              <a:rPr lang="ja-JP" altLang="en-US" sz="1200" dirty="0" smtClean="0">
                <a:latin typeface="+mn-ea"/>
              </a:rPr>
              <a:t>おけるタブレット導入</a:t>
            </a:r>
            <a:endParaRPr lang="en-US" altLang="ja-JP" sz="1200" dirty="0" smtClean="0">
              <a:latin typeface="+mn-ea"/>
            </a:endParaRPr>
          </a:p>
          <a:p>
            <a:endParaRPr lang="en-US" altLang="ja-JP" sz="1200" dirty="0">
              <a:latin typeface="+mn-ea"/>
            </a:endParaRPr>
          </a:p>
          <a:p>
            <a:r>
              <a:rPr lang="ja-JP" altLang="en-US" sz="1400" dirty="0">
                <a:latin typeface="+mn-ea"/>
              </a:rPr>
              <a:t>■ペーパーレス、無線</a:t>
            </a:r>
            <a:r>
              <a:rPr lang="en-US" altLang="ja-JP" sz="1400" dirty="0">
                <a:latin typeface="+mn-ea"/>
              </a:rPr>
              <a:t>LAN</a:t>
            </a:r>
            <a:r>
              <a:rPr lang="ja-JP" altLang="en-US" sz="1400" dirty="0" smtClean="0">
                <a:latin typeface="+mn-ea"/>
              </a:rPr>
              <a:t>導入</a:t>
            </a:r>
            <a:endParaRPr lang="en-US" altLang="ja-JP" sz="1400" dirty="0">
              <a:latin typeface="+mn-ea"/>
            </a:endParaRPr>
          </a:p>
          <a:p>
            <a:r>
              <a:rPr lang="ja-JP" altLang="en-US" sz="1400" dirty="0">
                <a:latin typeface="+mn-ea"/>
              </a:rPr>
              <a:t>　　</a:t>
            </a:r>
            <a:r>
              <a:rPr lang="en-US" altLang="ja-JP" sz="1200" dirty="0">
                <a:latin typeface="+mn-ea"/>
              </a:rPr>
              <a:t>【</a:t>
            </a:r>
            <a:r>
              <a:rPr lang="ja-JP" altLang="en-US" sz="1200" dirty="0">
                <a:latin typeface="+mn-ea"/>
              </a:rPr>
              <a:t>平成</a:t>
            </a:r>
            <a:r>
              <a:rPr lang="en-US" altLang="ja-JP" sz="1200" dirty="0">
                <a:latin typeface="+mn-ea"/>
              </a:rPr>
              <a:t>27</a:t>
            </a:r>
            <a:r>
              <a:rPr lang="ja-JP" altLang="en-US" sz="1200" dirty="0">
                <a:latin typeface="+mn-ea"/>
              </a:rPr>
              <a:t>年度</a:t>
            </a:r>
            <a:r>
              <a:rPr lang="en-US" altLang="ja-JP" sz="1200" dirty="0">
                <a:latin typeface="+mn-ea"/>
              </a:rPr>
              <a:t>】</a:t>
            </a:r>
            <a:r>
              <a:rPr lang="ja-JP" altLang="en-US" sz="1200" dirty="0">
                <a:latin typeface="+mn-ea"/>
              </a:rPr>
              <a:t>　市長説明ペーパーレス導入、庁内情報利用端末をモニター着脱式導入</a:t>
            </a:r>
            <a:r>
              <a:rPr lang="en-US" altLang="ja-JP" sz="1200" dirty="0">
                <a:latin typeface="+mn-ea"/>
              </a:rPr>
              <a:t>(</a:t>
            </a:r>
            <a:r>
              <a:rPr lang="ja-JP" altLang="en-US" sz="1200" dirty="0">
                <a:latin typeface="+mn-ea"/>
              </a:rPr>
              <a:t>区長・局長級</a:t>
            </a:r>
            <a:r>
              <a:rPr lang="en-US" altLang="ja-JP" sz="1200" dirty="0">
                <a:latin typeface="+mn-ea"/>
              </a:rPr>
              <a:t>)</a:t>
            </a:r>
          </a:p>
          <a:p>
            <a:r>
              <a:rPr lang="ja-JP" altLang="en-US" sz="1200" dirty="0">
                <a:latin typeface="+mn-ea"/>
              </a:rPr>
              <a:t>　　 </a:t>
            </a:r>
            <a:r>
              <a:rPr lang="en-US" altLang="ja-JP" sz="1200" dirty="0">
                <a:latin typeface="+mn-ea"/>
              </a:rPr>
              <a:t>【</a:t>
            </a:r>
            <a:r>
              <a:rPr lang="ja-JP" altLang="en-US" sz="1200" dirty="0">
                <a:latin typeface="+mn-ea"/>
              </a:rPr>
              <a:t>平成</a:t>
            </a:r>
            <a:r>
              <a:rPr lang="en-US" altLang="ja-JP" sz="1200" dirty="0">
                <a:latin typeface="+mn-ea"/>
              </a:rPr>
              <a:t>28</a:t>
            </a:r>
            <a:r>
              <a:rPr lang="ja-JP" altLang="en-US" sz="1200" dirty="0">
                <a:latin typeface="+mn-ea"/>
              </a:rPr>
              <a:t>年度</a:t>
            </a:r>
            <a:r>
              <a:rPr lang="en-US" altLang="ja-JP" sz="1200" dirty="0" smtClean="0">
                <a:latin typeface="+mn-ea"/>
              </a:rPr>
              <a:t>】</a:t>
            </a:r>
            <a:r>
              <a:rPr lang="ja-JP" altLang="en-US" sz="1200" dirty="0" smtClean="0">
                <a:latin typeface="+mn-ea"/>
              </a:rPr>
              <a:t>　ペーパーレス会議一部</a:t>
            </a:r>
            <a:r>
              <a:rPr lang="ja-JP" altLang="en-US" sz="1200" dirty="0">
                <a:latin typeface="+mn-ea"/>
              </a:rPr>
              <a:t>拡大実証調査、無線</a:t>
            </a:r>
            <a:r>
              <a:rPr lang="en-US" altLang="ja-JP" sz="1200" dirty="0">
                <a:latin typeface="+mn-ea"/>
              </a:rPr>
              <a:t>LAN</a:t>
            </a:r>
            <a:r>
              <a:rPr lang="ja-JP" altLang="en-US" sz="1200" dirty="0">
                <a:latin typeface="+mn-ea"/>
              </a:rPr>
              <a:t>実証</a:t>
            </a:r>
            <a:r>
              <a:rPr lang="ja-JP" altLang="en-US" sz="1200" dirty="0" smtClean="0">
                <a:latin typeface="+mn-ea"/>
              </a:rPr>
              <a:t>調査</a:t>
            </a:r>
            <a:endParaRPr lang="en-US" altLang="ja-JP" sz="1200" dirty="0" smtClean="0">
              <a:latin typeface="+mn-ea"/>
            </a:endParaRPr>
          </a:p>
          <a:p>
            <a:endParaRPr lang="en-US" altLang="ja-JP" sz="1200" dirty="0">
              <a:latin typeface="+mn-ea"/>
            </a:endParaRPr>
          </a:p>
          <a:p>
            <a:r>
              <a:rPr lang="ja-JP" altLang="en-US" sz="1400" dirty="0" smtClean="0">
                <a:latin typeface="+mn-ea"/>
              </a:rPr>
              <a:t>■テレワーク</a:t>
            </a:r>
            <a:endParaRPr lang="en-US" altLang="ja-JP" sz="1400" dirty="0">
              <a:latin typeface="+mn-ea"/>
            </a:endParaRPr>
          </a:p>
          <a:p>
            <a:r>
              <a:rPr lang="ja-JP" altLang="en-US" sz="1200" dirty="0">
                <a:latin typeface="+mn-ea"/>
              </a:rPr>
              <a:t>　　 </a:t>
            </a:r>
            <a:r>
              <a:rPr lang="en-US" altLang="ja-JP" sz="1200" dirty="0">
                <a:latin typeface="+mn-ea"/>
              </a:rPr>
              <a:t>【</a:t>
            </a:r>
            <a:r>
              <a:rPr lang="ja-JP" altLang="en-US" sz="1200" dirty="0">
                <a:latin typeface="+mn-ea"/>
              </a:rPr>
              <a:t>平成</a:t>
            </a:r>
            <a:r>
              <a:rPr lang="en-US" altLang="ja-JP" sz="1200" dirty="0">
                <a:latin typeface="+mn-ea"/>
              </a:rPr>
              <a:t>27</a:t>
            </a:r>
            <a:r>
              <a:rPr lang="ja-JP" altLang="en-US" sz="1200" dirty="0">
                <a:latin typeface="+mn-ea"/>
              </a:rPr>
              <a:t>～</a:t>
            </a:r>
            <a:r>
              <a:rPr lang="en-US" altLang="ja-JP" sz="1200" dirty="0">
                <a:latin typeface="+mn-ea"/>
              </a:rPr>
              <a:t>28</a:t>
            </a:r>
            <a:r>
              <a:rPr lang="ja-JP" altLang="en-US" sz="1200" dirty="0">
                <a:latin typeface="+mn-ea"/>
              </a:rPr>
              <a:t>年度</a:t>
            </a:r>
            <a:r>
              <a:rPr lang="en-US" altLang="ja-JP" sz="1200" dirty="0">
                <a:latin typeface="+mn-ea"/>
              </a:rPr>
              <a:t>】</a:t>
            </a:r>
            <a:r>
              <a:rPr lang="ja-JP" altLang="en-US" sz="1200" dirty="0">
                <a:latin typeface="+mn-ea"/>
              </a:rPr>
              <a:t>　テレワーク実証</a:t>
            </a:r>
            <a:r>
              <a:rPr lang="ja-JP" altLang="en-US" sz="1200" dirty="0" smtClean="0">
                <a:latin typeface="+mn-ea"/>
              </a:rPr>
              <a:t>調査</a:t>
            </a:r>
            <a:endParaRPr lang="en-US" altLang="ja-JP" sz="1200" dirty="0" smtClean="0">
              <a:latin typeface="+mn-ea"/>
            </a:endParaRPr>
          </a:p>
          <a:p>
            <a:endParaRPr lang="en-US" altLang="ja-JP" sz="1200" dirty="0" smtClean="0">
              <a:latin typeface="+mn-ea"/>
            </a:endParaRPr>
          </a:p>
          <a:p>
            <a:r>
              <a:rPr lang="ja-JP" altLang="en-US" sz="1400" dirty="0" smtClean="0">
                <a:latin typeface="+mn-ea"/>
              </a:rPr>
              <a:t>■業務フロー最適化</a:t>
            </a:r>
            <a:endParaRPr lang="en-US" altLang="ja-JP" sz="1400" dirty="0">
              <a:latin typeface="+mn-ea"/>
            </a:endParaRPr>
          </a:p>
          <a:p>
            <a:r>
              <a:rPr lang="ja-JP" altLang="en-US" sz="1200" dirty="0">
                <a:latin typeface="+mn-ea"/>
              </a:rPr>
              <a:t>　　 </a:t>
            </a:r>
            <a:r>
              <a:rPr lang="en-US" altLang="ja-JP" sz="1200" dirty="0">
                <a:latin typeface="+mn-ea"/>
              </a:rPr>
              <a:t>【</a:t>
            </a:r>
            <a:r>
              <a:rPr lang="ja-JP" altLang="en-US" sz="1200" dirty="0">
                <a:latin typeface="+mn-ea"/>
              </a:rPr>
              <a:t>平成</a:t>
            </a:r>
            <a:r>
              <a:rPr lang="en-US" altLang="ja-JP" sz="1200" dirty="0" smtClean="0">
                <a:latin typeface="+mn-ea"/>
              </a:rPr>
              <a:t>28</a:t>
            </a:r>
            <a:r>
              <a:rPr lang="ja-JP" altLang="en-US" sz="1200" dirty="0" smtClean="0">
                <a:latin typeface="+mn-ea"/>
              </a:rPr>
              <a:t>～</a:t>
            </a:r>
            <a:r>
              <a:rPr lang="en-US" altLang="ja-JP" sz="1200" dirty="0" smtClean="0">
                <a:latin typeface="+mn-ea"/>
              </a:rPr>
              <a:t>29</a:t>
            </a:r>
            <a:r>
              <a:rPr lang="ja-JP" altLang="en-US" sz="1200" dirty="0" smtClean="0">
                <a:latin typeface="+mn-ea"/>
              </a:rPr>
              <a:t>年度</a:t>
            </a:r>
            <a:r>
              <a:rPr lang="en-US" altLang="ja-JP" sz="1200" dirty="0">
                <a:latin typeface="+mn-ea"/>
              </a:rPr>
              <a:t>】</a:t>
            </a:r>
            <a:r>
              <a:rPr lang="ja-JP" altLang="en-US" sz="1200" dirty="0">
                <a:latin typeface="+mn-ea"/>
              </a:rPr>
              <a:t>　</a:t>
            </a:r>
            <a:r>
              <a:rPr lang="en-US" altLang="ja-JP" sz="1200" dirty="0" smtClean="0">
                <a:latin typeface="+mn-ea"/>
              </a:rPr>
              <a:t>ICT</a:t>
            </a:r>
            <a:r>
              <a:rPr lang="ja-JP" altLang="en-US" sz="1200" dirty="0" smtClean="0">
                <a:latin typeface="+mn-ea"/>
              </a:rPr>
              <a:t>活用による業務フロー最適化</a:t>
            </a:r>
            <a:endParaRPr lang="en-US" altLang="ja-JP" sz="1200" dirty="0">
              <a:latin typeface="+mn-ea"/>
            </a:endParaRPr>
          </a:p>
          <a:p>
            <a:endParaRPr lang="en-US" altLang="ja-JP" sz="1200" dirty="0">
              <a:latin typeface="+mn-ea"/>
            </a:endParaRPr>
          </a:p>
          <a:p>
            <a:endParaRPr lang="en-US" altLang="ja-JP" sz="1200" dirty="0" smtClean="0">
              <a:latin typeface="+mn-ea"/>
            </a:endParaRPr>
          </a:p>
        </p:txBody>
      </p:sp>
      <p:sp>
        <p:nvSpPr>
          <p:cNvPr id="18" name="角丸四角形 17"/>
          <p:cNvSpPr/>
          <p:nvPr/>
        </p:nvSpPr>
        <p:spPr>
          <a:xfrm>
            <a:off x="329282" y="1166165"/>
            <a:ext cx="8473377" cy="462636"/>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行政事務の改善　（</a:t>
            </a:r>
            <a:r>
              <a:rPr kumimoji="1" lang="en-US" altLang="ja-JP" sz="2000" b="1" dirty="0" smtClean="0">
                <a:solidFill>
                  <a:schemeClr val="tx1"/>
                </a:solidFill>
                <a:latin typeface="+mj-ea"/>
                <a:ea typeface="+mj-ea"/>
              </a:rPr>
              <a:t>BPR</a:t>
            </a:r>
            <a:r>
              <a:rPr kumimoji="1" lang="ja-JP" altLang="en-US" sz="2000" b="1" dirty="0" smtClean="0">
                <a:solidFill>
                  <a:schemeClr val="tx1"/>
                </a:solidFill>
                <a:latin typeface="+mj-ea"/>
                <a:ea typeface="+mj-ea"/>
              </a:rPr>
              <a:t>）</a:t>
            </a:r>
            <a:endParaRPr kumimoji="1" lang="ja-JP" altLang="en-US" sz="2000" b="1" dirty="0">
              <a:solidFill>
                <a:schemeClr val="tx1"/>
              </a:solidFill>
              <a:latin typeface="+mj-ea"/>
              <a:ea typeface="+mj-ea"/>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9101" y="2059924"/>
            <a:ext cx="1765523" cy="1235866"/>
          </a:xfrm>
          <a:prstGeom prst="rect">
            <a:avLst/>
          </a:prstGeom>
        </p:spPr>
      </p:pic>
      <p:sp>
        <p:nvSpPr>
          <p:cNvPr id="16" name="正方形/長方形 15"/>
          <p:cNvSpPr/>
          <p:nvPr/>
        </p:nvSpPr>
        <p:spPr>
          <a:xfrm>
            <a:off x="257966" y="625236"/>
            <a:ext cx="8282799" cy="523220"/>
          </a:xfrm>
          <a:prstGeom prst="rect">
            <a:avLst/>
          </a:prstGeom>
        </p:spPr>
        <p:txBody>
          <a:bodyPr wrap="square">
            <a:spAutoFit/>
          </a:bodyPr>
          <a:lstStyle/>
          <a:p>
            <a:r>
              <a:rPr lang="en-US" altLang="ja-JP" sz="2800" b="1" dirty="0" smtClean="0">
                <a:latin typeface="+mj-ea"/>
                <a:ea typeface="+mj-ea"/>
              </a:rPr>
              <a:t>Ⅴ</a:t>
            </a:r>
            <a:r>
              <a:rPr lang="ja-JP" altLang="en-US" sz="2800" b="1" dirty="0" smtClean="0">
                <a:latin typeface="+mj-ea"/>
                <a:ea typeface="+mj-ea"/>
              </a:rPr>
              <a:t>　効果的・効率的な行政運営</a:t>
            </a:r>
            <a:endParaRPr lang="en-US" altLang="ja-JP" sz="2800" b="1" dirty="0">
              <a:latin typeface="+mj-ea"/>
            </a:endParaRPr>
          </a:p>
        </p:txBody>
      </p:sp>
      <p:graphicFrame>
        <p:nvGraphicFramePr>
          <p:cNvPr id="20" name="表 19"/>
          <p:cNvGraphicFramePr>
            <a:graphicFrameLocks noGrp="1"/>
          </p:cNvGraphicFramePr>
          <p:nvPr>
            <p:extLst>
              <p:ext uri="{D42A27DB-BD31-4B8C-83A1-F6EECF244321}">
                <p14:modId xmlns:p14="http://schemas.microsoft.com/office/powerpoint/2010/main" val="4207739255"/>
              </p:ext>
            </p:extLst>
          </p:nvPr>
        </p:nvGraphicFramePr>
        <p:xfrm>
          <a:off x="582941" y="4437112"/>
          <a:ext cx="7632848" cy="2054997"/>
        </p:xfrm>
        <a:graphic>
          <a:graphicData uri="http://schemas.openxmlformats.org/drawingml/2006/table">
            <a:tbl>
              <a:tblPr firstRow="1" bandRow="1">
                <a:tableStyleId>{5C22544A-7EE6-4342-B048-85BDC9FD1C3A}</a:tableStyleId>
              </a:tblPr>
              <a:tblGrid>
                <a:gridCol w="4044228"/>
                <a:gridCol w="3588620"/>
              </a:tblGrid>
              <a:tr h="288032">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766965">
                <a:tc>
                  <a:txBody>
                    <a:bodyPr/>
                    <a:lstStyle/>
                    <a:p>
                      <a:pPr marL="171450" indent="-171450">
                        <a:buFont typeface="Wingdings" panose="05000000000000000000" pitchFamily="2" charset="2"/>
                        <a:buChar char="ü"/>
                      </a:pPr>
                      <a:r>
                        <a:rPr kumimoji="1" lang="ja-JP" altLang="en-US" sz="1200" dirty="0" smtClean="0"/>
                        <a:t>業務におけるタブレット導入制度の構築</a:t>
                      </a:r>
                      <a:endParaRPr kumimoji="1" lang="en-US" altLang="ja-JP" sz="1200" dirty="0" smtClean="0"/>
                    </a:p>
                    <a:p>
                      <a:pPr marL="0" indent="0">
                        <a:buFont typeface="Wingdings" panose="05000000000000000000" pitchFamily="2" charset="2"/>
                        <a:buNone/>
                      </a:pPr>
                      <a:r>
                        <a:rPr kumimoji="1" lang="ja-JP" altLang="en-US" sz="1200" dirty="0" smtClean="0"/>
                        <a:t>　　（導入効果が認められる職場は導入する）</a:t>
                      </a:r>
                      <a:endParaRPr kumimoji="1" lang="en-US" altLang="ja-JP" sz="1200" dirty="0" smtClean="0"/>
                    </a:p>
                    <a:p>
                      <a:pPr marL="171450" indent="-171450">
                        <a:buFont typeface="Wingdings" panose="05000000000000000000" pitchFamily="2" charset="2"/>
                        <a:buChar char="ü"/>
                      </a:pPr>
                      <a:r>
                        <a:rPr kumimoji="1" lang="ja-JP" altLang="en-US" sz="1200" dirty="0" smtClean="0"/>
                        <a:t>市長説明ペーパーレス化</a:t>
                      </a:r>
                      <a:endParaRPr kumimoji="1" lang="en-US" altLang="ja-JP" sz="1200" dirty="0" smtClean="0"/>
                    </a:p>
                    <a:p>
                      <a:pPr marL="171450" indent="-171450">
                        <a:buFont typeface="Wingdings" panose="05000000000000000000" pitchFamily="2" charset="2"/>
                        <a:buChar char="ü"/>
                      </a:pPr>
                      <a:r>
                        <a:rPr kumimoji="1" lang="ja-JP" altLang="en-US" sz="1200" dirty="0" smtClean="0"/>
                        <a:t>庁内情報利用端末にモニター着脱式導入（区長・局長級）</a:t>
                      </a:r>
                      <a:endParaRPr kumimoji="1" lang="en-US" altLang="ja-JP" sz="1200" dirty="0" smtClean="0"/>
                    </a:p>
                    <a:p>
                      <a:pPr marL="171450" indent="-171450">
                        <a:buFont typeface="Wingdings" panose="05000000000000000000" pitchFamily="2" charset="2"/>
                        <a:buChar char="ü"/>
                      </a:pPr>
                      <a:r>
                        <a:rPr kumimoji="1" lang="ja-JP" altLang="en-US" sz="1200" dirty="0" smtClean="0"/>
                        <a:t>一部会議室の無線</a:t>
                      </a:r>
                      <a:r>
                        <a:rPr kumimoji="1" lang="en-US" altLang="ja-JP" sz="1200" dirty="0" smtClean="0"/>
                        <a:t>LAN</a:t>
                      </a:r>
                      <a:r>
                        <a:rPr kumimoji="1" lang="ja-JP" altLang="en-US" sz="1200" dirty="0" smtClean="0"/>
                        <a:t>導入による幹部級会議のペーパーレス化</a:t>
                      </a:r>
                      <a:endParaRPr kumimoji="1" lang="en-US" altLang="ja-JP" sz="1200" dirty="0" smtClean="0"/>
                    </a:p>
                    <a:p>
                      <a:pPr marL="171450" indent="-171450">
                        <a:buFont typeface="Wingdings" panose="05000000000000000000" pitchFamily="2" charset="2"/>
                        <a:buChar char="ü"/>
                      </a:pPr>
                      <a:r>
                        <a:rPr kumimoji="1" lang="ja-JP" altLang="en-US" sz="1200" dirty="0" smtClean="0"/>
                        <a:t>テレワーク実証調査</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200" dirty="0" smtClean="0"/>
                        <a:t>時間や場所等の有効・効率的な利用の観点から、</a:t>
                      </a:r>
                      <a:r>
                        <a:rPr kumimoji="1" lang="en-US" altLang="ja-JP" sz="1200" dirty="0" smtClean="0"/>
                        <a:t>ICT</a:t>
                      </a:r>
                      <a:r>
                        <a:rPr kumimoji="1" lang="ja-JP" altLang="en-US" sz="1200" dirty="0" smtClean="0"/>
                        <a:t>活用による業務の最適化が常に図られている</a:t>
                      </a:r>
                      <a:endParaRPr kumimoji="1" lang="en-US" altLang="ja-JP" sz="1200" dirty="0" smtClean="0"/>
                    </a:p>
                    <a:p>
                      <a:pPr marL="0" indent="0">
                        <a:buFont typeface="Wingdings" panose="05000000000000000000" pitchFamily="2" charset="2"/>
                        <a:buNone/>
                      </a:pPr>
                      <a:endParaRPr kumimoji="1" lang="en-US" altLang="ja-JP" sz="1200" dirty="0" smtClean="0"/>
                    </a:p>
                    <a:p>
                      <a:pPr marL="171450" indent="-171450">
                        <a:buFont typeface="Wingdings" panose="05000000000000000000" pitchFamily="2" charset="2"/>
                        <a:buChar char="u"/>
                      </a:pPr>
                      <a:r>
                        <a:rPr kumimoji="1" lang="ja-JP" altLang="en-US" sz="1200" dirty="0" smtClean="0"/>
                        <a:t>業務の実態や必要性に応じてペーパーレス、テレワークなど</a:t>
                      </a:r>
                      <a:r>
                        <a:rPr kumimoji="1" lang="en-US" altLang="ja-JP" sz="1200" dirty="0" smtClean="0"/>
                        <a:t>ICT</a:t>
                      </a:r>
                      <a:r>
                        <a:rPr kumimoji="1" lang="ja-JP" altLang="en-US" sz="1200" dirty="0" smtClean="0"/>
                        <a:t>の活用により、効果的・効率的な行政運営が実現している</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6813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19</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619074986"/>
              </p:ext>
            </p:extLst>
          </p:nvPr>
        </p:nvGraphicFramePr>
        <p:xfrm>
          <a:off x="368225" y="1822965"/>
          <a:ext cx="8249001" cy="2989078"/>
        </p:xfrm>
        <a:graphic>
          <a:graphicData uri="http://schemas.openxmlformats.org/drawingml/2006/table">
            <a:tbl>
              <a:tblPr firstRow="1" bandRow="1">
                <a:tableStyleId>{5C22544A-7EE6-4342-B048-85BDC9FD1C3A}</a:tableStyleId>
              </a:tblPr>
              <a:tblGrid>
                <a:gridCol w="2749667"/>
                <a:gridCol w="2749667"/>
                <a:gridCol w="2749667"/>
              </a:tblGrid>
              <a:tr h="453907">
                <a:tc>
                  <a:txBody>
                    <a:bodyPr/>
                    <a:lstStyle/>
                    <a:p>
                      <a:pPr algn="ctr"/>
                      <a:r>
                        <a:rPr kumimoji="1" lang="ja-JP" altLang="en-US" dirty="0" smtClean="0"/>
                        <a:t>平成</a:t>
                      </a:r>
                      <a:r>
                        <a:rPr kumimoji="1" lang="en-US" altLang="ja-JP" dirty="0" smtClean="0"/>
                        <a:t>27</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28</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29</a:t>
                      </a:r>
                      <a:r>
                        <a:rPr kumimoji="1" lang="ja-JP" altLang="en-US" dirty="0" smtClean="0"/>
                        <a:t>年度</a:t>
                      </a:r>
                      <a:endParaRPr kumimoji="1" lang="ja-JP" altLang="en-US" dirty="0"/>
                    </a:p>
                  </a:txBody>
                  <a:tcPr/>
                </a:tc>
              </a:tr>
              <a:tr h="2535171">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sp>
        <p:nvSpPr>
          <p:cNvPr id="14" name="山形 13"/>
          <p:cNvSpPr/>
          <p:nvPr/>
        </p:nvSpPr>
        <p:spPr>
          <a:xfrm>
            <a:off x="412507" y="2367930"/>
            <a:ext cx="2723347" cy="49951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フロントオフィスのタブレット活用実証調査</a:t>
            </a:r>
            <a:endParaRPr kumimoji="1" lang="ja-JP" altLang="en-US" sz="1100" dirty="0">
              <a:solidFill>
                <a:schemeClr val="tx1"/>
              </a:solidFill>
            </a:endParaRPr>
          </a:p>
        </p:txBody>
      </p:sp>
      <p:sp>
        <p:nvSpPr>
          <p:cNvPr id="32" name="山形 31"/>
          <p:cNvSpPr/>
          <p:nvPr/>
        </p:nvSpPr>
        <p:spPr>
          <a:xfrm>
            <a:off x="358551" y="3068960"/>
            <a:ext cx="2723347" cy="21899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市長説明ペーパーレス</a:t>
            </a:r>
            <a:endParaRPr kumimoji="1" lang="ja-JP" altLang="en-US" sz="1100" dirty="0">
              <a:solidFill>
                <a:schemeClr val="tx1"/>
              </a:solidFill>
            </a:endParaRPr>
          </a:p>
        </p:txBody>
      </p:sp>
      <p:sp>
        <p:nvSpPr>
          <p:cNvPr id="37" name="山形 36"/>
          <p:cNvSpPr/>
          <p:nvPr/>
        </p:nvSpPr>
        <p:spPr>
          <a:xfrm>
            <a:off x="347910" y="3384876"/>
            <a:ext cx="2723347" cy="21899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庁内端末モニター着脱式</a:t>
            </a:r>
            <a:r>
              <a:rPr kumimoji="1" lang="en-US" altLang="ja-JP" sz="800" dirty="0" smtClean="0">
                <a:solidFill>
                  <a:schemeClr val="tx1"/>
                </a:solidFill>
              </a:rPr>
              <a:t>(</a:t>
            </a:r>
            <a:r>
              <a:rPr lang="ja-JP" altLang="en-US" sz="800" dirty="0" smtClean="0">
                <a:solidFill>
                  <a:schemeClr val="tx1"/>
                </a:solidFill>
              </a:rPr>
              <a:t>区長・局長級</a:t>
            </a:r>
            <a:r>
              <a:rPr kumimoji="1" lang="en-US" altLang="ja-JP" sz="800" dirty="0" smtClean="0">
                <a:solidFill>
                  <a:schemeClr val="tx1"/>
                </a:solidFill>
              </a:rPr>
              <a:t>)</a:t>
            </a:r>
            <a:endParaRPr kumimoji="1" lang="ja-JP" altLang="en-US" sz="800" dirty="0">
              <a:solidFill>
                <a:schemeClr val="tx1"/>
              </a:solidFill>
            </a:endParaRPr>
          </a:p>
        </p:txBody>
      </p:sp>
      <p:sp>
        <p:nvSpPr>
          <p:cNvPr id="18" name="角丸四角形 17"/>
          <p:cNvSpPr/>
          <p:nvPr/>
        </p:nvSpPr>
        <p:spPr>
          <a:xfrm>
            <a:off x="329282" y="1166165"/>
            <a:ext cx="8473377" cy="462636"/>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行政事務の改善　（</a:t>
            </a:r>
            <a:r>
              <a:rPr kumimoji="1" lang="en-US" altLang="ja-JP" sz="2000" b="1" dirty="0" smtClean="0">
                <a:solidFill>
                  <a:schemeClr val="tx1"/>
                </a:solidFill>
                <a:latin typeface="+mj-ea"/>
                <a:ea typeface="+mj-ea"/>
              </a:rPr>
              <a:t>BPR</a:t>
            </a:r>
            <a:r>
              <a:rPr kumimoji="1" lang="ja-JP" altLang="en-US" sz="2000" b="1" dirty="0" smtClean="0">
                <a:solidFill>
                  <a:schemeClr val="tx1"/>
                </a:solidFill>
                <a:latin typeface="+mj-ea"/>
                <a:ea typeface="+mj-ea"/>
              </a:rPr>
              <a:t>）</a:t>
            </a:r>
            <a:endParaRPr kumimoji="1" lang="ja-JP" altLang="en-US" sz="2000" b="1" dirty="0">
              <a:solidFill>
                <a:schemeClr val="tx1"/>
              </a:solidFill>
              <a:latin typeface="+mj-ea"/>
              <a:ea typeface="+mj-ea"/>
            </a:endParaRPr>
          </a:p>
        </p:txBody>
      </p:sp>
      <p:sp>
        <p:nvSpPr>
          <p:cNvPr id="42" name="山形 41"/>
          <p:cNvSpPr/>
          <p:nvPr/>
        </p:nvSpPr>
        <p:spPr>
          <a:xfrm>
            <a:off x="1386482" y="3789041"/>
            <a:ext cx="1684775" cy="315814"/>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テレワーク実証調査</a:t>
            </a:r>
            <a:endParaRPr kumimoji="1" lang="ja-JP" altLang="en-US" sz="1100" dirty="0">
              <a:solidFill>
                <a:schemeClr val="tx1"/>
              </a:solidFill>
            </a:endParaRPr>
          </a:p>
        </p:txBody>
      </p:sp>
      <p:sp>
        <p:nvSpPr>
          <p:cNvPr id="20" name="右矢印 19"/>
          <p:cNvSpPr/>
          <p:nvPr/>
        </p:nvSpPr>
        <p:spPr>
          <a:xfrm>
            <a:off x="5704631" y="3100641"/>
            <a:ext cx="1819697" cy="441345"/>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運用</a:t>
            </a:r>
            <a:endParaRPr kumimoji="1" lang="ja-JP" altLang="en-US" sz="1200" dirty="0">
              <a:solidFill>
                <a:schemeClr val="tx1"/>
              </a:solidFill>
            </a:endParaRPr>
          </a:p>
        </p:txBody>
      </p:sp>
      <p:sp>
        <p:nvSpPr>
          <p:cNvPr id="19" name="山形 18"/>
          <p:cNvSpPr/>
          <p:nvPr/>
        </p:nvSpPr>
        <p:spPr>
          <a:xfrm>
            <a:off x="3082271" y="3083258"/>
            <a:ext cx="2723347" cy="458728"/>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ペーパーレス拡大実証調査</a:t>
            </a:r>
            <a:endParaRPr lang="en-US" altLang="ja-JP" sz="1100" dirty="0">
              <a:solidFill>
                <a:schemeClr val="tx1"/>
              </a:solidFill>
            </a:endParaRPr>
          </a:p>
          <a:p>
            <a:pPr algn="ctr"/>
            <a:r>
              <a:rPr lang="ja-JP" altLang="en-US" sz="1100" dirty="0" smtClean="0">
                <a:solidFill>
                  <a:schemeClr val="tx1"/>
                </a:solidFill>
              </a:rPr>
              <a:t>会議室</a:t>
            </a:r>
            <a:r>
              <a:rPr lang="en-US" altLang="ja-JP" sz="1100" dirty="0" smtClean="0">
                <a:solidFill>
                  <a:schemeClr val="tx1"/>
                </a:solidFill>
              </a:rPr>
              <a:t>(</a:t>
            </a:r>
            <a:r>
              <a:rPr lang="ja-JP" altLang="en-US" sz="1100" dirty="0" smtClean="0">
                <a:solidFill>
                  <a:schemeClr val="tx1"/>
                </a:solidFill>
              </a:rPr>
              <a:t>一部</a:t>
            </a:r>
            <a:r>
              <a:rPr lang="en-US" altLang="ja-JP" sz="1100" dirty="0" smtClean="0">
                <a:solidFill>
                  <a:schemeClr val="tx1"/>
                </a:solidFill>
              </a:rPr>
              <a:t>)</a:t>
            </a:r>
            <a:r>
              <a:rPr lang="ja-JP" altLang="en-US" sz="1100" dirty="0" smtClean="0">
                <a:solidFill>
                  <a:schemeClr val="tx1"/>
                </a:solidFill>
              </a:rPr>
              <a:t>無線</a:t>
            </a:r>
            <a:r>
              <a:rPr lang="en-US" altLang="ja-JP" sz="1100" dirty="0" smtClean="0">
                <a:solidFill>
                  <a:schemeClr val="tx1"/>
                </a:solidFill>
              </a:rPr>
              <a:t>LAN</a:t>
            </a:r>
            <a:endParaRPr kumimoji="1" lang="ja-JP" altLang="en-US" sz="1100" dirty="0">
              <a:solidFill>
                <a:schemeClr val="tx1"/>
              </a:solidFill>
            </a:endParaRPr>
          </a:p>
        </p:txBody>
      </p:sp>
      <p:sp>
        <p:nvSpPr>
          <p:cNvPr id="24" name="山形 23"/>
          <p:cNvSpPr/>
          <p:nvPr/>
        </p:nvSpPr>
        <p:spPr>
          <a:xfrm>
            <a:off x="3109020" y="3789041"/>
            <a:ext cx="2696598" cy="315814"/>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テレワーク実証調査</a:t>
            </a:r>
            <a:endParaRPr kumimoji="1" lang="ja-JP" altLang="en-US" sz="1100" dirty="0">
              <a:solidFill>
                <a:schemeClr val="tx1"/>
              </a:solidFill>
            </a:endParaRPr>
          </a:p>
        </p:txBody>
      </p:sp>
      <p:sp>
        <p:nvSpPr>
          <p:cNvPr id="25" name="山形 24"/>
          <p:cNvSpPr/>
          <p:nvPr/>
        </p:nvSpPr>
        <p:spPr>
          <a:xfrm>
            <a:off x="7380312" y="3091949"/>
            <a:ext cx="1178489" cy="458728"/>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効果検証</a:t>
            </a:r>
            <a:endParaRPr lang="en-US" altLang="ja-JP" sz="1000" dirty="0" smtClean="0">
              <a:solidFill>
                <a:schemeClr val="tx1"/>
              </a:solidFill>
            </a:endParaRPr>
          </a:p>
          <a:p>
            <a:pPr algn="ctr"/>
            <a:r>
              <a:rPr lang="ja-JP" altLang="en-US" sz="1000" dirty="0" smtClean="0">
                <a:solidFill>
                  <a:schemeClr val="tx1"/>
                </a:solidFill>
              </a:rPr>
              <a:t>方針決定</a:t>
            </a:r>
            <a:endParaRPr lang="en-US" altLang="ja-JP" sz="1000" dirty="0">
              <a:solidFill>
                <a:schemeClr val="tx1"/>
              </a:solidFill>
            </a:endParaRPr>
          </a:p>
        </p:txBody>
      </p:sp>
      <p:sp>
        <p:nvSpPr>
          <p:cNvPr id="27" name="正方形/長方形 26"/>
          <p:cNvSpPr/>
          <p:nvPr/>
        </p:nvSpPr>
        <p:spPr>
          <a:xfrm>
            <a:off x="257966" y="625236"/>
            <a:ext cx="8282799" cy="523220"/>
          </a:xfrm>
          <a:prstGeom prst="rect">
            <a:avLst/>
          </a:prstGeom>
        </p:spPr>
        <p:txBody>
          <a:bodyPr wrap="square">
            <a:spAutoFit/>
          </a:bodyPr>
          <a:lstStyle/>
          <a:p>
            <a:r>
              <a:rPr lang="en-US" altLang="ja-JP" sz="2800" b="1" dirty="0" smtClean="0">
                <a:latin typeface="+mj-ea"/>
                <a:ea typeface="+mj-ea"/>
              </a:rPr>
              <a:t>Ⅴ</a:t>
            </a:r>
            <a:r>
              <a:rPr lang="ja-JP" altLang="en-US" sz="2800" b="1" dirty="0" smtClean="0">
                <a:latin typeface="+mj-ea"/>
                <a:ea typeface="+mj-ea"/>
              </a:rPr>
              <a:t>　効果的・効率的な行政運営</a:t>
            </a:r>
            <a:endParaRPr lang="en-US" altLang="ja-JP" sz="2800" b="1" dirty="0">
              <a:latin typeface="+mj-ea"/>
            </a:endParaRPr>
          </a:p>
        </p:txBody>
      </p:sp>
      <p:sp>
        <p:nvSpPr>
          <p:cNvPr id="22" name="右矢印 21"/>
          <p:cNvSpPr/>
          <p:nvPr/>
        </p:nvSpPr>
        <p:spPr>
          <a:xfrm>
            <a:off x="5580112" y="2367265"/>
            <a:ext cx="2960653" cy="441345"/>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運用</a:t>
            </a:r>
            <a:endParaRPr kumimoji="1" lang="ja-JP" altLang="en-US" sz="1200" dirty="0">
              <a:solidFill>
                <a:schemeClr val="tx1"/>
              </a:solidFill>
            </a:endParaRPr>
          </a:p>
        </p:txBody>
      </p:sp>
      <p:sp>
        <p:nvSpPr>
          <p:cNvPr id="21" name="山形 20"/>
          <p:cNvSpPr/>
          <p:nvPr/>
        </p:nvSpPr>
        <p:spPr>
          <a:xfrm>
            <a:off x="3081899" y="2348880"/>
            <a:ext cx="2723347" cy="51856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タブレット導入制度の構築</a:t>
            </a:r>
            <a:endParaRPr lang="en-US" altLang="ja-JP" sz="1100" dirty="0" smtClean="0">
              <a:solidFill>
                <a:schemeClr val="tx1"/>
              </a:solidFill>
            </a:endParaRPr>
          </a:p>
          <a:p>
            <a:pPr algn="ctr"/>
            <a:r>
              <a:rPr lang="ja-JP" altLang="en-US" sz="900" dirty="0">
                <a:solidFill>
                  <a:schemeClr val="tx1"/>
                </a:solidFill>
              </a:rPr>
              <a:t>（導入効果が認められる職場は</a:t>
            </a:r>
            <a:r>
              <a:rPr lang="ja-JP" altLang="en-US" sz="900" dirty="0" smtClean="0">
                <a:solidFill>
                  <a:schemeClr val="tx1"/>
                </a:solidFill>
              </a:rPr>
              <a:t>導入）</a:t>
            </a:r>
            <a:endParaRPr lang="en-US" altLang="ja-JP" sz="1100" dirty="0">
              <a:solidFill>
                <a:schemeClr val="tx1"/>
              </a:solidFill>
            </a:endParaRPr>
          </a:p>
        </p:txBody>
      </p:sp>
      <p:grpSp>
        <p:nvGrpSpPr>
          <p:cNvPr id="2" name="グループ化 1"/>
          <p:cNvGrpSpPr/>
          <p:nvPr/>
        </p:nvGrpSpPr>
        <p:grpSpPr>
          <a:xfrm>
            <a:off x="2343766" y="5114187"/>
            <a:ext cx="3887732" cy="1241794"/>
            <a:chOff x="2256422" y="5474665"/>
            <a:chExt cx="3887732" cy="1241794"/>
          </a:xfrm>
        </p:grpSpPr>
        <p:pic>
          <p:nvPicPr>
            <p:cNvPr id="28" name="Picture 3" descr="C:\Users\i8650306\AppData\Local\Microsoft\Windows\Temporary Internet Files\Content.Outlook\C4NDP298\kaden_tablet.png"/>
            <p:cNvPicPr>
              <a:picLocks noChangeAspect="1" noChangeArrowheads="1"/>
            </p:cNvPicPr>
            <p:nvPr/>
          </p:nvPicPr>
          <p:blipFill>
            <a:blip r:embed="rId2" cstate="print"/>
            <a:srcRect/>
            <a:stretch>
              <a:fillRect/>
            </a:stretch>
          </p:blipFill>
          <p:spPr bwMode="auto">
            <a:xfrm>
              <a:off x="3891588" y="5474665"/>
              <a:ext cx="792088" cy="792088"/>
            </a:xfrm>
            <a:prstGeom prst="rect">
              <a:avLst/>
            </a:prstGeom>
            <a:noFill/>
          </p:spPr>
        </p:pic>
        <p:pic>
          <p:nvPicPr>
            <p:cNvPr id="29" name="Picture 4" descr="C:\Users\i8650306\AppData\Local\Microsoft\Windows\Temporary Internet Files\Content.Outlook\C4NDP298\kaden_wifi_router.png"/>
            <p:cNvPicPr>
              <a:picLocks noChangeAspect="1" noChangeArrowheads="1"/>
            </p:cNvPicPr>
            <p:nvPr/>
          </p:nvPicPr>
          <p:blipFill>
            <a:blip r:embed="rId3" cstate="print"/>
            <a:srcRect/>
            <a:stretch>
              <a:fillRect/>
            </a:stretch>
          </p:blipFill>
          <p:spPr bwMode="auto">
            <a:xfrm>
              <a:off x="3048510" y="6072887"/>
              <a:ext cx="643572" cy="643572"/>
            </a:xfrm>
            <a:prstGeom prst="rect">
              <a:avLst/>
            </a:prstGeom>
            <a:noFill/>
          </p:spPr>
        </p:pic>
        <p:pic>
          <p:nvPicPr>
            <p:cNvPr id="30" name="Picture 3" descr="C:\Users\i8650306\AppData\Local\Microsoft\Windows\Temporary Internet Files\Content.Outlook\C4NDP298\kaden_tablet.png"/>
            <p:cNvPicPr>
              <a:picLocks noChangeAspect="1" noChangeArrowheads="1"/>
            </p:cNvPicPr>
            <p:nvPr/>
          </p:nvPicPr>
          <p:blipFill>
            <a:blip r:embed="rId2" cstate="print"/>
            <a:srcRect/>
            <a:stretch>
              <a:fillRect/>
            </a:stretch>
          </p:blipFill>
          <p:spPr bwMode="auto">
            <a:xfrm>
              <a:off x="5352066" y="5672780"/>
              <a:ext cx="792088" cy="792088"/>
            </a:xfrm>
            <a:prstGeom prst="rect">
              <a:avLst/>
            </a:prstGeom>
            <a:noFill/>
          </p:spPr>
        </p:pic>
        <p:pic>
          <p:nvPicPr>
            <p:cNvPr id="31" name="Picture 3" descr="C:\Users\i8650306\AppData\Local\Microsoft\Windows\Temporary Internet Files\Content.Outlook\C4NDP298\kaden_tablet.png"/>
            <p:cNvPicPr>
              <a:picLocks noChangeAspect="1" noChangeArrowheads="1"/>
            </p:cNvPicPr>
            <p:nvPr/>
          </p:nvPicPr>
          <p:blipFill>
            <a:blip r:embed="rId2" cstate="print"/>
            <a:srcRect/>
            <a:stretch>
              <a:fillRect/>
            </a:stretch>
          </p:blipFill>
          <p:spPr bwMode="auto">
            <a:xfrm>
              <a:off x="2256422" y="5676843"/>
              <a:ext cx="792088" cy="792088"/>
            </a:xfrm>
            <a:prstGeom prst="rect">
              <a:avLst/>
            </a:prstGeom>
            <a:noFill/>
          </p:spPr>
        </p:pic>
      </p:grpSp>
      <p:sp>
        <p:nvSpPr>
          <p:cNvPr id="23" name="山形 22"/>
          <p:cNvSpPr/>
          <p:nvPr/>
        </p:nvSpPr>
        <p:spPr>
          <a:xfrm>
            <a:off x="3095645" y="4221088"/>
            <a:ext cx="2723347" cy="402334"/>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tx1"/>
                </a:solidFill>
              </a:rPr>
              <a:t>ICT</a:t>
            </a:r>
            <a:r>
              <a:rPr lang="ja-JP" altLang="en-US" sz="1100" dirty="0" smtClean="0">
                <a:solidFill>
                  <a:schemeClr val="tx1"/>
                </a:solidFill>
              </a:rPr>
              <a:t>活用による業務フロー最適化</a:t>
            </a:r>
            <a:endParaRPr lang="en-US" altLang="ja-JP" sz="1100" dirty="0" smtClean="0">
              <a:solidFill>
                <a:schemeClr val="tx1"/>
              </a:solidFill>
            </a:endParaRPr>
          </a:p>
        </p:txBody>
      </p:sp>
      <p:sp>
        <p:nvSpPr>
          <p:cNvPr id="26" name="山形 25"/>
          <p:cNvSpPr/>
          <p:nvPr/>
        </p:nvSpPr>
        <p:spPr>
          <a:xfrm>
            <a:off x="5835454" y="4221088"/>
            <a:ext cx="2723347" cy="402334"/>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dirty="0" smtClean="0">
                <a:solidFill>
                  <a:schemeClr val="tx1"/>
                </a:solidFill>
              </a:rPr>
              <a:t>ICT</a:t>
            </a:r>
            <a:r>
              <a:rPr lang="ja-JP" altLang="en-US" sz="1100" dirty="0" smtClean="0">
                <a:solidFill>
                  <a:schemeClr val="tx1"/>
                </a:solidFill>
              </a:rPr>
              <a:t>活用による業務フロー最適化</a:t>
            </a:r>
            <a:endParaRPr lang="en-US" altLang="ja-JP" sz="1100" dirty="0" smtClean="0">
              <a:solidFill>
                <a:schemeClr val="tx1"/>
              </a:solidFill>
            </a:endParaRPr>
          </a:p>
        </p:txBody>
      </p:sp>
      <p:sp>
        <p:nvSpPr>
          <p:cNvPr id="33" name="山形 32"/>
          <p:cNvSpPr/>
          <p:nvPr/>
        </p:nvSpPr>
        <p:spPr>
          <a:xfrm>
            <a:off x="5858353" y="3813622"/>
            <a:ext cx="2696598" cy="282128"/>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方針検討</a:t>
            </a:r>
            <a:endParaRPr kumimoji="1" lang="ja-JP" altLang="en-US" sz="1100" dirty="0">
              <a:solidFill>
                <a:schemeClr val="tx1"/>
              </a:solidFill>
            </a:endParaRPr>
          </a:p>
        </p:txBody>
      </p:sp>
    </p:spTree>
    <p:extLst>
      <p:ext uri="{BB962C8B-B14F-4D97-AF65-F5344CB8AC3E}">
        <p14:creationId xmlns:p14="http://schemas.microsoft.com/office/powerpoint/2010/main" val="2588907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2</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3" name="角丸四角形 2"/>
          <p:cNvSpPr/>
          <p:nvPr/>
        </p:nvSpPr>
        <p:spPr>
          <a:xfrm>
            <a:off x="127339" y="675482"/>
            <a:ext cx="4437336" cy="2033438"/>
          </a:xfrm>
          <a:prstGeom prst="roundRect">
            <a:avLst>
              <a:gd name="adj" fmla="val 70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10484" y="752475"/>
            <a:ext cx="4117500" cy="419100"/>
          </a:xfrm>
          <a:prstGeom prst="rect">
            <a:avLst/>
          </a:prstGeom>
          <a:solidFill>
            <a:schemeClr val="accent5">
              <a:lumMod val="20000"/>
              <a:lumOff val="80000"/>
            </a:schemeClr>
          </a:solidFill>
          <a:ln w="63500" cmpd="dbl">
            <a:solidFill>
              <a:schemeClr val="tx1"/>
            </a:solidFill>
          </a:ln>
        </p:spPr>
        <p:txBody>
          <a:bodyPr wrap="square" rtlCol="0">
            <a:noAutofit/>
          </a:bodyPr>
          <a:lstStyle/>
          <a:p>
            <a:pPr algn="ctr"/>
            <a:r>
              <a:rPr lang="en-US" altLang="ja-JP" sz="2100" dirty="0" smtClean="0">
                <a:latin typeface="+mn-ea"/>
              </a:rPr>
              <a:t>Ⅰ</a:t>
            </a:r>
            <a:r>
              <a:rPr lang="ja-JP" altLang="en-US" sz="2100" dirty="0" smtClean="0">
                <a:latin typeface="+mn-ea"/>
              </a:rPr>
              <a:t>　情報インフラの</a:t>
            </a:r>
            <a:r>
              <a:rPr lang="ja-JP" altLang="en-US" sz="2100" dirty="0">
                <a:latin typeface="+mn-ea"/>
              </a:rPr>
              <a:t>活用</a:t>
            </a:r>
            <a:endParaRPr lang="en-US" altLang="ja-JP" sz="2100" dirty="0" smtClean="0">
              <a:latin typeface="+mn-ea"/>
            </a:endParaRPr>
          </a:p>
        </p:txBody>
      </p:sp>
      <p:sp>
        <p:nvSpPr>
          <p:cNvPr id="13" name="テキスト ボックス 12"/>
          <p:cNvSpPr txBox="1"/>
          <p:nvPr/>
        </p:nvSpPr>
        <p:spPr>
          <a:xfrm>
            <a:off x="173294" y="1722294"/>
            <a:ext cx="4572513" cy="338554"/>
          </a:xfrm>
          <a:prstGeom prst="rect">
            <a:avLst/>
          </a:prstGeom>
          <a:noFill/>
        </p:spPr>
        <p:txBody>
          <a:bodyPr wrap="square" rtlCol="0">
            <a:spAutoFit/>
          </a:bodyPr>
          <a:lstStyle/>
          <a:p>
            <a:r>
              <a:rPr lang="ja-JP" altLang="en-US" sz="1600" dirty="0" smtClean="0"/>
              <a:t>■公衆無線</a:t>
            </a:r>
            <a:r>
              <a:rPr lang="en-US" altLang="ja-JP" sz="1600" dirty="0" smtClean="0"/>
              <a:t>LAN(Wi-Fi)</a:t>
            </a:r>
            <a:r>
              <a:rPr lang="ja-JP" altLang="en-US" sz="1600" dirty="0" smtClean="0"/>
              <a:t>市民ニーズ把握・整備促進</a:t>
            </a:r>
            <a:endParaRPr kumimoji="1" lang="ja-JP" altLang="en-US" sz="1600" dirty="0"/>
          </a:p>
        </p:txBody>
      </p:sp>
      <p:sp>
        <p:nvSpPr>
          <p:cNvPr id="14" name="テキスト ボックス 13"/>
          <p:cNvSpPr txBox="1"/>
          <p:nvPr/>
        </p:nvSpPr>
        <p:spPr>
          <a:xfrm>
            <a:off x="4712031" y="5763477"/>
            <a:ext cx="4228637" cy="338554"/>
          </a:xfrm>
          <a:prstGeom prst="rect">
            <a:avLst/>
          </a:prstGeom>
          <a:noFill/>
        </p:spPr>
        <p:txBody>
          <a:bodyPr wrap="square" rtlCol="0">
            <a:spAutoFit/>
          </a:bodyPr>
          <a:lstStyle/>
          <a:p>
            <a:r>
              <a:rPr lang="ja-JP" altLang="en-US" sz="1600" dirty="0" smtClean="0"/>
              <a:t>■都市基盤施設維持管理への</a:t>
            </a:r>
            <a:r>
              <a:rPr lang="en-US" altLang="ja-JP" sz="1600" dirty="0" smtClean="0"/>
              <a:t>ICT</a:t>
            </a:r>
            <a:r>
              <a:rPr lang="ja-JP" altLang="en-US" sz="1600" dirty="0" smtClean="0"/>
              <a:t>活用</a:t>
            </a:r>
            <a:endParaRPr kumimoji="1" lang="ja-JP" altLang="en-US" sz="1600" dirty="0"/>
          </a:p>
        </p:txBody>
      </p:sp>
      <p:sp>
        <p:nvSpPr>
          <p:cNvPr id="15" name="テキスト ボックス 14"/>
          <p:cNvSpPr txBox="1"/>
          <p:nvPr/>
        </p:nvSpPr>
        <p:spPr>
          <a:xfrm>
            <a:off x="182844" y="2137407"/>
            <a:ext cx="4809941" cy="338554"/>
          </a:xfrm>
          <a:prstGeom prst="rect">
            <a:avLst/>
          </a:prstGeom>
          <a:noFill/>
        </p:spPr>
        <p:txBody>
          <a:bodyPr wrap="square" rtlCol="0">
            <a:spAutoFit/>
          </a:bodyPr>
          <a:lstStyle/>
          <a:p>
            <a:r>
              <a:rPr lang="ja-JP" altLang="en-US" sz="1600" dirty="0" smtClean="0"/>
              <a:t>■都市の安全・安心向上実証実験</a:t>
            </a:r>
            <a:endParaRPr kumimoji="1" lang="ja-JP" altLang="en-US" sz="1200" dirty="0"/>
          </a:p>
        </p:txBody>
      </p:sp>
      <p:sp>
        <p:nvSpPr>
          <p:cNvPr id="16" name="テキスト ボックス 15"/>
          <p:cNvSpPr txBox="1"/>
          <p:nvPr/>
        </p:nvSpPr>
        <p:spPr>
          <a:xfrm>
            <a:off x="4689858" y="4125808"/>
            <a:ext cx="4809941" cy="338554"/>
          </a:xfrm>
          <a:prstGeom prst="rect">
            <a:avLst/>
          </a:prstGeom>
          <a:noFill/>
        </p:spPr>
        <p:txBody>
          <a:bodyPr wrap="square" rtlCol="0">
            <a:spAutoFit/>
          </a:bodyPr>
          <a:lstStyle/>
          <a:p>
            <a:r>
              <a:rPr lang="ja-JP" altLang="en-US" sz="1600" dirty="0" smtClean="0"/>
              <a:t>■防災（アプリ、</a:t>
            </a:r>
            <a:r>
              <a:rPr lang="en-US" altLang="ja-JP" sz="1600" dirty="0" smtClean="0"/>
              <a:t>ICT</a:t>
            </a:r>
            <a:r>
              <a:rPr lang="ja-JP" altLang="en-US" sz="1600" dirty="0" smtClean="0"/>
              <a:t>活用、業務システム復旧計画）</a:t>
            </a:r>
            <a:endParaRPr kumimoji="1" lang="ja-JP" altLang="en-US" sz="1200" dirty="0"/>
          </a:p>
        </p:txBody>
      </p:sp>
      <p:sp>
        <p:nvSpPr>
          <p:cNvPr id="18" name="テキスト ボックス 17"/>
          <p:cNvSpPr txBox="1"/>
          <p:nvPr/>
        </p:nvSpPr>
        <p:spPr>
          <a:xfrm>
            <a:off x="4759871" y="742950"/>
            <a:ext cx="4132609" cy="419100"/>
          </a:xfrm>
          <a:prstGeom prst="rect">
            <a:avLst/>
          </a:prstGeom>
          <a:solidFill>
            <a:schemeClr val="accent5">
              <a:lumMod val="20000"/>
              <a:lumOff val="80000"/>
            </a:schemeClr>
          </a:solidFill>
          <a:ln w="63500" cmpd="dbl">
            <a:solidFill>
              <a:schemeClr val="tx1"/>
            </a:solidFill>
          </a:ln>
        </p:spPr>
        <p:txBody>
          <a:bodyPr wrap="square" rtlCol="0">
            <a:noAutofit/>
          </a:bodyPr>
          <a:lstStyle/>
          <a:p>
            <a:pPr algn="ctr"/>
            <a:r>
              <a:rPr lang="en-US" altLang="ja-JP" sz="2100" dirty="0" smtClean="0">
                <a:latin typeface="+mn-ea"/>
              </a:rPr>
              <a:t>Ⅱ</a:t>
            </a:r>
            <a:r>
              <a:rPr lang="ja-JP" altLang="en-US" sz="2100" dirty="0" smtClean="0">
                <a:latin typeface="+mn-ea"/>
              </a:rPr>
              <a:t>　</a:t>
            </a:r>
            <a:r>
              <a:rPr lang="ja-JP" altLang="en-US" sz="2100" dirty="0">
                <a:latin typeface="+mn-ea"/>
              </a:rPr>
              <a:t>積極的なデータ活用の促進</a:t>
            </a:r>
            <a:endParaRPr lang="en-US" altLang="ja-JP" sz="2100" dirty="0" smtClean="0">
              <a:latin typeface="+mn-ea"/>
            </a:endParaRPr>
          </a:p>
        </p:txBody>
      </p:sp>
      <p:sp>
        <p:nvSpPr>
          <p:cNvPr id="19" name="角丸四角形 18"/>
          <p:cNvSpPr/>
          <p:nvPr/>
        </p:nvSpPr>
        <p:spPr>
          <a:xfrm>
            <a:off x="4609837" y="675482"/>
            <a:ext cx="4454279" cy="2033438"/>
          </a:xfrm>
          <a:prstGeom prst="roundRect">
            <a:avLst>
              <a:gd name="adj" fmla="val 70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683059" y="1606178"/>
            <a:ext cx="3600400" cy="338554"/>
          </a:xfrm>
          <a:prstGeom prst="rect">
            <a:avLst/>
          </a:prstGeom>
          <a:noFill/>
        </p:spPr>
        <p:txBody>
          <a:bodyPr wrap="square" rtlCol="0">
            <a:spAutoFit/>
          </a:bodyPr>
          <a:lstStyle/>
          <a:p>
            <a:r>
              <a:rPr lang="ja-JP" altLang="en-US" sz="1600" dirty="0" smtClean="0"/>
              <a:t>■オープンデータ専用サイト構築</a:t>
            </a:r>
            <a:endParaRPr kumimoji="1" lang="ja-JP" altLang="en-US" sz="1600" dirty="0"/>
          </a:p>
        </p:txBody>
      </p:sp>
      <p:sp>
        <p:nvSpPr>
          <p:cNvPr id="21" name="テキスト ボックス 20"/>
          <p:cNvSpPr txBox="1"/>
          <p:nvPr/>
        </p:nvSpPr>
        <p:spPr>
          <a:xfrm>
            <a:off x="4681868" y="1944732"/>
            <a:ext cx="3600400" cy="338554"/>
          </a:xfrm>
          <a:prstGeom prst="rect">
            <a:avLst/>
          </a:prstGeom>
          <a:noFill/>
        </p:spPr>
        <p:txBody>
          <a:bodyPr wrap="square" rtlCol="0">
            <a:spAutoFit/>
          </a:bodyPr>
          <a:lstStyle/>
          <a:p>
            <a:r>
              <a:rPr lang="ja-JP" altLang="en-US" sz="1600" dirty="0" smtClean="0"/>
              <a:t>■ビッグデータ活用実証実験</a:t>
            </a:r>
            <a:endParaRPr kumimoji="1" lang="ja-JP" altLang="en-US" sz="1600" dirty="0"/>
          </a:p>
        </p:txBody>
      </p:sp>
      <p:sp>
        <p:nvSpPr>
          <p:cNvPr id="22" name="テキスト ボックス 21"/>
          <p:cNvSpPr txBox="1"/>
          <p:nvPr/>
        </p:nvSpPr>
        <p:spPr>
          <a:xfrm>
            <a:off x="4689858" y="2316750"/>
            <a:ext cx="4265190" cy="338554"/>
          </a:xfrm>
          <a:prstGeom prst="rect">
            <a:avLst/>
          </a:prstGeom>
          <a:noFill/>
        </p:spPr>
        <p:txBody>
          <a:bodyPr wrap="square" rtlCol="0">
            <a:spAutoFit/>
          </a:bodyPr>
          <a:lstStyle/>
          <a:p>
            <a:r>
              <a:rPr lang="ja-JP" altLang="en-US" sz="1600" dirty="0" smtClean="0"/>
              <a:t>■オープンデータ・ビッグデータカンファレンス</a:t>
            </a:r>
            <a:endParaRPr kumimoji="1" lang="ja-JP" altLang="en-US" sz="1600" dirty="0"/>
          </a:p>
        </p:txBody>
      </p:sp>
      <p:sp>
        <p:nvSpPr>
          <p:cNvPr id="23" name="テキスト ボックス 22"/>
          <p:cNvSpPr txBox="1"/>
          <p:nvPr/>
        </p:nvSpPr>
        <p:spPr>
          <a:xfrm>
            <a:off x="254514" y="2867025"/>
            <a:ext cx="4182986" cy="435317"/>
          </a:xfrm>
          <a:prstGeom prst="rect">
            <a:avLst/>
          </a:prstGeom>
          <a:solidFill>
            <a:schemeClr val="accent5">
              <a:lumMod val="20000"/>
              <a:lumOff val="80000"/>
            </a:schemeClr>
          </a:solidFill>
          <a:ln w="63500" cmpd="dbl">
            <a:solidFill>
              <a:schemeClr val="tx1"/>
            </a:solidFill>
          </a:ln>
        </p:spPr>
        <p:txBody>
          <a:bodyPr wrap="square" rtlCol="0">
            <a:noAutofit/>
          </a:bodyPr>
          <a:lstStyle/>
          <a:p>
            <a:pPr algn="ctr"/>
            <a:r>
              <a:rPr lang="en-US" altLang="ja-JP" sz="2100" dirty="0" smtClean="0">
                <a:latin typeface="+mn-ea"/>
              </a:rPr>
              <a:t>Ⅲ</a:t>
            </a:r>
            <a:r>
              <a:rPr lang="ja-JP" altLang="en-US" sz="2100" dirty="0" smtClean="0">
                <a:latin typeface="+mn-ea"/>
              </a:rPr>
              <a:t>　</a:t>
            </a:r>
            <a:r>
              <a:rPr lang="ja-JP" altLang="en-US" sz="2100" dirty="0">
                <a:latin typeface="+mn-ea"/>
              </a:rPr>
              <a:t>最新情報環境への適切な</a:t>
            </a:r>
            <a:r>
              <a:rPr lang="ja-JP" altLang="en-US" sz="2100" dirty="0" smtClean="0">
                <a:latin typeface="+mn-ea"/>
              </a:rPr>
              <a:t>対応</a:t>
            </a:r>
            <a:endParaRPr lang="en-US" altLang="ja-JP" sz="2100" dirty="0" smtClean="0">
              <a:latin typeface="+mn-ea"/>
            </a:endParaRPr>
          </a:p>
        </p:txBody>
      </p:sp>
      <p:sp>
        <p:nvSpPr>
          <p:cNvPr id="24" name="角丸四角形 23"/>
          <p:cNvSpPr/>
          <p:nvPr/>
        </p:nvSpPr>
        <p:spPr>
          <a:xfrm>
            <a:off x="127338" y="2780928"/>
            <a:ext cx="4437337" cy="2113830"/>
          </a:xfrm>
          <a:prstGeom prst="roundRect">
            <a:avLst>
              <a:gd name="adj" fmla="val 70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6498" y="3777202"/>
            <a:ext cx="4572513" cy="338554"/>
          </a:xfrm>
          <a:prstGeom prst="rect">
            <a:avLst/>
          </a:prstGeom>
          <a:noFill/>
        </p:spPr>
        <p:txBody>
          <a:bodyPr wrap="square" rtlCol="0">
            <a:spAutoFit/>
          </a:bodyPr>
          <a:lstStyle/>
          <a:p>
            <a:r>
              <a:rPr lang="ja-JP" altLang="en-US" sz="1600" dirty="0" smtClean="0"/>
              <a:t>■市民向け情報のスマートフォン対応</a:t>
            </a:r>
            <a:endParaRPr kumimoji="1" lang="ja-JP" altLang="en-US" sz="1600" dirty="0"/>
          </a:p>
        </p:txBody>
      </p:sp>
      <p:sp>
        <p:nvSpPr>
          <p:cNvPr id="28" name="テキスト ボックス 27"/>
          <p:cNvSpPr txBox="1"/>
          <p:nvPr/>
        </p:nvSpPr>
        <p:spPr>
          <a:xfrm>
            <a:off x="4706241" y="6165304"/>
            <a:ext cx="4572513" cy="338554"/>
          </a:xfrm>
          <a:prstGeom prst="rect">
            <a:avLst/>
          </a:prstGeom>
          <a:noFill/>
        </p:spPr>
        <p:txBody>
          <a:bodyPr wrap="square" rtlCol="0">
            <a:spAutoFit/>
          </a:bodyPr>
          <a:lstStyle/>
          <a:p>
            <a:r>
              <a:rPr lang="ja-JP" altLang="en-US" sz="1600" dirty="0" smtClean="0"/>
              <a:t>■</a:t>
            </a:r>
            <a:r>
              <a:rPr lang="en-US" altLang="ja-JP" sz="1600" dirty="0" smtClean="0"/>
              <a:t>ICT</a:t>
            </a:r>
            <a:r>
              <a:rPr lang="ja-JP" altLang="en-US" sz="1600" dirty="0" smtClean="0"/>
              <a:t>活用による行政事務の改善（</a:t>
            </a:r>
            <a:r>
              <a:rPr lang="en-US" altLang="ja-JP" sz="1600" dirty="0" smtClean="0"/>
              <a:t>BPR</a:t>
            </a:r>
            <a:r>
              <a:rPr lang="ja-JP" altLang="en-US" sz="1600" dirty="0" smtClean="0"/>
              <a:t>）</a:t>
            </a:r>
            <a:endParaRPr kumimoji="1" lang="ja-JP" altLang="en-US" sz="1600" dirty="0"/>
          </a:p>
        </p:txBody>
      </p:sp>
      <p:sp>
        <p:nvSpPr>
          <p:cNvPr id="29" name="テキスト ボックス 28"/>
          <p:cNvSpPr txBox="1"/>
          <p:nvPr/>
        </p:nvSpPr>
        <p:spPr>
          <a:xfrm>
            <a:off x="4769397" y="2857500"/>
            <a:ext cx="4132608" cy="444842"/>
          </a:xfrm>
          <a:prstGeom prst="rect">
            <a:avLst/>
          </a:prstGeom>
          <a:solidFill>
            <a:schemeClr val="accent5">
              <a:lumMod val="20000"/>
              <a:lumOff val="80000"/>
            </a:schemeClr>
          </a:solidFill>
          <a:ln w="63500" cmpd="dbl">
            <a:solidFill>
              <a:schemeClr val="tx1"/>
            </a:solidFill>
          </a:ln>
        </p:spPr>
        <p:txBody>
          <a:bodyPr wrap="square" rtlCol="0">
            <a:noAutofit/>
          </a:bodyPr>
          <a:lstStyle/>
          <a:p>
            <a:pPr algn="ctr"/>
            <a:r>
              <a:rPr lang="en-US" altLang="ja-JP" sz="1900" dirty="0" smtClean="0">
                <a:latin typeface="+mn-ea"/>
              </a:rPr>
              <a:t>Ⅳ</a:t>
            </a:r>
            <a:r>
              <a:rPr lang="ja-JP" altLang="en-US" sz="1900" dirty="0">
                <a:latin typeface="+mn-ea"/>
              </a:rPr>
              <a:t>　</a:t>
            </a:r>
            <a:r>
              <a:rPr lang="ja-JP" altLang="en-US" sz="1900" dirty="0" smtClean="0">
                <a:latin typeface="+mn-ea"/>
              </a:rPr>
              <a:t>施策における徹底活用</a:t>
            </a:r>
            <a:endParaRPr lang="en-US" altLang="ja-JP" sz="1900" dirty="0" smtClean="0">
              <a:latin typeface="+mn-ea"/>
            </a:endParaRPr>
          </a:p>
        </p:txBody>
      </p:sp>
      <p:sp>
        <p:nvSpPr>
          <p:cNvPr id="30" name="角丸四角形 29"/>
          <p:cNvSpPr/>
          <p:nvPr/>
        </p:nvSpPr>
        <p:spPr>
          <a:xfrm>
            <a:off x="4603785" y="2784179"/>
            <a:ext cx="4437337" cy="2113830"/>
          </a:xfrm>
          <a:prstGeom prst="roundRect">
            <a:avLst>
              <a:gd name="adj" fmla="val 70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680345" y="3773679"/>
            <a:ext cx="4193182" cy="338554"/>
          </a:xfrm>
          <a:prstGeom prst="rect">
            <a:avLst/>
          </a:prstGeom>
          <a:noFill/>
        </p:spPr>
        <p:txBody>
          <a:bodyPr wrap="square" rtlCol="0">
            <a:spAutoFit/>
          </a:bodyPr>
          <a:lstStyle/>
          <a:p>
            <a:r>
              <a:rPr lang="ja-JP" altLang="en-US" sz="1600" dirty="0" smtClean="0"/>
              <a:t>■教育</a:t>
            </a:r>
            <a:r>
              <a:rPr lang="en-US" altLang="ja-JP" sz="1600" dirty="0" smtClean="0"/>
              <a:t>ICT</a:t>
            </a:r>
            <a:r>
              <a:rPr lang="ja-JP" altLang="en-US" sz="1600" dirty="0" smtClean="0"/>
              <a:t>（全小中学校タブレット、校務支援）</a:t>
            </a:r>
            <a:endParaRPr kumimoji="1" lang="ja-JP" altLang="en-US" sz="1600" dirty="0"/>
          </a:p>
        </p:txBody>
      </p:sp>
      <p:sp>
        <p:nvSpPr>
          <p:cNvPr id="36" name="テキスト ボックス 35"/>
          <p:cNvSpPr txBox="1"/>
          <p:nvPr/>
        </p:nvSpPr>
        <p:spPr>
          <a:xfrm>
            <a:off x="2382554" y="5013176"/>
            <a:ext cx="4182986" cy="415498"/>
          </a:xfrm>
          <a:prstGeom prst="rect">
            <a:avLst/>
          </a:prstGeom>
          <a:solidFill>
            <a:schemeClr val="accent5">
              <a:lumMod val="20000"/>
              <a:lumOff val="80000"/>
            </a:schemeClr>
          </a:solidFill>
          <a:ln w="63500" cmpd="dbl">
            <a:solidFill>
              <a:schemeClr val="tx1"/>
            </a:solidFill>
          </a:ln>
        </p:spPr>
        <p:txBody>
          <a:bodyPr wrap="square" rtlCol="0">
            <a:spAutoFit/>
          </a:bodyPr>
          <a:lstStyle/>
          <a:p>
            <a:pPr algn="ctr"/>
            <a:r>
              <a:rPr lang="en-US" altLang="ja-JP" sz="2100" dirty="0" smtClean="0">
                <a:latin typeface="+mn-ea"/>
              </a:rPr>
              <a:t>Ⅴ</a:t>
            </a:r>
            <a:r>
              <a:rPr lang="ja-JP" altLang="en-US" sz="2100" dirty="0" smtClean="0">
                <a:latin typeface="+mn-ea"/>
              </a:rPr>
              <a:t>　効果的・効率的な行政運営</a:t>
            </a:r>
            <a:endParaRPr lang="en-US" altLang="ja-JP" sz="2100" dirty="0" smtClean="0">
              <a:solidFill>
                <a:srgbClr val="FF0000"/>
              </a:solidFill>
              <a:latin typeface="+mn-ea"/>
            </a:endParaRPr>
          </a:p>
        </p:txBody>
      </p:sp>
      <p:sp>
        <p:nvSpPr>
          <p:cNvPr id="37" name="角丸四角形 36"/>
          <p:cNvSpPr/>
          <p:nvPr/>
        </p:nvSpPr>
        <p:spPr>
          <a:xfrm>
            <a:off x="117822" y="4941167"/>
            <a:ext cx="8923300" cy="1656185"/>
          </a:xfrm>
          <a:prstGeom prst="roundRect">
            <a:avLst>
              <a:gd name="adj" fmla="val 704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10483" y="1236060"/>
            <a:ext cx="4117501" cy="400110"/>
          </a:xfrm>
          <a:prstGeom prst="rect">
            <a:avLst/>
          </a:prstGeom>
          <a:noFill/>
        </p:spPr>
        <p:txBody>
          <a:bodyPr wrap="square" rtlCol="0">
            <a:spAutoFit/>
          </a:bodyPr>
          <a:lstStyle/>
          <a:p>
            <a:r>
              <a:rPr lang="ja-JP" altLang="en-US" sz="1000" dirty="0"/>
              <a:t>情報</a:t>
            </a:r>
            <a:r>
              <a:rPr lang="ja-JP" altLang="en-US" sz="1000" dirty="0" smtClean="0"/>
              <a:t>ネットワークの活用について取り組む。また、最先端の</a:t>
            </a:r>
            <a:r>
              <a:rPr lang="en-US" altLang="ja-JP" sz="1000" dirty="0" smtClean="0"/>
              <a:t>ICT</a:t>
            </a:r>
            <a:r>
              <a:rPr lang="ja-JP" altLang="en-US" sz="1000" dirty="0" smtClean="0"/>
              <a:t>を有する企業</a:t>
            </a:r>
            <a:r>
              <a:rPr lang="ja-JP" altLang="en-US" sz="1000" dirty="0"/>
              <a:t>等との実証実験を誘致し</a:t>
            </a:r>
            <a:r>
              <a:rPr lang="ja-JP" altLang="en-US" sz="1000" dirty="0" smtClean="0"/>
              <a:t>、常に</a:t>
            </a:r>
            <a:r>
              <a:rPr lang="ja-JP" altLang="en-US" sz="1000" dirty="0"/>
              <a:t>時代をリードする</a:t>
            </a:r>
            <a:r>
              <a:rPr lang="ja-JP" altLang="en-US" sz="1000" dirty="0" smtClean="0"/>
              <a:t>都市をめざす</a:t>
            </a:r>
            <a:endParaRPr lang="en-US" altLang="ja-JP" sz="1000" dirty="0"/>
          </a:p>
        </p:txBody>
      </p:sp>
      <p:sp>
        <p:nvSpPr>
          <p:cNvPr id="42" name="テキスト ボックス 41"/>
          <p:cNvSpPr txBox="1"/>
          <p:nvPr/>
        </p:nvSpPr>
        <p:spPr>
          <a:xfrm>
            <a:off x="4756026" y="1206068"/>
            <a:ext cx="4117501" cy="400110"/>
          </a:xfrm>
          <a:prstGeom prst="rect">
            <a:avLst/>
          </a:prstGeom>
          <a:noFill/>
        </p:spPr>
        <p:txBody>
          <a:bodyPr wrap="square" rtlCol="0">
            <a:spAutoFit/>
          </a:bodyPr>
          <a:lstStyle/>
          <a:p>
            <a:r>
              <a:rPr lang="ja-JP" altLang="en-US" sz="1000" dirty="0" smtClean="0"/>
              <a:t>オープンデータを推進し、公共が持つデータの公開・活用につとめるとともに、民間のビッグデータ等と連携し新たなビジネス創出を図る</a:t>
            </a:r>
            <a:endParaRPr kumimoji="1" lang="ja-JP" altLang="en-US" sz="1000" dirty="0"/>
          </a:p>
        </p:txBody>
      </p:sp>
      <p:sp>
        <p:nvSpPr>
          <p:cNvPr id="43" name="テキスト ボックス 42"/>
          <p:cNvSpPr txBox="1"/>
          <p:nvPr/>
        </p:nvSpPr>
        <p:spPr>
          <a:xfrm>
            <a:off x="271679" y="3341107"/>
            <a:ext cx="4117501" cy="400110"/>
          </a:xfrm>
          <a:prstGeom prst="rect">
            <a:avLst/>
          </a:prstGeom>
          <a:noFill/>
        </p:spPr>
        <p:txBody>
          <a:bodyPr wrap="square" rtlCol="0">
            <a:spAutoFit/>
          </a:bodyPr>
          <a:lstStyle/>
          <a:p>
            <a:r>
              <a:rPr lang="ja-JP" altLang="en-US" sz="1000" dirty="0" smtClean="0"/>
              <a:t>モバイル端末の普及に対応し、市民が求める情報を迅速・効果的に伝えるとともに、申請・届出の仕組みづくり、民間アプリ活用をすすめる</a:t>
            </a:r>
            <a:endParaRPr kumimoji="1" lang="ja-JP" altLang="en-US" sz="1000" dirty="0"/>
          </a:p>
        </p:txBody>
      </p:sp>
      <p:sp>
        <p:nvSpPr>
          <p:cNvPr id="44" name="テキスト ボックス 43"/>
          <p:cNvSpPr txBox="1"/>
          <p:nvPr/>
        </p:nvSpPr>
        <p:spPr>
          <a:xfrm>
            <a:off x="4749012" y="3341107"/>
            <a:ext cx="4117501" cy="400110"/>
          </a:xfrm>
          <a:prstGeom prst="rect">
            <a:avLst/>
          </a:prstGeom>
          <a:noFill/>
        </p:spPr>
        <p:txBody>
          <a:bodyPr wrap="square" rtlCol="0">
            <a:spAutoFit/>
          </a:bodyPr>
          <a:lstStyle/>
          <a:p>
            <a:r>
              <a:rPr lang="en-US" altLang="ja-JP" sz="1000" dirty="0" smtClean="0"/>
              <a:t>ICT</a:t>
            </a:r>
            <a:r>
              <a:rPr lang="ja-JP" altLang="en-US" sz="1000" dirty="0" smtClean="0"/>
              <a:t>戦略に掲げるめざす姿の実現に向けて、重点的な施策における</a:t>
            </a:r>
            <a:r>
              <a:rPr lang="en-US" altLang="ja-JP" sz="1000" dirty="0" smtClean="0"/>
              <a:t>ICT</a:t>
            </a:r>
            <a:r>
              <a:rPr lang="ja-JP" altLang="en-US" sz="1000" dirty="0" smtClean="0"/>
              <a:t>の徹底活用に取り組む</a:t>
            </a:r>
            <a:endParaRPr kumimoji="1" lang="ja-JP" altLang="en-US" sz="1000" dirty="0"/>
          </a:p>
        </p:txBody>
      </p:sp>
      <p:sp>
        <p:nvSpPr>
          <p:cNvPr id="45" name="テキスト ボックス 44"/>
          <p:cNvSpPr txBox="1"/>
          <p:nvPr/>
        </p:nvSpPr>
        <p:spPr>
          <a:xfrm>
            <a:off x="2467562" y="5523038"/>
            <a:ext cx="4117501" cy="246221"/>
          </a:xfrm>
          <a:prstGeom prst="rect">
            <a:avLst/>
          </a:prstGeom>
          <a:noFill/>
        </p:spPr>
        <p:txBody>
          <a:bodyPr wrap="square" rtlCol="0">
            <a:spAutoFit/>
          </a:bodyPr>
          <a:lstStyle/>
          <a:p>
            <a:pPr algn="ctr"/>
            <a:r>
              <a:rPr lang="en-US" altLang="ja-JP" sz="1000" dirty="0" smtClean="0"/>
              <a:t>ICT</a:t>
            </a:r>
            <a:r>
              <a:rPr lang="ja-JP" altLang="en-US" sz="1000" dirty="0" smtClean="0"/>
              <a:t>活用を徹底活用し、効果的・効率的な行政運営に取り組む</a:t>
            </a:r>
            <a:endParaRPr lang="en-US" altLang="ja-JP" sz="1000" dirty="0" smtClean="0"/>
          </a:p>
        </p:txBody>
      </p:sp>
      <p:sp>
        <p:nvSpPr>
          <p:cNvPr id="34" name="テキスト ボックス 33"/>
          <p:cNvSpPr txBox="1"/>
          <p:nvPr/>
        </p:nvSpPr>
        <p:spPr>
          <a:xfrm>
            <a:off x="4689857" y="4484467"/>
            <a:ext cx="4809941" cy="338554"/>
          </a:xfrm>
          <a:prstGeom prst="rect">
            <a:avLst/>
          </a:prstGeom>
          <a:noFill/>
        </p:spPr>
        <p:txBody>
          <a:bodyPr wrap="square" rtlCol="0">
            <a:spAutoFit/>
          </a:bodyPr>
          <a:lstStyle/>
          <a:p>
            <a:r>
              <a:rPr lang="ja-JP" altLang="en-US" sz="1600" dirty="0" smtClean="0"/>
              <a:t>■市民協働促進（シビックテック大阪）</a:t>
            </a:r>
            <a:endParaRPr kumimoji="1" lang="ja-JP" altLang="en-US" sz="1200" dirty="0"/>
          </a:p>
        </p:txBody>
      </p:sp>
      <p:sp>
        <p:nvSpPr>
          <p:cNvPr id="35" name="テキスト ボックス 34"/>
          <p:cNvSpPr txBox="1"/>
          <p:nvPr/>
        </p:nvSpPr>
        <p:spPr>
          <a:xfrm>
            <a:off x="139915" y="5739108"/>
            <a:ext cx="4572513" cy="338554"/>
          </a:xfrm>
          <a:prstGeom prst="rect">
            <a:avLst/>
          </a:prstGeom>
          <a:noFill/>
        </p:spPr>
        <p:txBody>
          <a:bodyPr wrap="square" rtlCol="0">
            <a:spAutoFit/>
          </a:bodyPr>
          <a:lstStyle/>
          <a:p>
            <a:r>
              <a:rPr lang="ja-JP" altLang="en-US" sz="1600" dirty="0" smtClean="0"/>
              <a:t>■市ホームページのリニューアル</a:t>
            </a:r>
            <a:endParaRPr kumimoji="1" lang="ja-JP" altLang="en-US" sz="1600" dirty="0"/>
          </a:p>
        </p:txBody>
      </p:sp>
      <p:sp>
        <p:nvSpPr>
          <p:cNvPr id="32" name="テキスト ボックス 31"/>
          <p:cNvSpPr txBox="1"/>
          <p:nvPr/>
        </p:nvSpPr>
        <p:spPr>
          <a:xfrm>
            <a:off x="127338" y="6165304"/>
            <a:ext cx="4572513" cy="338554"/>
          </a:xfrm>
          <a:prstGeom prst="rect">
            <a:avLst/>
          </a:prstGeom>
          <a:noFill/>
        </p:spPr>
        <p:txBody>
          <a:bodyPr wrap="square" rtlCol="0">
            <a:spAutoFit/>
          </a:bodyPr>
          <a:lstStyle/>
          <a:p>
            <a:r>
              <a:rPr lang="ja-JP" altLang="en-US" sz="1600" dirty="0" smtClean="0"/>
              <a:t>■マイナンバー活用による証明書全廃検討</a:t>
            </a:r>
            <a:endParaRPr kumimoji="1" lang="ja-JP" altLang="en-US" sz="1600" dirty="0"/>
          </a:p>
        </p:txBody>
      </p:sp>
      <p:sp>
        <p:nvSpPr>
          <p:cNvPr id="33" name="テキスト ボックス 32"/>
          <p:cNvSpPr txBox="1"/>
          <p:nvPr/>
        </p:nvSpPr>
        <p:spPr>
          <a:xfrm>
            <a:off x="167541" y="4477937"/>
            <a:ext cx="4572513" cy="338554"/>
          </a:xfrm>
          <a:prstGeom prst="rect">
            <a:avLst/>
          </a:prstGeom>
          <a:noFill/>
        </p:spPr>
        <p:txBody>
          <a:bodyPr wrap="square" rtlCol="0">
            <a:spAutoFit/>
          </a:bodyPr>
          <a:lstStyle/>
          <a:p>
            <a:r>
              <a:rPr lang="ja-JP" altLang="en-US" sz="1600" dirty="0" smtClean="0"/>
              <a:t>■スマホアプリ</a:t>
            </a:r>
            <a:endParaRPr kumimoji="1" lang="ja-JP" altLang="en-US" sz="1600" dirty="0"/>
          </a:p>
        </p:txBody>
      </p:sp>
      <p:sp>
        <p:nvSpPr>
          <p:cNvPr id="38" name="テキスト ボックス 37"/>
          <p:cNvSpPr txBox="1"/>
          <p:nvPr/>
        </p:nvSpPr>
        <p:spPr>
          <a:xfrm>
            <a:off x="176499" y="4115986"/>
            <a:ext cx="4572513" cy="338554"/>
          </a:xfrm>
          <a:prstGeom prst="rect">
            <a:avLst/>
          </a:prstGeom>
          <a:noFill/>
        </p:spPr>
        <p:txBody>
          <a:bodyPr wrap="square" rtlCol="0">
            <a:spAutoFit/>
          </a:bodyPr>
          <a:lstStyle/>
          <a:p>
            <a:r>
              <a:rPr lang="ja-JP" altLang="en-US" sz="1600" dirty="0" smtClean="0"/>
              <a:t>■</a:t>
            </a:r>
            <a:r>
              <a:rPr lang="ja-JP" altLang="en-US" sz="1400" dirty="0" smtClean="0"/>
              <a:t>市税クレジット収納及び</a:t>
            </a:r>
            <a:r>
              <a:rPr lang="en-US" altLang="ja-JP" sz="1400" dirty="0" smtClean="0"/>
              <a:t>Web</a:t>
            </a:r>
            <a:r>
              <a:rPr lang="ja-JP" altLang="en-US" sz="1400" dirty="0" smtClean="0"/>
              <a:t>口座振替受付サービス</a:t>
            </a:r>
            <a:endParaRPr kumimoji="1" lang="ja-JP" altLang="en-US" sz="1400" dirty="0"/>
          </a:p>
        </p:txBody>
      </p:sp>
    </p:spTree>
    <p:extLst>
      <p:ext uri="{BB962C8B-B14F-4D97-AF65-F5344CB8AC3E}">
        <p14:creationId xmlns:p14="http://schemas.microsoft.com/office/powerpoint/2010/main" val="2969136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600" dirty="0" smtClean="0">
                <a:latin typeface="+mn-ea"/>
              </a:rPr>
              <a:t>ICT</a:t>
            </a:r>
            <a:r>
              <a:rPr lang="ja-JP" altLang="en-US" sz="3600" dirty="0" smtClean="0">
                <a:latin typeface="+mn-ea"/>
              </a:rPr>
              <a:t>活用による業務改善（</a:t>
            </a:r>
            <a:r>
              <a:rPr lang="en-US" altLang="ja-JP" sz="3600" dirty="0" smtClean="0">
                <a:latin typeface="+mn-ea"/>
              </a:rPr>
              <a:t>BPR)</a:t>
            </a:r>
            <a:r>
              <a:rPr lang="ja-JP" altLang="en-US" sz="3600" dirty="0" smtClean="0">
                <a:latin typeface="+mn-ea"/>
              </a:rPr>
              <a:t>の戦略</a:t>
            </a:r>
            <a:endParaRPr kumimoji="1" lang="ja-JP" altLang="en-US" sz="3600" dirty="0"/>
          </a:p>
        </p:txBody>
      </p:sp>
      <p:sp>
        <p:nvSpPr>
          <p:cNvPr id="3" name="コンテンツ プレースホルダ 2"/>
          <p:cNvSpPr>
            <a:spLocks noGrp="1"/>
          </p:cNvSpPr>
          <p:nvPr>
            <p:ph idx="1"/>
          </p:nvPr>
        </p:nvSpPr>
        <p:spPr/>
        <p:txBody>
          <a:bodyPr>
            <a:normAutofit fontScale="77500" lnSpcReduction="20000"/>
          </a:bodyPr>
          <a:lstStyle/>
          <a:p>
            <a:pPr marL="0" indent="0">
              <a:buNone/>
            </a:pPr>
            <a:r>
              <a:rPr lang="ja-JP" altLang="en-US" sz="2400" b="1" dirty="0" smtClean="0"/>
              <a:t>①ハードウェア、ソフトウェア導入による業務改善</a:t>
            </a:r>
            <a:endParaRPr lang="en-US" altLang="ja-JP" sz="2400" b="1" dirty="0" smtClean="0"/>
          </a:p>
          <a:p>
            <a:pPr marL="0" indent="0">
              <a:buNone/>
            </a:pPr>
            <a:r>
              <a:rPr lang="ja-JP" altLang="en-US" sz="2400" dirty="0"/>
              <a:t>　</a:t>
            </a:r>
            <a:r>
              <a:rPr lang="en-US" altLang="ja-JP" sz="2400" dirty="0" smtClean="0"/>
              <a:t>【</a:t>
            </a:r>
            <a:r>
              <a:rPr lang="ja-JP" altLang="en-US" sz="2400" dirty="0" smtClean="0"/>
              <a:t>目標</a:t>
            </a:r>
            <a:r>
              <a:rPr lang="en-US" altLang="ja-JP" sz="2400" dirty="0" smtClean="0"/>
              <a:t>】</a:t>
            </a:r>
            <a:r>
              <a:rPr lang="ja-JP" altLang="en-US" sz="2400" dirty="0" smtClean="0"/>
              <a:t>　働き方の変革、効率化</a:t>
            </a:r>
            <a:endParaRPr lang="en-US" altLang="ja-JP" sz="2400" dirty="0" smtClean="0"/>
          </a:p>
          <a:p>
            <a:pPr marL="0" indent="0">
              <a:buNone/>
            </a:pPr>
            <a:r>
              <a:rPr lang="ja-JP" altLang="en-US" sz="2400" dirty="0"/>
              <a:t>　</a:t>
            </a:r>
            <a:r>
              <a:rPr lang="ja-JP" altLang="en-US" sz="2400" dirty="0" smtClean="0"/>
              <a:t>　　　　　⇒ペーパーレス、テレワーク、デスクの自由化</a:t>
            </a:r>
            <a:endParaRPr lang="en-US" altLang="ja-JP" sz="2400" dirty="0" smtClean="0"/>
          </a:p>
          <a:p>
            <a:pPr marL="0" indent="0">
              <a:buNone/>
            </a:pPr>
            <a:r>
              <a:rPr lang="ja-JP" altLang="en-US" sz="2400" dirty="0"/>
              <a:t>　</a:t>
            </a:r>
            <a:r>
              <a:rPr lang="en-US" altLang="ja-JP" sz="2400" dirty="0" smtClean="0"/>
              <a:t>【</a:t>
            </a:r>
            <a:r>
              <a:rPr lang="ja-JP" altLang="en-US" sz="2400" dirty="0" smtClean="0"/>
              <a:t>手段</a:t>
            </a:r>
            <a:r>
              <a:rPr lang="en-US" altLang="ja-JP" sz="2400" dirty="0" smtClean="0"/>
              <a:t>】</a:t>
            </a:r>
            <a:r>
              <a:rPr lang="ja-JP" altLang="en-US" sz="2400" dirty="0"/>
              <a:t>　</a:t>
            </a:r>
            <a:r>
              <a:rPr lang="ja-JP" altLang="en-US" sz="2400" dirty="0" smtClean="0"/>
              <a:t>タブレット（＋クラウド）、庁内端末ハイブリッド化、無線</a:t>
            </a:r>
            <a:r>
              <a:rPr lang="en-US" altLang="ja-JP" sz="2400" dirty="0" smtClean="0"/>
              <a:t>LAN</a:t>
            </a:r>
            <a:r>
              <a:rPr lang="ja-JP" altLang="en-US" sz="2400" dirty="0" err="1" smtClean="0"/>
              <a:t>、</a:t>
            </a:r>
            <a:endParaRPr lang="en-US" altLang="ja-JP" sz="2400" dirty="0" smtClean="0"/>
          </a:p>
          <a:p>
            <a:pPr marL="0" indent="0">
              <a:buNone/>
            </a:pPr>
            <a:r>
              <a:rPr lang="ja-JP" altLang="en-US" sz="2400" dirty="0"/>
              <a:t>　</a:t>
            </a:r>
            <a:r>
              <a:rPr lang="ja-JP" altLang="en-US" sz="2400" dirty="0" smtClean="0"/>
              <a:t>　　　　　　メッセンジャー</a:t>
            </a:r>
            <a:endParaRPr lang="en-US" altLang="ja-JP" sz="2400" dirty="0" smtClean="0"/>
          </a:p>
          <a:p>
            <a:pPr marL="0" indent="0">
              <a:buNone/>
            </a:pPr>
            <a:endParaRPr lang="en-US" altLang="ja-JP" sz="2400" dirty="0" smtClean="0"/>
          </a:p>
          <a:p>
            <a:pPr marL="0" indent="0">
              <a:buNone/>
            </a:pPr>
            <a:r>
              <a:rPr lang="ja-JP" altLang="en-US" sz="2400" b="1" dirty="0" smtClean="0"/>
              <a:t>②データ共有化（オープンデータ含む）による業務改善</a:t>
            </a:r>
            <a:endParaRPr lang="en-US" altLang="ja-JP" sz="2400" b="1" dirty="0" smtClean="0"/>
          </a:p>
          <a:p>
            <a:pPr marL="0" indent="0">
              <a:buNone/>
            </a:pPr>
            <a:r>
              <a:rPr lang="ja-JP" altLang="en-US" sz="2400" dirty="0"/>
              <a:t>　</a:t>
            </a:r>
            <a:r>
              <a:rPr lang="en-US" altLang="ja-JP" sz="2400" dirty="0" smtClean="0"/>
              <a:t>【</a:t>
            </a:r>
            <a:r>
              <a:rPr lang="ja-JP" altLang="en-US" sz="2400" dirty="0" smtClean="0"/>
              <a:t>目標</a:t>
            </a:r>
            <a:r>
              <a:rPr lang="en-US" altLang="ja-JP" sz="2400" dirty="0" smtClean="0"/>
              <a:t>】</a:t>
            </a:r>
            <a:r>
              <a:rPr lang="ja-JP" altLang="en-US" sz="2400" dirty="0" smtClean="0"/>
              <a:t>　部署間の照会削減、情報の価値向上</a:t>
            </a:r>
            <a:endParaRPr lang="en-US" altLang="ja-JP" sz="2400" dirty="0" smtClean="0"/>
          </a:p>
          <a:p>
            <a:pPr marL="0" indent="0">
              <a:buNone/>
            </a:pPr>
            <a:r>
              <a:rPr lang="ja-JP" altLang="en-US" sz="2400" dirty="0"/>
              <a:t>　</a:t>
            </a:r>
            <a:r>
              <a:rPr lang="en-US" altLang="ja-JP" sz="2400" dirty="0" smtClean="0"/>
              <a:t>【</a:t>
            </a:r>
            <a:r>
              <a:rPr lang="ja-JP" altLang="en-US" sz="2400" dirty="0" smtClean="0"/>
              <a:t>手段</a:t>
            </a:r>
            <a:r>
              <a:rPr lang="en-US" altLang="ja-JP" sz="2400" dirty="0" smtClean="0"/>
              <a:t>】</a:t>
            </a:r>
            <a:r>
              <a:rPr lang="ja-JP" altLang="en-US" sz="2400" dirty="0" smtClean="0"/>
              <a:t>　オープンデータ利用を契機とした事務フロー見直し</a:t>
            </a:r>
            <a:endParaRPr lang="en-US" altLang="ja-JP" sz="2400" dirty="0" smtClean="0"/>
          </a:p>
          <a:p>
            <a:pPr marL="0" indent="0">
              <a:buNone/>
            </a:pPr>
            <a:r>
              <a:rPr lang="ja-JP" altLang="en-US" sz="2400" dirty="0"/>
              <a:t>　</a:t>
            </a:r>
            <a:r>
              <a:rPr lang="ja-JP" altLang="en-US" sz="2400" dirty="0" smtClean="0"/>
              <a:t>　　　　　　（事例．都島区広報事務）</a:t>
            </a:r>
            <a:endParaRPr lang="en-US" altLang="ja-JP" sz="2400" dirty="0" smtClean="0"/>
          </a:p>
          <a:p>
            <a:pPr marL="0" indent="0">
              <a:buNone/>
            </a:pPr>
            <a:endParaRPr lang="en-US" altLang="ja-JP" sz="2400" dirty="0"/>
          </a:p>
          <a:p>
            <a:pPr marL="0" indent="0">
              <a:buNone/>
            </a:pPr>
            <a:r>
              <a:rPr lang="ja-JP" altLang="en-US" sz="2400" b="1" dirty="0" smtClean="0"/>
              <a:t>③事務フロー最適化による業務改善</a:t>
            </a:r>
            <a:endParaRPr lang="en-US" altLang="ja-JP" sz="2400" b="1" dirty="0" smtClean="0"/>
          </a:p>
          <a:p>
            <a:pPr marL="0" indent="0">
              <a:buNone/>
            </a:pPr>
            <a:r>
              <a:rPr lang="ja-JP" altLang="en-US" sz="2400" dirty="0"/>
              <a:t>　</a:t>
            </a:r>
            <a:r>
              <a:rPr lang="en-US" altLang="ja-JP" sz="2400" dirty="0" smtClean="0"/>
              <a:t>【</a:t>
            </a:r>
            <a:r>
              <a:rPr lang="ja-JP" altLang="en-US" sz="2400" dirty="0" smtClean="0"/>
              <a:t>目標</a:t>
            </a:r>
            <a:r>
              <a:rPr lang="en-US" altLang="ja-JP" sz="2400" dirty="0" smtClean="0"/>
              <a:t>】</a:t>
            </a:r>
            <a:r>
              <a:rPr lang="ja-JP" altLang="en-US" sz="2400" dirty="0" smtClean="0"/>
              <a:t>　誤送付等ミス</a:t>
            </a:r>
            <a:r>
              <a:rPr lang="ja-JP" altLang="en-US" sz="2400" dirty="0"/>
              <a:t>削減</a:t>
            </a:r>
            <a:r>
              <a:rPr lang="ja-JP" altLang="en-US" sz="2400" dirty="0" smtClean="0"/>
              <a:t>、効率化</a:t>
            </a:r>
            <a:endParaRPr lang="en-US" altLang="ja-JP" sz="2400" dirty="0" smtClean="0"/>
          </a:p>
          <a:p>
            <a:pPr marL="0" indent="0">
              <a:buNone/>
            </a:pPr>
            <a:r>
              <a:rPr lang="ja-JP" altLang="en-US" sz="2400" dirty="0"/>
              <a:t>　</a:t>
            </a:r>
            <a:r>
              <a:rPr lang="en-US" altLang="ja-JP" sz="2400" dirty="0" smtClean="0"/>
              <a:t>【</a:t>
            </a:r>
            <a:r>
              <a:rPr lang="ja-JP" altLang="en-US" sz="2400" dirty="0" smtClean="0"/>
              <a:t>手段</a:t>
            </a:r>
            <a:r>
              <a:rPr lang="en-US" altLang="ja-JP" sz="2400" dirty="0" smtClean="0"/>
              <a:t>】</a:t>
            </a:r>
            <a:r>
              <a:rPr lang="ja-JP" altLang="en-US" sz="2400" dirty="0" smtClean="0"/>
              <a:t>　事務フロー見直し（マイナンバー活用含む）、</a:t>
            </a:r>
            <a:endParaRPr lang="en-US" altLang="ja-JP" sz="2400" dirty="0" smtClean="0"/>
          </a:p>
          <a:p>
            <a:pPr marL="0" indent="0">
              <a:buNone/>
            </a:pPr>
            <a:r>
              <a:rPr lang="ja-JP" altLang="en-US" sz="2400" dirty="0"/>
              <a:t>　</a:t>
            </a:r>
            <a:r>
              <a:rPr lang="ja-JP" altLang="en-US" sz="2400" dirty="0" smtClean="0"/>
              <a:t>　　　　　 既存システム改修（住民基本台帳、総合福祉等）</a:t>
            </a:r>
            <a:endParaRPr lang="en-US" altLang="ja-JP" sz="2400" dirty="0" smtClean="0"/>
          </a:p>
          <a:p>
            <a:pPr marL="0" indent="0">
              <a:buNone/>
            </a:pPr>
            <a:endParaRPr lang="en-US" altLang="ja-JP" dirty="0" smtClean="0"/>
          </a:p>
        </p:txBody>
      </p:sp>
      <p:sp>
        <p:nvSpPr>
          <p:cNvPr id="4" name="スライド番号プレースホルダ 3"/>
          <p:cNvSpPr>
            <a:spLocks noGrp="1"/>
          </p:cNvSpPr>
          <p:nvPr>
            <p:ph type="sldNum" sz="quarter" idx="12"/>
          </p:nvPr>
        </p:nvSpPr>
        <p:spPr/>
        <p:txBody>
          <a:bodyPr/>
          <a:lstStyle/>
          <a:p>
            <a:fld id="{3595BAC0-10A0-4585-B714-A51F010A8E98}" type="slidenum">
              <a:rPr kumimoji="1" lang="ja-JP" altLang="en-US" smtClean="0"/>
              <a:pPr/>
              <a:t>20</a:t>
            </a:fld>
            <a:endParaRPr kumimoji="1" lang="ja-JP" altLang="en-US"/>
          </a:p>
        </p:txBody>
      </p:sp>
    </p:spTree>
    <p:extLst>
      <p:ext uri="{BB962C8B-B14F-4D97-AF65-F5344CB8AC3E}">
        <p14:creationId xmlns:p14="http://schemas.microsoft.com/office/powerpoint/2010/main" val="3577380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37375" y="5209"/>
            <a:ext cx="9218749" cy="742479"/>
          </a:xfrm>
          <a:prstGeom prst="rect">
            <a:avLst/>
          </a:prstGeom>
          <a:solidFill>
            <a:srgbClr val="0066FF"/>
          </a:solidFill>
          <a:effectLst>
            <a:outerShdw blurRad="50800" dist="12700" rotWithShape="0">
              <a:srgbClr val="000000">
                <a:alpha val="50000"/>
              </a:srgbClr>
            </a:outerShdw>
          </a:effectLst>
        </p:spPr>
        <p:txBody>
          <a:bodyPr lIns="64280" tIns="64280" rIns="64280" bIns="64280" anchor="ctr"/>
          <a:lstStyle>
            <a:lvl1pPr>
              <a:defRPr sz="4300">
                <a:solidFill>
                  <a:srgbClr val="FFFFFF"/>
                </a:solidFill>
                <a:latin typeface="ヒラギノ角ゴ ProN W6"/>
                <a:ea typeface="ヒラギノ角ゴ ProN W6"/>
                <a:cs typeface="ヒラギノ角ゴ ProN W6"/>
                <a:sym typeface="ヒラギノ角ゴ ProN W6"/>
              </a:defRPr>
            </a:lvl1pPr>
          </a:lstStyle>
          <a:p>
            <a:pPr lvl="0">
              <a:defRPr sz="1800">
                <a:solidFill>
                  <a:srgbClr val="000000"/>
                </a:solidFill>
              </a:defRPr>
            </a:pPr>
            <a:r>
              <a:rPr sz="3000" dirty="0">
                <a:solidFill>
                  <a:schemeClr val="bg1"/>
                </a:solidFill>
                <a:latin typeface="+mj-ea"/>
                <a:ea typeface="+mj-ea"/>
              </a:rPr>
              <a:t>【</a:t>
            </a:r>
            <a:r>
              <a:rPr sz="3000" dirty="0" err="1">
                <a:solidFill>
                  <a:schemeClr val="bg1"/>
                </a:solidFill>
                <a:latin typeface="+mj-ea"/>
                <a:ea typeface="+mj-ea"/>
              </a:rPr>
              <a:t>成功事例</a:t>
            </a:r>
            <a:r>
              <a:rPr sz="3000" dirty="0" smtClean="0">
                <a:solidFill>
                  <a:schemeClr val="bg1"/>
                </a:solidFill>
                <a:latin typeface="+mj-ea"/>
                <a:ea typeface="+mj-ea"/>
              </a:rPr>
              <a:t>】</a:t>
            </a:r>
            <a:r>
              <a:rPr lang="ja-JP" altLang="en-US" sz="3000" dirty="0" smtClean="0">
                <a:solidFill>
                  <a:schemeClr val="bg1"/>
                </a:solidFill>
                <a:latin typeface="+mj-ea"/>
                <a:ea typeface="+mj-ea"/>
              </a:rPr>
              <a:t>　</a:t>
            </a:r>
            <a:r>
              <a:rPr sz="2800" dirty="0" err="1" smtClean="0">
                <a:solidFill>
                  <a:schemeClr val="bg1"/>
                </a:solidFill>
                <a:latin typeface="+mj-ea"/>
                <a:ea typeface="+mj-ea"/>
              </a:rPr>
              <a:t>大阪市都島区広報情報オープンデータ</a:t>
            </a:r>
            <a:endParaRPr sz="3000" dirty="0">
              <a:solidFill>
                <a:schemeClr val="bg1"/>
              </a:solidFill>
              <a:latin typeface="+mj-ea"/>
              <a:ea typeface="+mj-ea"/>
            </a:endParaRPr>
          </a:p>
        </p:txBody>
      </p:sp>
      <p:sp>
        <p:nvSpPr>
          <p:cNvPr id="33" name="Shape 33"/>
          <p:cNvSpPr>
            <a:spLocks noGrp="1"/>
          </p:cNvSpPr>
          <p:nvPr>
            <p:ph type="body" idx="1"/>
          </p:nvPr>
        </p:nvSpPr>
        <p:spPr>
          <a:xfrm>
            <a:off x="368556" y="4172928"/>
            <a:ext cx="4055346" cy="951358"/>
          </a:xfrm>
          <a:prstGeom prst="rect">
            <a:avLst/>
          </a:prstGeom>
        </p:spPr>
        <p:txBody>
          <a:bodyPr lIns="64280" tIns="64280" rIns="64280" bIns="64280"/>
          <a:lstStyle/>
          <a:p>
            <a:pPr algn="l" defTabSz="642915">
              <a:defRPr sz="1800"/>
            </a:pPr>
            <a:r>
              <a:rPr sz="1400" b="1" dirty="0" err="1" smtClean="0">
                <a:latin typeface="Arial"/>
                <a:ea typeface="Arial"/>
                <a:cs typeface="Arial"/>
                <a:sym typeface="Arial"/>
              </a:rPr>
              <a:t>広報誌に掲載されなかった情報も含めてオープンデータ</a:t>
            </a:r>
            <a:r>
              <a:rPr lang="ja-JP" altLang="en-US" sz="1400" b="1" dirty="0" smtClean="0">
                <a:latin typeface="Arial"/>
                <a:ea typeface="Arial"/>
                <a:cs typeface="Arial"/>
                <a:sym typeface="Arial"/>
              </a:rPr>
              <a:t>を</a:t>
            </a:r>
            <a:r>
              <a:rPr sz="1400" b="1" dirty="0" err="1" smtClean="0">
                <a:latin typeface="Arial"/>
                <a:ea typeface="Arial"/>
                <a:cs typeface="Arial"/>
                <a:sym typeface="Arial"/>
              </a:rPr>
              <a:t>出力する仕組みを構築した</a:t>
            </a:r>
            <a:r>
              <a:rPr sz="1400" b="1" dirty="0">
                <a:latin typeface="Arial"/>
                <a:ea typeface="Arial"/>
                <a:cs typeface="Arial"/>
                <a:sym typeface="Arial"/>
              </a:rPr>
              <a:t>。</a:t>
            </a:r>
          </a:p>
          <a:p>
            <a:pPr algn="l" defTabSz="642915">
              <a:defRPr sz="1800"/>
            </a:pPr>
            <a:r>
              <a:rPr sz="1400" b="1" dirty="0" err="1">
                <a:latin typeface="Arial"/>
                <a:ea typeface="Arial"/>
                <a:cs typeface="Arial"/>
                <a:sym typeface="Arial"/>
              </a:rPr>
              <a:t>所属内説明会等を経て現在運用中</a:t>
            </a:r>
            <a:r>
              <a:rPr sz="1400" b="1" dirty="0">
                <a:latin typeface="Arial"/>
                <a:ea typeface="Arial"/>
                <a:cs typeface="Arial"/>
                <a:sym typeface="Arial"/>
              </a:rPr>
              <a:t>。</a:t>
            </a:r>
          </a:p>
        </p:txBody>
      </p:sp>
      <p:sp>
        <p:nvSpPr>
          <p:cNvPr id="34" name="Shape 34"/>
          <p:cNvSpPr/>
          <p:nvPr/>
        </p:nvSpPr>
        <p:spPr>
          <a:xfrm>
            <a:off x="2367257" y="5339558"/>
            <a:ext cx="619107" cy="515116"/>
          </a:xfrm>
          <a:prstGeom prst="rightArrow">
            <a:avLst>
              <a:gd name="adj1" fmla="val 50000"/>
              <a:gd name="adj2" fmla="val 50000"/>
            </a:avLst>
          </a:prstGeom>
          <a:gradFill>
            <a:gsLst>
              <a:gs pos="0">
                <a:srgbClr val="FB4912"/>
              </a:gs>
              <a:gs pos="100000">
                <a:srgbClr val="C82506"/>
              </a:gs>
            </a:gsLst>
            <a:lin ang="5400000"/>
          </a:gradFill>
          <a:ln w="12700">
            <a:miter lim="400000"/>
          </a:ln>
          <a:effectLst>
            <a:outerShdw blurRad="38100" dist="25400" dir="5400000" rotWithShape="0">
              <a:srgbClr val="000000">
                <a:alpha val="50000"/>
              </a:srgbClr>
            </a:outerShdw>
          </a:effectLst>
        </p:spPr>
        <p:txBody>
          <a:bodyPr lIns="32145" tIns="32146" rIns="32145" bIns="32146" anchor="ctr"/>
          <a:lstStyle/>
          <a:p>
            <a:pPr lvl="0">
              <a:defRPr sz="2400">
                <a:solidFill>
                  <a:srgbClr val="FFFFFF"/>
                </a:solidFill>
              </a:defRPr>
            </a:pPr>
            <a:endParaRPr/>
          </a:p>
        </p:txBody>
      </p:sp>
      <p:sp>
        <p:nvSpPr>
          <p:cNvPr id="35" name="Shape 35"/>
          <p:cNvSpPr/>
          <p:nvPr/>
        </p:nvSpPr>
        <p:spPr>
          <a:xfrm rot="19828674">
            <a:off x="4448628" y="4270630"/>
            <a:ext cx="961950" cy="515116"/>
          </a:xfrm>
          <a:prstGeom prst="rightArrow">
            <a:avLst>
              <a:gd name="adj1" fmla="val 42228"/>
              <a:gd name="adj2" fmla="val 53124"/>
            </a:avLst>
          </a:prstGeom>
          <a:gradFill>
            <a:gsLst>
              <a:gs pos="0">
                <a:srgbClr val="FB4912"/>
              </a:gs>
              <a:gs pos="100000">
                <a:srgbClr val="C82506"/>
              </a:gs>
            </a:gsLst>
            <a:lin ang="5400000"/>
          </a:gradFill>
          <a:ln w="12700">
            <a:miter lim="400000"/>
          </a:ln>
          <a:effectLst>
            <a:outerShdw blurRad="38100" dist="25400" dir="5400000" rotWithShape="0">
              <a:srgbClr val="000000">
                <a:alpha val="50000"/>
              </a:srgbClr>
            </a:outerShdw>
          </a:effectLst>
        </p:spPr>
        <p:txBody>
          <a:bodyPr lIns="32145" tIns="32146" rIns="32145" bIns="32146" anchor="ctr"/>
          <a:lstStyle/>
          <a:p>
            <a:pPr lvl="0">
              <a:defRPr sz="2400">
                <a:solidFill>
                  <a:srgbClr val="FFFFFF"/>
                </a:solidFill>
              </a:defRPr>
            </a:pPr>
            <a:endParaRPr/>
          </a:p>
        </p:txBody>
      </p:sp>
      <p:sp>
        <p:nvSpPr>
          <p:cNvPr id="36" name="Shape 36"/>
          <p:cNvSpPr/>
          <p:nvPr/>
        </p:nvSpPr>
        <p:spPr>
          <a:xfrm rot="21271218">
            <a:off x="4684971" y="4808274"/>
            <a:ext cx="2227965" cy="515116"/>
          </a:xfrm>
          <a:prstGeom prst="rightArrow">
            <a:avLst>
              <a:gd name="adj1" fmla="val 50000"/>
              <a:gd name="adj2" fmla="val 50000"/>
            </a:avLst>
          </a:prstGeom>
          <a:gradFill>
            <a:gsLst>
              <a:gs pos="0">
                <a:srgbClr val="FB4912"/>
              </a:gs>
              <a:gs pos="100000">
                <a:srgbClr val="C82506"/>
              </a:gs>
            </a:gsLst>
            <a:lin ang="5400000"/>
          </a:gradFill>
          <a:ln w="12700">
            <a:miter lim="400000"/>
          </a:ln>
          <a:effectLst>
            <a:outerShdw blurRad="38100" dist="25400" dir="5400000" rotWithShape="0">
              <a:srgbClr val="000000">
                <a:alpha val="50000"/>
              </a:srgbClr>
            </a:outerShdw>
          </a:effectLst>
        </p:spPr>
        <p:txBody>
          <a:bodyPr lIns="32145" tIns="32146" rIns="32145" bIns="32146" anchor="ctr"/>
          <a:lstStyle/>
          <a:p>
            <a:pPr lvl="0">
              <a:defRPr sz="2400">
                <a:solidFill>
                  <a:srgbClr val="FFFFFF"/>
                </a:solidFill>
              </a:defRPr>
            </a:pPr>
            <a:endParaRPr/>
          </a:p>
        </p:txBody>
      </p:sp>
      <p:sp>
        <p:nvSpPr>
          <p:cNvPr id="37" name="Shape 37"/>
          <p:cNvSpPr/>
          <p:nvPr/>
        </p:nvSpPr>
        <p:spPr>
          <a:xfrm rot="234426">
            <a:off x="4684804" y="5476556"/>
            <a:ext cx="2147885" cy="515116"/>
          </a:xfrm>
          <a:prstGeom prst="rightArrow">
            <a:avLst>
              <a:gd name="adj1" fmla="val 50000"/>
              <a:gd name="adj2" fmla="val 50000"/>
            </a:avLst>
          </a:prstGeom>
          <a:gradFill>
            <a:gsLst>
              <a:gs pos="0">
                <a:srgbClr val="FB4912"/>
              </a:gs>
              <a:gs pos="100000">
                <a:srgbClr val="C82506"/>
              </a:gs>
            </a:gsLst>
            <a:lin ang="5400000"/>
          </a:gradFill>
          <a:ln w="12700">
            <a:miter lim="400000"/>
          </a:ln>
          <a:effectLst>
            <a:outerShdw blurRad="38100" dist="25400" dir="5400000" rotWithShape="0">
              <a:srgbClr val="000000">
                <a:alpha val="50000"/>
              </a:srgbClr>
            </a:outerShdw>
          </a:effectLst>
        </p:spPr>
        <p:txBody>
          <a:bodyPr lIns="32145" tIns="32146" rIns="32145" bIns="32146" anchor="ctr"/>
          <a:lstStyle/>
          <a:p>
            <a:pPr lvl="0">
              <a:defRPr sz="2400">
                <a:solidFill>
                  <a:srgbClr val="FFFFFF"/>
                </a:solidFill>
              </a:defRPr>
            </a:pPr>
            <a:endParaRPr/>
          </a:p>
        </p:txBody>
      </p:sp>
      <p:sp>
        <p:nvSpPr>
          <p:cNvPr id="38" name="Shape 38"/>
          <p:cNvSpPr/>
          <p:nvPr/>
        </p:nvSpPr>
        <p:spPr>
          <a:xfrm rot="1269567">
            <a:off x="4547008" y="5995757"/>
            <a:ext cx="753224" cy="515116"/>
          </a:xfrm>
          <a:prstGeom prst="rightArrow">
            <a:avLst>
              <a:gd name="adj1" fmla="val 50000"/>
              <a:gd name="adj2" fmla="val 50000"/>
            </a:avLst>
          </a:prstGeom>
          <a:gradFill>
            <a:gsLst>
              <a:gs pos="0">
                <a:srgbClr val="FB4912"/>
              </a:gs>
              <a:gs pos="100000">
                <a:srgbClr val="C82506"/>
              </a:gs>
            </a:gsLst>
            <a:lin ang="5400000"/>
          </a:gradFill>
          <a:ln w="12700">
            <a:miter lim="400000"/>
          </a:ln>
          <a:effectLst>
            <a:outerShdw blurRad="38100" dist="25400" dir="5400000" rotWithShape="0">
              <a:srgbClr val="000000">
                <a:alpha val="50000"/>
              </a:srgbClr>
            </a:outerShdw>
          </a:effectLst>
        </p:spPr>
        <p:txBody>
          <a:bodyPr lIns="32145" tIns="32146" rIns="32145" bIns="32146" anchor="ctr"/>
          <a:lstStyle/>
          <a:p>
            <a:pPr lvl="0">
              <a:defRPr sz="2400">
                <a:solidFill>
                  <a:srgbClr val="FFFFFF"/>
                </a:solidFill>
              </a:defRPr>
            </a:pPr>
            <a:endParaRPr/>
          </a:p>
        </p:txBody>
      </p:sp>
      <p:sp>
        <p:nvSpPr>
          <p:cNvPr id="39" name="Shape 39"/>
          <p:cNvSpPr/>
          <p:nvPr/>
        </p:nvSpPr>
        <p:spPr>
          <a:xfrm>
            <a:off x="6087295" y="5512755"/>
            <a:ext cx="701133" cy="341919"/>
          </a:xfrm>
          <a:prstGeom prst="rect">
            <a:avLst/>
          </a:prstGeom>
          <a:ln w="12700">
            <a:miter lim="400000"/>
          </a:ln>
          <a:extLst>
            <a:ext uri="{C572A759-6A51-4108-AA02-DFA0A04FC94B}">
              <ma14:wrappingTextBoxFlag xmlns="" xmlns:ma14="http://schemas.microsoft.com/office/mac/drawingml/2011/main" val="1"/>
            </a:ext>
          </a:extLst>
        </p:spPr>
        <p:txBody>
          <a:bodyPr wrap="square" lIns="32145" tIns="32146" rIns="32145" bIns="32146">
            <a:spAutoFit/>
          </a:bodyPr>
          <a:lstStyle>
            <a:lvl1pPr defTabSz="914400">
              <a:defRPr sz="1800" b="1">
                <a:solidFill>
                  <a:srgbClr val="FFFFFF"/>
                </a:solidFill>
                <a:latin typeface="Arial 本文"/>
                <a:ea typeface="Arial 本文"/>
                <a:cs typeface="Arial 本文"/>
                <a:sym typeface="Arial 本文"/>
              </a:defRPr>
            </a:lvl1pPr>
          </a:lstStyle>
          <a:p>
            <a:pPr lvl="0">
              <a:defRPr b="0">
                <a:solidFill>
                  <a:srgbClr val="000000"/>
                </a:solidFill>
              </a:defRPr>
            </a:pPr>
            <a:r>
              <a:rPr b="1" dirty="0">
                <a:solidFill>
                  <a:schemeClr val="tx1"/>
                </a:solidFill>
              </a:rPr>
              <a:t>New!</a:t>
            </a:r>
          </a:p>
        </p:txBody>
      </p:sp>
      <p:sp>
        <p:nvSpPr>
          <p:cNvPr id="40" name="Shape 40"/>
          <p:cNvSpPr/>
          <p:nvPr/>
        </p:nvSpPr>
        <p:spPr>
          <a:xfrm>
            <a:off x="642443" y="5150632"/>
            <a:ext cx="1591996" cy="892969"/>
          </a:xfrm>
          <a:prstGeom prst="roundRect">
            <a:avLst>
              <a:gd name="adj" fmla="val 15000"/>
            </a:avLst>
          </a:prstGeom>
          <a:solidFill>
            <a:schemeClr val="accent1"/>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7" tIns="35717" rIns="35717" bIns="35717" anchor="ctr"/>
          <a:lstStyle>
            <a:lvl1pPr>
              <a:defRPr sz="2400">
                <a:solidFill>
                  <a:srgbClr val="FFFFFF"/>
                </a:solidFill>
                <a:latin typeface="ヒラギノ角ゴ StdN"/>
                <a:ea typeface="ヒラギノ角ゴ StdN"/>
                <a:cs typeface="ヒラギノ角ゴ StdN"/>
                <a:sym typeface="ヒラギノ角ゴ StdN"/>
              </a:defRPr>
            </a:lvl1pPr>
          </a:lstStyle>
          <a:p>
            <a:pPr lvl="0" algn="ctr">
              <a:defRPr sz="1800">
                <a:solidFill>
                  <a:srgbClr val="000000"/>
                </a:solidFill>
              </a:defRPr>
            </a:pPr>
            <a:r>
              <a:rPr sz="1700" b="1" dirty="0" err="1">
                <a:solidFill>
                  <a:schemeClr val="bg1"/>
                </a:solidFill>
                <a:latin typeface="+mj-ea"/>
                <a:ea typeface="+mj-ea"/>
              </a:rPr>
              <a:t>各部署</a:t>
            </a:r>
            <a:endParaRPr sz="1700" b="1" dirty="0">
              <a:solidFill>
                <a:schemeClr val="bg1"/>
              </a:solidFill>
              <a:latin typeface="+mj-ea"/>
              <a:ea typeface="+mj-ea"/>
            </a:endParaRPr>
          </a:p>
        </p:txBody>
      </p:sp>
      <p:sp>
        <p:nvSpPr>
          <p:cNvPr id="41" name="Shape 41"/>
          <p:cNvSpPr/>
          <p:nvPr/>
        </p:nvSpPr>
        <p:spPr>
          <a:xfrm>
            <a:off x="3119182" y="4937622"/>
            <a:ext cx="1393450" cy="131899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51A7F9"/>
              </a:gs>
              <a:gs pos="100000">
                <a:srgbClr val="0365C0"/>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latin typeface="ヒラギノ角ゴ StdN"/>
                <a:ea typeface="ヒラギノ角ゴ StdN"/>
                <a:cs typeface="ヒラギノ角ゴ StdN"/>
                <a:sym typeface="ヒラギノ角ゴ StdN"/>
              </a:defRPr>
            </a:lvl1pPr>
          </a:lstStyle>
          <a:p>
            <a:pPr lvl="0" algn="ctr">
              <a:defRPr sz="1800">
                <a:solidFill>
                  <a:srgbClr val="000000"/>
                </a:solidFill>
              </a:defRPr>
            </a:pPr>
            <a:r>
              <a:rPr sz="1700" b="1" dirty="0" err="1">
                <a:solidFill>
                  <a:schemeClr val="bg1"/>
                </a:solidFill>
                <a:latin typeface="+mj-ea"/>
                <a:ea typeface="+mj-ea"/>
              </a:rPr>
              <a:t>広報情報DB</a:t>
            </a:r>
            <a:endParaRPr sz="1700" b="1" dirty="0">
              <a:solidFill>
                <a:schemeClr val="bg1"/>
              </a:solidFill>
              <a:latin typeface="+mj-ea"/>
              <a:ea typeface="+mj-ea"/>
            </a:endParaRPr>
          </a:p>
        </p:txBody>
      </p:sp>
      <p:sp>
        <p:nvSpPr>
          <p:cNvPr id="42" name="Shape 42"/>
          <p:cNvSpPr/>
          <p:nvPr/>
        </p:nvSpPr>
        <p:spPr>
          <a:xfrm>
            <a:off x="5518534" y="3755639"/>
            <a:ext cx="1393450" cy="892969"/>
          </a:xfrm>
          <a:prstGeom prst="rect">
            <a:avLst/>
          </a:prstGeom>
          <a:solidFill>
            <a:schemeClr val="accent1"/>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7" tIns="35717" rIns="35717" bIns="35717" anchor="ctr"/>
          <a:lstStyle>
            <a:lvl1pPr>
              <a:defRPr sz="2400">
                <a:solidFill>
                  <a:srgbClr val="FFFFFF"/>
                </a:solidFill>
                <a:latin typeface="ヒラギノ角ゴ StdN"/>
                <a:ea typeface="ヒラギノ角ゴ StdN"/>
                <a:cs typeface="ヒラギノ角ゴ StdN"/>
                <a:sym typeface="ヒラギノ角ゴ StdN"/>
              </a:defRPr>
            </a:lvl1pPr>
          </a:lstStyle>
          <a:p>
            <a:pPr lvl="0" algn="ctr">
              <a:defRPr sz="1800">
                <a:solidFill>
                  <a:srgbClr val="000000"/>
                </a:solidFill>
              </a:defRPr>
            </a:pPr>
            <a:r>
              <a:rPr sz="1700" b="1" dirty="0" err="1">
                <a:solidFill>
                  <a:schemeClr val="bg1"/>
                </a:solidFill>
                <a:latin typeface="+mj-ea"/>
                <a:ea typeface="+mj-ea"/>
              </a:rPr>
              <a:t>広報誌</a:t>
            </a:r>
            <a:endParaRPr sz="1700" b="1" dirty="0">
              <a:solidFill>
                <a:schemeClr val="bg1"/>
              </a:solidFill>
              <a:latin typeface="+mj-ea"/>
              <a:ea typeface="+mj-ea"/>
            </a:endParaRPr>
          </a:p>
        </p:txBody>
      </p:sp>
      <p:sp>
        <p:nvSpPr>
          <p:cNvPr id="43" name="Shape 43"/>
          <p:cNvSpPr/>
          <p:nvPr/>
        </p:nvSpPr>
        <p:spPr>
          <a:xfrm>
            <a:off x="7084816" y="4371110"/>
            <a:ext cx="1393451" cy="892969"/>
          </a:xfrm>
          <a:prstGeom prst="rect">
            <a:avLst/>
          </a:prstGeom>
          <a:solidFill>
            <a:schemeClr val="accent1"/>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7" tIns="35717" rIns="35717" bIns="35717" anchor="ctr"/>
          <a:lstStyle>
            <a:lvl1pPr>
              <a:defRPr sz="2400">
                <a:solidFill>
                  <a:srgbClr val="FFFFFF"/>
                </a:solidFill>
                <a:latin typeface="ヒラギノ角ゴ StdN"/>
                <a:ea typeface="ヒラギノ角ゴ StdN"/>
                <a:cs typeface="ヒラギノ角ゴ StdN"/>
                <a:sym typeface="ヒラギノ角ゴ StdN"/>
              </a:defRPr>
            </a:lvl1pPr>
          </a:lstStyle>
          <a:p>
            <a:pPr lvl="0" algn="ctr">
              <a:defRPr sz="1800">
                <a:solidFill>
                  <a:srgbClr val="000000"/>
                </a:solidFill>
              </a:defRPr>
            </a:pPr>
            <a:r>
              <a:rPr sz="1700" b="1" dirty="0" err="1">
                <a:solidFill>
                  <a:schemeClr val="bg1"/>
                </a:solidFill>
                <a:latin typeface="+mj-ea"/>
                <a:ea typeface="+mj-ea"/>
              </a:rPr>
              <a:t>ウェブサイト</a:t>
            </a:r>
            <a:endParaRPr sz="1700" b="1" dirty="0">
              <a:solidFill>
                <a:schemeClr val="bg1"/>
              </a:solidFill>
              <a:latin typeface="+mj-ea"/>
              <a:ea typeface="+mj-ea"/>
            </a:endParaRPr>
          </a:p>
        </p:txBody>
      </p:sp>
      <p:sp>
        <p:nvSpPr>
          <p:cNvPr id="44" name="Shape 44"/>
          <p:cNvSpPr/>
          <p:nvPr/>
        </p:nvSpPr>
        <p:spPr>
          <a:xfrm>
            <a:off x="5363566" y="6069948"/>
            <a:ext cx="1125420" cy="742560"/>
          </a:xfrm>
          <a:custGeom>
            <a:avLst/>
            <a:gdLst/>
            <a:ahLst/>
            <a:cxnLst>
              <a:cxn ang="0">
                <a:pos x="wd2" y="hd2"/>
              </a:cxn>
              <a:cxn ang="5400000">
                <a:pos x="wd2" y="hd2"/>
              </a:cxn>
              <a:cxn ang="10800000">
                <a:pos x="wd2" y="hd2"/>
              </a:cxn>
              <a:cxn ang="16200000">
                <a:pos x="wd2" y="hd2"/>
              </a:cxn>
            </a:cxnLst>
            <a:rect l="0" t="0" r="r" b="b"/>
            <a:pathLst>
              <a:path w="21600" h="21600" extrusionOk="0">
                <a:moveTo>
                  <a:pt x="5318" y="0"/>
                </a:moveTo>
                <a:cubicBezTo>
                  <a:pt x="4845" y="0"/>
                  <a:pt x="4461" y="581"/>
                  <a:pt x="4461" y="1299"/>
                </a:cubicBezTo>
                <a:lnTo>
                  <a:pt x="4461" y="13897"/>
                </a:lnTo>
                <a:lnTo>
                  <a:pt x="0" y="16486"/>
                </a:lnTo>
                <a:lnTo>
                  <a:pt x="4461" y="19084"/>
                </a:lnTo>
                <a:lnTo>
                  <a:pt x="4461" y="20301"/>
                </a:lnTo>
                <a:cubicBezTo>
                  <a:pt x="4461" y="21019"/>
                  <a:pt x="4845" y="21600"/>
                  <a:pt x="5318" y="21600"/>
                </a:cubicBezTo>
                <a:lnTo>
                  <a:pt x="20743" y="21600"/>
                </a:lnTo>
                <a:cubicBezTo>
                  <a:pt x="21216" y="21600"/>
                  <a:pt x="21600" y="21019"/>
                  <a:pt x="21600" y="20301"/>
                </a:cubicBezTo>
                <a:lnTo>
                  <a:pt x="21600" y="1299"/>
                </a:lnTo>
                <a:cubicBezTo>
                  <a:pt x="21600" y="581"/>
                  <a:pt x="21216" y="0"/>
                  <a:pt x="20743" y="0"/>
                </a:cubicBezTo>
                <a:lnTo>
                  <a:pt x="5318" y="0"/>
                </a:lnTo>
                <a:close/>
              </a:path>
            </a:pathLst>
          </a:custGeom>
          <a:solidFill>
            <a:schemeClr val="accent1"/>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7" tIns="35717" rIns="35717" bIns="35717" anchor="ctr"/>
          <a:lstStyle>
            <a:lvl1pPr>
              <a:defRPr sz="2400">
                <a:solidFill>
                  <a:srgbClr val="FFFFFF"/>
                </a:solidFill>
                <a:latin typeface="ヒラギノ角ゴ StdN"/>
                <a:ea typeface="ヒラギノ角ゴ StdN"/>
                <a:cs typeface="ヒラギノ角ゴ StdN"/>
                <a:sym typeface="ヒラギノ角ゴ StdN"/>
              </a:defRPr>
            </a:lvl1pPr>
          </a:lstStyle>
          <a:p>
            <a:pPr lvl="0" algn="ctr">
              <a:defRPr sz="1800">
                <a:solidFill>
                  <a:srgbClr val="000000"/>
                </a:solidFill>
              </a:defRPr>
            </a:pPr>
            <a:r>
              <a:rPr lang="ja-JP" altLang="en-US" sz="1700" b="1" dirty="0" smtClean="0">
                <a:solidFill>
                  <a:schemeClr val="bg1"/>
                </a:solidFill>
                <a:latin typeface="+mj-ea"/>
                <a:ea typeface="+mj-ea"/>
              </a:rPr>
              <a:t>　　</a:t>
            </a:r>
            <a:r>
              <a:rPr sz="1700" b="1" dirty="0" smtClean="0">
                <a:solidFill>
                  <a:schemeClr val="bg1"/>
                </a:solidFill>
                <a:latin typeface="+mj-ea"/>
                <a:ea typeface="+mj-ea"/>
              </a:rPr>
              <a:t>SNS</a:t>
            </a:r>
            <a:endParaRPr sz="1700" b="1" dirty="0">
              <a:solidFill>
                <a:schemeClr val="bg1"/>
              </a:solidFill>
              <a:latin typeface="+mj-ea"/>
              <a:ea typeface="+mj-ea"/>
            </a:endParaRPr>
          </a:p>
        </p:txBody>
      </p:sp>
      <p:sp>
        <p:nvSpPr>
          <p:cNvPr id="45" name="Shape 45"/>
          <p:cNvSpPr/>
          <p:nvPr/>
        </p:nvSpPr>
        <p:spPr>
          <a:xfrm>
            <a:off x="7084816" y="5589984"/>
            <a:ext cx="1393451" cy="892969"/>
          </a:xfrm>
          <a:prstGeom prst="rect">
            <a:avLst/>
          </a:prstGeom>
          <a:solidFill>
            <a:srgbClr val="31CF4B"/>
          </a:solid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7" tIns="35717" rIns="35717" bIns="35717" anchor="ctr"/>
          <a:lstStyle/>
          <a:p>
            <a:pPr lvl="0" algn="ctr">
              <a:defRPr sz="1800"/>
            </a:pPr>
            <a:r>
              <a:rPr sz="1500" b="1" dirty="0" err="1">
                <a:solidFill>
                  <a:schemeClr val="bg1"/>
                </a:solidFill>
                <a:latin typeface="+mj-ea"/>
                <a:ea typeface="+mj-ea"/>
                <a:cs typeface="ヒラギノ角ゴ StdN"/>
                <a:sym typeface="ヒラギノ角ゴ StdN"/>
              </a:rPr>
              <a:t>オープンデータ</a:t>
            </a:r>
            <a:endParaRPr sz="1500" b="1" dirty="0">
              <a:solidFill>
                <a:schemeClr val="bg1"/>
              </a:solidFill>
              <a:latin typeface="+mj-ea"/>
              <a:ea typeface="+mj-ea"/>
              <a:cs typeface="ヒラギノ角ゴ StdN"/>
              <a:sym typeface="ヒラギノ角ゴ StdN"/>
            </a:endParaRPr>
          </a:p>
          <a:p>
            <a:pPr lvl="0" algn="ctr">
              <a:defRPr sz="1800"/>
            </a:pPr>
            <a:r>
              <a:rPr sz="1500" b="1" dirty="0">
                <a:solidFill>
                  <a:schemeClr val="bg1"/>
                </a:solidFill>
                <a:latin typeface="+mj-ea"/>
                <a:ea typeface="+mj-ea"/>
                <a:cs typeface="ヒラギノ角ゴ StdN"/>
                <a:sym typeface="ヒラギノ角ゴ StdN"/>
              </a:rPr>
              <a:t>(csv)</a:t>
            </a:r>
          </a:p>
        </p:txBody>
      </p:sp>
      <p:sp>
        <p:nvSpPr>
          <p:cNvPr id="46" name="Shape 46"/>
          <p:cNvSpPr/>
          <p:nvPr/>
        </p:nvSpPr>
        <p:spPr>
          <a:xfrm>
            <a:off x="642443" y="1523600"/>
            <a:ext cx="1591996" cy="892969"/>
          </a:xfrm>
          <a:prstGeom prst="roundRect">
            <a:avLst>
              <a:gd name="adj" fmla="val 15000"/>
            </a:avLst>
          </a:prstGeom>
          <a:solidFill>
            <a:schemeClr val="accent1"/>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7" tIns="35717" rIns="35717" bIns="35717" anchor="ctr"/>
          <a:lstStyle>
            <a:lvl1pPr>
              <a:defRPr sz="3000">
                <a:solidFill>
                  <a:srgbClr val="FFFFFF"/>
                </a:solidFill>
                <a:latin typeface="ヒラギノ角ゴ Pro W3"/>
                <a:ea typeface="ヒラギノ角ゴ Pro W3"/>
                <a:cs typeface="ヒラギノ角ゴ Pro W3"/>
                <a:sym typeface="ヒラギノ角ゴ Pro W3"/>
              </a:defRPr>
            </a:lvl1pPr>
          </a:lstStyle>
          <a:p>
            <a:pPr lvl="0" algn="ctr">
              <a:defRPr sz="1800">
                <a:solidFill>
                  <a:srgbClr val="000000"/>
                </a:solidFill>
              </a:defRPr>
            </a:pPr>
            <a:r>
              <a:rPr sz="2100" b="1" dirty="0" err="1">
                <a:solidFill>
                  <a:schemeClr val="bg1"/>
                </a:solidFill>
                <a:latin typeface="+mj-ea"/>
                <a:ea typeface="+mj-ea"/>
              </a:rPr>
              <a:t>各部署</a:t>
            </a:r>
            <a:endParaRPr sz="2100" b="1" dirty="0">
              <a:solidFill>
                <a:schemeClr val="bg1"/>
              </a:solidFill>
              <a:latin typeface="+mj-ea"/>
              <a:ea typeface="+mj-ea"/>
            </a:endParaRPr>
          </a:p>
        </p:txBody>
      </p:sp>
      <p:sp>
        <p:nvSpPr>
          <p:cNvPr id="47" name="Shape 47"/>
          <p:cNvSpPr/>
          <p:nvPr/>
        </p:nvSpPr>
        <p:spPr>
          <a:xfrm>
            <a:off x="5229552" y="805303"/>
            <a:ext cx="1393451" cy="666472"/>
          </a:xfrm>
          <a:prstGeom prst="rect">
            <a:avLst/>
          </a:prstGeom>
          <a:solidFill>
            <a:schemeClr val="accent1"/>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7" tIns="35717" rIns="35717" bIns="35717" anchor="ctr"/>
          <a:lstStyle>
            <a:lvl1pPr>
              <a:defRPr sz="2400">
                <a:solidFill>
                  <a:srgbClr val="FFFFFF"/>
                </a:solidFill>
              </a:defRPr>
            </a:lvl1pPr>
          </a:lstStyle>
          <a:p>
            <a:pPr lvl="0" algn="ctr">
              <a:defRPr sz="1800">
                <a:solidFill>
                  <a:srgbClr val="000000"/>
                </a:solidFill>
              </a:defRPr>
            </a:pPr>
            <a:r>
              <a:rPr sz="1700" b="1" dirty="0" err="1">
                <a:solidFill>
                  <a:schemeClr val="bg1"/>
                </a:solidFill>
                <a:latin typeface="+mj-ea"/>
                <a:ea typeface="+mj-ea"/>
              </a:rPr>
              <a:t>広報誌</a:t>
            </a:r>
            <a:endParaRPr sz="1700" b="1" dirty="0">
              <a:solidFill>
                <a:schemeClr val="bg1"/>
              </a:solidFill>
              <a:latin typeface="+mj-ea"/>
              <a:ea typeface="+mj-ea"/>
            </a:endParaRPr>
          </a:p>
        </p:txBody>
      </p:sp>
      <p:sp>
        <p:nvSpPr>
          <p:cNvPr id="48" name="Shape 48"/>
          <p:cNvSpPr/>
          <p:nvPr/>
        </p:nvSpPr>
        <p:spPr>
          <a:xfrm>
            <a:off x="5229552" y="1683793"/>
            <a:ext cx="1393451" cy="515116"/>
          </a:xfrm>
          <a:prstGeom prst="rect">
            <a:avLst/>
          </a:prstGeom>
          <a:solidFill>
            <a:schemeClr val="accent1"/>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7" tIns="35717" rIns="35717" bIns="35717" anchor="ctr"/>
          <a:lstStyle>
            <a:lvl1pPr>
              <a:defRPr sz="2400">
                <a:solidFill>
                  <a:srgbClr val="FFFFFF"/>
                </a:solidFill>
              </a:defRPr>
            </a:lvl1pPr>
          </a:lstStyle>
          <a:p>
            <a:pPr lvl="0">
              <a:defRPr sz="1800">
                <a:solidFill>
                  <a:srgbClr val="000000"/>
                </a:solidFill>
              </a:defRPr>
            </a:pPr>
            <a:r>
              <a:rPr sz="1700" b="1" dirty="0" err="1">
                <a:solidFill>
                  <a:schemeClr val="bg1"/>
                </a:solidFill>
                <a:latin typeface="+mj-ea"/>
                <a:ea typeface="+mj-ea"/>
              </a:rPr>
              <a:t>ウェブサイト</a:t>
            </a:r>
            <a:endParaRPr sz="1700" b="1" dirty="0">
              <a:solidFill>
                <a:schemeClr val="bg1"/>
              </a:solidFill>
              <a:latin typeface="+mj-ea"/>
              <a:ea typeface="+mj-ea"/>
            </a:endParaRPr>
          </a:p>
        </p:txBody>
      </p:sp>
      <p:sp>
        <p:nvSpPr>
          <p:cNvPr id="49" name="Shape 49"/>
          <p:cNvSpPr/>
          <p:nvPr/>
        </p:nvSpPr>
        <p:spPr>
          <a:xfrm>
            <a:off x="5246780" y="2410927"/>
            <a:ext cx="1125420" cy="653542"/>
          </a:xfrm>
          <a:custGeom>
            <a:avLst/>
            <a:gdLst/>
            <a:ahLst/>
            <a:cxnLst>
              <a:cxn ang="0">
                <a:pos x="wd2" y="hd2"/>
              </a:cxn>
              <a:cxn ang="5400000">
                <a:pos x="wd2" y="hd2"/>
              </a:cxn>
              <a:cxn ang="10800000">
                <a:pos x="wd2" y="hd2"/>
              </a:cxn>
              <a:cxn ang="16200000">
                <a:pos x="wd2" y="hd2"/>
              </a:cxn>
            </a:cxnLst>
            <a:rect l="0" t="0" r="r" b="b"/>
            <a:pathLst>
              <a:path w="21600" h="21600" extrusionOk="0">
                <a:moveTo>
                  <a:pt x="5318" y="0"/>
                </a:moveTo>
                <a:cubicBezTo>
                  <a:pt x="4845" y="0"/>
                  <a:pt x="4461" y="661"/>
                  <a:pt x="4461" y="1476"/>
                </a:cubicBezTo>
                <a:lnTo>
                  <a:pt x="4461" y="12847"/>
                </a:lnTo>
                <a:lnTo>
                  <a:pt x="0" y="15799"/>
                </a:lnTo>
                <a:lnTo>
                  <a:pt x="4461" y="18741"/>
                </a:lnTo>
                <a:lnTo>
                  <a:pt x="4461" y="20124"/>
                </a:lnTo>
                <a:cubicBezTo>
                  <a:pt x="4461" y="20939"/>
                  <a:pt x="4845" y="21600"/>
                  <a:pt x="5318" y="21600"/>
                </a:cubicBezTo>
                <a:lnTo>
                  <a:pt x="20743" y="21600"/>
                </a:lnTo>
                <a:cubicBezTo>
                  <a:pt x="21216" y="21600"/>
                  <a:pt x="21600" y="20939"/>
                  <a:pt x="21600" y="20124"/>
                </a:cubicBezTo>
                <a:lnTo>
                  <a:pt x="21600" y="1476"/>
                </a:lnTo>
                <a:cubicBezTo>
                  <a:pt x="21600" y="661"/>
                  <a:pt x="21216" y="0"/>
                  <a:pt x="20743" y="0"/>
                </a:cubicBezTo>
                <a:lnTo>
                  <a:pt x="5318" y="0"/>
                </a:lnTo>
                <a:close/>
              </a:path>
            </a:pathLst>
          </a:custGeom>
          <a:solidFill>
            <a:schemeClr val="accent1"/>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35717" tIns="35717" rIns="35717" bIns="35717" anchor="ctr"/>
          <a:lstStyle>
            <a:lvl1pPr>
              <a:defRPr sz="2400">
                <a:solidFill>
                  <a:srgbClr val="FFFFFF"/>
                </a:solidFill>
              </a:defRPr>
            </a:lvl1pPr>
          </a:lstStyle>
          <a:p>
            <a:pPr lvl="0" algn="ctr">
              <a:defRPr sz="1800">
                <a:solidFill>
                  <a:srgbClr val="000000"/>
                </a:solidFill>
              </a:defRPr>
            </a:pPr>
            <a:r>
              <a:rPr lang="ja-JP" altLang="en-US" sz="1700" b="1" dirty="0" smtClean="0">
                <a:solidFill>
                  <a:schemeClr val="bg1"/>
                </a:solidFill>
                <a:latin typeface="+mj-ea"/>
                <a:ea typeface="+mj-ea"/>
              </a:rPr>
              <a:t>　　</a:t>
            </a:r>
            <a:r>
              <a:rPr sz="1700" b="1" dirty="0" smtClean="0">
                <a:solidFill>
                  <a:schemeClr val="bg1"/>
                </a:solidFill>
                <a:latin typeface="+mj-ea"/>
                <a:ea typeface="+mj-ea"/>
              </a:rPr>
              <a:t>SNS</a:t>
            </a:r>
            <a:endParaRPr sz="1700" b="1" dirty="0">
              <a:solidFill>
                <a:schemeClr val="bg1"/>
              </a:solidFill>
              <a:latin typeface="+mj-ea"/>
              <a:ea typeface="+mj-ea"/>
            </a:endParaRPr>
          </a:p>
        </p:txBody>
      </p:sp>
      <p:sp>
        <p:nvSpPr>
          <p:cNvPr id="50" name="Shape 50"/>
          <p:cNvSpPr/>
          <p:nvPr/>
        </p:nvSpPr>
        <p:spPr>
          <a:xfrm rot="21600000">
            <a:off x="2681990" y="878086"/>
            <a:ext cx="2245824" cy="515116"/>
          </a:xfrm>
          <a:prstGeom prst="rightArrow">
            <a:avLst>
              <a:gd name="adj1" fmla="val 50000"/>
              <a:gd name="adj2" fmla="val 50000"/>
            </a:avLst>
          </a:prstGeom>
          <a:solidFill>
            <a:srgbClr val="C00000"/>
          </a:solidFill>
          <a:ln w="12700">
            <a:miter lim="400000"/>
          </a:ln>
          <a:effectLst>
            <a:outerShdw blurRad="38100" dist="25400" dir="5400000" rotWithShape="0">
              <a:srgbClr val="000000">
                <a:alpha val="50000"/>
              </a:srgbClr>
            </a:outerShdw>
          </a:effectLst>
        </p:spPr>
        <p:txBody>
          <a:bodyPr lIns="32145" tIns="32146" rIns="32145" bIns="32146" anchor="ctr"/>
          <a:lstStyle/>
          <a:p>
            <a:pPr lvl="0">
              <a:defRPr sz="2400">
                <a:solidFill>
                  <a:srgbClr val="FFFFFF"/>
                </a:solidFill>
              </a:defRPr>
            </a:pPr>
            <a:endParaRPr/>
          </a:p>
        </p:txBody>
      </p:sp>
      <p:sp>
        <p:nvSpPr>
          <p:cNvPr id="51" name="Shape 51"/>
          <p:cNvSpPr/>
          <p:nvPr/>
        </p:nvSpPr>
        <p:spPr>
          <a:xfrm rot="21600000">
            <a:off x="2719217" y="1677384"/>
            <a:ext cx="2227965" cy="515116"/>
          </a:xfrm>
          <a:prstGeom prst="rightArrow">
            <a:avLst>
              <a:gd name="adj1" fmla="val 50000"/>
              <a:gd name="adj2" fmla="val 50000"/>
            </a:avLst>
          </a:prstGeom>
          <a:solidFill>
            <a:srgbClr val="C00000"/>
          </a:solidFill>
          <a:ln w="12700">
            <a:miter lim="400000"/>
          </a:ln>
          <a:effectLst>
            <a:outerShdw blurRad="38100" dist="25400" dir="5400000" rotWithShape="0">
              <a:srgbClr val="000000">
                <a:alpha val="50000"/>
              </a:srgbClr>
            </a:outerShdw>
          </a:effectLst>
        </p:spPr>
        <p:txBody>
          <a:bodyPr lIns="32145" tIns="32146" rIns="32145" bIns="32146" anchor="ctr"/>
          <a:lstStyle/>
          <a:p>
            <a:pPr lvl="0">
              <a:defRPr sz="2400">
                <a:solidFill>
                  <a:srgbClr val="FFFFFF"/>
                </a:solidFill>
              </a:defRPr>
            </a:pPr>
            <a:endParaRPr/>
          </a:p>
        </p:txBody>
      </p:sp>
      <p:sp>
        <p:nvSpPr>
          <p:cNvPr id="52" name="Shape 52"/>
          <p:cNvSpPr/>
          <p:nvPr/>
        </p:nvSpPr>
        <p:spPr>
          <a:xfrm rot="21600000">
            <a:off x="2721860" y="2402830"/>
            <a:ext cx="2188094" cy="515116"/>
          </a:xfrm>
          <a:prstGeom prst="rightArrow">
            <a:avLst>
              <a:gd name="adj1" fmla="val 50000"/>
              <a:gd name="adj2" fmla="val 50000"/>
            </a:avLst>
          </a:prstGeom>
          <a:solidFill>
            <a:srgbClr val="C00000"/>
          </a:solidFill>
          <a:ln w="12700">
            <a:miter lim="400000"/>
          </a:ln>
          <a:effectLst>
            <a:outerShdw blurRad="38100" dist="25400" dir="5400000" rotWithShape="0">
              <a:srgbClr val="000000">
                <a:alpha val="50000"/>
              </a:srgbClr>
            </a:outerShdw>
          </a:effectLst>
        </p:spPr>
        <p:txBody>
          <a:bodyPr lIns="32145" tIns="32146" rIns="32145" bIns="32146" anchor="ctr"/>
          <a:lstStyle/>
          <a:p>
            <a:pPr lvl="0">
              <a:defRPr sz="2400">
                <a:solidFill>
                  <a:srgbClr val="FFFFFF"/>
                </a:solidFill>
              </a:defRPr>
            </a:pPr>
            <a:endParaRPr/>
          </a:p>
        </p:txBody>
      </p:sp>
      <p:sp>
        <p:nvSpPr>
          <p:cNvPr id="53" name="Shape 53"/>
          <p:cNvSpPr/>
          <p:nvPr/>
        </p:nvSpPr>
        <p:spPr>
          <a:xfrm rot="21600000">
            <a:off x="6805504" y="878086"/>
            <a:ext cx="1012125" cy="515116"/>
          </a:xfrm>
          <a:prstGeom prst="rightArrow">
            <a:avLst>
              <a:gd name="adj1" fmla="val 50000"/>
              <a:gd name="adj2" fmla="val 50000"/>
            </a:avLst>
          </a:prstGeom>
          <a:solidFill>
            <a:srgbClr val="C00000"/>
          </a:solidFill>
          <a:ln w="12700">
            <a:miter lim="400000"/>
          </a:ln>
          <a:effectLst>
            <a:outerShdw blurRad="38100" dist="25400" dir="5400000" rotWithShape="0">
              <a:srgbClr val="000000">
                <a:alpha val="50000"/>
              </a:srgbClr>
            </a:outerShdw>
          </a:effectLst>
        </p:spPr>
        <p:txBody>
          <a:bodyPr lIns="32145" tIns="32146" rIns="32145" bIns="32146" anchor="ctr"/>
          <a:lstStyle/>
          <a:p>
            <a:pPr lvl="0">
              <a:defRPr sz="2400">
                <a:solidFill>
                  <a:srgbClr val="FFFFFF"/>
                </a:solidFill>
              </a:defRPr>
            </a:pPr>
            <a:endParaRPr/>
          </a:p>
        </p:txBody>
      </p:sp>
      <p:sp>
        <p:nvSpPr>
          <p:cNvPr id="54" name="Shape 54"/>
          <p:cNvSpPr/>
          <p:nvPr/>
        </p:nvSpPr>
        <p:spPr>
          <a:xfrm>
            <a:off x="7886835" y="843307"/>
            <a:ext cx="1125420" cy="666472"/>
          </a:xfrm>
          <a:prstGeom prst="rect">
            <a:avLst/>
          </a:prstGeom>
          <a:solidFill>
            <a:srgbClr val="31CF4B"/>
          </a:solid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35717" tIns="35717" rIns="35717" bIns="35717" anchor="ctr"/>
          <a:lstStyle/>
          <a:p>
            <a:pPr lvl="0">
              <a:defRPr sz="1800"/>
            </a:pPr>
            <a:r>
              <a:rPr sz="1100" b="1" dirty="0" err="1">
                <a:solidFill>
                  <a:srgbClr val="FFFFFF"/>
                </a:solidFill>
                <a:latin typeface="+mj-ea"/>
                <a:ea typeface="+mj-ea"/>
              </a:rPr>
              <a:t>オープンデータ</a:t>
            </a:r>
            <a:endParaRPr sz="1100" b="1" dirty="0">
              <a:solidFill>
                <a:srgbClr val="FFFFFF"/>
              </a:solidFill>
              <a:latin typeface="+mj-ea"/>
              <a:ea typeface="+mj-ea"/>
            </a:endParaRPr>
          </a:p>
          <a:p>
            <a:pPr lvl="0" algn="ctr">
              <a:defRPr sz="1800"/>
            </a:pPr>
            <a:r>
              <a:rPr sz="1100" b="1" dirty="0">
                <a:solidFill>
                  <a:srgbClr val="FFFFFF"/>
                </a:solidFill>
                <a:latin typeface="+mj-ea"/>
                <a:ea typeface="+mj-ea"/>
              </a:rPr>
              <a:t>(csv)</a:t>
            </a:r>
          </a:p>
        </p:txBody>
      </p:sp>
      <p:sp>
        <p:nvSpPr>
          <p:cNvPr id="58" name="Shape 58"/>
          <p:cNvSpPr/>
          <p:nvPr/>
        </p:nvSpPr>
        <p:spPr>
          <a:xfrm>
            <a:off x="192102" y="3391796"/>
            <a:ext cx="2156527" cy="671042"/>
          </a:xfrm>
          <a:prstGeom prst="roundRect">
            <a:avLst>
              <a:gd name="adj" fmla="val 19961"/>
            </a:avLst>
          </a:prstGeom>
          <a:ln w="127000">
            <a:solidFill>
              <a:srgbClr val="FF2600"/>
            </a:solidFill>
            <a:miter lim="400000"/>
          </a:ln>
          <a:extLst>
            <a:ext uri="{C572A759-6A51-4108-AA02-DFA0A04FC94B}">
              <ma14:wrappingTextBoxFlag xmlns="" xmlns:ma14="http://schemas.microsoft.com/office/mac/drawingml/2011/main" val="1"/>
            </a:ext>
          </a:extLst>
        </p:spPr>
        <p:txBody>
          <a:bodyPr lIns="0" tIns="0" rIns="0" bIns="0" anchor="ctr"/>
          <a:lstStyle>
            <a:lvl1pPr>
              <a:defRPr sz="4000">
                <a:latin typeface="Arial Black"/>
                <a:ea typeface="Arial Black"/>
                <a:cs typeface="Arial Black"/>
                <a:sym typeface="Arial Black"/>
              </a:defRPr>
            </a:lvl1pPr>
          </a:lstStyle>
          <a:p>
            <a:pPr lvl="0" algn="ctr">
              <a:defRPr sz="1800"/>
            </a:pPr>
            <a:r>
              <a:rPr lang="ja-JP" altLang="en-US" sz="2800" dirty="0"/>
              <a:t>改善</a:t>
            </a:r>
            <a:endParaRPr sz="2800" dirty="0"/>
          </a:p>
        </p:txBody>
      </p:sp>
      <p:pic>
        <p:nvPicPr>
          <p:cNvPr id="59" name="図 58"/>
          <p:cNvPicPr/>
          <p:nvPr/>
        </p:nvPicPr>
        <p:blipFill>
          <a:blip r:embed="rId2" cstate="print">
            <a:extLst/>
          </a:blip>
          <a:stretch>
            <a:fillRect/>
          </a:stretch>
        </p:blipFill>
        <p:spPr>
          <a:xfrm>
            <a:off x="-71438" y="3157064"/>
            <a:ext cx="9286875" cy="142876"/>
          </a:xfrm>
          <a:prstGeom prst="rect">
            <a:avLst/>
          </a:prstGeom>
          <a:solidFill>
            <a:schemeClr val="tx1">
              <a:lumMod val="50000"/>
              <a:lumOff val="50000"/>
            </a:schemeClr>
          </a:solidFill>
        </p:spPr>
      </p:pic>
      <p:sp>
        <p:nvSpPr>
          <p:cNvPr id="2" name="角丸四角形 1"/>
          <p:cNvSpPr/>
          <p:nvPr/>
        </p:nvSpPr>
        <p:spPr>
          <a:xfrm>
            <a:off x="284504" y="807088"/>
            <a:ext cx="1971721" cy="5498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従来</a:t>
            </a:r>
            <a:endParaRPr kumimoji="1" lang="ja-JP" altLang="en-US" sz="2400" dirty="0">
              <a:solidFill>
                <a:schemeClr val="tx1"/>
              </a:solidFill>
            </a:endParaRPr>
          </a:p>
        </p:txBody>
      </p:sp>
    </p:spTree>
    <p:extLst>
      <p:ext uri="{BB962C8B-B14F-4D97-AF65-F5344CB8AC3E}">
        <p14:creationId xmlns:p14="http://schemas.microsoft.com/office/powerpoint/2010/main" val="35706082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06839" y="1166227"/>
            <a:ext cx="8496944" cy="48489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公衆無線</a:t>
            </a:r>
            <a:r>
              <a:rPr kumimoji="1" lang="en-US" altLang="ja-JP" sz="2000" b="1" dirty="0" smtClean="0">
                <a:solidFill>
                  <a:schemeClr val="tx1"/>
                </a:solidFill>
                <a:latin typeface="+mj-ea"/>
                <a:ea typeface="+mj-ea"/>
              </a:rPr>
              <a:t>LAN</a:t>
            </a:r>
            <a:r>
              <a:rPr kumimoji="1" lang="ja-JP" altLang="en-US" sz="2000" b="1" dirty="0" smtClean="0">
                <a:solidFill>
                  <a:schemeClr val="tx1"/>
                </a:solidFill>
                <a:latin typeface="+mj-ea"/>
                <a:ea typeface="+mj-ea"/>
              </a:rPr>
              <a:t>　（</a:t>
            </a:r>
            <a:r>
              <a:rPr kumimoji="1" lang="en-US" altLang="ja-JP" sz="2000" b="1" dirty="0" smtClean="0">
                <a:solidFill>
                  <a:schemeClr val="tx1"/>
                </a:solidFill>
                <a:latin typeface="+mj-ea"/>
                <a:ea typeface="+mj-ea"/>
              </a:rPr>
              <a:t>Wi-Fi</a:t>
            </a:r>
            <a:r>
              <a:rPr kumimoji="1" lang="ja-JP" altLang="en-US" sz="2000" b="1" dirty="0" smtClean="0">
                <a:solidFill>
                  <a:schemeClr val="tx1"/>
                </a:solidFill>
                <a:latin typeface="+mj-ea"/>
                <a:ea typeface="+mj-ea"/>
              </a:rPr>
              <a:t>）等</a:t>
            </a:r>
            <a:endParaRPr kumimoji="1" lang="ja-JP" altLang="en-US" sz="2000" b="1" dirty="0">
              <a:solidFill>
                <a:schemeClr val="tx1"/>
              </a:solidFill>
              <a:latin typeface="+mj-ea"/>
              <a:ea typeface="+mj-ea"/>
            </a:endParaRPr>
          </a:p>
        </p:txBody>
      </p:sp>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3</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23528" y="1772816"/>
            <a:ext cx="8479132" cy="2246769"/>
          </a:xfrm>
          <a:prstGeom prst="rect">
            <a:avLst/>
          </a:prstGeom>
          <a:noFill/>
        </p:spPr>
        <p:txBody>
          <a:bodyPr wrap="square" rtlCol="0">
            <a:spAutoFit/>
          </a:bodyPr>
          <a:lstStyle/>
          <a:p>
            <a:r>
              <a:rPr lang="ja-JP" altLang="en-US" sz="1400" dirty="0" smtClean="0">
                <a:latin typeface="+mn-ea"/>
              </a:rPr>
              <a:t>■観光客向け</a:t>
            </a:r>
            <a:endParaRPr lang="en-US" altLang="ja-JP" sz="1400" dirty="0" smtClean="0">
              <a:latin typeface="+mn-ea"/>
            </a:endParaRPr>
          </a:p>
          <a:p>
            <a:r>
              <a:rPr lang="ja-JP" altLang="en-US" sz="1400" dirty="0">
                <a:latin typeface="+mn-ea"/>
              </a:rPr>
              <a:t>　</a:t>
            </a:r>
            <a:r>
              <a:rPr lang="ja-JP" altLang="en-US" sz="1400" dirty="0" smtClean="0">
                <a:latin typeface="+mn-ea"/>
              </a:rPr>
              <a:t>　大阪観光局「</a:t>
            </a:r>
            <a:r>
              <a:rPr lang="en-US" altLang="ja-JP" sz="1400" dirty="0" smtClean="0">
                <a:latin typeface="+mn-ea"/>
              </a:rPr>
              <a:t>Osaka Free Wi-Fi</a:t>
            </a:r>
            <a:r>
              <a:rPr lang="ja-JP" altLang="en-US" sz="1400" dirty="0" smtClean="0">
                <a:latin typeface="+mn-ea"/>
              </a:rPr>
              <a:t>」</a:t>
            </a:r>
            <a:endParaRPr lang="en-US" altLang="ja-JP" sz="1400" dirty="0" smtClean="0">
              <a:latin typeface="+mn-ea"/>
            </a:endParaRPr>
          </a:p>
          <a:p>
            <a:r>
              <a:rPr lang="ja-JP" altLang="en-US" sz="1400" dirty="0">
                <a:latin typeface="+mn-ea"/>
              </a:rPr>
              <a:t>　</a:t>
            </a:r>
            <a:r>
              <a:rPr lang="ja-JP" altLang="en-US" sz="1400" dirty="0" smtClean="0">
                <a:latin typeface="+mn-ea"/>
              </a:rPr>
              <a:t>　　</a:t>
            </a:r>
            <a:r>
              <a:rPr lang="ja-JP" altLang="en-US" sz="1400" dirty="0">
                <a:latin typeface="+mn-ea"/>
              </a:rPr>
              <a:t>　</a:t>
            </a:r>
            <a:r>
              <a:rPr lang="ja-JP" altLang="en-US" sz="1400" dirty="0" smtClean="0">
                <a:latin typeface="+mn-ea"/>
              </a:rPr>
              <a:t>　　（大阪府内</a:t>
            </a:r>
            <a:r>
              <a:rPr lang="ja-JP" altLang="en-US" sz="1400" dirty="0">
                <a:latin typeface="+mn-ea"/>
              </a:rPr>
              <a:t>当初</a:t>
            </a:r>
            <a:r>
              <a:rPr lang="en-US" altLang="ja-JP" sz="1400" dirty="0">
                <a:latin typeface="+mn-ea"/>
              </a:rPr>
              <a:t>3000</a:t>
            </a:r>
            <a:r>
              <a:rPr lang="ja-JP" altLang="en-US" sz="1400" dirty="0">
                <a:latin typeface="+mn-ea"/>
              </a:rPr>
              <a:t>カ所設置を目標、</a:t>
            </a:r>
            <a:r>
              <a:rPr lang="en-US" altLang="ja-JP" sz="1400" dirty="0">
                <a:latin typeface="+mn-ea"/>
              </a:rPr>
              <a:t>H28</a:t>
            </a:r>
            <a:r>
              <a:rPr lang="ja-JP" altLang="en-US" sz="1400" dirty="0">
                <a:latin typeface="+mn-ea"/>
              </a:rPr>
              <a:t>年</a:t>
            </a:r>
            <a:r>
              <a:rPr lang="en-US" altLang="ja-JP" sz="1400" dirty="0">
                <a:latin typeface="+mn-ea"/>
              </a:rPr>
              <a:t>1</a:t>
            </a:r>
            <a:r>
              <a:rPr lang="ja-JP" altLang="en-US" sz="1400" dirty="0">
                <a:latin typeface="+mn-ea"/>
              </a:rPr>
              <a:t>月現在約</a:t>
            </a:r>
            <a:r>
              <a:rPr lang="en-US" altLang="ja-JP" sz="1400" dirty="0">
                <a:latin typeface="+mn-ea"/>
              </a:rPr>
              <a:t>4300</a:t>
            </a:r>
            <a:r>
              <a:rPr lang="ja-JP" altLang="en-US" sz="1400" dirty="0">
                <a:latin typeface="+mn-ea"/>
              </a:rPr>
              <a:t>カ所で目標達成</a:t>
            </a:r>
            <a:r>
              <a:rPr lang="ja-JP" altLang="en-US" sz="1400" dirty="0" smtClean="0">
                <a:latin typeface="+mn-ea"/>
              </a:rPr>
              <a:t>）</a:t>
            </a:r>
            <a:endParaRPr lang="en-US" altLang="ja-JP" sz="1400" dirty="0" smtClean="0">
              <a:latin typeface="+mn-ea"/>
            </a:endParaRPr>
          </a:p>
          <a:p>
            <a:r>
              <a:rPr lang="ja-JP" altLang="en-US" sz="1400" dirty="0">
                <a:latin typeface="+mn-ea"/>
              </a:rPr>
              <a:t>　　　　　　　　　　　　　</a:t>
            </a:r>
            <a:r>
              <a:rPr lang="ja-JP" altLang="en-US" sz="1400" dirty="0" smtClean="0">
                <a:latin typeface="+mn-ea"/>
              </a:rPr>
              <a:t>　</a:t>
            </a:r>
            <a:endParaRPr lang="en-US" altLang="ja-JP" sz="1400" dirty="0">
              <a:solidFill>
                <a:srgbClr val="FF0000"/>
              </a:solidFill>
              <a:latin typeface="+mn-ea"/>
            </a:endParaRPr>
          </a:p>
          <a:p>
            <a:r>
              <a:rPr lang="ja-JP" altLang="en-US" sz="1400" dirty="0" smtClean="0">
                <a:latin typeface="+mn-ea"/>
              </a:rPr>
              <a:t>■大阪市所有施設</a:t>
            </a:r>
            <a:endParaRPr lang="en-US" altLang="ja-JP" sz="1400" dirty="0" smtClean="0">
              <a:latin typeface="+mn-ea"/>
            </a:endParaRPr>
          </a:p>
          <a:p>
            <a:r>
              <a:rPr lang="ja-JP" altLang="en-US" sz="1400" dirty="0" smtClean="0">
                <a:latin typeface="+mn-ea"/>
              </a:rPr>
              <a:t>　　</a:t>
            </a:r>
            <a:r>
              <a:rPr lang="ja-JP" altLang="ja-JP" sz="1400" dirty="0" smtClean="0">
                <a:latin typeface="+mn-ea"/>
              </a:rPr>
              <a:t>大阪市</a:t>
            </a:r>
            <a:r>
              <a:rPr lang="ja-JP" altLang="ja-JP" sz="1400" dirty="0">
                <a:latin typeface="+mn-ea"/>
              </a:rPr>
              <a:t>所有</a:t>
            </a:r>
            <a:r>
              <a:rPr lang="ja-JP" altLang="ja-JP" sz="1400" dirty="0" smtClean="0">
                <a:latin typeface="+mn-ea"/>
              </a:rPr>
              <a:t>施設</a:t>
            </a:r>
            <a:r>
              <a:rPr lang="ja-JP" altLang="en-US" sz="1400" dirty="0">
                <a:latin typeface="+mn-ea"/>
              </a:rPr>
              <a:t>　</a:t>
            </a:r>
            <a:r>
              <a:rPr lang="ja-JP" altLang="en-US" sz="1400" dirty="0" smtClean="0">
                <a:latin typeface="+mn-ea"/>
              </a:rPr>
              <a:t>　現状　</a:t>
            </a:r>
            <a:r>
              <a:rPr lang="en-US" altLang="ja-JP" sz="1400" dirty="0" smtClean="0">
                <a:latin typeface="+mn-ea"/>
              </a:rPr>
              <a:t>174</a:t>
            </a:r>
            <a:r>
              <a:rPr lang="ja-JP" altLang="en-US" sz="1400" dirty="0" smtClean="0">
                <a:latin typeface="+mn-ea"/>
              </a:rPr>
              <a:t>カ所設置済</a:t>
            </a:r>
            <a:endParaRPr lang="en-US" altLang="ja-JP" sz="1400" strike="sngStrike" dirty="0" smtClean="0">
              <a:solidFill>
                <a:srgbClr val="FF0000"/>
              </a:solidFill>
              <a:latin typeface="+mn-ea"/>
            </a:endParaRPr>
          </a:p>
          <a:p>
            <a:pPr marL="285750" indent="-285750">
              <a:buFont typeface="Wingdings" panose="05000000000000000000" pitchFamily="2" charset="2"/>
              <a:buChar char="Ø"/>
            </a:pPr>
            <a:r>
              <a:rPr lang="ja-JP" altLang="en-US" sz="1400" dirty="0" smtClean="0">
                <a:latin typeface="+mn-ea"/>
              </a:rPr>
              <a:t>これまでは大阪市ホームページにおいて、施設所管局等が</a:t>
            </a:r>
            <a:r>
              <a:rPr lang="en-US" altLang="ja-JP" sz="1400" dirty="0" smtClean="0">
                <a:latin typeface="+mn-ea"/>
              </a:rPr>
              <a:t>Wi-Fi</a:t>
            </a:r>
            <a:r>
              <a:rPr lang="ja-JP" altLang="en-US" sz="1400" dirty="0" smtClean="0">
                <a:latin typeface="+mn-ea"/>
              </a:rPr>
              <a:t>設置を同意した約</a:t>
            </a:r>
            <a:r>
              <a:rPr lang="en-US" altLang="ja-JP" sz="1400" dirty="0" smtClean="0">
                <a:latin typeface="+mn-ea"/>
              </a:rPr>
              <a:t>400</a:t>
            </a:r>
            <a:r>
              <a:rPr lang="ja-JP" altLang="en-US" sz="1400" dirty="0" smtClean="0">
                <a:latin typeface="+mn-ea"/>
              </a:rPr>
              <a:t>カ所を公開してきた。</a:t>
            </a:r>
            <a:endParaRPr lang="en-US" altLang="ja-JP" sz="1400" dirty="0" smtClean="0">
              <a:latin typeface="+mn-ea"/>
            </a:endParaRPr>
          </a:p>
          <a:p>
            <a:pPr marL="285750" indent="-285750">
              <a:buFont typeface="Wingdings" panose="05000000000000000000" pitchFamily="2" charset="2"/>
              <a:buChar char="Ø"/>
            </a:pPr>
            <a:r>
              <a:rPr lang="ja-JP" altLang="en-US" sz="1400" dirty="0" smtClean="0">
                <a:latin typeface="+mn-ea"/>
              </a:rPr>
              <a:t>今後、市民ニーズの把握に努め、施設の目的や市民の利用状況などから、より効果の出る施設から優先し整備をすすめる。</a:t>
            </a:r>
            <a:endParaRPr lang="en-US" altLang="ja-JP" sz="1400" dirty="0" smtClean="0">
              <a:latin typeface="+mn-ea"/>
            </a:endParaRPr>
          </a:p>
          <a:p>
            <a:pPr marL="285750" indent="-285750">
              <a:buFont typeface="Wingdings" panose="05000000000000000000" pitchFamily="2" charset="2"/>
              <a:buChar char="Ø"/>
            </a:pPr>
            <a:r>
              <a:rPr lang="ja-JP" altLang="en-US" sz="1400" dirty="0" smtClean="0">
                <a:latin typeface="+mn-ea"/>
              </a:rPr>
              <a:t>あわせて、広告収入や飲料自動販売機の収入など、民間による導入促進策を検討する。</a:t>
            </a:r>
            <a:endParaRPr lang="en-US" altLang="ja-JP" sz="1400" dirty="0" smtClean="0">
              <a:latin typeface="+mn-ea"/>
            </a:endParaRPr>
          </a:p>
        </p:txBody>
      </p:sp>
      <p:graphicFrame>
        <p:nvGraphicFramePr>
          <p:cNvPr id="21" name="表 20"/>
          <p:cNvGraphicFramePr>
            <a:graphicFrameLocks noGrp="1"/>
          </p:cNvGraphicFramePr>
          <p:nvPr>
            <p:extLst>
              <p:ext uri="{D42A27DB-BD31-4B8C-83A1-F6EECF244321}">
                <p14:modId xmlns:p14="http://schemas.microsoft.com/office/powerpoint/2010/main" val="3514915967"/>
              </p:ext>
            </p:extLst>
          </p:nvPr>
        </p:nvGraphicFramePr>
        <p:xfrm>
          <a:off x="582941" y="4149081"/>
          <a:ext cx="7632848" cy="1800200"/>
        </p:xfrm>
        <a:graphic>
          <a:graphicData uri="http://schemas.openxmlformats.org/drawingml/2006/table">
            <a:tbl>
              <a:tblPr firstRow="1" bandRow="1">
                <a:tableStyleId>{5C22544A-7EE6-4342-B048-85BDC9FD1C3A}</a:tableStyleId>
              </a:tblPr>
              <a:tblGrid>
                <a:gridCol w="3735223"/>
                <a:gridCol w="3897625"/>
              </a:tblGrid>
              <a:tr h="282593">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517607">
                <a:tc>
                  <a:txBody>
                    <a:bodyPr/>
                    <a:lstStyle/>
                    <a:p>
                      <a:pPr marL="171450" indent="-171450">
                        <a:buFont typeface="Wingdings" panose="05000000000000000000" pitchFamily="2" charset="2"/>
                        <a:buChar char="ü"/>
                      </a:pPr>
                      <a:r>
                        <a:rPr kumimoji="1" lang="ja-JP" altLang="en-US" sz="1200" dirty="0" smtClean="0">
                          <a:solidFill>
                            <a:schemeClr val="tx1"/>
                          </a:solidFill>
                        </a:rPr>
                        <a:t>市民ニーズを把握し、施設の目的や市民の利用状況などからより効果の出る施設から優先して整備</a:t>
                      </a:r>
                      <a:endParaRPr kumimoji="1" lang="en-US" altLang="ja-JP" sz="1200" dirty="0" smtClean="0">
                        <a:solidFill>
                          <a:schemeClr val="tx1"/>
                        </a:solidFill>
                      </a:endParaRPr>
                    </a:p>
                    <a:p>
                      <a:pPr marL="171450" indent="-171450">
                        <a:buFont typeface="Wingdings" panose="05000000000000000000" pitchFamily="2" charset="2"/>
                        <a:buChar char="ü"/>
                      </a:pPr>
                      <a:endParaRPr kumimoji="1" lang="en-US" altLang="ja-JP" sz="1200" dirty="0" smtClean="0"/>
                    </a:p>
                    <a:p>
                      <a:pPr marL="171450" indent="-171450">
                        <a:buFont typeface="Wingdings" panose="05000000000000000000" pitchFamily="2" charset="2"/>
                        <a:buChar char="ü"/>
                      </a:pPr>
                      <a:r>
                        <a:rPr kumimoji="1" lang="en-US" altLang="ja-JP" sz="1200" dirty="0" smtClean="0"/>
                        <a:t>Wi-Fi</a:t>
                      </a:r>
                      <a:r>
                        <a:rPr kumimoji="1" lang="ja-JP" altLang="en-US" sz="1200" dirty="0" smtClean="0"/>
                        <a:t>導入促進策を検討、実証実験実施</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ja-JP" altLang="en-US" sz="1200" dirty="0" smtClean="0"/>
                        <a:t>観光客が市内で快適に</a:t>
                      </a:r>
                      <a:r>
                        <a:rPr kumimoji="1" lang="en-US" altLang="ja-JP" sz="1200" dirty="0" smtClean="0"/>
                        <a:t>Wi-Fi</a:t>
                      </a:r>
                      <a:r>
                        <a:rPr kumimoji="1" lang="ja-JP" altLang="en-US" sz="1200" dirty="0" smtClean="0"/>
                        <a:t>に接続できる環境整備がなされ、内外からの集客が促進されている</a:t>
                      </a:r>
                      <a:endParaRPr kumimoji="1" lang="en-US" altLang="ja-JP" sz="1200" dirty="0" smtClean="0"/>
                    </a:p>
                    <a:p>
                      <a:pPr marL="171450" indent="-171450">
                        <a:buFont typeface="Wingdings" panose="05000000000000000000" pitchFamily="2" charset="2"/>
                        <a:buChar char="u"/>
                      </a:pPr>
                      <a:r>
                        <a:rPr kumimoji="1" lang="ja-JP" altLang="en-US" sz="1200" dirty="0" smtClean="0"/>
                        <a:t>大阪市において</a:t>
                      </a:r>
                      <a:r>
                        <a:rPr kumimoji="1" lang="en-US" altLang="ja-JP" sz="1200" dirty="0" smtClean="0"/>
                        <a:t>Wi-Fi</a:t>
                      </a:r>
                      <a:r>
                        <a:rPr kumimoji="1" lang="ja-JP" altLang="en-US" sz="1200" dirty="0" smtClean="0"/>
                        <a:t>の民間導入がすすみ、市民が快適にインターネットを利用できる</a:t>
                      </a:r>
                      <a:endParaRPr kumimoji="1" lang="en-US" altLang="ja-JP" sz="1200" dirty="0" smtClean="0"/>
                    </a:p>
                    <a:p>
                      <a:pPr marL="171450" indent="-171450">
                        <a:buFont typeface="Wingdings" panose="05000000000000000000" pitchFamily="2" charset="2"/>
                        <a:buChar char="u"/>
                      </a:pPr>
                      <a:r>
                        <a:rPr kumimoji="1" lang="ja-JP" altLang="en-US" sz="1200" dirty="0" smtClean="0"/>
                        <a:t>市有施設において</a:t>
                      </a:r>
                      <a:r>
                        <a:rPr kumimoji="1" lang="en-US" altLang="ja-JP" sz="1200" dirty="0" smtClean="0"/>
                        <a:t>Wi-Fi</a:t>
                      </a:r>
                      <a:r>
                        <a:rPr kumimoji="1" lang="ja-JP" altLang="en-US" sz="1200" dirty="0" smtClean="0"/>
                        <a:t>が有効に利用され、住民サービスの向上や市民活動の推進、行政事務の効率化が実現している</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正方形/長方形 10"/>
          <p:cNvSpPr/>
          <p:nvPr/>
        </p:nvSpPr>
        <p:spPr>
          <a:xfrm>
            <a:off x="257966" y="625236"/>
            <a:ext cx="8282799" cy="523220"/>
          </a:xfrm>
          <a:prstGeom prst="rect">
            <a:avLst/>
          </a:prstGeom>
        </p:spPr>
        <p:txBody>
          <a:bodyPr wrap="square">
            <a:spAutoFit/>
          </a:bodyPr>
          <a:lstStyle/>
          <a:p>
            <a:r>
              <a:rPr lang="en-US" altLang="ja-JP" sz="2800" b="1" dirty="0">
                <a:latin typeface="+mj-ea"/>
                <a:ea typeface="+mj-ea"/>
              </a:rPr>
              <a:t>Ⅰ</a:t>
            </a:r>
            <a:r>
              <a:rPr lang="ja-JP" altLang="en-US" sz="2800" b="1" dirty="0">
                <a:latin typeface="+mj-ea"/>
                <a:ea typeface="+mj-ea"/>
              </a:rPr>
              <a:t>　</a:t>
            </a:r>
            <a:r>
              <a:rPr lang="ja-JP" altLang="en-US" sz="2800" b="1" dirty="0" smtClean="0">
                <a:latin typeface="+mj-ea"/>
                <a:ea typeface="+mj-ea"/>
              </a:rPr>
              <a:t>情報インフラの活用　（</a:t>
            </a:r>
            <a:r>
              <a:rPr lang="en-US" altLang="ja-JP" sz="2800" b="1" dirty="0" smtClean="0">
                <a:latin typeface="+mj-ea"/>
                <a:ea typeface="+mj-ea"/>
              </a:rPr>
              <a:t>Wi-Fi</a:t>
            </a:r>
            <a:r>
              <a:rPr lang="ja-JP" altLang="en-US" sz="2800" b="1" dirty="0" err="1" smtClean="0">
                <a:latin typeface="+mj-ea"/>
                <a:ea typeface="+mj-ea"/>
              </a:rPr>
              <a:t>、</a:t>
            </a:r>
            <a:r>
              <a:rPr lang="en-US" altLang="ja-JP" sz="2800" b="1" dirty="0" err="1" smtClean="0">
                <a:latin typeface="+mj-ea"/>
                <a:ea typeface="+mj-ea"/>
              </a:rPr>
              <a:t>IoT</a:t>
            </a:r>
            <a:r>
              <a:rPr lang="ja-JP" altLang="en-US" sz="2800" b="1" dirty="0" smtClean="0">
                <a:latin typeface="+mj-ea"/>
                <a:ea typeface="+mj-ea"/>
              </a:rPr>
              <a:t>等）</a:t>
            </a:r>
            <a:endParaRPr lang="en-US" altLang="ja-JP" sz="2800" b="1" dirty="0" smtClean="0">
              <a:latin typeface="+mj-ea"/>
              <a:ea typeface="+mj-ea"/>
            </a:endParaRPr>
          </a:p>
        </p:txBody>
      </p:sp>
      <p:sp>
        <p:nvSpPr>
          <p:cNvPr id="8" name="正方形/長方形 7"/>
          <p:cNvSpPr/>
          <p:nvPr/>
        </p:nvSpPr>
        <p:spPr>
          <a:xfrm>
            <a:off x="358956" y="6099462"/>
            <a:ext cx="8479132" cy="523220"/>
          </a:xfrm>
          <a:prstGeom prst="rect">
            <a:avLst/>
          </a:prstGeom>
        </p:spPr>
        <p:txBody>
          <a:bodyPr wrap="square">
            <a:spAutoFit/>
          </a:bodyPr>
          <a:lstStyle/>
          <a:p>
            <a:r>
              <a:rPr lang="ja-JP" altLang="en-US" sz="1400" dirty="0">
                <a:latin typeface="+mn-ea"/>
              </a:rPr>
              <a:t>■降雨情報システム</a:t>
            </a:r>
            <a:endParaRPr lang="en-US" altLang="ja-JP" sz="1400" dirty="0">
              <a:latin typeface="+mn-ea"/>
            </a:endParaRPr>
          </a:p>
          <a:p>
            <a:r>
              <a:rPr lang="ja-JP" altLang="en-US" sz="1400" dirty="0">
                <a:latin typeface="+mn-ea"/>
              </a:rPr>
              <a:t>　　</a:t>
            </a:r>
            <a:r>
              <a:rPr lang="ja-JP" altLang="en-US" sz="1200" dirty="0">
                <a:latin typeface="+mn-ea"/>
              </a:rPr>
              <a:t>降雨観測用レーダで観測した雨雲の様子を１分周期で可視化、２時間前まで遡り表示対応</a:t>
            </a:r>
            <a:endParaRPr lang="en-US" altLang="ja-JP" sz="1200" dirty="0">
              <a:latin typeface="+mn-ea"/>
            </a:endParaRPr>
          </a:p>
        </p:txBody>
      </p:sp>
    </p:spTree>
    <p:extLst>
      <p:ext uri="{BB962C8B-B14F-4D97-AF65-F5344CB8AC3E}">
        <p14:creationId xmlns:p14="http://schemas.microsoft.com/office/powerpoint/2010/main" val="88753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443" y="5024095"/>
            <a:ext cx="1872208" cy="1402076"/>
          </a:xfrm>
          <a:prstGeom prst="rect">
            <a:avLst/>
          </a:prstGeom>
        </p:spPr>
      </p:pic>
      <p:sp>
        <p:nvSpPr>
          <p:cNvPr id="18" name="角丸四角形 17"/>
          <p:cNvSpPr/>
          <p:nvPr/>
        </p:nvSpPr>
        <p:spPr>
          <a:xfrm>
            <a:off x="306839" y="1166227"/>
            <a:ext cx="8496944" cy="48489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公衆無線</a:t>
            </a:r>
            <a:r>
              <a:rPr kumimoji="1" lang="en-US" altLang="ja-JP" sz="2000" b="1" dirty="0" smtClean="0">
                <a:solidFill>
                  <a:schemeClr val="tx1"/>
                </a:solidFill>
                <a:latin typeface="+mj-ea"/>
                <a:ea typeface="+mj-ea"/>
              </a:rPr>
              <a:t>LAN</a:t>
            </a:r>
            <a:r>
              <a:rPr kumimoji="1" lang="ja-JP" altLang="en-US" sz="2000" b="1" dirty="0" smtClean="0">
                <a:solidFill>
                  <a:schemeClr val="tx1"/>
                </a:solidFill>
                <a:latin typeface="+mj-ea"/>
                <a:ea typeface="+mj-ea"/>
              </a:rPr>
              <a:t>　（</a:t>
            </a:r>
            <a:r>
              <a:rPr kumimoji="1" lang="en-US" altLang="ja-JP" sz="2000" b="1" dirty="0" smtClean="0">
                <a:solidFill>
                  <a:schemeClr val="tx1"/>
                </a:solidFill>
                <a:latin typeface="+mj-ea"/>
                <a:ea typeface="+mj-ea"/>
              </a:rPr>
              <a:t>Wi-Fi</a:t>
            </a:r>
            <a:r>
              <a:rPr kumimoji="1" lang="ja-JP" altLang="en-US" sz="2000" b="1" dirty="0" smtClean="0">
                <a:solidFill>
                  <a:schemeClr val="tx1"/>
                </a:solidFill>
                <a:latin typeface="+mj-ea"/>
                <a:ea typeface="+mj-ea"/>
              </a:rPr>
              <a:t>）等</a:t>
            </a:r>
            <a:endParaRPr kumimoji="1" lang="ja-JP" altLang="en-US" sz="2000" b="1" dirty="0">
              <a:solidFill>
                <a:schemeClr val="tx1"/>
              </a:solidFill>
              <a:latin typeface="+mj-ea"/>
              <a:ea typeface="+mj-ea"/>
            </a:endParaRPr>
          </a:p>
        </p:txBody>
      </p:sp>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4</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099706776"/>
              </p:ext>
            </p:extLst>
          </p:nvPr>
        </p:nvGraphicFramePr>
        <p:xfrm>
          <a:off x="284001" y="1772816"/>
          <a:ext cx="8249001" cy="2313407"/>
        </p:xfrm>
        <a:graphic>
          <a:graphicData uri="http://schemas.openxmlformats.org/drawingml/2006/table">
            <a:tbl>
              <a:tblPr firstRow="1" bandRow="1">
                <a:tableStyleId>{5C22544A-7EE6-4342-B048-85BDC9FD1C3A}</a:tableStyleId>
              </a:tblPr>
              <a:tblGrid>
                <a:gridCol w="2749667"/>
                <a:gridCol w="2749667"/>
                <a:gridCol w="2749667"/>
              </a:tblGrid>
              <a:tr h="474231">
                <a:tc>
                  <a:txBody>
                    <a:bodyPr/>
                    <a:lstStyle/>
                    <a:p>
                      <a:pPr algn="ctr"/>
                      <a:r>
                        <a:rPr kumimoji="1" lang="ja-JP" altLang="en-US" dirty="0" smtClean="0"/>
                        <a:t>平成</a:t>
                      </a:r>
                      <a:r>
                        <a:rPr kumimoji="1" lang="en-US" altLang="ja-JP" dirty="0" smtClean="0"/>
                        <a:t>27</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28</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29</a:t>
                      </a:r>
                      <a:r>
                        <a:rPr kumimoji="1" lang="ja-JP" altLang="en-US" dirty="0" smtClean="0"/>
                        <a:t>年度</a:t>
                      </a:r>
                      <a:endParaRPr kumimoji="1" lang="ja-JP" altLang="en-US" dirty="0"/>
                    </a:p>
                  </a:txBody>
                  <a:tcPr/>
                </a:tc>
              </a:tr>
              <a:tr h="1839176">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grpSp>
        <p:nvGrpSpPr>
          <p:cNvPr id="4" name="グループ化 3"/>
          <p:cNvGrpSpPr/>
          <p:nvPr/>
        </p:nvGrpSpPr>
        <p:grpSpPr>
          <a:xfrm>
            <a:off x="334318" y="2255867"/>
            <a:ext cx="8188964" cy="1381575"/>
            <a:chOff x="323528" y="4869160"/>
            <a:chExt cx="8188964" cy="1174228"/>
          </a:xfrm>
        </p:grpSpPr>
        <p:sp>
          <p:nvSpPr>
            <p:cNvPr id="20" name="右矢印 19"/>
            <p:cNvSpPr/>
            <p:nvPr/>
          </p:nvSpPr>
          <p:spPr>
            <a:xfrm>
              <a:off x="2977033" y="4869160"/>
              <a:ext cx="5535459" cy="356362"/>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屈折矢印 7"/>
            <p:cNvSpPr/>
            <p:nvPr/>
          </p:nvSpPr>
          <p:spPr>
            <a:xfrm>
              <a:off x="7005163" y="5722189"/>
              <a:ext cx="292351" cy="253554"/>
            </a:xfrm>
            <a:prstGeom prst="bentUpArrow">
              <a:avLst>
                <a:gd name="adj1" fmla="val 34426"/>
                <a:gd name="adj2" fmla="val 25000"/>
                <a:gd name="adj3" fmla="val 25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山形 29"/>
            <p:cNvSpPr/>
            <p:nvPr/>
          </p:nvSpPr>
          <p:spPr>
            <a:xfrm>
              <a:off x="331565" y="5364916"/>
              <a:ext cx="2705414" cy="337801"/>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市有施設</a:t>
              </a:r>
              <a:r>
                <a:rPr lang="en-US" altLang="ja-JP" sz="1200" dirty="0" smtClean="0">
                  <a:solidFill>
                    <a:schemeClr val="tx1"/>
                  </a:solidFill>
                </a:rPr>
                <a:t>400</a:t>
              </a:r>
              <a:r>
                <a:rPr lang="ja-JP" altLang="en-US" sz="1200" dirty="0" smtClean="0">
                  <a:solidFill>
                    <a:schemeClr val="tx1"/>
                  </a:solidFill>
                </a:rPr>
                <a:t>カ所公表</a:t>
              </a:r>
              <a:endParaRPr kumimoji="1" lang="ja-JP" altLang="en-US" sz="1200" strike="sngStrike" dirty="0">
                <a:solidFill>
                  <a:srgbClr val="FF0000"/>
                </a:solidFill>
              </a:endParaRPr>
            </a:p>
          </p:txBody>
        </p:sp>
        <p:sp>
          <p:nvSpPr>
            <p:cNvPr id="31" name="山形 30"/>
            <p:cNvSpPr/>
            <p:nvPr/>
          </p:nvSpPr>
          <p:spPr>
            <a:xfrm>
              <a:off x="1626517" y="5770299"/>
              <a:ext cx="1410461" cy="259025"/>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導入促進策検討</a:t>
              </a:r>
              <a:endParaRPr kumimoji="1" lang="ja-JP" altLang="en-US" sz="900" dirty="0">
                <a:solidFill>
                  <a:schemeClr val="tx1"/>
                </a:solidFill>
              </a:endParaRPr>
            </a:p>
          </p:txBody>
        </p:sp>
        <p:sp>
          <p:nvSpPr>
            <p:cNvPr id="32" name="山形 31"/>
            <p:cNvSpPr/>
            <p:nvPr/>
          </p:nvSpPr>
          <p:spPr>
            <a:xfrm>
              <a:off x="3000376" y="5770298"/>
              <a:ext cx="2786630" cy="259025"/>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導入促進策実証実験</a:t>
              </a:r>
              <a:endParaRPr kumimoji="1" lang="ja-JP" altLang="en-US" sz="900" dirty="0">
                <a:solidFill>
                  <a:schemeClr val="tx1"/>
                </a:solidFill>
              </a:endParaRPr>
            </a:p>
          </p:txBody>
        </p:sp>
        <p:sp>
          <p:nvSpPr>
            <p:cNvPr id="33" name="山形 32"/>
            <p:cNvSpPr/>
            <p:nvPr/>
          </p:nvSpPr>
          <p:spPr>
            <a:xfrm>
              <a:off x="5753101" y="5784363"/>
              <a:ext cx="1355884" cy="259025"/>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効果検証</a:t>
              </a:r>
              <a:endParaRPr kumimoji="1" lang="ja-JP" altLang="en-US" sz="900" dirty="0">
                <a:solidFill>
                  <a:schemeClr val="tx1"/>
                </a:solidFill>
              </a:endParaRPr>
            </a:p>
          </p:txBody>
        </p:sp>
        <p:sp>
          <p:nvSpPr>
            <p:cNvPr id="19" name="テキスト ボックス 18"/>
            <p:cNvSpPr txBox="1"/>
            <p:nvPr/>
          </p:nvSpPr>
          <p:spPr>
            <a:xfrm>
              <a:off x="323528" y="4921423"/>
              <a:ext cx="2653506" cy="261586"/>
            </a:xfrm>
            <a:prstGeom prst="rect">
              <a:avLst/>
            </a:prstGeom>
            <a:solidFill>
              <a:schemeClr val="bg1"/>
            </a:solidFill>
            <a:ln>
              <a:solidFill>
                <a:schemeClr val="tx1"/>
              </a:solidFill>
            </a:ln>
          </p:spPr>
          <p:txBody>
            <a:bodyPr wrap="square" rtlCol="0">
              <a:spAutoFit/>
            </a:bodyPr>
            <a:lstStyle/>
            <a:p>
              <a:pPr algn="ctr"/>
              <a:r>
                <a:rPr lang="en-US" altLang="ja-JP" sz="1400" dirty="0" smtClean="0"/>
                <a:t>Osaka Free Wi-Fi</a:t>
              </a:r>
              <a:endParaRPr kumimoji="1" lang="ja-JP" altLang="en-US" sz="1400" dirty="0"/>
            </a:p>
          </p:txBody>
        </p:sp>
      </p:grpSp>
      <p:pic>
        <p:nvPicPr>
          <p:cNvPr id="25" name="Picture 4" descr="C:\Users\i8650306\AppData\Local\Microsoft\Windows\Temporary Internet Files\Content.Outlook\C4NDP298\ヒョウ柄.jpg"/>
          <p:cNvPicPr>
            <a:picLocks noChangeAspect="1" noChangeArrowheads="1"/>
          </p:cNvPicPr>
          <p:nvPr/>
        </p:nvPicPr>
        <p:blipFill>
          <a:blip r:embed="rId3" cstate="print"/>
          <a:srcRect/>
          <a:stretch>
            <a:fillRect/>
          </a:stretch>
        </p:blipFill>
        <p:spPr bwMode="auto">
          <a:xfrm>
            <a:off x="2899595" y="5411968"/>
            <a:ext cx="1152128" cy="1152128"/>
          </a:xfrm>
          <a:prstGeom prst="rect">
            <a:avLst/>
          </a:prstGeom>
          <a:noFill/>
        </p:spPr>
      </p:pic>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2243" y="4086224"/>
            <a:ext cx="1670842" cy="1169589"/>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3646" y="4147041"/>
            <a:ext cx="2360570" cy="2360570"/>
          </a:xfrm>
          <a:prstGeom prst="rect">
            <a:avLst/>
          </a:prstGeom>
        </p:spPr>
      </p:pic>
      <p:pic>
        <p:nvPicPr>
          <p:cNvPr id="22" name="Picture 2" descr="C:\Users\i8650306\AppData\Local\Microsoft\Windows\Temporary Internet Files\Content.Outlook\C4NDP298\大阪城2.jpg"/>
          <p:cNvPicPr>
            <a:picLocks noChangeAspect="1" noChangeArrowheads="1"/>
          </p:cNvPicPr>
          <p:nvPr/>
        </p:nvPicPr>
        <p:blipFill>
          <a:blip r:embed="rId6" cstate="print"/>
          <a:srcRect/>
          <a:stretch>
            <a:fillRect/>
          </a:stretch>
        </p:blipFill>
        <p:spPr bwMode="auto">
          <a:xfrm>
            <a:off x="5508104" y="5349193"/>
            <a:ext cx="1047875" cy="938640"/>
          </a:xfrm>
          <a:prstGeom prst="rect">
            <a:avLst/>
          </a:prstGeom>
          <a:noFill/>
        </p:spPr>
      </p:pic>
      <p:pic>
        <p:nvPicPr>
          <p:cNvPr id="34" name="図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738" y="4129721"/>
            <a:ext cx="1975799" cy="1391840"/>
          </a:xfrm>
          <a:prstGeom prst="rect">
            <a:avLst/>
          </a:prstGeom>
        </p:spPr>
      </p:pic>
      <p:sp>
        <p:nvSpPr>
          <p:cNvPr id="36" name="図形 35"/>
          <p:cNvSpPr/>
          <p:nvPr/>
        </p:nvSpPr>
        <p:spPr>
          <a:xfrm rot="4396374">
            <a:off x="1090688" y="4879194"/>
            <a:ext cx="1419696" cy="859381"/>
          </a:xfrm>
          <a:prstGeom prst="swooshArrow">
            <a:avLst>
              <a:gd name="adj1" fmla="val 16310"/>
              <a:gd name="adj2" fmla="val 31370"/>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38" name="図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9621" y="4556710"/>
            <a:ext cx="1802575" cy="1261803"/>
          </a:xfrm>
          <a:prstGeom prst="rect">
            <a:avLst/>
          </a:prstGeom>
        </p:spPr>
      </p:pic>
      <p:sp>
        <p:nvSpPr>
          <p:cNvPr id="37" name="正方形/長方形 36"/>
          <p:cNvSpPr/>
          <p:nvPr/>
        </p:nvSpPr>
        <p:spPr>
          <a:xfrm rot="21120905">
            <a:off x="5155436" y="4371324"/>
            <a:ext cx="2680519"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3600" b="1" cap="none" spc="0" dirty="0" smtClean="0">
                <a:ln/>
                <a:solidFill>
                  <a:schemeClr val="accent3"/>
                </a:solidFill>
                <a:effectLst/>
                <a:latin typeface="HG丸ｺﾞｼｯｸM-PRO" panose="020F0600000000000000" pitchFamily="50" charset="-128"/>
                <a:ea typeface="HG丸ｺﾞｼｯｸM-PRO" panose="020F0600000000000000" pitchFamily="50" charset="-128"/>
              </a:rPr>
              <a:t>つながる！</a:t>
            </a:r>
            <a:endParaRPr lang="ja-JP" altLang="en-US" sz="3600" b="1" cap="none" spc="0" dirty="0">
              <a:ln/>
              <a:solidFill>
                <a:schemeClr val="accent3"/>
              </a:solidFill>
              <a:effectLst/>
              <a:latin typeface="HG丸ｺﾞｼｯｸM-PRO" panose="020F0600000000000000" pitchFamily="50" charset="-128"/>
              <a:ea typeface="HG丸ｺﾞｼｯｸM-PRO" panose="020F0600000000000000" pitchFamily="50" charset="-128"/>
            </a:endParaRPr>
          </a:p>
        </p:txBody>
      </p:sp>
      <p:sp>
        <p:nvSpPr>
          <p:cNvPr id="39" name="図形 38"/>
          <p:cNvSpPr/>
          <p:nvPr/>
        </p:nvSpPr>
        <p:spPr>
          <a:xfrm rot="3848610">
            <a:off x="416668" y="4860305"/>
            <a:ext cx="1888917" cy="934044"/>
          </a:xfrm>
          <a:prstGeom prst="swooshArrow">
            <a:avLst>
              <a:gd name="adj1" fmla="val 21254"/>
              <a:gd name="adj2" fmla="val 33425"/>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40" name="グループ化 39"/>
          <p:cNvGrpSpPr/>
          <p:nvPr/>
        </p:nvGrpSpPr>
        <p:grpSpPr>
          <a:xfrm>
            <a:off x="417287" y="4138895"/>
            <a:ext cx="1999062" cy="372505"/>
            <a:chOff x="58615" y="83964"/>
            <a:chExt cx="1999062" cy="372505"/>
          </a:xfrm>
        </p:grpSpPr>
        <p:sp>
          <p:nvSpPr>
            <p:cNvPr id="41" name="正方形/長方形 40"/>
            <p:cNvSpPr/>
            <p:nvPr/>
          </p:nvSpPr>
          <p:spPr>
            <a:xfrm>
              <a:off x="58615" y="83964"/>
              <a:ext cx="1999062" cy="3725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正方形/長方形 41"/>
            <p:cNvSpPr/>
            <p:nvPr/>
          </p:nvSpPr>
          <p:spPr>
            <a:xfrm>
              <a:off x="58615" y="83964"/>
              <a:ext cx="1999062" cy="3725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26670" rIns="26670" bIns="26670" numCol="1" spcCol="1270" anchor="b" anchorCtr="0">
              <a:noAutofit/>
            </a:bodyPr>
            <a:lstStyle/>
            <a:p>
              <a:pPr lvl="0" algn="ctr" defTabSz="933450">
                <a:lnSpc>
                  <a:spcPct val="90000"/>
                </a:lnSpc>
                <a:spcBef>
                  <a:spcPct val="0"/>
                </a:spcBef>
                <a:spcAft>
                  <a:spcPct val="35000"/>
                </a:spcAft>
              </a:pPr>
              <a:r>
                <a:rPr kumimoji="1" lang="en-US" altLang="ja-JP" sz="2100" kern="1200" dirty="0" smtClean="0">
                  <a:solidFill>
                    <a:srgbClr val="FF0000"/>
                  </a:solidFill>
                </a:rPr>
                <a:t>OSAKA! So Cool!!</a:t>
              </a:r>
              <a:endParaRPr kumimoji="1" lang="ja-JP" altLang="en-US" sz="2100" kern="1200" dirty="0">
                <a:solidFill>
                  <a:srgbClr val="FF0000"/>
                </a:solidFill>
              </a:endParaRPr>
            </a:p>
          </p:txBody>
        </p:sp>
      </p:grpSp>
      <p:sp>
        <p:nvSpPr>
          <p:cNvPr id="43" name="正方形/長方形 42"/>
          <p:cNvSpPr/>
          <p:nvPr/>
        </p:nvSpPr>
        <p:spPr>
          <a:xfrm>
            <a:off x="257966" y="625236"/>
            <a:ext cx="8282799" cy="523220"/>
          </a:xfrm>
          <a:prstGeom prst="rect">
            <a:avLst/>
          </a:prstGeom>
        </p:spPr>
        <p:txBody>
          <a:bodyPr wrap="square">
            <a:spAutoFit/>
          </a:bodyPr>
          <a:lstStyle/>
          <a:p>
            <a:r>
              <a:rPr lang="en-US" altLang="ja-JP" sz="2800" b="1" dirty="0">
                <a:latin typeface="+mj-ea"/>
                <a:ea typeface="+mj-ea"/>
              </a:rPr>
              <a:t>Ⅰ</a:t>
            </a:r>
            <a:r>
              <a:rPr lang="ja-JP" altLang="en-US" sz="2800" b="1" dirty="0">
                <a:latin typeface="+mj-ea"/>
                <a:ea typeface="+mj-ea"/>
              </a:rPr>
              <a:t>　</a:t>
            </a:r>
            <a:r>
              <a:rPr lang="ja-JP" altLang="en-US" sz="2800" dirty="0" smtClean="0">
                <a:latin typeface="+mn-ea"/>
              </a:rPr>
              <a:t>情報インフラの活用　</a:t>
            </a:r>
            <a:r>
              <a:rPr lang="ja-JP" altLang="en-US" sz="2800" b="1" dirty="0" smtClean="0">
                <a:latin typeface="+mj-ea"/>
              </a:rPr>
              <a:t>（</a:t>
            </a:r>
            <a:r>
              <a:rPr lang="en-US" altLang="ja-JP" sz="2800" b="1" dirty="0">
                <a:latin typeface="+mj-ea"/>
              </a:rPr>
              <a:t>Wi-Fi</a:t>
            </a:r>
            <a:r>
              <a:rPr lang="ja-JP" altLang="en-US" sz="2800" b="1" dirty="0" err="1">
                <a:latin typeface="+mj-ea"/>
              </a:rPr>
              <a:t>、</a:t>
            </a:r>
            <a:r>
              <a:rPr lang="en-US" altLang="ja-JP" sz="2800" b="1" dirty="0" err="1">
                <a:latin typeface="+mj-ea"/>
              </a:rPr>
              <a:t>IoT</a:t>
            </a:r>
            <a:r>
              <a:rPr lang="ja-JP" altLang="en-US" sz="2800" b="1" dirty="0">
                <a:latin typeface="+mj-ea"/>
              </a:rPr>
              <a:t>等</a:t>
            </a:r>
            <a:r>
              <a:rPr lang="ja-JP" altLang="en-US" sz="2800" b="1" dirty="0" smtClean="0">
                <a:latin typeface="+mj-ea"/>
              </a:rPr>
              <a:t>）</a:t>
            </a:r>
            <a:endParaRPr lang="en-US" altLang="ja-JP" sz="2800" b="1" dirty="0">
              <a:latin typeface="+mj-ea"/>
            </a:endParaRPr>
          </a:p>
        </p:txBody>
      </p:sp>
      <p:sp>
        <p:nvSpPr>
          <p:cNvPr id="46" name="右矢印 45"/>
          <p:cNvSpPr/>
          <p:nvPr/>
        </p:nvSpPr>
        <p:spPr>
          <a:xfrm>
            <a:off x="2854598" y="3678704"/>
            <a:ext cx="5668313" cy="36468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運用</a:t>
            </a:r>
            <a:endParaRPr kumimoji="1" lang="ja-JP" altLang="en-US" sz="1200" dirty="0">
              <a:solidFill>
                <a:schemeClr val="tx1"/>
              </a:solidFill>
            </a:endParaRPr>
          </a:p>
        </p:txBody>
      </p:sp>
      <p:sp>
        <p:nvSpPr>
          <p:cNvPr id="45" name="山形 44"/>
          <p:cNvSpPr/>
          <p:nvPr/>
        </p:nvSpPr>
        <p:spPr>
          <a:xfrm>
            <a:off x="307913" y="3717032"/>
            <a:ext cx="2723347" cy="288032"/>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降雨情報システム</a:t>
            </a:r>
            <a:endParaRPr kumimoji="1" lang="ja-JP" altLang="en-US" sz="1100" dirty="0">
              <a:solidFill>
                <a:schemeClr val="tx1"/>
              </a:solidFill>
            </a:endParaRPr>
          </a:p>
        </p:txBody>
      </p:sp>
      <p:sp>
        <p:nvSpPr>
          <p:cNvPr id="44" name="山形 43"/>
          <p:cNvSpPr/>
          <p:nvPr/>
        </p:nvSpPr>
        <p:spPr>
          <a:xfrm>
            <a:off x="3058477" y="2853788"/>
            <a:ext cx="2705414" cy="39745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市民ニーズを把握、施設の目的・利用状況等からより効果の出る施設を検討</a:t>
            </a:r>
            <a:endParaRPr kumimoji="1" lang="ja-JP" altLang="en-US" sz="1000" strike="sngStrike" dirty="0">
              <a:solidFill>
                <a:schemeClr val="tx1"/>
              </a:solidFill>
            </a:endParaRPr>
          </a:p>
        </p:txBody>
      </p:sp>
      <p:sp>
        <p:nvSpPr>
          <p:cNvPr id="47" name="山形 46"/>
          <p:cNvSpPr/>
          <p:nvPr/>
        </p:nvSpPr>
        <p:spPr>
          <a:xfrm>
            <a:off x="5797796" y="2876326"/>
            <a:ext cx="2718581" cy="352373"/>
          </a:xfrm>
          <a:prstGeom prst="chevron">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（新規設置）</a:t>
            </a:r>
            <a:endParaRPr kumimoji="1" lang="ja-JP" altLang="en-US" sz="1000" dirty="0">
              <a:solidFill>
                <a:schemeClr val="tx1"/>
              </a:solidFill>
            </a:endParaRPr>
          </a:p>
        </p:txBody>
      </p:sp>
    </p:spTree>
    <p:extLst>
      <p:ext uri="{BB962C8B-B14F-4D97-AF65-F5344CB8AC3E}">
        <p14:creationId xmlns:p14="http://schemas.microsoft.com/office/powerpoint/2010/main" val="4033707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06839" y="1166227"/>
            <a:ext cx="8496944" cy="484892"/>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a:t>
            </a:r>
            <a:r>
              <a:rPr lang="ja-JP" altLang="en-US" sz="2000" b="1" dirty="0" smtClean="0">
                <a:solidFill>
                  <a:schemeClr val="tx1"/>
                </a:solidFill>
                <a:latin typeface="+mj-ea"/>
                <a:ea typeface="+mj-ea"/>
              </a:rPr>
              <a:t>最先端</a:t>
            </a:r>
            <a:r>
              <a:rPr lang="en-US" altLang="ja-JP" sz="2000" b="1" dirty="0" smtClean="0">
                <a:solidFill>
                  <a:schemeClr val="tx1"/>
                </a:solidFill>
                <a:latin typeface="+mj-ea"/>
                <a:ea typeface="+mj-ea"/>
              </a:rPr>
              <a:t>ICT</a:t>
            </a:r>
            <a:r>
              <a:rPr lang="ja-JP" altLang="en-US" sz="2000" b="1" dirty="0" smtClean="0">
                <a:solidFill>
                  <a:schemeClr val="tx1"/>
                </a:solidFill>
                <a:latin typeface="+mj-ea"/>
                <a:ea typeface="+mj-ea"/>
              </a:rPr>
              <a:t>実証実験</a:t>
            </a:r>
            <a:endParaRPr kumimoji="1" lang="ja-JP" altLang="en-US" sz="2000" b="1" dirty="0">
              <a:solidFill>
                <a:schemeClr val="tx1"/>
              </a:solidFill>
              <a:latin typeface="+mj-ea"/>
              <a:ea typeface="+mj-ea"/>
            </a:endParaRPr>
          </a:p>
        </p:txBody>
      </p:sp>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5</a:t>
            </a:fld>
            <a:endParaRPr kumimoji="1" lang="ja-JP" altLang="en-US"/>
          </a:p>
        </p:txBody>
      </p:sp>
      <p:sp>
        <p:nvSpPr>
          <p:cNvPr id="2" name="正方形/長方形 1"/>
          <p:cNvSpPr/>
          <p:nvPr/>
        </p:nvSpPr>
        <p:spPr>
          <a:xfrm>
            <a:off x="257966" y="625236"/>
            <a:ext cx="8282799" cy="523220"/>
          </a:xfrm>
          <a:prstGeom prst="rect">
            <a:avLst/>
          </a:prstGeom>
        </p:spPr>
        <p:txBody>
          <a:bodyPr wrap="square">
            <a:spAutoFit/>
          </a:bodyPr>
          <a:lstStyle/>
          <a:p>
            <a:r>
              <a:rPr lang="en-US" altLang="ja-JP" sz="2800" b="1" dirty="0">
                <a:latin typeface="+mj-ea"/>
                <a:ea typeface="+mj-ea"/>
              </a:rPr>
              <a:t>Ⅰ</a:t>
            </a:r>
            <a:r>
              <a:rPr lang="ja-JP" altLang="en-US" sz="2800" b="1" dirty="0">
                <a:latin typeface="+mj-ea"/>
                <a:ea typeface="+mj-ea"/>
              </a:rPr>
              <a:t>　</a:t>
            </a:r>
            <a:r>
              <a:rPr lang="ja-JP" altLang="en-US" sz="2800" dirty="0" smtClean="0">
                <a:latin typeface="+mn-ea"/>
              </a:rPr>
              <a:t>情報インフラの活用　</a:t>
            </a:r>
            <a:r>
              <a:rPr lang="ja-JP" altLang="en-US" sz="2800" b="1" dirty="0">
                <a:latin typeface="+mj-ea"/>
              </a:rPr>
              <a:t>（</a:t>
            </a:r>
            <a:r>
              <a:rPr lang="en-US" altLang="ja-JP" sz="2800" b="1" dirty="0">
                <a:latin typeface="+mj-ea"/>
              </a:rPr>
              <a:t>Wi-Fi</a:t>
            </a:r>
            <a:r>
              <a:rPr lang="ja-JP" altLang="en-US" sz="2800" b="1" dirty="0" err="1">
                <a:latin typeface="+mj-ea"/>
              </a:rPr>
              <a:t>、</a:t>
            </a:r>
            <a:r>
              <a:rPr lang="en-US" altLang="ja-JP" sz="2800" b="1" dirty="0" err="1">
                <a:latin typeface="+mj-ea"/>
              </a:rPr>
              <a:t>IoT</a:t>
            </a:r>
            <a:r>
              <a:rPr lang="ja-JP" altLang="en-US" sz="2800" b="1" dirty="0">
                <a:latin typeface="+mj-ea"/>
              </a:rPr>
              <a:t>等</a:t>
            </a:r>
            <a:r>
              <a:rPr lang="ja-JP" altLang="en-US" sz="2800" b="1" dirty="0" smtClean="0">
                <a:latin typeface="+mj-ea"/>
              </a:rPr>
              <a:t>）</a:t>
            </a:r>
            <a:endParaRPr lang="en-US" altLang="ja-JP" sz="2800" b="1" dirty="0">
              <a:latin typeface="+mj-ea"/>
            </a:endParaRPr>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11585431"/>
              </p:ext>
            </p:extLst>
          </p:nvPr>
        </p:nvGraphicFramePr>
        <p:xfrm>
          <a:off x="244084" y="4748728"/>
          <a:ext cx="8249001" cy="1920632"/>
        </p:xfrm>
        <a:graphic>
          <a:graphicData uri="http://schemas.openxmlformats.org/drawingml/2006/table">
            <a:tbl>
              <a:tblPr firstRow="1" bandRow="1">
                <a:tableStyleId>{5C22544A-7EE6-4342-B048-85BDC9FD1C3A}</a:tableStyleId>
              </a:tblPr>
              <a:tblGrid>
                <a:gridCol w="2749667"/>
                <a:gridCol w="2749667"/>
                <a:gridCol w="2749667"/>
              </a:tblGrid>
              <a:tr h="484673">
                <a:tc>
                  <a:txBody>
                    <a:bodyPr/>
                    <a:lstStyle/>
                    <a:p>
                      <a:pPr algn="ctr"/>
                      <a:r>
                        <a:rPr kumimoji="1" lang="ja-JP" altLang="en-US" dirty="0" smtClean="0"/>
                        <a:t>平成</a:t>
                      </a:r>
                      <a:r>
                        <a:rPr kumimoji="1" lang="en-US" altLang="ja-JP" dirty="0" smtClean="0"/>
                        <a:t>27</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28</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29</a:t>
                      </a:r>
                      <a:r>
                        <a:rPr kumimoji="1" lang="ja-JP" altLang="en-US" dirty="0" smtClean="0"/>
                        <a:t>年度</a:t>
                      </a:r>
                      <a:endParaRPr kumimoji="1" lang="ja-JP" altLang="en-US" dirty="0"/>
                    </a:p>
                  </a:txBody>
                  <a:tcPr/>
                </a:tc>
              </a:tr>
              <a:tr h="1435959">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sp>
        <p:nvSpPr>
          <p:cNvPr id="20" name="テキスト ボックス 19"/>
          <p:cNvSpPr txBox="1"/>
          <p:nvPr/>
        </p:nvSpPr>
        <p:spPr>
          <a:xfrm>
            <a:off x="334261" y="1704886"/>
            <a:ext cx="8479132" cy="1615827"/>
          </a:xfrm>
          <a:prstGeom prst="rect">
            <a:avLst/>
          </a:prstGeom>
          <a:noFill/>
        </p:spPr>
        <p:txBody>
          <a:bodyPr wrap="square" rtlCol="0">
            <a:spAutoFit/>
          </a:bodyPr>
          <a:lstStyle/>
          <a:p>
            <a:r>
              <a:rPr lang="ja-JP" altLang="en-US" sz="1400" dirty="0" smtClean="0">
                <a:latin typeface="+mn-ea"/>
              </a:rPr>
              <a:t>■都市の安全・安心向上実証実験</a:t>
            </a:r>
            <a:endParaRPr lang="en-US" altLang="ja-JP" sz="1400" dirty="0" smtClean="0">
              <a:latin typeface="+mn-ea"/>
            </a:endParaRPr>
          </a:p>
          <a:p>
            <a:r>
              <a:rPr lang="ja-JP" altLang="en-US" sz="1300" dirty="0" smtClean="0">
                <a:latin typeface="+mn-ea"/>
              </a:rPr>
              <a:t>　</a:t>
            </a:r>
            <a:r>
              <a:rPr lang="ja-JP" altLang="en-US" sz="1300" dirty="0">
                <a:latin typeface="+mn-ea"/>
              </a:rPr>
              <a:t>　</a:t>
            </a:r>
            <a:r>
              <a:rPr lang="ja-JP" altLang="en-US" sz="1200" dirty="0" smtClean="0">
                <a:latin typeface="+mn-ea"/>
              </a:rPr>
              <a:t>最先端の</a:t>
            </a:r>
            <a:r>
              <a:rPr lang="en-US" altLang="ja-JP" sz="1200" dirty="0" smtClean="0">
                <a:latin typeface="+mn-ea"/>
              </a:rPr>
              <a:t>ICT</a:t>
            </a:r>
            <a:r>
              <a:rPr lang="ja-JP" altLang="en-US" sz="1200" dirty="0" smtClean="0">
                <a:latin typeface="+mn-ea"/>
              </a:rPr>
              <a:t>を活用し、都市の安全・安心向上の取組みをすすめるため、</a:t>
            </a:r>
            <a:r>
              <a:rPr lang="ja-JP" altLang="en-US" sz="1200" dirty="0">
                <a:latin typeface="+mn-ea"/>
              </a:rPr>
              <a:t>企業</a:t>
            </a:r>
            <a:r>
              <a:rPr lang="ja-JP" altLang="en-US" sz="1200" dirty="0" smtClean="0">
                <a:latin typeface="+mn-ea"/>
              </a:rPr>
              <a:t>等と共同で実証実験を実施</a:t>
            </a:r>
            <a:endParaRPr lang="en-US" altLang="ja-JP" sz="1200" dirty="0" smtClean="0">
              <a:latin typeface="+mn-ea"/>
            </a:endParaRPr>
          </a:p>
          <a:p>
            <a:r>
              <a:rPr lang="ja-JP" altLang="en-US" sz="1200" dirty="0" smtClean="0">
                <a:latin typeface="+mn-ea"/>
              </a:rPr>
              <a:t>　　　①スマート・モビリティ領域</a:t>
            </a:r>
            <a:endParaRPr lang="en-US" altLang="ja-JP" sz="1200" dirty="0" smtClean="0">
              <a:latin typeface="+mn-ea"/>
            </a:endParaRPr>
          </a:p>
          <a:p>
            <a:r>
              <a:rPr lang="ja-JP" altLang="en-US" sz="1200" dirty="0">
                <a:latin typeface="+mn-ea"/>
              </a:rPr>
              <a:t>　</a:t>
            </a:r>
            <a:r>
              <a:rPr lang="ja-JP" altLang="en-US" sz="1200" dirty="0" smtClean="0">
                <a:latin typeface="+mn-ea"/>
              </a:rPr>
              <a:t>　　　　　都市交通・歩行者移動に関するシステム等</a:t>
            </a:r>
            <a:endParaRPr lang="en-US" altLang="ja-JP" sz="1200" dirty="0">
              <a:latin typeface="+mn-ea"/>
            </a:endParaRPr>
          </a:p>
          <a:p>
            <a:r>
              <a:rPr lang="ja-JP" altLang="en-US" sz="12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27</a:t>
            </a:r>
            <a:r>
              <a:rPr lang="ja-JP" altLang="en-US" sz="1200" dirty="0" smtClean="0">
                <a:latin typeface="+mn-ea"/>
              </a:rPr>
              <a:t>年度</a:t>
            </a:r>
            <a:r>
              <a:rPr lang="en-US" altLang="ja-JP" sz="1200" dirty="0" smtClean="0">
                <a:latin typeface="+mn-ea"/>
              </a:rPr>
              <a:t>】</a:t>
            </a:r>
            <a:r>
              <a:rPr lang="ja-JP" altLang="en-US" sz="1200" dirty="0" smtClean="0">
                <a:latin typeface="+mn-ea"/>
              </a:rPr>
              <a:t>　クルマのビッグデータを活用した安全なまちづくり実証実験　⇒　</a:t>
            </a:r>
            <a:r>
              <a:rPr lang="en-US" altLang="ja-JP" sz="1200" dirty="0" smtClean="0">
                <a:latin typeface="+mn-ea"/>
              </a:rPr>
              <a:t>【</a:t>
            </a:r>
            <a:r>
              <a:rPr lang="ja-JP" altLang="en-US" sz="1200" dirty="0" smtClean="0">
                <a:latin typeface="+mn-ea"/>
              </a:rPr>
              <a:t>平成</a:t>
            </a:r>
            <a:r>
              <a:rPr lang="en-US" altLang="ja-JP" sz="1200" dirty="0" smtClean="0">
                <a:latin typeface="+mn-ea"/>
              </a:rPr>
              <a:t>28</a:t>
            </a:r>
            <a:r>
              <a:rPr lang="ja-JP" altLang="en-US" sz="1200" dirty="0" smtClean="0">
                <a:latin typeface="+mn-ea"/>
              </a:rPr>
              <a:t>年度</a:t>
            </a:r>
            <a:r>
              <a:rPr lang="en-US" altLang="ja-JP" sz="1200" dirty="0" smtClean="0">
                <a:latin typeface="+mn-ea"/>
              </a:rPr>
              <a:t>】</a:t>
            </a:r>
            <a:r>
              <a:rPr lang="ja-JP" altLang="en-US" sz="1200" dirty="0" smtClean="0">
                <a:latin typeface="+mn-ea"/>
              </a:rPr>
              <a:t>　拡大実施</a:t>
            </a:r>
            <a:endParaRPr lang="en-US" altLang="ja-JP" sz="1200" dirty="0" smtClean="0">
              <a:latin typeface="+mn-ea"/>
            </a:endParaRPr>
          </a:p>
          <a:p>
            <a:endParaRPr lang="en-US" altLang="ja-JP" sz="1200" dirty="0" smtClean="0">
              <a:latin typeface="+mn-ea"/>
            </a:endParaRPr>
          </a:p>
          <a:p>
            <a:r>
              <a:rPr lang="ja-JP" altLang="en-US" sz="1200" dirty="0">
                <a:latin typeface="+mn-ea"/>
              </a:rPr>
              <a:t>　</a:t>
            </a:r>
            <a:r>
              <a:rPr lang="ja-JP" altLang="en-US" sz="1200" dirty="0" smtClean="0">
                <a:latin typeface="+mn-ea"/>
              </a:rPr>
              <a:t>　　②地域の見守り領域</a:t>
            </a:r>
            <a:endParaRPr lang="en-US" altLang="ja-JP" sz="1200" dirty="0" smtClean="0">
              <a:latin typeface="+mn-ea"/>
            </a:endParaRPr>
          </a:p>
          <a:p>
            <a:r>
              <a:rPr lang="ja-JP" altLang="en-US" sz="1200" dirty="0">
                <a:latin typeface="+mn-ea"/>
              </a:rPr>
              <a:t>　</a:t>
            </a:r>
            <a:r>
              <a:rPr lang="ja-JP" altLang="en-US" sz="1200" dirty="0" smtClean="0">
                <a:latin typeface="+mn-ea"/>
              </a:rPr>
              <a:t>　　　　　高齢者、こどもの見守りシステム等（防犯カメラの</a:t>
            </a:r>
            <a:r>
              <a:rPr lang="en-US" altLang="ja-JP" sz="1200" dirty="0" smtClean="0">
                <a:latin typeface="+mn-ea"/>
              </a:rPr>
              <a:t>ICT</a:t>
            </a:r>
            <a:r>
              <a:rPr lang="ja-JP" altLang="en-US" sz="1200" dirty="0" smtClean="0">
                <a:latin typeface="+mn-ea"/>
              </a:rPr>
              <a:t>活用検討）</a:t>
            </a:r>
            <a:endParaRPr lang="en-US" altLang="ja-JP" sz="1200" dirty="0">
              <a:latin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3621924855"/>
              </p:ext>
            </p:extLst>
          </p:nvPr>
        </p:nvGraphicFramePr>
        <p:xfrm>
          <a:off x="485517" y="3391361"/>
          <a:ext cx="7766133" cy="1218436"/>
        </p:xfrm>
        <a:graphic>
          <a:graphicData uri="http://schemas.openxmlformats.org/drawingml/2006/table">
            <a:tbl>
              <a:tblPr firstRow="1" bandRow="1">
                <a:tableStyleId>{5C22544A-7EE6-4342-B048-85BDC9FD1C3A}</a:tableStyleId>
              </a:tblPr>
              <a:tblGrid>
                <a:gridCol w="3661678"/>
                <a:gridCol w="4104455"/>
              </a:tblGrid>
              <a:tr h="285166">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933270">
                <a:tc>
                  <a:txBody>
                    <a:bodyPr/>
                    <a:lstStyle/>
                    <a:p>
                      <a:pPr marL="171450" indent="-171450">
                        <a:buFont typeface="Wingdings" panose="05000000000000000000" pitchFamily="2" charset="2"/>
                        <a:buChar char="ü"/>
                      </a:pPr>
                      <a:r>
                        <a:rPr kumimoji="1" lang="ja-JP" altLang="en-US" sz="1200" dirty="0" smtClean="0"/>
                        <a:t>企業等と共同で実証実験を実施　年間４件</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ja-JP" altLang="en-US" sz="1200" dirty="0" smtClean="0"/>
                        <a:t>大阪市が最先端</a:t>
                      </a:r>
                      <a:r>
                        <a:rPr kumimoji="1" lang="en-US" altLang="ja-JP" sz="1200" dirty="0" smtClean="0"/>
                        <a:t>ICT</a:t>
                      </a:r>
                      <a:r>
                        <a:rPr kumimoji="1" lang="ja-JP" altLang="en-US" sz="1200" dirty="0" smtClean="0"/>
                        <a:t>の活用に積極的な都市として認知され、企業等との実証実験を誘致し、魅力的なサービスの開発からまちづくりまで、常に時代をリードする都市となる</a:t>
                      </a:r>
                      <a:endParaRPr kumimoji="1" lang="en-US" altLang="ja-JP" sz="1200" dirty="0" smtClean="0"/>
                    </a:p>
                    <a:p>
                      <a:pPr marL="171450" indent="-171450">
                        <a:buFont typeface="Wingdings" panose="05000000000000000000" pitchFamily="2" charset="2"/>
                        <a:buChar char="u"/>
                      </a:pPr>
                      <a:r>
                        <a:rPr kumimoji="1" lang="ja-JP" altLang="en-US" sz="1200" dirty="0" smtClean="0"/>
                        <a:t>最先端</a:t>
                      </a:r>
                      <a:r>
                        <a:rPr kumimoji="1" lang="en-US" altLang="ja-JP" sz="1200" dirty="0" smtClean="0"/>
                        <a:t>ICT</a:t>
                      </a:r>
                      <a:r>
                        <a:rPr kumimoji="1" lang="ja-JP" altLang="en-US" sz="1200" dirty="0" smtClean="0"/>
                        <a:t>を活用し、都市の安心・安全が確保されている</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4" name="山形 23"/>
          <p:cNvSpPr/>
          <p:nvPr/>
        </p:nvSpPr>
        <p:spPr>
          <a:xfrm>
            <a:off x="306839" y="6141038"/>
            <a:ext cx="2682618" cy="462219"/>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実証実験検討</a:t>
            </a:r>
            <a:endParaRPr lang="en-US" altLang="ja-JP" sz="1050" dirty="0" smtClean="0">
              <a:solidFill>
                <a:schemeClr val="tx1"/>
              </a:solidFill>
            </a:endParaRPr>
          </a:p>
        </p:txBody>
      </p:sp>
      <p:sp>
        <p:nvSpPr>
          <p:cNvPr id="25" name="山形 24"/>
          <p:cNvSpPr/>
          <p:nvPr/>
        </p:nvSpPr>
        <p:spPr>
          <a:xfrm>
            <a:off x="3071328" y="6141038"/>
            <a:ext cx="2718683" cy="440145"/>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実証実験実施、効果検証</a:t>
            </a:r>
            <a:endParaRPr lang="en-US" altLang="ja-JP" sz="1050" dirty="0" smtClean="0">
              <a:solidFill>
                <a:schemeClr val="tx1"/>
              </a:solidFill>
            </a:endParaRPr>
          </a:p>
        </p:txBody>
      </p:sp>
      <p:sp>
        <p:nvSpPr>
          <p:cNvPr id="27" name="山形 26"/>
          <p:cNvSpPr/>
          <p:nvPr/>
        </p:nvSpPr>
        <p:spPr>
          <a:xfrm>
            <a:off x="5774402" y="6141038"/>
            <a:ext cx="2718683" cy="440145"/>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実証実験実施、効果検証</a:t>
            </a:r>
            <a:endParaRPr lang="en-US" altLang="ja-JP" sz="1050" dirty="0" smtClean="0">
              <a:solidFill>
                <a:schemeClr val="tx1"/>
              </a:solidFill>
            </a:endParaRPr>
          </a:p>
        </p:txBody>
      </p:sp>
      <p:sp>
        <p:nvSpPr>
          <p:cNvPr id="12" name="山形 11"/>
          <p:cNvSpPr/>
          <p:nvPr/>
        </p:nvSpPr>
        <p:spPr>
          <a:xfrm>
            <a:off x="295441" y="5312409"/>
            <a:ext cx="2705414" cy="39745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クルマのビッグデータを活用した</a:t>
            </a:r>
            <a:endParaRPr lang="en-US" altLang="ja-JP" sz="1000" dirty="0" smtClean="0">
              <a:solidFill>
                <a:schemeClr val="tx1"/>
              </a:solidFill>
            </a:endParaRPr>
          </a:p>
          <a:p>
            <a:pPr algn="ctr"/>
            <a:r>
              <a:rPr lang="ja-JP" altLang="en-US" sz="1000" dirty="0" smtClean="0">
                <a:solidFill>
                  <a:schemeClr val="tx1"/>
                </a:solidFill>
              </a:rPr>
              <a:t>安全なまちづくり実証実験</a:t>
            </a:r>
            <a:endParaRPr kumimoji="1" lang="ja-JP" altLang="en-US" sz="1000" strike="sngStrike" dirty="0">
              <a:solidFill>
                <a:schemeClr val="tx1"/>
              </a:solidFill>
            </a:endParaRPr>
          </a:p>
        </p:txBody>
      </p:sp>
      <p:sp>
        <p:nvSpPr>
          <p:cNvPr id="13" name="山形 12"/>
          <p:cNvSpPr/>
          <p:nvPr/>
        </p:nvSpPr>
        <p:spPr>
          <a:xfrm>
            <a:off x="3015876" y="5325631"/>
            <a:ext cx="2705414" cy="39745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クルマのビッグデータを活用した</a:t>
            </a:r>
            <a:endParaRPr lang="en-US" altLang="ja-JP" sz="1000" dirty="0" smtClean="0">
              <a:solidFill>
                <a:schemeClr val="tx1"/>
              </a:solidFill>
            </a:endParaRPr>
          </a:p>
          <a:p>
            <a:pPr algn="ctr"/>
            <a:r>
              <a:rPr lang="ja-JP" altLang="en-US" sz="1000" dirty="0" smtClean="0">
                <a:solidFill>
                  <a:schemeClr val="tx1"/>
                </a:solidFill>
              </a:rPr>
              <a:t>安全なまちづくり実証実験　拡大実施</a:t>
            </a:r>
            <a:endParaRPr kumimoji="1" lang="ja-JP" altLang="en-US" sz="1000" strike="sngStrike" dirty="0">
              <a:solidFill>
                <a:schemeClr val="tx1"/>
              </a:solidFill>
            </a:endParaRPr>
          </a:p>
        </p:txBody>
      </p:sp>
      <p:sp>
        <p:nvSpPr>
          <p:cNvPr id="14" name="山形 13"/>
          <p:cNvSpPr/>
          <p:nvPr/>
        </p:nvSpPr>
        <p:spPr>
          <a:xfrm>
            <a:off x="5736311" y="5325631"/>
            <a:ext cx="2705414" cy="397450"/>
          </a:xfrm>
          <a:prstGeom prst="chevron">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効果検証、将来案検討</a:t>
            </a:r>
            <a:endParaRPr kumimoji="1" lang="ja-JP" altLang="en-US" sz="1000" strike="sngStrike" dirty="0">
              <a:solidFill>
                <a:schemeClr val="tx1"/>
              </a:solidFill>
            </a:endParaRPr>
          </a:p>
        </p:txBody>
      </p:sp>
      <p:sp>
        <p:nvSpPr>
          <p:cNvPr id="15" name="山形 14"/>
          <p:cNvSpPr/>
          <p:nvPr/>
        </p:nvSpPr>
        <p:spPr>
          <a:xfrm>
            <a:off x="3018652" y="5788824"/>
            <a:ext cx="2705414" cy="28647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防犯カメラの</a:t>
            </a:r>
            <a:r>
              <a:rPr lang="en-US" altLang="ja-JP" sz="1000" dirty="0" smtClean="0">
                <a:solidFill>
                  <a:schemeClr val="tx1"/>
                </a:solidFill>
              </a:rPr>
              <a:t>ICT</a:t>
            </a:r>
            <a:r>
              <a:rPr lang="ja-JP" altLang="en-US" sz="1000" dirty="0" smtClean="0">
                <a:solidFill>
                  <a:schemeClr val="tx1"/>
                </a:solidFill>
              </a:rPr>
              <a:t>活用検討</a:t>
            </a:r>
            <a:endParaRPr lang="en-US" altLang="ja-JP" sz="1000" dirty="0" smtClean="0">
              <a:solidFill>
                <a:schemeClr val="tx1"/>
              </a:solidFill>
            </a:endParaRPr>
          </a:p>
        </p:txBody>
      </p:sp>
      <p:sp>
        <p:nvSpPr>
          <p:cNvPr id="16" name="山形 15"/>
          <p:cNvSpPr/>
          <p:nvPr/>
        </p:nvSpPr>
        <p:spPr>
          <a:xfrm>
            <a:off x="5755868" y="5776529"/>
            <a:ext cx="2705414" cy="286470"/>
          </a:xfrm>
          <a:prstGeom prst="chevron">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防犯カメラの</a:t>
            </a:r>
            <a:r>
              <a:rPr lang="en-US" altLang="ja-JP" sz="1000" dirty="0" smtClean="0">
                <a:solidFill>
                  <a:schemeClr val="tx1"/>
                </a:solidFill>
              </a:rPr>
              <a:t>ICT</a:t>
            </a:r>
            <a:r>
              <a:rPr lang="ja-JP" altLang="en-US" sz="1000" dirty="0" smtClean="0">
                <a:solidFill>
                  <a:schemeClr val="tx1"/>
                </a:solidFill>
              </a:rPr>
              <a:t>活用　実証実験</a:t>
            </a:r>
            <a:endParaRPr lang="en-US" altLang="ja-JP" sz="1000" dirty="0" smtClean="0">
              <a:solidFill>
                <a:schemeClr val="tx1"/>
              </a:solidFill>
            </a:endParaRPr>
          </a:p>
        </p:txBody>
      </p:sp>
    </p:spTree>
    <p:extLst>
      <p:ext uri="{BB962C8B-B14F-4D97-AF65-F5344CB8AC3E}">
        <p14:creationId xmlns:p14="http://schemas.microsoft.com/office/powerpoint/2010/main" val="1740883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6</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23528" y="1844824"/>
            <a:ext cx="8479132" cy="2877711"/>
          </a:xfrm>
          <a:prstGeom prst="rect">
            <a:avLst/>
          </a:prstGeom>
          <a:noFill/>
        </p:spPr>
        <p:txBody>
          <a:bodyPr wrap="square" rtlCol="0">
            <a:spAutoFit/>
          </a:bodyPr>
          <a:lstStyle/>
          <a:p>
            <a:r>
              <a:rPr lang="ja-JP" altLang="en-US" sz="1400" dirty="0" smtClean="0">
                <a:latin typeface="+mn-ea"/>
              </a:rPr>
              <a:t>■オープンデータ専用サイト構築</a:t>
            </a:r>
            <a:endParaRPr lang="en-US" altLang="ja-JP" sz="1400" dirty="0" smtClean="0">
              <a:latin typeface="+mn-ea"/>
            </a:endParaRPr>
          </a:p>
          <a:p>
            <a:r>
              <a:rPr lang="ja-JP" altLang="en-US" sz="1300" dirty="0">
                <a:latin typeface="+mn-ea"/>
              </a:rPr>
              <a:t>　</a:t>
            </a:r>
            <a:r>
              <a:rPr lang="ja-JP" altLang="en-US" sz="1300" dirty="0" smtClean="0">
                <a:latin typeface="+mn-ea"/>
              </a:rPr>
              <a:t>　</a:t>
            </a:r>
            <a:r>
              <a:rPr lang="ja-JP" altLang="en-US" sz="1200" dirty="0" smtClean="0">
                <a:latin typeface="+mn-ea"/>
              </a:rPr>
              <a:t>市民、企業によるオープンデータ</a:t>
            </a:r>
            <a:r>
              <a:rPr lang="ja-JP" altLang="en-US" sz="1200" dirty="0">
                <a:latin typeface="+mn-ea"/>
              </a:rPr>
              <a:t>の</a:t>
            </a:r>
            <a:r>
              <a:rPr lang="ja-JP" altLang="en-US" sz="1200" dirty="0" smtClean="0">
                <a:latin typeface="+mn-ea"/>
              </a:rPr>
              <a:t>利用促進のため、検索しやすく利便性の高い専用サイトを構築</a:t>
            </a:r>
            <a:endParaRPr lang="en-US" altLang="ja-JP" sz="1200" dirty="0" smtClean="0">
              <a:latin typeface="+mn-ea"/>
            </a:endParaRPr>
          </a:p>
          <a:p>
            <a:r>
              <a:rPr lang="ja-JP" altLang="en-US" sz="12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27</a:t>
            </a:r>
            <a:r>
              <a:rPr lang="ja-JP" altLang="en-US" sz="1200" dirty="0" smtClean="0">
                <a:latin typeface="+mn-ea"/>
              </a:rPr>
              <a:t>年度</a:t>
            </a:r>
            <a:r>
              <a:rPr lang="en-US" altLang="ja-JP" sz="1200" dirty="0" smtClean="0">
                <a:latin typeface="+mn-ea"/>
              </a:rPr>
              <a:t>】</a:t>
            </a:r>
            <a:r>
              <a:rPr lang="ja-JP" altLang="en-US" sz="1200" dirty="0" smtClean="0">
                <a:latin typeface="+mn-ea"/>
              </a:rPr>
              <a:t>　構築、平成</a:t>
            </a:r>
            <a:r>
              <a:rPr lang="en-US" altLang="ja-JP" sz="1200" dirty="0" smtClean="0">
                <a:latin typeface="+mn-ea"/>
              </a:rPr>
              <a:t>28</a:t>
            </a:r>
            <a:r>
              <a:rPr lang="ja-JP" altLang="en-US" sz="1200" dirty="0" smtClean="0">
                <a:latin typeface="+mn-ea"/>
              </a:rPr>
              <a:t>年３月開設　⇒　</a:t>
            </a:r>
            <a:r>
              <a:rPr lang="en-US" altLang="ja-JP" sz="1200" dirty="0" smtClean="0">
                <a:latin typeface="+mn-ea"/>
              </a:rPr>
              <a:t>【</a:t>
            </a:r>
            <a:r>
              <a:rPr lang="ja-JP" altLang="en-US" sz="1200" dirty="0" smtClean="0">
                <a:latin typeface="+mn-ea"/>
              </a:rPr>
              <a:t>平成</a:t>
            </a:r>
            <a:r>
              <a:rPr lang="en-US" altLang="ja-JP" sz="1200" dirty="0" smtClean="0">
                <a:latin typeface="+mn-ea"/>
              </a:rPr>
              <a:t>28</a:t>
            </a:r>
            <a:r>
              <a:rPr lang="ja-JP" altLang="en-US" sz="1200" dirty="0" smtClean="0">
                <a:latin typeface="+mn-ea"/>
              </a:rPr>
              <a:t>～</a:t>
            </a:r>
            <a:r>
              <a:rPr lang="en-US" altLang="ja-JP" sz="1200" dirty="0" smtClean="0">
                <a:latin typeface="+mn-ea"/>
              </a:rPr>
              <a:t>29</a:t>
            </a:r>
            <a:r>
              <a:rPr lang="ja-JP" altLang="en-US" sz="1200" dirty="0" smtClean="0">
                <a:latin typeface="+mn-ea"/>
              </a:rPr>
              <a:t>年度</a:t>
            </a:r>
            <a:r>
              <a:rPr lang="en-US" altLang="ja-JP" sz="1200" dirty="0" smtClean="0">
                <a:latin typeface="+mn-ea"/>
              </a:rPr>
              <a:t>】</a:t>
            </a:r>
            <a:r>
              <a:rPr lang="ja-JP" altLang="en-US" sz="1200" dirty="0" smtClean="0">
                <a:latin typeface="+mn-ea"/>
              </a:rPr>
              <a:t>　運用、平成</a:t>
            </a:r>
            <a:r>
              <a:rPr lang="en-US" altLang="ja-JP" sz="1200" dirty="0" smtClean="0">
                <a:latin typeface="+mn-ea"/>
              </a:rPr>
              <a:t>29</a:t>
            </a:r>
            <a:r>
              <a:rPr lang="ja-JP" altLang="en-US" sz="1200" dirty="0" smtClean="0">
                <a:latin typeface="+mn-ea"/>
              </a:rPr>
              <a:t>年</a:t>
            </a:r>
            <a:r>
              <a:rPr lang="en-US" altLang="ja-JP" sz="1200" dirty="0" smtClean="0">
                <a:latin typeface="+mn-ea"/>
              </a:rPr>
              <a:t>1</a:t>
            </a:r>
            <a:r>
              <a:rPr lang="ja-JP" altLang="en-US" sz="1200" dirty="0" smtClean="0">
                <a:latin typeface="+mn-ea"/>
              </a:rPr>
              <a:t>月　市ホームページとデータ連携</a:t>
            </a:r>
            <a:endParaRPr lang="en-US" altLang="ja-JP" sz="1200" dirty="0" smtClean="0">
              <a:latin typeface="+mn-ea"/>
            </a:endParaRPr>
          </a:p>
          <a:p>
            <a:endParaRPr lang="en-US" altLang="ja-JP" sz="1200" dirty="0">
              <a:latin typeface="+mn-ea"/>
            </a:endParaRPr>
          </a:p>
          <a:p>
            <a:r>
              <a:rPr lang="ja-JP" altLang="en-US" sz="1400" dirty="0">
                <a:latin typeface="+mn-ea"/>
              </a:rPr>
              <a:t>■市民に身近な区広報紙やイベント情報等のオープンデータ化から始め</a:t>
            </a:r>
            <a:r>
              <a:rPr lang="ja-JP" altLang="en-US" sz="1400" dirty="0" smtClean="0">
                <a:latin typeface="+mn-ea"/>
              </a:rPr>
              <a:t>、オープンデータを積極的</a:t>
            </a:r>
            <a:r>
              <a:rPr lang="ja-JP" altLang="en-US" sz="1400" dirty="0">
                <a:latin typeface="+mn-ea"/>
              </a:rPr>
              <a:t>に推進</a:t>
            </a:r>
            <a:endParaRPr lang="en-US" altLang="ja-JP" sz="1400" dirty="0">
              <a:latin typeface="+mn-ea"/>
            </a:endParaRPr>
          </a:p>
          <a:p>
            <a:r>
              <a:rPr lang="ja-JP" altLang="en-US" sz="1300" dirty="0">
                <a:latin typeface="+mn-ea"/>
              </a:rPr>
              <a:t>　　</a:t>
            </a:r>
            <a:r>
              <a:rPr lang="ja-JP" altLang="en-US" sz="1300" dirty="0" smtClean="0">
                <a:latin typeface="+mn-ea"/>
              </a:rPr>
              <a:t>　　</a:t>
            </a:r>
            <a:r>
              <a:rPr lang="en-US" altLang="ja-JP" sz="1200" dirty="0" smtClean="0">
                <a:latin typeface="+mn-ea"/>
              </a:rPr>
              <a:t>【</a:t>
            </a:r>
            <a:r>
              <a:rPr lang="ja-JP" altLang="en-US" sz="1200" dirty="0" smtClean="0">
                <a:latin typeface="+mn-ea"/>
              </a:rPr>
              <a:t>区広報</a:t>
            </a:r>
            <a:r>
              <a:rPr lang="ja-JP" altLang="en-US" sz="1200" dirty="0">
                <a:latin typeface="+mn-ea"/>
              </a:rPr>
              <a:t>紙</a:t>
            </a:r>
            <a:r>
              <a:rPr lang="en-US" altLang="ja-JP" sz="1200" dirty="0" smtClean="0">
                <a:latin typeface="+mn-ea"/>
              </a:rPr>
              <a:t>】</a:t>
            </a:r>
            <a:r>
              <a:rPr lang="ja-JP" altLang="en-US" sz="1200" dirty="0">
                <a:latin typeface="+mn-ea"/>
              </a:rPr>
              <a:t>　</a:t>
            </a:r>
            <a:r>
              <a:rPr lang="en-US" altLang="ja-JP" sz="1200" dirty="0">
                <a:latin typeface="+mn-ea"/>
              </a:rPr>
              <a:t>24</a:t>
            </a:r>
            <a:r>
              <a:rPr lang="ja-JP" altLang="en-US" sz="1200" dirty="0">
                <a:latin typeface="+mn-ea"/>
              </a:rPr>
              <a:t>区</a:t>
            </a:r>
            <a:r>
              <a:rPr lang="ja-JP" altLang="en-US" sz="1200" dirty="0" smtClean="0">
                <a:latin typeface="+mn-ea"/>
              </a:rPr>
              <a:t>広報紙（</a:t>
            </a:r>
            <a:r>
              <a:rPr lang="ja-JP" altLang="en-US" sz="1200" dirty="0">
                <a:latin typeface="+mn-ea"/>
              </a:rPr>
              <a:t>平成</a:t>
            </a:r>
            <a:r>
              <a:rPr lang="en-US" altLang="ja-JP" sz="1200" dirty="0">
                <a:latin typeface="+mn-ea"/>
              </a:rPr>
              <a:t>27</a:t>
            </a:r>
            <a:r>
              <a:rPr lang="ja-JP" altLang="en-US" sz="1200" dirty="0">
                <a:latin typeface="+mn-ea"/>
              </a:rPr>
              <a:t>年１月より実施）</a:t>
            </a:r>
            <a:endParaRPr lang="en-US" altLang="ja-JP" sz="1200" dirty="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a:latin typeface="+mn-ea"/>
              </a:rPr>
              <a:t>イベント情報等</a:t>
            </a:r>
            <a:r>
              <a:rPr lang="en-US" altLang="ja-JP" sz="1200" dirty="0">
                <a:latin typeface="+mn-ea"/>
              </a:rPr>
              <a:t>】</a:t>
            </a:r>
            <a:r>
              <a:rPr lang="ja-JP" altLang="en-US" sz="1200" dirty="0">
                <a:latin typeface="+mn-ea"/>
              </a:rPr>
              <a:t>　</a:t>
            </a:r>
            <a:r>
              <a:rPr lang="ja-JP" altLang="en-US" sz="1200" dirty="0" smtClean="0">
                <a:latin typeface="+mn-ea"/>
              </a:rPr>
              <a:t>魅力づくり・にぎわい</a:t>
            </a:r>
            <a:r>
              <a:rPr lang="ja-JP" altLang="en-US" sz="1200" dirty="0">
                <a:latin typeface="+mn-ea"/>
              </a:rPr>
              <a:t>創出に向け</a:t>
            </a:r>
            <a:r>
              <a:rPr lang="ja-JP" altLang="en-US" sz="1200" dirty="0" smtClean="0">
                <a:latin typeface="+mn-ea"/>
              </a:rPr>
              <a:t>、イベント情報、わが</a:t>
            </a:r>
            <a:r>
              <a:rPr lang="ja-JP" altLang="en-US" sz="1200" dirty="0">
                <a:latin typeface="+mn-ea"/>
              </a:rPr>
              <a:t>まち</a:t>
            </a:r>
            <a:r>
              <a:rPr lang="en-US" altLang="ja-JP" sz="1200" dirty="0">
                <a:latin typeface="+mn-ea"/>
              </a:rPr>
              <a:t>MAP</a:t>
            </a:r>
            <a:r>
              <a:rPr lang="ja-JP" altLang="en-US" sz="1200" dirty="0" smtClean="0">
                <a:latin typeface="+mn-ea"/>
              </a:rPr>
              <a:t>等のオープンデータ化など取組み拡大</a:t>
            </a:r>
            <a:endParaRPr lang="en-US" altLang="ja-JP" sz="1200" dirty="0" smtClean="0">
              <a:latin typeface="+mn-ea"/>
            </a:endParaRPr>
          </a:p>
          <a:p>
            <a:endParaRPr lang="en-US" altLang="ja-JP" sz="1200" dirty="0" smtClean="0">
              <a:latin typeface="+mn-ea"/>
            </a:endParaRPr>
          </a:p>
          <a:p>
            <a:r>
              <a:rPr lang="ja-JP" altLang="en-US" sz="1400" dirty="0" smtClean="0">
                <a:latin typeface="+mn-ea"/>
              </a:rPr>
              <a:t>■オープンデータ・ビッグデータカンファレンス開催</a:t>
            </a:r>
            <a:endParaRPr lang="en-US" altLang="ja-JP" sz="1400" dirty="0" smtClean="0">
              <a:latin typeface="+mn-ea"/>
            </a:endParaRPr>
          </a:p>
          <a:p>
            <a:r>
              <a:rPr lang="ja-JP" altLang="en-US" sz="1400" dirty="0">
                <a:latin typeface="+mn-ea"/>
              </a:rPr>
              <a:t>　</a:t>
            </a:r>
            <a:r>
              <a:rPr lang="ja-JP" altLang="en-US" sz="14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27</a:t>
            </a:r>
            <a:r>
              <a:rPr lang="ja-JP" altLang="en-US" sz="1200" dirty="0" smtClean="0">
                <a:latin typeface="+mn-ea"/>
              </a:rPr>
              <a:t>年度</a:t>
            </a:r>
            <a:r>
              <a:rPr lang="en-US" altLang="ja-JP" sz="1200" dirty="0" smtClean="0">
                <a:latin typeface="+mn-ea"/>
              </a:rPr>
              <a:t>】</a:t>
            </a:r>
            <a:r>
              <a:rPr lang="ja-JP" altLang="en-US" sz="1400" dirty="0" smtClean="0">
                <a:latin typeface="+mn-ea"/>
              </a:rPr>
              <a:t>　</a:t>
            </a:r>
            <a:r>
              <a:rPr lang="ja-JP" altLang="en-US" sz="1200" dirty="0" smtClean="0">
                <a:latin typeface="+mn-ea"/>
              </a:rPr>
              <a:t>民間企業がオープンデータ、ビッグデータを活用し新たなビジネス創出をめざす会議を平成</a:t>
            </a:r>
            <a:r>
              <a:rPr lang="en-US" altLang="ja-JP" sz="1200" dirty="0" smtClean="0">
                <a:latin typeface="+mn-ea"/>
              </a:rPr>
              <a:t>28</a:t>
            </a:r>
            <a:r>
              <a:rPr lang="ja-JP" altLang="en-US" sz="1200" dirty="0" smtClean="0">
                <a:latin typeface="+mn-ea"/>
              </a:rPr>
              <a:t>年２月に開催</a:t>
            </a:r>
            <a:endParaRPr lang="en-US" altLang="ja-JP" sz="1200" dirty="0">
              <a:latin typeface="+mn-ea"/>
            </a:endParaRPr>
          </a:p>
          <a:p>
            <a:endParaRPr lang="en-US" altLang="ja-JP" sz="1200" dirty="0">
              <a:latin typeface="+mn-ea"/>
            </a:endParaRPr>
          </a:p>
          <a:p>
            <a:r>
              <a:rPr lang="ja-JP" altLang="en-US" sz="1400" dirty="0">
                <a:latin typeface="+mn-ea"/>
              </a:rPr>
              <a:t>■職員研修</a:t>
            </a:r>
            <a:endParaRPr lang="en-US" altLang="ja-JP" sz="1400" dirty="0">
              <a:latin typeface="+mn-ea"/>
            </a:endParaRPr>
          </a:p>
          <a:p>
            <a:r>
              <a:rPr lang="ja-JP" altLang="en-US" sz="1300" dirty="0">
                <a:latin typeface="+mn-ea"/>
              </a:rPr>
              <a:t>　　</a:t>
            </a:r>
            <a:r>
              <a:rPr lang="ja-JP" altLang="en-US" sz="1200" dirty="0">
                <a:latin typeface="+mn-ea"/>
              </a:rPr>
              <a:t>オープンデータを理解し、施策への活用を検討する職員研修を実施</a:t>
            </a:r>
            <a:endParaRPr lang="en-US" altLang="ja-JP" sz="1200" dirty="0">
              <a:latin typeface="+mn-ea"/>
            </a:endParaRPr>
          </a:p>
          <a:p>
            <a:endParaRPr lang="en-US" altLang="ja-JP" sz="1200" dirty="0" smtClean="0">
              <a:latin typeface="+mn-ea"/>
            </a:endParaRPr>
          </a:p>
        </p:txBody>
      </p:sp>
      <p:sp>
        <p:nvSpPr>
          <p:cNvPr id="20" name="正方形/長方形 19"/>
          <p:cNvSpPr/>
          <p:nvPr/>
        </p:nvSpPr>
        <p:spPr>
          <a:xfrm>
            <a:off x="260348" y="643007"/>
            <a:ext cx="8720297" cy="523220"/>
          </a:xfrm>
          <a:prstGeom prst="rect">
            <a:avLst/>
          </a:prstGeom>
        </p:spPr>
        <p:txBody>
          <a:bodyPr wrap="square">
            <a:spAutoFit/>
          </a:bodyPr>
          <a:lstStyle/>
          <a:p>
            <a:r>
              <a:rPr lang="en-US" altLang="ja-JP" sz="2800" b="1" dirty="0"/>
              <a:t>Ⅱ</a:t>
            </a:r>
            <a:r>
              <a:rPr lang="ja-JP" altLang="en-US" sz="2800" b="1" dirty="0"/>
              <a:t>　</a:t>
            </a:r>
            <a:r>
              <a:rPr lang="ja-JP" altLang="en-US" sz="2400" dirty="0">
                <a:latin typeface="+mn-ea"/>
              </a:rPr>
              <a:t>積極的なデータ活用の</a:t>
            </a:r>
            <a:r>
              <a:rPr lang="ja-JP" altLang="en-US" sz="2400" dirty="0" smtClean="0">
                <a:latin typeface="+mn-ea"/>
              </a:rPr>
              <a:t>促進　</a:t>
            </a:r>
            <a:r>
              <a:rPr lang="en-US" altLang="ja-JP" sz="2400" dirty="0" smtClean="0">
                <a:latin typeface="+mn-ea"/>
              </a:rPr>
              <a:t>(</a:t>
            </a:r>
            <a:r>
              <a:rPr lang="ja-JP" altLang="en-US" sz="2400" b="1" dirty="0" smtClean="0"/>
              <a:t>オープンデータ、ビッグデータ</a:t>
            </a:r>
            <a:r>
              <a:rPr lang="ja-JP" altLang="en-US" sz="2400" b="1" dirty="0"/>
              <a:t>）</a:t>
            </a:r>
            <a:endParaRPr lang="en-US" altLang="ja-JP" sz="2400" b="1" dirty="0"/>
          </a:p>
        </p:txBody>
      </p:sp>
      <p:sp>
        <p:nvSpPr>
          <p:cNvPr id="23" name="角丸四角形 22"/>
          <p:cNvSpPr/>
          <p:nvPr/>
        </p:nvSpPr>
        <p:spPr>
          <a:xfrm>
            <a:off x="331565" y="1166227"/>
            <a:ext cx="8496944" cy="504056"/>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オープンデータ</a:t>
            </a:r>
            <a:endParaRPr kumimoji="1" lang="ja-JP" altLang="en-US" sz="2000" b="1" dirty="0">
              <a:solidFill>
                <a:schemeClr val="tx1"/>
              </a:solidFill>
              <a:latin typeface="+mj-ea"/>
              <a:ea typeface="+mj-ea"/>
            </a:endParaRPr>
          </a:p>
        </p:txBody>
      </p:sp>
      <p:graphicFrame>
        <p:nvGraphicFramePr>
          <p:cNvPr id="21" name="表 20"/>
          <p:cNvGraphicFramePr>
            <a:graphicFrameLocks noGrp="1"/>
          </p:cNvGraphicFramePr>
          <p:nvPr>
            <p:extLst>
              <p:ext uri="{D42A27DB-BD31-4B8C-83A1-F6EECF244321}">
                <p14:modId xmlns:p14="http://schemas.microsoft.com/office/powerpoint/2010/main" val="2706391413"/>
              </p:ext>
            </p:extLst>
          </p:nvPr>
        </p:nvGraphicFramePr>
        <p:xfrm>
          <a:off x="611560" y="4722535"/>
          <a:ext cx="7632848" cy="1731640"/>
        </p:xfrm>
        <a:graphic>
          <a:graphicData uri="http://schemas.openxmlformats.org/drawingml/2006/table">
            <a:tbl>
              <a:tblPr firstRow="1" bandRow="1">
                <a:tableStyleId>{5C22544A-7EE6-4342-B048-85BDC9FD1C3A}</a:tableStyleId>
              </a:tblPr>
              <a:tblGrid>
                <a:gridCol w="3735223"/>
                <a:gridCol w="3897625"/>
              </a:tblGrid>
              <a:tr h="360040">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238268">
                <a:tc>
                  <a:txBody>
                    <a:bodyPr/>
                    <a:lstStyle/>
                    <a:p>
                      <a:pPr marL="171450" indent="-171450">
                        <a:buFont typeface="Wingdings" panose="05000000000000000000" pitchFamily="2" charset="2"/>
                        <a:buChar char="ü"/>
                      </a:pPr>
                      <a:r>
                        <a:rPr kumimoji="1" lang="ja-JP" altLang="en-US" sz="1200" dirty="0" smtClean="0"/>
                        <a:t>オープンデータ専用サイト構築</a:t>
                      </a:r>
                      <a:endParaRPr kumimoji="1" lang="en-US" altLang="ja-JP" sz="1200" dirty="0" smtClean="0"/>
                    </a:p>
                    <a:p>
                      <a:pPr marL="0" indent="0">
                        <a:buFont typeface="Wingdings" panose="05000000000000000000" pitchFamily="2" charset="2"/>
                        <a:buNone/>
                      </a:pPr>
                      <a:r>
                        <a:rPr kumimoji="1" lang="ja-JP" altLang="en-US" sz="1200" dirty="0" smtClean="0"/>
                        <a:t>　　　アクセス数　年間</a:t>
                      </a:r>
                      <a:r>
                        <a:rPr kumimoji="1" lang="en-US" altLang="ja-JP" sz="1200" dirty="0" smtClean="0"/>
                        <a:t>10,000</a:t>
                      </a:r>
                      <a:r>
                        <a:rPr kumimoji="1" lang="ja-JP" altLang="en-US" sz="1200" dirty="0" smtClean="0"/>
                        <a:t>件</a:t>
                      </a:r>
                      <a:endParaRPr kumimoji="1" lang="en-US" altLang="ja-JP" sz="1200" dirty="0" smtClean="0"/>
                    </a:p>
                    <a:p>
                      <a:pPr marL="0" indent="0">
                        <a:buFont typeface="Wingdings" panose="05000000000000000000" pitchFamily="2" charset="2"/>
                        <a:buNone/>
                      </a:pPr>
                      <a:r>
                        <a:rPr kumimoji="1" lang="ja-JP" altLang="en-US" sz="1200" dirty="0" smtClean="0"/>
                        <a:t>　　　データ公開　</a:t>
                      </a:r>
                      <a:r>
                        <a:rPr kumimoji="1" lang="en-US" altLang="ja-JP" sz="1200" dirty="0" smtClean="0"/>
                        <a:t>100</a:t>
                      </a:r>
                      <a:r>
                        <a:rPr kumimoji="1" lang="ja-JP" altLang="en-US" sz="1200" dirty="0" smtClean="0"/>
                        <a:t>件</a:t>
                      </a:r>
                      <a:endParaRPr kumimoji="1" lang="en-US" altLang="ja-JP" sz="1200" dirty="0" smtClean="0"/>
                    </a:p>
                    <a:p>
                      <a:pPr marL="171450" indent="-171450">
                        <a:buFont typeface="Wingdings" panose="05000000000000000000" pitchFamily="2" charset="2"/>
                        <a:buChar char="ü"/>
                      </a:pPr>
                      <a:r>
                        <a:rPr kumimoji="1" lang="ja-JP" altLang="en-US" sz="1050" dirty="0" smtClean="0"/>
                        <a:t>オープンデータ・ビッグデータカンファレンス開催（</a:t>
                      </a:r>
                      <a:r>
                        <a:rPr kumimoji="1" lang="en-US" altLang="ja-JP" sz="1050" dirty="0" smtClean="0"/>
                        <a:t>H27</a:t>
                      </a:r>
                      <a:r>
                        <a:rPr kumimoji="1" lang="ja-JP" altLang="en-US" sz="1050" dirty="0" smtClean="0"/>
                        <a:t>年度）</a:t>
                      </a:r>
                      <a:endParaRPr kumimoji="1" lang="en-US" altLang="ja-JP" sz="1050" dirty="0" smtClean="0"/>
                    </a:p>
                    <a:p>
                      <a:pPr marL="0" indent="0">
                        <a:buFont typeface="Wingdings" panose="05000000000000000000" pitchFamily="2" charset="2"/>
                        <a:buNone/>
                      </a:pPr>
                      <a:r>
                        <a:rPr kumimoji="1" lang="ja-JP" altLang="en-US" sz="1200" dirty="0" smtClean="0"/>
                        <a:t>　　　参加者数</a:t>
                      </a:r>
                      <a:r>
                        <a:rPr kumimoji="1" lang="en-US" altLang="ja-JP" sz="1200" dirty="0" smtClean="0"/>
                        <a:t>400</a:t>
                      </a:r>
                      <a:r>
                        <a:rPr kumimoji="1" lang="ja-JP" altLang="en-US" sz="1200" dirty="0" smtClean="0"/>
                        <a:t>人</a:t>
                      </a:r>
                      <a:endParaRPr kumimoji="1" lang="en-US" altLang="ja-JP" sz="1200" dirty="0" smtClean="0"/>
                    </a:p>
                    <a:p>
                      <a:pPr marL="171450" indent="-171450">
                        <a:buFont typeface="Wingdings" panose="05000000000000000000" pitchFamily="2" charset="2"/>
                        <a:buChar char="ü"/>
                      </a:pPr>
                      <a:r>
                        <a:rPr kumimoji="1" lang="ja-JP" altLang="en-US" sz="1200" dirty="0" smtClean="0"/>
                        <a:t>オープンデータ職員研修</a:t>
                      </a:r>
                      <a:endParaRPr kumimoji="1" lang="en-US" altLang="ja-JP" sz="1200" dirty="0" smtClean="0"/>
                    </a:p>
                    <a:p>
                      <a:pPr marL="0" indent="0">
                        <a:buFont typeface="Wingdings" panose="05000000000000000000" pitchFamily="2" charset="2"/>
                        <a:buNone/>
                      </a:pPr>
                      <a:r>
                        <a:rPr kumimoji="1" lang="ja-JP" altLang="en-US" sz="1200" dirty="0" smtClean="0"/>
                        <a:t>　　　年間　</a:t>
                      </a:r>
                      <a:r>
                        <a:rPr kumimoji="1" lang="en-US" altLang="ja-JP" sz="1200" dirty="0" smtClean="0"/>
                        <a:t>100</a:t>
                      </a:r>
                      <a:r>
                        <a:rPr kumimoji="1" lang="ja-JP" altLang="en-US" sz="1200" dirty="0" smtClean="0"/>
                        <a:t>人</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ja-JP" altLang="en-US" sz="1200" dirty="0" smtClean="0"/>
                        <a:t>市のオープンデータが数多くの個人・法人に利用され、市民にとって有効・有益なさまざまなアプリの開発等が行われている</a:t>
                      </a:r>
                      <a:endParaRPr kumimoji="1" lang="en-US" altLang="ja-JP" sz="1200" dirty="0" smtClean="0"/>
                    </a:p>
                    <a:p>
                      <a:pPr marL="171450" indent="-171450">
                        <a:buFont typeface="Wingdings" panose="05000000000000000000" pitchFamily="2" charset="2"/>
                        <a:buChar char="u"/>
                      </a:pPr>
                      <a:r>
                        <a:rPr kumimoji="1" lang="ja-JP" altLang="en-US" sz="1200" dirty="0" smtClean="0"/>
                        <a:t>オープンデータの活用が進み、新たなビジネスが生み出されている</a:t>
                      </a:r>
                      <a:endParaRPr kumimoji="1" lang="en-US" altLang="ja-JP" sz="1200" dirty="0" smtClean="0"/>
                    </a:p>
                    <a:p>
                      <a:pPr marL="171450" indent="-171450">
                        <a:buFont typeface="Wingdings" panose="05000000000000000000" pitchFamily="2" charset="2"/>
                        <a:buChar char="u"/>
                      </a:pPr>
                      <a:r>
                        <a:rPr kumimoji="1" lang="ja-JP" altLang="en-US" sz="1200" dirty="0" smtClean="0"/>
                        <a:t>オープンデータに対する理解が広がり、各区・局が積極的にオープンデータとして公開する</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15248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7</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41340" y="1772816"/>
            <a:ext cx="8479132" cy="907941"/>
          </a:xfrm>
          <a:prstGeom prst="rect">
            <a:avLst/>
          </a:prstGeom>
          <a:noFill/>
        </p:spPr>
        <p:txBody>
          <a:bodyPr wrap="square" rtlCol="0">
            <a:spAutoFit/>
          </a:bodyPr>
          <a:lstStyle/>
          <a:p>
            <a:r>
              <a:rPr lang="ja-JP" altLang="en-US" sz="1400" dirty="0" smtClean="0">
                <a:latin typeface="+mn-ea"/>
              </a:rPr>
              <a:t>■ビッグデータ活用実証実験</a:t>
            </a:r>
            <a:endParaRPr lang="en-US" altLang="ja-JP" sz="1400" dirty="0" smtClean="0">
              <a:latin typeface="+mn-ea"/>
            </a:endParaRPr>
          </a:p>
          <a:p>
            <a:r>
              <a:rPr lang="ja-JP" altLang="en-US" sz="1300" dirty="0" smtClean="0">
                <a:latin typeface="+mn-ea"/>
              </a:rPr>
              <a:t>　　</a:t>
            </a:r>
            <a:r>
              <a:rPr lang="ja-JP" altLang="en-US" sz="1200" dirty="0" smtClean="0">
                <a:latin typeface="+mn-ea"/>
              </a:rPr>
              <a:t>ビッグデータ活用実証実験を検討、実施</a:t>
            </a:r>
            <a:endParaRPr lang="en-US" altLang="ja-JP" sz="1200" dirty="0" smtClean="0">
              <a:latin typeface="+mn-ea"/>
            </a:endParaRPr>
          </a:p>
          <a:p>
            <a:r>
              <a:rPr lang="ja-JP" altLang="en-US" sz="1200" dirty="0" smtClean="0">
                <a:latin typeface="+mn-ea"/>
              </a:rPr>
              <a:t>　　</a:t>
            </a:r>
            <a:r>
              <a:rPr lang="en-US" altLang="ja-JP" sz="1200" dirty="0" smtClean="0">
                <a:latin typeface="+mn-ea"/>
              </a:rPr>
              <a:t>【</a:t>
            </a:r>
            <a:r>
              <a:rPr lang="ja-JP" altLang="en-US" sz="1200" dirty="0" smtClean="0">
                <a:latin typeface="+mn-ea"/>
              </a:rPr>
              <a:t>平成</a:t>
            </a:r>
            <a:r>
              <a:rPr lang="en-US" altLang="ja-JP" sz="1200" dirty="0" smtClean="0">
                <a:latin typeface="+mn-ea"/>
              </a:rPr>
              <a:t>27</a:t>
            </a:r>
            <a:r>
              <a:rPr lang="ja-JP" altLang="en-US" sz="1200" dirty="0" smtClean="0">
                <a:latin typeface="+mn-ea"/>
              </a:rPr>
              <a:t>年度</a:t>
            </a:r>
            <a:r>
              <a:rPr lang="en-US" altLang="ja-JP" sz="1200" dirty="0" smtClean="0">
                <a:latin typeface="+mn-ea"/>
              </a:rPr>
              <a:t>】</a:t>
            </a:r>
            <a:r>
              <a:rPr lang="ja-JP" altLang="en-US" sz="1200" dirty="0" smtClean="0">
                <a:latin typeface="+mn-ea"/>
              </a:rPr>
              <a:t>　検討　　</a:t>
            </a:r>
            <a:r>
              <a:rPr lang="en-US" altLang="ja-JP" sz="1200" dirty="0" smtClean="0">
                <a:latin typeface="+mn-ea"/>
              </a:rPr>
              <a:t>【</a:t>
            </a:r>
            <a:r>
              <a:rPr lang="ja-JP" altLang="en-US" sz="1200" dirty="0" smtClean="0">
                <a:latin typeface="+mn-ea"/>
              </a:rPr>
              <a:t>平成</a:t>
            </a:r>
            <a:r>
              <a:rPr lang="en-US" altLang="ja-JP" sz="1200" dirty="0" smtClean="0">
                <a:latin typeface="+mn-ea"/>
              </a:rPr>
              <a:t>28</a:t>
            </a:r>
            <a:r>
              <a:rPr lang="ja-JP" altLang="en-US" sz="1200" dirty="0" smtClean="0">
                <a:latin typeface="+mn-ea"/>
              </a:rPr>
              <a:t>年度</a:t>
            </a:r>
            <a:r>
              <a:rPr lang="en-US" altLang="ja-JP" sz="1200" dirty="0" smtClean="0">
                <a:latin typeface="+mn-ea"/>
              </a:rPr>
              <a:t>】</a:t>
            </a:r>
            <a:r>
              <a:rPr lang="ja-JP" altLang="en-US" sz="1200" dirty="0" smtClean="0">
                <a:latin typeface="+mn-ea"/>
              </a:rPr>
              <a:t>　生活保護支給に用いるデータのビッグデータ分析</a:t>
            </a:r>
            <a:endParaRPr lang="en-US" altLang="ja-JP" sz="1200" dirty="0" smtClean="0">
              <a:latin typeface="+mn-ea"/>
            </a:endParaRPr>
          </a:p>
          <a:p>
            <a:endParaRPr lang="en-US" altLang="ja-JP" sz="1400" dirty="0" smtClean="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1364758228"/>
              </p:ext>
            </p:extLst>
          </p:nvPr>
        </p:nvGraphicFramePr>
        <p:xfrm>
          <a:off x="319040" y="4365104"/>
          <a:ext cx="8249001" cy="2160240"/>
        </p:xfrm>
        <a:graphic>
          <a:graphicData uri="http://schemas.openxmlformats.org/drawingml/2006/table">
            <a:tbl>
              <a:tblPr firstRow="1" bandRow="1">
                <a:tableStyleId>{5C22544A-7EE6-4342-B048-85BDC9FD1C3A}</a:tableStyleId>
              </a:tblPr>
              <a:tblGrid>
                <a:gridCol w="2749667"/>
                <a:gridCol w="2749667"/>
                <a:gridCol w="2749667"/>
              </a:tblGrid>
              <a:tr h="432048">
                <a:tc>
                  <a:txBody>
                    <a:bodyPr/>
                    <a:lstStyle/>
                    <a:p>
                      <a:pPr algn="ctr"/>
                      <a:r>
                        <a:rPr kumimoji="1" lang="ja-JP" altLang="en-US" dirty="0" smtClean="0"/>
                        <a:t>平成</a:t>
                      </a:r>
                      <a:r>
                        <a:rPr kumimoji="1" lang="en-US" altLang="ja-JP" dirty="0" smtClean="0"/>
                        <a:t>27</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28</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29</a:t>
                      </a:r>
                      <a:r>
                        <a:rPr kumimoji="1" lang="ja-JP" altLang="en-US" dirty="0" smtClean="0"/>
                        <a:t>年度</a:t>
                      </a:r>
                      <a:endParaRPr kumimoji="1" lang="ja-JP" altLang="en-US" dirty="0"/>
                    </a:p>
                  </a:txBody>
                  <a:tcPr/>
                </a:tc>
              </a:tr>
              <a:tr h="1728192">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sp>
        <p:nvSpPr>
          <p:cNvPr id="24" name="右矢印 23"/>
          <p:cNvSpPr/>
          <p:nvPr/>
        </p:nvSpPr>
        <p:spPr>
          <a:xfrm>
            <a:off x="2915816" y="4837509"/>
            <a:ext cx="5633975" cy="441345"/>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運用</a:t>
            </a:r>
            <a:endParaRPr kumimoji="1" lang="ja-JP" altLang="en-US" sz="1200" dirty="0">
              <a:solidFill>
                <a:schemeClr val="tx1"/>
              </a:solidFill>
            </a:endParaRPr>
          </a:p>
        </p:txBody>
      </p:sp>
      <p:sp>
        <p:nvSpPr>
          <p:cNvPr id="12" name="山形 11"/>
          <p:cNvSpPr/>
          <p:nvPr/>
        </p:nvSpPr>
        <p:spPr>
          <a:xfrm>
            <a:off x="403945" y="5288857"/>
            <a:ext cx="2659376" cy="300383"/>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オープンデータ推進</a:t>
            </a:r>
            <a:endParaRPr kumimoji="1" lang="ja-JP" altLang="en-US" sz="1200" dirty="0">
              <a:solidFill>
                <a:schemeClr val="tx1"/>
              </a:solidFill>
            </a:endParaRPr>
          </a:p>
        </p:txBody>
      </p:sp>
      <p:sp>
        <p:nvSpPr>
          <p:cNvPr id="30" name="山形 29"/>
          <p:cNvSpPr/>
          <p:nvPr/>
        </p:nvSpPr>
        <p:spPr>
          <a:xfrm>
            <a:off x="1043607" y="4869160"/>
            <a:ext cx="1993371" cy="337801"/>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オープンデータ</a:t>
            </a:r>
            <a:endParaRPr lang="en-US" altLang="ja-JP" sz="1000" dirty="0" smtClean="0">
              <a:solidFill>
                <a:schemeClr val="tx1"/>
              </a:solidFill>
            </a:endParaRPr>
          </a:p>
          <a:p>
            <a:pPr algn="ctr"/>
            <a:r>
              <a:rPr lang="ja-JP" altLang="en-US" sz="1000" dirty="0" smtClean="0">
                <a:solidFill>
                  <a:schemeClr val="tx1"/>
                </a:solidFill>
              </a:rPr>
              <a:t>専用サイト構築</a:t>
            </a:r>
            <a:endParaRPr kumimoji="1" lang="ja-JP" altLang="en-US" sz="1000" dirty="0">
              <a:solidFill>
                <a:schemeClr val="tx1"/>
              </a:solidFill>
            </a:endParaRPr>
          </a:p>
        </p:txBody>
      </p:sp>
      <p:sp>
        <p:nvSpPr>
          <p:cNvPr id="23" name="角丸四角形 22"/>
          <p:cNvSpPr/>
          <p:nvPr/>
        </p:nvSpPr>
        <p:spPr>
          <a:xfrm>
            <a:off x="331565" y="1166227"/>
            <a:ext cx="8496944" cy="504056"/>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ビッグデータ</a:t>
            </a:r>
            <a:endParaRPr kumimoji="1" lang="ja-JP" altLang="en-US" sz="2000" b="1" dirty="0">
              <a:solidFill>
                <a:schemeClr val="tx1"/>
              </a:solidFill>
              <a:latin typeface="+mj-ea"/>
              <a:ea typeface="+mj-ea"/>
            </a:endParaRPr>
          </a:p>
        </p:txBody>
      </p:sp>
      <p:sp>
        <p:nvSpPr>
          <p:cNvPr id="27" name="山形 26"/>
          <p:cNvSpPr/>
          <p:nvPr/>
        </p:nvSpPr>
        <p:spPr>
          <a:xfrm>
            <a:off x="1547664" y="5733256"/>
            <a:ext cx="1485941" cy="363013"/>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ビッグデータ</a:t>
            </a:r>
            <a:endParaRPr lang="en-US" altLang="ja-JP" sz="1050" dirty="0" smtClean="0">
              <a:solidFill>
                <a:schemeClr val="tx1"/>
              </a:solidFill>
            </a:endParaRPr>
          </a:p>
          <a:p>
            <a:pPr algn="ctr"/>
            <a:r>
              <a:rPr lang="ja-JP" altLang="en-US" sz="1050" dirty="0" smtClean="0">
                <a:solidFill>
                  <a:schemeClr val="tx1"/>
                </a:solidFill>
              </a:rPr>
              <a:t>実証実験　検討</a:t>
            </a:r>
            <a:endParaRPr kumimoji="1" lang="ja-JP" altLang="en-US" sz="1050" dirty="0">
              <a:solidFill>
                <a:schemeClr val="tx1"/>
              </a:solidFill>
            </a:endParaRPr>
          </a:p>
        </p:txBody>
      </p:sp>
      <p:sp>
        <p:nvSpPr>
          <p:cNvPr id="34" name="山形 33"/>
          <p:cNvSpPr/>
          <p:nvPr/>
        </p:nvSpPr>
        <p:spPr>
          <a:xfrm>
            <a:off x="3072846" y="5737069"/>
            <a:ext cx="2753599" cy="363013"/>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生活保護支給ビッグデータ分析実施</a:t>
            </a:r>
            <a:endParaRPr lang="en-US" altLang="ja-JP" sz="1050" dirty="0" smtClean="0">
              <a:solidFill>
                <a:schemeClr val="tx1"/>
              </a:solidFill>
            </a:endParaRPr>
          </a:p>
        </p:txBody>
      </p:sp>
      <p:sp>
        <p:nvSpPr>
          <p:cNvPr id="35" name="山形 34"/>
          <p:cNvSpPr/>
          <p:nvPr/>
        </p:nvSpPr>
        <p:spPr>
          <a:xfrm>
            <a:off x="3054912" y="5316637"/>
            <a:ext cx="2659376" cy="272603"/>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オープンデータ推進</a:t>
            </a:r>
            <a:endParaRPr kumimoji="1" lang="ja-JP" altLang="en-US" sz="1200" dirty="0">
              <a:solidFill>
                <a:schemeClr val="tx1"/>
              </a:solidFill>
            </a:endParaRPr>
          </a:p>
        </p:txBody>
      </p:sp>
      <p:sp>
        <p:nvSpPr>
          <p:cNvPr id="36" name="山形 35"/>
          <p:cNvSpPr/>
          <p:nvPr/>
        </p:nvSpPr>
        <p:spPr>
          <a:xfrm>
            <a:off x="5826444" y="5316637"/>
            <a:ext cx="2659376" cy="300383"/>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オープンデータ推進</a:t>
            </a:r>
            <a:endParaRPr kumimoji="1" lang="ja-JP" altLang="en-US" sz="1200" dirty="0">
              <a:solidFill>
                <a:schemeClr val="tx1"/>
              </a:solidFill>
            </a:endParaRPr>
          </a:p>
        </p:txBody>
      </p:sp>
      <p:sp>
        <p:nvSpPr>
          <p:cNvPr id="4" name="星 5 3"/>
          <p:cNvSpPr/>
          <p:nvPr/>
        </p:nvSpPr>
        <p:spPr>
          <a:xfrm>
            <a:off x="2472863" y="5420157"/>
            <a:ext cx="432048" cy="338166"/>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188909" y="5490848"/>
            <a:ext cx="999956" cy="246221"/>
          </a:xfrm>
          <a:prstGeom prst="rect">
            <a:avLst/>
          </a:prstGeom>
          <a:noFill/>
        </p:spPr>
        <p:txBody>
          <a:bodyPr wrap="square" rtlCol="0">
            <a:spAutoFit/>
          </a:bodyPr>
          <a:lstStyle/>
          <a:p>
            <a:r>
              <a:rPr kumimoji="1" lang="ja-JP" altLang="en-US" sz="1000" b="1" dirty="0" smtClean="0"/>
              <a:t>カンファレンス</a:t>
            </a:r>
            <a:endParaRPr kumimoji="1" lang="ja-JP" altLang="en-US" sz="1000" b="1" dirty="0"/>
          </a:p>
        </p:txBody>
      </p:sp>
      <p:graphicFrame>
        <p:nvGraphicFramePr>
          <p:cNvPr id="21" name="表 20"/>
          <p:cNvGraphicFramePr>
            <a:graphicFrameLocks noGrp="1"/>
          </p:cNvGraphicFramePr>
          <p:nvPr>
            <p:extLst>
              <p:ext uri="{D42A27DB-BD31-4B8C-83A1-F6EECF244321}">
                <p14:modId xmlns:p14="http://schemas.microsoft.com/office/powerpoint/2010/main" val="586541693"/>
              </p:ext>
            </p:extLst>
          </p:nvPr>
        </p:nvGraphicFramePr>
        <p:xfrm>
          <a:off x="618095" y="2639472"/>
          <a:ext cx="7632848" cy="1598308"/>
        </p:xfrm>
        <a:graphic>
          <a:graphicData uri="http://schemas.openxmlformats.org/drawingml/2006/table">
            <a:tbl>
              <a:tblPr firstRow="1" bandRow="1">
                <a:tableStyleId>{5C22544A-7EE6-4342-B048-85BDC9FD1C3A}</a:tableStyleId>
              </a:tblPr>
              <a:tblGrid>
                <a:gridCol w="3735223"/>
                <a:gridCol w="3897625"/>
              </a:tblGrid>
              <a:tr h="360040">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238268">
                <a:tc>
                  <a:txBody>
                    <a:bodyPr/>
                    <a:lstStyle/>
                    <a:p>
                      <a:pPr marL="171450" indent="-171450">
                        <a:buFont typeface="Wingdings" panose="05000000000000000000" pitchFamily="2" charset="2"/>
                        <a:buChar char="ü"/>
                      </a:pPr>
                      <a:r>
                        <a:rPr kumimoji="1" lang="ja-JP" altLang="en-US" sz="1200" dirty="0" smtClean="0"/>
                        <a:t>ビッグデータ活用実証実験実施</a:t>
                      </a:r>
                      <a:endParaRPr kumimoji="1" lang="en-US" altLang="ja-JP" sz="1200" dirty="0" smtClean="0"/>
                    </a:p>
                    <a:p>
                      <a:pPr marL="0" indent="0">
                        <a:buFont typeface="Wingdings" panose="05000000000000000000" pitchFamily="2" charset="2"/>
                        <a:buNone/>
                      </a:pPr>
                      <a:r>
                        <a:rPr kumimoji="1" lang="ja-JP" altLang="en-US" sz="1200" dirty="0" smtClean="0"/>
                        <a:t>　　（市民のくらしに関わる分野）</a:t>
                      </a:r>
                      <a:endParaRPr kumimoji="1" lang="en-US" altLang="ja-JP" sz="1200" dirty="0" smtClean="0"/>
                    </a:p>
                    <a:p>
                      <a:pPr marL="171450" indent="-171450">
                        <a:buFont typeface="Wingdings" panose="05000000000000000000" pitchFamily="2" charset="2"/>
                        <a:buChar char="ü"/>
                      </a:pPr>
                      <a:endParaRPr kumimoji="1" lang="en-US" altLang="ja-JP" sz="1200" dirty="0" smtClean="0"/>
                    </a:p>
                    <a:p>
                      <a:pPr marL="171450" indent="-171450">
                        <a:buFont typeface="Wingdings" panose="05000000000000000000" pitchFamily="2" charset="2"/>
                        <a:buChar char="ü"/>
                      </a:pPr>
                      <a:r>
                        <a:rPr kumimoji="1" lang="ja-JP" altLang="en-US" sz="1200" dirty="0" smtClean="0"/>
                        <a:t>ビッグデータ分析を行う際に必要な処理・手続き等の把握</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ja-JP" altLang="en-US" sz="1200" dirty="0" smtClean="0"/>
                        <a:t>市が保有するデータが有効に活用され、データ分析に裏付けられた効果的な施策が実施されている</a:t>
                      </a:r>
                      <a:endParaRPr kumimoji="1" lang="en-US" altLang="ja-JP" sz="1200" dirty="0" smtClean="0"/>
                    </a:p>
                    <a:p>
                      <a:pPr marL="171450" indent="-171450">
                        <a:buFont typeface="Wingdings" panose="05000000000000000000" pitchFamily="2" charset="2"/>
                        <a:buChar char="u"/>
                      </a:pPr>
                      <a:endParaRPr kumimoji="1" lang="en-US" altLang="ja-JP" sz="1200" dirty="0" smtClean="0"/>
                    </a:p>
                    <a:p>
                      <a:pPr marL="171450" indent="-171450">
                        <a:buFont typeface="Wingdings" panose="05000000000000000000" pitchFamily="2" charset="2"/>
                        <a:buChar char="u"/>
                      </a:pPr>
                      <a:r>
                        <a:rPr kumimoji="1" lang="ja-JP" altLang="en-US" sz="1200" dirty="0" smtClean="0"/>
                        <a:t>消費者、観光客、交通、医療、福祉など各方面に蓄積された情報が適切な専門家・機関等によってデータ分析され、社会・経済活動に有効に利用されている</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2" name="山形 21"/>
          <p:cNvSpPr/>
          <p:nvPr/>
        </p:nvSpPr>
        <p:spPr>
          <a:xfrm>
            <a:off x="5826445" y="5737069"/>
            <a:ext cx="2659376" cy="352694"/>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実施</a:t>
            </a:r>
            <a:endParaRPr lang="en-US" altLang="ja-JP" sz="1050" dirty="0" smtClean="0">
              <a:solidFill>
                <a:schemeClr val="tx1"/>
              </a:solidFill>
            </a:endParaRPr>
          </a:p>
        </p:txBody>
      </p:sp>
      <p:sp>
        <p:nvSpPr>
          <p:cNvPr id="28" name="山形 27"/>
          <p:cNvSpPr/>
          <p:nvPr/>
        </p:nvSpPr>
        <p:spPr>
          <a:xfrm>
            <a:off x="341340" y="6207173"/>
            <a:ext cx="2723347" cy="21899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職員研修</a:t>
            </a:r>
            <a:endParaRPr kumimoji="1" lang="ja-JP" altLang="en-US" sz="1100" dirty="0">
              <a:solidFill>
                <a:schemeClr val="tx1"/>
              </a:solidFill>
            </a:endParaRPr>
          </a:p>
        </p:txBody>
      </p:sp>
      <p:sp>
        <p:nvSpPr>
          <p:cNvPr id="29" name="山形 28"/>
          <p:cNvSpPr/>
          <p:nvPr/>
        </p:nvSpPr>
        <p:spPr>
          <a:xfrm>
            <a:off x="3087971" y="6196085"/>
            <a:ext cx="2723347" cy="21899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職員研修</a:t>
            </a:r>
            <a:endParaRPr kumimoji="1" lang="ja-JP" altLang="en-US" sz="1100" dirty="0">
              <a:solidFill>
                <a:schemeClr val="tx1"/>
              </a:solidFill>
            </a:endParaRPr>
          </a:p>
        </p:txBody>
      </p:sp>
      <p:sp>
        <p:nvSpPr>
          <p:cNvPr id="31" name="山形 30"/>
          <p:cNvSpPr/>
          <p:nvPr/>
        </p:nvSpPr>
        <p:spPr>
          <a:xfrm>
            <a:off x="5826444" y="6194522"/>
            <a:ext cx="2723347" cy="218996"/>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職員研修</a:t>
            </a:r>
            <a:endParaRPr kumimoji="1" lang="ja-JP" altLang="en-US" sz="1100" dirty="0">
              <a:solidFill>
                <a:schemeClr val="tx1"/>
              </a:solidFill>
            </a:endParaRPr>
          </a:p>
        </p:txBody>
      </p:sp>
      <p:sp>
        <p:nvSpPr>
          <p:cNvPr id="26" name="正方形/長方形 25"/>
          <p:cNvSpPr/>
          <p:nvPr/>
        </p:nvSpPr>
        <p:spPr>
          <a:xfrm>
            <a:off x="260348" y="643007"/>
            <a:ext cx="8720297" cy="523220"/>
          </a:xfrm>
          <a:prstGeom prst="rect">
            <a:avLst/>
          </a:prstGeom>
        </p:spPr>
        <p:txBody>
          <a:bodyPr wrap="square">
            <a:spAutoFit/>
          </a:bodyPr>
          <a:lstStyle/>
          <a:p>
            <a:r>
              <a:rPr lang="en-US" altLang="ja-JP" sz="2800" b="1" dirty="0"/>
              <a:t>Ⅱ</a:t>
            </a:r>
            <a:r>
              <a:rPr lang="ja-JP" altLang="en-US" sz="2800" b="1" dirty="0"/>
              <a:t>　</a:t>
            </a:r>
            <a:r>
              <a:rPr lang="ja-JP" altLang="en-US" sz="2400" dirty="0" smtClean="0">
                <a:latin typeface="+mn-ea"/>
              </a:rPr>
              <a:t>積極的</a:t>
            </a:r>
            <a:r>
              <a:rPr lang="ja-JP" altLang="en-US" sz="2400" dirty="0">
                <a:latin typeface="+mn-ea"/>
              </a:rPr>
              <a:t>なデータ活用の促進　</a:t>
            </a:r>
            <a:r>
              <a:rPr lang="en-US" altLang="ja-JP" sz="2400" dirty="0">
                <a:latin typeface="+mn-ea"/>
              </a:rPr>
              <a:t>(</a:t>
            </a:r>
            <a:r>
              <a:rPr lang="ja-JP" altLang="en-US" sz="2400" b="1" dirty="0"/>
              <a:t>オープンデータ、ビッグデータ</a:t>
            </a:r>
            <a:r>
              <a:rPr lang="ja-JP" altLang="en-US" sz="2400" b="1" dirty="0" smtClean="0"/>
              <a:t>）</a:t>
            </a:r>
            <a:endParaRPr lang="en-US" altLang="ja-JP" sz="2400" b="1" dirty="0"/>
          </a:p>
        </p:txBody>
      </p:sp>
    </p:spTree>
    <p:extLst>
      <p:ext uri="{BB962C8B-B14F-4D97-AF65-F5344CB8AC3E}">
        <p14:creationId xmlns:p14="http://schemas.microsoft.com/office/powerpoint/2010/main" val="36182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8</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28" name="角丸四角形 27"/>
          <p:cNvSpPr/>
          <p:nvPr/>
        </p:nvSpPr>
        <p:spPr>
          <a:xfrm>
            <a:off x="329283" y="1181099"/>
            <a:ext cx="8496944" cy="519709"/>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モバイル</a:t>
            </a:r>
            <a:r>
              <a:rPr lang="ja-JP" altLang="en-US" sz="2000" b="1" dirty="0">
                <a:solidFill>
                  <a:schemeClr val="tx1"/>
                </a:solidFill>
                <a:latin typeface="+mj-ea"/>
                <a:ea typeface="+mj-ea"/>
              </a:rPr>
              <a:t>対応</a:t>
            </a:r>
            <a:endParaRPr kumimoji="1" lang="ja-JP" altLang="en-US" sz="2000" b="1" dirty="0">
              <a:solidFill>
                <a:schemeClr val="tx1"/>
              </a:solidFill>
              <a:latin typeface="+mj-ea"/>
              <a:ea typeface="+mj-ea"/>
            </a:endParaRPr>
          </a:p>
        </p:txBody>
      </p:sp>
      <p:graphicFrame>
        <p:nvGraphicFramePr>
          <p:cNvPr id="19" name="表 18"/>
          <p:cNvGraphicFramePr>
            <a:graphicFrameLocks noGrp="1"/>
          </p:cNvGraphicFramePr>
          <p:nvPr>
            <p:extLst>
              <p:ext uri="{D42A27DB-BD31-4B8C-83A1-F6EECF244321}">
                <p14:modId xmlns:p14="http://schemas.microsoft.com/office/powerpoint/2010/main" val="2710215427"/>
              </p:ext>
            </p:extLst>
          </p:nvPr>
        </p:nvGraphicFramePr>
        <p:xfrm>
          <a:off x="611560" y="5301208"/>
          <a:ext cx="7632848" cy="1527306"/>
        </p:xfrm>
        <a:graphic>
          <a:graphicData uri="http://schemas.openxmlformats.org/drawingml/2006/table">
            <a:tbl>
              <a:tblPr firstRow="1" bandRow="1">
                <a:tableStyleId>{5C22544A-7EE6-4342-B048-85BDC9FD1C3A}</a:tableStyleId>
              </a:tblPr>
              <a:tblGrid>
                <a:gridCol w="3735223"/>
                <a:gridCol w="3897625"/>
              </a:tblGrid>
              <a:tr h="284202">
                <a:tc>
                  <a:txBody>
                    <a:bodyPr/>
                    <a:lstStyle/>
                    <a:p>
                      <a:pPr algn="ctr"/>
                      <a:r>
                        <a:rPr kumimoji="1" lang="ja-JP" altLang="en-US" sz="1050" dirty="0" smtClean="0">
                          <a:solidFill>
                            <a:schemeClr val="tx1"/>
                          </a:solidFill>
                        </a:rPr>
                        <a:t>平成</a:t>
                      </a:r>
                      <a:r>
                        <a:rPr kumimoji="1" lang="en-US" altLang="ja-JP" sz="1050" dirty="0" smtClean="0">
                          <a:solidFill>
                            <a:schemeClr val="tx1"/>
                          </a:solidFill>
                        </a:rPr>
                        <a:t>27</a:t>
                      </a:r>
                      <a:r>
                        <a:rPr kumimoji="1" lang="ja-JP" altLang="en-US" sz="1050" dirty="0" smtClean="0">
                          <a:solidFill>
                            <a:schemeClr val="tx1"/>
                          </a:solidFill>
                        </a:rPr>
                        <a:t>～</a:t>
                      </a:r>
                      <a:r>
                        <a:rPr kumimoji="1" lang="en-US" altLang="ja-JP" sz="1050" dirty="0" smtClean="0">
                          <a:solidFill>
                            <a:schemeClr val="tx1"/>
                          </a:solidFill>
                        </a:rPr>
                        <a:t>29</a:t>
                      </a:r>
                      <a:r>
                        <a:rPr kumimoji="1" lang="ja-JP" altLang="en-US" sz="1050" dirty="0" smtClean="0">
                          <a:solidFill>
                            <a:schemeClr val="tx1"/>
                          </a:solidFill>
                        </a:rPr>
                        <a:t>年度目標</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050" dirty="0" smtClean="0">
                          <a:solidFill>
                            <a:schemeClr val="tx1"/>
                          </a:solidFill>
                        </a:rPr>
                        <a:t>将来のめざす姿</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243104">
                <a:tc>
                  <a:txBody>
                    <a:bodyPr/>
                    <a:lstStyle/>
                    <a:p>
                      <a:pPr marL="171450" indent="-171450">
                        <a:buFont typeface="Wingdings" panose="05000000000000000000" pitchFamily="2" charset="2"/>
                        <a:buChar char="ü"/>
                      </a:pPr>
                      <a:r>
                        <a:rPr kumimoji="1" lang="ja-JP" altLang="en-US" sz="1200" dirty="0" smtClean="0"/>
                        <a:t>市民向け情報のスマートフォン対応　年間３件追加</a:t>
                      </a:r>
                      <a:endParaRPr kumimoji="1" lang="en-US" altLang="ja-JP" sz="1200" dirty="0" smtClean="0"/>
                    </a:p>
                    <a:p>
                      <a:pPr marL="0" indent="0">
                        <a:buFont typeface="Wingdings" panose="05000000000000000000" pitchFamily="2" charset="2"/>
                        <a:buNone/>
                      </a:pPr>
                      <a:r>
                        <a:rPr kumimoji="1" lang="ja-JP" altLang="en-US" sz="1200" dirty="0" smtClean="0"/>
                        <a:t>　　（保育所空き情報の地図対応など）</a:t>
                      </a:r>
                      <a:endParaRPr kumimoji="1" lang="en-US" altLang="ja-JP" sz="1200" dirty="0" smtClean="0"/>
                    </a:p>
                    <a:p>
                      <a:pPr marL="171450" indent="-171450">
                        <a:buFont typeface="Wingdings" panose="05000000000000000000" pitchFamily="2" charset="2"/>
                        <a:buChar char="ü"/>
                      </a:pPr>
                      <a:r>
                        <a:rPr kumimoji="1" lang="ja-JP" altLang="en-US" sz="1200" dirty="0" smtClean="0">
                          <a:solidFill>
                            <a:schemeClr val="tx1"/>
                          </a:solidFill>
                        </a:rPr>
                        <a:t>市ホームページ再構築</a:t>
                      </a:r>
                      <a:endParaRPr kumimoji="1" lang="en-US" altLang="ja-JP" sz="1200" dirty="0" smtClean="0">
                        <a:solidFill>
                          <a:schemeClr val="tx1"/>
                        </a:solidFill>
                      </a:endParaRPr>
                    </a:p>
                    <a:p>
                      <a:pPr marL="171450" indent="-171450">
                        <a:buFont typeface="Wingdings" panose="05000000000000000000" pitchFamily="2" charset="2"/>
                        <a:buChar char="ü"/>
                      </a:pPr>
                      <a:r>
                        <a:rPr kumimoji="1" lang="ja-JP" altLang="en-US" sz="1200" dirty="0" smtClean="0">
                          <a:solidFill>
                            <a:schemeClr val="tx1"/>
                          </a:solidFill>
                        </a:rPr>
                        <a:t>本市関連ウェブサイト　モバイル対応</a:t>
                      </a:r>
                      <a:endParaRPr kumimoji="1" lang="en-US" altLang="ja-JP" sz="1200" dirty="0" smtClean="0">
                        <a:solidFill>
                          <a:schemeClr val="tx1"/>
                        </a:solidFill>
                      </a:endParaRPr>
                    </a:p>
                    <a:p>
                      <a:pPr marL="171450" indent="-171450">
                        <a:buFont typeface="Wingdings" panose="05000000000000000000" pitchFamily="2" charset="2"/>
                        <a:buChar char="ü"/>
                      </a:pPr>
                      <a:r>
                        <a:rPr kumimoji="1" lang="ja-JP" altLang="en-US" sz="1100" dirty="0" smtClean="0">
                          <a:solidFill>
                            <a:schemeClr val="tx1"/>
                          </a:solidFill>
                        </a:rPr>
                        <a:t>市税クレジット収納及び</a:t>
                      </a:r>
                      <a:r>
                        <a:rPr kumimoji="1" lang="en-US" altLang="ja-JP" sz="1100" dirty="0" smtClean="0">
                          <a:solidFill>
                            <a:schemeClr val="tx1"/>
                          </a:solidFill>
                        </a:rPr>
                        <a:t>Web</a:t>
                      </a:r>
                      <a:r>
                        <a:rPr kumimoji="1" lang="ja-JP" altLang="en-US" sz="1100" dirty="0" smtClean="0">
                          <a:solidFill>
                            <a:schemeClr val="tx1"/>
                          </a:solidFill>
                        </a:rPr>
                        <a:t>口座振替受付サービス導入</a:t>
                      </a:r>
                      <a:endParaRPr kumimoji="1" lang="en-US" altLang="ja-JP" sz="1100" dirty="0" smtClean="0">
                        <a:solidFill>
                          <a:schemeClr val="tx1"/>
                        </a:solidFill>
                      </a:endParaRPr>
                    </a:p>
                    <a:p>
                      <a:pPr marL="171450" indent="-171450">
                        <a:buFont typeface="Wingdings" panose="05000000000000000000" pitchFamily="2" charset="2"/>
                        <a:buChar char="ü"/>
                      </a:pPr>
                      <a:r>
                        <a:rPr kumimoji="1" lang="ja-JP" altLang="en-US" sz="1200" dirty="0" smtClean="0"/>
                        <a:t>各スマホアプリの利用状況を検証</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u"/>
                      </a:pPr>
                      <a:r>
                        <a:rPr kumimoji="1" lang="ja-JP" altLang="en-US" sz="1200" dirty="0" smtClean="0"/>
                        <a:t>モバイル端末の普及に対応し、市民が求める情報を迅速に伝えるとともに、個々のニーズに対応したきめ細やかな情報発信ができている</a:t>
                      </a:r>
                      <a:endParaRPr kumimoji="1" lang="en-US" altLang="ja-JP" sz="1200" dirty="0" smtClean="0"/>
                    </a:p>
                    <a:p>
                      <a:pPr marL="171450" indent="-171450">
                        <a:buFont typeface="Wingdings" panose="05000000000000000000" pitchFamily="2" charset="2"/>
                        <a:buChar char="u"/>
                      </a:pPr>
                      <a:r>
                        <a:rPr kumimoji="1" lang="ja-JP" altLang="en-US" sz="1200" dirty="0" smtClean="0"/>
                        <a:t>モバイル端末を通じて本市に対する各種の申請・届出が行われ、市民の利便性が向上している</a:t>
                      </a:r>
                      <a:endParaRPr kumimoji="1" lang="en-US" altLang="ja-JP"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863" y="1874087"/>
            <a:ext cx="2529861" cy="1814602"/>
          </a:xfrm>
          <a:prstGeom prst="rect">
            <a:avLst/>
          </a:prstGeom>
        </p:spPr>
      </p:pic>
      <p:sp>
        <p:nvSpPr>
          <p:cNvPr id="11" name="正方形/長方形 10"/>
          <p:cNvSpPr/>
          <p:nvPr/>
        </p:nvSpPr>
        <p:spPr>
          <a:xfrm>
            <a:off x="323528" y="642945"/>
            <a:ext cx="8720297" cy="523220"/>
          </a:xfrm>
          <a:prstGeom prst="rect">
            <a:avLst/>
          </a:prstGeom>
        </p:spPr>
        <p:txBody>
          <a:bodyPr wrap="square">
            <a:spAutoFit/>
          </a:bodyPr>
          <a:lstStyle/>
          <a:p>
            <a:r>
              <a:rPr lang="en-US" altLang="ja-JP" sz="2800" b="1" dirty="0"/>
              <a:t>Ⅲ</a:t>
            </a:r>
            <a:r>
              <a:rPr lang="ja-JP" altLang="en-US" sz="2800" b="1" dirty="0"/>
              <a:t>　</a:t>
            </a:r>
            <a:r>
              <a:rPr lang="ja-JP" altLang="en-US" sz="2400" dirty="0">
                <a:latin typeface="+mn-ea"/>
              </a:rPr>
              <a:t>最新情報環境への適切な</a:t>
            </a:r>
            <a:r>
              <a:rPr lang="ja-JP" altLang="en-US" sz="2400" dirty="0" smtClean="0">
                <a:latin typeface="+mn-ea"/>
              </a:rPr>
              <a:t>対応　（</a:t>
            </a:r>
            <a:r>
              <a:rPr lang="ja-JP" altLang="en-US" sz="2400" b="1" dirty="0" smtClean="0"/>
              <a:t>モバイル・ファースト）</a:t>
            </a:r>
            <a:endParaRPr lang="en-US" altLang="ja-JP" sz="2000" b="1" dirty="0"/>
          </a:p>
        </p:txBody>
      </p:sp>
      <p:sp>
        <p:nvSpPr>
          <p:cNvPr id="10" name="テキスト ボックス 9"/>
          <p:cNvSpPr txBox="1"/>
          <p:nvPr/>
        </p:nvSpPr>
        <p:spPr>
          <a:xfrm>
            <a:off x="347095" y="1738144"/>
            <a:ext cx="8479132" cy="3754874"/>
          </a:xfrm>
          <a:prstGeom prst="rect">
            <a:avLst/>
          </a:prstGeom>
          <a:noFill/>
        </p:spPr>
        <p:txBody>
          <a:bodyPr wrap="square" rtlCol="0">
            <a:spAutoFit/>
          </a:bodyPr>
          <a:lstStyle/>
          <a:p>
            <a:r>
              <a:rPr lang="ja-JP" altLang="en-US" sz="1400" dirty="0" smtClean="0">
                <a:latin typeface="+mn-ea"/>
              </a:rPr>
              <a:t>■市民</a:t>
            </a:r>
            <a:r>
              <a:rPr lang="ja-JP" altLang="en-US" sz="1400" dirty="0">
                <a:latin typeface="+mn-ea"/>
              </a:rPr>
              <a:t>向け</a:t>
            </a:r>
            <a:r>
              <a:rPr lang="ja-JP" altLang="ja-JP" sz="1400" dirty="0" smtClean="0">
                <a:latin typeface="+mn-ea"/>
              </a:rPr>
              <a:t>情報</a:t>
            </a:r>
            <a:r>
              <a:rPr lang="ja-JP" altLang="en-US" sz="1400" dirty="0">
                <a:latin typeface="+mn-ea"/>
              </a:rPr>
              <a:t>のス</a:t>
            </a:r>
            <a:r>
              <a:rPr lang="ja-JP" altLang="ja-JP" sz="1400" dirty="0">
                <a:latin typeface="+mn-ea"/>
              </a:rPr>
              <a:t>マートフォン</a:t>
            </a:r>
            <a:r>
              <a:rPr lang="ja-JP" altLang="ja-JP" sz="1400" dirty="0" smtClean="0">
                <a:latin typeface="+mn-ea"/>
              </a:rPr>
              <a:t>対応</a:t>
            </a:r>
            <a:endParaRPr lang="en-US" altLang="ja-JP" sz="1400" dirty="0" smtClean="0">
              <a:latin typeface="+mn-ea"/>
            </a:endParaRPr>
          </a:p>
          <a:p>
            <a:r>
              <a:rPr lang="ja-JP" altLang="en-US" sz="14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保育所空き情報</a:t>
            </a:r>
            <a:r>
              <a:rPr lang="en-US" altLang="ja-JP" sz="1200" dirty="0" smtClean="0">
                <a:latin typeface="+mn-ea"/>
              </a:rPr>
              <a:t>】</a:t>
            </a:r>
            <a:r>
              <a:rPr lang="en-US" altLang="ja-JP" sz="1200" dirty="0">
                <a:latin typeface="+mn-ea"/>
              </a:rPr>
              <a:t>	</a:t>
            </a:r>
            <a:r>
              <a:rPr lang="ja-JP" altLang="en-US" sz="1200" dirty="0" smtClean="0">
                <a:latin typeface="+mn-ea"/>
              </a:rPr>
              <a:t>平成</a:t>
            </a:r>
            <a:r>
              <a:rPr lang="en-US" altLang="ja-JP" sz="1200" dirty="0" smtClean="0">
                <a:latin typeface="+mn-ea"/>
              </a:rPr>
              <a:t>27</a:t>
            </a:r>
            <a:r>
              <a:rPr lang="ja-JP" altLang="en-US" sz="1200" dirty="0" smtClean="0">
                <a:latin typeface="+mn-ea"/>
              </a:rPr>
              <a:t>年８月　実施</a:t>
            </a:r>
            <a:endParaRPr lang="en-US" altLang="ja-JP" sz="1200" dirty="0" smtClean="0">
              <a:latin typeface="+mn-ea"/>
            </a:endParaRPr>
          </a:p>
          <a:p>
            <a:r>
              <a:rPr lang="ja-JP" altLang="en-US" sz="1200" dirty="0">
                <a:latin typeface="+mn-ea"/>
              </a:rPr>
              <a:t>　</a:t>
            </a:r>
            <a:r>
              <a:rPr lang="ja-JP" altLang="en-US" sz="1200" dirty="0" smtClean="0">
                <a:latin typeface="+mn-ea"/>
              </a:rPr>
              <a:t>　　　　　　　　　　　　　　　　　今後、イベント情報など、対象拡大</a:t>
            </a:r>
            <a:endParaRPr lang="en-US" altLang="ja-JP" sz="1200" dirty="0" smtClean="0">
              <a:latin typeface="+mn-ea"/>
            </a:endParaRPr>
          </a:p>
          <a:p>
            <a:r>
              <a:rPr lang="ja-JP" altLang="en-US" sz="1200" dirty="0" smtClean="0">
                <a:latin typeface="+mn-ea"/>
              </a:rPr>
              <a:t>　　　　</a:t>
            </a:r>
            <a:r>
              <a:rPr lang="en-US" altLang="ja-JP" sz="1200" dirty="0" smtClean="0">
                <a:latin typeface="+mn-ea"/>
              </a:rPr>
              <a:t>【</a:t>
            </a:r>
            <a:r>
              <a:rPr lang="ja-JP" altLang="en-US" sz="1200" dirty="0" smtClean="0">
                <a:latin typeface="+mn-ea"/>
              </a:rPr>
              <a:t>市ホームページ</a:t>
            </a:r>
            <a:r>
              <a:rPr lang="en-US" altLang="ja-JP" sz="1200" dirty="0" smtClean="0">
                <a:latin typeface="+mn-ea"/>
              </a:rPr>
              <a:t>】</a:t>
            </a:r>
            <a:r>
              <a:rPr lang="ja-JP" altLang="en-US" sz="1200" dirty="0" smtClean="0">
                <a:latin typeface="+mn-ea"/>
              </a:rPr>
              <a:t>　　平成</a:t>
            </a:r>
            <a:r>
              <a:rPr lang="en-US" altLang="ja-JP" sz="1200" dirty="0" smtClean="0">
                <a:latin typeface="+mn-ea"/>
              </a:rPr>
              <a:t>29</a:t>
            </a:r>
            <a:r>
              <a:rPr lang="ja-JP" altLang="en-US" sz="1200" dirty="0" smtClean="0">
                <a:latin typeface="+mn-ea"/>
              </a:rPr>
              <a:t>年１月　リニューアル</a:t>
            </a:r>
            <a:endParaRPr lang="en-US" altLang="ja-JP" sz="1200" dirty="0" smtClean="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本市関連ウェブサイト</a:t>
            </a:r>
            <a:r>
              <a:rPr lang="en-US" altLang="ja-JP" sz="1200" dirty="0" smtClean="0">
                <a:latin typeface="+mn-ea"/>
              </a:rPr>
              <a:t>】</a:t>
            </a:r>
            <a:r>
              <a:rPr lang="ja-JP" altLang="en-US" sz="1200" dirty="0" smtClean="0">
                <a:latin typeface="+mn-ea"/>
              </a:rPr>
              <a:t>　機種更新等のタイミングに合わせモバイル対応</a:t>
            </a:r>
            <a:endParaRPr lang="en-US" altLang="ja-JP" sz="1200" dirty="0" smtClean="0">
              <a:latin typeface="+mn-ea"/>
            </a:endParaRPr>
          </a:p>
          <a:p>
            <a:endParaRPr lang="en-US" altLang="ja-JP" sz="1200" dirty="0">
              <a:latin typeface="+mn-ea"/>
            </a:endParaRPr>
          </a:p>
          <a:p>
            <a:r>
              <a:rPr lang="ja-JP" altLang="en-US" sz="1400" dirty="0">
                <a:latin typeface="+mn-ea"/>
              </a:rPr>
              <a:t>■市税に係るクレジット収納及び</a:t>
            </a:r>
            <a:r>
              <a:rPr lang="en-US" altLang="ja-JP" sz="1400" dirty="0">
                <a:latin typeface="+mn-ea"/>
              </a:rPr>
              <a:t>Web</a:t>
            </a:r>
            <a:r>
              <a:rPr lang="ja-JP" altLang="en-US" sz="1400" dirty="0">
                <a:latin typeface="+mn-ea"/>
              </a:rPr>
              <a:t>口座振替受付サービスの導入</a:t>
            </a:r>
            <a:endParaRPr lang="en-US" altLang="ja-JP" sz="1400" dirty="0">
              <a:latin typeface="+mn-ea"/>
            </a:endParaRPr>
          </a:p>
          <a:p>
            <a:r>
              <a:rPr lang="ja-JP" altLang="en-US" sz="1200" dirty="0">
                <a:latin typeface="+mn-ea"/>
              </a:rPr>
              <a:t>　</a:t>
            </a:r>
            <a:r>
              <a:rPr lang="ja-JP" altLang="en-US" sz="1200" dirty="0" smtClean="0">
                <a:latin typeface="+mn-ea"/>
              </a:rPr>
              <a:t>　　 ・クレジット収納</a:t>
            </a:r>
            <a:endParaRPr lang="en-US" altLang="ja-JP" sz="1200" dirty="0" smtClean="0">
              <a:latin typeface="+mn-ea"/>
            </a:endParaRPr>
          </a:p>
          <a:p>
            <a:r>
              <a:rPr lang="ja-JP" altLang="en-US" sz="1200" dirty="0">
                <a:latin typeface="+mn-ea"/>
              </a:rPr>
              <a:t>　　　　 </a:t>
            </a:r>
            <a:r>
              <a:rPr lang="en-US" altLang="ja-JP" sz="1200" dirty="0">
                <a:latin typeface="+mn-ea"/>
              </a:rPr>
              <a:t>【</a:t>
            </a:r>
            <a:r>
              <a:rPr lang="ja-JP" altLang="en-US" sz="1200" dirty="0">
                <a:latin typeface="+mn-ea"/>
              </a:rPr>
              <a:t>平成</a:t>
            </a:r>
            <a:r>
              <a:rPr lang="en-US" altLang="ja-JP" sz="1200" dirty="0">
                <a:latin typeface="+mn-ea"/>
              </a:rPr>
              <a:t>28</a:t>
            </a:r>
            <a:r>
              <a:rPr lang="ja-JP" altLang="en-US" sz="1200" dirty="0">
                <a:latin typeface="+mn-ea"/>
              </a:rPr>
              <a:t>年４月</a:t>
            </a:r>
            <a:r>
              <a:rPr lang="en-US" altLang="ja-JP" sz="1200" dirty="0">
                <a:latin typeface="+mn-ea"/>
              </a:rPr>
              <a:t>〜12</a:t>
            </a:r>
            <a:r>
              <a:rPr lang="ja-JP" altLang="en-US" sz="1200" dirty="0">
                <a:latin typeface="+mn-ea"/>
              </a:rPr>
              <a:t>月</a:t>
            </a:r>
            <a:r>
              <a:rPr lang="en-US" altLang="ja-JP" sz="1200" dirty="0">
                <a:latin typeface="+mn-ea"/>
              </a:rPr>
              <a:t>】</a:t>
            </a:r>
            <a:r>
              <a:rPr lang="ja-JP" altLang="en-US" sz="1200" dirty="0">
                <a:latin typeface="+mn-ea"/>
              </a:rPr>
              <a:t>　システム構築　⇒　</a:t>
            </a:r>
            <a:r>
              <a:rPr lang="en-US" altLang="ja-JP" sz="1200" dirty="0">
                <a:latin typeface="+mn-ea"/>
              </a:rPr>
              <a:t>【</a:t>
            </a:r>
            <a:r>
              <a:rPr lang="ja-JP" altLang="en-US" sz="1200" dirty="0">
                <a:latin typeface="+mn-ea"/>
              </a:rPr>
              <a:t>平成</a:t>
            </a:r>
            <a:r>
              <a:rPr lang="en-US" altLang="ja-JP" sz="1200" dirty="0">
                <a:latin typeface="+mn-ea"/>
              </a:rPr>
              <a:t>28</a:t>
            </a:r>
            <a:r>
              <a:rPr lang="ja-JP" altLang="en-US" sz="1200" dirty="0">
                <a:latin typeface="+mn-ea"/>
              </a:rPr>
              <a:t>年</a:t>
            </a:r>
            <a:r>
              <a:rPr lang="en-US" altLang="ja-JP" sz="1200" dirty="0">
                <a:latin typeface="+mn-ea"/>
              </a:rPr>
              <a:t>12</a:t>
            </a:r>
            <a:r>
              <a:rPr lang="ja-JP" altLang="en-US" sz="1200" dirty="0">
                <a:latin typeface="+mn-ea"/>
              </a:rPr>
              <a:t>月</a:t>
            </a:r>
            <a:r>
              <a:rPr lang="en-US" altLang="ja-JP" sz="1200" dirty="0">
                <a:latin typeface="+mn-ea"/>
              </a:rPr>
              <a:t>〜】</a:t>
            </a:r>
            <a:r>
              <a:rPr lang="ja-JP" altLang="en-US" sz="1200" dirty="0">
                <a:latin typeface="+mn-ea"/>
              </a:rPr>
              <a:t>　運用</a:t>
            </a:r>
            <a:r>
              <a:rPr lang="ja-JP" altLang="en-US" sz="1200" dirty="0" smtClean="0">
                <a:latin typeface="+mn-ea"/>
              </a:rPr>
              <a:t>開始</a:t>
            </a:r>
            <a:endParaRPr lang="en-US" altLang="ja-JP" sz="1200" dirty="0">
              <a:latin typeface="+mn-ea"/>
            </a:endParaRPr>
          </a:p>
          <a:p>
            <a:r>
              <a:rPr lang="ja-JP" altLang="en-US" sz="1200" dirty="0">
                <a:latin typeface="+mn-ea"/>
              </a:rPr>
              <a:t>　　　 </a:t>
            </a:r>
            <a:r>
              <a:rPr lang="ja-JP" altLang="en-US" sz="1200" dirty="0" smtClean="0">
                <a:latin typeface="+mn-ea"/>
              </a:rPr>
              <a:t>・</a:t>
            </a:r>
            <a:r>
              <a:rPr lang="en-US" altLang="ja-JP" sz="1200" dirty="0" smtClean="0">
                <a:latin typeface="+mn-ea"/>
              </a:rPr>
              <a:t>Web</a:t>
            </a:r>
            <a:r>
              <a:rPr lang="ja-JP" altLang="en-US" sz="1200" dirty="0" smtClean="0">
                <a:latin typeface="+mn-ea"/>
              </a:rPr>
              <a:t>口座振替受付サービス</a:t>
            </a:r>
            <a:endParaRPr lang="en-US" altLang="ja-JP" sz="1200" dirty="0" smtClean="0">
              <a:latin typeface="+mn-ea"/>
            </a:endParaRPr>
          </a:p>
          <a:p>
            <a:r>
              <a:rPr lang="ja-JP" altLang="en-US" sz="1200" dirty="0">
                <a:latin typeface="+mn-ea"/>
              </a:rPr>
              <a:t>　　　　 </a:t>
            </a:r>
            <a:r>
              <a:rPr lang="en-US" altLang="ja-JP" sz="1200" dirty="0" smtClean="0">
                <a:latin typeface="+mn-ea"/>
              </a:rPr>
              <a:t>【</a:t>
            </a:r>
            <a:r>
              <a:rPr lang="ja-JP" altLang="en-US" sz="1200" dirty="0">
                <a:latin typeface="+mn-ea"/>
              </a:rPr>
              <a:t>平成</a:t>
            </a:r>
            <a:r>
              <a:rPr lang="en-US" altLang="ja-JP" sz="1200" dirty="0">
                <a:latin typeface="+mn-ea"/>
              </a:rPr>
              <a:t>28</a:t>
            </a:r>
            <a:r>
              <a:rPr lang="ja-JP" altLang="en-US" sz="1200" dirty="0" smtClean="0">
                <a:latin typeface="+mn-ea"/>
              </a:rPr>
              <a:t>年４月</a:t>
            </a:r>
            <a:r>
              <a:rPr lang="en-US" altLang="ja-JP" sz="1200" dirty="0">
                <a:latin typeface="+mn-ea"/>
              </a:rPr>
              <a:t>〜】</a:t>
            </a:r>
            <a:r>
              <a:rPr lang="ja-JP" altLang="en-US" sz="1200" dirty="0">
                <a:latin typeface="+mn-ea"/>
              </a:rPr>
              <a:t>　運用開始</a:t>
            </a:r>
            <a:endParaRPr lang="en-US" altLang="ja-JP" sz="1200" dirty="0">
              <a:latin typeface="+mn-ea"/>
            </a:endParaRPr>
          </a:p>
          <a:p>
            <a:endParaRPr lang="en-US" altLang="ja-JP" sz="1400" dirty="0">
              <a:latin typeface="+mn-ea"/>
            </a:endParaRPr>
          </a:p>
          <a:p>
            <a:r>
              <a:rPr lang="ja-JP" altLang="en-US" sz="1400" dirty="0">
                <a:latin typeface="+mn-ea"/>
              </a:rPr>
              <a:t> </a:t>
            </a:r>
            <a:r>
              <a:rPr lang="ja-JP" altLang="en-US" sz="1400" dirty="0" smtClean="0">
                <a:latin typeface="+mn-ea"/>
              </a:rPr>
              <a:t>   ＜スマホ</a:t>
            </a:r>
            <a:r>
              <a:rPr lang="ja-JP" altLang="ja-JP" sz="1400" dirty="0" smtClean="0">
                <a:latin typeface="+mn-ea"/>
              </a:rPr>
              <a:t>アプリ</a:t>
            </a:r>
            <a:r>
              <a:rPr lang="ja-JP" altLang="en-US" sz="1400" dirty="0" smtClean="0">
                <a:latin typeface="+mn-ea"/>
              </a:rPr>
              <a:t>＞</a:t>
            </a:r>
            <a:r>
              <a:rPr lang="ja-JP" altLang="en-US" sz="1400" dirty="0">
                <a:latin typeface="+mn-ea"/>
              </a:rPr>
              <a:t>　</a:t>
            </a:r>
            <a:r>
              <a:rPr lang="ja-JP" altLang="en-US" sz="1400" dirty="0" smtClean="0">
                <a:latin typeface="+mn-ea"/>
              </a:rPr>
              <a:t>　</a:t>
            </a:r>
            <a:r>
              <a:rPr lang="en-US" altLang="ja-JP" sz="1200" dirty="0" smtClean="0">
                <a:latin typeface="+mn-ea"/>
              </a:rPr>
              <a:t>※</a:t>
            </a:r>
            <a:r>
              <a:rPr lang="ja-JP" altLang="en-US" sz="1200" dirty="0" smtClean="0">
                <a:latin typeface="+mn-ea"/>
              </a:rPr>
              <a:t>オープンデータの活用を原則</a:t>
            </a:r>
            <a:endParaRPr lang="en-US" altLang="ja-JP" sz="1200" dirty="0" smtClean="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防災情報</a:t>
            </a:r>
            <a:r>
              <a:rPr lang="en-US" altLang="ja-JP" sz="1200" dirty="0" smtClean="0">
                <a:latin typeface="+mn-ea"/>
              </a:rPr>
              <a:t>】</a:t>
            </a:r>
            <a:r>
              <a:rPr lang="ja-JP" altLang="en-US" sz="1200" dirty="0" smtClean="0">
                <a:latin typeface="+mn-ea"/>
              </a:rPr>
              <a:t>　　　　 平成</a:t>
            </a:r>
            <a:r>
              <a:rPr lang="en-US" altLang="ja-JP" sz="1200" dirty="0" smtClean="0">
                <a:latin typeface="+mn-ea"/>
              </a:rPr>
              <a:t>28</a:t>
            </a:r>
            <a:r>
              <a:rPr lang="ja-JP" altLang="en-US" sz="1200" dirty="0" smtClean="0">
                <a:latin typeface="+mn-ea"/>
              </a:rPr>
              <a:t>年３月　実施　　　　　</a:t>
            </a:r>
            <a:r>
              <a:rPr lang="en-US" altLang="ja-JP" sz="1200" dirty="0" smtClean="0">
                <a:latin typeface="+mn-ea"/>
              </a:rPr>
              <a:t>【</a:t>
            </a:r>
            <a:r>
              <a:rPr lang="ja-JP" altLang="en-US" sz="1200" dirty="0">
                <a:latin typeface="+mn-ea"/>
              </a:rPr>
              <a:t>子育て支援</a:t>
            </a:r>
            <a:r>
              <a:rPr lang="en-US" altLang="ja-JP" sz="1200" dirty="0">
                <a:latin typeface="+mn-ea"/>
              </a:rPr>
              <a:t>】</a:t>
            </a:r>
            <a:r>
              <a:rPr lang="ja-JP" altLang="en-US" sz="1200" dirty="0">
                <a:latin typeface="+mn-ea"/>
              </a:rPr>
              <a:t>　　　天王寺区：平成</a:t>
            </a:r>
            <a:r>
              <a:rPr lang="en-US" altLang="ja-JP" sz="1200" dirty="0">
                <a:latin typeface="+mn-ea"/>
              </a:rPr>
              <a:t>27</a:t>
            </a:r>
            <a:r>
              <a:rPr lang="ja-JP" altLang="en-US" sz="1200" dirty="0">
                <a:latin typeface="+mn-ea"/>
              </a:rPr>
              <a:t>年２月　</a:t>
            </a:r>
            <a:r>
              <a:rPr lang="ja-JP" altLang="en-US" sz="1200" dirty="0" smtClean="0">
                <a:latin typeface="+mn-ea"/>
              </a:rPr>
              <a:t>実施</a:t>
            </a:r>
            <a:endParaRPr lang="en-US" altLang="ja-JP" sz="1200" dirty="0" smtClean="0">
              <a:latin typeface="+mn-ea"/>
            </a:endParaRPr>
          </a:p>
          <a:p>
            <a:r>
              <a:rPr lang="ja-JP" altLang="en-US" sz="1200" dirty="0" smtClean="0">
                <a:latin typeface="+mn-ea"/>
              </a:rPr>
              <a:t>　　　　</a:t>
            </a:r>
            <a:r>
              <a:rPr lang="en-US" altLang="ja-JP" sz="1200" dirty="0" smtClean="0">
                <a:latin typeface="+mn-ea"/>
              </a:rPr>
              <a:t>【</a:t>
            </a:r>
            <a:r>
              <a:rPr lang="ja-JP" altLang="en-US" sz="1200" dirty="0" smtClean="0">
                <a:latin typeface="+mn-ea"/>
              </a:rPr>
              <a:t>小児救急</a:t>
            </a:r>
            <a:r>
              <a:rPr lang="en-US" altLang="ja-JP" sz="1200" dirty="0" smtClean="0">
                <a:latin typeface="+mn-ea"/>
              </a:rPr>
              <a:t>】</a:t>
            </a:r>
            <a:r>
              <a:rPr lang="ja-JP" altLang="en-US" sz="1200" dirty="0" smtClean="0">
                <a:latin typeface="+mn-ea"/>
              </a:rPr>
              <a:t>　　　　 平成</a:t>
            </a:r>
            <a:r>
              <a:rPr lang="en-US" altLang="ja-JP" sz="1200" dirty="0" smtClean="0">
                <a:latin typeface="+mn-ea"/>
              </a:rPr>
              <a:t>27</a:t>
            </a:r>
            <a:r>
              <a:rPr lang="ja-JP" altLang="en-US" sz="1200" dirty="0" smtClean="0">
                <a:latin typeface="+mn-ea"/>
              </a:rPr>
              <a:t>年９月　実施　　　　　</a:t>
            </a:r>
            <a:r>
              <a:rPr lang="en-US" altLang="ja-JP" sz="1200" dirty="0" smtClean="0">
                <a:latin typeface="+mn-ea"/>
              </a:rPr>
              <a:t>【</a:t>
            </a:r>
            <a:r>
              <a:rPr lang="ja-JP" altLang="en-US" sz="1200" dirty="0">
                <a:latin typeface="+mn-ea"/>
              </a:rPr>
              <a:t>地域情報</a:t>
            </a:r>
            <a:r>
              <a:rPr lang="en-US" altLang="ja-JP" sz="1200" dirty="0">
                <a:latin typeface="+mn-ea"/>
              </a:rPr>
              <a:t>】</a:t>
            </a:r>
            <a:r>
              <a:rPr lang="ja-JP" altLang="en-US" sz="1200" dirty="0">
                <a:latin typeface="+mn-ea"/>
              </a:rPr>
              <a:t>　　　　 西区：平成</a:t>
            </a:r>
            <a:r>
              <a:rPr lang="en-US" altLang="ja-JP" sz="1200" dirty="0">
                <a:latin typeface="+mn-ea"/>
              </a:rPr>
              <a:t>26</a:t>
            </a:r>
            <a:r>
              <a:rPr lang="ja-JP" altLang="en-US" sz="1200" dirty="0">
                <a:latin typeface="+mn-ea"/>
              </a:rPr>
              <a:t>年２月 実施　　生野区：平成</a:t>
            </a:r>
            <a:r>
              <a:rPr lang="en-US" altLang="ja-JP" sz="1200" dirty="0">
                <a:latin typeface="+mn-ea"/>
              </a:rPr>
              <a:t>27</a:t>
            </a:r>
            <a:r>
              <a:rPr lang="ja-JP" altLang="en-US" sz="1200" dirty="0">
                <a:latin typeface="+mn-ea"/>
              </a:rPr>
              <a:t>年３月　実施</a:t>
            </a:r>
            <a:endParaRPr lang="en-US" altLang="ja-JP" sz="1200" dirty="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ごみ関連情報</a:t>
            </a:r>
            <a:r>
              <a:rPr lang="en-US" altLang="ja-JP" sz="1200" dirty="0" smtClean="0">
                <a:latin typeface="+mn-ea"/>
              </a:rPr>
              <a:t>】</a:t>
            </a:r>
            <a:r>
              <a:rPr lang="ja-JP" altLang="en-US" sz="1200" dirty="0" smtClean="0">
                <a:latin typeface="+mn-ea"/>
              </a:rPr>
              <a:t>　 平成</a:t>
            </a:r>
            <a:r>
              <a:rPr lang="en-US" altLang="ja-JP" sz="1200" dirty="0" smtClean="0">
                <a:latin typeface="+mn-ea"/>
              </a:rPr>
              <a:t>27</a:t>
            </a:r>
            <a:r>
              <a:rPr lang="ja-JP" altLang="en-US" sz="1200" dirty="0" smtClean="0">
                <a:latin typeface="+mn-ea"/>
              </a:rPr>
              <a:t>年５月　実施　　　　　</a:t>
            </a:r>
            <a:r>
              <a:rPr lang="en-US" altLang="ja-JP" sz="1200" dirty="0" smtClean="0">
                <a:latin typeface="+mn-ea"/>
              </a:rPr>
              <a:t>【</a:t>
            </a:r>
            <a:r>
              <a:rPr lang="ja-JP" altLang="en-US" sz="1200" dirty="0" smtClean="0">
                <a:latin typeface="+mn-ea"/>
              </a:rPr>
              <a:t>行政情報</a:t>
            </a:r>
            <a:r>
              <a:rPr lang="en-US" altLang="ja-JP" sz="1200" dirty="0" smtClean="0">
                <a:latin typeface="+mn-ea"/>
              </a:rPr>
              <a:t>】</a:t>
            </a:r>
            <a:r>
              <a:rPr lang="ja-JP" altLang="en-US" sz="1200" dirty="0" smtClean="0">
                <a:latin typeface="+mn-ea"/>
              </a:rPr>
              <a:t>　　　　　「</a:t>
            </a:r>
            <a:r>
              <a:rPr lang="en-US" altLang="ja-JP" sz="1200" dirty="0" smtClean="0">
                <a:latin typeface="+mn-ea"/>
              </a:rPr>
              <a:t>PUSH</a:t>
            </a:r>
            <a:r>
              <a:rPr lang="ja-JP" altLang="en-US" sz="1200" dirty="0" smtClean="0">
                <a:latin typeface="+mn-ea"/>
              </a:rPr>
              <a:t>大阪」　市ホームページの新着情報を利用者の</a:t>
            </a:r>
            <a:endParaRPr lang="en-US" altLang="ja-JP" sz="1200" dirty="0" smtClean="0">
              <a:latin typeface="+mn-ea"/>
            </a:endParaRPr>
          </a:p>
          <a:p>
            <a:r>
              <a:rPr lang="en-US" altLang="ja-JP" sz="1200" dirty="0">
                <a:latin typeface="+mn-ea"/>
              </a:rPr>
              <a:t>	</a:t>
            </a:r>
            <a:r>
              <a:rPr lang="en-US" altLang="ja-JP" sz="1200" dirty="0" smtClean="0">
                <a:latin typeface="+mn-ea"/>
              </a:rPr>
              <a:t>				</a:t>
            </a:r>
            <a:r>
              <a:rPr lang="ja-JP" altLang="en-US" sz="1200" dirty="0">
                <a:latin typeface="+mn-ea"/>
              </a:rPr>
              <a:t> </a:t>
            </a:r>
            <a:r>
              <a:rPr lang="ja-JP" altLang="en-US" sz="1200" dirty="0" smtClean="0">
                <a:latin typeface="+mn-ea"/>
              </a:rPr>
              <a:t>ニーズに合わせて取得　</a:t>
            </a:r>
            <a:r>
              <a:rPr lang="en-US" altLang="ja-JP" sz="1200" dirty="0">
                <a:latin typeface="+mn-ea"/>
              </a:rPr>
              <a:t> </a:t>
            </a:r>
            <a:endParaRPr lang="en-US" altLang="ja-JP" sz="1200" dirty="0" smtClean="0">
              <a:latin typeface="+mn-ea"/>
            </a:endParaRPr>
          </a:p>
          <a:p>
            <a:r>
              <a:rPr lang="en-US" altLang="ja-JP" sz="1200" dirty="0">
                <a:latin typeface="+mn-ea"/>
              </a:rPr>
              <a:t>	</a:t>
            </a:r>
            <a:r>
              <a:rPr lang="en-US" altLang="ja-JP" sz="1200" dirty="0" smtClean="0">
                <a:latin typeface="+mn-ea"/>
              </a:rPr>
              <a:t>				</a:t>
            </a:r>
            <a:r>
              <a:rPr lang="ja-JP" altLang="en-US" sz="1200" dirty="0" smtClean="0">
                <a:latin typeface="+mn-ea"/>
              </a:rPr>
              <a:t> </a:t>
            </a:r>
            <a:r>
              <a:rPr lang="en-US" altLang="ja-JP" sz="1200" dirty="0" smtClean="0">
                <a:latin typeface="+mn-ea"/>
              </a:rPr>
              <a:t>※</a:t>
            </a:r>
            <a:r>
              <a:rPr lang="ja-JP" altLang="en-US" sz="1200" dirty="0">
                <a:latin typeface="+mn-ea"/>
              </a:rPr>
              <a:t>オープンデータを活用し、市民が開発</a:t>
            </a:r>
            <a:endParaRPr lang="en-US" altLang="ja-JP" sz="1200" dirty="0" smtClean="0">
              <a:latin typeface="+mn-ea"/>
            </a:endParaRPr>
          </a:p>
          <a:p>
            <a:r>
              <a:rPr lang="ja-JP" altLang="en-US" sz="1200" dirty="0">
                <a:latin typeface="+mn-ea"/>
              </a:rPr>
              <a:t>　</a:t>
            </a:r>
            <a:r>
              <a:rPr lang="ja-JP" altLang="en-US" sz="1200" dirty="0" smtClean="0">
                <a:latin typeface="+mn-ea"/>
              </a:rPr>
              <a:t>　　　　　　　　　　　　　　　　</a:t>
            </a:r>
            <a:endParaRPr lang="en-US" altLang="ja-JP" sz="1200" dirty="0">
              <a:latin typeface="+mn-ea"/>
            </a:endParaRPr>
          </a:p>
        </p:txBody>
      </p:sp>
    </p:spTree>
    <p:extLst>
      <p:ext uri="{BB962C8B-B14F-4D97-AF65-F5344CB8AC3E}">
        <p14:creationId xmlns:p14="http://schemas.microsoft.com/office/powerpoint/2010/main" val="519376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16"/>
          <p:cNvSpPr>
            <a:spLocks noGrp="1"/>
          </p:cNvSpPr>
          <p:nvPr>
            <p:ph type="sldNum" sz="quarter" idx="12"/>
          </p:nvPr>
        </p:nvSpPr>
        <p:spPr>
          <a:xfrm>
            <a:off x="6614864" y="6304235"/>
            <a:ext cx="2133600" cy="365125"/>
          </a:xfrm>
        </p:spPr>
        <p:txBody>
          <a:bodyPr/>
          <a:lstStyle/>
          <a:p>
            <a:fld id="{3595BAC0-10A0-4585-B714-A51F010A8E98}" type="slidenum">
              <a:rPr kumimoji="1" lang="ja-JP" altLang="en-US" smtClean="0"/>
              <a:pPr/>
              <a:t>9</a:t>
            </a:fld>
            <a:endParaRPr kumimoji="1" lang="ja-JP" altLang="en-US"/>
          </a:p>
        </p:txBody>
      </p:sp>
      <p:sp>
        <p:nvSpPr>
          <p:cNvPr id="9" name="テキスト ボックス 8"/>
          <p:cNvSpPr txBox="1"/>
          <p:nvPr/>
        </p:nvSpPr>
        <p:spPr>
          <a:xfrm>
            <a:off x="-14653" y="0"/>
            <a:ext cx="9158654" cy="584775"/>
          </a:xfrm>
          <a:prstGeom prst="rect">
            <a:avLst/>
          </a:prstGeom>
          <a:solidFill>
            <a:srgbClr val="0000FF"/>
          </a:solidFill>
        </p:spPr>
        <p:txBody>
          <a:bodyPr wrap="square">
            <a:spAutoFit/>
          </a:bodyPr>
          <a:lstStyle/>
          <a:p>
            <a:pPr algn="ctr">
              <a:defRPr/>
            </a:pPr>
            <a:r>
              <a:rPr lang="ja-JP" altLang="en-US" sz="3200" dirty="0" smtClean="0">
                <a:solidFill>
                  <a:srgbClr val="FFFFFF"/>
                </a:solidFill>
                <a:latin typeface="+mj-ea"/>
                <a:ea typeface="+mj-ea"/>
              </a:rPr>
              <a:t>　</a:t>
            </a:r>
            <a:r>
              <a:rPr lang="ja-JP" altLang="en-US" sz="3200" dirty="0" smtClean="0">
                <a:solidFill>
                  <a:srgbClr val="FFFFFF"/>
                </a:solidFill>
                <a:latin typeface="HGP創英角ｺﾞｼｯｸUB" panose="020B0900000000000000" pitchFamily="50" charset="-128"/>
                <a:ea typeface="HGP創英角ｺﾞｼｯｸUB" panose="020B0900000000000000" pitchFamily="50" charset="-128"/>
              </a:rPr>
              <a:t>大阪市ＩＣＴ戦略　アクションプラン</a:t>
            </a:r>
            <a:endParaRPr lang="ja-JP" altLang="en-US" sz="3200" dirty="0">
              <a:solidFill>
                <a:srgbClr val="FFFFFF"/>
              </a:solidFill>
              <a:latin typeface="HGP創英角ｺﾞｼｯｸUB" panose="020B0900000000000000" pitchFamily="50" charset="-128"/>
              <a:ea typeface="HGP創英角ｺﾞｼｯｸUB" panose="020B09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009598294"/>
              </p:ext>
            </p:extLst>
          </p:nvPr>
        </p:nvGraphicFramePr>
        <p:xfrm>
          <a:off x="282137" y="1700808"/>
          <a:ext cx="8249001" cy="4968552"/>
        </p:xfrm>
        <a:graphic>
          <a:graphicData uri="http://schemas.openxmlformats.org/drawingml/2006/table">
            <a:tbl>
              <a:tblPr firstRow="1" bandRow="1">
                <a:tableStyleId>{5C22544A-7EE6-4342-B048-85BDC9FD1C3A}</a:tableStyleId>
              </a:tblPr>
              <a:tblGrid>
                <a:gridCol w="2749667"/>
                <a:gridCol w="2749667"/>
                <a:gridCol w="2749667"/>
              </a:tblGrid>
              <a:tr h="598377">
                <a:tc>
                  <a:txBody>
                    <a:bodyPr/>
                    <a:lstStyle/>
                    <a:p>
                      <a:pPr algn="ctr"/>
                      <a:r>
                        <a:rPr kumimoji="1" lang="ja-JP" altLang="en-US" dirty="0" smtClean="0"/>
                        <a:t>平成</a:t>
                      </a:r>
                      <a:r>
                        <a:rPr kumimoji="1" lang="en-US" altLang="ja-JP" dirty="0" smtClean="0"/>
                        <a:t>27</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28</a:t>
                      </a:r>
                      <a:r>
                        <a:rPr kumimoji="1" lang="ja-JP" altLang="en-US" dirty="0" smtClean="0"/>
                        <a:t>年度</a:t>
                      </a:r>
                      <a:endParaRPr kumimoji="1" lang="ja-JP" altLang="en-US" dirty="0"/>
                    </a:p>
                  </a:txBody>
                  <a:tcPr/>
                </a:tc>
                <a:tc>
                  <a:txBody>
                    <a:bodyPr/>
                    <a:lstStyle/>
                    <a:p>
                      <a:pPr algn="ctr"/>
                      <a:r>
                        <a:rPr kumimoji="1" lang="ja-JP" altLang="en-US" dirty="0" smtClean="0"/>
                        <a:t>平成</a:t>
                      </a:r>
                      <a:r>
                        <a:rPr kumimoji="1" lang="en-US" altLang="ja-JP" dirty="0" smtClean="0"/>
                        <a:t>29</a:t>
                      </a:r>
                      <a:r>
                        <a:rPr kumimoji="1" lang="ja-JP" altLang="en-US" dirty="0" smtClean="0"/>
                        <a:t>年度</a:t>
                      </a:r>
                      <a:endParaRPr kumimoji="1" lang="ja-JP" altLang="en-US" dirty="0"/>
                    </a:p>
                  </a:txBody>
                  <a:tcPr/>
                </a:tc>
              </a:tr>
              <a:tr h="4370175">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r>
            </a:tbl>
          </a:graphicData>
        </a:graphic>
      </p:graphicFrame>
      <p:sp>
        <p:nvSpPr>
          <p:cNvPr id="24" name="右矢印 23"/>
          <p:cNvSpPr/>
          <p:nvPr/>
        </p:nvSpPr>
        <p:spPr>
          <a:xfrm>
            <a:off x="2867075" y="2359710"/>
            <a:ext cx="5633975" cy="42121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運用</a:t>
            </a:r>
            <a:endParaRPr kumimoji="1" lang="ja-JP" altLang="en-US" sz="1200" dirty="0">
              <a:solidFill>
                <a:schemeClr val="tx1"/>
              </a:solidFill>
            </a:endParaRPr>
          </a:p>
        </p:txBody>
      </p:sp>
      <p:sp>
        <p:nvSpPr>
          <p:cNvPr id="30" name="山形 29"/>
          <p:cNvSpPr/>
          <p:nvPr/>
        </p:nvSpPr>
        <p:spPr>
          <a:xfrm>
            <a:off x="1039842" y="2410935"/>
            <a:ext cx="1993371" cy="337801"/>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保育所空き情報</a:t>
            </a:r>
            <a:endParaRPr lang="en-US" altLang="ja-JP" sz="1000" dirty="0" smtClean="0">
              <a:solidFill>
                <a:schemeClr val="tx1"/>
              </a:solidFill>
            </a:endParaRPr>
          </a:p>
          <a:p>
            <a:pPr algn="ctr"/>
            <a:r>
              <a:rPr lang="ja-JP" altLang="en-US" sz="1000" dirty="0" smtClean="0">
                <a:solidFill>
                  <a:schemeClr val="tx1"/>
                </a:solidFill>
              </a:rPr>
              <a:t>モバイル対応</a:t>
            </a:r>
            <a:endParaRPr lang="en-US" altLang="ja-JP" sz="1000" dirty="0" smtClean="0">
              <a:solidFill>
                <a:schemeClr val="tx1"/>
              </a:solidFill>
            </a:endParaRPr>
          </a:p>
        </p:txBody>
      </p:sp>
      <p:sp>
        <p:nvSpPr>
          <p:cNvPr id="28" name="角丸四角形 27"/>
          <p:cNvSpPr/>
          <p:nvPr/>
        </p:nvSpPr>
        <p:spPr>
          <a:xfrm>
            <a:off x="329283" y="1181099"/>
            <a:ext cx="8496944" cy="460795"/>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mj-ea"/>
                <a:ea typeface="+mj-ea"/>
              </a:rPr>
              <a:t>　モバイル</a:t>
            </a:r>
            <a:r>
              <a:rPr lang="ja-JP" altLang="en-US" sz="2000" b="1" dirty="0">
                <a:solidFill>
                  <a:schemeClr val="tx1"/>
                </a:solidFill>
                <a:latin typeface="+mj-ea"/>
                <a:ea typeface="+mj-ea"/>
              </a:rPr>
              <a:t>対応</a:t>
            </a:r>
            <a:endParaRPr kumimoji="1" lang="ja-JP" altLang="en-US" sz="2000" b="1" dirty="0">
              <a:solidFill>
                <a:schemeClr val="tx1"/>
              </a:solidFill>
              <a:latin typeface="+mj-ea"/>
              <a:ea typeface="+mj-ea"/>
            </a:endParaRPr>
          </a:p>
        </p:txBody>
      </p:sp>
      <p:sp>
        <p:nvSpPr>
          <p:cNvPr id="38" name="右矢印 37"/>
          <p:cNvSpPr/>
          <p:nvPr/>
        </p:nvSpPr>
        <p:spPr>
          <a:xfrm>
            <a:off x="3118116" y="4599985"/>
            <a:ext cx="2695825" cy="2005810"/>
          </a:xfrm>
          <a:prstGeom prst="rightArrow">
            <a:avLst>
              <a:gd name="adj1" fmla="val 71600"/>
              <a:gd name="adj2" fmla="val 50000"/>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利用状況を検証、継続運用</a:t>
            </a:r>
            <a:endParaRPr kumimoji="1" lang="ja-JP" altLang="en-US" sz="1200" dirty="0">
              <a:solidFill>
                <a:schemeClr val="tx1"/>
              </a:solidFill>
            </a:endParaRPr>
          </a:p>
        </p:txBody>
      </p:sp>
      <p:sp>
        <p:nvSpPr>
          <p:cNvPr id="29" name="山形 28"/>
          <p:cNvSpPr/>
          <p:nvPr/>
        </p:nvSpPr>
        <p:spPr>
          <a:xfrm>
            <a:off x="1403234" y="2809676"/>
            <a:ext cx="7097816" cy="259284"/>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rPr>
              <a:t>スマートフォン対応　情報発信　実施対象拡大</a:t>
            </a:r>
            <a:endParaRPr lang="en-US" altLang="ja-JP" sz="1000" dirty="0" smtClean="0">
              <a:solidFill>
                <a:schemeClr val="tx1"/>
              </a:solidFill>
            </a:endParaRPr>
          </a:p>
        </p:txBody>
      </p:sp>
      <p:sp>
        <p:nvSpPr>
          <p:cNvPr id="21" name="正方形/長方形 20"/>
          <p:cNvSpPr/>
          <p:nvPr/>
        </p:nvSpPr>
        <p:spPr>
          <a:xfrm>
            <a:off x="323528" y="642945"/>
            <a:ext cx="8720297" cy="523220"/>
          </a:xfrm>
          <a:prstGeom prst="rect">
            <a:avLst/>
          </a:prstGeom>
        </p:spPr>
        <p:txBody>
          <a:bodyPr wrap="square">
            <a:spAutoFit/>
          </a:bodyPr>
          <a:lstStyle/>
          <a:p>
            <a:r>
              <a:rPr lang="en-US" altLang="ja-JP" sz="2800" b="1" dirty="0"/>
              <a:t>Ⅲ</a:t>
            </a:r>
            <a:r>
              <a:rPr lang="ja-JP" altLang="en-US" sz="2800" b="1" dirty="0"/>
              <a:t>　</a:t>
            </a:r>
            <a:r>
              <a:rPr lang="ja-JP" altLang="en-US" sz="2400" dirty="0">
                <a:latin typeface="+mn-ea"/>
              </a:rPr>
              <a:t>最新情報環境への適切な対応　（</a:t>
            </a:r>
            <a:r>
              <a:rPr lang="ja-JP" altLang="en-US" sz="2400" b="1" dirty="0"/>
              <a:t>モバイル・ファースト</a:t>
            </a:r>
            <a:r>
              <a:rPr lang="ja-JP" altLang="en-US" sz="2400" b="1" dirty="0" smtClean="0"/>
              <a:t>）</a:t>
            </a:r>
            <a:endParaRPr lang="en-US" altLang="ja-JP" sz="2400" b="1" dirty="0"/>
          </a:p>
        </p:txBody>
      </p:sp>
      <p:grpSp>
        <p:nvGrpSpPr>
          <p:cNvPr id="2" name="グループ化 1"/>
          <p:cNvGrpSpPr/>
          <p:nvPr/>
        </p:nvGrpSpPr>
        <p:grpSpPr>
          <a:xfrm>
            <a:off x="309866" y="4653136"/>
            <a:ext cx="2756461" cy="1876098"/>
            <a:chOff x="270772" y="3367406"/>
            <a:chExt cx="2756461" cy="1876098"/>
          </a:xfrm>
        </p:grpSpPr>
        <p:sp>
          <p:nvSpPr>
            <p:cNvPr id="14" name="山形 13"/>
            <p:cNvSpPr/>
            <p:nvPr/>
          </p:nvSpPr>
          <p:spPr>
            <a:xfrm>
              <a:off x="273849" y="4021229"/>
              <a:ext cx="2723347" cy="21899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ごみ関連情報アプリ</a:t>
              </a:r>
              <a:endParaRPr kumimoji="1" lang="ja-JP" altLang="en-US" sz="1100" dirty="0">
                <a:solidFill>
                  <a:schemeClr val="tx1"/>
                </a:solidFill>
              </a:endParaRPr>
            </a:p>
          </p:txBody>
        </p:sp>
        <p:sp>
          <p:nvSpPr>
            <p:cNvPr id="32" name="山形 31"/>
            <p:cNvSpPr/>
            <p:nvPr/>
          </p:nvSpPr>
          <p:spPr>
            <a:xfrm>
              <a:off x="303886" y="4332262"/>
              <a:ext cx="2723347" cy="21899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子育て支援アプリ（天王寺区）</a:t>
              </a:r>
              <a:endParaRPr kumimoji="1" lang="ja-JP" altLang="en-US" sz="1100" dirty="0">
                <a:solidFill>
                  <a:schemeClr val="tx1"/>
                </a:solidFill>
              </a:endParaRPr>
            </a:p>
          </p:txBody>
        </p:sp>
        <p:sp>
          <p:nvSpPr>
            <p:cNvPr id="37" name="山形 36"/>
            <p:cNvSpPr/>
            <p:nvPr/>
          </p:nvSpPr>
          <p:spPr>
            <a:xfrm>
              <a:off x="294832" y="4686569"/>
              <a:ext cx="2723347" cy="21899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地域情報アプリ（西区）</a:t>
              </a:r>
              <a:endParaRPr kumimoji="1" lang="ja-JP" altLang="en-US" sz="1100" dirty="0">
                <a:solidFill>
                  <a:schemeClr val="tx1"/>
                </a:solidFill>
              </a:endParaRPr>
            </a:p>
          </p:txBody>
        </p:sp>
        <p:sp>
          <p:nvSpPr>
            <p:cNvPr id="22" name="山形 21"/>
            <p:cNvSpPr/>
            <p:nvPr/>
          </p:nvSpPr>
          <p:spPr>
            <a:xfrm>
              <a:off x="285977" y="5024507"/>
              <a:ext cx="2723347" cy="21899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地域情報アプリ（生野区）</a:t>
              </a:r>
              <a:endParaRPr kumimoji="1" lang="ja-JP" altLang="en-US" sz="1100" dirty="0">
                <a:solidFill>
                  <a:schemeClr val="tx1"/>
                </a:solidFill>
              </a:endParaRPr>
            </a:p>
          </p:txBody>
        </p:sp>
        <p:sp>
          <p:nvSpPr>
            <p:cNvPr id="23" name="山形 22"/>
            <p:cNvSpPr/>
            <p:nvPr/>
          </p:nvSpPr>
          <p:spPr>
            <a:xfrm>
              <a:off x="270773" y="3367406"/>
              <a:ext cx="2723347" cy="21899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防災</a:t>
              </a:r>
              <a:r>
                <a:rPr lang="ja-JP" altLang="en-US" sz="1100" dirty="0">
                  <a:solidFill>
                    <a:schemeClr val="tx1"/>
                  </a:solidFill>
                </a:rPr>
                <a:t>アプリ</a:t>
              </a:r>
              <a:endParaRPr kumimoji="1" lang="ja-JP" altLang="en-US" sz="1100" dirty="0">
                <a:solidFill>
                  <a:schemeClr val="tx1"/>
                </a:solidFill>
              </a:endParaRPr>
            </a:p>
          </p:txBody>
        </p:sp>
        <p:sp>
          <p:nvSpPr>
            <p:cNvPr id="25" name="山形 24"/>
            <p:cNvSpPr/>
            <p:nvPr/>
          </p:nvSpPr>
          <p:spPr>
            <a:xfrm>
              <a:off x="270772" y="3716382"/>
              <a:ext cx="2723347" cy="218997"/>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rPr>
                <a:t>小児救急アプリ</a:t>
              </a:r>
              <a:endParaRPr kumimoji="1" lang="ja-JP" altLang="en-US" sz="1100" dirty="0">
                <a:solidFill>
                  <a:schemeClr val="tx1"/>
                </a:solidFill>
              </a:endParaRPr>
            </a:p>
          </p:txBody>
        </p:sp>
      </p:grpSp>
      <p:sp>
        <p:nvSpPr>
          <p:cNvPr id="26" name="右矢印 25"/>
          <p:cNvSpPr/>
          <p:nvPr/>
        </p:nvSpPr>
        <p:spPr>
          <a:xfrm>
            <a:off x="5859830" y="4581128"/>
            <a:ext cx="2695825" cy="2005810"/>
          </a:xfrm>
          <a:prstGeom prst="rightArrow">
            <a:avLst>
              <a:gd name="adj1" fmla="val 71600"/>
              <a:gd name="adj2" fmla="val 50000"/>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利用状況を検証、継続運用</a:t>
            </a:r>
            <a:endParaRPr kumimoji="1" lang="ja-JP" altLang="en-US" sz="1200" dirty="0">
              <a:solidFill>
                <a:schemeClr val="tx1"/>
              </a:solidFill>
            </a:endParaRPr>
          </a:p>
        </p:txBody>
      </p:sp>
      <p:sp>
        <p:nvSpPr>
          <p:cNvPr id="18" name="山形 17"/>
          <p:cNvSpPr/>
          <p:nvPr/>
        </p:nvSpPr>
        <p:spPr>
          <a:xfrm>
            <a:off x="5122509" y="3134591"/>
            <a:ext cx="3396651" cy="294409"/>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新ホームページ運用開始</a:t>
            </a:r>
            <a:endParaRPr lang="en-US" altLang="ja-JP" sz="900" dirty="0" smtClean="0">
              <a:solidFill>
                <a:schemeClr val="tx1"/>
              </a:solidFill>
            </a:endParaRPr>
          </a:p>
        </p:txBody>
      </p:sp>
      <p:sp>
        <p:nvSpPr>
          <p:cNvPr id="19" name="山形 18"/>
          <p:cNvSpPr/>
          <p:nvPr/>
        </p:nvSpPr>
        <p:spPr>
          <a:xfrm>
            <a:off x="297342" y="3128926"/>
            <a:ext cx="4882360" cy="294409"/>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市ホームページ　システム再構築</a:t>
            </a:r>
            <a:endParaRPr lang="en-US" altLang="ja-JP" sz="900" dirty="0" smtClean="0">
              <a:solidFill>
                <a:schemeClr val="tx1"/>
              </a:solidFill>
            </a:endParaRPr>
          </a:p>
        </p:txBody>
      </p:sp>
      <p:sp>
        <p:nvSpPr>
          <p:cNvPr id="27" name="山形 26"/>
          <p:cNvSpPr/>
          <p:nvPr/>
        </p:nvSpPr>
        <p:spPr>
          <a:xfrm>
            <a:off x="3099080" y="3494631"/>
            <a:ext cx="5401970" cy="294409"/>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本市関連ウェブサイト　機種更新等のタイミングに合わせモバイル対応</a:t>
            </a:r>
            <a:endParaRPr lang="en-US" altLang="ja-JP" sz="900" dirty="0" smtClean="0">
              <a:solidFill>
                <a:schemeClr val="tx1"/>
              </a:solidFill>
            </a:endParaRPr>
          </a:p>
        </p:txBody>
      </p:sp>
      <p:sp>
        <p:nvSpPr>
          <p:cNvPr id="31" name="右矢印 30"/>
          <p:cNvSpPr/>
          <p:nvPr/>
        </p:nvSpPr>
        <p:spPr>
          <a:xfrm>
            <a:off x="5004049" y="3838259"/>
            <a:ext cx="3497002" cy="384766"/>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運用</a:t>
            </a:r>
            <a:endParaRPr kumimoji="1" lang="ja-JP" altLang="en-US" sz="1200" dirty="0">
              <a:solidFill>
                <a:schemeClr val="tx1"/>
              </a:solidFill>
            </a:endParaRPr>
          </a:p>
        </p:txBody>
      </p:sp>
      <p:sp>
        <p:nvSpPr>
          <p:cNvPr id="33" name="山形 32"/>
          <p:cNvSpPr/>
          <p:nvPr/>
        </p:nvSpPr>
        <p:spPr>
          <a:xfrm>
            <a:off x="3099081" y="3879047"/>
            <a:ext cx="2080622" cy="294409"/>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市税に係るクレジット収納</a:t>
            </a:r>
            <a:endParaRPr lang="en-US" altLang="ja-JP" sz="900" dirty="0" smtClean="0">
              <a:solidFill>
                <a:schemeClr val="tx1"/>
              </a:solidFill>
            </a:endParaRPr>
          </a:p>
          <a:p>
            <a:pPr algn="ctr"/>
            <a:r>
              <a:rPr lang="ja-JP" altLang="en-US" sz="900" dirty="0" smtClean="0">
                <a:solidFill>
                  <a:schemeClr val="tx1"/>
                </a:solidFill>
              </a:rPr>
              <a:t>システム構築</a:t>
            </a:r>
            <a:endParaRPr lang="en-US" altLang="ja-JP" sz="900" dirty="0" smtClean="0">
              <a:solidFill>
                <a:schemeClr val="tx1"/>
              </a:solidFill>
            </a:endParaRPr>
          </a:p>
        </p:txBody>
      </p:sp>
      <p:sp>
        <p:nvSpPr>
          <p:cNvPr id="34" name="右矢印 33"/>
          <p:cNvSpPr/>
          <p:nvPr/>
        </p:nvSpPr>
        <p:spPr>
          <a:xfrm>
            <a:off x="2771801" y="4196362"/>
            <a:ext cx="5729250" cy="384766"/>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運用</a:t>
            </a:r>
            <a:endParaRPr kumimoji="1" lang="ja-JP" altLang="en-US" sz="1200" dirty="0">
              <a:solidFill>
                <a:schemeClr val="tx1"/>
              </a:solidFill>
            </a:endParaRPr>
          </a:p>
        </p:txBody>
      </p:sp>
      <p:sp>
        <p:nvSpPr>
          <p:cNvPr id="35" name="山形 34"/>
          <p:cNvSpPr/>
          <p:nvPr/>
        </p:nvSpPr>
        <p:spPr>
          <a:xfrm>
            <a:off x="899592" y="4237150"/>
            <a:ext cx="2160240" cy="326660"/>
          </a:xfrm>
          <a:prstGeom prst="chevr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Web</a:t>
            </a:r>
            <a:r>
              <a:rPr lang="ja-JP" altLang="en-US" sz="900" dirty="0" smtClean="0">
                <a:solidFill>
                  <a:schemeClr val="tx1"/>
                </a:solidFill>
              </a:rPr>
              <a:t>口座振替受付サービス</a:t>
            </a:r>
            <a:endParaRPr lang="en-US" altLang="ja-JP" sz="900" dirty="0" smtClean="0">
              <a:solidFill>
                <a:schemeClr val="tx1"/>
              </a:solidFill>
            </a:endParaRPr>
          </a:p>
          <a:p>
            <a:pPr algn="ctr"/>
            <a:r>
              <a:rPr lang="ja-JP" altLang="en-US" sz="900" dirty="0" smtClean="0">
                <a:solidFill>
                  <a:schemeClr val="tx1"/>
                </a:solidFill>
              </a:rPr>
              <a:t>システム構築</a:t>
            </a:r>
            <a:endParaRPr lang="en-US" altLang="ja-JP" sz="900" dirty="0" smtClean="0">
              <a:solidFill>
                <a:schemeClr val="tx1"/>
              </a:solidFill>
            </a:endParaRPr>
          </a:p>
        </p:txBody>
      </p:sp>
    </p:spTree>
    <p:extLst>
      <p:ext uri="{BB962C8B-B14F-4D97-AF65-F5344CB8AC3E}">
        <p14:creationId xmlns:p14="http://schemas.microsoft.com/office/powerpoint/2010/main" val="1600481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2297</Words>
  <Application>Microsoft Office PowerPoint</Application>
  <PresentationFormat>画面に合わせる (4:3)</PresentationFormat>
  <Paragraphs>555</Paragraphs>
  <Slides>21</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Arial 本文</vt:lpstr>
      <vt:lpstr>HGP創英角ｺﾞｼｯｸUB</vt:lpstr>
      <vt:lpstr>HG丸ｺﾞｼｯｸM-PRO</vt:lpstr>
      <vt:lpstr>ＭＳ Ｐゴシック</vt:lpstr>
      <vt:lpstr>ヒラギノ角ゴ Pro W3</vt:lpstr>
      <vt:lpstr>ヒラギノ角ゴ ProN W6</vt:lpstr>
      <vt:lpstr>ヒラギノ角ゴ StdN</vt:lpstr>
      <vt:lpstr>Arial</vt:lpstr>
      <vt:lpstr>Arial Black</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ICT活用による業務改善（BPR)の戦略</vt:lpstr>
      <vt:lpstr>【成功事例】　大阪市都島区広報情報オープンデータ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revision>1</cp:revision>
  <dcterms:created xsi:type="dcterms:W3CDTF">2017-11-06T06:20:52Z</dcterms:created>
  <dcterms:modified xsi:type="dcterms:W3CDTF">2017-11-06T06:20:57Z</dcterms:modified>
</cp:coreProperties>
</file>