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37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7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677895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57083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3281488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4109169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2193361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1567281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407868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273639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3203044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84050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0B6F26-1801-4712-92C9-E4AA7C62FA70}"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325642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B6F26-1801-4712-92C9-E4AA7C62FA70}" type="datetimeFigureOut">
              <a:rPr kumimoji="1" lang="ja-JP" altLang="en-US" smtClean="0"/>
              <a:t>2017/11/6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D3F31-9C3A-4291-AF20-3C97555738F5}" type="slidenum">
              <a:rPr kumimoji="1" lang="ja-JP" altLang="en-US" smtClean="0"/>
              <a:t>‹#›</a:t>
            </a:fld>
            <a:endParaRPr kumimoji="1" lang="ja-JP" altLang="en-US"/>
          </a:p>
        </p:txBody>
      </p:sp>
    </p:spTree>
    <p:extLst>
      <p:ext uri="{BB962C8B-B14F-4D97-AF65-F5344CB8AC3E}">
        <p14:creationId xmlns:p14="http://schemas.microsoft.com/office/powerpoint/2010/main" val="156235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653" y="0"/>
            <a:ext cx="9158654" cy="461665"/>
          </a:xfrm>
          <a:prstGeom prst="rect">
            <a:avLst/>
          </a:prstGeom>
          <a:noFill/>
        </p:spPr>
        <p:txBody>
          <a:bodyPr wrap="square">
            <a:spAutoFit/>
          </a:bodyPr>
          <a:lstStyle/>
          <a:p>
            <a:pPr algn="ctr">
              <a:defRPr/>
            </a:pPr>
            <a:r>
              <a:rPr lang="ja-JP" altLang="en-US" sz="2400" dirty="0" smtClean="0">
                <a:latin typeface="+mj-ea"/>
                <a:ea typeface="+mj-ea"/>
              </a:rPr>
              <a:t>　</a:t>
            </a:r>
            <a:r>
              <a:rPr lang="ja-JP" altLang="en-US" sz="2400" dirty="0" smtClean="0">
                <a:latin typeface="HGP創英角ｺﾞｼｯｸUB" panose="020B0900000000000000" pitchFamily="50" charset="-128"/>
                <a:ea typeface="HGP創英角ｺﾞｼｯｸUB" panose="020B0900000000000000" pitchFamily="50" charset="-128"/>
              </a:rPr>
              <a:t>大阪市ＩＣＴ戦略</a:t>
            </a:r>
            <a:r>
              <a:rPr lang="en-US" altLang="ja-JP" sz="2400" dirty="0" smtClean="0">
                <a:latin typeface="HGP創英角ｺﾞｼｯｸUB" panose="020B0900000000000000" pitchFamily="50" charset="-128"/>
                <a:ea typeface="HGP創英角ｺﾞｼｯｸUB" panose="020B0900000000000000" pitchFamily="50" charset="-128"/>
              </a:rPr>
              <a:t>(</a:t>
            </a:r>
            <a:r>
              <a:rPr lang="ja-JP" altLang="en-US" sz="2400" dirty="0" smtClean="0">
                <a:latin typeface="HGP創英角ｺﾞｼｯｸUB" panose="020B0900000000000000" pitchFamily="50" charset="-128"/>
                <a:ea typeface="HGP創英角ｺﾞｼｯｸUB" panose="020B0900000000000000" pitchFamily="50" charset="-128"/>
              </a:rPr>
              <a:t>概要版</a:t>
            </a:r>
            <a:r>
              <a:rPr lang="en-US" altLang="ja-JP" sz="2400" dirty="0" smtClean="0">
                <a:latin typeface="HGP創英角ｺﾞｼｯｸUB" panose="020B0900000000000000" pitchFamily="50" charset="-128"/>
                <a:ea typeface="HGP創英角ｺﾞｼｯｸUB" panose="020B0900000000000000" pitchFamily="50" charset="-128"/>
              </a:rPr>
              <a:t>)</a:t>
            </a:r>
            <a:endParaRPr lang="ja-JP" altLang="en-US" sz="2400" dirty="0">
              <a:latin typeface="HGP創英角ｺﾞｼｯｸUB" panose="020B0900000000000000" pitchFamily="50" charset="-128"/>
              <a:ea typeface="HGP創英角ｺﾞｼｯｸUB" panose="020B0900000000000000" pitchFamily="50" charset="-128"/>
            </a:endParaRPr>
          </a:p>
        </p:txBody>
      </p:sp>
      <p:sp>
        <p:nvSpPr>
          <p:cNvPr id="6" name="正方形/長方形 5"/>
          <p:cNvSpPr/>
          <p:nvPr/>
        </p:nvSpPr>
        <p:spPr>
          <a:xfrm>
            <a:off x="242310" y="1103491"/>
            <a:ext cx="8712968" cy="3849401"/>
          </a:xfrm>
          <a:prstGeom prst="rect">
            <a:avLst/>
          </a:prstGeom>
          <a:noFill/>
          <a:ln>
            <a:solidFill>
              <a:srgbClr val="2D37F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8" name="グループ化 37"/>
          <p:cNvGrpSpPr/>
          <p:nvPr/>
        </p:nvGrpSpPr>
        <p:grpSpPr>
          <a:xfrm>
            <a:off x="222819" y="5099877"/>
            <a:ext cx="8755441" cy="1634298"/>
            <a:chOff x="232344" y="4795077"/>
            <a:chExt cx="8755441" cy="1634298"/>
          </a:xfrm>
        </p:grpSpPr>
        <p:sp>
          <p:nvSpPr>
            <p:cNvPr id="7" name="テキスト ボックス 6"/>
            <p:cNvSpPr txBox="1"/>
            <p:nvPr/>
          </p:nvSpPr>
          <p:spPr>
            <a:xfrm>
              <a:off x="232344" y="4795077"/>
              <a:ext cx="8755441" cy="342069"/>
            </a:xfrm>
            <a:prstGeom prst="rect">
              <a:avLst/>
            </a:prstGeom>
            <a:solidFill>
              <a:srgbClr val="0000FF"/>
            </a:solidFill>
          </p:spPr>
          <p:txBody>
            <a:bodyPr wrap="square" anchor="ctr" anchorCtr="0">
              <a:noAutofit/>
            </a:bodyPr>
            <a:lstStyle/>
            <a:p>
              <a:pPr algn="ctr">
                <a:defRPr/>
              </a:pPr>
              <a:r>
                <a:rPr lang="ja-JP" altLang="en-US" sz="1600" dirty="0" smtClean="0">
                  <a:solidFill>
                    <a:srgbClr val="FFFFFF"/>
                  </a:solidFill>
                  <a:latin typeface="HGP創英角ｺﾞｼｯｸUB" panose="020B0900000000000000" pitchFamily="50" charset="-128"/>
                  <a:ea typeface="HGP創英角ｺﾞｼｯｸUB" panose="020B0900000000000000" pitchFamily="50" charset="-128"/>
                </a:rPr>
                <a:t>ＩＣＴの適正利用</a:t>
              </a:r>
              <a:endParaRPr lang="ja-JP" altLang="en-US" sz="1600" dirty="0">
                <a:solidFill>
                  <a:srgbClr val="FFFFFF"/>
                </a:solidFill>
                <a:latin typeface="HGP創英角ｺﾞｼｯｸUB" panose="020B0900000000000000" pitchFamily="50" charset="-128"/>
                <a:ea typeface="HGP創英角ｺﾞｼｯｸUB" panose="020B0900000000000000" pitchFamily="50" charset="-128"/>
              </a:endParaRPr>
            </a:p>
          </p:txBody>
        </p:sp>
        <p:sp>
          <p:nvSpPr>
            <p:cNvPr id="8" name="正方形/長方形 7"/>
            <p:cNvSpPr/>
            <p:nvPr/>
          </p:nvSpPr>
          <p:spPr>
            <a:xfrm>
              <a:off x="241868" y="5125981"/>
              <a:ext cx="8730681" cy="1303394"/>
            </a:xfrm>
            <a:prstGeom prst="rect">
              <a:avLst/>
            </a:prstGeom>
            <a:noFill/>
            <a:ln>
              <a:solidFill>
                <a:srgbClr val="2D37F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44656" y="5148479"/>
              <a:ext cx="2791923" cy="307777"/>
            </a:xfrm>
            <a:prstGeom prst="rect">
              <a:avLst/>
            </a:prstGeom>
            <a:noFill/>
          </p:spPr>
          <p:txBody>
            <a:bodyPr wrap="square">
              <a:spAutoFit/>
            </a:bodyPr>
            <a:lstStyle/>
            <a:p>
              <a:pPr>
                <a:defRPr/>
              </a:pPr>
              <a:r>
                <a:rPr lang="ja-JP" altLang="en-US" sz="1400" dirty="0" smtClean="0">
                  <a:latin typeface="+mj-ea"/>
                  <a:ea typeface="+mj-ea"/>
                </a:rPr>
                <a:t>　</a:t>
              </a:r>
              <a:r>
                <a:rPr lang="en-US" altLang="ja-JP" sz="1400" dirty="0" smtClean="0">
                  <a:latin typeface="HGP創英角ｺﾞｼｯｸUB" panose="020B0900000000000000" pitchFamily="50" charset="-128"/>
                  <a:ea typeface="HGP創英角ｺﾞｼｯｸUB" panose="020B0900000000000000" pitchFamily="50" charset="-128"/>
                </a:rPr>
                <a:t>Ⅰ</a:t>
              </a:r>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ＩＣＴ経費の抑制</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テキスト ボックス 10"/>
            <p:cNvSpPr txBox="1"/>
            <p:nvPr/>
          </p:nvSpPr>
          <p:spPr>
            <a:xfrm>
              <a:off x="496119" y="5389581"/>
              <a:ext cx="4159993" cy="646331"/>
            </a:xfrm>
            <a:prstGeom prst="rect">
              <a:avLst/>
            </a:prstGeom>
            <a:noFill/>
          </p:spPr>
          <p:txBody>
            <a:bodyPr wrap="square">
              <a:spAutoFit/>
            </a:bodyPr>
            <a:lstStyle/>
            <a:p>
              <a:pPr>
                <a:defRPr/>
              </a:pPr>
              <a:r>
                <a:rPr lang="ja-JP" altLang="en-US" sz="1200" dirty="0" smtClean="0">
                  <a:latin typeface="+mn-ea"/>
                </a:rPr>
                <a:t>これまで蓄積してきた</a:t>
              </a:r>
              <a:r>
                <a:rPr lang="en-US" altLang="ja-JP" sz="1200" dirty="0" smtClean="0">
                  <a:latin typeface="+mn-ea"/>
                </a:rPr>
                <a:t>ICT</a:t>
              </a:r>
              <a:r>
                <a:rPr lang="ja-JP" altLang="en-US" sz="1200" dirty="0" smtClean="0">
                  <a:latin typeface="+mn-ea"/>
                </a:rPr>
                <a:t>調達適正化の経験を活かし、</a:t>
              </a:r>
              <a:r>
                <a:rPr lang="en-US" altLang="ja-JP" sz="1200" dirty="0" smtClean="0">
                  <a:latin typeface="+mn-ea"/>
                </a:rPr>
                <a:t>ICT</a:t>
              </a:r>
              <a:r>
                <a:rPr lang="ja-JP" altLang="en-US" sz="1200" dirty="0" smtClean="0">
                  <a:latin typeface="+mn-ea"/>
                </a:rPr>
                <a:t>経費の抑制に努めるとともに、市民サービス向上を図るための環境整備に取り組みます。</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12" name="AutoShape 21"/>
            <p:cNvSpPr>
              <a:spLocks noChangeArrowheads="1"/>
            </p:cNvSpPr>
            <p:nvPr/>
          </p:nvSpPr>
          <p:spPr bwMode="auto">
            <a:xfrm>
              <a:off x="562085" y="6071862"/>
              <a:ext cx="2014030" cy="274518"/>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en-US" altLang="ja-JP" sz="1050" kern="0" dirty="0" smtClean="0">
                  <a:solidFill>
                    <a:srgbClr val="000000"/>
                  </a:solidFill>
                  <a:ea typeface="HGSｺﾞｼｯｸE"/>
                  <a:cs typeface="Times New Roman"/>
                </a:rPr>
                <a:t>ICT</a:t>
              </a:r>
              <a:r>
                <a:rPr lang="ja-JP" altLang="en-US" sz="1050" kern="0" dirty="0" smtClean="0">
                  <a:solidFill>
                    <a:srgbClr val="000000"/>
                  </a:solidFill>
                  <a:ea typeface="HGSｺﾞｼｯｸE"/>
                  <a:cs typeface="Times New Roman"/>
                </a:rPr>
                <a:t>調達適正化の推進</a:t>
              </a:r>
              <a:endParaRPr lang="ja-JP" sz="1050" kern="100" dirty="0">
                <a:effectLst/>
                <a:ea typeface="ＭＳ 明朝"/>
                <a:cs typeface="Times New Roman"/>
              </a:endParaRPr>
            </a:p>
          </p:txBody>
        </p:sp>
        <p:sp>
          <p:nvSpPr>
            <p:cNvPr id="13" name="AutoShape 21"/>
            <p:cNvSpPr>
              <a:spLocks noChangeArrowheads="1"/>
            </p:cNvSpPr>
            <p:nvPr/>
          </p:nvSpPr>
          <p:spPr bwMode="auto">
            <a:xfrm>
              <a:off x="2633663" y="6071862"/>
              <a:ext cx="2022449" cy="274518"/>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en-US" altLang="ja-JP" sz="1050" kern="0" dirty="0" smtClean="0">
                  <a:solidFill>
                    <a:srgbClr val="000000"/>
                  </a:solidFill>
                  <a:ea typeface="HGSｺﾞｼｯｸE"/>
                  <a:cs typeface="Times New Roman"/>
                </a:rPr>
                <a:t>ICT</a:t>
              </a:r>
              <a:r>
                <a:rPr lang="ja-JP" altLang="en-US" sz="1050" kern="0" dirty="0" smtClean="0">
                  <a:solidFill>
                    <a:srgbClr val="000000"/>
                  </a:solidFill>
                  <a:ea typeface="HGSｺﾞｼｯｸE"/>
                  <a:cs typeface="Times New Roman"/>
                </a:rPr>
                <a:t>資産最適化の推進</a:t>
              </a:r>
              <a:endParaRPr lang="ja-JP" sz="1050" kern="100" dirty="0">
                <a:effectLst/>
                <a:ea typeface="ＭＳ 明朝"/>
                <a:cs typeface="Times New Roman"/>
              </a:endParaRPr>
            </a:p>
          </p:txBody>
        </p:sp>
        <p:sp>
          <p:nvSpPr>
            <p:cNvPr id="14" name="テキスト ボックス 13"/>
            <p:cNvSpPr txBox="1"/>
            <p:nvPr/>
          </p:nvSpPr>
          <p:spPr>
            <a:xfrm>
              <a:off x="4546740" y="5146910"/>
              <a:ext cx="4236368" cy="307777"/>
            </a:xfrm>
            <a:prstGeom prst="rect">
              <a:avLst/>
            </a:prstGeom>
            <a:noFill/>
          </p:spPr>
          <p:txBody>
            <a:bodyPr wrap="square">
              <a:spAutoFit/>
            </a:bodyPr>
            <a:lstStyle/>
            <a:p>
              <a:pPr>
                <a:defRPr/>
              </a:pPr>
              <a:r>
                <a:rPr lang="ja-JP" altLang="en-US" sz="1400" dirty="0" smtClean="0">
                  <a:latin typeface="+mj-ea"/>
                  <a:ea typeface="+mj-ea"/>
                </a:rPr>
                <a:t>　</a:t>
              </a:r>
              <a:r>
                <a:rPr lang="en-US" altLang="ja-JP" sz="1400" dirty="0">
                  <a:latin typeface="HGP創英角ｺﾞｼｯｸUB" panose="020B0900000000000000" pitchFamily="50" charset="-128"/>
                  <a:ea typeface="HGP創英角ｺﾞｼｯｸUB" panose="020B0900000000000000" pitchFamily="50" charset="-128"/>
                </a:rPr>
                <a:t>Ⅱ</a:t>
              </a:r>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システムの安全性・信頼性の向上</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15" name="テキスト ボックス 14"/>
            <p:cNvSpPr txBox="1"/>
            <p:nvPr/>
          </p:nvSpPr>
          <p:spPr>
            <a:xfrm>
              <a:off x="4784839" y="5389581"/>
              <a:ext cx="4159993" cy="646331"/>
            </a:xfrm>
            <a:prstGeom prst="rect">
              <a:avLst/>
            </a:prstGeom>
            <a:noFill/>
          </p:spPr>
          <p:txBody>
            <a:bodyPr wrap="square">
              <a:spAutoFit/>
            </a:bodyPr>
            <a:lstStyle/>
            <a:p>
              <a:pPr>
                <a:defRPr/>
              </a:pPr>
              <a:r>
                <a:rPr lang="ja-JP" altLang="en-US" sz="1200" dirty="0" smtClean="0">
                  <a:latin typeface="+mn-ea"/>
                </a:rPr>
                <a:t>サイバー攻撃から</a:t>
              </a:r>
              <a:r>
                <a:rPr lang="en-US" altLang="ja-JP" sz="1200" dirty="0" smtClean="0">
                  <a:latin typeface="+mn-ea"/>
                </a:rPr>
                <a:t>ICT</a:t>
              </a:r>
              <a:r>
                <a:rPr lang="ja-JP" altLang="en-US" sz="1200" dirty="0" smtClean="0">
                  <a:latin typeface="+mn-ea"/>
                </a:rPr>
                <a:t>資産を守るため、ネットワークにおける技術的対策やセキュリティインシデント発生時の支援体制の充実といった人的対策をすすめて行きます。</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16" name="AutoShape 21"/>
            <p:cNvSpPr>
              <a:spLocks noChangeArrowheads="1"/>
            </p:cNvSpPr>
            <p:nvPr/>
          </p:nvSpPr>
          <p:spPr bwMode="auto">
            <a:xfrm>
              <a:off x="5902168" y="6071862"/>
              <a:ext cx="3005897" cy="274518"/>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smtClean="0">
                  <a:solidFill>
                    <a:srgbClr val="000000"/>
                  </a:solidFill>
                  <a:ea typeface="HGSｺﾞｼｯｸE"/>
                  <a:cs typeface="Times New Roman"/>
                </a:rPr>
                <a:t>安全性・信頼性の向上</a:t>
              </a:r>
              <a:endParaRPr lang="ja-JP" sz="1050" kern="100" dirty="0">
                <a:effectLst/>
                <a:ea typeface="ＭＳ 明朝"/>
                <a:cs typeface="Times New Roman"/>
              </a:endParaRPr>
            </a:p>
          </p:txBody>
        </p:sp>
      </p:grpSp>
      <p:grpSp>
        <p:nvGrpSpPr>
          <p:cNvPr id="39" name="グループ化 38"/>
          <p:cNvGrpSpPr/>
          <p:nvPr/>
        </p:nvGrpSpPr>
        <p:grpSpPr>
          <a:xfrm>
            <a:off x="232343" y="761210"/>
            <a:ext cx="8739052" cy="4124744"/>
            <a:chOff x="238647" y="460655"/>
            <a:chExt cx="8739052" cy="4124744"/>
          </a:xfrm>
        </p:grpSpPr>
        <p:sp>
          <p:nvSpPr>
            <p:cNvPr id="5" name="テキスト ボックス 4"/>
            <p:cNvSpPr txBox="1"/>
            <p:nvPr/>
          </p:nvSpPr>
          <p:spPr>
            <a:xfrm>
              <a:off x="238647" y="460655"/>
              <a:ext cx="8739052" cy="342069"/>
            </a:xfrm>
            <a:prstGeom prst="rect">
              <a:avLst/>
            </a:prstGeom>
            <a:solidFill>
              <a:srgbClr val="0000FF"/>
            </a:solidFill>
          </p:spPr>
          <p:txBody>
            <a:bodyPr wrap="square" anchor="ctr" anchorCtr="0">
              <a:noAutofit/>
            </a:bodyPr>
            <a:lstStyle/>
            <a:p>
              <a:pPr algn="ctr">
                <a:defRPr/>
              </a:pPr>
              <a:r>
                <a:rPr lang="ja-JP" altLang="en-US" sz="1600" dirty="0" smtClean="0">
                  <a:solidFill>
                    <a:srgbClr val="FFFFFF"/>
                  </a:solidFill>
                  <a:latin typeface="HGP創英角ｺﾞｼｯｸUB" panose="020B0900000000000000" pitchFamily="50" charset="-128"/>
                  <a:ea typeface="HGP創英角ｺﾞｼｯｸUB" panose="020B0900000000000000" pitchFamily="50" charset="-128"/>
                </a:rPr>
                <a:t>ＩＣＴの徹底活用</a:t>
              </a:r>
              <a:endParaRPr lang="ja-JP" altLang="en-US" sz="1600" dirty="0">
                <a:solidFill>
                  <a:srgbClr val="FFFFFF"/>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p:cNvSpPr txBox="1"/>
            <p:nvPr/>
          </p:nvSpPr>
          <p:spPr>
            <a:xfrm>
              <a:off x="251520" y="806494"/>
              <a:ext cx="3724183" cy="307777"/>
            </a:xfrm>
            <a:prstGeom prst="rect">
              <a:avLst/>
            </a:prstGeom>
            <a:noFill/>
          </p:spPr>
          <p:txBody>
            <a:bodyPr wrap="square">
              <a:spAutoFit/>
            </a:bodyPr>
            <a:lstStyle/>
            <a:p>
              <a:pPr>
                <a:defRPr/>
              </a:pPr>
              <a:r>
                <a:rPr lang="ja-JP" altLang="en-US" sz="1400" dirty="0" smtClean="0">
                  <a:latin typeface="+mj-ea"/>
                  <a:ea typeface="+mj-ea"/>
                </a:rPr>
                <a:t>　</a:t>
              </a:r>
              <a:r>
                <a:rPr lang="en-US" altLang="ja-JP" sz="1400" dirty="0" smtClean="0">
                  <a:latin typeface="HGP創英角ｺﾞｼｯｸUB" panose="020B0900000000000000" pitchFamily="50" charset="-128"/>
                  <a:ea typeface="HGP創英角ｺﾞｼｯｸUB" panose="020B0900000000000000" pitchFamily="50" charset="-128"/>
                </a:rPr>
                <a:t>Ⅰ</a:t>
              </a:r>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情報インフラの活用</a:t>
              </a:r>
              <a:r>
                <a:rPr lang="en-US" altLang="ja-JP" sz="1400" dirty="0" smtClean="0">
                  <a:latin typeface="HGP創英角ｺﾞｼｯｸUB" panose="020B0900000000000000" pitchFamily="50" charset="-128"/>
                  <a:ea typeface="HGP創英角ｺﾞｼｯｸUB" panose="020B0900000000000000" pitchFamily="50" charset="-128"/>
                </a:rPr>
                <a:t>(Wi-Fi</a:t>
              </a:r>
              <a:r>
                <a:rPr lang="ja-JP" altLang="en-US" sz="1400" dirty="0" err="1" smtClean="0">
                  <a:latin typeface="HGP創英角ｺﾞｼｯｸUB" panose="020B0900000000000000" pitchFamily="50" charset="-128"/>
                  <a:ea typeface="HGP創英角ｺﾞｼｯｸUB" panose="020B0900000000000000" pitchFamily="50" charset="-128"/>
                </a:rPr>
                <a:t>、</a:t>
              </a:r>
              <a:r>
                <a:rPr lang="en-US" altLang="ja-JP" sz="1400" dirty="0" err="1" smtClean="0">
                  <a:latin typeface="HGP創英角ｺﾞｼｯｸUB" panose="020B0900000000000000" pitchFamily="50" charset="-128"/>
                  <a:ea typeface="HGP創英角ｺﾞｼｯｸUB" panose="020B0900000000000000" pitchFamily="50" charset="-128"/>
                </a:rPr>
                <a:t>IoT</a:t>
              </a:r>
              <a:r>
                <a:rPr lang="ja-JP" altLang="en-US" sz="1400" dirty="0" smtClean="0">
                  <a:latin typeface="HGP創英角ｺﾞｼｯｸUB" panose="020B0900000000000000" pitchFamily="50" charset="-128"/>
                  <a:ea typeface="HGP創英角ｺﾞｼｯｸUB" panose="020B0900000000000000" pitchFamily="50" charset="-128"/>
                </a:rPr>
                <a:t>等</a:t>
              </a:r>
              <a:r>
                <a:rPr lang="en-US" altLang="ja-JP" sz="1400" dirty="0" smtClean="0">
                  <a:latin typeface="HGP創英角ｺﾞｼｯｸUB" panose="020B0900000000000000" pitchFamily="50" charset="-128"/>
                  <a:ea typeface="HGP創英角ｺﾞｼｯｸUB" panose="020B0900000000000000" pitchFamily="50" charset="-128"/>
                </a:rPr>
                <a:t>)</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18" name="テキスト ボックス 17"/>
            <p:cNvSpPr txBox="1"/>
            <p:nvPr/>
          </p:nvSpPr>
          <p:spPr>
            <a:xfrm>
              <a:off x="507577" y="1080933"/>
              <a:ext cx="8383521" cy="461665"/>
            </a:xfrm>
            <a:prstGeom prst="rect">
              <a:avLst/>
            </a:prstGeom>
            <a:noFill/>
          </p:spPr>
          <p:txBody>
            <a:bodyPr wrap="square">
              <a:spAutoFit/>
            </a:bodyPr>
            <a:lstStyle/>
            <a:p>
              <a:pPr>
                <a:defRPr/>
              </a:pPr>
              <a:r>
                <a:rPr lang="en-US" altLang="ja-JP" sz="1200" dirty="0" smtClean="0">
                  <a:latin typeface="+mn-ea"/>
                </a:rPr>
                <a:t>ICT</a:t>
              </a:r>
              <a:r>
                <a:rPr lang="ja-JP" altLang="en-US" sz="1200" dirty="0" smtClean="0">
                  <a:latin typeface="+mn-ea"/>
                </a:rPr>
                <a:t>活用の基盤として普及が進む</a:t>
              </a:r>
              <a:r>
                <a:rPr lang="en-US" altLang="ja-JP" sz="1200" dirty="0" smtClean="0">
                  <a:latin typeface="+mn-ea"/>
                </a:rPr>
                <a:t>Wi-Fi</a:t>
              </a:r>
              <a:r>
                <a:rPr lang="ja-JP" altLang="en-US" sz="1200" dirty="0" smtClean="0">
                  <a:latin typeface="+mn-ea"/>
                </a:rPr>
                <a:t>など情報インフラの活用に積極的に取り組むとともに、最新技術を開発する企業との実証実験に取り組みます。</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p:cNvSpPr txBox="1"/>
            <p:nvPr/>
          </p:nvSpPr>
          <p:spPr>
            <a:xfrm>
              <a:off x="267723" y="1621036"/>
              <a:ext cx="6604507" cy="307777"/>
            </a:xfrm>
            <a:prstGeom prst="rect">
              <a:avLst/>
            </a:prstGeom>
            <a:noFill/>
          </p:spPr>
          <p:txBody>
            <a:bodyPr wrap="square">
              <a:spAutoFit/>
            </a:bodyPr>
            <a:lstStyle/>
            <a:p>
              <a:pPr>
                <a:defRPr/>
              </a:pPr>
              <a:r>
                <a:rPr lang="ja-JP" altLang="en-US" sz="1400" dirty="0" smtClean="0">
                  <a:latin typeface="+mj-ea"/>
                  <a:ea typeface="+mj-ea"/>
                </a:rPr>
                <a:t>　</a:t>
              </a:r>
              <a:r>
                <a:rPr lang="en-US" altLang="ja-JP" sz="1400" dirty="0" smtClean="0">
                  <a:latin typeface="HGP創英角ｺﾞｼｯｸUB" panose="020B0900000000000000" pitchFamily="50" charset="-128"/>
                  <a:ea typeface="HGP創英角ｺﾞｼｯｸUB" panose="020B0900000000000000" pitchFamily="50" charset="-128"/>
                </a:rPr>
                <a:t>Ⅱ</a:t>
              </a:r>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積極的なデータ活用の促進</a:t>
              </a:r>
              <a:r>
                <a:rPr lang="en-US" altLang="ja-JP" sz="1400" dirty="0" smtClean="0">
                  <a:latin typeface="HGP創英角ｺﾞｼｯｸUB" panose="020B0900000000000000" pitchFamily="50" charset="-128"/>
                  <a:ea typeface="HGP創英角ｺﾞｼｯｸUB" panose="020B0900000000000000" pitchFamily="50" charset="-128"/>
                </a:rPr>
                <a:t>(</a:t>
              </a:r>
              <a:r>
                <a:rPr lang="ja-JP" altLang="en-US" sz="1400" dirty="0" smtClean="0">
                  <a:latin typeface="HGP創英角ｺﾞｼｯｸUB" panose="020B0900000000000000" pitchFamily="50" charset="-128"/>
                  <a:ea typeface="HGP創英角ｺﾞｼｯｸUB" panose="020B0900000000000000" pitchFamily="50" charset="-128"/>
                </a:rPr>
                <a:t>オープンデータ、ビッグデータ</a:t>
              </a:r>
              <a:r>
                <a:rPr lang="en-US" altLang="ja-JP" sz="1400" dirty="0" smtClean="0">
                  <a:latin typeface="HGP創英角ｺﾞｼｯｸUB" panose="020B0900000000000000" pitchFamily="50" charset="-128"/>
                  <a:ea typeface="HGP創英角ｺﾞｼｯｸUB" panose="020B0900000000000000" pitchFamily="50" charset="-128"/>
                </a:rPr>
                <a:t>)</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20" name="テキスト ボックス 19"/>
            <p:cNvSpPr txBox="1"/>
            <p:nvPr/>
          </p:nvSpPr>
          <p:spPr>
            <a:xfrm>
              <a:off x="517103" y="1895193"/>
              <a:ext cx="8383521" cy="461665"/>
            </a:xfrm>
            <a:prstGeom prst="rect">
              <a:avLst/>
            </a:prstGeom>
            <a:noFill/>
          </p:spPr>
          <p:txBody>
            <a:bodyPr wrap="square">
              <a:spAutoFit/>
            </a:bodyPr>
            <a:lstStyle/>
            <a:p>
              <a:pPr>
                <a:defRPr/>
              </a:pPr>
              <a:r>
                <a:rPr lang="ja-JP" altLang="en-US" sz="1200" dirty="0" smtClean="0">
                  <a:latin typeface="+mn-ea"/>
                </a:rPr>
                <a:t>行政が保有するデータのオープン化を進め、市民、企業の利用促進を図るとともに、データ分析に基づく効果的な施策の実施に取り組みます。</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21" name="テキスト ボックス 20"/>
            <p:cNvSpPr txBox="1"/>
            <p:nvPr/>
          </p:nvSpPr>
          <p:spPr>
            <a:xfrm>
              <a:off x="251442" y="2450959"/>
              <a:ext cx="6604507" cy="307777"/>
            </a:xfrm>
            <a:prstGeom prst="rect">
              <a:avLst/>
            </a:prstGeom>
            <a:noFill/>
          </p:spPr>
          <p:txBody>
            <a:bodyPr wrap="square">
              <a:spAutoFit/>
            </a:bodyPr>
            <a:lstStyle/>
            <a:p>
              <a:pPr>
                <a:defRPr/>
              </a:pPr>
              <a:r>
                <a:rPr lang="ja-JP" altLang="en-US" sz="1400" dirty="0" smtClean="0">
                  <a:latin typeface="+mj-ea"/>
                  <a:ea typeface="+mj-ea"/>
                </a:rPr>
                <a:t>　</a:t>
              </a:r>
              <a:r>
                <a:rPr lang="en-US" altLang="ja-JP" sz="1400" dirty="0" smtClean="0">
                  <a:latin typeface="HGP創英角ｺﾞｼｯｸUB" panose="020B0900000000000000" pitchFamily="50" charset="-128"/>
                  <a:ea typeface="HGP創英角ｺﾞｼｯｸUB" panose="020B0900000000000000" pitchFamily="50" charset="-128"/>
                </a:rPr>
                <a:t>Ⅲ</a:t>
              </a:r>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最新情報環境への適切な対応</a:t>
              </a:r>
              <a:r>
                <a:rPr lang="en-US" altLang="ja-JP" sz="1400" dirty="0" smtClean="0">
                  <a:latin typeface="HGP創英角ｺﾞｼｯｸUB" panose="020B0900000000000000" pitchFamily="50" charset="-128"/>
                  <a:ea typeface="HGP創英角ｺﾞｼｯｸUB" panose="020B0900000000000000" pitchFamily="50" charset="-128"/>
                </a:rPr>
                <a:t>(</a:t>
              </a:r>
              <a:r>
                <a:rPr lang="ja-JP" altLang="en-US" sz="1400" dirty="0" smtClean="0">
                  <a:latin typeface="HGP創英角ｺﾞｼｯｸUB" panose="020B0900000000000000" pitchFamily="50" charset="-128"/>
                  <a:ea typeface="HGP創英角ｺﾞｼｯｸUB" panose="020B0900000000000000" pitchFamily="50" charset="-128"/>
                </a:rPr>
                <a:t>モバイル・ファースト</a:t>
              </a:r>
              <a:r>
                <a:rPr lang="en-US" altLang="ja-JP" sz="1400" dirty="0" smtClean="0">
                  <a:latin typeface="HGP創英角ｺﾞｼｯｸUB" panose="020B0900000000000000" pitchFamily="50" charset="-128"/>
                  <a:ea typeface="HGP創英角ｺﾞｼｯｸUB" panose="020B0900000000000000" pitchFamily="50" charset="-128"/>
                </a:rPr>
                <a:t>)</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22" name="テキスト ボックス 21"/>
            <p:cNvSpPr txBox="1"/>
            <p:nvPr/>
          </p:nvSpPr>
          <p:spPr>
            <a:xfrm>
              <a:off x="524544" y="2695347"/>
              <a:ext cx="8383521" cy="461665"/>
            </a:xfrm>
            <a:prstGeom prst="rect">
              <a:avLst/>
            </a:prstGeom>
            <a:noFill/>
          </p:spPr>
          <p:txBody>
            <a:bodyPr wrap="square">
              <a:spAutoFit/>
            </a:bodyPr>
            <a:lstStyle/>
            <a:p>
              <a:pPr>
                <a:defRPr/>
              </a:pPr>
              <a:r>
                <a:rPr lang="ja-JP" altLang="en-US" sz="1200" dirty="0" smtClean="0">
                  <a:latin typeface="+mn-ea"/>
                </a:rPr>
                <a:t>スマートフォンをはじめモバイル端末の普及に対応した情報発信や申請・届出の仕組みづくり、民間アプリの活用をすすめ、変化の激しい情報環境の変化に適切に対応していきます。</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23" name="テキスト ボックス 22"/>
            <p:cNvSpPr txBox="1"/>
            <p:nvPr/>
          </p:nvSpPr>
          <p:spPr>
            <a:xfrm>
              <a:off x="259557" y="3121252"/>
              <a:ext cx="6604507" cy="307777"/>
            </a:xfrm>
            <a:prstGeom prst="rect">
              <a:avLst/>
            </a:prstGeom>
            <a:noFill/>
          </p:spPr>
          <p:txBody>
            <a:bodyPr wrap="square">
              <a:spAutoFit/>
            </a:bodyPr>
            <a:lstStyle/>
            <a:p>
              <a:pPr>
                <a:defRPr/>
              </a:pPr>
              <a:r>
                <a:rPr lang="ja-JP" altLang="en-US" sz="1400" dirty="0" smtClean="0">
                  <a:latin typeface="+mj-ea"/>
                  <a:ea typeface="+mj-ea"/>
                </a:rPr>
                <a:t>　</a:t>
              </a:r>
              <a:r>
                <a:rPr lang="en-US" altLang="ja-JP" sz="1400" dirty="0" smtClean="0">
                  <a:latin typeface="HGP創英角ｺﾞｼｯｸUB" panose="020B0900000000000000" pitchFamily="50" charset="-128"/>
                  <a:ea typeface="HGP創英角ｺﾞｼｯｸUB" panose="020B0900000000000000" pitchFamily="50" charset="-128"/>
                </a:rPr>
                <a:t>Ⅳ</a:t>
              </a:r>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施策における徹底活用</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24" name="テキスト ボックス 23"/>
            <p:cNvSpPr txBox="1"/>
            <p:nvPr/>
          </p:nvSpPr>
          <p:spPr>
            <a:xfrm>
              <a:off x="505494" y="3345766"/>
              <a:ext cx="8383521" cy="461665"/>
            </a:xfrm>
            <a:prstGeom prst="rect">
              <a:avLst/>
            </a:prstGeom>
            <a:noFill/>
          </p:spPr>
          <p:txBody>
            <a:bodyPr wrap="square">
              <a:spAutoFit/>
            </a:bodyPr>
            <a:lstStyle/>
            <a:p>
              <a:pPr>
                <a:defRPr/>
              </a:pPr>
              <a:r>
                <a:rPr lang="ja-JP" altLang="en-US" sz="1200" dirty="0" smtClean="0">
                  <a:latin typeface="+mn-ea"/>
                </a:rPr>
                <a:t>行政施策における</a:t>
              </a:r>
              <a:r>
                <a:rPr lang="en-US" altLang="ja-JP" sz="1200" dirty="0" smtClean="0">
                  <a:latin typeface="+mn-ea"/>
                </a:rPr>
                <a:t>ICT</a:t>
              </a:r>
              <a:r>
                <a:rPr lang="ja-JP" altLang="en-US" sz="1200" dirty="0" smtClean="0">
                  <a:latin typeface="+mn-ea"/>
                </a:rPr>
                <a:t>の徹底活用について、教育</a:t>
              </a:r>
              <a:r>
                <a:rPr lang="en-US" altLang="ja-JP" sz="1200" dirty="0" smtClean="0">
                  <a:latin typeface="+mn-ea"/>
                </a:rPr>
                <a:t>ICT</a:t>
              </a:r>
              <a:r>
                <a:rPr lang="ja-JP" altLang="en-US" sz="1200" dirty="0" err="1" smtClean="0">
                  <a:latin typeface="+mn-ea"/>
                </a:rPr>
                <a:t>、</a:t>
              </a:r>
              <a:r>
                <a:rPr lang="ja-JP" altLang="en-US" sz="1200" dirty="0" smtClean="0">
                  <a:latin typeface="+mn-ea"/>
                </a:rPr>
                <a:t>防災、市民協働の促進から取組をはじめ、効果検証とともにノウハウを蓄積し、他分野に拡大・展開をすすめます。</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25" name="テキスト ボックス 24"/>
            <p:cNvSpPr txBox="1"/>
            <p:nvPr/>
          </p:nvSpPr>
          <p:spPr>
            <a:xfrm>
              <a:off x="262962" y="3827515"/>
              <a:ext cx="6604507" cy="307777"/>
            </a:xfrm>
            <a:prstGeom prst="rect">
              <a:avLst/>
            </a:prstGeom>
            <a:noFill/>
          </p:spPr>
          <p:txBody>
            <a:bodyPr wrap="square">
              <a:spAutoFit/>
            </a:bodyPr>
            <a:lstStyle/>
            <a:p>
              <a:pPr>
                <a:defRPr/>
              </a:pPr>
              <a:r>
                <a:rPr lang="ja-JP" altLang="en-US" sz="1400" dirty="0" smtClean="0">
                  <a:latin typeface="+mj-ea"/>
                  <a:ea typeface="+mj-ea"/>
                </a:rPr>
                <a:t>　</a:t>
              </a:r>
              <a:r>
                <a:rPr lang="en-US" altLang="ja-JP" sz="1400" dirty="0">
                  <a:latin typeface="HGP創英角ｺﾞｼｯｸUB" panose="020B0900000000000000" pitchFamily="50" charset="-128"/>
                  <a:ea typeface="HGP創英角ｺﾞｼｯｸUB" panose="020B0900000000000000" pitchFamily="50" charset="-128"/>
                </a:rPr>
                <a:t>Ⅴ</a:t>
              </a:r>
              <a:r>
                <a:rPr lang="ja-JP" altLang="en-US" sz="1400" dirty="0">
                  <a:latin typeface="HGP創英角ｺﾞｼｯｸUB" panose="020B0900000000000000" pitchFamily="50" charset="-128"/>
                  <a:ea typeface="HGP創英角ｺﾞｼｯｸUB" panose="020B0900000000000000" pitchFamily="50" charset="-128"/>
                </a:rPr>
                <a:t>　</a:t>
              </a:r>
              <a:r>
                <a:rPr lang="ja-JP" altLang="en-US" sz="1400" dirty="0" smtClean="0">
                  <a:latin typeface="HGP創英角ｺﾞｼｯｸUB" panose="020B0900000000000000" pitchFamily="50" charset="-128"/>
                  <a:ea typeface="HGP創英角ｺﾞｼｯｸUB" panose="020B0900000000000000" pitchFamily="50" charset="-128"/>
                </a:rPr>
                <a:t>効果的・効率的な行政運営</a:t>
              </a:r>
              <a:endParaRPr lang="ja-JP" altLang="en-US" sz="1400" dirty="0">
                <a:latin typeface="HGP創英角ｺﾞｼｯｸUB" panose="020B0900000000000000" pitchFamily="50" charset="-128"/>
                <a:ea typeface="HGP創英角ｺﾞｼｯｸUB" panose="020B0900000000000000" pitchFamily="50" charset="-128"/>
              </a:endParaRPr>
            </a:p>
          </p:txBody>
        </p:sp>
        <p:sp>
          <p:nvSpPr>
            <p:cNvPr id="26" name="テキスト ボックス 25"/>
            <p:cNvSpPr txBox="1"/>
            <p:nvPr/>
          </p:nvSpPr>
          <p:spPr>
            <a:xfrm>
              <a:off x="505494" y="4059664"/>
              <a:ext cx="8383521" cy="276999"/>
            </a:xfrm>
            <a:prstGeom prst="rect">
              <a:avLst/>
            </a:prstGeom>
            <a:noFill/>
          </p:spPr>
          <p:txBody>
            <a:bodyPr wrap="square">
              <a:spAutoFit/>
            </a:bodyPr>
            <a:lstStyle/>
            <a:p>
              <a:pPr>
                <a:defRPr/>
              </a:pPr>
              <a:r>
                <a:rPr lang="ja-JP" altLang="en-US" sz="1200" dirty="0" smtClean="0">
                  <a:latin typeface="+mn-ea"/>
                </a:rPr>
                <a:t>行政運営にかかる施設の維持管理業務や業務遂行において</a:t>
              </a:r>
              <a:r>
                <a:rPr lang="en-US" altLang="ja-JP" sz="1200" dirty="0" smtClean="0">
                  <a:latin typeface="+mn-ea"/>
                </a:rPr>
                <a:t>ICT</a:t>
              </a:r>
              <a:r>
                <a:rPr lang="ja-JP" altLang="en-US" sz="1200" dirty="0" smtClean="0">
                  <a:latin typeface="+mn-ea"/>
                </a:rPr>
                <a:t>の徹底活用をすすめ、効果的・効率的な行政運営を実現します。</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27" name="AutoShape 21"/>
            <p:cNvSpPr>
              <a:spLocks noChangeArrowheads="1"/>
            </p:cNvSpPr>
            <p:nvPr/>
          </p:nvSpPr>
          <p:spPr bwMode="auto">
            <a:xfrm>
              <a:off x="3295650" y="1361632"/>
              <a:ext cx="2695575"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smtClean="0">
                  <a:solidFill>
                    <a:srgbClr val="000000"/>
                  </a:solidFill>
                  <a:ea typeface="HGSｺﾞｼｯｸE"/>
                  <a:cs typeface="Times New Roman"/>
                </a:rPr>
                <a:t>公衆無線</a:t>
              </a:r>
              <a:r>
                <a:rPr lang="en-US" altLang="ja-JP" sz="1050" kern="0" dirty="0" smtClean="0">
                  <a:solidFill>
                    <a:srgbClr val="000000"/>
                  </a:solidFill>
                  <a:ea typeface="HGSｺﾞｼｯｸE"/>
                  <a:cs typeface="Times New Roman"/>
                </a:rPr>
                <a:t>LAN(Wi-Fi)</a:t>
              </a:r>
              <a:endParaRPr lang="ja-JP" sz="1050" kern="100" dirty="0">
                <a:effectLst/>
                <a:ea typeface="ＭＳ 明朝"/>
                <a:cs typeface="Times New Roman"/>
              </a:endParaRPr>
            </a:p>
          </p:txBody>
        </p:sp>
        <p:sp>
          <p:nvSpPr>
            <p:cNvPr id="28" name="AutoShape 21"/>
            <p:cNvSpPr>
              <a:spLocks noChangeArrowheads="1"/>
            </p:cNvSpPr>
            <p:nvPr/>
          </p:nvSpPr>
          <p:spPr bwMode="auto">
            <a:xfrm>
              <a:off x="6038850" y="1367395"/>
              <a:ext cx="2809386"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smtClean="0">
                  <a:solidFill>
                    <a:srgbClr val="000000"/>
                  </a:solidFill>
                  <a:ea typeface="HGSｺﾞｼｯｸE"/>
                  <a:cs typeface="Times New Roman"/>
                </a:rPr>
                <a:t>最先端</a:t>
              </a:r>
              <a:r>
                <a:rPr lang="en-US" altLang="ja-JP" sz="1050" kern="0" dirty="0" smtClean="0">
                  <a:solidFill>
                    <a:srgbClr val="000000"/>
                  </a:solidFill>
                  <a:ea typeface="HGSｺﾞｼｯｸE"/>
                  <a:cs typeface="Times New Roman"/>
                </a:rPr>
                <a:t>ICT</a:t>
              </a:r>
              <a:r>
                <a:rPr lang="ja-JP" altLang="en-US" sz="1050" kern="0" dirty="0" smtClean="0">
                  <a:solidFill>
                    <a:srgbClr val="000000"/>
                  </a:solidFill>
                  <a:ea typeface="HGSｺﾞｼｯｸE"/>
                  <a:cs typeface="Times New Roman"/>
                </a:rPr>
                <a:t>実証実験</a:t>
              </a:r>
              <a:endParaRPr lang="ja-JP" sz="1050" kern="100" dirty="0">
                <a:effectLst/>
                <a:ea typeface="ＭＳ 明朝"/>
                <a:cs typeface="Times New Roman"/>
              </a:endParaRPr>
            </a:p>
          </p:txBody>
        </p:sp>
        <p:sp>
          <p:nvSpPr>
            <p:cNvPr id="29" name="AutoShape 21"/>
            <p:cNvSpPr>
              <a:spLocks noChangeArrowheads="1"/>
            </p:cNvSpPr>
            <p:nvPr/>
          </p:nvSpPr>
          <p:spPr bwMode="auto">
            <a:xfrm>
              <a:off x="3286126" y="2159360"/>
              <a:ext cx="2686050"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a:solidFill>
                    <a:srgbClr val="000000"/>
                  </a:solidFill>
                  <a:ea typeface="HGSｺﾞｼｯｸE"/>
                  <a:cs typeface="Times New Roman"/>
                </a:rPr>
                <a:t>オープンデータ</a:t>
              </a:r>
              <a:endParaRPr lang="ja-JP" sz="1050" kern="100" dirty="0">
                <a:effectLst/>
                <a:ea typeface="ＭＳ 明朝"/>
                <a:cs typeface="Times New Roman"/>
              </a:endParaRPr>
            </a:p>
          </p:txBody>
        </p:sp>
        <p:sp>
          <p:nvSpPr>
            <p:cNvPr id="30" name="AutoShape 21"/>
            <p:cNvSpPr>
              <a:spLocks noChangeArrowheads="1"/>
            </p:cNvSpPr>
            <p:nvPr/>
          </p:nvSpPr>
          <p:spPr bwMode="auto">
            <a:xfrm>
              <a:off x="6019799" y="2159360"/>
              <a:ext cx="2810874"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a:solidFill>
                    <a:srgbClr val="000000"/>
                  </a:solidFill>
                  <a:ea typeface="HGSｺﾞｼｯｸE"/>
                  <a:cs typeface="Times New Roman"/>
                </a:rPr>
                <a:t>ビッグ</a:t>
              </a:r>
              <a:r>
                <a:rPr lang="ja-JP" altLang="en-US" sz="1050" kern="0" dirty="0" smtClean="0">
                  <a:solidFill>
                    <a:srgbClr val="000000"/>
                  </a:solidFill>
                  <a:ea typeface="HGSｺﾞｼｯｸE"/>
                  <a:cs typeface="Times New Roman"/>
                </a:rPr>
                <a:t>データ</a:t>
              </a:r>
              <a:endParaRPr lang="ja-JP" sz="1050" kern="100" dirty="0">
                <a:effectLst/>
                <a:ea typeface="ＭＳ 明朝"/>
                <a:cs typeface="Times New Roman"/>
              </a:endParaRPr>
            </a:p>
          </p:txBody>
        </p:sp>
        <p:sp>
          <p:nvSpPr>
            <p:cNvPr id="31" name="AutoShape 21"/>
            <p:cNvSpPr>
              <a:spLocks noChangeArrowheads="1"/>
            </p:cNvSpPr>
            <p:nvPr/>
          </p:nvSpPr>
          <p:spPr bwMode="auto">
            <a:xfrm>
              <a:off x="6024562" y="2968834"/>
              <a:ext cx="2811417"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smtClean="0">
                  <a:solidFill>
                    <a:srgbClr val="000000"/>
                  </a:solidFill>
                  <a:ea typeface="HGSｺﾞｼｯｸE"/>
                  <a:cs typeface="Times New Roman"/>
                </a:rPr>
                <a:t>モバイル対応</a:t>
              </a:r>
              <a:endParaRPr lang="ja-JP" sz="1050" kern="100" dirty="0">
                <a:effectLst/>
                <a:ea typeface="ＭＳ 明朝"/>
                <a:cs typeface="Times New Roman"/>
              </a:endParaRPr>
            </a:p>
          </p:txBody>
        </p:sp>
        <p:sp>
          <p:nvSpPr>
            <p:cNvPr id="32" name="AutoShape 21"/>
            <p:cNvSpPr>
              <a:spLocks noChangeArrowheads="1"/>
            </p:cNvSpPr>
            <p:nvPr/>
          </p:nvSpPr>
          <p:spPr bwMode="auto">
            <a:xfrm>
              <a:off x="3297101" y="3678300"/>
              <a:ext cx="1627323"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smtClean="0">
                  <a:solidFill>
                    <a:srgbClr val="000000"/>
                  </a:solidFill>
                  <a:ea typeface="HGSｺﾞｼｯｸE"/>
                  <a:cs typeface="Times New Roman"/>
                </a:rPr>
                <a:t>教育</a:t>
              </a:r>
              <a:r>
                <a:rPr lang="en-US" altLang="ja-JP" sz="1050" kern="0" dirty="0" smtClean="0">
                  <a:solidFill>
                    <a:srgbClr val="000000"/>
                  </a:solidFill>
                  <a:ea typeface="HGSｺﾞｼｯｸE"/>
                  <a:cs typeface="Times New Roman"/>
                </a:rPr>
                <a:t>ICT</a:t>
              </a:r>
              <a:endParaRPr lang="ja-JP" sz="1050" kern="100" dirty="0">
                <a:effectLst/>
                <a:ea typeface="ＭＳ 明朝"/>
                <a:cs typeface="Times New Roman"/>
              </a:endParaRPr>
            </a:p>
          </p:txBody>
        </p:sp>
        <p:sp>
          <p:nvSpPr>
            <p:cNvPr id="33" name="AutoShape 21"/>
            <p:cNvSpPr>
              <a:spLocks noChangeArrowheads="1"/>
            </p:cNvSpPr>
            <p:nvPr/>
          </p:nvSpPr>
          <p:spPr bwMode="auto">
            <a:xfrm>
              <a:off x="4973592" y="3678299"/>
              <a:ext cx="1721193"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a:solidFill>
                    <a:srgbClr val="000000"/>
                  </a:solidFill>
                  <a:ea typeface="HGSｺﾞｼｯｸE"/>
                  <a:cs typeface="Times New Roman"/>
                </a:rPr>
                <a:t>防災</a:t>
              </a:r>
              <a:endParaRPr lang="ja-JP" sz="1050" kern="100" dirty="0">
                <a:effectLst/>
                <a:ea typeface="ＭＳ 明朝"/>
                <a:cs typeface="Times New Roman"/>
              </a:endParaRPr>
            </a:p>
          </p:txBody>
        </p:sp>
        <p:sp>
          <p:nvSpPr>
            <p:cNvPr id="34" name="AutoShape 21"/>
            <p:cNvSpPr>
              <a:spLocks noChangeArrowheads="1"/>
            </p:cNvSpPr>
            <p:nvPr/>
          </p:nvSpPr>
          <p:spPr bwMode="auto">
            <a:xfrm>
              <a:off x="6745242" y="3678300"/>
              <a:ext cx="2090737"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smtClean="0">
                  <a:solidFill>
                    <a:srgbClr val="000000"/>
                  </a:solidFill>
                  <a:ea typeface="HGSｺﾞｼｯｸE"/>
                  <a:cs typeface="Times New Roman"/>
                </a:rPr>
                <a:t>市民協働の促進</a:t>
              </a:r>
              <a:endParaRPr lang="ja-JP" sz="1050" kern="100" dirty="0">
                <a:effectLst/>
                <a:ea typeface="ＭＳ 明朝"/>
                <a:cs typeface="Times New Roman"/>
              </a:endParaRPr>
            </a:p>
          </p:txBody>
        </p:sp>
        <p:sp>
          <p:nvSpPr>
            <p:cNvPr id="35" name="AutoShape 21"/>
            <p:cNvSpPr>
              <a:spLocks noChangeArrowheads="1"/>
            </p:cNvSpPr>
            <p:nvPr/>
          </p:nvSpPr>
          <p:spPr bwMode="auto">
            <a:xfrm>
              <a:off x="3309938" y="4327138"/>
              <a:ext cx="2715807"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smtClean="0">
                  <a:solidFill>
                    <a:srgbClr val="000000"/>
                  </a:solidFill>
                  <a:ea typeface="HGSｺﾞｼｯｸE"/>
                  <a:cs typeface="Times New Roman"/>
                </a:rPr>
                <a:t>施設の維持管理</a:t>
              </a:r>
              <a:endParaRPr lang="ja-JP" sz="1050" kern="100" dirty="0">
                <a:effectLst/>
                <a:ea typeface="ＭＳ 明朝"/>
                <a:cs typeface="Times New Roman"/>
              </a:endParaRPr>
            </a:p>
          </p:txBody>
        </p:sp>
        <p:sp>
          <p:nvSpPr>
            <p:cNvPr id="36" name="AutoShape 21"/>
            <p:cNvSpPr>
              <a:spLocks noChangeArrowheads="1"/>
            </p:cNvSpPr>
            <p:nvPr/>
          </p:nvSpPr>
          <p:spPr bwMode="auto">
            <a:xfrm>
              <a:off x="6068967" y="4317613"/>
              <a:ext cx="2767012" cy="258261"/>
            </a:xfrm>
            <a:prstGeom prst="roundRect">
              <a:avLst>
                <a:gd name="adj" fmla="val 16667"/>
              </a:avLst>
            </a:prstGeom>
            <a:solidFill>
              <a:schemeClr val="accent5">
                <a:lumMod val="60000"/>
                <a:lumOff val="40000"/>
              </a:schemeClr>
            </a:solidFill>
            <a:ln>
              <a:headEnd/>
              <a:tailEnd/>
            </a:ln>
          </p:spPr>
          <p:style>
            <a:lnRef idx="3">
              <a:schemeClr val="lt1"/>
            </a:lnRef>
            <a:fillRef idx="1">
              <a:schemeClr val="accent1"/>
            </a:fillRef>
            <a:effectRef idx="1">
              <a:schemeClr val="accent1"/>
            </a:effectRef>
            <a:fontRef idx="minor">
              <a:schemeClr val="lt1"/>
            </a:fontRef>
          </p:style>
          <p:txBody>
            <a:bodyPr rot="0" vert="horz" wrap="square" lIns="91440" tIns="45720" rIns="91440" bIns="45720" anchor="ctr" anchorCtr="0" upright="1">
              <a:noAutofit/>
            </a:bodyPr>
            <a:lstStyle/>
            <a:p>
              <a:pPr indent="133350" algn="just">
                <a:spcAft>
                  <a:spcPts val="0"/>
                </a:spcAft>
              </a:pPr>
              <a:r>
                <a:rPr lang="ja-JP" altLang="en-US" sz="1050" kern="0" dirty="0" smtClean="0">
                  <a:solidFill>
                    <a:srgbClr val="000000"/>
                  </a:solidFill>
                  <a:ea typeface="HGSｺﾞｼｯｸE"/>
                  <a:cs typeface="Times New Roman"/>
                </a:rPr>
                <a:t>行政事務の改善</a:t>
              </a:r>
              <a:r>
                <a:rPr lang="en-US" altLang="ja-JP" sz="1050" kern="0" dirty="0" smtClean="0">
                  <a:solidFill>
                    <a:srgbClr val="000000"/>
                  </a:solidFill>
                  <a:ea typeface="HGSｺﾞｼｯｸE"/>
                  <a:cs typeface="Times New Roman"/>
                </a:rPr>
                <a:t>(BPR)</a:t>
              </a:r>
              <a:endParaRPr lang="ja-JP" sz="1050" kern="100" dirty="0">
                <a:effectLst/>
                <a:ea typeface="ＭＳ 明朝"/>
                <a:cs typeface="Times New Roman"/>
              </a:endParaRPr>
            </a:p>
          </p:txBody>
        </p:sp>
      </p:grpSp>
      <p:sp>
        <p:nvSpPr>
          <p:cNvPr id="37" name="テキスト ボックス 36"/>
          <p:cNvSpPr txBox="1"/>
          <p:nvPr/>
        </p:nvSpPr>
        <p:spPr>
          <a:xfrm>
            <a:off x="351756" y="430154"/>
            <a:ext cx="8679104" cy="307777"/>
          </a:xfrm>
          <a:prstGeom prst="rect">
            <a:avLst/>
          </a:prstGeom>
          <a:noFill/>
        </p:spPr>
        <p:txBody>
          <a:bodyPr wrap="square">
            <a:spAutoFit/>
          </a:bodyPr>
          <a:lstStyle/>
          <a:p>
            <a:pPr algn="ctr">
              <a:defRPr/>
            </a:pPr>
            <a:r>
              <a:rPr lang="ja-JP" altLang="en-US" sz="1400" dirty="0" smtClean="0">
                <a:latin typeface="+mj-ea"/>
                <a:ea typeface="+mj-ea"/>
              </a:rPr>
              <a:t>　</a:t>
            </a:r>
            <a:r>
              <a:rPr lang="ja-JP" altLang="en-US" sz="1400" dirty="0" smtClean="0">
                <a:latin typeface="+mn-ea"/>
              </a:rPr>
              <a:t>最先端</a:t>
            </a:r>
            <a:r>
              <a:rPr lang="en-US" altLang="ja-JP" sz="1400" dirty="0" smtClean="0">
                <a:latin typeface="+mn-ea"/>
              </a:rPr>
              <a:t>ICT</a:t>
            </a:r>
            <a:r>
              <a:rPr lang="ja-JP" altLang="en-US" sz="1400" dirty="0" smtClean="0">
                <a:latin typeface="+mn-ea"/>
              </a:rPr>
              <a:t>都市の実現に向け、「</a:t>
            </a:r>
            <a:r>
              <a:rPr lang="en-US" altLang="ja-JP" sz="1400" dirty="0" smtClean="0">
                <a:latin typeface="+mn-ea"/>
              </a:rPr>
              <a:t>ICT</a:t>
            </a:r>
            <a:r>
              <a:rPr lang="ja-JP" altLang="en-US" sz="1400" dirty="0" smtClean="0">
                <a:latin typeface="+mn-ea"/>
              </a:rPr>
              <a:t>の徹底活用」と「</a:t>
            </a:r>
            <a:r>
              <a:rPr lang="en-US" altLang="ja-JP" sz="1400" dirty="0" smtClean="0">
                <a:latin typeface="+mn-ea"/>
              </a:rPr>
              <a:t>ICT</a:t>
            </a:r>
            <a:r>
              <a:rPr lang="ja-JP" altLang="en-US" sz="1400" dirty="0" smtClean="0">
                <a:latin typeface="+mn-ea"/>
              </a:rPr>
              <a:t>の適正利用」を基本に取組をすすめます</a:t>
            </a:r>
            <a:endParaRPr lang="ja-JP" altLang="en-US" sz="1400" dirty="0">
              <a:latin typeface="+mn-ea"/>
            </a:endParaRPr>
          </a:p>
        </p:txBody>
      </p:sp>
    </p:spTree>
    <p:extLst>
      <p:ext uri="{BB962C8B-B14F-4D97-AF65-F5344CB8AC3E}">
        <p14:creationId xmlns:p14="http://schemas.microsoft.com/office/powerpoint/2010/main" val="36705628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304</Words>
  <Application>Microsoft Office PowerPoint</Application>
  <PresentationFormat>画面に合わせる (4:3)</PresentationFormat>
  <Paragraphs>31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HGSｺﾞｼｯｸE</vt:lpstr>
      <vt:lpstr>ＭＳ Ｐゴシック</vt:lpstr>
      <vt:lpstr>ＭＳ 明朝</vt:lpstr>
      <vt:lpstr>Arial</vt:lpstr>
      <vt:lpstr>Calibri</vt:lpstr>
      <vt:lpstr>Times New Roman</vt:lpstr>
      <vt:lpstr>Office ​​テーマ</vt:lpstr>
      <vt:lpstr>PowerPoint プレゼンテーション</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terms:created xsi:type="dcterms:W3CDTF">2017-11-06T06:15:56Z</dcterms:created>
  <dcterms:modified xsi:type="dcterms:W3CDTF">2017-11-06T13:06:43Z</dcterms:modified>
</cp:coreProperties>
</file>