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3" showSpecialPlsOnTitleSld="0" removePersonalInfoOnSave="1" saveSubsetFonts="1">
  <p:sldMasterIdLst>
    <p:sldMasterId id="2147483654" r:id="rId1"/>
    <p:sldMasterId id="2147483652" r:id="rId2"/>
    <p:sldMasterId id="2147483655" r:id="rId3"/>
    <p:sldMasterId id="2147483650" r:id="rId4"/>
    <p:sldMasterId id="2147483653" r:id="rId5"/>
    <p:sldMasterId id="2147483651" r:id="rId6"/>
    <p:sldMasterId id="2147483735" r:id="rId7"/>
  </p:sldMasterIdLst>
  <p:notesMasterIdLst>
    <p:notesMasterId r:id="rId29"/>
  </p:notesMasterIdLst>
  <p:handoutMasterIdLst>
    <p:handoutMasterId r:id="rId30"/>
  </p:handoutMasterIdLst>
  <p:sldIdLst>
    <p:sldId id="417" r:id="rId8"/>
    <p:sldId id="461" r:id="rId9"/>
    <p:sldId id="499" r:id="rId10"/>
    <p:sldId id="458" r:id="rId11"/>
    <p:sldId id="500" r:id="rId12"/>
    <p:sldId id="468" r:id="rId13"/>
    <p:sldId id="479" r:id="rId14"/>
    <p:sldId id="488" r:id="rId15"/>
    <p:sldId id="501" r:id="rId16"/>
    <p:sldId id="469" r:id="rId17"/>
    <p:sldId id="470" r:id="rId18"/>
    <p:sldId id="512" r:id="rId19"/>
    <p:sldId id="441" r:id="rId20"/>
    <p:sldId id="450" r:id="rId21"/>
    <p:sldId id="444" r:id="rId22"/>
    <p:sldId id="445" r:id="rId23"/>
    <p:sldId id="451" r:id="rId24"/>
    <p:sldId id="446" r:id="rId25"/>
    <p:sldId id="447" r:id="rId26"/>
    <p:sldId id="448" r:id="rId27"/>
    <p:sldId id="511" r:id="rId28"/>
  </p:sldIdLst>
  <p:sldSz cx="9906000" cy="6858000" type="A4"/>
  <p:notesSz cx="6807200" cy="9939338"/>
  <p:defaultTextStyle>
    <a:defPPr>
      <a:defRPr lang="ja-JP"/>
    </a:defPPr>
    <a:lvl1pPr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1pPr>
    <a:lvl2pPr marL="4572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2pPr>
    <a:lvl3pPr marL="9144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3pPr>
    <a:lvl4pPr marL="13716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4pPr>
    <a:lvl5pPr marL="18288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5pPr>
    <a:lvl6pPr marL="22860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6pPr>
    <a:lvl7pPr marL="27432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7pPr>
    <a:lvl8pPr marL="32004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8pPr>
    <a:lvl9pPr marL="36576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9pPr>
  </p:defaultTextStyle>
  <p:extLst>
    <p:ext uri="{EFAFB233-063F-42B5-8137-9DF3F51BA10A}">
      <p15:sldGuideLst xmlns:p15="http://schemas.microsoft.com/office/powerpoint/2012/main">
        <p15:guide id="1" orient="horz" pos="2523" userDrawn="1">
          <p15:clr>
            <a:srgbClr val="A4A3A4"/>
          </p15:clr>
        </p15:guide>
        <p15:guide id="2" orient="horz" pos="391">
          <p15:clr>
            <a:srgbClr val="A4A3A4"/>
          </p15:clr>
        </p15:guide>
        <p15:guide id="3" orient="horz" pos="2160">
          <p15:clr>
            <a:srgbClr val="A4A3A4"/>
          </p15:clr>
        </p15:guide>
        <p15:guide id="4" orient="horz" pos="1185">
          <p15:clr>
            <a:srgbClr val="A4A3A4"/>
          </p15:clr>
        </p15:guide>
        <p15:guide id="5" orient="horz" pos="3135">
          <p15:clr>
            <a:srgbClr val="A4A3A4"/>
          </p15:clr>
        </p15:guide>
        <p15:guide id="6" orient="horz" pos="595">
          <p15:clr>
            <a:srgbClr val="A4A3A4"/>
          </p15:clr>
        </p15:guide>
        <p15:guide id="7" pos="3120">
          <p15:clr>
            <a:srgbClr val="A4A3A4"/>
          </p15:clr>
        </p15:guide>
        <p15:guide id="8" pos="2145">
          <p15:clr>
            <a:srgbClr val="A4A3A4"/>
          </p15:clr>
        </p15:guide>
        <p15:guide id="9" pos="4095">
          <p15:clr>
            <a:srgbClr val="A4A3A4"/>
          </p15:clr>
        </p15:guide>
        <p15:guide id="10" pos="5728">
          <p15:clr>
            <a:srgbClr val="A4A3A4"/>
          </p15:clr>
        </p15:guide>
        <p15:guide id="11" pos="512">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B73101"/>
    <a:srgbClr val="F69200"/>
    <a:srgbClr val="DF5327"/>
    <a:srgbClr val="FEC306"/>
    <a:srgbClr val="FAE8DC"/>
    <a:srgbClr val="FBF8DB"/>
    <a:srgbClr val="D7FFDE"/>
    <a:srgbClr val="4D4D4D"/>
    <a:srgbClr val="E8D0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A2E130-1638-44A9-917E-D3F6897FC003}" v="14" dt="2020-07-07T08:51:27.641"/>
    <p1510:client id="{68C2C9F4-5BD8-4384-A3F4-E4733B60D2B0}" v="2" dt="2020-07-07T08:49:12.910"/>
    <p1510:client id="{762365F9-0454-4E4F-80BD-B895221C317F}" v="111" dt="2020-06-18T09:16:40.620"/>
    <p1510:client id="{BB403870-EA5A-48C8-A027-4CC40AB730EB}" v="9" dt="2020-07-16T05:53:06"/>
    <p1510:client id="{C287EDBF-A3DF-43FF-A31C-89978A13F750}" v="2" dt="2020-06-15T04:54:44.00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732" y="52"/>
      </p:cViewPr>
      <p:guideLst>
        <p:guide orient="horz" pos="2523"/>
        <p:guide orient="horz" pos="391"/>
        <p:guide orient="horz" pos="2160"/>
        <p:guide orient="horz" pos="1185"/>
        <p:guide orient="horz" pos="3135"/>
        <p:guide orient="horz" pos="595"/>
        <p:guide pos="3120"/>
        <p:guide pos="2145"/>
        <p:guide pos="4095"/>
        <p:guide pos="5728"/>
        <p:guide pos="512"/>
      </p:guideLst>
    </p:cSldViewPr>
  </p:slideViewPr>
  <p:notesTextViewPr>
    <p:cViewPr>
      <p:scale>
        <a:sx n="1" d="1"/>
        <a:sy n="1" d="1"/>
      </p:scale>
      <p:origin x="0" y="0"/>
    </p:cViewPr>
  </p:notesTextViewPr>
  <p:notesViewPr>
    <p:cSldViewPr snapToGrid="0">
      <p:cViewPr>
        <p:scale>
          <a:sx n="1" d="2"/>
          <a:sy n="1" d="2"/>
        </p:scale>
        <p:origin x="0" y="0"/>
      </p:cViewPr>
      <p:guideLst>
        <p:guide orient="horz" pos="3131"/>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heme" Target="theme/theme1.xml"/><Relationship Id="rId63" Type="http://schemas.microsoft.com/office/2015/10/relationships/revisionInfo" Target="revisionInfo.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大塚　寛之" userId="S::hiro-ootsuka@city.osaka.lg.jp::a18cee21-eda3-4ed5-aac6-09fb8297f0fc" providerId="AD" clId="Web-{C287EDBF-A3DF-43FF-A31C-89978A13F750}"/>
    <pc:docChg chg="modSld">
      <pc:chgData name="大塚　寛之" userId="S::hiro-ootsuka@city.osaka.lg.jp::a18cee21-eda3-4ed5-aac6-09fb8297f0fc" providerId="AD" clId="Web-{C287EDBF-A3DF-43FF-A31C-89978A13F750}" dt="2020-06-15T04:54:44.008" v="1"/>
      <pc:docMkLst>
        <pc:docMk/>
      </pc:docMkLst>
      <pc:sldChg chg="delSp">
        <pc:chgData name="大塚　寛之" userId="S::hiro-ootsuka@city.osaka.lg.jp::a18cee21-eda3-4ed5-aac6-09fb8297f0fc" providerId="AD" clId="Web-{C287EDBF-A3DF-43FF-A31C-89978A13F750}" dt="2020-06-15T04:52:35.680" v="0"/>
        <pc:sldMkLst>
          <pc:docMk/>
          <pc:sldMk cId="1481650316" sldId="492"/>
        </pc:sldMkLst>
        <pc:spChg chg="del">
          <ac:chgData name="大塚　寛之" userId="S::hiro-ootsuka@city.osaka.lg.jp::a18cee21-eda3-4ed5-aac6-09fb8297f0fc" providerId="AD" clId="Web-{C287EDBF-A3DF-43FF-A31C-89978A13F750}" dt="2020-06-15T04:52:35.680" v="0"/>
          <ac:spMkLst>
            <pc:docMk/>
            <pc:sldMk cId="1481650316" sldId="492"/>
            <ac:spMk id="8" creationId="{00000000-0000-0000-0000-000000000000}"/>
          </ac:spMkLst>
        </pc:spChg>
      </pc:sldChg>
      <pc:sldChg chg="delSp">
        <pc:chgData name="大塚　寛之" userId="S::hiro-ootsuka@city.osaka.lg.jp::a18cee21-eda3-4ed5-aac6-09fb8297f0fc" providerId="AD" clId="Web-{C287EDBF-A3DF-43FF-A31C-89978A13F750}" dt="2020-06-15T04:54:44.008" v="1"/>
        <pc:sldMkLst>
          <pc:docMk/>
          <pc:sldMk cId="516967733" sldId="494"/>
        </pc:sldMkLst>
        <pc:spChg chg="del">
          <ac:chgData name="大塚　寛之" userId="S::hiro-ootsuka@city.osaka.lg.jp::a18cee21-eda3-4ed5-aac6-09fb8297f0fc" providerId="AD" clId="Web-{C287EDBF-A3DF-43FF-A31C-89978A13F750}" dt="2020-06-15T04:54:44.008" v="1"/>
          <ac:spMkLst>
            <pc:docMk/>
            <pc:sldMk cId="516967733" sldId="494"/>
            <ac:spMk id="38" creationId="{00000000-0000-0000-0000-000000000000}"/>
          </ac:spMkLst>
        </pc:spChg>
      </pc:sldChg>
    </pc:docChg>
  </pc:docChgLst>
  <pc:docChgLst>
    <pc:chgData name="大塚　寛之" userId="S::hiro-ootsuka@city.osaka.lg.jp::a18cee21-eda3-4ed5-aac6-09fb8297f0fc" providerId="AD" clId="Web-{762365F9-0454-4E4F-80BD-B895221C317F}"/>
    <pc:docChg chg="modSld">
      <pc:chgData name="大塚　寛之" userId="S::hiro-ootsuka@city.osaka.lg.jp::a18cee21-eda3-4ed5-aac6-09fb8297f0fc" providerId="AD" clId="Web-{762365F9-0454-4E4F-80BD-B895221C317F}" dt="2020-06-18T09:16:40.620" v="110" actId="20577"/>
      <pc:docMkLst>
        <pc:docMk/>
      </pc:docMkLst>
      <pc:sldChg chg="modSp">
        <pc:chgData name="大塚　寛之" userId="S::hiro-ootsuka@city.osaka.lg.jp::a18cee21-eda3-4ed5-aac6-09fb8297f0fc" providerId="AD" clId="Web-{762365F9-0454-4E4F-80BD-B895221C317F}" dt="2020-06-18T09:16:40.620" v="110" actId="20577"/>
        <pc:sldMkLst>
          <pc:docMk/>
          <pc:sldMk cId="605956328" sldId="429"/>
        </pc:sldMkLst>
        <pc:spChg chg="mod">
          <ac:chgData name="大塚　寛之" userId="S::hiro-ootsuka@city.osaka.lg.jp::a18cee21-eda3-4ed5-aac6-09fb8297f0fc" providerId="AD" clId="Web-{762365F9-0454-4E4F-80BD-B895221C317F}" dt="2020-06-18T09:16:40.620" v="110" actId="20577"/>
          <ac:spMkLst>
            <pc:docMk/>
            <pc:sldMk cId="605956328" sldId="429"/>
            <ac:spMk id="171" creationId="{00000000-0000-0000-0000-000000000000}"/>
          </ac:spMkLst>
        </pc:spChg>
      </pc:sldChg>
      <pc:sldChg chg="modSp">
        <pc:chgData name="大塚　寛之" userId="S::hiro-ootsuka@city.osaka.lg.jp::a18cee21-eda3-4ed5-aac6-09fb8297f0fc" providerId="AD" clId="Web-{762365F9-0454-4E4F-80BD-B895221C317F}" dt="2020-06-18T09:16:25.026" v="101" actId="20577"/>
        <pc:sldMkLst>
          <pc:docMk/>
          <pc:sldMk cId="1740026982" sldId="489"/>
        </pc:sldMkLst>
        <pc:spChg chg="mod">
          <ac:chgData name="大塚　寛之" userId="S::hiro-ootsuka@city.osaka.lg.jp::a18cee21-eda3-4ed5-aac6-09fb8297f0fc" providerId="AD" clId="Web-{762365F9-0454-4E4F-80BD-B895221C317F}" dt="2020-06-18T09:16:25.026" v="101" actId="20577"/>
          <ac:spMkLst>
            <pc:docMk/>
            <pc:sldMk cId="1740026982" sldId="489"/>
            <ac:spMk id="50" creationId="{00000000-0000-0000-0000-000000000000}"/>
          </ac:spMkLst>
        </pc:spChg>
      </pc:sldChg>
    </pc:docChg>
  </pc:docChgLst>
  <pc:docChgLst>
    <pc:chgData name="大塚　寛之" userId="S::hiro-ootsuka@city.osaka.lg.jp::a18cee21-eda3-4ed5-aac6-09fb8297f0fc" providerId="AD" clId="Web-{BB403870-EA5A-48C8-A027-4CC40AB730EB}"/>
    <pc:docChg chg="modSld">
      <pc:chgData name="大塚　寛之" userId="S::hiro-ootsuka@city.osaka.lg.jp::a18cee21-eda3-4ed5-aac6-09fb8297f0fc" providerId="AD" clId="Web-{BB403870-EA5A-48C8-A027-4CC40AB730EB}" dt="2020-07-16T05:53:06" v="8" actId="20577"/>
      <pc:docMkLst>
        <pc:docMk/>
      </pc:docMkLst>
      <pc:sldChg chg="modSp">
        <pc:chgData name="大塚　寛之" userId="S::hiro-ootsuka@city.osaka.lg.jp::a18cee21-eda3-4ed5-aac6-09fb8297f0fc" providerId="AD" clId="Web-{BB403870-EA5A-48C8-A027-4CC40AB730EB}" dt="2020-07-16T05:53:06" v="7" actId="20577"/>
        <pc:sldMkLst>
          <pc:docMk/>
          <pc:sldMk cId="4231234043" sldId="505"/>
        </pc:sldMkLst>
        <pc:spChg chg="mod">
          <ac:chgData name="大塚　寛之" userId="S::hiro-ootsuka@city.osaka.lg.jp::a18cee21-eda3-4ed5-aac6-09fb8297f0fc" providerId="AD" clId="Web-{BB403870-EA5A-48C8-A027-4CC40AB730EB}" dt="2020-07-16T05:52:40.719" v="0" actId="20577"/>
          <ac:spMkLst>
            <pc:docMk/>
            <pc:sldMk cId="4231234043" sldId="505"/>
            <ac:spMk id="116" creationId="{00000000-0000-0000-0000-000000000000}"/>
          </ac:spMkLst>
        </pc:spChg>
        <pc:spChg chg="mod">
          <ac:chgData name="大塚　寛之" userId="S::hiro-ootsuka@city.osaka.lg.jp::a18cee21-eda3-4ed5-aac6-09fb8297f0fc" providerId="AD" clId="Web-{BB403870-EA5A-48C8-A027-4CC40AB730EB}" dt="2020-07-16T05:53:06" v="7" actId="20577"/>
          <ac:spMkLst>
            <pc:docMk/>
            <pc:sldMk cId="4231234043" sldId="505"/>
            <ac:spMk id="118" creationId="{00000000-0000-0000-0000-000000000000}"/>
          </ac:spMkLst>
        </pc:spChg>
      </pc:sldChg>
    </pc:docChg>
  </pc:docChgLst>
  <pc:docChgLst>
    <pc:chgData name="大塚　寛之" userId="S::hiro-ootsuka@city.osaka.lg.jp::a18cee21-eda3-4ed5-aac6-09fb8297f0fc" providerId="AD" clId="Web-{68C2C9F4-5BD8-4384-A3F4-E4733B60D2B0}"/>
    <pc:docChg chg="addSld modSld">
      <pc:chgData name="大塚　寛之" userId="S::hiro-ootsuka@city.osaka.lg.jp::a18cee21-eda3-4ed5-aac6-09fb8297f0fc" providerId="AD" clId="Web-{68C2C9F4-5BD8-4384-A3F4-E4733B60D2B0}" dt="2020-07-07T08:49:12.910" v="1"/>
      <pc:docMkLst>
        <pc:docMk/>
      </pc:docMkLst>
      <pc:sldChg chg="modSp">
        <pc:chgData name="大塚　寛之" userId="S::hiro-ootsuka@city.osaka.lg.jp::a18cee21-eda3-4ed5-aac6-09fb8297f0fc" providerId="AD" clId="Web-{68C2C9F4-5BD8-4384-A3F4-E4733B60D2B0}" dt="2020-07-07T08:48:58.097" v="0" actId="1076"/>
        <pc:sldMkLst>
          <pc:docMk/>
          <pc:sldMk cId="1463041777" sldId="462"/>
        </pc:sldMkLst>
        <pc:spChg chg="mod">
          <ac:chgData name="大塚　寛之" userId="S::hiro-ootsuka@city.osaka.lg.jp::a18cee21-eda3-4ed5-aac6-09fb8297f0fc" providerId="AD" clId="Web-{68C2C9F4-5BD8-4384-A3F4-E4733B60D2B0}" dt="2020-07-07T08:48:58.097" v="0" actId="1076"/>
          <ac:spMkLst>
            <pc:docMk/>
            <pc:sldMk cId="1463041777" sldId="462"/>
            <ac:spMk id="31" creationId="{00000000-0000-0000-0000-000000000000}"/>
          </ac:spMkLst>
        </pc:spChg>
      </pc:sldChg>
      <pc:sldChg chg="add replId">
        <pc:chgData name="大塚　寛之" userId="S::hiro-ootsuka@city.osaka.lg.jp::a18cee21-eda3-4ed5-aac6-09fb8297f0fc" providerId="AD" clId="Web-{68C2C9F4-5BD8-4384-A3F4-E4733B60D2B0}" dt="2020-07-07T08:49:12.910" v="1"/>
        <pc:sldMkLst>
          <pc:docMk/>
          <pc:sldMk cId="2284032396" sldId="511"/>
        </pc:sldMkLst>
      </pc:sldChg>
    </pc:docChg>
  </pc:docChgLst>
  <pc:docChgLst>
    <pc:chgData name="大塚　寛之" userId="S::hiro-ootsuka@city.osaka.lg.jp::a18cee21-eda3-4ed5-aac6-09fb8297f0fc" providerId="AD" clId="Web-{52A2E130-1638-44A9-917E-D3F6897FC003}"/>
    <pc:docChg chg="modSld">
      <pc:chgData name="大塚　寛之" userId="S::hiro-ootsuka@city.osaka.lg.jp::a18cee21-eda3-4ed5-aac6-09fb8297f0fc" providerId="AD" clId="Web-{52A2E130-1638-44A9-917E-D3F6897FC003}" dt="2020-07-07T08:51:27.641" v="13" actId="1076"/>
      <pc:docMkLst>
        <pc:docMk/>
      </pc:docMkLst>
      <pc:sldChg chg="modSp">
        <pc:chgData name="大塚　寛之" userId="S::hiro-ootsuka@city.osaka.lg.jp::a18cee21-eda3-4ed5-aac6-09fb8297f0fc" providerId="AD" clId="Web-{52A2E130-1638-44A9-917E-D3F6897FC003}" dt="2020-07-07T08:51:27.641" v="13" actId="1076"/>
        <pc:sldMkLst>
          <pc:docMk/>
          <pc:sldMk cId="1463041777" sldId="462"/>
        </pc:sldMkLst>
        <pc:spChg chg="mod">
          <ac:chgData name="大塚　寛之" userId="S::hiro-ootsuka@city.osaka.lg.jp::a18cee21-eda3-4ed5-aac6-09fb8297f0fc" providerId="AD" clId="Web-{52A2E130-1638-44A9-917E-D3F6897FC003}" dt="2020-07-07T08:51:27.641" v="13" actId="1076"/>
          <ac:spMkLst>
            <pc:docMk/>
            <pc:sldMk cId="1463041777" sldId="462"/>
            <ac:spMk id="19" creationId="{00000000-0000-0000-0000-000000000000}"/>
          </ac:spMkLst>
        </pc:spChg>
        <pc:spChg chg="mod">
          <ac:chgData name="大塚　寛之" userId="S::hiro-ootsuka@city.osaka.lg.jp::a18cee21-eda3-4ed5-aac6-09fb8297f0fc" providerId="AD" clId="Web-{52A2E130-1638-44A9-917E-D3F6897FC003}" dt="2020-07-07T08:50:20.159" v="12" actId="14100"/>
          <ac:spMkLst>
            <pc:docMk/>
            <pc:sldMk cId="1463041777" sldId="462"/>
            <ac:spMk id="21" creationId="{00000000-0000-0000-0000-000000000000}"/>
          </ac:spMkLst>
        </pc:spChg>
        <pc:spChg chg="mod">
          <ac:chgData name="大塚　寛之" userId="S::hiro-ootsuka@city.osaka.lg.jp::a18cee21-eda3-4ed5-aac6-09fb8297f0fc" providerId="AD" clId="Web-{52A2E130-1638-44A9-917E-D3F6897FC003}" dt="2020-07-07T08:49:52.704" v="8" actId="20577"/>
          <ac:spMkLst>
            <pc:docMk/>
            <pc:sldMk cId="1463041777" sldId="462"/>
            <ac:spMk id="31"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C95619-5596-43ED-817C-7121B76C315E}" type="doc">
      <dgm:prSet loTypeId="urn:microsoft.com/office/officeart/2005/8/layout/venn1" loCatId="relationship" qsTypeId="urn:microsoft.com/office/officeart/2005/8/quickstyle/simple1" qsCatId="simple" csTypeId="urn:microsoft.com/office/officeart/2005/8/colors/accent1_2" csCatId="accent1" phldr="1"/>
      <dgm:spPr/>
    </dgm:pt>
    <dgm:pt modelId="{D577A319-8691-4234-AD94-62B11ADA3D31}">
      <dgm:prSet phldrT="[テキスト]" custT="1"/>
      <dgm:spPr>
        <a:solidFill>
          <a:schemeClr val="accent1">
            <a:lumMod val="75000"/>
            <a:alpha val="51000"/>
          </a:schemeClr>
        </a:solidFill>
      </dgm:spPr>
      <dgm:t>
        <a:bodyPr/>
        <a:lstStyle/>
        <a:p>
          <a:r>
            <a:rPr kumimoji="1" lang="ja-JP" altLang="en-US" sz="1200" b="0" dirty="0">
              <a:solidFill>
                <a:schemeClr val="tx1"/>
              </a:solidFill>
              <a:latin typeface="+mj-ea"/>
              <a:ea typeface="+mj-ea"/>
            </a:rPr>
            <a:t>業務課題を整理し</a:t>
          </a:r>
          <a:r>
            <a:rPr kumimoji="1" lang="en-US" altLang="ja-JP" sz="1200" b="0" dirty="0">
              <a:solidFill>
                <a:schemeClr val="tx1"/>
              </a:solidFill>
              <a:latin typeface="+mj-ea"/>
              <a:ea typeface="+mj-ea"/>
            </a:rPr>
            <a:t/>
          </a:r>
          <a:br>
            <a:rPr kumimoji="1" lang="en-US" altLang="ja-JP" sz="1200" b="0" dirty="0">
              <a:solidFill>
                <a:schemeClr val="tx1"/>
              </a:solidFill>
              <a:latin typeface="+mj-ea"/>
              <a:ea typeface="+mj-ea"/>
            </a:rPr>
          </a:br>
          <a:r>
            <a:rPr kumimoji="1" lang="ja-JP" altLang="en-US" sz="1200" b="0" dirty="0">
              <a:solidFill>
                <a:schemeClr val="tx1"/>
              </a:solidFill>
              <a:latin typeface="+mj-ea"/>
              <a:ea typeface="+mj-ea"/>
            </a:rPr>
            <a:t>解決する力</a:t>
          </a:r>
        </a:p>
      </dgm:t>
    </dgm:pt>
    <dgm:pt modelId="{0D908B1A-B0F6-4016-8A4C-E2002C4F55AC}" type="parTrans" cxnId="{3D796C77-F180-410F-A6D8-C433FBE343A1}">
      <dgm:prSet/>
      <dgm:spPr/>
      <dgm:t>
        <a:bodyPr/>
        <a:lstStyle/>
        <a:p>
          <a:endParaRPr kumimoji="1" lang="ja-JP" altLang="en-US" sz="1800" b="1">
            <a:latin typeface="+mj-ea"/>
            <a:ea typeface="+mj-ea"/>
          </a:endParaRPr>
        </a:p>
      </dgm:t>
    </dgm:pt>
    <dgm:pt modelId="{32784024-769F-41DA-89FF-7C304A7C55D4}" type="sibTrans" cxnId="{3D796C77-F180-410F-A6D8-C433FBE343A1}">
      <dgm:prSet/>
      <dgm:spPr/>
      <dgm:t>
        <a:bodyPr/>
        <a:lstStyle/>
        <a:p>
          <a:endParaRPr kumimoji="1" lang="ja-JP" altLang="en-US" sz="1800" b="1">
            <a:latin typeface="+mj-ea"/>
            <a:ea typeface="+mj-ea"/>
          </a:endParaRPr>
        </a:p>
      </dgm:t>
    </dgm:pt>
    <dgm:pt modelId="{296E2821-F2AF-4A4E-A4A2-1231097281DB}">
      <dgm:prSet phldrT="[テキスト]" custT="1"/>
      <dgm:spPr>
        <a:solidFill>
          <a:srgbClr val="FFC000">
            <a:alpha val="51000"/>
          </a:srgbClr>
        </a:solidFill>
      </dgm:spPr>
      <dgm:t>
        <a:bodyPr/>
        <a:lstStyle/>
        <a:p>
          <a:r>
            <a:rPr kumimoji="1" lang="ja-JP" altLang="en-US" sz="1200" b="0" dirty="0">
              <a:solidFill>
                <a:schemeClr val="tx1"/>
              </a:solidFill>
              <a:latin typeface="+mj-ea"/>
              <a:ea typeface="+mj-ea"/>
            </a:rPr>
            <a:t>データ内容を理解し</a:t>
          </a:r>
          <a:r>
            <a:rPr kumimoji="1" lang="en-US" altLang="ja-JP" sz="1200" b="0" dirty="0">
              <a:solidFill>
                <a:schemeClr val="tx1"/>
              </a:solidFill>
              <a:latin typeface="+mj-ea"/>
              <a:ea typeface="+mj-ea"/>
            </a:rPr>
            <a:t/>
          </a:r>
          <a:br>
            <a:rPr kumimoji="1" lang="en-US" altLang="ja-JP" sz="1200" b="0" dirty="0">
              <a:solidFill>
                <a:schemeClr val="tx1"/>
              </a:solidFill>
              <a:latin typeface="+mj-ea"/>
              <a:ea typeface="+mj-ea"/>
            </a:rPr>
          </a:br>
          <a:r>
            <a:rPr kumimoji="1" lang="ja-JP" altLang="en-US" sz="1200" b="0" dirty="0">
              <a:solidFill>
                <a:schemeClr val="tx1"/>
              </a:solidFill>
              <a:latin typeface="+mj-ea"/>
              <a:ea typeface="+mj-ea"/>
            </a:rPr>
            <a:t>使える形式に加工</a:t>
          </a:r>
          <a:r>
            <a:rPr kumimoji="1" lang="en-US" altLang="ja-JP" sz="1200" b="0" dirty="0">
              <a:solidFill>
                <a:schemeClr val="tx1"/>
              </a:solidFill>
              <a:latin typeface="+mj-ea"/>
              <a:ea typeface="+mj-ea"/>
            </a:rPr>
            <a:t/>
          </a:r>
          <a:br>
            <a:rPr kumimoji="1" lang="en-US" altLang="ja-JP" sz="1200" b="0" dirty="0">
              <a:solidFill>
                <a:schemeClr val="tx1"/>
              </a:solidFill>
              <a:latin typeface="+mj-ea"/>
              <a:ea typeface="+mj-ea"/>
            </a:rPr>
          </a:br>
          <a:r>
            <a:rPr kumimoji="1" lang="ja-JP" altLang="en-US" sz="1200" b="0" dirty="0">
              <a:solidFill>
                <a:schemeClr val="tx1"/>
              </a:solidFill>
              <a:latin typeface="+mj-ea"/>
              <a:ea typeface="+mj-ea"/>
            </a:rPr>
            <a:t>する力</a:t>
          </a:r>
          <a:endParaRPr kumimoji="1" lang="en-US" altLang="ja-JP" sz="1200" b="0" dirty="0">
            <a:solidFill>
              <a:schemeClr val="tx1"/>
            </a:solidFill>
            <a:latin typeface="+mj-ea"/>
            <a:ea typeface="+mj-ea"/>
          </a:endParaRPr>
        </a:p>
      </dgm:t>
    </dgm:pt>
    <dgm:pt modelId="{BC3BDE34-1390-4AF0-B815-1FF90F0B4E71}" type="parTrans" cxnId="{17118FBD-A795-4C12-BA39-6B16C914561E}">
      <dgm:prSet/>
      <dgm:spPr/>
      <dgm:t>
        <a:bodyPr/>
        <a:lstStyle/>
        <a:p>
          <a:endParaRPr kumimoji="1" lang="ja-JP" altLang="en-US" sz="1800" b="1">
            <a:latin typeface="+mj-ea"/>
            <a:ea typeface="+mj-ea"/>
          </a:endParaRPr>
        </a:p>
      </dgm:t>
    </dgm:pt>
    <dgm:pt modelId="{C5DAEE15-50B3-42CD-B540-1D1E21E57A4D}" type="sibTrans" cxnId="{17118FBD-A795-4C12-BA39-6B16C914561E}">
      <dgm:prSet/>
      <dgm:spPr/>
      <dgm:t>
        <a:bodyPr/>
        <a:lstStyle/>
        <a:p>
          <a:endParaRPr kumimoji="1" lang="ja-JP" altLang="en-US" sz="1800" b="1">
            <a:latin typeface="+mj-ea"/>
            <a:ea typeface="+mj-ea"/>
          </a:endParaRPr>
        </a:p>
      </dgm:t>
    </dgm:pt>
    <dgm:pt modelId="{C3C224EE-039F-48F8-9698-421B7B212B42}">
      <dgm:prSet phldrT="[テキスト]" custT="1"/>
      <dgm:spPr>
        <a:solidFill>
          <a:srgbClr val="92D050">
            <a:alpha val="51000"/>
          </a:srgbClr>
        </a:solidFill>
      </dgm:spPr>
      <dgm:t>
        <a:bodyPr/>
        <a:lstStyle/>
        <a:p>
          <a:r>
            <a:rPr kumimoji="1" lang="ja-JP" altLang="en-US" sz="1200" b="0" dirty="0">
              <a:solidFill>
                <a:schemeClr val="tx1"/>
              </a:solidFill>
              <a:latin typeface="+mj-ea"/>
              <a:ea typeface="+mj-ea"/>
            </a:rPr>
            <a:t>統計学などを</a:t>
          </a:r>
          <a:r>
            <a:rPr kumimoji="1" lang="en-US" altLang="ja-JP" sz="1200" b="0" dirty="0">
              <a:solidFill>
                <a:schemeClr val="tx1"/>
              </a:solidFill>
              <a:latin typeface="+mj-ea"/>
              <a:ea typeface="+mj-ea"/>
            </a:rPr>
            <a:t/>
          </a:r>
          <a:br>
            <a:rPr kumimoji="1" lang="en-US" altLang="ja-JP" sz="1200" b="0" dirty="0">
              <a:solidFill>
                <a:schemeClr val="tx1"/>
              </a:solidFill>
              <a:latin typeface="+mj-ea"/>
              <a:ea typeface="+mj-ea"/>
            </a:rPr>
          </a:br>
          <a:r>
            <a:rPr kumimoji="1" lang="ja-JP" altLang="en-US" sz="1200" b="0" dirty="0">
              <a:solidFill>
                <a:schemeClr val="tx1"/>
              </a:solidFill>
              <a:latin typeface="+mj-ea"/>
              <a:ea typeface="+mj-ea"/>
            </a:rPr>
            <a:t>理解し使う力</a:t>
          </a:r>
        </a:p>
      </dgm:t>
    </dgm:pt>
    <dgm:pt modelId="{7A12D239-0F8F-4231-9328-E34A33A775FE}" type="parTrans" cxnId="{B098122C-AC03-4E79-82F8-9CF4873F2FC3}">
      <dgm:prSet/>
      <dgm:spPr/>
      <dgm:t>
        <a:bodyPr/>
        <a:lstStyle/>
        <a:p>
          <a:endParaRPr kumimoji="1" lang="ja-JP" altLang="en-US" sz="1800" b="1">
            <a:latin typeface="+mj-ea"/>
            <a:ea typeface="+mj-ea"/>
          </a:endParaRPr>
        </a:p>
      </dgm:t>
    </dgm:pt>
    <dgm:pt modelId="{FD4429F2-C2EB-4E91-97EA-C4BC48253458}" type="sibTrans" cxnId="{B098122C-AC03-4E79-82F8-9CF4873F2FC3}">
      <dgm:prSet/>
      <dgm:spPr/>
      <dgm:t>
        <a:bodyPr/>
        <a:lstStyle/>
        <a:p>
          <a:endParaRPr kumimoji="1" lang="ja-JP" altLang="en-US" sz="1800" b="1">
            <a:latin typeface="+mj-ea"/>
            <a:ea typeface="+mj-ea"/>
          </a:endParaRPr>
        </a:p>
      </dgm:t>
    </dgm:pt>
    <dgm:pt modelId="{56CE6A30-D5B3-42AE-B156-C1F3206E75E1}" type="pres">
      <dgm:prSet presAssocID="{7CC95619-5596-43ED-817C-7121B76C315E}" presName="compositeShape" presStyleCnt="0">
        <dgm:presLayoutVars>
          <dgm:chMax val="7"/>
          <dgm:dir/>
          <dgm:resizeHandles val="exact"/>
        </dgm:presLayoutVars>
      </dgm:prSet>
      <dgm:spPr/>
    </dgm:pt>
    <dgm:pt modelId="{D6C4787D-62DD-464E-A6F1-EEC6FB2D1823}" type="pres">
      <dgm:prSet presAssocID="{D577A319-8691-4234-AD94-62B11ADA3D31}" presName="circ1" presStyleLbl="vennNode1" presStyleIdx="0" presStyleCnt="3" custAng="0"/>
      <dgm:spPr/>
      <dgm:t>
        <a:bodyPr/>
        <a:lstStyle/>
        <a:p>
          <a:endParaRPr kumimoji="1" lang="ja-JP" altLang="en-US"/>
        </a:p>
      </dgm:t>
    </dgm:pt>
    <dgm:pt modelId="{629E31D8-A894-49DA-A74E-6DE744485CB8}" type="pres">
      <dgm:prSet presAssocID="{D577A319-8691-4234-AD94-62B11ADA3D31}" presName="circ1Tx" presStyleLbl="revTx" presStyleIdx="0" presStyleCnt="0">
        <dgm:presLayoutVars>
          <dgm:chMax val="0"/>
          <dgm:chPref val="0"/>
          <dgm:bulletEnabled val="1"/>
        </dgm:presLayoutVars>
      </dgm:prSet>
      <dgm:spPr/>
      <dgm:t>
        <a:bodyPr/>
        <a:lstStyle/>
        <a:p>
          <a:endParaRPr kumimoji="1" lang="ja-JP" altLang="en-US"/>
        </a:p>
      </dgm:t>
    </dgm:pt>
    <dgm:pt modelId="{E370DAB0-A0C6-4702-9630-F2BAF9DD1504}" type="pres">
      <dgm:prSet presAssocID="{296E2821-F2AF-4A4E-A4A2-1231097281DB}" presName="circ2" presStyleLbl="vennNode1" presStyleIdx="1" presStyleCnt="3"/>
      <dgm:spPr/>
      <dgm:t>
        <a:bodyPr/>
        <a:lstStyle/>
        <a:p>
          <a:endParaRPr kumimoji="1" lang="ja-JP" altLang="en-US"/>
        </a:p>
      </dgm:t>
    </dgm:pt>
    <dgm:pt modelId="{B3620656-90C8-4167-B26E-8C88B4DDB944}" type="pres">
      <dgm:prSet presAssocID="{296E2821-F2AF-4A4E-A4A2-1231097281DB}" presName="circ2Tx" presStyleLbl="revTx" presStyleIdx="0" presStyleCnt="0">
        <dgm:presLayoutVars>
          <dgm:chMax val="0"/>
          <dgm:chPref val="0"/>
          <dgm:bulletEnabled val="1"/>
        </dgm:presLayoutVars>
      </dgm:prSet>
      <dgm:spPr/>
      <dgm:t>
        <a:bodyPr/>
        <a:lstStyle/>
        <a:p>
          <a:endParaRPr kumimoji="1" lang="ja-JP" altLang="en-US"/>
        </a:p>
      </dgm:t>
    </dgm:pt>
    <dgm:pt modelId="{4AEB6977-13E3-459D-ABEE-AB85CF758431}" type="pres">
      <dgm:prSet presAssocID="{C3C224EE-039F-48F8-9698-421B7B212B42}" presName="circ3" presStyleLbl="vennNode1" presStyleIdx="2" presStyleCnt="3"/>
      <dgm:spPr/>
      <dgm:t>
        <a:bodyPr/>
        <a:lstStyle/>
        <a:p>
          <a:endParaRPr kumimoji="1" lang="ja-JP" altLang="en-US"/>
        </a:p>
      </dgm:t>
    </dgm:pt>
    <dgm:pt modelId="{3AA296AB-E6DC-449A-94B8-E1E011D4B7F1}" type="pres">
      <dgm:prSet presAssocID="{C3C224EE-039F-48F8-9698-421B7B212B42}" presName="circ3Tx" presStyleLbl="revTx" presStyleIdx="0" presStyleCnt="0">
        <dgm:presLayoutVars>
          <dgm:chMax val="0"/>
          <dgm:chPref val="0"/>
          <dgm:bulletEnabled val="1"/>
        </dgm:presLayoutVars>
      </dgm:prSet>
      <dgm:spPr/>
      <dgm:t>
        <a:bodyPr/>
        <a:lstStyle/>
        <a:p>
          <a:endParaRPr kumimoji="1" lang="ja-JP" altLang="en-US"/>
        </a:p>
      </dgm:t>
    </dgm:pt>
  </dgm:ptLst>
  <dgm:cxnLst>
    <dgm:cxn modelId="{4601A252-F2FE-479B-B485-131CCEDD8E16}" type="presOf" srcId="{C3C224EE-039F-48F8-9698-421B7B212B42}" destId="{4AEB6977-13E3-459D-ABEE-AB85CF758431}" srcOrd="0" destOrd="0" presId="urn:microsoft.com/office/officeart/2005/8/layout/venn1"/>
    <dgm:cxn modelId="{43E5D2A8-D957-4D3F-97EF-A14A6DFE7A8C}" type="presOf" srcId="{D577A319-8691-4234-AD94-62B11ADA3D31}" destId="{D6C4787D-62DD-464E-A6F1-EEC6FB2D1823}" srcOrd="0" destOrd="0" presId="urn:microsoft.com/office/officeart/2005/8/layout/venn1"/>
    <dgm:cxn modelId="{17118FBD-A795-4C12-BA39-6B16C914561E}" srcId="{7CC95619-5596-43ED-817C-7121B76C315E}" destId="{296E2821-F2AF-4A4E-A4A2-1231097281DB}" srcOrd="1" destOrd="0" parTransId="{BC3BDE34-1390-4AF0-B815-1FF90F0B4E71}" sibTransId="{C5DAEE15-50B3-42CD-B540-1D1E21E57A4D}"/>
    <dgm:cxn modelId="{548B883D-874D-48C4-B02A-10C85BB5D2BA}" type="presOf" srcId="{C3C224EE-039F-48F8-9698-421B7B212B42}" destId="{3AA296AB-E6DC-449A-94B8-E1E011D4B7F1}" srcOrd="1" destOrd="0" presId="urn:microsoft.com/office/officeart/2005/8/layout/venn1"/>
    <dgm:cxn modelId="{0B403E83-FB1F-4E04-B625-3AE95F71B579}" type="presOf" srcId="{D577A319-8691-4234-AD94-62B11ADA3D31}" destId="{629E31D8-A894-49DA-A74E-6DE744485CB8}" srcOrd="1" destOrd="0" presId="urn:microsoft.com/office/officeart/2005/8/layout/venn1"/>
    <dgm:cxn modelId="{A2159C6A-EB45-4736-9695-254256C263DF}" type="presOf" srcId="{7CC95619-5596-43ED-817C-7121B76C315E}" destId="{56CE6A30-D5B3-42AE-B156-C1F3206E75E1}" srcOrd="0" destOrd="0" presId="urn:microsoft.com/office/officeart/2005/8/layout/venn1"/>
    <dgm:cxn modelId="{FC058AF5-8FFA-4A58-B8FB-843C05C1E507}" type="presOf" srcId="{296E2821-F2AF-4A4E-A4A2-1231097281DB}" destId="{E370DAB0-A0C6-4702-9630-F2BAF9DD1504}" srcOrd="0" destOrd="0" presId="urn:microsoft.com/office/officeart/2005/8/layout/venn1"/>
    <dgm:cxn modelId="{B098122C-AC03-4E79-82F8-9CF4873F2FC3}" srcId="{7CC95619-5596-43ED-817C-7121B76C315E}" destId="{C3C224EE-039F-48F8-9698-421B7B212B42}" srcOrd="2" destOrd="0" parTransId="{7A12D239-0F8F-4231-9328-E34A33A775FE}" sibTransId="{FD4429F2-C2EB-4E91-97EA-C4BC48253458}"/>
    <dgm:cxn modelId="{3D796C77-F180-410F-A6D8-C433FBE343A1}" srcId="{7CC95619-5596-43ED-817C-7121B76C315E}" destId="{D577A319-8691-4234-AD94-62B11ADA3D31}" srcOrd="0" destOrd="0" parTransId="{0D908B1A-B0F6-4016-8A4C-E2002C4F55AC}" sibTransId="{32784024-769F-41DA-89FF-7C304A7C55D4}"/>
    <dgm:cxn modelId="{12304D0C-4E89-45FD-9C3B-31F23F28E395}" type="presOf" srcId="{296E2821-F2AF-4A4E-A4A2-1231097281DB}" destId="{B3620656-90C8-4167-B26E-8C88B4DDB944}" srcOrd="1" destOrd="0" presId="urn:microsoft.com/office/officeart/2005/8/layout/venn1"/>
    <dgm:cxn modelId="{D06F7891-61CC-40DC-BEEA-84E051400EFA}" type="presParOf" srcId="{56CE6A30-D5B3-42AE-B156-C1F3206E75E1}" destId="{D6C4787D-62DD-464E-A6F1-EEC6FB2D1823}" srcOrd="0" destOrd="0" presId="urn:microsoft.com/office/officeart/2005/8/layout/venn1"/>
    <dgm:cxn modelId="{3CFE3367-ADCB-4BDC-B238-EAAF645E7BC6}" type="presParOf" srcId="{56CE6A30-D5B3-42AE-B156-C1F3206E75E1}" destId="{629E31D8-A894-49DA-A74E-6DE744485CB8}" srcOrd="1" destOrd="0" presId="urn:microsoft.com/office/officeart/2005/8/layout/venn1"/>
    <dgm:cxn modelId="{293AFBF0-14A5-4DB0-B6AE-21D4FAD3967A}" type="presParOf" srcId="{56CE6A30-D5B3-42AE-B156-C1F3206E75E1}" destId="{E370DAB0-A0C6-4702-9630-F2BAF9DD1504}" srcOrd="2" destOrd="0" presId="urn:microsoft.com/office/officeart/2005/8/layout/venn1"/>
    <dgm:cxn modelId="{C3DD6FA4-86CE-43F3-AE06-AE594D955227}" type="presParOf" srcId="{56CE6A30-D5B3-42AE-B156-C1F3206E75E1}" destId="{B3620656-90C8-4167-B26E-8C88B4DDB944}" srcOrd="3" destOrd="0" presId="urn:microsoft.com/office/officeart/2005/8/layout/venn1"/>
    <dgm:cxn modelId="{48C8B777-1108-49B4-A847-34A34D55F12D}" type="presParOf" srcId="{56CE6A30-D5B3-42AE-B156-C1F3206E75E1}" destId="{4AEB6977-13E3-459D-ABEE-AB85CF758431}" srcOrd="4" destOrd="0" presId="urn:microsoft.com/office/officeart/2005/8/layout/venn1"/>
    <dgm:cxn modelId="{5A30D8F8-7E40-40A7-87C3-D264EAC4D287}" type="presParOf" srcId="{56CE6A30-D5B3-42AE-B156-C1F3206E75E1}" destId="{3AA296AB-E6DC-449A-94B8-E1E011D4B7F1}"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C4787D-62DD-464E-A6F1-EEC6FB2D1823}">
      <dsp:nvSpPr>
        <dsp:cNvPr id="0" name=""/>
        <dsp:cNvSpPr/>
      </dsp:nvSpPr>
      <dsp:spPr>
        <a:xfrm>
          <a:off x="1547596" y="52205"/>
          <a:ext cx="2505878" cy="2505878"/>
        </a:xfrm>
        <a:prstGeom prst="ellipse">
          <a:avLst/>
        </a:prstGeom>
        <a:solidFill>
          <a:schemeClr val="accent1">
            <a:lumMod val="75000"/>
            <a:alpha val="51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kumimoji="1" lang="ja-JP" altLang="en-US" sz="1200" b="0" kern="1200" dirty="0">
              <a:solidFill>
                <a:schemeClr val="tx1"/>
              </a:solidFill>
              <a:latin typeface="+mj-ea"/>
              <a:ea typeface="+mj-ea"/>
            </a:rPr>
            <a:t>業務課題を整理し</a:t>
          </a:r>
          <a:r>
            <a:rPr kumimoji="1" lang="en-US" altLang="ja-JP" sz="1200" b="0" kern="1200" dirty="0">
              <a:solidFill>
                <a:schemeClr val="tx1"/>
              </a:solidFill>
              <a:latin typeface="+mj-ea"/>
              <a:ea typeface="+mj-ea"/>
            </a:rPr>
            <a:t/>
          </a:r>
          <a:br>
            <a:rPr kumimoji="1" lang="en-US" altLang="ja-JP" sz="1200" b="0" kern="1200" dirty="0">
              <a:solidFill>
                <a:schemeClr val="tx1"/>
              </a:solidFill>
              <a:latin typeface="+mj-ea"/>
              <a:ea typeface="+mj-ea"/>
            </a:rPr>
          </a:br>
          <a:r>
            <a:rPr kumimoji="1" lang="ja-JP" altLang="en-US" sz="1200" b="0" kern="1200" dirty="0">
              <a:solidFill>
                <a:schemeClr val="tx1"/>
              </a:solidFill>
              <a:latin typeface="+mj-ea"/>
              <a:ea typeface="+mj-ea"/>
            </a:rPr>
            <a:t>解決する力</a:t>
          </a:r>
        </a:p>
      </dsp:txBody>
      <dsp:txXfrm>
        <a:off x="1881713" y="490734"/>
        <a:ext cx="1837644" cy="1127645"/>
      </dsp:txXfrm>
    </dsp:sp>
    <dsp:sp modelId="{E370DAB0-A0C6-4702-9630-F2BAF9DD1504}">
      <dsp:nvSpPr>
        <dsp:cNvPr id="0" name=""/>
        <dsp:cNvSpPr/>
      </dsp:nvSpPr>
      <dsp:spPr>
        <a:xfrm>
          <a:off x="2451801" y="1618379"/>
          <a:ext cx="2505878" cy="2505878"/>
        </a:xfrm>
        <a:prstGeom prst="ellipse">
          <a:avLst/>
        </a:prstGeom>
        <a:solidFill>
          <a:srgbClr val="FFC000">
            <a:alpha val="51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kumimoji="1" lang="ja-JP" altLang="en-US" sz="1200" b="0" kern="1200" dirty="0">
              <a:solidFill>
                <a:schemeClr val="tx1"/>
              </a:solidFill>
              <a:latin typeface="+mj-ea"/>
              <a:ea typeface="+mj-ea"/>
            </a:rPr>
            <a:t>データ内容を理解し</a:t>
          </a:r>
          <a:r>
            <a:rPr kumimoji="1" lang="en-US" altLang="ja-JP" sz="1200" b="0" kern="1200" dirty="0">
              <a:solidFill>
                <a:schemeClr val="tx1"/>
              </a:solidFill>
              <a:latin typeface="+mj-ea"/>
              <a:ea typeface="+mj-ea"/>
            </a:rPr>
            <a:t/>
          </a:r>
          <a:br>
            <a:rPr kumimoji="1" lang="en-US" altLang="ja-JP" sz="1200" b="0" kern="1200" dirty="0">
              <a:solidFill>
                <a:schemeClr val="tx1"/>
              </a:solidFill>
              <a:latin typeface="+mj-ea"/>
              <a:ea typeface="+mj-ea"/>
            </a:rPr>
          </a:br>
          <a:r>
            <a:rPr kumimoji="1" lang="ja-JP" altLang="en-US" sz="1200" b="0" kern="1200" dirty="0">
              <a:solidFill>
                <a:schemeClr val="tx1"/>
              </a:solidFill>
              <a:latin typeface="+mj-ea"/>
              <a:ea typeface="+mj-ea"/>
            </a:rPr>
            <a:t>使える形式に加工</a:t>
          </a:r>
          <a:r>
            <a:rPr kumimoji="1" lang="en-US" altLang="ja-JP" sz="1200" b="0" kern="1200" dirty="0">
              <a:solidFill>
                <a:schemeClr val="tx1"/>
              </a:solidFill>
              <a:latin typeface="+mj-ea"/>
              <a:ea typeface="+mj-ea"/>
            </a:rPr>
            <a:t/>
          </a:r>
          <a:br>
            <a:rPr kumimoji="1" lang="en-US" altLang="ja-JP" sz="1200" b="0" kern="1200" dirty="0">
              <a:solidFill>
                <a:schemeClr val="tx1"/>
              </a:solidFill>
              <a:latin typeface="+mj-ea"/>
              <a:ea typeface="+mj-ea"/>
            </a:rPr>
          </a:br>
          <a:r>
            <a:rPr kumimoji="1" lang="ja-JP" altLang="en-US" sz="1200" b="0" kern="1200" dirty="0">
              <a:solidFill>
                <a:schemeClr val="tx1"/>
              </a:solidFill>
              <a:latin typeface="+mj-ea"/>
              <a:ea typeface="+mj-ea"/>
            </a:rPr>
            <a:t>する力</a:t>
          </a:r>
          <a:endParaRPr kumimoji="1" lang="en-US" altLang="ja-JP" sz="1200" b="0" kern="1200" dirty="0">
            <a:solidFill>
              <a:schemeClr val="tx1"/>
            </a:solidFill>
            <a:latin typeface="+mj-ea"/>
            <a:ea typeface="+mj-ea"/>
          </a:endParaRPr>
        </a:p>
      </dsp:txBody>
      <dsp:txXfrm>
        <a:off x="3218182" y="2265731"/>
        <a:ext cx="1503527" cy="1378233"/>
      </dsp:txXfrm>
    </dsp:sp>
    <dsp:sp modelId="{4AEB6977-13E3-459D-ABEE-AB85CF758431}">
      <dsp:nvSpPr>
        <dsp:cNvPr id="0" name=""/>
        <dsp:cNvSpPr/>
      </dsp:nvSpPr>
      <dsp:spPr>
        <a:xfrm>
          <a:off x="643392" y="1618379"/>
          <a:ext cx="2505878" cy="2505878"/>
        </a:xfrm>
        <a:prstGeom prst="ellipse">
          <a:avLst/>
        </a:prstGeom>
        <a:solidFill>
          <a:srgbClr val="92D050">
            <a:alpha val="51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kumimoji="1" lang="ja-JP" altLang="en-US" sz="1200" b="0" kern="1200" dirty="0">
              <a:solidFill>
                <a:schemeClr val="tx1"/>
              </a:solidFill>
              <a:latin typeface="+mj-ea"/>
              <a:ea typeface="+mj-ea"/>
            </a:rPr>
            <a:t>統計学などを</a:t>
          </a:r>
          <a:r>
            <a:rPr kumimoji="1" lang="en-US" altLang="ja-JP" sz="1200" b="0" kern="1200" dirty="0">
              <a:solidFill>
                <a:schemeClr val="tx1"/>
              </a:solidFill>
              <a:latin typeface="+mj-ea"/>
              <a:ea typeface="+mj-ea"/>
            </a:rPr>
            <a:t/>
          </a:r>
          <a:br>
            <a:rPr kumimoji="1" lang="en-US" altLang="ja-JP" sz="1200" b="0" kern="1200" dirty="0">
              <a:solidFill>
                <a:schemeClr val="tx1"/>
              </a:solidFill>
              <a:latin typeface="+mj-ea"/>
              <a:ea typeface="+mj-ea"/>
            </a:rPr>
          </a:br>
          <a:r>
            <a:rPr kumimoji="1" lang="ja-JP" altLang="en-US" sz="1200" b="0" kern="1200" dirty="0">
              <a:solidFill>
                <a:schemeClr val="tx1"/>
              </a:solidFill>
              <a:latin typeface="+mj-ea"/>
              <a:ea typeface="+mj-ea"/>
            </a:rPr>
            <a:t>理解し使う力</a:t>
          </a:r>
        </a:p>
      </dsp:txBody>
      <dsp:txXfrm>
        <a:off x="879362" y="2265731"/>
        <a:ext cx="1503527" cy="137823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1"/>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t" anchorCtr="0" compatLnSpc="1">
            <a:prstTxWarp prst="textNoShape">
              <a:avLst/>
            </a:prstTxWarp>
          </a:bodyPr>
          <a:lstStyle>
            <a:lvl1pPr defTabSz="956821">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30723" name="Rectangle 3"/>
          <p:cNvSpPr>
            <a:spLocks noGrp="1" noChangeArrowheads="1"/>
          </p:cNvSpPr>
          <p:nvPr>
            <p:ph type="dt" sz="quarter" idx="1"/>
          </p:nvPr>
        </p:nvSpPr>
        <p:spPr bwMode="auto">
          <a:xfrm>
            <a:off x="3855487" y="1"/>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t" anchorCtr="0" compatLnSpc="1">
            <a:prstTxWarp prst="textNoShape">
              <a:avLst/>
            </a:prstTxWarp>
          </a:bodyPr>
          <a:lstStyle>
            <a:lvl1pPr algn="r" defTabSz="956821">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30724" name="Rectangle 4"/>
          <p:cNvSpPr>
            <a:spLocks noGrp="1" noChangeArrowheads="1"/>
          </p:cNvSpPr>
          <p:nvPr>
            <p:ph type="ftr" sz="quarter" idx="2"/>
          </p:nvPr>
        </p:nvSpPr>
        <p:spPr bwMode="auto">
          <a:xfrm>
            <a:off x="0" y="9441369"/>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b" anchorCtr="0" compatLnSpc="1">
            <a:prstTxWarp prst="textNoShape">
              <a:avLst/>
            </a:prstTxWarp>
          </a:bodyPr>
          <a:lstStyle>
            <a:lvl1pPr defTabSz="956821">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30725" name="Rectangle 5"/>
          <p:cNvSpPr>
            <a:spLocks noGrp="1" noChangeArrowheads="1"/>
          </p:cNvSpPr>
          <p:nvPr>
            <p:ph type="sldNum" sz="quarter" idx="3"/>
          </p:nvPr>
        </p:nvSpPr>
        <p:spPr bwMode="auto">
          <a:xfrm>
            <a:off x="3855487" y="9441369"/>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b" anchorCtr="0" compatLnSpc="1">
            <a:prstTxWarp prst="textNoShape">
              <a:avLst/>
            </a:prstTxWarp>
          </a:bodyPr>
          <a:lstStyle>
            <a:lvl1pPr algn="r" defTabSz="956821">
              <a:lnSpc>
                <a:spcPct val="100000"/>
              </a:lnSpc>
              <a:spcBef>
                <a:spcPct val="0"/>
              </a:spcBef>
              <a:defRPr sz="1300">
                <a:solidFill>
                  <a:schemeClr val="tx1"/>
                </a:solidFill>
                <a:ea typeface="ＭＳ Ｐゴシック" panose="020B0600070205080204" pitchFamily="50" charset="-128"/>
              </a:defRPr>
            </a:lvl1pPr>
          </a:lstStyle>
          <a:p>
            <a:fld id="{4AA43CAA-F8D9-4772-8863-89498C00E2FB}" type="slidenum">
              <a:rPr lang="en-US" altLang="ja-JP"/>
              <a:pPr/>
              <a:t>‹#›</a:t>
            </a:fld>
            <a:endParaRPr lang="en-US" altLang="ja-JP"/>
          </a:p>
        </p:txBody>
      </p:sp>
    </p:spTree>
    <p:extLst>
      <p:ext uri="{BB962C8B-B14F-4D97-AF65-F5344CB8AC3E}">
        <p14:creationId xmlns:p14="http://schemas.microsoft.com/office/powerpoint/2010/main" val="4289525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1"/>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t" anchorCtr="0" compatLnSpc="1">
            <a:prstTxWarp prst="textNoShape">
              <a:avLst/>
            </a:prstTxWarp>
          </a:bodyPr>
          <a:lstStyle>
            <a:lvl1pPr defTabSz="956821">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21507" name="Rectangle 3"/>
          <p:cNvSpPr>
            <a:spLocks noGrp="1" noChangeArrowheads="1"/>
          </p:cNvSpPr>
          <p:nvPr>
            <p:ph type="dt" idx="1"/>
          </p:nvPr>
        </p:nvSpPr>
        <p:spPr bwMode="auto">
          <a:xfrm>
            <a:off x="3855487" y="1"/>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t" anchorCtr="0" compatLnSpc="1">
            <a:prstTxWarp prst="textNoShape">
              <a:avLst/>
            </a:prstTxWarp>
          </a:bodyPr>
          <a:lstStyle>
            <a:lvl1pPr algn="r" defTabSz="956821">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21508" name="Rectangle 4"/>
          <p:cNvSpPr>
            <a:spLocks noGrp="1" noRot="1" noChangeAspect="1" noChangeArrowheads="1" noTextEdit="1"/>
          </p:cNvSpPr>
          <p:nvPr>
            <p:ph type="sldImg" idx="2"/>
          </p:nvPr>
        </p:nvSpPr>
        <p:spPr bwMode="auto">
          <a:xfrm>
            <a:off x="714375" y="746125"/>
            <a:ext cx="5380038" cy="37258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680112" y="4720684"/>
            <a:ext cx="5446977" cy="4472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21510" name="Rectangle 6"/>
          <p:cNvSpPr>
            <a:spLocks noGrp="1" noChangeArrowheads="1"/>
          </p:cNvSpPr>
          <p:nvPr>
            <p:ph type="ftr" sz="quarter" idx="4"/>
          </p:nvPr>
        </p:nvSpPr>
        <p:spPr bwMode="auto">
          <a:xfrm>
            <a:off x="0" y="9441369"/>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b" anchorCtr="0" compatLnSpc="1">
            <a:prstTxWarp prst="textNoShape">
              <a:avLst/>
            </a:prstTxWarp>
          </a:bodyPr>
          <a:lstStyle>
            <a:lvl1pPr defTabSz="956821">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21511" name="Rectangle 7"/>
          <p:cNvSpPr>
            <a:spLocks noGrp="1" noChangeArrowheads="1"/>
          </p:cNvSpPr>
          <p:nvPr>
            <p:ph type="sldNum" sz="quarter" idx="5"/>
          </p:nvPr>
        </p:nvSpPr>
        <p:spPr bwMode="auto">
          <a:xfrm>
            <a:off x="3855487" y="9441369"/>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b" anchorCtr="0" compatLnSpc="1">
            <a:prstTxWarp prst="textNoShape">
              <a:avLst/>
            </a:prstTxWarp>
          </a:bodyPr>
          <a:lstStyle>
            <a:lvl1pPr algn="r" defTabSz="956821">
              <a:lnSpc>
                <a:spcPct val="100000"/>
              </a:lnSpc>
              <a:spcBef>
                <a:spcPct val="0"/>
              </a:spcBef>
              <a:defRPr sz="1300">
                <a:solidFill>
                  <a:schemeClr val="tx1"/>
                </a:solidFill>
                <a:ea typeface="ＭＳ Ｐゴシック" panose="020B0600070205080204" pitchFamily="50" charset="-128"/>
              </a:defRPr>
            </a:lvl1pPr>
          </a:lstStyle>
          <a:p>
            <a:fld id="{D1BAD1C1-0E96-402A-B153-AAE1930FC3D4}" type="slidenum">
              <a:rPr lang="en-US" altLang="ja-JP"/>
              <a:pPr/>
              <a:t>‹#›</a:t>
            </a:fld>
            <a:endParaRPr lang="en-US" altLang="ja-JP"/>
          </a:p>
        </p:txBody>
      </p:sp>
    </p:spTree>
    <p:extLst>
      <p:ext uri="{BB962C8B-B14F-4D97-AF65-F5344CB8AC3E}">
        <p14:creationId xmlns:p14="http://schemas.microsoft.com/office/powerpoint/2010/main" val="14870582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1BAD1C1-0E96-402A-B153-AAE1930FC3D4}" type="slidenum">
              <a:rPr lang="en-US" altLang="ja-JP" smtClean="0"/>
              <a:pPr/>
              <a:t>33</a:t>
            </a:fld>
            <a:endParaRPr lang="en-US" altLang="ja-JP"/>
          </a:p>
        </p:txBody>
      </p:sp>
    </p:spTree>
    <p:extLst>
      <p:ext uri="{BB962C8B-B14F-4D97-AF65-F5344CB8AC3E}">
        <p14:creationId xmlns:p14="http://schemas.microsoft.com/office/powerpoint/2010/main" val="4104772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BAD1C1-0E96-402A-B153-AAE1930FC3D4}" type="slidenum">
              <a:rPr lang="en-US" altLang="ja-JP" smtClean="0"/>
              <a:pPr/>
              <a:t>34</a:t>
            </a:fld>
            <a:endParaRPr lang="en-US" altLang="ja-JP"/>
          </a:p>
        </p:txBody>
      </p:sp>
    </p:spTree>
    <p:extLst>
      <p:ext uri="{BB962C8B-B14F-4D97-AF65-F5344CB8AC3E}">
        <p14:creationId xmlns:p14="http://schemas.microsoft.com/office/powerpoint/2010/main" val="2135059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Tree>
    <p:extLst>
      <p:ext uri="{BB962C8B-B14F-4D97-AF65-F5344CB8AC3E}">
        <p14:creationId xmlns:p14="http://schemas.microsoft.com/office/powerpoint/2010/main" val="2990393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2735928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910476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
        <p:nvSpPr>
          <p:cNvPr id="4" name="Rectangle 3"/>
          <p:cNvSpPr>
            <a:spLocks noGrp="1" noChangeArrowheads="1"/>
          </p:cNvSpPr>
          <p:nvPr>
            <p:ph type="sldNum" sz="quarter" idx="10"/>
          </p:nvPr>
        </p:nvSpPr>
        <p:spPr>
          <a:ln/>
        </p:spPr>
        <p:txBody>
          <a:bodyPr/>
          <a:lstStyle>
            <a:lvl1pPr>
              <a:defRPr/>
            </a:lvl1pPr>
          </a:lstStyle>
          <a:p>
            <a:fld id="{1CB25E3E-A466-48C9-9475-8605BDB45D95}" type="slidenum">
              <a:rPr lang="en-US" altLang="ja-JP"/>
              <a:pPr/>
              <a:t>‹#›</a:t>
            </a:fld>
            <a:endParaRPr lang="en-US" altLang="ja-JP"/>
          </a:p>
        </p:txBody>
      </p:sp>
    </p:spTree>
    <p:extLst>
      <p:ext uri="{BB962C8B-B14F-4D97-AF65-F5344CB8AC3E}">
        <p14:creationId xmlns:p14="http://schemas.microsoft.com/office/powerpoint/2010/main" val="350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F3ACBDD4-41DB-4240-A655-7396D11B8BEB}" type="slidenum">
              <a:rPr lang="en-US" altLang="ja-JP"/>
              <a:pPr/>
              <a:t>‹#›</a:t>
            </a:fld>
            <a:endParaRPr lang="en-US" altLang="ja-JP"/>
          </a:p>
        </p:txBody>
      </p:sp>
    </p:spTree>
    <p:extLst>
      <p:ext uri="{BB962C8B-B14F-4D97-AF65-F5344CB8AC3E}">
        <p14:creationId xmlns:p14="http://schemas.microsoft.com/office/powerpoint/2010/main" val="4144570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3"/>
          <p:cNvSpPr>
            <a:spLocks noGrp="1" noChangeArrowheads="1"/>
          </p:cNvSpPr>
          <p:nvPr>
            <p:ph type="sldNum" sz="quarter" idx="10"/>
          </p:nvPr>
        </p:nvSpPr>
        <p:spPr>
          <a:ln/>
        </p:spPr>
        <p:txBody>
          <a:bodyPr/>
          <a:lstStyle>
            <a:lvl1pPr>
              <a:defRPr/>
            </a:lvl1pPr>
          </a:lstStyle>
          <a:p>
            <a:fld id="{F5CC3CC8-C8F7-48A5-A2D8-B541216CCBF8}" type="slidenum">
              <a:rPr lang="en-US" altLang="ja-JP"/>
              <a:pPr/>
              <a:t>‹#›</a:t>
            </a:fld>
            <a:endParaRPr lang="en-US" altLang="ja-JP"/>
          </a:p>
        </p:txBody>
      </p:sp>
    </p:spTree>
    <p:extLst>
      <p:ext uri="{BB962C8B-B14F-4D97-AF65-F5344CB8AC3E}">
        <p14:creationId xmlns:p14="http://schemas.microsoft.com/office/powerpoint/2010/main" val="2903687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Rectangle 3"/>
          <p:cNvSpPr>
            <a:spLocks noGrp="1" noChangeArrowheads="1"/>
          </p:cNvSpPr>
          <p:nvPr>
            <p:ph type="sldNum" sz="quarter" idx="10"/>
          </p:nvPr>
        </p:nvSpPr>
        <p:spPr>
          <a:ln/>
        </p:spPr>
        <p:txBody>
          <a:bodyPr/>
          <a:lstStyle>
            <a:lvl1pPr>
              <a:defRPr/>
            </a:lvl1pPr>
          </a:lstStyle>
          <a:p>
            <a:fld id="{63281EA2-573B-4613-A30B-B24EC0C74477}" type="slidenum">
              <a:rPr lang="en-US" altLang="ja-JP"/>
              <a:pPr/>
              <a:t>‹#›</a:t>
            </a:fld>
            <a:endParaRPr lang="en-US" altLang="ja-JP"/>
          </a:p>
        </p:txBody>
      </p:sp>
    </p:spTree>
    <p:extLst>
      <p:ext uri="{BB962C8B-B14F-4D97-AF65-F5344CB8AC3E}">
        <p14:creationId xmlns:p14="http://schemas.microsoft.com/office/powerpoint/2010/main" val="1959471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Rectangle 3"/>
          <p:cNvSpPr>
            <a:spLocks noGrp="1" noChangeArrowheads="1"/>
          </p:cNvSpPr>
          <p:nvPr>
            <p:ph type="sldNum" sz="quarter" idx="10"/>
          </p:nvPr>
        </p:nvSpPr>
        <p:spPr>
          <a:ln/>
        </p:spPr>
        <p:txBody>
          <a:bodyPr/>
          <a:lstStyle>
            <a:lvl1pPr>
              <a:defRPr/>
            </a:lvl1pPr>
          </a:lstStyle>
          <a:p>
            <a:fld id="{0BBCB1E7-E20E-4D82-8902-BEF31A1E5222}" type="slidenum">
              <a:rPr lang="en-US" altLang="ja-JP"/>
              <a:pPr/>
              <a:t>‹#›</a:t>
            </a:fld>
            <a:endParaRPr lang="en-US" altLang="ja-JP"/>
          </a:p>
        </p:txBody>
      </p:sp>
    </p:spTree>
    <p:extLst>
      <p:ext uri="{BB962C8B-B14F-4D97-AF65-F5344CB8AC3E}">
        <p14:creationId xmlns:p14="http://schemas.microsoft.com/office/powerpoint/2010/main" val="3124209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Rectangle 3"/>
          <p:cNvSpPr>
            <a:spLocks noGrp="1" noChangeArrowheads="1"/>
          </p:cNvSpPr>
          <p:nvPr>
            <p:ph type="sldNum" sz="quarter" idx="10"/>
          </p:nvPr>
        </p:nvSpPr>
        <p:spPr>
          <a:ln/>
        </p:spPr>
        <p:txBody>
          <a:bodyPr/>
          <a:lstStyle>
            <a:lvl1pPr>
              <a:defRPr/>
            </a:lvl1pPr>
          </a:lstStyle>
          <a:p>
            <a:fld id="{BFD2F668-4010-4DAC-A2AE-7ED93632BBDE}" type="slidenum">
              <a:rPr lang="en-US" altLang="ja-JP"/>
              <a:pPr/>
              <a:t>‹#›</a:t>
            </a:fld>
            <a:endParaRPr lang="en-US" altLang="ja-JP"/>
          </a:p>
        </p:txBody>
      </p:sp>
    </p:spTree>
    <p:extLst>
      <p:ext uri="{BB962C8B-B14F-4D97-AF65-F5344CB8AC3E}">
        <p14:creationId xmlns:p14="http://schemas.microsoft.com/office/powerpoint/2010/main" val="1415757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fld id="{610008DB-0F20-43EA-8913-5E4B0327B793}" type="slidenum">
              <a:rPr lang="en-US" altLang="ja-JP"/>
              <a:pPr/>
              <a:t>‹#›</a:t>
            </a:fld>
            <a:endParaRPr lang="en-US" altLang="ja-JP"/>
          </a:p>
        </p:txBody>
      </p:sp>
    </p:spTree>
    <p:extLst>
      <p:ext uri="{BB962C8B-B14F-4D97-AF65-F5344CB8AC3E}">
        <p14:creationId xmlns:p14="http://schemas.microsoft.com/office/powerpoint/2010/main" val="2918779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AAA15475-3E1A-415A-B7B2-2FCF67F6D27A}" type="slidenum">
              <a:rPr lang="en-US" altLang="ja-JP"/>
              <a:pPr/>
              <a:t>‹#›</a:t>
            </a:fld>
            <a:endParaRPr lang="en-US" altLang="ja-JP"/>
          </a:p>
        </p:txBody>
      </p:sp>
    </p:spTree>
    <p:extLst>
      <p:ext uri="{BB962C8B-B14F-4D97-AF65-F5344CB8AC3E}">
        <p14:creationId xmlns:p14="http://schemas.microsoft.com/office/powerpoint/2010/main" val="3315358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6021920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80644892-C690-4E53-AE3A-BEE9C1E3CA98}" type="slidenum">
              <a:rPr lang="en-US" altLang="ja-JP"/>
              <a:pPr/>
              <a:t>‹#›</a:t>
            </a:fld>
            <a:endParaRPr lang="en-US" altLang="ja-JP"/>
          </a:p>
        </p:txBody>
      </p:sp>
    </p:spTree>
    <p:extLst>
      <p:ext uri="{BB962C8B-B14F-4D97-AF65-F5344CB8AC3E}">
        <p14:creationId xmlns:p14="http://schemas.microsoft.com/office/powerpoint/2010/main" val="1297949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00CCD2E6-93FE-494A-A2C7-02B2FA80D45E}" type="slidenum">
              <a:rPr lang="en-US" altLang="ja-JP"/>
              <a:pPr/>
              <a:t>‹#›</a:t>
            </a:fld>
            <a:endParaRPr lang="en-US" altLang="ja-JP"/>
          </a:p>
        </p:txBody>
      </p:sp>
    </p:spTree>
    <p:extLst>
      <p:ext uri="{BB962C8B-B14F-4D97-AF65-F5344CB8AC3E}">
        <p14:creationId xmlns:p14="http://schemas.microsoft.com/office/powerpoint/2010/main" val="3815154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88EF3EC3-E668-4D77-8970-6F16AD6744AE}" type="slidenum">
              <a:rPr lang="en-US" altLang="ja-JP"/>
              <a:pPr/>
              <a:t>‹#›</a:t>
            </a:fld>
            <a:endParaRPr lang="en-US" altLang="ja-JP"/>
          </a:p>
        </p:txBody>
      </p:sp>
    </p:spTree>
    <p:extLst>
      <p:ext uri="{BB962C8B-B14F-4D97-AF65-F5344CB8AC3E}">
        <p14:creationId xmlns:p14="http://schemas.microsoft.com/office/powerpoint/2010/main" val="37465873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
        <p:nvSpPr>
          <p:cNvPr id="4" name="Rectangle 4"/>
          <p:cNvSpPr>
            <a:spLocks noGrp="1" noChangeArrowheads="1"/>
          </p:cNvSpPr>
          <p:nvPr>
            <p:ph type="sldNum" sz="quarter" idx="10"/>
          </p:nvPr>
        </p:nvSpPr>
        <p:spPr>
          <a:ln/>
        </p:spPr>
        <p:txBody>
          <a:bodyPr/>
          <a:lstStyle>
            <a:lvl1pPr>
              <a:defRPr/>
            </a:lvl1pPr>
          </a:lstStyle>
          <a:p>
            <a:fld id="{3A673057-6BC8-47E9-A7CE-312F7FB6F63A}" type="slidenum">
              <a:rPr lang="en-US" altLang="ja-JP"/>
              <a:pPr/>
              <a:t>‹#›</a:t>
            </a:fld>
            <a:endParaRPr lang="en-US" altLang="ja-JP"/>
          </a:p>
        </p:txBody>
      </p:sp>
    </p:spTree>
    <p:extLst>
      <p:ext uri="{BB962C8B-B14F-4D97-AF65-F5344CB8AC3E}">
        <p14:creationId xmlns:p14="http://schemas.microsoft.com/office/powerpoint/2010/main" val="12614792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4"/>
          <p:cNvSpPr>
            <a:spLocks noGrp="1" noChangeArrowheads="1"/>
          </p:cNvSpPr>
          <p:nvPr>
            <p:ph type="sldNum" sz="quarter" idx="10"/>
          </p:nvPr>
        </p:nvSpPr>
        <p:spPr>
          <a:ln/>
        </p:spPr>
        <p:txBody>
          <a:bodyPr/>
          <a:lstStyle>
            <a:lvl1pPr>
              <a:defRPr/>
            </a:lvl1pPr>
          </a:lstStyle>
          <a:p>
            <a:fld id="{AE41B0DE-1DDA-4C08-9262-F66AE59ED279}" type="slidenum">
              <a:rPr lang="en-US" altLang="ja-JP"/>
              <a:pPr/>
              <a:t>‹#›</a:t>
            </a:fld>
            <a:endParaRPr lang="en-US" altLang="ja-JP"/>
          </a:p>
        </p:txBody>
      </p:sp>
    </p:spTree>
    <p:extLst>
      <p:ext uri="{BB962C8B-B14F-4D97-AF65-F5344CB8AC3E}">
        <p14:creationId xmlns:p14="http://schemas.microsoft.com/office/powerpoint/2010/main" val="40333274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sldNum" sz="quarter" idx="10"/>
          </p:nvPr>
        </p:nvSpPr>
        <p:spPr>
          <a:ln/>
        </p:spPr>
        <p:txBody>
          <a:bodyPr/>
          <a:lstStyle>
            <a:lvl1pPr>
              <a:defRPr/>
            </a:lvl1pPr>
          </a:lstStyle>
          <a:p>
            <a:fld id="{D5A04241-A600-4FB4-9E93-A2E01588AB56}" type="slidenum">
              <a:rPr lang="en-US" altLang="ja-JP"/>
              <a:pPr/>
              <a:t>‹#›</a:t>
            </a:fld>
            <a:endParaRPr lang="en-US" altLang="ja-JP"/>
          </a:p>
        </p:txBody>
      </p:sp>
    </p:spTree>
    <p:extLst>
      <p:ext uri="{BB962C8B-B14F-4D97-AF65-F5344CB8AC3E}">
        <p14:creationId xmlns:p14="http://schemas.microsoft.com/office/powerpoint/2010/main" val="42750269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Rectangle 4"/>
          <p:cNvSpPr>
            <a:spLocks noGrp="1" noChangeArrowheads="1"/>
          </p:cNvSpPr>
          <p:nvPr>
            <p:ph type="sldNum" sz="quarter" idx="10"/>
          </p:nvPr>
        </p:nvSpPr>
        <p:spPr>
          <a:ln/>
        </p:spPr>
        <p:txBody>
          <a:bodyPr/>
          <a:lstStyle>
            <a:lvl1pPr>
              <a:defRPr/>
            </a:lvl1pPr>
          </a:lstStyle>
          <a:p>
            <a:fld id="{17D6AA89-1CAE-4232-B76E-BD1FB226AC19}" type="slidenum">
              <a:rPr lang="en-US" altLang="ja-JP"/>
              <a:pPr/>
              <a:t>‹#›</a:t>
            </a:fld>
            <a:endParaRPr lang="en-US" altLang="ja-JP"/>
          </a:p>
        </p:txBody>
      </p:sp>
    </p:spTree>
    <p:extLst>
      <p:ext uri="{BB962C8B-B14F-4D97-AF65-F5344CB8AC3E}">
        <p14:creationId xmlns:p14="http://schemas.microsoft.com/office/powerpoint/2010/main" val="16598564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Rectangle 4"/>
          <p:cNvSpPr>
            <a:spLocks noGrp="1" noChangeArrowheads="1"/>
          </p:cNvSpPr>
          <p:nvPr>
            <p:ph type="sldNum" sz="quarter" idx="10"/>
          </p:nvPr>
        </p:nvSpPr>
        <p:spPr>
          <a:ln/>
        </p:spPr>
        <p:txBody>
          <a:bodyPr/>
          <a:lstStyle>
            <a:lvl1pPr>
              <a:defRPr/>
            </a:lvl1pPr>
          </a:lstStyle>
          <a:p>
            <a:fld id="{2F0FEEE1-66D2-4B0D-AD99-21258D884520}" type="slidenum">
              <a:rPr lang="en-US" altLang="ja-JP"/>
              <a:pPr/>
              <a:t>‹#›</a:t>
            </a:fld>
            <a:endParaRPr lang="en-US" altLang="ja-JP"/>
          </a:p>
        </p:txBody>
      </p:sp>
    </p:spTree>
    <p:extLst>
      <p:ext uri="{BB962C8B-B14F-4D97-AF65-F5344CB8AC3E}">
        <p14:creationId xmlns:p14="http://schemas.microsoft.com/office/powerpoint/2010/main" val="18808289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Rectangle 4"/>
          <p:cNvSpPr>
            <a:spLocks noGrp="1" noChangeArrowheads="1"/>
          </p:cNvSpPr>
          <p:nvPr>
            <p:ph type="sldNum" sz="quarter" idx="10"/>
          </p:nvPr>
        </p:nvSpPr>
        <p:spPr>
          <a:ln/>
        </p:spPr>
        <p:txBody>
          <a:bodyPr/>
          <a:lstStyle>
            <a:lvl1pPr>
              <a:defRPr/>
            </a:lvl1pPr>
          </a:lstStyle>
          <a:p>
            <a:fld id="{1C62F431-B937-4756-9060-5573037ED80E}" type="slidenum">
              <a:rPr lang="en-US" altLang="ja-JP"/>
              <a:pPr/>
              <a:t>‹#›</a:t>
            </a:fld>
            <a:endParaRPr lang="en-US" altLang="ja-JP"/>
          </a:p>
        </p:txBody>
      </p:sp>
    </p:spTree>
    <p:extLst>
      <p:ext uri="{BB962C8B-B14F-4D97-AF65-F5344CB8AC3E}">
        <p14:creationId xmlns:p14="http://schemas.microsoft.com/office/powerpoint/2010/main" val="10024822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D4BE002A-0F5F-4E65-9D47-095A71B91614}" type="slidenum">
              <a:rPr lang="en-US" altLang="ja-JP"/>
              <a:pPr/>
              <a:t>‹#›</a:t>
            </a:fld>
            <a:endParaRPr lang="en-US" altLang="ja-JP"/>
          </a:p>
        </p:txBody>
      </p:sp>
    </p:spTree>
    <p:extLst>
      <p:ext uri="{BB962C8B-B14F-4D97-AF65-F5344CB8AC3E}">
        <p14:creationId xmlns:p14="http://schemas.microsoft.com/office/powerpoint/2010/main" val="547247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27224053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sldNum" sz="quarter" idx="10"/>
          </p:nvPr>
        </p:nvSpPr>
        <p:spPr>
          <a:ln/>
        </p:spPr>
        <p:txBody>
          <a:bodyPr/>
          <a:lstStyle>
            <a:lvl1pPr>
              <a:defRPr/>
            </a:lvl1pPr>
          </a:lstStyle>
          <a:p>
            <a:fld id="{70D5D94F-600F-4978-A872-5AF20BCC15CC}" type="slidenum">
              <a:rPr lang="en-US" altLang="ja-JP"/>
              <a:pPr/>
              <a:t>‹#›</a:t>
            </a:fld>
            <a:endParaRPr lang="en-US" altLang="ja-JP"/>
          </a:p>
        </p:txBody>
      </p:sp>
    </p:spTree>
    <p:extLst>
      <p:ext uri="{BB962C8B-B14F-4D97-AF65-F5344CB8AC3E}">
        <p14:creationId xmlns:p14="http://schemas.microsoft.com/office/powerpoint/2010/main" val="13097108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sldNum" sz="quarter" idx="10"/>
          </p:nvPr>
        </p:nvSpPr>
        <p:spPr>
          <a:ln/>
        </p:spPr>
        <p:txBody>
          <a:bodyPr/>
          <a:lstStyle>
            <a:lvl1pPr>
              <a:defRPr/>
            </a:lvl1pPr>
          </a:lstStyle>
          <a:p>
            <a:fld id="{7E4BA396-4B27-4153-98CE-A3DD5CB3C112}" type="slidenum">
              <a:rPr lang="en-US" altLang="ja-JP"/>
              <a:pPr/>
              <a:t>‹#›</a:t>
            </a:fld>
            <a:endParaRPr lang="en-US" altLang="ja-JP"/>
          </a:p>
        </p:txBody>
      </p:sp>
    </p:spTree>
    <p:extLst>
      <p:ext uri="{BB962C8B-B14F-4D97-AF65-F5344CB8AC3E}">
        <p14:creationId xmlns:p14="http://schemas.microsoft.com/office/powerpoint/2010/main" val="8805548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4"/>
          <p:cNvSpPr>
            <a:spLocks noGrp="1" noChangeArrowheads="1"/>
          </p:cNvSpPr>
          <p:nvPr>
            <p:ph type="sldNum" sz="quarter" idx="10"/>
          </p:nvPr>
        </p:nvSpPr>
        <p:spPr>
          <a:ln/>
        </p:spPr>
        <p:txBody>
          <a:bodyPr/>
          <a:lstStyle>
            <a:lvl1pPr>
              <a:defRPr/>
            </a:lvl1pPr>
          </a:lstStyle>
          <a:p>
            <a:fld id="{1FD793C6-F973-44A5-A9A3-484247DF9F00}" type="slidenum">
              <a:rPr lang="en-US" altLang="ja-JP"/>
              <a:pPr/>
              <a:t>‹#›</a:t>
            </a:fld>
            <a:endParaRPr lang="en-US" altLang="ja-JP"/>
          </a:p>
        </p:txBody>
      </p:sp>
    </p:spTree>
    <p:extLst>
      <p:ext uri="{BB962C8B-B14F-4D97-AF65-F5344CB8AC3E}">
        <p14:creationId xmlns:p14="http://schemas.microsoft.com/office/powerpoint/2010/main" val="42742911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4"/>
          <p:cNvSpPr>
            <a:spLocks noGrp="1" noChangeArrowheads="1"/>
          </p:cNvSpPr>
          <p:nvPr>
            <p:ph type="sldNum" sz="quarter" idx="10"/>
          </p:nvPr>
        </p:nvSpPr>
        <p:spPr>
          <a:ln/>
        </p:spPr>
        <p:txBody>
          <a:bodyPr/>
          <a:lstStyle>
            <a:lvl1pPr>
              <a:defRPr/>
            </a:lvl1pPr>
          </a:lstStyle>
          <a:p>
            <a:fld id="{AC91C76B-BCA3-4A8E-9A44-00BDA12726B5}" type="slidenum">
              <a:rPr lang="en-US" altLang="ja-JP"/>
              <a:pPr/>
              <a:t>‹#›</a:t>
            </a:fld>
            <a:endParaRPr lang="en-US" altLang="ja-JP"/>
          </a:p>
        </p:txBody>
      </p:sp>
    </p:spTree>
    <p:extLst>
      <p:ext uri="{BB962C8B-B14F-4D97-AF65-F5344CB8AC3E}">
        <p14:creationId xmlns:p14="http://schemas.microsoft.com/office/powerpoint/2010/main" val="26759811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273050" y="188913"/>
            <a:ext cx="9072563" cy="395287"/>
          </a:xfrm>
        </p:spPr>
        <p:txBody>
          <a:bodyPr/>
          <a:lstStyle/>
          <a:p>
            <a:r>
              <a:rPr lang="ja-JP" altLang="en-US"/>
              <a:t>マスター タイトルの書式設定</a:t>
            </a:r>
            <a:endParaRPr lang="en-US"/>
          </a:p>
        </p:txBody>
      </p:sp>
      <p:sp>
        <p:nvSpPr>
          <p:cNvPr id="3" name="表プレースホルダー 2"/>
          <p:cNvSpPr>
            <a:spLocks noGrp="1"/>
          </p:cNvSpPr>
          <p:nvPr>
            <p:ph type="tbl" idx="1"/>
          </p:nvPr>
        </p:nvSpPr>
        <p:spPr>
          <a:xfrm>
            <a:off x="495300" y="1600200"/>
            <a:ext cx="8915400" cy="4525963"/>
          </a:xfrm>
          <a:prstGeom prst="rect">
            <a:avLst/>
          </a:prstGeom>
        </p:spPr>
        <p:txBody>
          <a:bodyPr/>
          <a:lstStyle/>
          <a:p>
            <a:pPr lvl="0"/>
            <a:endParaRPr lang="en-US" noProof="0"/>
          </a:p>
        </p:txBody>
      </p:sp>
      <p:sp>
        <p:nvSpPr>
          <p:cNvPr id="4" name="Rectangle 4"/>
          <p:cNvSpPr>
            <a:spLocks noGrp="1" noChangeArrowheads="1"/>
          </p:cNvSpPr>
          <p:nvPr>
            <p:ph type="sldNum" sz="quarter" idx="10"/>
          </p:nvPr>
        </p:nvSpPr>
        <p:spPr>
          <a:ln/>
        </p:spPr>
        <p:txBody>
          <a:bodyPr/>
          <a:lstStyle>
            <a:lvl1pPr>
              <a:defRPr/>
            </a:lvl1pPr>
          </a:lstStyle>
          <a:p>
            <a:fld id="{2584D431-860B-4355-8E44-0D46147BB8CB}" type="slidenum">
              <a:rPr lang="en-US" altLang="ja-JP"/>
              <a:pPr/>
              <a:t>‹#›</a:t>
            </a:fld>
            <a:endParaRPr lang="en-US" altLang="ja-JP"/>
          </a:p>
        </p:txBody>
      </p:sp>
    </p:spTree>
    <p:extLst>
      <p:ext uri="{BB962C8B-B14F-4D97-AF65-F5344CB8AC3E}">
        <p14:creationId xmlns:p14="http://schemas.microsoft.com/office/powerpoint/2010/main" val="2743964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
        <p:nvSpPr>
          <p:cNvPr id="4" name="Rectangle 3"/>
          <p:cNvSpPr>
            <a:spLocks noGrp="1" noChangeArrowheads="1"/>
          </p:cNvSpPr>
          <p:nvPr>
            <p:ph type="sldNum" sz="quarter" idx="10"/>
          </p:nvPr>
        </p:nvSpPr>
        <p:spPr>
          <a:ln/>
        </p:spPr>
        <p:txBody>
          <a:bodyPr/>
          <a:lstStyle>
            <a:lvl1pPr>
              <a:defRPr/>
            </a:lvl1pPr>
          </a:lstStyle>
          <a:p>
            <a:fld id="{B12151A9-9E7E-42F3-8191-C3306623388C}" type="slidenum">
              <a:rPr lang="en-US" altLang="ja-JP"/>
              <a:pPr/>
              <a:t>‹#›</a:t>
            </a:fld>
            <a:endParaRPr lang="en-US" altLang="ja-JP"/>
          </a:p>
        </p:txBody>
      </p:sp>
    </p:spTree>
    <p:extLst>
      <p:ext uri="{BB962C8B-B14F-4D97-AF65-F5344CB8AC3E}">
        <p14:creationId xmlns:p14="http://schemas.microsoft.com/office/powerpoint/2010/main" val="418977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D54622F9-BBBC-4961-8942-6B6AD84B81FE}" type="slidenum">
              <a:rPr lang="en-US" altLang="ja-JP"/>
              <a:pPr/>
              <a:t>‹#›</a:t>
            </a:fld>
            <a:endParaRPr lang="en-US" altLang="ja-JP"/>
          </a:p>
        </p:txBody>
      </p:sp>
    </p:spTree>
    <p:extLst>
      <p:ext uri="{BB962C8B-B14F-4D97-AF65-F5344CB8AC3E}">
        <p14:creationId xmlns:p14="http://schemas.microsoft.com/office/powerpoint/2010/main" val="24390403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3"/>
          <p:cNvSpPr>
            <a:spLocks noGrp="1" noChangeArrowheads="1"/>
          </p:cNvSpPr>
          <p:nvPr>
            <p:ph type="sldNum" sz="quarter" idx="10"/>
          </p:nvPr>
        </p:nvSpPr>
        <p:spPr>
          <a:ln/>
        </p:spPr>
        <p:txBody>
          <a:bodyPr/>
          <a:lstStyle>
            <a:lvl1pPr>
              <a:defRPr/>
            </a:lvl1pPr>
          </a:lstStyle>
          <a:p>
            <a:fld id="{6CB733D7-6E1D-4904-9F5D-9BF4CEF47844}" type="slidenum">
              <a:rPr lang="en-US" altLang="ja-JP"/>
              <a:pPr/>
              <a:t>‹#›</a:t>
            </a:fld>
            <a:endParaRPr lang="en-US" altLang="ja-JP"/>
          </a:p>
        </p:txBody>
      </p:sp>
    </p:spTree>
    <p:extLst>
      <p:ext uri="{BB962C8B-B14F-4D97-AF65-F5344CB8AC3E}">
        <p14:creationId xmlns:p14="http://schemas.microsoft.com/office/powerpoint/2010/main" val="1706101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Rectangle 3"/>
          <p:cNvSpPr>
            <a:spLocks noGrp="1" noChangeArrowheads="1"/>
          </p:cNvSpPr>
          <p:nvPr>
            <p:ph type="sldNum" sz="quarter" idx="10"/>
          </p:nvPr>
        </p:nvSpPr>
        <p:spPr>
          <a:ln/>
        </p:spPr>
        <p:txBody>
          <a:bodyPr/>
          <a:lstStyle>
            <a:lvl1pPr>
              <a:defRPr/>
            </a:lvl1pPr>
          </a:lstStyle>
          <a:p>
            <a:fld id="{2B059851-E708-4C0C-9789-8A3495182428}" type="slidenum">
              <a:rPr lang="en-US" altLang="ja-JP"/>
              <a:pPr/>
              <a:t>‹#›</a:t>
            </a:fld>
            <a:endParaRPr lang="en-US" altLang="ja-JP"/>
          </a:p>
        </p:txBody>
      </p:sp>
    </p:spTree>
    <p:extLst>
      <p:ext uri="{BB962C8B-B14F-4D97-AF65-F5344CB8AC3E}">
        <p14:creationId xmlns:p14="http://schemas.microsoft.com/office/powerpoint/2010/main" val="18344576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Rectangle 3"/>
          <p:cNvSpPr>
            <a:spLocks noGrp="1" noChangeArrowheads="1"/>
          </p:cNvSpPr>
          <p:nvPr>
            <p:ph type="sldNum" sz="quarter" idx="10"/>
          </p:nvPr>
        </p:nvSpPr>
        <p:spPr>
          <a:ln/>
        </p:spPr>
        <p:txBody>
          <a:bodyPr/>
          <a:lstStyle>
            <a:lvl1pPr>
              <a:defRPr/>
            </a:lvl1pPr>
          </a:lstStyle>
          <a:p>
            <a:fld id="{5EF8FCF7-3228-447B-B58D-075A5A48AC1F}" type="slidenum">
              <a:rPr lang="en-US" altLang="ja-JP"/>
              <a:pPr/>
              <a:t>‹#›</a:t>
            </a:fld>
            <a:endParaRPr lang="en-US" altLang="ja-JP"/>
          </a:p>
        </p:txBody>
      </p:sp>
    </p:spTree>
    <p:extLst>
      <p:ext uri="{BB962C8B-B14F-4D97-AF65-F5344CB8AC3E}">
        <p14:creationId xmlns:p14="http://schemas.microsoft.com/office/powerpoint/2010/main" val="2556577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128922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Rectangle 3"/>
          <p:cNvSpPr>
            <a:spLocks noGrp="1" noChangeArrowheads="1"/>
          </p:cNvSpPr>
          <p:nvPr>
            <p:ph type="sldNum" sz="quarter" idx="10"/>
          </p:nvPr>
        </p:nvSpPr>
        <p:spPr>
          <a:ln/>
        </p:spPr>
        <p:txBody>
          <a:bodyPr/>
          <a:lstStyle>
            <a:lvl1pPr>
              <a:defRPr/>
            </a:lvl1pPr>
          </a:lstStyle>
          <a:p>
            <a:fld id="{6D7E2887-AB3A-4CB2-9FE3-0FC7420669AF}" type="slidenum">
              <a:rPr lang="en-US" altLang="ja-JP"/>
              <a:pPr/>
              <a:t>‹#›</a:t>
            </a:fld>
            <a:endParaRPr lang="en-US" altLang="ja-JP"/>
          </a:p>
        </p:txBody>
      </p:sp>
    </p:spTree>
    <p:extLst>
      <p:ext uri="{BB962C8B-B14F-4D97-AF65-F5344CB8AC3E}">
        <p14:creationId xmlns:p14="http://schemas.microsoft.com/office/powerpoint/2010/main" val="15303936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fld id="{70A24804-7C61-4983-AD88-E752E1EAE919}" type="slidenum">
              <a:rPr lang="en-US" altLang="ja-JP"/>
              <a:pPr/>
              <a:t>‹#›</a:t>
            </a:fld>
            <a:endParaRPr lang="en-US" altLang="ja-JP"/>
          </a:p>
        </p:txBody>
      </p:sp>
    </p:spTree>
    <p:extLst>
      <p:ext uri="{BB962C8B-B14F-4D97-AF65-F5344CB8AC3E}">
        <p14:creationId xmlns:p14="http://schemas.microsoft.com/office/powerpoint/2010/main" val="37174299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EACFDFF5-02AD-4008-B22A-0E80D267831C}" type="slidenum">
              <a:rPr lang="en-US" altLang="ja-JP"/>
              <a:pPr/>
              <a:t>‹#›</a:t>
            </a:fld>
            <a:endParaRPr lang="en-US" altLang="ja-JP"/>
          </a:p>
        </p:txBody>
      </p:sp>
    </p:spTree>
    <p:extLst>
      <p:ext uri="{BB962C8B-B14F-4D97-AF65-F5344CB8AC3E}">
        <p14:creationId xmlns:p14="http://schemas.microsoft.com/office/powerpoint/2010/main" val="23559605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F33B1B20-871F-4CFF-A874-3E9CF5EA9C86}" type="slidenum">
              <a:rPr lang="en-US" altLang="ja-JP"/>
              <a:pPr/>
              <a:t>‹#›</a:t>
            </a:fld>
            <a:endParaRPr lang="en-US" altLang="ja-JP"/>
          </a:p>
        </p:txBody>
      </p:sp>
    </p:spTree>
    <p:extLst>
      <p:ext uri="{BB962C8B-B14F-4D97-AF65-F5344CB8AC3E}">
        <p14:creationId xmlns:p14="http://schemas.microsoft.com/office/powerpoint/2010/main" val="33217917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6414557C-F985-4657-9E85-EB1FED5C4CFA}" type="slidenum">
              <a:rPr lang="en-US" altLang="ja-JP"/>
              <a:pPr/>
              <a:t>‹#›</a:t>
            </a:fld>
            <a:endParaRPr lang="en-US" altLang="ja-JP"/>
          </a:p>
        </p:txBody>
      </p:sp>
    </p:spTree>
    <p:extLst>
      <p:ext uri="{BB962C8B-B14F-4D97-AF65-F5344CB8AC3E}">
        <p14:creationId xmlns:p14="http://schemas.microsoft.com/office/powerpoint/2010/main" val="7547078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AC99E245-D082-4305-A804-C16C424B0A81}" type="slidenum">
              <a:rPr lang="en-US" altLang="ja-JP"/>
              <a:pPr/>
              <a:t>‹#›</a:t>
            </a:fld>
            <a:endParaRPr lang="en-US" altLang="ja-JP"/>
          </a:p>
        </p:txBody>
      </p:sp>
    </p:spTree>
    <p:extLst>
      <p:ext uri="{BB962C8B-B14F-4D97-AF65-F5344CB8AC3E}">
        <p14:creationId xmlns:p14="http://schemas.microsoft.com/office/powerpoint/2010/main" val="19789273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a:prstGeom prst="rect">
            <a:avLst/>
          </a:prstGeo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Tree>
    <p:extLst>
      <p:ext uri="{BB962C8B-B14F-4D97-AF65-F5344CB8AC3E}">
        <p14:creationId xmlns:p14="http://schemas.microsoft.com/office/powerpoint/2010/main" val="263025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2439294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7535405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296442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2081897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933911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4884800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6238132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a:prstGeom prst="rect">
            <a:avLst/>
          </a:prstGeo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27667309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a:prstGeom prst="rect">
            <a:avLst/>
          </a:prstGeo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16280303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052820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8"/>
            <a:ext cx="2228850" cy="5851525"/>
          </a:xfrm>
          <a:prstGeom prst="rect">
            <a:avLst/>
          </a:prstGeo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274638"/>
            <a:ext cx="6534150" cy="5851525"/>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9816199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
        <p:nvSpPr>
          <p:cNvPr id="4" name="Rectangle 3"/>
          <p:cNvSpPr>
            <a:spLocks noGrp="1" noChangeArrowheads="1"/>
          </p:cNvSpPr>
          <p:nvPr>
            <p:ph type="sldNum" sz="quarter" idx="10"/>
          </p:nvPr>
        </p:nvSpPr>
        <p:spPr>
          <a:ln/>
        </p:spPr>
        <p:txBody>
          <a:bodyPr/>
          <a:lstStyle>
            <a:lvl1pPr>
              <a:defRPr/>
            </a:lvl1pPr>
          </a:lstStyle>
          <a:p>
            <a:fld id="{3BDCAAE4-29E5-4F3F-804C-A9A65059E0CB}" type="slidenum">
              <a:rPr lang="en-US" altLang="ja-JP"/>
              <a:pPr/>
              <a:t>‹#›</a:t>
            </a:fld>
            <a:endParaRPr lang="en-US" altLang="ja-JP"/>
          </a:p>
        </p:txBody>
      </p:sp>
    </p:spTree>
    <p:extLst>
      <p:ext uri="{BB962C8B-B14F-4D97-AF65-F5344CB8AC3E}">
        <p14:creationId xmlns:p14="http://schemas.microsoft.com/office/powerpoint/2010/main" val="29095151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8B08479D-F2DC-4A63-B59A-8E9AE873EB6B}" type="slidenum">
              <a:rPr lang="en-US" altLang="ja-JP"/>
              <a:pPr/>
              <a:t>‹#›</a:t>
            </a:fld>
            <a:endParaRPr lang="en-US" altLang="ja-JP"/>
          </a:p>
        </p:txBody>
      </p:sp>
    </p:spTree>
    <p:extLst>
      <p:ext uri="{BB962C8B-B14F-4D97-AF65-F5344CB8AC3E}">
        <p14:creationId xmlns:p14="http://schemas.microsoft.com/office/powerpoint/2010/main" val="11928564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3"/>
          <p:cNvSpPr>
            <a:spLocks noGrp="1" noChangeArrowheads="1"/>
          </p:cNvSpPr>
          <p:nvPr>
            <p:ph type="sldNum" sz="quarter" idx="10"/>
          </p:nvPr>
        </p:nvSpPr>
        <p:spPr>
          <a:ln/>
        </p:spPr>
        <p:txBody>
          <a:bodyPr/>
          <a:lstStyle>
            <a:lvl1pPr>
              <a:defRPr/>
            </a:lvl1pPr>
          </a:lstStyle>
          <a:p>
            <a:fld id="{E936E9A4-44AB-47A5-BE8C-71D8F8A8E468}" type="slidenum">
              <a:rPr lang="en-US" altLang="ja-JP"/>
              <a:pPr/>
              <a:t>‹#›</a:t>
            </a:fld>
            <a:endParaRPr lang="en-US" altLang="ja-JP"/>
          </a:p>
        </p:txBody>
      </p:sp>
    </p:spTree>
    <p:extLst>
      <p:ext uri="{BB962C8B-B14F-4D97-AF65-F5344CB8AC3E}">
        <p14:creationId xmlns:p14="http://schemas.microsoft.com/office/powerpoint/2010/main" val="593381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4057583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Rectangle 3"/>
          <p:cNvSpPr>
            <a:spLocks noGrp="1" noChangeArrowheads="1"/>
          </p:cNvSpPr>
          <p:nvPr>
            <p:ph type="sldNum" sz="quarter" idx="10"/>
          </p:nvPr>
        </p:nvSpPr>
        <p:spPr>
          <a:ln/>
        </p:spPr>
        <p:txBody>
          <a:bodyPr/>
          <a:lstStyle>
            <a:lvl1pPr>
              <a:defRPr/>
            </a:lvl1pPr>
          </a:lstStyle>
          <a:p>
            <a:fld id="{E4A8D23B-0AE5-4A0E-BF17-3EBBEA5402BB}" type="slidenum">
              <a:rPr lang="en-US" altLang="ja-JP"/>
              <a:pPr/>
              <a:t>‹#›</a:t>
            </a:fld>
            <a:endParaRPr lang="en-US" altLang="ja-JP"/>
          </a:p>
        </p:txBody>
      </p:sp>
    </p:spTree>
    <p:extLst>
      <p:ext uri="{BB962C8B-B14F-4D97-AF65-F5344CB8AC3E}">
        <p14:creationId xmlns:p14="http://schemas.microsoft.com/office/powerpoint/2010/main" val="41274024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Rectangle 3"/>
          <p:cNvSpPr>
            <a:spLocks noGrp="1" noChangeArrowheads="1"/>
          </p:cNvSpPr>
          <p:nvPr>
            <p:ph type="sldNum" sz="quarter" idx="10"/>
          </p:nvPr>
        </p:nvSpPr>
        <p:spPr>
          <a:ln/>
        </p:spPr>
        <p:txBody>
          <a:bodyPr/>
          <a:lstStyle>
            <a:lvl1pPr>
              <a:defRPr/>
            </a:lvl1pPr>
          </a:lstStyle>
          <a:p>
            <a:fld id="{26220419-0B87-4419-8FA1-2BF7246C924B}" type="slidenum">
              <a:rPr lang="en-US" altLang="ja-JP"/>
              <a:pPr/>
              <a:t>‹#›</a:t>
            </a:fld>
            <a:endParaRPr lang="en-US" altLang="ja-JP"/>
          </a:p>
        </p:txBody>
      </p:sp>
    </p:spTree>
    <p:extLst>
      <p:ext uri="{BB962C8B-B14F-4D97-AF65-F5344CB8AC3E}">
        <p14:creationId xmlns:p14="http://schemas.microsoft.com/office/powerpoint/2010/main" val="33426880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Rectangle 3"/>
          <p:cNvSpPr>
            <a:spLocks noGrp="1" noChangeArrowheads="1"/>
          </p:cNvSpPr>
          <p:nvPr>
            <p:ph type="sldNum" sz="quarter" idx="10"/>
          </p:nvPr>
        </p:nvSpPr>
        <p:spPr>
          <a:ln/>
        </p:spPr>
        <p:txBody>
          <a:bodyPr/>
          <a:lstStyle>
            <a:lvl1pPr>
              <a:defRPr/>
            </a:lvl1pPr>
          </a:lstStyle>
          <a:p>
            <a:fld id="{5CAF7163-7FCD-421B-B69E-5F573F78EED4}" type="slidenum">
              <a:rPr lang="en-US" altLang="ja-JP"/>
              <a:pPr/>
              <a:t>‹#›</a:t>
            </a:fld>
            <a:endParaRPr lang="en-US" altLang="ja-JP"/>
          </a:p>
        </p:txBody>
      </p:sp>
    </p:spTree>
    <p:extLst>
      <p:ext uri="{BB962C8B-B14F-4D97-AF65-F5344CB8AC3E}">
        <p14:creationId xmlns:p14="http://schemas.microsoft.com/office/powerpoint/2010/main" val="40921477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fld id="{21580EEB-D223-4CB0-934B-390F2402DDBE}" type="slidenum">
              <a:rPr lang="en-US" altLang="ja-JP"/>
              <a:pPr/>
              <a:t>‹#›</a:t>
            </a:fld>
            <a:endParaRPr lang="en-US" altLang="ja-JP"/>
          </a:p>
        </p:txBody>
      </p:sp>
    </p:spTree>
    <p:extLst>
      <p:ext uri="{BB962C8B-B14F-4D97-AF65-F5344CB8AC3E}">
        <p14:creationId xmlns:p14="http://schemas.microsoft.com/office/powerpoint/2010/main" val="20704965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FF42002B-0E65-4B97-8ACC-98BFCA89BB18}" type="slidenum">
              <a:rPr lang="en-US" altLang="ja-JP"/>
              <a:pPr/>
              <a:t>‹#›</a:t>
            </a:fld>
            <a:endParaRPr lang="en-US" altLang="ja-JP"/>
          </a:p>
        </p:txBody>
      </p:sp>
    </p:spTree>
    <p:extLst>
      <p:ext uri="{BB962C8B-B14F-4D97-AF65-F5344CB8AC3E}">
        <p14:creationId xmlns:p14="http://schemas.microsoft.com/office/powerpoint/2010/main" val="884232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2E3CFD6F-2230-4BBB-A785-BAB62141AC91}" type="slidenum">
              <a:rPr lang="en-US" altLang="ja-JP"/>
              <a:pPr/>
              <a:t>‹#›</a:t>
            </a:fld>
            <a:endParaRPr lang="en-US" altLang="ja-JP"/>
          </a:p>
        </p:txBody>
      </p:sp>
    </p:spTree>
    <p:extLst>
      <p:ext uri="{BB962C8B-B14F-4D97-AF65-F5344CB8AC3E}">
        <p14:creationId xmlns:p14="http://schemas.microsoft.com/office/powerpoint/2010/main" val="20233684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CDE07A26-CB65-45F7-B18A-C9947D9AA599}" type="slidenum">
              <a:rPr lang="en-US" altLang="ja-JP"/>
              <a:pPr/>
              <a:t>‹#›</a:t>
            </a:fld>
            <a:endParaRPr lang="en-US" altLang="ja-JP"/>
          </a:p>
        </p:txBody>
      </p:sp>
    </p:spTree>
    <p:extLst>
      <p:ext uri="{BB962C8B-B14F-4D97-AF65-F5344CB8AC3E}">
        <p14:creationId xmlns:p14="http://schemas.microsoft.com/office/powerpoint/2010/main" val="2932150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CCFA3940-07F6-4FB5-AF5C-AB84B62AB08E}" type="slidenum">
              <a:rPr lang="en-US" altLang="ja-JP"/>
              <a:pPr/>
              <a:t>‹#›</a:t>
            </a:fld>
            <a:endParaRPr lang="en-US" altLang="ja-JP"/>
          </a:p>
        </p:txBody>
      </p:sp>
    </p:spTree>
    <p:extLst>
      <p:ext uri="{BB962C8B-B14F-4D97-AF65-F5344CB8AC3E}">
        <p14:creationId xmlns:p14="http://schemas.microsoft.com/office/powerpoint/2010/main" val="7947351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Tree>
    <p:extLst>
      <p:ext uri="{BB962C8B-B14F-4D97-AF65-F5344CB8AC3E}">
        <p14:creationId xmlns:p14="http://schemas.microsoft.com/office/powerpoint/2010/main" val="40834304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085334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28635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9408301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025461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1270914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2038609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08446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9068809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6621267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0639166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57386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1131320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475255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hdr="0" ftr="0" dt="0"/>
  <p:txStyles>
    <p:title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
        <p:nvSpPr>
          <p:cNvPr id="75779" name="Rectangle 3"/>
          <p:cNvSpPr>
            <a:spLocks noGrp="1" noChangeArrowheads="1"/>
          </p:cNvSpPr>
          <p:nvPr>
            <p:ph type="sldNum" sz="quarter" idx="4"/>
          </p:nvPr>
        </p:nvSpPr>
        <p:spPr bwMode="auto">
          <a:xfrm>
            <a:off x="7473950" y="6632575"/>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0000"/>
              </a:lnSpc>
              <a:spcBef>
                <a:spcPct val="0"/>
              </a:spcBef>
              <a:defRPr kumimoji="0" sz="1000">
                <a:solidFill>
                  <a:schemeClr val="tx1"/>
                </a:solidFill>
                <a:latin typeface="メイリオ" panose="020B0604030504040204" pitchFamily="50" charset="-128"/>
              </a:defRPr>
            </a:lvl1pPr>
          </a:lstStyle>
          <a:p>
            <a:fld id="{C5487078-0306-46D7-81FD-FBFBA1FC3E1E}" type="slidenum">
              <a:rPr lang="en-US" altLang="ja-JP"/>
              <a:pPr/>
              <a:t>‹#›</a:t>
            </a:fld>
            <a:endParaRPr lang="en-US" altLang="ja-JP"/>
          </a:p>
        </p:txBody>
      </p:sp>
      <p:sp>
        <p:nvSpPr>
          <p:cNvPr id="2052" name="Rectangle 6"/>
          <p:cNvSpPr>
            <a:spLocks noChangeArrowheads="1"/>
          </p:cNvSpPr>
          <p:nvPr userDrawn="1"/>
        </p:nvSpPr>
        <p:spPr bwMode="auto">
          <a:xfrm>
            <a:off x="0" y="0"/>
            <a:ext cx="1892300" cy="6858000"/>
          </a:xfrm>
          <a:prstGeom prst="rect">
            <a:avLst/>
          </a:prstGeom>
          <a:solidFill>
            <a:srgbClr val="0071B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endParaRPr lang="en-US" altLang="ja-JP"/>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ftr="0" dt="0"/>
  <p:txStyles>
    <p:titleStyle>
      <a:lvl1pPr algn="l" rtl="0" eaLnBrk="0" fontAlgn="base" hangingPunct="0">
        <a:spcBef>
          <a:spcPct val="0"/>
        </a:spcBef>
        <a:spcAft>
          <a:spcPct val="0"/>
        </a:spcAft>
        <a:defRPr kumimoji="1" sz="2200">
          <a:solidFill>
            <a:srgbClr val="FFFFFF"/>
          </a:solidFill>
          <a:latin typeface="+mj-lt"/>
          <a:ea typeface="+mj-ea"/>
          <a:cs typeface="+mj-cs"/>
        </a:defRPr>
      </a:lvl1pPr>
      <a:lvl2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
        <p:nvSpPr>
          <p:cNvPr id="171012" name="Rectangle 4"/>
          <p:cNvSpPr>
            <a:spLocks noGrp="1" noChangeArrowheads="1"/>
          </p:cNvSpPr>
          <p:nvPr>
            <p:ph type="sldNum" sz="quarter" idx="4"/>
          </p:nvPr>
        </p:nvSpPr>
        <p:spPr bwMode="auto">
          <a:xfrm>
            <a:off x="7473950" y="6632575"/>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0000"/>
              </a:lnSpc>
              <a:spcBef>
                <a:spcPct val="0"/>
              </a:spcBef>
              <a:defRPr kumimoji="0" sz="1000">
                <a:solidFill>
                  <a:schemeClr val="tx1"/>
                </a:solidFill>
                <a:latin typeface="メイリオ" panose="020B0604030504040204" pitchFamily="50" charset="-128"/>
              </a:defRPr>
            </a:lvl1pPr>
          </a:lstStyle>
          <a:p>
            <a:fld id="{87B77519-9A74-458E-8580-BA9D253FD8E0}" type="slidenum">
              <a:rPr lang="en-US" altLang="ja-JP"/>
              <a:pPr/>
              <a:t>‹#›</a:t>
            </a:fld>
            <a:endParaRPr lang="en-US" altLang="ja-JP"/>
          </a:p>
        </p:txBody>
      </p:sp>
      <p:sp>
        <p:nvSpPr>
          <p:cNvPr id="3077" name="Line 5"/>
          <p:cNvSpPr>
            <a:spLocks noChangeShapeType="1"/>
          </p:cNvSpPr>
          <p:nvPr userDrawn="1"/>
        </p:nvSpPr>
        <p:spPr bwMode="auto">
          <a:xfrm>
            <a:off x="0" y="620713"/>
            <a:ext cx="9906000" cy="0"/>
          </a:xfrm>
          <a:prstGeom prst="line">
            <a:avLst/>
          </a:prstGeom>
          <a:noFill/>
          <a:ln w="9525">
            <a:solidFill>
              <a:srgbClr val="EAEAE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ja-JP" altLang="en-US"/>
          </a:p>
        </p:txBody>
      </p:sp>
      <p:sp>
        <p:nvSpPr>
          <p:cNvPr id="3078" name="Rectangle 10"/>
          <p:cNvSpPr>
            <a:spLocks noChangeArrowheads="1"/>
          </p:cNvSpPr>
          <p:nvPr userDrawn="1"/>
        </p:nvSpPr>
        <p:spPr bwMode="auto">
          <a:xfrm>
            <a:off x="0" y="639763"/>
            <a:ext cx="9906000" cy="36512"/>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endParaRPr lang="en-US" altLang="ja-JP"/>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hf hdr="0" ftr="0" dt="0"/>
  <p:txStyles>
    <p:title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
        <p:nvSpPr>
          <p:cNvPr id="35843" name="Rectangle 3"/>
          <p:cNvSpPr>
            <a:spLocks noGrp="1" noChangeArrowheads="1"/>
          </p:cNvSpPr>
          <p:nvPr>
            <p:ph type="sldNum" sz="quarter" idx="4"/>
          </p:nvPr>
        </p:nvSpPr>
        <p:spPr bwMode="auto">
          <a:xfrm>
            <a:off x="7473950" y="6632575"/>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0000"/>
              </a:lnSpc>
              <a:spcBef>
                <a:spcPct val="0"/>
              </a:spcBef>
              <a:defRPr kumimoji="0" sz="1000">
                <a:solidFill>
                  <a:schemeClr val="tx1"/>
                </a:solidFill>
                <a:latin typeface="メイリオ" panose="020B0604030504040204" pitchFamily="50" charset="-128"/>
              </a:defRPr>
            </a:lvl1pPr>
          </a:lstStyle>
          <a:p>
            <a:fld id="{34B95594-0B9A-43EF-A624-26FE99968848}"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ftr="0" dt="0"/>
  <p:txStyles>
    <p:titleStyle>
      <a:lvl1pPr algn="l" rtl="0" eaLnBrk="0" fontAlgn="base" hangingPunct="0">
        <a:spcBef>
          <a:spcPct val="0"/>
        </a:spcBef>
        <a:spcAft>
          <a:spcPct val="0"/>
        </a:spcAft>
        <a:defRPr kumimoji="1" sz="2200" b="1">
          <a:solidFill>
            <a:srgbClr val="5F5F5F"/>
          </a:solidFill>
          <a:latin typeface="+mj-lt"/>
          <a:ea typeface="+mj-ea"/>
          <a:cs typeface="+mj-cs"/>
        </a:defRPr>
      </a:lvl1pPr>
      <a:lvl2pPr algn="l" rtl="0" eaLnBrk="0" fontAlgn="base" hangingPunct="0">
        <a:spcBef>
          <a:spcPct val="0"/>
        </a:spcBef>
        <a:spcAft>
          <a:spcPct val="0"/>
        </a:spcAft>
        <a:defRPr kumimoji="1" sz="2200" b="1">
          <a:solidFill>
            <a:srgbClr val="5F5F5F"/>
          </a:solidFill>
          <a:latin typeface="メイリオ" pitchFamily="50" charset="-128"/>
          <a:ea typeface="ＭＳ Ｐゴシック" pitchFamily="50" charset="-128"/>
        </a:defRPr>
      </a:lvl2pPr>
      <a:lvl3pPr algn="l" rtl="0" eaLnBrk="0" fontAlgn="base" hangingPunct="0">
        <a:spcBef>
          <a:spcPct val="0"/>
        </a:spcBef>
        <a:spcAft>
          <a:spcPct val="0"/>
        </a:spcAft>
        <a:defRPr kumimoji="1" sz="2200" b="1">
          <a:solidFill>
            <a:srgbClr val="5F5F5F"/>
          </a:solidFill>
          <a:latin typeface="メイリオ" pitchFamily="50" charset="-128"/>
          <a:ea typeface="ＭＳ Ｐゴシック" pitchFamily="50" charset="-128"/>
        </a:defRPr>
      </a:lvl3pPr>
      <a:lvl4pPr algn="l" rtl="0" eaLnBrk="0" fontAlgn="base" hangingPunct="0">
        <a:spcBef>
          <a:spcPct val="0"/>
        </a:spcBef>
        <a:spcAft>
          <a:spcPct val="0"/>
        </a:spcAft>
        <a:defRPr kumimoji="1" sz="2200" b="1">
          <a:solidFill>
            <a:srgbClr val="5F5F5F"/>
          </a:solidFill>
          <a:latin typeface="メイリオ" pitchFamily="50" charset="-128"/>
          <a:ea typeface="ＭＳ Ｐゴシック" pitchFamily="50" charset="-128"/>
        </a:defRPr>
      </a:lvl4pPr>
      <a:lvl5pPr algn="l" rtl="0" eaLnBrk="0" fontAlgn="base" hangingPunct="0">
        <a:spcBef>
          <a:spcPct val="0"/>
        </a:spcBef>
        <a:spcAft>
          <a:spcPct val="0"/>
        </a:spcAft>
        <a:defRPr kumimoji="1" sz="2200" b="1">
          <a:solidFill>
            <a:srgbClr val="5F5F5F"/>
          </a:solidFill>
          <a:latin typeface="メイリオ" pitchFamily="50" charset="-128"/>
          <a:ea typeface="ＭＳ Ｐゴシック" pitchFamily="50" charset="-128"/>
        </a:defRPr>
      </a:lvl5pPr>
      <a:lvl6pPr marL="457200" algn="l" rtl="0" fontAlgn="base">
        <a:spcBef>
          <a:spcPct val="0"/>
        </a:spcBef>
        <a:spcAft>
          <a:spcPct val="0"/>
        </a:spcAft>
        <a:defRPr kumimoji="1" sz="2200" b="1">
          <a:solidFill>
            <a:srgbClr val="5F5F5F"/>
          </a:solidFill>
          <a:latin typeface="メイリオ" pitchFamily="50" charset="-128"/>
          <a:ea typeface="ＭＳ Ｐゴシック" pitchFamily="50" charset="-128"/>
        </a:defRPr>
      </a:lvl6pPr>
      <a:lvl7pPr marL="914400" algn="l" rtl="0" fontAlgn="base">
        <a:spcBef>
          <a:spcPct val="0"/>
        </a:spcBef>
        <a:spcAft>
          <a:spcPct val="0"/>
        </a:spcAft>
        <a:defRPr kumimoji="1" sz="2200" b="1">
          <a:solidFill>
            <a:srgbClr val="5F5F5F"/>
          </a:solidFill>
          <a:latin typeface="メイリオ" pitchFamily="50" charset="-128"/>
          <a:ea typeface="ＭＳ Ｐゴシック" pitchFamily="50" charset="-128"/>
        </a:defRPr>
      </a:lvl7pPr>
      <a:lvl8pPr marL="1371600" algn="l" rtl="0" fontAlgn="base">
        <a:spcBef>
          <a:spcPct val="0"/>
        </a:spcBef>
        <a:spcAft>
          <a:spcPct val="0"/>
        </a:spcAft>
        <a:defRPr kumimoji="1" sz="2200" b="1">
          <a:solidFill>
            <a:srgbClr val="5F5F5F"/>
          </a:solidFill>
          <a:latin typeface="メイリオ" pitchFamily="50" charset="-128"/>
          <a:ea typeface="ＭＳ Ｐゴシック" pitchFamily="50" charset="-128"/>
        </a:defRPr>
      </a:lvl8pPr>
      <a:lvl9pPr marL="1828800" algn="l" rtl="0" fontAlgn="base">
        <a:spcBef>
          <a:spcPct val="0"/>
        </a:spcBef>
        <a:spcAft>
          <a:spcPct val="0"/>
        </a:spcAft>
        <a:defRPr kumimoji="1" sz="2200" b="1">
          <a:solidFill>
            <a:srgbClr val="5F5F5F"/>
          </a:solidFill>
          <a:latin typeface="メイリオ" pitchFamily="50" charset="-128"/>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6"/>
          <p:cNvSpPr>
            <a:spLocks noChangeArrowheads="1"/>
          </p:cNvSpPr>
          <p:nvPr userDrawn="1"/>
        </p:nvSpPr>
        <p:spPr bwMode="auto">
          <a:xfrm>
            <a:off x="0" y="0"/>
            <a:ext cx="9906000" cy="620713"/>
          </a:xfrm>
          <a:prstGeom prst="rect">
            <a:avLst/>
          </a:prstGeom>
          <a:solidFill>
            <a:srgbClr val="7777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endParaRPr lang="en-US" altLang="ja-JP"/>
          </a:p>
        </p:txBody>
      </p:sp>
      <p:sp>
        <p:nvSpPr>
          <p:cNvPr id="5123" name="Rectangle 2"/>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
        <p:nvSpPr>
          <p:cNvPr id="44035" name="Rectangle 3"/>
          <p:cNvSpPr>
            <a:spLocks noGrp="1" noChangeArrowheads="1"/>
          </p:cNvSpPr>
          <p:nvPr>
            <p:ph type="sldNum" sz="quarter" idx="4"/>
          </p:nvPr>
        </p:nvSpPr>
        <p:spPr bwMode="auto">
          <a:xfrm>
            <a:off x="7473950" y="6632575"/>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0000"/>
              </a:lnSpc>
              <a:spcBef>
                <a:spcPct val="0"/>
              </a:spcBef>
              <a:defRPr kumimoji="0" sz="1000">
                <a:solidFill>
                  <a:schemeClr val="tx1"/>
                </a:solidFill>
                <a:latin typeface="メイリオ" panose="020B0604030504040204" pitchFamily="50" charset="-128"/>
              </a:defRPr>
            </a:lvl1pPr>
          </a:lstStyle>
          <a:p>
            <a:fld id="{084C9C92-0CB8-4936-A90C-7FF69F23A0F7}" type="slidenum">
              <a:rPr lang="en-US" altLang="ja-JP"/>
              <a:pPr/>
              <a:t>‹#›</a:t>
            </a:fld>
            <a:endParaRPr lang="en-US" altLang="ja-JP"/>
          </a:p>
        </p:txBody>
      </p:sp>
      <p:sp>
        <p:nvSpPr>
          <p:cNvPr id="5125" name="Line 5"/>
          <p:cNvSpPr>
            <a:spLocks noChangeShapeType="1"/>
          </p:cNvSpPr>
          <p:nvPr userDrawn="1"/>
        </p:nvSpPr>
        <p:spPr bwMode="auto">
          <a:xfrm>
            <a:off x="0" y="620713"/>
            <a:ext cx="9906000" cy="0"/>
          </a:xfrm>
          <a:prstGeom prst="line">
            <a:avLst/>
          </a:prstGeom>
          <a:noFill/>
          <a:ln w="9525">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ja-JP" alt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ftr="0" dt="0"/>
  <p:txStyles>
    <p:titleStyle>
      <a:lvl1pPr algn="l" rtl="0" eaLnBrk="0" fontAlgn="base" hangingPunct="0">
        <a:spcBef>
          <a:spcPct val="0"/>
        </a:spcBef>
        <a:spcAft>
          <a:spcPct val="0"/>
        </a:spcAft>
        <a:defRPr kumimoji="1" sz="2200">
          <a:solidFill>
            <a:srgbClr val="FFFFFF"/>
          </a:solidFill>
          <a:latin typeface="+mj-lt"/>
          <a:ea typeface="+mj-ea"/>
          <a:cs typeface="+mj-cs"/>
        </a:defRPr>
      </a:lvl1pPr>
      <a:lvl2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Tree>
    <p:extLst>
      <p:ext uri="{BB962C8B-B14F-4D97-AF65-F5344CB8AC3E}">
        <p14:creationId xmlns:p14="http://schemas.microsoft.com/office/powerpoint/2010/main" val="208737842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hf hdr="0" ftr="0" dt="0"/>
  <p:txStyles>
    <p:title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6.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6.png"/><Relationship Id="rId7"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18.png"/><Relationship Id="rId10" Type="http://schemas.openxmlformats.org/officeDocument/2006/relationships/image" Target="../media/image36.png"/><Relationship Id="rId4" Type="http://schemas.openxmlformats.org/officeDocument/2006/relationships/image" Target="../media/image17.png"/><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31.png"/><Relationship Id="rId5" Type="http://schemas.openxmlformats.org/officeDocument/2006/relationships/image" Target="../media/image34.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6.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6.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Layout" Target="../slideLayouts/slideLayout2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182012" y="2740425"/>
            <a:ext cx="926672" cy="865707"/>
          </a:xfrm>
          <a:prstGeom prst="rect">
            <a:avLst/>
          </a:prstGeom>
        </p:spPr>
      </p:pic>
      <p:pic>
        <p:nvPicPr>
          <p:cNvPr id="3" name="図 2"/>
          <p:cNvPicPr>
            <a:picLocks noChangeAspect="1"/>
          </p:cNvPicPr>
          <p:nvPr/>
        </p:nvPicPr>
        <p:blipFill>
          <a:blip r:embed="rId3"/>
          <a:stretch>
            <a:fillRect/>
          </a:stretch>
        </p:blipFill>
        <p:spPr>
          <a:xfrm>
            <a:off x="1137828" y="3718454"/>
            <a:ext cx="975445" cy="908383"/>
          </a:xfrm>
          <a:prstGeom prst="rect">
            <a:avLst/>
          </a:prstGeom>
        </p:spPr>
      </p:pic>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rgbClr val="000000"/>
                </a:solidFill>
                <a:latin typeface="メイリオ" panose="020B0604030504040204" pitchFamily="50" charset="-128"/>
              </a:rPr>
              <a:pPr eaLnBrk="1" hangingPunct="1"/>
              <a:t>23</a:t>
            </a:fld>
            <a:endParaRPr kumimoji="0" lang="en-US" altLang="ja-JP" sz="1000">
              <a:solidFill>
                <a:srgbClr val="000000"/>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ja-JP" altLang="en-US" dirty="0"/>
              <a:t>ＡＩの活用</a:t>
            </a:r>
            <a:endParaRPr lang="ja-JP" altLang="en-US" dirty="0">
              <a:latin typeface="+mn-ea"/>
              <a:ea typeface="+mn-ea"/>
            </a:endParaRPr>
          </a:p>
        </p:txBody>
      </p:sp>
      <p:sp>
        <p:nvSpPr>
          <p:cNvPr id="20" name="Shape 128"/>
          <p:cNvSpPr/>
          <p:nvPr/>
        </p:nvSpPr>
        <p:spPr>
          <a:xfrm>
            <a:off x="270170" y="756982"/>
            <a:ext cx="8679656"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a:solidFill>
                  <a:srgbClr val="C00000"/>
                </a:solidFill>
                <a:latin typeface="メイリオ" panose="020B0604030504040204" pitchFamily="50" charset="-128"/>
                <a:sym typeface="Helvetica Light"/>
              </a:rPr>
              <a:t>音声認識・多言語翻訳アプリを活用した外国人等とのコミュニケーション支援</a:t>
            </a:r>
          </a:p>
        </p:txBody>
      </p:sp>
      <p:sp>
        <p:nvSpPr>
          <p:cNvPr id="31" name="テキスト ボックス 30"/>
          <p:cNvSpPr txBox="1"/>
          <p:nvPr/>
        </p:nvSpPr>
        <p:spPr>
          <a:xfrm>
            <a:off x="164468" y="1016732"/>
            <a:ext cx="9507748" cy="159889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100" dirty="0">
                <a:solidFill>
                  <a:prstClr val="black"/>
                </a:solidFill>
                <a:latin typeface="メイリオ"/>
                <a:ea typeface="メイリオ"/>
              </a:rPr>
              <a:t>・</a:t>
            </a:r>
            <a:r>
              <a:rPr lang="en-US" altLang="ja-JP" sz="1100" dirty="0">
                <a:solidFill>
                  <a:prstClr val="black"/>
                </a:solidFill>
                <a:latin typeface="メイリオ"/>
                <a:ea typeface="メイリオ"/>
              </a:rPr>
              <a:t>2019</a:t>
            </a:r>
            <a:r>
              <a:rPr lang="ja-JP" altLang="en-US" sz="1100" dirty="0">
                <a:solidFill>
                  <a:prstClr val="black"/>
                </a:solidFill>
                <a:latin typeface="メイリオ"/>
                <a:ea typeface="メイリオ"/>
              </a:rPr>
              <a:t>年</a:t>
            </a:r>
            <a:r>
              <a:rPr lang="en-US" altLang="ja-JP" sz="1100" dirty="0">
                <a:solidFill>
                  <a:prstClr val="black"/>
                </a:solidFill>
                <a:latin typeface="メイリオ"/>
                <a:ea typeface="メイリオ"/>
              </a:rPr>
              <a:t>4</a:t>
            </a:r>
            <a:r>
              <a:rPr lang="ja-JP" altLang="en-US" sz="1100" dirty="0">
                <a:solidFill>
                  <a:prstClr val="black"/>
                </a:solidFill>
                <a:latin typeface="メイリオ"/>
                <a:ea typeface="メイリオ"/>
              </a:rPr>
              <a:t>月の「出入国管理及び難民認定法」の改正に伴い、今後さらに 外国人住民が増えることを想定し、外国人住民に対する相談・情報提供等</a:t>
            </a:r>
            <a:endParaRPr lang="en-US" altLang="ja-JP" sz="1100" dirty="0">
              <a:solidFill>
                <a:prstClr val="black"/>
              </a:solidFill>
              <a:latin typeface="メイリオ"/>
              <a:ea typeface="メイリオ"/>
            </a:endParaRPr>
          </a:p>
          <a:p>
            <a:r>
              <a:rPr lang="ja-JP" altLang="en-US" sz="1100" dirty="0">
                <a:solidFill>
                  <a:prstClr val="black"/>
                </a:solidFill>
                <a:latin typeface="メイリオ"/>
                <a:ea typeface="メイリオ"/>
              </a:rPr>
              <a:t>　は喫緊の課題となっている。</a:t>
            </a:r>
          </a:p>
          <a:p>
            <a:r>
              <a:rPr lang="ja-JP" altLang="en-US" sz="1100" dirty="0">
                <a:solidFill>
                  <a:prstClr val="black"/>
                </a:solidFill>
                <a:latin typeface="メイリオ"/>
                <a:ea typeface="メイリオ"/>
              </a:rPr>
              <a:t>・</a:t>
            </a:r>
            <a:r>
              <a:rPr lang="en-US" altLang="ja-JP" sz="1100" dirty="0">
                <a:solidFill>
                  <a:prstClr val="black"/>
                </a:solidFill>
                <a:latin typeface="メイリオ"/>
                <a:ea typeface="メイリオ"/>
              </a:rPr>
              <a:t>2017</a:t>
            </a:r>
            <a:r>
              <a:rPr lang="ja-JP" altLang="en-US" sz="1100" dirty="0">
                <a:solidFill>
                  <a:prstClr val="black"/>
                </a:solidFill>
                <a:latin typeface="メイリオ"/>
                <a:ea typeface="メイリオ"/>
              </a:rPr>
              <a:t>年度より多言語翻訳アプリ（英語、中国語、韓国語）を利用していたが、利用現場からの翻訳対象言語の拡大要望を受けて、</a:t>
            </a:r>
            <a:r>
              <a:rPr lang="en-US" altLang="ja-JP" sz="1100" dirty="0">
                <a:solidFill>
                  <a:prstClr val="black"/>
                </a:solidFill>
                <a:latin typeface="メイリオ"/>
                <a:ea typeface="メイリオ"/>
              </a:rPr>
              <a:t>2019</a:t>
            </a:r>
            <a:r>
              <a:rPr lang="ja-JP" altLang="en-US" sz="1100" dirty="0">
                <a:solidFill>
                  <a:prstClr val="black"/>
                </a:solidFill>
                <a:latin typeface="メイリオ"/>
                <a:ea typeface="メイリオ"/>
              </a:rPr>
              <a:t>年度より</a:t>
            </a:r>
            <a:endParaRPr lang="en-US" altLang="ja-JP" sz="1100" dirty="0">
              <a:solidFill>
                <a:prstClr val="black"/>
              </a:solidFill>
              <a:latin typeface="メイリオ"/>
              <a:ea typeface="メイリオ"/>
            </a:endParaRPr>
          </a:p>
          <a:p>
            <a:r>
              <a:rPr lang="ja-JP" altLang="en-US" sz="1100" dirty="0">
                <a:solidFill>
                  <a:prstClr val="black"/>
                </a:solidFill>
                <a:latin typeface="メイリオ"/>
                <a:ea typeface="メイリオ"/>
              </a:rPr>
              <a:t>　新ツールを試行導入した。音声翻訳</a:t>
            </a:r>
            <a:r>
              <a:rPr lang="en-US" altLang="ja-JP" sz="1100" dirty="0">
                <a:solidFill>
                  <a:prstClr val="black"/>
                </a:solidFill>
                <a:latin typeface="メイリオ"/>
                <a:ea typeface="メイリオ"/>
              </a:rPr>
              <a:t>11</a:t>
            </a:r>
            <a:r>
              <a:rPr lang="ja-JP" altLang="en-US" sz="1100" dirty="0">
                <a:solidFill>
                  <a:prstClr val="black"/>
                </a:solidFill>
                <a:latin typeface="メイリオ"/>
                <a:ea typeface="メイリオ"/>
              </a:rPr>
              <a:t>言語、テキスト翻訳</a:t>
            </a:r>
            <a:r>
              <a:rPr lang="en-US" altLang="ja-JP" sz="1100" dirty="0">
                <a:solidFill>
                  <a:prstClr val="black"/>
                </a:solidFill>
                <a:latin typeface="メイリオ"/>
                <a:ea typeface="メイリオ"/>
              </a:rPr>
              <a:t>30</a:t>
            </a:r>
            <a:r>
              <a:rPr lang="ja-JP" altLang="en-US" sz="1100" dirty="0">
                <a:solidFill>
                  <a:prstClr val="black"/>
                </a:solidFill>
                <a:latin typeface="メイリオ"/>
                <a:ea typeface="メイリオ"/>
              </a:rPr>
              <a:t>言語に対応し、区役所を中心に試行利用を実施している。</a:t>
            </a:r>
          </a:p>
          <a:p>
            <a:r>
              <a:rPr lang="ja-JP" altLang="en-US" sz="1100" dirty="0">
                <a:solidFill>
                  <a:prstClr val="black"/>
                </a:solidFill>
                <a:latin typeface="メイリオ"/>
                <a:ea typeface="メイリオ"/>
              </a:rPr>
              <a:t>・また、当初利用していた音声認識アプリについては、</a:t>
            </a:r>
            <a:r>
              <a:rPr lang="ja-JP" altLang="en-US" sz="1100" dirty="0" err="1">
                <a:solidFill>
                  <a:prstClr val="black"/>
                </a:solidFill>
                <a:latin typeface="メイリオ"/>
                <a:ea typeface="メイリオ"/>
              </a:rPr>
              <a:t>聴覚障がいを</a:t>
            </a:r>
            <a:r>
              <a:rPr lang="ja-JP" altLang="en-US" sz="1100" dirty="0">
                <a:solidFill>
                  <a:prstClr val="black"/>
                </a:solidFill>
                <a:latin typeface="メイリオ"/>
                <a:ea typeface="メイリオ"/>
              </a:rPr>
              <a:t>持つ職員とのコミュニケーションに欠かせないツールとなっており継続利用す</a:t>
            </a:r>
            <a:endParaRPr lang="en-US" altLang="ja-JP" sz="1100" dirty="0">
              <a:solidFill>
                <a:prstClr val="black"/>
              </a:solidFill>
              <a:latin typeface="メイリオ"/>
              <a:ea typeface="メイリオ"/>
            </a:endParaRPr>
          </a:p>
          <a:p>
            <a:r>
              <a:rPr lang="ja-JP" altLang="en-US" sz="1100" dirty="0">
                <a:solidFill>
                  <a:prstClr val="black"/>
                </a:solidFill>
                <a:latin typeface="メイリオ"/>
                <a:ea typeface="メイリオ"/>
              </a:rPr>
              <a:t>　る。</a:t>
            </a:r>
            <a:endParaRPr lang="en-US" altLang="ja-JP" sz="1100" dirty="0">
              <a:solidFill>
                <a:prstClr val="black"/>
              </a:solidFill>
              <a:latin typeface="メイリオ"/>
              <a:ea typeface="メイリオ"/>
            </a:endParaRPr>
          </a:p>
        </p:txBody>
      </p:sp>
      <p:sp>
        <p:nvSpPr>
          <p:cNvPr id="26" name="角丸四角形 25"/>
          <p:cNvSpPr/>
          <p:nvPr/>
        </p:nvSpPr>
        <p:spPr bwMode="auto">
          <a:xfrm>
            <a:off x="5094002" y="5049180"/>
            <a:ext cx="4320480" cy="554762"/>
          </a:xfrm>
          <a:prstGeom prst="roundRect">
            <a:avLst/>
          </a:prstGeom>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100">
                <a:solidFill>
                  <a:schemeClr val="tx1"/>
                </a:solidFill>
                <a:latin typeface="+mj-ea"/>
                <a:ea typeface="+mj-ea"/>
              </a:rPr>
              <a:t>【</a:t>
            </a:r>
            <a:r>
              <a:rPr lang="ja-JP" altLang="en-US" sz="1100">
                <a:solidFill>
                  <a:schemeClr val="tx1"/>
                </a:solidFill>
                <a:latin typeface="+mj-ea"/>
                <a:ea typeface="+mj-ea"/>
              </a:rPr>
              <a:t>期待される効果</a:t>
            </a:r>
            <a:r>
              <a:rPr lang="en-US" altLang="ja-JP" sz="1100">
                <a:solidFill>
                  <a:schemeClr val="tx1"/>
                </a:solidFill>
                <a:latin typeface="+mj-ea"/>
                <a:ea typeface="+mj-ea"/>
              </a:rPr>
              <a:t>】</a:t>
            </a:r>
            <a:endParaRPr lang="en-US" altLang="ja-JP" sz="1100">
              <a:solidFill>
                <a:schemeClr val="tx1"/>
              </a:solidFill>
              <a:latin typeface="+mj-ea"/>
              <a:ea typeface="+mj-ea"/>
              <a:cs typeface="メイリオ" pitchFamily="50" charset="-128"/>
            </a:endParaRPr>
          </a:p>
          <a:p>
            <a:r>
              <a:rPr lang="ja-JP" altLang="en-US" sz="1100">
                <a:solidFill>
                  <a:schemeClr val="tx1"/>
                </a:solidFill>
                <a:latin typeface="Meiryo UI" panose="020B0604030504040204" pitchFamily="50" charset="-128"/>
                <a:ea typeface="Meiryo UI" panose="020B0604030504040204" pitchFamily="50" charset="-128"/>
              </a:rPr>
              <a:t>・外国人、</a:t>
            </a:r>
            <a:r>
              <a:rPr lang="ja-JP" altLang="en-US" sz="1100" err="1">
                <a:solidFill>
                  <a:schemeClr val="tx1"/>
                </a:solidFill>
                <a:latin typeface="Meiryo UI" panose="020B0604030504040204" pitchFamily="50" charset="-128"/>
                <a:ea typeface="Meiryo UI" panose="020B0604030504040204" pitchFamily="50" charset="-128"/>
              </a:rPr>
              <a:t>聴覚障がい</a:t>
            </a:r>
            <a:r>
              <a:rPr lang="ja-JP" altLang="en-US" sz="1100">
                <a:solidFill>
                  <a:schemeClr val="tx1"/>
                </a:solidFill>
                <a:latin typeface="Meiryo UI" panose="020B0604030504040204" pitchFamily="50" charset="-128"/>
                <a:ea typeface="Meiryo UI" panose="020B0604030504040204" pitchFamily="50" charset="-128"/>
              </a:rPr>
              <a:t>者とのコミュニケーションの円滑化</a:t>
            </a:r>
            <a:endParaRPr lang="en-US" altLang="ja-JP" sz="1100">
              <a:solidFill>
                <a:schemeClr val="tx1"/>
              </a:solidFill>
              <a:latin typeface="Meiryo UI" panose="020B0604030504040204" pitchFamily="50" charset="-128"/>
              <a:ea typeface="Meiryo UI" panose="020B0604030504040204" pitchFamily="50" charset="-128"/>
            </a:endParaRPr>
          </a:p>
        </p:txBody>
      </p:sp>
      <p:sp>
        <p:nvSpPr>
          <p:cNvPr id="29" name="角丸四角形 28"/>
          <p:cNvSpPr/>
          <p:nvPr/>
        </p:nvSpPr>
        <p:spPr bwMode="auto">
          <a:xfrm>
            <a:off x="5094002" y="5841268"/>
            <a:ext cx="4323494" cy="824055"/>
          </a:xfrm>
          <a:prstGeom prst="roundRect">
            <a:avLst/>
          </a:prstGeom>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100">
                <a:solidFill>
                  <a:schemeClr val="tx1"/>
                </a:solidFill>
                <a:latin typeface="+mj-ea"/>
                <a:ea typeface="+mj-ea"/>
                <a:cs typeface="メイリオ" pitchFamily="50" charset="-128"/>
              </a:rPr>
              <a:t>【KPI】</a:t>
            </a:r>
          </a:p>
          <a:p>
            <a:r>
              <a:rPr lang="ja-JP" altLang="en-US" sz="1100">
                <a:solidFill>
                  <a:schemeClr val="tx1"/>
                </a:solidFill>
                <a:latin typeface="Meiryo UI" panose="020B0604030504040204" pitchFamily="50" charset="-128"/>
                <a:ea typeface="Meiryo UI" panose="020B0604030504040204" pitchFamily="50" charset="-128"/>
              </a:rPr>
              <a:t>・各利用シーンにおける件数</a:t>
            </a:r>
            <a:endParaRPr lang="en-US" altLang="ja-JP" sz="1100">
              <a:solidFill>
                <a:schemeClr val="tx1"/>
              </a:solidFill>
              <a:latin typeface="Meiryo UI" panose="020B0604030504040204" pitchFamily="50" charset="-128"/>
              <a:ea typeface="Meiryo UI" panose="020B0604030504040204" pitchFamily="50" charset="-128"/>
            </a:endParaRPr>
          </a:p>
          <a:p>
            <a:r>
              <a:rPr lang="ja-JP" altLang="en-US" sz="1100">
                <a:solidFill>
                  <a:schemeClr val="tx1"/>
                </a:solidFill>
                <a:latin typeface="Meiryo UI" panose="020B0604030504040204" pitchFamily="50" charset="-128"/>
                <a:ea typeface="Meiryo UI" panose="020B0604030504040204" pitchFamily="50" charset="-128"/>
              </a:rPr>
              <a:t>・利用者の継続利用希望率</a:t>
            </a:r>
            <a:endParaRPr lang="en-US" altLang="ja-JP" sz="1100">
              <a:solidFill>
                <a:schemeClr val="tx1"/>
              </a:solidFill>
              <a:latin typeface="Meiryo UI" panose="020B0604030504040204" pitchFamily="50" charset="-128"/>
              <a:ea typeface="Meiryo UI" panose="020B0604030504040204" pitchFamily="50" charset="-128"/>
            </a:endParaRPr>
          </a:p>
        </p:txBody>
      </p:sp>
      <p:sp>
        <p:nvSpPr>
          <p:cNvPr id="30" name="正方形/長方形 29"/>
          <p:cNvSpPr/>
          <p:nvPr/>
        </p:nvSpPr>
        <p:spPr>
          <a:xfrm>
            <a:off x="306805" y="4964217"/>
            <a:ext cx="9562072" cy="312393"/>
          </a:xfrm>
          <a:prstGeom prst="rect">
            <a:avLst/>
          </a:prstGeom>
        </p:spPr>
        <p:txBody>
          <a:bodyPr wrap="square">
            <a:spAutoFit/>
          </a:bodyPr>
          <a:lstStyle/>
          <a:p>
            <a:r>
              <a:rPr lang="en-US" altLang="ja-JP" sz="1100">
                <a:solidFill>
                  <a:schemeClr val="tx1"/>
                </a:solidFill>
                <a:latin typeface="+mj-ea"/>
                <a:ea typeface="+mj-ea"/>
              </a:rPr>
              <a:t>【</a:t>
            </a:r>
            <a:r>
              <a:rPr lang="ja-JP" altLang="en-US" sz="1100">
                <a:solidFill>
                  <a:schemeClr val="tx1"/>
                </a:solidFill>
                <a:latin typeface="+mj-ea"/>
                <a:ea typeface="+mj-ea"/>
              </a:rPr>
              <a:t>スケジュール</a:t>
            </a:r>
            <a:r>
              <a:rPr lang="en-US" altLang="ja-JP" sz="1100">
                <a:solidFill>
                  <a:schemeClr val="tx1"/>
                </a:solidFill>
                <a:latin typeface="+mj-ea"/>
                <a:ea typeface="+mj-ea"/>
              </a:rPr>
              <a:t>】</a:t>
            </a:r>
          </a:p>
        </p:txBody>
      </p:sp>
      <p:sp>
        <p:nvSpPr>
          <p:cNvPr id="40" name="雲 39"/>
          <p:cNvSpPr/>
          <p:nvPr/>
        </p:nvSpPr>
        <p:spPr>
          <a:xfrm>
            <a:off x="6033120" y="2841388"/>
            <a:ext cx="3582444" cy="1883756"/>
          </a:xfrm>
          <a:prstGeom prst="clou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a:solidFill>
                <a:srgbClr val="FFFFFF"/>
              </a:solidFill>
              <a:latin typeface="メイリオ" panose="020B0604030504040204" pitchFamily="50" charset="-128"/>
              <a:ea typeface="メイリオ" panose="020B0604030504040204" pitchFamily="50" charset="-128"/>
            </a:endParaRPr>
          </a:p>
        </p:txBody>
      </p:sp>
      <p:sp>
        <p:nvSpPr>
          <p:cNvPr id="41" name="環状矢印 40"/>
          <p:cNvSpPr/>
          <p:nvPr/>
        </p:nvSpPr>
        <p:spPr>
          <a:xfrm rot="5400000">
            <a:off x="3554269" y="1299339"/>
            <a:ext cx="1238917" cy="4778160"/>
          </a:xfrm>
          <a:prstGeom prst="circularArrow">
            <a:avLst>
              <a:gd name="adj1" fmla="val 12500"/>
              <a:gd name="adj2" fmla="val 1142319"/>
              <a:gd name="adj3" fmla="val 20457681"/>
              <a:gd name="adj4" fmla="val 10800000"/>
              <a:gd name="adj5" fmla="val 1828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メイリオ" panose="020B0604030504040204" pitchFamily="50" charset="-128"/>
              <a:ea typeface="メイリオ" panose="020B0604030504040204" pitchFamily="50" charset="-128"/>
            </a:endParaRPr>
          </a:p>
        </p:txBody>
      </p:sp>
      <p:sp>
        <p:nvSpPr>
          <p:cNvPr id="42" name="テキスト ボックス 41"/>
          <p:cNvSpPr txBox="1"/>
          <p:nvPr/>
        </p:nvSpPr>
        <p:spPr>
          <a:xfrm>
            <a:off x="7185248" y="3032956"/>
            <a:ext cx="1620957" cy="372410"/>
          </a:xfrm>
          <a:prstGeom prst="rect">
            <a:avLst/>
          </a:prstGeom>
          <a:noFill/>
        </p:spPr>
        <p:txBody>
          <a:bodyPr wrap="none" rtlCol="0">
            <a:spAutoFit/>
          </a:bodyPr>
          <a:lstStyle/>
          <a:p>
            <a:r>
              <a:rPr kumimoji="1" lang="ja-JP" altLang="en-US" sz="1400">
                <a:latin typeface="メイリオ" panose="020B0604030504040204" pitchFamily="50" charset="-128"/>
                <a:ea typeface="メイリオ" panose="020B0604030504040204" pitchFamily="50" charset="-128"/>
              </a:rPr>
              <a:t>クラウドサービス</a:t>
            </a:r>
            <a:endParaRPr kumimoji="1" lang="en-US" altLang="ja-JP" sz="1400">
              <a:latin typeface="メイリオ" panose="020B0604030504040204" pitchFamily="50" charset="-128"/>
              <a:ea typeface="メイリオ" panose="020B0604030504040204" pitchFamily="50" charset="-128"/>
            </a:endParaRPr>
          </a:p>
        </p:txBody>
      </p:sp>
      <p:sp>
        <p:nvSpPr>
          <p:cNvPr id="43" name="角丸四角形吹き出し 42"/>
          <p:cNvSpPr/>
          <p:nvPr/>
        </p:nvSpPr>
        <p:spPr>
          <a:xfrm>
            <a:off x="4664968" y="2816932"/>
            <a:ext cx="1324691" cy="294206"/>
          </a:xfrm>
          <a:prstGeom prst="wedgeRoundRectCallout">
            <a:avLst>
              <a:gd name="adj1" fmla="val -22334"/>
              <a:gd name="adj2" fmla="val 12195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a:solidFill>
                  <a:schemeClr val="tx1"/>
                </a:solidFill>
                <a:latin typeface="メイリオ" panose="020B0604030504040204" pitchFamily="50" charset="-128"/>
                <a:ea typeface="メイリオ" panose="020B0604030504040204" pitchFamily="50" charset="-128"/>
              </a:rPr>
              <a:t>音声データ</a:t>
            </a:r>
          </a:p>
        </p:txBody>
      </p:sp>
      <p:sp>
        <p:nvSpPr>
          <p:cNvPr id="44" name="角丸四角形吹き出し 43"/>
          <p:cNvSpPr/>
          <p:nvPr/>
        </p:nvSpPr>
        <p:spPr>
          <a:xfrm>
            <a:off x="3980892" y="4365104"/>
            <a:ext cx="2691158" cy="318435"/>
          </a:xfrm>
          <a:prstGeom prst="wedgeRoundRectCallout">
            <a:avLst>
              <a:gd name="adj1" fmla="val -14986"/>
              <a:gd name="adj2" fmla="val -11750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a:solidFill>
                  <a:schemeClr val="tx1"/>
                </a:solidFill>
                <a:latin typeface="メイリオ" panose="020B0604030504040204" pitchFamily="50" charset="-128"/>
                <a:ea typeface="メイリオ" panose="020B0604030504040204" pitchFamily="50" charset="-128"/>
              </a:rPr>
              <a:t>テキスト</a:t>
            </a:r>
            <a:r>
              <a:rPr lang="ja-JP" altLang="en-US" sz="1100">
                <a:solidFill>
                  <a:schemeClr val="tx1"/>
                </a:solidFill>
                <a:latin typeface="メイリオ" panose="020B0604030504040204" pitchFamily="50" charset="-128"/>
                <a:ea typeface="メイリオ" panose="020B0604030504040204" pitchFamily="50" charset="-128"/>
              </a:rPr>
              <a:t>・外国語翻訳・音声合成</a:t>
            </a:r>
            <a:endParaRPr kumimoji="1" lang="ja-JP" altLang="en-US" sz="1100">
              <a:solidFill>
                <a:schemeClr val="tx1"/>
              </a:solidFill>
              <a:latin typeface="メイリオ" panose="020B0604030504040204" pitchFamily="50" charset="-128"/>
              <a:ea typeface="メイリオ" panose="020B0604030504040204" pitchFamily="50" charset="-128"/>
            </a:endParaRPr>
          </a:p>
        </p:txBody>
      </p:sp>
      <p:pic>
        <p:nvPicPr>
          <p:cNvPr id="45" name="Picture 2" descr="X:\ユーザ作業用フォルダ\ICT戦略担当\B_ICT推進\06_予算・決算・市会\平成29年度ー予算\12_ICT戦略担当予算\04_予算プレス関係\01_ICT戦略室\20170123_【01月25日締切】別紙1：市長プレス（パワポ及び説明）\02_提出資料\イラスト\computer_サーバー.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4412" y="3356992"/>
            <a:ext cx="788169" cy="926882"/>
          </a:xfrm>
          <a:prstGeom prst="rect">
            <a:avLst/>
          </a:prstGeom>
          <a:noFill/>
          <a:extLst>
            <a:ext uri="{909E8E84-426E-40DD-AFC4-6F175D3DCCD1}">
              <a14:hiddenFill xmlns:a14="http://schemas.microsoft.com/office/drawing/2010/main">
                <a:solidFill>
                  <a:srgbClr val="FFFFFF"/>
                </a:solidFill>
              </a14:hiddenFill>
            </a:ext>
          </a:extLst>
        </p:spPr>
      </p:pic>
      <p:sp>
        <p:nvSpPr>
          <p:cNvPr id="46" name="角丸四角形吹き出し 45"/>
          <p:cNvSpPr/>
          <p:nvPr/>
        </p:nvSpPr>
        <p:spPr>
          <a:xfrm>
            <a:off x="8049344" y="3465004"/>
            <a:ext cx="1224136" cy="1152128"/>
          </a:xfrm>
          <a:prstGeom prst="wedgeRoundRectCallout">
            <a:avLst>
              <a:gd name="adj1" fmla="val -109262"/>
              <a:gd name="adj2" fmla="val -1217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a:solidFill>
                  <a:schemeClr val="tx1"/>
                </a:solidFill>
                <a:latin typeface="メイリオ" panose="020B0604030504040204" pitchFamily="50" charset="-128"/>
                <a:ea typeface="メイリオ" panose="020B0604030504040204" pitchFamily="50" charset="-128"/>
              </a:rPr>
              <a:t>音声認識</a:t>
            </a:r>
            <a:endParaRPr kumimoji="1" lang="en-US" altLang="ja-JP" sz="1100">
              <a:solidFill>
                <a:schemeClr val="tx1"/>
              </a:solidFill>
              <a:latin typeface="メイリオ" panose="020B0604030504040204" pitchFamily="50" charset="-128"/>
              <a:ea typeface="メイリオ" panose="020B0604030504040204" pitchFamily="50" charset="-128"/>
            </a:endParaRPr>
          </a:p>
          <a:p>
            <a:pPr algn="ctr"/>
            <a:r>
              <a:rPr lang="ja-JP" altLang="en-US" sz="1100">
                <a:solidFill>
                  <a:schemeClr val="tx1"/>
                </a:solidFill>
                <a:latin typeface="メイリオ" panose="020B0604030504040204" pitchFamily="50" charset="-128"/>
                <a:ea typeface="メイリオ" panose="020B0604030504040204" pitchFamily="50" charset="-128"/>
              </a:rPr>
              <a:t>テキスト化</a:t>
            </a:r>
            <a:endParaRPr lang="en-US" altLang="ja-JP" sz="1100">
              <a:solidFill>
                <a:schemeClr val="tx1"/>
              </a:solidFill>
              <a:latin typeface="メイリオ" panose="020B0604030504040204" pitchFamily="50" charset="-128"/>
              <a:ea typeface="メイリオ" panose="020B0604030504040204" pitchFamily="50" charset="-128"/>
            </a:endParaRPr>
          </a:p>
          <a:p>
            <a:pPr algn="ctr"/>
            <a:r>
              <a:rPr kumimoji="1" lang="ja-JP" altLang="en-US" sz="1100">
                <a:solidFill>
                  <a:schemeClr val="tx1"/>
                </a:solidFill>
                <a:latin typeface="メイリオ" panose="020B0604030504040204" pitchFamily="50" charset="-128"/>
                <a:ea typeface="メイリオ" panose="020B0604030504040204" pitchFamily="50" charset="-128"/>
              </a:rPr>
              <a:t>機械翻訳</a:t>
            </a:r>
          </a:p>
        </p:txBody>
      </p:sp>
      <p:sp>
        <p:nvSpPr>
          <p:cNvPr id="49" name="テキスト ボックス 48"/>
          <p:cNvSpPr txBox="1"/>
          <p:nvPr/>
        </p:nvSpPr>
        <p:spPr>
          <a:xfrm>
            <a:off x="8240332" y="118722"/>
            <a:ext cx="1537204" cy="372410"/>
          </a:xfrm>
          <a:prstGeom prst="rect">
            <a:avLst/>
          </a:prstGeom>
          <a:solidFill>
            <a:srgbClr val="DF5327"/>
          </a:solidFill>
          <a:ln>
            <a:solidFill>
              <a:srgbClr val="DF5327"/>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kumimoji="1" lang="ja-JP" altLang="en-US" sz="1400">
                <a:latin typeface="+mj-ea"/>
                <a:ea typeface="+mj-ea"/>
              </a:rPr>
              <a:t>スマートシティ</a:t>
            </a:r>
          </a:p>
        </p:txBody>
      </p:sp>
      <p:sp>
        <p:nvSpPr>
          <p:cNvPr id="6" name="テキスト ボックス 5"/>
          <p:cNvSpPr txBox="1"/>
          <p:nvPr/>
        </p:nvSpPr>
        <p:spPr>
          <a:xfrm>
            <a:off x="488504" y="3537012"/>
            <a:ext cx="2159566" cy="312393"/>
          </a:xfrm>
          <a:prstGeom prst="rect">
            <a:avLst/>
          </a:prstGeom>
          <a:noFill/>
        </p:spPr>
        <p:txBody>
          <a:bodyPr wrap="none" rtlCol="0">
            <a:spAutoFit/>
          </a:bodyPr>
          <a:lstStyle/>
          <a:p>
            <a:r>
              <a:rPr kumimoji="1" lang="ja-JP" altLang="en-US" sz="1100" b="1">
                <a:solidFill>
                  <a:srgbClr val="FF0000"/>
                </a:solidFill>
              </a:rPr>
              <a:t>外国人とのコミュニケーション</a:t>
            </a:r>
          </a:p>
        </p:txBody>
      </p:sp>
      <p:sp>
        <p:nvSpPr>
          <p:cNvPr id="36" name="テキスト ボックス 35"/>
          <p:cNvSpPr txBox="1"/>
          <p:nvPr/>
        </p:nvSpPr>
        <p:spPr>
          <a:xfrm>
            <a:off x="416496" y="4482291"/>
            <a:ext cx="2582758" cy="312393"/>
          </a:xfrm>
          <a:prstGeom prst="rect">
            <a:avLst/>
          </a:prstGeom>
          <a:noFill/>
        </p:spPr>
        <p:txBody>
          <a:bodyPr wrap="none" rtlCol="0">
            <a:spAutoFit/>
          </a:bodyPr>
          <a:lstStyle/>
          <a:p>
            <a:r>
              <a:rPr kumimoji="1" lang="ja-JP" altLang="en-US" sz="1100" b="1" dirty="0" err="1">
                <a:solidFill>
                  <a:srgbClr val="FF0000"/>
                </a:solidFill>
              </a:rPr>
              <a:t>聴覚障がい</a:t>
            </a:r>
            <a:r>
              <a:rPr kumimoji="1" lang="ja-JP" altLang="en-US" sz="1100" b="1" dirty="0">
                <a:solidFill>
                  <a:srgbClr val="FF0000"/>
                </a:solidFill>
              </a:rPr>
              <a:t>者とのコミュニケーション</a:t>
            </a:r>
          </a:p>
        </p:txBody>
      </p:sp>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6796" y="3032956"/>
            <a:ext cx="937356" cy="1276400"/>
          </a:xfrm>
          <a:prstGeom prst="rect">
            <a:avLst/>
          </a:prstGeom>
          <a:effectLst>
            <a:outerShdw blurRad="50800" dist="38100" dir="2700000" algn="tl" rotWithShape="0">
              <a:prstClr val="black">
                <a:alpha val="40000"/>
              </a:prstClr>
            </a:outerShdw>
          </a:effectLst>
        </p:spPr>
      </p:pic>
      <p:graphicFrame>
        <p:nvGraphicFramePr>
          <p:cNvPr id="54" name="表 53"/>
          <p:cNvGraphicFramePr>
            <a:graphicFrameLocks noGrp="1"/>
          </p:cNvGraphicFramePr>
          <p:nvPr/>
        </p:nvGraphicFramePr>
        <p:xfrm>
          <a:off x="308484" y="5409220"/>
          <a:ext cx="4608512" cy="1130613"/>
        </p:xfrm>
        <a:graphic>
          <a:graphicData uri="http://schemas.openxmlformats.org/drawingml/2006/table">
            <a:tbl>
              <a:tblPr firstRow="1" bandRow="1"/>
              <a:tblGrid>
                <a:gridCol w="1476164">
                  <a:extLst>
                    <a:ext uri="{9D8B030D-6E8A-4147-A177-3AD203B41FA5}">
                      <a16:colId xmlns:a16="http://schemas.microsoft.com/office/drawing/2014/main" val="20000"/>
                    </a:ext>
                  </a:extLst>
                </a:gridCol>
                <a:gridCol w="1548172">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tblGrid>
              <a:tr h="360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kern="1200">
                          <a:solidFill>
                            <a:schemeClr val="bg1"/>
                          </a:solidFill>
                          <a:latin typeface="+mj-ea"/>
                          <a:ea typeface="+mj-ea"/>
                          <a:cs typeface="+mn-cs"/>
                        </a:rPr>
                        <a:t>2018</a:t>
                      </a:r>
                      <a:r>
                        <a:rPr kumimoji="1" lang="ja-JP" altLang="en-US" sz="1200" b="1" kern="1200">
                          <a:solidFill>
                            <a:schemeClr val="bg1"/>
                          </a:solidFill>
                          <a:latin typeface="+mj-ea"/>
                          <a:ea typeface="+mj-ea"/>
                          <a:cs typeface="+mn-cs"/>
                        </a:rPr>
                        <a:t>年度</a:t>
                      </a:r>
                      <a:endParaRPr kumimoji="1" lang="ja-JP" altLang="en-US" sz="1200" b="1">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200">
                          <a:latin typeface="+mj-lt"/>
                        </a:rPr>
                        <a:t>2019</a:t>
                      </a:r>
                      <a:r>
                        <a:rPr kumimoji="1" lang="ja-JP" altLang="en-US" sz="1200">
                          <a:latin typeface="+mj-lt"/>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algn="ctr"/>
                      <a:r>
                        <a:rPr kumimoji="1" lang="en-US" altLang="ja-JP" sz="1200" b="1">
                          <a:solidFill>
                            <a:schemeClr val="bg1"/>
                          </a:solidFill>
                          <a:latin typeface="+mj-lt"/>
                        </a:rPr>
                        <a:t>2020</a:t>
                      </a:r>
                      <a:r>
                        <a:rPr kumimoji="1" lang="ja-JP" altLang="en-US" sz="1200" b="1">
                          <a:solidFill>
                            <a:schemeClr val="bg1"/>
                          </a:solidFill>
                          <a:latin typeface="+mj-lt"/>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770573">
                <a:tc>
                  <a:txBody>
                    <a:bodyPr/>
                    <a:lstStyle/>
                    <a:p>
                      <a:endParaRPr kumimoji="1" lang="ja-JP" altLang="en-US" sz="140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57" name="ホームベース 56"/>
          <p:cNvSpPr/>
          <p:nvPr/>
        </p:nvSpPr>
        <p:spPr>
          <a:xfrm>
            <a:off x="416496" y="5841268"/>
            <a:ext cx="4464496" cy="288032"/>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a:solidFill>
                  <a:srgbClr val="000000"/>
                </a:solidFill>
                <a:latin typeface="Meiryo UI" panose="020B0604030504040204" pitchFamily="50" charset="-128"/>
                <a:ea typeface="Meiryo UI" panose="020B0604030504040204" pitchFamily="50" charset="-128"/>
              </a:rPr>
              <a:t>各ツールの検証利用・本格導入</a:t>
            </a:r>
          </a:p>
        </p:txBody>
      </p:sp>
      <p:sp>
        <p:nvSpPr>
          <p:cNvPr id="58" name="ホームベース 57"/>
          <p:cNvSpPr/>
          <p:nvPr/>
        </p:nvSpPr>
        <p:spPr>
          <a:xfrm>
            <a:off x="1856656" y="6165304"/>
            <a:ext cx="1404156" cy="288032"/>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a:solidFill>
                  <a:srgbClr val="000000"/>
                </a:solidFill>
                <a:latin typeface="Meiryo UI" panose="020B0604030504040204" pitchFamily="50" charset="-128"/>
                <a:ea typeface="Meiryo UI" panose="020B0604030504040204" pitchFamily="50" charset="-128"/>
              </a:rPr>
              <a:t>ツール評価・導入検討</a:t>
            </a:r>
          </a:p>
        </p:txBody>
      </p:sp>
      <p:sp>
        <p:nvSpPr>
          <p:cNvPr id="59" name="ホームベース 58"/>
          <p:cNvSpPr/>
          <p:nvPr/>
        </p:nvSpPr>
        <p:spPr>
          <a:xfrm>
            <a:off x="3440832" y="6165304"/>
            <a:ext cx="1404156" cy="288032"/>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a:solidFill>
                  <a:srgbClr val="000000"/>
                </a:solidFill>
                <a:latin typeface="Meiryo UI" panose="020B0604030504040204" pitchFamily="50" charset="-128"/>
                <a:ea typeface="Meiryo UI" panose="020B0604030504040204" pitchFamily="50" charset="-128"/>
              </a:rPr>
              <a:t>ツール評価・導入検討</a:t>
            </a:r>
          </a:p>
        </p:txBody>
      </p:sp>
      <p:sp>
        <p:nvSpPr>
          <p:cNvPr id="27" name="正方形/長方形 26"/>
          <p:cNvSpPr/>
          <p:nvPr/>
        </p:nvSpPr>
        <p:spPr>
          <a:xfrm>
            <a:off x="7228746" y="50626"/>
            <a:ext cx="954107" cy="523220"/>
          </a:xfrm>
          <a:prstGeom prst="rect">
            <a:avLst/>
          </a:prstGeom>
          <a:noFill/>
          <a:ln>
            <a:solidFill>
              <a:srgbClr val="DF5327"/>
            </a:solidFill>
          </a:ln>
        </p:spPr>
        <p:style>
          <a:lnRef idx="3">
            <a:schemeClr val="lt1"/>
          </a:lnRef>
          <a:fillRef idx="1">
            <a:schemeClr val="accent3"/>
          </a:fillRef>
          <a:effectRef idx="1">
            <a:schemeClr val="accent3"/>
          </a:effectRef>
          <a:fontRef idx="minor">
            <a:schemeClr val="lt1"/>
          </a:fontRef>
        </p:style>
        <p:txBody>
          <a:bodyPr wrap="none" lIns="91440" tIns="45720" rIns="91440" bIns="45720">
            <a:spAutoFit/>
          </a:bodyPr>
          <a:lstStyle/>
          <a:p>
            <a:pPr algn="ctr"/>
            <a:r>
              <a:rPr lang="ja-JP" altLang="en-US" sz="2000">
                <a:ln w="0"/>
                <a:solidFill>
                  <a:schemeClr val="tx1"/>
                </a:solidFill>
                <a:effectLst>
                  <a:outerShdw blurRad="38100" dist="19050" dir="2700000" algn="tl" rotWithShape="0">
                    <a:schemeClr val="dk1">
                      <a:alpha val="40000"/>
                    </a:schemeClr>
                  </a:outerShdw>
                </a:effectLst>
              </a:rPr>
              <a:t>検証中</a:t>
            </a:r>
          </a:p>
        </p:txBody>
      </p:sp>
    </p:spTree>
    <p:extLst>
      <p:ext uri="{BB962C8B-B14F-4D97-AF65-F5344CB8AC3E}">
        <p14:creationId xmlns:p14="http://schemas.microsoft.com/office/powerpoint/2010/main" val="14321910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nvGraphicFramePr>
        <p:xfrm>
          <a:off x="415041" y="2851864"/>
          <a:ext cx="9038459" cy="2137101"/>
        </p:xfrm>
        <a:graphic>
          <a:graphicData uri="http://schemas.openxmlformats.org/drawingml/2006/table">
            <a:tbl>
              <a:tblPr firstRow="1" bandRow="1">
                <a:tableStyleId>{5C22544A-7EE6-4342-B048-85BDC9FD1C3A}</a:tableStyleId>
              </a:tblPr>
              <a:tblGrid>
                <a:gridCol w="457101">
                  <a:extLst>
                    <a:ext uri="{9D8B030D-6E8A-4147-A177-3AD203B41FA5}">
                      <a16:colId xmlns:a16="http://schemas.microsoft.com/office/drawing/2014/main" val="2611383319"/>
                    </a:ext>
                  </a:extLst>
                </a:gridCol>
                <a:gridCol w="5124974">
                  <a:extLst>
                    <a:ext uri="{9D8B030D-6E8A-4147-A177-3AD203B41FA5}">
                      <a16:colId xmlns:a16="http://schemas.microsoft.com/office/drawing/2014/main" val="3795163849"/>
                    </a:ext>
                  </a:extLst>
                </a:gridCol>
                <a:gridCol w="468052">
                  <a:extLst>
                    <a:ext uri="{9D8B030D-6E8A-4147-A177-3AD203B41FA5}">
                      <a16:colId xmlns:a16="http://schemas.microsoft.com/office/drawing/2014/main" val="3039821672"/>
                    </a:ext>
                  </a:extLst>
                </a:gridCol>
                <a:gridCol w="2988332">
                  <a:extLst>
                    <a:ext uri="{9D8B030D-6E8A-4147-A177-3AD203B41FA5}">
                      <a16:colId xmlns:a16="http://schemas.microsoft.com/office/drawing/2014/main" val="299230788"/>
                    </a:ext>
                  </a:extLst>
                </a:gridCol>
              </a:tblGrid>
              <a:tr h="2137101">
                <a:tc>
                  <a:txBody>
                    <a:bodyPr/>
                    <a:lstStyle/>
                    <a:p>
                      <a:pPr algn="ctr"/>
                      <a:r>
                        <a:rPr kumimoji="1" lang="ja-JP" altLang="en-US" sz="1400"/>
                        <a:t>情報収集</a:t>
                      </a:r>
                    </a:p>
                  </a:txBody>
                  <a:tcPr anchor="ctr">
                    <a:solidFill>
                      <a:srgbClr val="B73101"/>
                    </a:solidFill>
                  </a:tcPr>
                </a:tc>
                <a:tc>
                  <a:txBody>
                    <a:bodyPr/>
                    <a:lstStyle/>
                    <a:p>
                      <a:endParaRPr kumimoji="1" lang="ja-JP" altLang="en-US" dirty="0"/>
                    </a:p>
                  </a:txBody>
                  <a:tcPr>
                    <a:solidFill>
                      <a:schemeClr val="bg1">
                        <a:lumMod val="95000"/>
                      </a:schemeClr>
                    </a:solidFill>
                  </a:tcPr>
                </a:tc>
                <a:tc>
                  <a:txBody>
                    <a:bodyPr/>
                    <a:lstStyle/>
                    <a:p>
                      <a:pPr algn="ctr"/>
                      <a:r>
                        <a:rPr kumimoji="1" lang="ja-JP" altLang="en-US" sz="1400"/>
                        <a:t>情報発信</a:t>
                      </a:r>
                    </a:p>
                  </a:txBody>
                  <a:tcPr anchor="ctr">
                    <a:solidFill>
                      <a:srgbClr val="B73101"/>
                    </a:solidFill>
                  </a:tcPr>
                </a:tc>
                <a:tc>
                  <a:txBody>
                    <a:bodyPr/>
                    <a:lstStyle/>
                    <a:p>
                      <a:endParaRPr kumimoji="1" lang="ja-JP" altLang="en-US" dirty="0"/>
                    </a:p>
                  </a:txBody>
                  <a:tcPr>
                    <a:solidFill>
                      <a:schemeClr val="bg1">
                        <a:lumMod val="95000"/>
                      </a:schemeClr>
                    </a:solidFill>
                  </a:tcPr>
                </a:tc>
                <a:extLst>
                  <a:ext uri="{0D108BD9-81ED-4DB2-BD59-A6C34878D82A}">
                    <a16:rowId xmlns:a16="http://schemas.microsoft.com/office/drawing/2014/main" val="3391580404"/>
                  </a:ext>
                </a:extLst>
              </a:tr>
            </a:tbl>
          </a:graphicData>
        </a:graphic>
      </p:graphicFrame>
      <p:sp>
        <p:nvSpPr>
          <p:cNvPr id="38" name="角丸四角形 37"/>
          <p:cNvSpPr/>
          <p:nvPr/>
        </p:nvSpPr>
        <p:spPr bwMode="auto">
          <a:xfrm>
            <a:off x="5240898" y="5121188"/>
            <a:ext cx="4182071" cy="651311"/>
          </a:xfrm>
          <a:prstGeom prst="roundRect">
            <a:avLst/>
          </a:prstGeom>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39" name="角丸四角形 38"/>
          <p:cNvSpPr/>
          <p:nvPr/>
        </p:nvSpPr>
        <p:spPr bwMode="auto">
          <a:xfrm>
            <a:off x="5240898" y="5900296"/>
            <a:ext cx="4176597" cy="761563"/>
          </a:xfrm>
          <a:prstGeom prst="roundRect">
            <a:avLst/>
          </a:prstGeom>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31" name="テキスト ボックス 30"/>
          <p:cNvSpPr txBox="1"/>
          <p:nvPr/>
        </p:nvSpPr>
        <p:spPr>
          <a:xfrm>
            <a:off x="268270" y="1157791"/>
            <a:ext cx="9365166" cy="163531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ts val="1700"/>
              </a:lnSpc>
            </a:pPr>
            <a:r>
              <a:rPr lang="ja-JP" altLang="en-US" sz="1100">
                <a:solidFill>
                  <a:schemeClr val="tx1"/>
                </a:solidFill>
                <a:latin typeface="メイリオ"/>
                <a:ea typeface="メイリオ"/>
              </a:rPr>
              <a:t>・災害時に市民が発信する</a:t>
            </a:r>
            <a:r>
              <a:rPr lang="en-US" altLang="ja-JP" sz="1100">
                <a:solidFill>
                  <a:schemeClr val="tx1"/>
                </a:solidFill>
                <a:latin typeface="メイリオ"/>
                <a:ea typeface="メイリオ"/>
              </a:rPr>
              <a:t>SNS</a:t>
            </a:r>
            <a:r>
              <a:rPr lang="ja-JP" altLang="en-US" sz="1100">
                <a:solidFill>
                  <a:schemeClr val="tx1"/>
                </a:solidFill>
                <a:latin typeface="メイリオ"/>
                <a:ea typeface="メイリオ"/>
              </a:rPr>
              <a:t>の情報は、臨場感や即時性を持つ貴重な情報源となるため、その情報を収集・分析し活用することで、より効果的</a:t>
            </a:r>
            <a:r>
              <a:rPr lang="en-US" altLang="ja-JP" sz="1100">
                <a:solidFill>
                  <a:schemeClr val="tx1"/>
                </a:solidFill>
                <a:latin typeface="メイリオ"/>
                <a:ea typeface="メイリオ"/>
              </a:rPr>
              <a:t/>
            </a:r>
            <a:br>
              <a:rPr lang="en-US" altLang="ja-JP" sz="1100">
                <a:solidFill>
                  <a:schemeClr val="tx1"/>
                </a:solidFill>
                <a:latin typeface="メイリオ"/>
                <a:ea typeface="メイリオ"/>
              </a:rPr>
            </a:br>
            <a:r>
              <a:rPr lang="ja-JP" altLang="en-US" sz="1100">
                <a:solidFill>
                  <a:schemeClr val="tx1"/>
                </a:solidFill>
                <a:latin typeface="メイリオ"/>
                <a:ea typeface="メイリオ"/>
              </a:rPr>
              <a:t>　な災害対応に繋がることが期待できる。また、災害時の市民に対する情報発信手段の一つとして、より多くの市民が利用している</a:t>
            </a:r>
            <a:r>
              <a:rPr lang="en-US" altLang="ja-JP" sz="1100">
                <a:solidFill>
                  <a:schemeClr val="tx1"/>
                </a:solidFill>
                <a:latin typeface="メイリオ"/>
                <a:ea typeface="メイリオ"/>
              </a:rPr>
              <a:t>SNS</a:t>
            </a:r>
            <a:r>
              <a:rPr lang="ja-JP" altLang="en-US" sz="1100">
                <a:solidFill>
                  <a:schemeClr val="tx1"/>
                </a:solidFill>
                <a:latin typeface="メイリオ"/>
                <a:ea typeface="メイリオ"/>
              </a:rPr>
              <a:t>の活用も</a:t>
            </a:r>
            <a:r>
              <a:rPr lang="en-US" altLang="ja-JP" sz="1100">
                <a:solidFill>
                  <a:schemeClr val="tx1"/>
                </a:solidFill>
                <a:latin typeface="メイリオ"/>
                <a:ea typeface="メイリオ"/>
              </a:rPr>
              <a:t/>
            </a:r>
            <a:br>
              <a:rPr lang="en-US" altLang="ja-JP" sz="1100">
                <a:solidFill>
                  <a:schemeClr val="tx1"/>
                </a:solidFill>
                <a:latin typeface="メイリオ"/>
                <a:ea typeface="メイリオ"/>
              </a:rPr>
            </a:br>
            <a:r>
              <a:rPr lang="ja-JP" altLang="en-US" sz="1100">
                <a:solidFill>
                  <a:schemeClr val="tx1"/>
                </a:solidFill>
                <a:latin typeface="メイリオ"/>
                <a:ea typeface="メイリオ"/>
              </a:rPr>
              <a:t>　非常に有効な手段と考えられる。</a:t>
            </a:r>
            <a:endParaRPr lang="en-US" altLang="ja-JP" sz="1100">
              <a:solidFill>
                <a:schemeClr val="tx1"/>
              </a:solidFill>
              <a:latin typeface="メイリオ"/>
              <a:ea typeface="メイリオ"/>
            </a:endParaRPr>
          </a:p>
          <a:p>
            <a:pPr>
              <a:lnSpc>
                <a:spcPts val="1700"/>
              </a:lnSpc>
            </a:pPr>
            <a:r>
              <a:rPr lang="ja-JP" altLang="en-US" sz="1100">
                <a:solidFill>
                  <a:schemeClr val="tx1"/>
                </a:solidFill>
                <a:latin typeface="メイリオ"/>
                <a:ea typeface="メイリオ"/>
              </a:rPr>
              <a:t>・</a:t>
            </a:r>
            <a:r>
              <a:rPr lang="en-US" altLang="ja-JP" sz="1100">
                <a:solidFill>
                  <a:schemeClr val="tx1"/>
                </a:solidFill>
                <a:latin typeface="メイリオ"/>
                <a:ea typeface="メイリオ"/>
              </a:rPr>
              <a:t>2018</a:t>
            </a:r>
            <a:r>
              <a:rPr lang="ja-JP" altLang="en-US" sz="1100">
                <a:solidFill>
                  <a:schemeClr val="tx1"/>
                </a:solidFill>
                <a:latin typeface="メイリオ"/>
                <a:ea typeface="メイリオ"/>
              </a:rPr>
              <a:t>年度震災総合訓練では、実証実験として、</a:t>
            </a:r>
            <a:r>
              <a:rPr lang="en-US" altLang="ja-JP" sz="1100">
                <a:solidFill>
                  <a:schemeClr val="tx1"/>
                </a:solidFill>
                <a:latin typeface="メイリオ"/>
                <a:ea typeface="メイリオ"/>
              </a:rPr>
              <a:t>SNS</a:t>
            </a:r>
            <a:r>
              <a:rPr lang="ja-JP" altLang="en-US" sz="1100">
                <a:solidFill>
                  <a:schemeClr val="tx1"/>
                </a:solidFill>
                <a:latin typeface="メイリオ"/>
                <a:ea typeface="メイリオ"/>
              </a:rPr>
              <a:t>情報分析ツール（</a:t>
            </a:r>
            <a:r>
              <a:rPr lang="en-US" altLang="ja-JP" sz="1100">
                <a:solidFill>
                  <a:schemeClr val="tx1"/>
                </a:solidFill>
                <a:latin typeface="メイリオ"/>
                <a:ea typeface="メイリオ"/>
              </a:rPr>
              <a:t>D-SUMM</a:t>
            </a:r>
            <a:r>
              <a:rPr lang="ja-JP" altLang="en-US" sz="1100">
                <a:solidFill>
                  <a:schemeClr val="tx1"/>
                </a:solidFill>
                <a:latin typeface="メイリオ"/>
                <a:ea typeface="メイリオ"/>
              </a:rPr>
              <a:t>）による</a:t>
            </a:r>
            <a:r>
              <a:rPr lang="en-US" altLang="ja-JP" sz="1100">
                <a:solidFill>
                  <a:schemeClr val="tx1"/>
                </a:solidFill>
                <a:latin typeface="メイリオ"/>
                <a:ea typeface="メイリオ"/>
              </a:rPr>
              <a:t>SNS</a:t>
            </a:r>
            <a:r>
              <a:rPr lang="ja-JP" altLang="en-US" sz="1100">
                <a:solidFill>
                  <a:schemeClr val="tx1"/>
                </a:solidFill>
                <a:latin typeface="メイリオ"/>
                <a:ea typeface="メイリオ"/>
              </a:rPr>
              <a:t>情報の収集訓練を行ったほか、新たな</a:t>
            </a:r>
            <a:r>
              <a:rPr lang="en-US" altLang="ja-JP" sz="1100">
                <a:solidFill>
                  <a:schemeClr val="tx1"/>
                </a:solidFill>
                <a:latin typeface="メイリオ"/>
                <a:ea typeface="メイリオ"/>
              </a:rPr>
              <a:t>SNS</a:t>
            </a:r>
            <a:r>
              <a:rPr lang="ja-JP" altLang="en-US" sz="1100">
                <a:solidFill>
                  <a:schemeClr val="tx1"/>
                </a:solidFill>
                <a:latin typeface="メイリオ"/>
                <a:ea typeface="メイリオ"/>
              </a:rPr>
              <a:t>（</a:t>
            </a:r>
            <a:r>
              <a:rPr lang="en-US" altLang="ja-JP" sz="1100">
                <a:solidFill>
                  <a:schemeClr val="tx1"/>
                </a:solidFill>
                <a:latin typeface="メイリオ"/>
                <a:ea typeface="メイリオ"/>
              </a:rPr>
              <a:t>LINE</a:t>
            </a:r>
            <a:br>
              <a:rPr lang="en-US" altLang="ja-JP" sz="1100">
                <a:solidFill>
                  <a:schemeClr val="tx1"/>
                </a:solidFill>
                <a:latin typeface="メイリオ"/>
                <a:ea typeface="メイリオ"/>
              </a:rPr>
            </a:br>
            <a:r>
              <a:rPr lang="ja-JP" altLang="en-US" sz="1100">
                <a:solidFill>
                  <a:schemeClr val="tx1"/>
                </a:solidFill>
                <a:latin typeface="メイリオ"/>
                <a:ea typeface="メイリオ"/>
              </a:rPr>
              <a:t>　公式アカウント）による災害情報の発信訓練を実施した。</a:t>
            </a:r>
            <a:r>
              <a:rPr lang="en-US" altLang="ja-JP" sz="1100">
                <a:solidFill>
                  <a:schemeClr val="tx1"/>
                </a:solidFill>
                <a:latin typeface="メイリオ"/>
                <a:ea typeface="メイリオ"/>
              </a:rPr>
              <a:t/>
            </a:r>
            <a:br>
              <a:rPr lang="en-US" altLang="ja-JP" sz="1100">
                <a:solidFill>
                  <a:schemeClr val="tx1"/>
                </a:solidFill>
                <a:latin typeface="メイリオ"/>
                <a:ea typeface="メイリオ"/>
              </a:rPr>
            </a:br>
            <a:r>
              <a:rPr lang="ja-JP" altLang="en-US" sz="1100">
                <a:solidFill>
                  <a:schemeClr val="tx1"/>
                </a:solidFill>
                <a:latin typeface="メイリオ"/>
                <a:ea typeface="メイリオ"/>
              </a:rPr>
              <a:t>・</a:t>
            </a:r>
            <a:r>
              <a:rPr lang="en-US" altLang="ja-JP" sz="1100">
                <a:solidFill>
                  <a:schemeClr val="tx1"/>
                </a:solidFill>
                <a:latin typeface="メイリオ"/>
                <a:ea typeface="メイリオ"/>
              </a:rPr>
              <a:t>2019</a:t>
            </a:r>
            <a:r>
              <a:rPr lang="ja-JP" altLang="en-US" sz="1100">
                <a:solidFill>
                  <a:schemeClr val="tx1"/>
                </a:solidFill>
                <a:latin typeface="メイリオ"/>
                <a:ea typeface="メイリオ"/>
              </a:rPr>
              <a:t>年度以降も引き続き、市・区災害対策本部における</a:t>
            </a:r>
            <a:r>
              <a:rPr lang="en-US" altLang="ja-JP" sz="1100">
                <a:solidFill>
                  <a:schemeClr val="tx1"/>
                </a:solidFill>
                <a:latin typeface="メイリオ"/>
                <a:ea typeface="メイリオ"/>
              </a:rPr>
              <a:t>SNS</a:t>
            </a:r>
            <a:r>
              <a:rPr lang="ja-JP" altLang="en-US" sz="1100">
                <a:solidFill>
                  <a:schemeClr val="tx1"/>
                </a:solidFill>
                <a:latin typeface="メイリオ"/>
                <a:ea typeface="メイリオ"/>
              </a:rPr>
              <a:t>情報分析ツールの活用方法や、</a:t>
            </a:r>
            <a:r>
              <a:rPr lang="en-US" altLang="ja-JP" sz="1100">
                <a:solidFill>
                  <a:schemeClr val="tx1"/>
                </a:solidFill>
                <a:latin typeface="メイリオ"/>
                <a:ea typeface="メイリオ"/>
              </a:rPr>
              <a:t>HP</a:t>
            </a:r>
            <a:r>
              <a:rPr lang="ja-JP" altLang="en-US" sz="1100">
                <a:solidFill>
                  <a:schemeClr val="tx1"/>
                </a:solidFill>
                <a:latin typeface="メイリオ"/>
                <a:ea typeface="メイリオ"/>
              </a:rPr>
              <a:t>・</a:t>
            </a:r>
            <a:r>
              <a:rPr lang="en-US" altLang="ja-JP" sz="1100">
                <a:solidFill>
                  <a:schemeClr val="tx1"/>
                </a:solidFill>
                <a:latin typeface="メイリオ"/>
                <a:ea typeface="メイリオ"/>
              </a:rPr>
              <a:t>SNS</a:t>
            </a:r>
            <a:r>
              <a:rPr lang="ja-JP" altLang="en-US" sz="1100">
                <a:solidFill>
                  <a:schemeClr val="tx1"/>
                </a:solidFill>
                <a:latin typeface="メイリオ"/>
                <a:ea typeface="メイリオ"/>
              </a:rPr>
              <a:t>など、</a:t>
            </a:r>
            <a:r>
              <a:rPr lang="en-US" altLang="ja-JP" sz="1100">
                <a:solidFill>
                  <a:schemeClr val="tx1"/>
                </a:solidFill>
                <a:latin typeface="メイリオ"/>
                <a:ea typeface="メイリオ"/>
              </a:rPr>
              <a:t>ICT</a:t>
            </a:r>
            <a:r>
              <a:rPr lang="ja-JP" altLang="en-US" sz="1100">
                <a:solidFill>
                  <a:schemeClr val="tx1"/>
                </a:solidFill>
                <a:latin typeface="メイリオ"/>
                <a:ea typeface="メイリオ"/>
              </a:rPr>
              <a:t>を活用した災害時の情報発信</a:t>
            </a:r>
            <a:r>
              <a:rPr lang="en-US" altLang="ja-JP" sz="1100">
                <a:solidFill>
                  <a:schemeClr val="tx1"/>
                </a:solidFill>
                <a:latin typeface="メイリオ"/>
                <a:ea typeface="メイリオ"/>
              </a:rPr>
              <a:t/>
            </a:r>
            <a:br>
              <a:rPr lang="en-US" altLang="ja-JP" sz="1100">
                <a:solidFill>
                  <a:schemeClr val="tx1"/>
                </a:solidFill>
                <a:latin typeface="メイリオ"/>
                <a:ea typeface="メイリオ"/>
              </a:rPr>
            </a:br>
            <a:r>
              <a:rPr lang="ja-JP" altLang="en-US" sz="1100">
                <a:solidFill>
                  <a:schemeClr val="tx1"/>
                </a:solidFill>
                <a:latin typeface="メイリオ"/>
                <a:ea typeface="メイリオ"/>
              </a:rPr>
              <a:t>　手法について、検討と検証を進める。</a:t>
            </a:r>
            <a:endParaRPr lang="en-US" altLang="ja-JP" sz="1100">
              <a:solidFill>
                <a:schemeClr val="tx1"/>
              </a:solidFill>
              <a:latin typeface="メイリオ"/>
              <a:ea typeface="メイリオ"/>
            </a:endParaRPr>
          </a:p>
        </p:txBody>
      </p:sp>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rgbClr val="000000"/>
                </a:solidFill>
                <a:latin typeface="メイリオ" panose="020B0604030504040204" pitchFamily="50" charset="-128"/>
              </a:rPr>
              <a:pPr eaLnBrk="1" hangingPunct="1"/>
              <a:t>32</a:t>
            </a:fld>
            <a:endParaRPr kumimoji="0" lang="en-US" altLang="ja-JP" sz="1000">
              <a:solidFill>
                <a:srgbClr val="000000"/>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ja-JP" altLang="en-US"/>
              <a:t>防災</a:t>
            </a:r>
          </a:p>
        </p:txBody>
      </p:sp>
      <p:sp>
        <p:nvSpPr>
          <p:cNvPr id="20" name="Shape 128"/>
          <p:cNvSpPr/>
          <p:nvPr/>
        </p:nvSpPr>
        <p:spPr>
          <a:xfrm>
            <a:off x="241703" y="856675"/>
            <a:ext cx="9498906"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rPr>
              <a:t>ＩＣＴを活用した災害時の情報収集・発信力の強化</a:t>
            </a:r>
            <a:endParaRPr kumimoji="0" lang="en-US" altLang="ja-JP" sz="1687" kern="0" dirty="0">
              <a:solidFill>
                <a:srgbClr val="C00000"/>
              </a:solidFill>
              <a:latin typeface="メイリオ" panose="020B0604030504040204" pitchFamily="50" charset="-128"/>
              <a:sym typeface="Helvetica Light"/>
            </a:endParaRPr>
          </a:p>
        </p:txBody>
      </p:sp>
      <p:sp>
        <p:nvSpPr>
          <p:cNvPr id="51" name="正方形/長方形 50"/>
          <p:cNvSpPr/>
          <p:nvPr/>
        </p:nvSpPr>
        <p:spPr>
          <a:xfrm>
            <a:off x="5212913" y="5949280"/>
            <a:ext cx="4227094" cy="664797"/>
          </a:xfrm>
          <a:prstGeom prst="rect">
            <a:avLst/>
          </a:prstGeom>
        </p:spPr>
        <p:txBody>
          <a:bodyPr wrap="square">
            <a:spAutoFit/>
          </a:bodyPr>
          <a:lstStyle/>
          <a:p>
            <a:pPr>
              <a:lnSpc>
                <a:spcPct val="100000"/>
              </a:lnSpc>
            </a:pPr>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【KPI】</a:t>
            </a:r>
          </a:p>
          <a:p>
            <a:pPr>
              <a:lnSpc>
                <a:spcPct val="100000"/>
              </a:lnSpc>
            </a:pPr>
            <a:r>
              <a:rPr lang="ja-JP" altLang="en-US" sz="1200" dirty="0">
                <a:solidFill>
                  <a:schemeClr val="tx1"/>
                </a:solidFill>
                <a:latin typeface="Meiryo UI" panose="020B0604030504040204" pitchFamily="50" charset="-128"/>
                <a:ea typeface="Meiryo UI" panose="020B0604030504040204" pitchFamily="50" charset="-128"/>
              </a:rPr>
              <a:t>　 ・災害時の</a:t>
            </a:r>
            <a:r>
              <a:rPr lang="en-US" altLang="ja-JP" sz="1200" dirty="0">
                <a:solidFill>
                  <a:schemeClr val="tx1"/>
                </a:solidFill>
                <a:latin typeface="Meiryo UI" panose="020B0604030504040204" pitchFamily="50" charset="-128"/>
                <a:ea typeface="Meiryo UI" panose="020B0604030504040204" pitchFamily="50" charset="-128"/>
              </a:rPr>
              <a:t>ICT</a:t>
            </a:r>
            <a:r>
              <a:rPr lang="ja-JP" altLang="en-US" sz="1200" dirty="0">
                <a:solidFill>
                  <a:schemeClr val="tx1"/>
                </a:solidFill>
                <a:latin typeface="Meiryo UI" panose="020B0604030504040204" pitchFamily="50" charset="-128"/>
                <a:ea typeface="Meiryo UI" panose="020B0604030504040204" pitchFamily="50" charset="-128"/>
              </a:rPr>
              <a:t>を活用した情報収集・発信の取組件数</a:t>
            </a:r>
            <a:r>
              <a:rPr lang="en-US" altLang="ja-JP" sz="1200" dirty="0">
                <a:solidFill>
                  <a:schemeClr val="tx1"/>
                </a:solidFill>
                <a:latin typeface="Meiryo UI" panose="020B0604030504040204" pitchFamily="50" charset="-128"/>
                <a:ea typeface="Meiryo UI" panose="020B0604030504040204" pitchFamily="50" charset="-128"/>
              </a:rPr>
              <a:t/>
            </a:r>
            <a:br>
              <a:rPr lang="en-US" altLang="ja-JP" sz="1200" dirty="0">
                <a:solidFill>
                  <a:schemeClr val="tx1"/>
                </a:solidFill>
                <a:latin typeface="Meiryo UI" panose="020B0604030504040204" pitchFamily="50" charset="-128"/>
                <a:ea typeface="Meiryo UI" panose="020B0604030504040204" pitchFamily="50" charset="-128"/>
              </a:rPr>
            </a:br>
            <a:r>
              <a:rPr lang="ja-JP" altLang="en-US" sz="1200" dirty="0">
                <a:solidFill>
                  <a:schemeClr val="tx1"/>
                </a:solidFill>
                <a:latin typeface="Meiryo UI" panose="020B0604030504040204" pitchFamily="50" charset="-128"/>
                <a:ea typeface="Meiryo UI" panose="020B0604030504040204" pitchFamily="50" charset="-128"/>
              </a:rPr>
              <a:t>　 （訓練実施回数・参加所属数）</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52" name="正方形/長方形 51"/>
          <p:cNvSpPr/>
          <p:nvPr/>
        </p:nvSpPr>
        <p:spPr>
          <a:xfrm>
            <a:off x="5212913" y="5264172"/>
            <a:ext cx="2417166" cy="480131"/>
          </a:xfrm>
          <a:prstGeom prst="rect">
            <a:avLst/>
          </a:prstGeom>
        </p:spPr>
        <p:txBody>
          <a:bodyPr wrap="square">
            <a:spAutoFit/>
          </a:bodyPr>
          <a:lstStyle/>
          <a:p>
            <a:pPr>
              <a:lnSpc>
                <a:spcPct val="100000"/>
              </a:lnSpc>
            </a:pPr>
            <a:r>
              <a:rPr lang="en-US" altLang="ja-JP" sz="1200">
                <a:solidFill>
                  <a:schemeClr val="tx1"/>
                </a:solidFill>
              </a:rPr>
              <a:t>【</a:t>
            </a:r>
            <a:r>
              <a:rPr lang="ja-JP" altLang="en-US" sz="1200">
                <a:solidFill>
                  <a:schemeClr val="tx1"/>
                </a:solidFill>
              </a:rPr>
              <a:t>期待される効果</a:t>
            </a:r>
            <a:r>
              <a:rPr lang="en-US" altLang="ja-JP" sz="1200">
                <a:solidFill>
                  <a:schemeClr val="tx1"/>
                </a:solidFill>
              </a:rPr>
              <a:t>】</a:t>
            </a:r>
          </a:p>
          <a:p>
            <a:pPr>
              <a:lnSpc>
                <a:spcPct val="100000"/>
              </a:lnSpc>
            </a:pPr>
            <a:r>
              <a:rPr lang="ja-JP" altLang="en-US" sz="1200">
                <a:solidFill>
                  <a:schemeClr val="tx1"/>
                </a:solidFill>
              </a:rPr>
              <a:t>　・効果的かつ迅速な災害対応</a:t>
            </a:r>
          </a:p>
        </p:txBody>
      </p:sp>
      <p:sp>
        <p:nvSpPr>
          <p:cNvPr id="33" name="テキスト ボックス 32"/>
          <p:cNvSpPr txBox="1"/>
          <p:nvPr/>
        </p:nvSpPr>
        <p:spPr>
          <a:xfrm>
            <a:off x="8240332" y="118722"/>
            <a:ext cx="1537204" cy="393954"/>
          </a:xfrm>
          <a:prstGeom prst="rect">
            <a:avLst/>
          </a:prstGeom>
          <a:solidFill>
            <a:schemeClr val="accent4"/>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ja-JP" altLang="en-US" sz="1400">
                <a:latin typeface="+mj-ea"/>
                <a:ea typeface="+mj-ea"/>
              </a:rPr>
              <a:t>レジリエンス</a:t>
            </a:r>
            <a:endParaRPr kumimoji="1" lang="ja-JP" altLang="en-US" sz="1400">
              <a:latin typeface="+mj-ea"/>
              <a:ea typeface="+mj-ea"/>
            </a:endParaRPr>
          </a:p>
        </p:txBody>
      </p:sp>
      <p:graphicFrame>
        <p:nvGraphicFramePr>
          <p:cNvPr id="35" name="表 34"/>
          <p:cNvGraphicFramePr>
            <a:graphicFrameLocks noGrp="1"/>
          </p:cNvGraphicFramePr>
          <p:nvPr/>
        </p:nvGraphicFramePr>
        <p:xfrm>
          <a:off x="380492" y="5421409"/>
          <a:ext cx="4608512" cy="1067931"/>
        </p:xfrm>
        <a:graphic>
          <a:graphicData uri="http://schemas.openxmlformats.org/drawingml/2006/table">
            <a:tbl>
              <a:tblPr firstRow="1" bandRow="1"/>
              <a:tblGrid>
                <a:gridCol w="2232248">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tblGrid>
              <a:tr h="3786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kern="1200">
                          <a:solidFill>
                            <a:schemeClr val="bg1"/>
                          </a:solidFill>
                          <a:latin typeface="+mj-ea"/>
                          <a:ea typeface="+mj-ea"/>
                          <a:cs typeface="+mn-cs"/>
                        </a:rPr>
                        <a:t>2018</a:t>
                      </a:r>
                      <a:r>
                        <a:rPr kumimoji="1" lang="ja-JP" altLang="en-US" sz="1200" b="1" kern="1200">
                          <a:solidFill>
                            <a:schemeClr val="bg1"/>
                          </a:solidFill>
                          <a:latin typeface="+mj-ea"/>
                          <a:ea typeface="+mj-ea"/>
                          <a:cs typeface="+mn-cs"/>
                        </a:rPr>
                        <a:t>年度</a:t>
                      </a:r>
                      <a:endParaRPr kumimoji="1" lang="ja-JP" altLang="en-US" sz="1200" b="1">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200">
                          <a:latin typeface="+mj-lt"/>
                        </a:rPr>
                        <a:t>2019</a:t>
                      </a:r>
                      <a:r>
                        <a:rPr kumimoji="1" lang="ja-JP" altLang="en-US" sz="1200">
                          <a:latin typeface="+mj-lt"/>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algn="ctr"/>
                      <a:r>
                        <a:rPr kumimoji="1" lang="en-US" altLang="ja-JP" sz="1200" b="1">
                          <a:solidFill>
                            <a:schemeClr val="bg1"/>
                          </a:solidFill>
                          <a:latin typeface="+mj-lt"/>
                        </a:rPr>
                        <a:t>2020</a:t>
                      </a:r>
                      <a:r>
                        <a:rPr kumimoji="1" lang="ja-JP" altLang="en-US" sz="1200" b="1">
                          <a:solidFill>
                            <a:schemeClr val="bg1"/>
                          </a:solidFill>
                          <a:latin typeface="+mj-lt"/>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689271">
                <a:tc>
                  <a:txBody>
                    <a:bodyPr/>
                    <a:lstStyle/>
                    <a:p>
                      <a:endParaRPr kumimoji="1" lang="ja-JP" altLang="en-US" sz="140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36" name="ホームベース 35"/>
          <p:cNvSpPr/>
          <p:nvPr/>
        </p:nvSpPr>
        <p:spPr>
          <a:xfrm>
            <a:off x="2228568" y="5915474"/>
            <a:ext cx="2706500" cy="452946"/>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a:solidFill>
                  <a:srgbClr val="000000"/>
                </a:solidFill>
                <a:latin typeface="Meiryo UI" panose="020B0604030504040204" pitchFamily="50" charset="-128"/>
                <a:ea typeface="Meiryo UI" panose="020B0604030504040204" pitchFamily="50" charset="-128"/>
              </a:rPr>
              <a:t>訓練実施及び手法の改善</a:t>
            </a:r>
            <a:endParaRPr lang="en-US" altLang="ja-JP" sz="1050">
              <a:solidFill>
                <a:srgbClr val="000000"/>
              </a:solidFill>
              <a:latin typeface="Meiryo UI" panose="020B0604030504040204" pitchFamily="50" charset="-128"/>
              <a:ea typeface="Meiryo UI" panose="020B0604030504040204" pitchFamily="50" charset="-128"/>
            </a:endParaRPr>
          </a:p>
        </p:txBody>
      </p:sp>
      <p:sp>
        <p:nvSpPr>
          <p:cNvPr id="37" name="ホームベース 36"/>
          <p:cNvSpPr/>
          <p:nvPr/>
        </p:nvSpPr>
        <p:spPr>
          <a:xfrm>
            <a:off x="485155" y="5911871"/>
            <a:ext cx="1695537" cy="456549"/>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en-US" altLang="ja-JP" sz="1050">
                <a:solidFill>
                  <a:srgbClr val="000000"/>
                </a:solidFill>
                <a:latin typeface="Meiryo UI" panose="020B0604030504040204" pitchFamily="50" charset="-128"/>
                <a:ea typeface="Meiryo UI" panose="020B0604030504040204" pitchFamily="50" charset="-128"/>
              </a:rPr>
              <a:t>ICT</a:t>
            </a:r>
            <a:r>
              <a:rPr lang="ja-JP" altLang="en-US" sz="1050">
                <a:solidFill>
                  <a:srgbClr val="000000"/>
                </a:solidFill>
                <a:latin typeface="Meiryo UI" panose="020B0604030504040204" pitchFamily="50" charset="-128"/>
                <a:ea typeface="Meiryo UI" panose="020B0604030504040204" pitchFamily="50" charset="-128"/>
              </a:rPr>
              <a:t>を活用した情報収集・情報発信手法の検討</a:t>
            </a:r>
          </a:p>
        </p:txBody>
      </p:sp>
      <p:sp>
        <p:nvSpPr>
          <p:cNvPr id="40" name="正方形/長方形 39"/>
          <p:cNvSpPr/>
          <p:nvPr/>
        </p:nvSpPr>
        <p:spPr>
          <a:xfrm>
            <a:off x="354970" y="5092467"/>
            <a:ext cx="1177149" cy="316753"/>
          </a:xfrm>
          <a:prstGeom prst="rect">
            <a:avLst/>
          </a:prstGeom>
        </p:spPr>
        <p:txBody>
          <a:bodyPr wrap="square">
            <a:spAutoFit/>
          </a:bodyPr>
          <a:lstStyle/>
          <a:p>
            <a:r>
              <a:rPr lang="en-US" altLang="ja-JP" sz="1200">
                <a:solidFill>
                  <a:schemeClr val="tx1"/>
                </a:solidFill>
                <a:latin typeface="Meiryo UI" panose="020B0604030504040204" pitchFamily="50" charset="-128"/>
                <a:ea typeface="Meiryo UI" panose="020B0604030504040204" pitchFamily="50" charset="-128"/>
              </a:rPr>
              <a:t>【</a:t>
            </a:r>
            <a:r>
              <a:rPr lang="ja-JP" altLang="en-US" sz="1200">
                <a:solidFill>
                  <a:schemeClr val="tx1"/>
                </a:solidFill>
                <a:latin typeface="Meiryo UI" panose="020B0604030504040204" pitchFamily="50" charset="-128"/>
                <a:ea typeface="Meiryo UI" panose="020B0604030504040204" pitchFamily="50" charset="-128"/>
              </a:rPr>
              <a:t>スケジュール</a:t>
            </a:r>
            <a:r>
              <a:rPr lang="en-US" altLang="ja-JP" sz="1200">
                <a:solidFill>
                  <a:schemeClr val="tx1"/>
                </a:solidFill>
                <a:latin typeface="Meiryo UI" panose="020B0604030504040204" pitchFamily="50" charset="-128"/>
                <a:ea typeface="Meiryo UI" panose="020B0604030504040204" pitchFamily="50" charset="-128"/>
              </a:rPr>
              <a:t>】</a:t>
            </a:r>
          </a:p>
        </p:txBody>
      </p:sp>
      <p:sp>
        <p:nvSpPr>
          <p:cNvPr id="44" name="正方形/長方形 43"/>
          <p:cNvSpPr/>
          <p:nvPr/>
        </p:nvSpPr>
        <p:spPr>
          <a:xfrm>
            <a:off x="7228741" y="50626"/>
            <a:ext cx="954107" cy="523220"/>
          </a:xfrm>
          <a:prstGeom prst="rect">
            <a:avLst/>
          </a:prstGeom>
          <a:noFill/>
          <a:ln>
            <a:solidFill>
              <a:srgbClr val="DF5327"/>
            </a:solidFill>
          </a:ln>
        </p:spPr>
        <p:style>
          <a:lnRef idx="3">
            <a:schemeClr val="lt1"/>
          </a:lnRef>
          <a:fillRef idx="1">
            <a:schemeClr val="accent3"/>
          </a:fillRef>
          <a:effectRef idx="1">
            <a:schemeClr val="accent3"/>
          </a:effectRef>
          <a:fontRef idx="minor">
            <a:schemeClr val="lt1"/>
          </a:fontRef>
        </p:style>
        <p:txBody>
          <a:bodyPr wrap="none" lIns="91440" tIns="45720" rIns="91440" bIns="45720">
            <a:spAutoFit/>
          </a:bodyPr>
          <a:lstStyle/>
          <a:p>
            <a:pPr algn="ctr"/>
            <a:r>
              <a:rPr lang="ja-JP" altLang="en-US" sz="2000">
                <a:ln w="0"/>
                <a:solidFill>
                  <a:schemeClr val="tx1"/>
                </a:solidFill>
                <a:effectLst>
                  <a:outerShdw blurRad="38100" dist="19050" dir="2700000" algn="tl" rotWithShape="0">
                    <a:schemeClr val="dk1">
                      <a:alpha val="40000"/>
                    </a:schemeClr>
                  </a:outerShdw>
                </a:effectLst>
              </a:rPr>
              <a:t>検証中</a:t>
            </a:r>
          </a:p>
        </p:txBody>
      </p:sp>
      <p:pic>
        <p:nvPicPr>
          <p:cNvPr id="47" name="図 46"/>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19064" y="3891134"/>
            <a:ext cx="348423" cy="348423"/>
          </a:xfrm>
          <a:prstGeom prst="rect">
            <a:avLst/>
          </a:prstGeom>
        </p:spPr>
      </p:pic>
      <p:sp>
        <p:nvSpPr>
          <p:cNvPr id="48" name="テキスト ボックス 47"/>
          <p:cNvSpPr txBox="1"/>
          <p:nvPr/>
        </p:nvSpPr>
        <p:spPr>
          <a:xfrm>
            <a:off x="1056706" y="4172435"/>
            <a:ext cx="450382" cy="292388"/>
          </a:xfrm>
          <a:prstGeom prst="rect">
            <a:avLst/>
          </a:prstGeom>
          <a:noFill/>
        </p:spPr>
        <p:txBody>
          <a:bodyPr wrap="square" rtlCol="0">
            <a:spAutoFit/>
          </a:bodyPr>
          <a:lstStyle/>
          <a:p>
            <a:pPr algn="ctr"/>
            <a:r>
              <a:rPr lang="ja-JP" altLang="en-US" sz="1000">
                <a:solidFill>
                  <a:schemeClr val="tx1">
                    <a:lumMod val="75000"/>
                    <a:lumOff val="25000"/>
                  </a:schemeClr>
                </a:solidFill>
                <a:latin typeface="メイリオ" panose="020B0604030504040204" pitchFamily="50" charset="-128"/>
              </a:rPr>
              <a:t>市民</a:t>
            </a:r>
          </a:p>
        </p:txBody>
      </p:sp>
      <p:sp>
        <p:nvSpPr>
          <p:cNvPr id="49" name="テキスト ボックス 48"/>
          <p:cNvSpPr txBox="1"/>
          <p:nvPr/>
        </p:nvSpPr>
        <p:spPr>
          <a:xfrm>
            <a:off x="1380437" y="4685131"/>
            <a:ext cx="450382" cy="292388"/>
          </a:xfrm>
          <a:prstGeom prst="rect">
            <a:avLst/>
          </a:prstGeom>
          <a:noFill/>
        </p:spPr>
        <p:txBody>
          <a:bodyPr wrap="square" rtlCol="0">
            <a:spAutoFit/>
          </a:bodyPr>
          <a:lstStyle/>
          <a:p>
            <a:pPr algn="ctr"/>
            <a:r>
              <a:rPr lang="ja-JP" altLang="en-US" sz="1000">
                <a:solidFill>
                  <a:schemeClr val="tx1">
                    <a:lumMod val="75000"/>
                    <a:lumOff val="25000"/>
                  </a:schemeClr>
                </a:solidFill>
                <a:latin typeface="メイリオ" panose="020B0604030504040204" pitchFamily="50" charset="-128"/>
              </a:rPr>
              <a:t>市民</a:t>
            </a:r>
          </a:p>
        </p:txBody>
      </p:sp>
      <p:sp>
        <p:nvSpPr>
          <p:cNvPr id="50" name="テキスト ボックス 49"/>
          <p:cNvSpPr txBox="1"/>
          <p:nvPr/>
        </p:nvSpPr>
        <p:spPr>
          <a:xfrm flipH="1">
            <a:off x="2174838" y="4553987"/>
            <a:ext cx="473906" cy="292388"/>
          </a:xfrm>
          <a:prstGeom prst="rect">
            <a:avLst/>
          </a:prstGeom>
          <a:noFill/>
        </p:spPr>
        <p:txBody>
          <a:bodyPr wrap="square" rtlCol="0">
            <a:spAutoFit/>
          </a:bodyPr>
          <a:lstStyle/>
          <a:p>
            <a:pPr algn="ctr"/>
            <a:r>
              <a:rPr lang="ja-JP" altLang="en-US" sz="1000">
                <a:solidFill>
                  <a:schemeClr val="tx1">
                    <a:lumMod val="75000"/>
                    <a:lumOff val="25000"/>
                  </a:schemeClr>
                </a:solidFill>
                <a:latin typeface="メイリオ" panose="020B0604030504040204" pitchFamily="50" charset="-128"/>
              </a:rPr>
              <a:t>市民</a:t>
            </a:r>
          </a:p>
        </p:txBody>
      </p:sp>
      <p:pic>
        <p:nvPicPr>
          <p:cNvPr id="53" name="図 52"/>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54738" y="4397150"/>
            <a:ext cx="348423" cy="348423"/>
          </a:xfrm>
          <a:prstGeom prst="rect">
            <a:avLst/>
          </a:prstGeom>
        </p:spPr>
      </p:pic>
      <p:pic>
        <p:nvPicPr>
          <p:cNvPr id="54" name="図 53"/>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250615" y="4283604"/>
            <a:ext cx="348423" cy="348423"/>
          </a:xfrm>
          <a:prstGeom prst="rect">
            <a:avLst/>
          </a:prstGeom>
        </p:spPr>
      </p:pic>
      <p:sp>
        <p:nvSpPr>
          <p:cNvPr id="56" name="フリーフォーム 55"/>
          <p:cNvSpPr/>
          <p:nvPr/>
        </p:nvSpPr>
        <p:spPr>
          <a:xfrm rot="18063013">
            <a:off x="1713393" y="3516845"/>
            <a:ext cx="669761" cy="376040"/>
          </a:xfrm>
          <a:custGeom>
            <a:avLst/>
            <a:gdLst>
              <a:gd name="connsiteX0" fmla="*/ 0 w 1353787"/>
              <a:gd name="connsiteY0" fmla="*/ 15230 h 264612"/>
              <a:gd name="connsiteX1" fmla="*/ 855023 w 1353787"/>
              <a:gd name="connsiteY1" fmla="*/ 27105 h 264612"/>
              <a:gd name="connsiteX2" fmla="*/ 1353787 w 1353787"/>
              <a:gd name="connsiteY2" fmla="*/ 264612 h 264612"/>
              <a:gd name="connsiteX3" fmla="*/ 1353787 w 1353787"/>
              <a:gd name="connsiteY3" fmla="*/ 264612 h 264612"/>
              <a:gd name="connsiteX4" fmla="*/ 1353787 w 1353787"/>
              <a:gd name="connsiteY4" fmla="*/ 264612 h 264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3787" h="264612">
                <a:moveTo>
                  <a:pt x="0" y="15230"/>
                </a:moveTo>
                <a:cubicBezTo>
                  <a:pt x="314696" y="385"/>
                  <a:pt x="629392" y="-14459"/>
                  <a:pt x="855023" y="27105"/>
                </a:cubicBezTo>
                <a:cubicBezTo>
                  <a:pt x="1080654" y="68669"/>
                  <a:pt x="1353787" y="264612"/>
                  <a:pt x="1353787" y="264612"/>
                </a:cubicBezTo>
                <a:lnTo>
                  <a:pt x="1353787" y="264612"/>
                </a:lnTo>
                <a:lnTo>
                  <a:pt x="1353787" y="264612"/>
                </a:lnTo>
              </a:path>
            </a:pathLst>
          </a:custGeom>
          <a:noFill/>
          <a:ln w="38100">
            <a:solidFill>
              <a:schemeClr val="bg1">
                <a:lumMod val="5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リーフォーム 56"/>
          <p:cNvSpPr/>
          <p:nvPr/>
        </p:nvSpPr>
        <p:spPr>
          <a:xfrm rot="17126006">
            <a:off x="1939356" y="3895497"/>
            <a:ext cx="705891" cy="307237"/>
          </a:xfrm>
          <a:custGeom>
            <a:avLst/>
            <a:gdLst>
              <a:gd name="connsiteX0" fmla="*/ 0 w 1353787"/>
              <a:gd name="connsiteY0" fmla="*/ 15230 h 264612"/>
              <a:gd name="connsiteX1" fmla="*/ 855023 w 1353787"/>
              <a:gd name="connsiteY1" fmla="*/ 27105 h 264612"/>
              <a:gd name="connsiteX2" fmla="*/ 1353787 w 1353787"/>
              <a:gd name="connsiteY2" fmla="*/ 264612 h 264612"/>
              <a:gd name="connsiteX3" fmla="*/ 1353787 w 1353787"/>
              <a:gd name="connsiteY3" fmla="*/ 264612 h 264612"/>
              <a:gd name="connsiteX4" fmla="*/ 1353787 w 1353787"/>
              <a:gd name="connsiteY4" fmla="*/ 264612 h 264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3787" h="264612">
                <a:moveTo>
                  <a:pt x="0" y="15230"/>
                </a:moveTo>
                <a:cubicBezTo>
                  <a:pt x="314696" y="385"/>
                  <a:pt x="629392" y="-14459"/>
                  <a:pt x="855023" y="27105"/>
                </a:cubicBezTo>
                <a:cubicBezTo>
                  <a:pt x="1080654" y="68669"/>
                  <a:pt x="1353787" y="264612"/>
                  <a:pt x="1353787" y="264612"/>
                </a:cubicBezTo>
                <a:lnTo>
                  <a:pt x="1353787" y="264612"/>
                </a:lnTo>
                <a:lnTo>
                  <a:pt x="1353787" y="264612"/>
                </a:lnTo>
              </a:path>
            </a:pathLst>
          </a:custGeom>
          <a:noFill/>
          <a:ln w="38100">
            <a:solidFill>
              <a:schemeClr val="bg1">
                <a:lumMod val="5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8" name="直線矢印コネクタ 57"/>
          <p:cNvCxnSpPr/>
          <p:nvPr/>
        </p:nvCxnSpPr>
        <p:spPr>
          <a:xfrm flipV="1">
            <a:off x="2870138" y="3841807"/>
            <a:ext cx="2911" cy="455288"/>
          </a:xfrm>
          <a:prstGeom prst="straightConnector1">
            <a:avLst/>
          </a:prstGeom>
          <a:ln w="381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右矢印 58"/>
          <p:cNvSpPr/>
          <p:nvPr/>
        </p:nvSpPr>
        <p:spPr>
          <a:xfrm>
            <a:off x="3293926" y="3385347"/>
            <a:ext cx="405668" cy="319518"/>
          </a:xfrm>
          <a:prstGeom prst="rightArrow">
            <a:avLst/>
          </a:prstGeom>
          <a:solidFill>
            <a:srgbClr val="F2828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p:cNvSpPr/>
          <p:nvPr/>
        </p:nvSpPr>
        <p:spPr>
          <a:xfrm>
            <a:off x="3804509" y="3293658"/>
            <a:ext cx="1949152" cy="487097"/>
          </a:xfrm>
          <a:prstGeom prst="rect">
            <a:avLst/>
          </a:prstGeom>
          <a:solidFill>
            <a:srgbClr val="C0504D"/>
          </a:solidFill>
          <a:ln w="3175">
            <a:noFill/>
          </a:ln>
          <a:effectLst>
            <a:outerShdw blurRad="50800" dist="38100" dir="2700000" algn="tl"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61" name="テキスト ボックス 60"/>
          <p:cNvSpPr txBox="1"/>
          <p:nvPr/>
        </p:nvSpPr>
        <p:spPr>
          <a:xfrm>
            <a:off x="4545832" y="4643017"/>
            <a:ext cx="1272108" cy="292388"/>
          </a:xfrm>
          <a:prstGeom prst="rect">
            <a:avLst/>
          </a:prstGeom>
          <a:noFill/>
        </p:spPr>
        <p:txBody>
          <a:bodyPr wrap="square" rtlCol="0">
            <a:spAutoFit/>
          </a:bodyPr>
          <a:lstStyle/>
          <a:p>
            <a:pPr algn="ctr"/>
            <a:r>
              <a:rPr lang="ja-JP" altLang="en-US" sz="1000" dirty="0">
                <a:solidFill>
                  <a:schemeClr val="tx1">
                    <a:lumMod val="75000"/>
                    <a:lumOff val="25000"/>
                  </a:schemeClr>
                </a:solidFill>
                <a:latin typeface="メイリオ" panose="020B0604030504040204" pitchFamily="50" charset="-128"/>
              </a:rPr>
              <a:t>大阪市</a:t>
            </a:r>
          </a:p>
        </p:txBody>
      </p:sp>
      <p:sp>
        <p:nvSpPr>
          <p:cNvPr id="62" name="テキスト ボックス 61"/>
          <p:cNvSpPr txBox="1"/>
          <p:nvPr/>
        </p:nvSpPr>
        <p:spPr>
          <a:xfrm>
            <a:off x="3837674" y="3332470"/>
            <a:ext cx="1915986" cy="393954"/>
          </a:xfrm>
          <a:prstGeom prst="rect">
            <a:avLst/>
          </a:prstGeom>
          <a:noFill/>
        </p:spPr>
        <p:txBody>
          <a:bodyPr wrap="square" rtlCol="0">
            <a:spAutoFit/>
          </a:bodyPr>
          <a:lstStyle/>
          <a:p>
            <a:pPr algn="ctr"/>
            <a:r>
              <a:rPr lang="en-US" altLang="ja-JP" sz="1400" b="1">
                <a:solidFill>
                  <a:schemeClr val="bg1"/>
                </a:solidFill>
                <a:latin typeface="メイリオ" panose="020B0604030504040204" pitchFamily="50" charset="-128"/>
              </a:rPr>
              <a:t>SNS</a:t>
            </a:r>
            <a:r>
              <a:rPr lang="ja-JP" altLang="en-US" sz="1400" b="1">
                <a:solidFill>
                  <a:schemeClr val="bg1"/>
                </a:solidFill>
                <a:latin typeface="メイリオ" panose="020B0604030504040204" pitchFamily="50" charset="-128"/>
              </a:rPr>
              <a:t>情報分析ツール</a:t>
            </a:r>
            <a:endParaRPr lang="en-US" altLang="ja-JP" sz="1400" b="1">
              <a:solidFill>
                <a:schemeClr val="bg1"/>
              </a:solidFill>
              <a:latin typeface="メイリオ" panose="020B0604030504040204" pitchFamily="50" charset="-128"/>
            </a:endParaRPr>
          </a:p>
        </p:txBody>
      </p:sp>
      <p:sp>
        <p:nvSpPr>
          <p:cNvPr id="65" name="テキスト ボックス 64"/>
          <p:cNvSpPr txBox="1"/>
          <p:nvPr/>
        </p:nvSpPr>
        <p:spPr>
          <a:xfrm>
            <a:off x="3611764" y="4099394"/>
            <a:ext cx="1507989" cy="523220"/>
          </a:xfrm>
          <a:prstGeom prst="rect">
            <a:avLst/>
          </a:prstGeom>
          <a:noFill/>
        </p:spPr>
        <p:txBody>
          <a:bodyPr wrap="square" rtlCol="0">
            <a:spAutoFit/>
          </a:bodyPr>
          <a:lstStyle/>
          <a:p>
            <a:pPr algn="ctr">
              <a:lnSpc>
                <a:spcPct val="100000"/>
              </a:lnSpc>
            </a:pPr>
            <a:r>
              <a:rPr lang="en-US" altLang="ja-JP" sz="1400" b="1">
                <a:solidFill>
                  <a:srgbClr val="B73101"/>
                </a:solidFill>
                <a:latin typeface="メイリオ" panose="020B0604030504040204" pitchFamily="50" charset="-128"/>
              </a:rPr>
              <a:t>SNS</a:t>
            </a:r>
            <a:r>
              <a:rPr lang="ja-JP" altLang="en-US" sz="1400" b="1">
                <a:solidFill>
                  <a:srgbClr val="B73101"/>
                </a:solidFill>
                <a:latin typeface="メイリオ" panose="020B0604030504040204" pitchFamily="50" charset="-128"/>
              </a:rPr>
              <a:t>情報の</a:t>
            </a:r>
            <a:r>
              <a:rPr lang="en-US" altLang="ja-JP" sz="1400" b="1">
                <a:solidFill>
                  <a:srgbClr val="B73101"/>
                </a:solidFill>
                <a:latin typeface="メイリオ" panose="020B0604030504040204" pitchFamily="50" charset="-128"/>
              </a:rPr>
              <a:t/>
            </a:r>
            <a:br>
              <a:rPr lang="en-US" altLang="ja-JP" sz="1400" b="1">
                <a:solidFill>
                  <a:srgbClr val="B73101"/>
                </a:solidFill>
                <a:latin typeface="メイリオ" panose="020B0604030504040204" pitchFamily="50" charset="-128"/>
              </a:rPr>
            </a:br>
            <a:r>
              <a:rPr lang="ja-JP" altLang="en-US" sz="1400" b="1">
                <a:solidFill>
                  <a:srgbClr val="B73101"/>
                </a:solidFill>
                <a:latin typeface="メイリオ" panose="020B0604030504040204" pitchFamily="50" charset="-128"/>
              </a:rPr>
              <a:t>収集・分析</a:t>
            </a:r>
          </a:p>
        </p:txBody>
      </p:sp>
      <p:sp>
        <p:nvSpPr>
          <p:cNvPr id="71" name="右矢印 70"/>
          <p:cNvSpPr/>
          <p:nvPr/>
        </p:nvSpPr>
        <p:spPr>
          <a:xfrm rot="5400000">
            <a:off x="5069188" y="3901440"/>
            <a:ext cx="246051" cy="267322"/>
          </a:xfrm>
          <a:prstGeom prst="rightArrow">
            <a:avLst/>
          </a:prstGeom>
          <a:solidFill>
            <a:srgbClr val="F2828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2" name="図 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8921" y="3926928"/>
            <a:ext cx="329358" cy="329358"/>
          </a:xfrm>
          <a:prstGeom prst="rect">
            <a:avLst/>
          </a:prstGeom>
        </p:spPr>
      </p:pic>
      <p:pic>
        <p:nvPicPr>
          <p:cNvPr id="73" name="図 7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6522" y="3930972"/>
            <a:ext cx="325314" cy="325314"/>
          </a:xfrm>
          <a:prstGeom prst="rect">
            <a:avLst/>
          </a:prstGeom>
        </p:spPr>
      </p:pic>
      <p:pic>
        <p:nvPicPr>
          <p:cNvPr id="75" name="図 7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30079" y="3933934"/>
            <a:ext cx="327668" cy="327668"/>
          </a:xfrm>
          <a:prstGeom prst="rect">
            <a:avLst/>
          </a:prstGeom>
        </p:spPr>
      </p:pic>
      <p:sp>
        <p:nvSpPr>
          <p:cNvPr id="79" name="テキスト ボックス 78"/>
          <p:cNvSpPr txBox="1"/>
          <p:nvPr/>
        </p:nvSpPr>
        <p:spPr>
          <a:xfrm>
            <a:off x="6816361" y="2992290"/>
            <a:ext cx="2397838" cy="307777"/>
          </a:xfrm>
          <a:prstGeom prst="rect">
            <a:avLst/>
          </a:prstGeom>
          <a:noFill/>
        </p:spPr>
        <p:txBody>
          <a:bodyPr wrap="square" rtlCol="0">
            <a:spAutoFit/>
          </a:bodyPr>
          <a:lstStyle/>
          <a:p>
            <a:pPr algn="ctr">
              <a:lnSpc>
                <a:spcPct val="100000"/>
              </a:lnSpc>
            </a:pPr>
            <a:r>
              <a:rPr lang="ja-JP" altLang="en-US" sz="1400" b="1">
                <a:solidFill>
                  <a:srgbClr val="B73101"/>
                </a:solidFill>
                <a:latin typeface="メイリオ" panose="020B0604030504040204" pitchFamily="50" charset="-128"/>
              </a:rPr>
              <a:t>災害時に緊急情報等を発信</a:t>
            </a:r>
          </a:p>
        </p:txBody>
      </p:sp>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10455" y="3522648"/>
            <a:ext cx="400956" cy="329357"/>
          </a:xfrm>
          <a:prstGeom prst="rect">
            <a:avLst/>
          </a:prstGeom>
        </p:spPr>
      </p:pic>
      <p:pic>
        <p:nvPicPr>
          <p:cNvPr id="10" name="図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16326" y="3497636"/>
            <a:ext cx="377587" cy="377587"/>
          </a:xfrm>
          <a:prstGeom prst="rect">
            <a:avLst/>
          </a:prstGeom>
        </p:spPr>
      </p:pic>
      <p:sp>
        <p:nvSpPr>
          <p:cNvPr id="12" name="角丸四角形 11"/>
          <p:cNvSpPr/>
          <p:nvPr/>
        </p:nvSpPr>
        <p:spPr bwMode="auto">
          <a:xfrm>
            <a:off x="6656503" y="3416427"/>
            <a:ext cx="1433526" cy="1107229"/>
          </a:xfrm>
          <a:prstGeom prst="roundRect">
            <a:avLst>
              <a:gd name="adj" fmla="val 12652"/>
            </a:avLst>
          </a:prstGeom>
          <a:noFill/>
          <a:ln w="28575">
            <a:solidFill>
              <a:schemeClr val="tx1">
                <a:lumMod val="65000"/>
                <a:lumOff val="35000"/>
              </a:schemeClr>
            </a:solid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81" name="テキスト ボックス 80"/>
          <p:cNvSpPr txBox="1"/>
          <p:nvPr/>
        </p:nvSpPr>
        <p:spPr>
          <a:xfrm>
            <a:off x="6753125" y="4241119"/>
            <a:ext cx="1272108" cy="292388"/>
          </a:xfrm>
          <a:prstGeom prst="rect">
            <a:avLst/>
          </a:prstGeom>
          <a:noFill/>
        </p:spPr>
        <p:txBody>
          <a:bodyPr wrap="square" rtlCol="0">
            <a:spAutoFit/>
          </a:bodyPr>
          <a:lstStyle/>
          <a:p>
            <a:pPr algn="ctr"/>
            <a:r>
              <a:rPr lang="ja-JP" altLang="en-US" sz="1000" dirty="0">
                <a:solidFill>
                  <a:schemeClr val="tx1">
                    <a:lumMod val="75000"/>
                    <a:lumOff val="25000"/>
                  </a:schemeClr>
                </a:solidFill>
                <a:latin typeface="メイリオ" panose="020B0604030504040204" pitchFamily="50" charset="-128"/>
              </a:rPr>
              <a:t>大阪市</a:t>
            </a:r>
          </a:p>
        </p:txBody>
      </p:sp>
      <p:cxnSp>
        <p:nvCxnSpPr>
          <p:cNvPr id="82" name="直線矢印コネクタ 81"/>
          <p:cNvCxnSpPr/>
          <p:nvPr/>
        </p:nvCxnSpPr>
        <p:spPr>
          <a:xfrm flipV="1">
            <a:off x="8194944" y="3743287"/>
            <a:ext cx="284403" cy="1510"/>
          </a:xfrm>
          <a:prstGeom prst="straightConnector1">
            <a:avLst/>
          </a:prstGeom>
          <a:ln w="381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6" name="図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15864" y="3959274"/>
            <a:ext cx="348486" cy="348486"/>
          </a:xfrm>
          <a:prstGeom prst="rect">
            <a:avLst/>
          </a:prstGeom>
        </p:spPr>
      </p:pic>
      <p:pic>
        <p:nvPicPr>
          <p:cNvPr id="85" name="図 8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74636" y="4396700"/>
            <a:ext cx="348486" cy="348486"/>
          </a:xfrm>
          <a:prstGeom prst="rect">
            <a:avLst/>
          </a:prstGeom>
        </p:spPr>
      </p:pic>
      <p:pic>
        <p:nvPicPr>
          <p:cNvPr id="86" name="図 8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67140" y="4329096"/>
            <a:ext cx="348486" cy="348486"/>
          </a:xfrm>
          <a:prstGeom prst="rect">
            <a:avLst/>
          </a:prstGeom>
        </p:spPr>
      </p:pic>
      <p:pic>
        <p:nvPicPr>
          <p:cNvPr id="87" name="図 8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45670" y="3594511"/>
            <a:ext cx="348486" cy="348486"/>
          </a:xfrm>
          <a:prstGeom prst="rect">
            <a:avLst/>
          </a:prstGeom>
        </p:spPr>
      </p:pic>
      <p:sp>
        <p:nvSpPr>
          <p:cNvPr id="89" name="テキスト ボックス 88"/>
          <p:cNvSpPr txBox="1"/>
          <p:nvPr/>
        </p:nvSpPr>
        <p:spPr>
          <a:xfrm flipH="1">
            <a:off x="8835578" y="3825162"/>
            <a:ext cx="473906" cy="292388"/>
          </a:xfrm>
          <a:prstGeom prst="rect">
            <a:avLst/>
          </a:prstGeom>
          <a:noFill/>
        </p:spPr>
        <p:txBody>
          <a:bodyPr wrap="square" rtlCol="0">
            <a:spAutoFit/>
          </a:bodyPr>
          <a:lstStyle/>
          <a:p>
            <a:pPr algn="ctr"/>
            <a:r>
              <a:rPr lang="ja-JP" altLang="en-US" sz="1000">
                <a:solidFill>
                  <a:schemeClr val="tx1">
                    <a:lumMod val="75000"/>
                    <a:lumOff val="25000"/>
                  </a:schemeClr>
                </a:solidFill>
                <a:latin typeface="メイリオ" panose="020B0604030504040204" pitchFamily="50" charset="-128"/>
              </a:rPr>
              <a:t>市民</a:t>
            </a:r>
          </a:p>
        </p:txBody>
      </p:sp>
      <p:pic>
        <p:nvPicPr>
          <p:cNvPr id="90" name="図 89"/>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911355" y="3554779"/>
            <a:ext cx="348423" cy="348423"/>
          </a:xfrm>
          <a:prstGeom prst="rect">
            <a:avLst/>
          </a:prstGeom>
        </p:spPr>
      </p:pic>
      <p:sp>
        <p:nvSpPr>
          <p:cNvPr id="91" name="フリーフォーム 90"/>
          <p:cNvSpPr/>
          <p:nvPr/>
        </p:nvSpPr>
        <p:spPr>
          <a:xfrm rot="14227725" flipV="1">
            <a:off x="8172912" y="4039819"/>
            <a:ext cx="471589" cy="208458"/>
          </a:xfrm>
          <a:custGeom>
            <a:avLst/>
            <a:gdLst>
              <a:gd name="connsiteX0" fmla="*/ 0 w 1353787"/>
              <a:gd name="connsiteY0" fmla="*/ 15230 h 264612"/>
              <a:gd name="connsiteX1" fmla="*/ 855023 w 1353787"/>
              <a:gd name="connsiteY1" fmla="*/ 27105 h 264612"/>
              <a:gd name="connsiteX2" fmla="*/ 1353787 w 1353787"/>
              <a:gd name="connsiteY2" fmla="*/ 264612 h 264612"/>
              <a:gd name="connsiteX3" fmla="*/ 1353787 w 1353787"/>
              <a:gd name="connsiteY3" fmla="*/ 264612 h 264612"/>
              <a:gd name="connsiteX4" fmla="*/ 1353787 w 1353787"/>
              <a:gd name="connsiteY4" fmla="*/ 264612 h 264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3787" h="264612">
                <a:moveTo>
                  <a:pt x="0" y="15230"/>
                </a:moveTo>
                <a:cubicBezTo>
                  <a:pt x="314696" y="385"/>
                  <a:pt x="629392" y="-14459"/>
                  <a:pt x="855023" y="27105"/>
                </a:cubicBezTo>
                <a:cubicBezTo>
                  <a:pt x="1080654" y="68669"/>
                  <a:pt x="1353787" y="264612"/>
                  <a:pt x="1353787" y="264612"/>
                </a:cubicBezTo>
                <a:lnTo>
                  <a:pt x="1353787" y="264612"/>
                </a:lnTo>
                <a:lnTo>
                  <a:pt x="1353787" y="264612"/>
                </a:lnTo>
              </a:path>
            </a:pathLst>
          </a:custGeom>
          <a:noFill/>
          <a:ln w="38100">
            <a:solidFill>
              <a:schemeClr val="bg1">
                <a:lumMod val="50000"/>
              </a:schemeClr>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91108" y="4158671"/>
            <a:ext cx="581556" cy="581556"/>
          </a:xfrm>
          <a:prstGeom prst="rect">
            <a:avLst/>
          </a:prstGeom>
        </p:spPr>
      </p:pic>
      <p:pic>
        <p:nvPicPr>
          <p:cNvPr id="93" name="図 9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86368" y="4284084"/>
            <a:ext cx="437745" cy="437745"/>
          </a:xfrm>
          <a:prstGeom prst="rect">
            <a:avLst/>
          </a:prstGeom>
        </p:spPr>
      </p:pic>
      <p:sp>
        <p:nvSpPr>
          <p:cNvPr id="94" name="テキスト ボックス 93"/>
          <p:cNvSpPr txBox="1"/>
          <p:nvPr/>
        </p:nvSpPr>
        <p:spPr>
          <a:xfrm flipH="1">
            <a:off x="8793286" y="4582447"/>
            <a:ext cx="473906" cy="292388"/>
          </a:xfrm>
          <a:prstGeom prst="rect">
            <a:avLst/>
          </a:prstGeom>
          <a:noFill/>
        </p:spPr>
        <p:txBody>
          <a:bodyPr wrap="square" rtlCol="0">
            <a:spAutoFit/>
          </a:bodyPr>
          <a:lstStyle/>
          <a:p>
            <a:pPr algn="ctr"/>
            <a:r>
              <a:rPr lang="ja-JP" altLang="en-US" sz="1000">
                <a:solidFill>
                  <a:schemeClr val="tx1">
                    <a:lumMod val="75000"/>
                    <a:lumOff val="25000"/>
                  </a:schemeClr>
                </a:solidFill>
                <a:latin typeface="メイリオ" panose="020B0604030504040204" pitchFamily="50" charset="-128"/>
              </a:rPr>
              <a:t>市民</a:t>
            </a:r>
          </a:p>
        </p:txBody>
      </p:sp>
      <p:pic>
        <p:nvPicPr>
          <p:cNvPr id="95" name="図 94"/>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65776" y="4300250"/>
            <a:ext cx="348423" cy="348423"/>
          </a:xfrm>
          <a:prstGeom prst="rect">
            <a:avLst/>
          </a:prstGeom>
        </p:spPr>
      </p:pic>
      <p:pic>
        <p:nvPicPr>
          <p:cNvPr id="63" name="図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4387" y="3332564"/>
            <a:ext cx="329358" cy="329358"/>
          </a:xfrm>
          <a:prstGeom prst="rect">
            <a:avLst/>
          </a:prstGeom>
        </p:spPr>
      </p:pic>
      <p:pic>
        <p:nvPicPr>
          <p:cNvPr id="64" name="図 6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6051" y="3426501"/>
            <a:ext cx="327668" cy="327668"/>
          </a:xfrm>
          <a:prstGeom prst="rect">
            <a:avLst/>
          </a:prstGeom>
        </p:spPr>
      </p:pic>
      <p:sp>
        <p:nvSpPr>
          <p:cNvPr id="66" name="テキスト ボックス 65"/>
          <p:cNvSpPr txBox="1"/>
          <p:nvPr/>
        </p:nvSpPr>
        <p:spPr>
          <a:xfrm>
            <a:off x="1122794" y="2966235"/>
            <a:ext cx="2894101" cy="307777"/>
          </a:xfrm>
          <a:prstGeom prst="rect">
            <a:avLst/>
          </a:prstGeom>
          <a:noFill/>
        </p:spPr>
        <p:txBody>
          <a:bodyPr wrap="square" rtlCol="0">
            <a:spAutoFit/>
          </a:bodyPr>
          <a:lstStyle/>
          <a:p>
            <a:pPr algn="ctr">
              <a:lnSpc>
                <a:spcPct val="100000"/>
              </a:lnSpc>
            </a:pPr>
            <a:r>
              <a:rPr lang="ja-JP" altLang="en-US" sz="1400" b="1">
                <a:solidFill>
                  <a:srgbClr val="B73101"/>
                </a:solidFill>
                <a:latin typeface="メイリオ" panose="020B0604030504040204" pitchFamily="50" charset="-128"/>
              </a:rPr>
              <a:t>災害時に</a:t>
            </a:r>
            <a:r>
              <a:rPr lang="en-US" altLang="ja-JP" sz="1400" b="1">
                <a:solidFill>
                  <a:srgbClr val="B73101"/>
                </a:solidFill>
                <a:latin typeface="メイリオ" panose="020B0604030504040204" pitchFamily="50" charset="-128"/>
              </a:rPr>
              <a:t>SNS</a:t>
            </a:r>
            <a:r>
              <a:rPr lang="ja-JP" altLang="en-US" sz="1400" b="1">
                <a:solidFill>
                  <a:srgbClr val="B73101"/>
                </a:solidFill>
                <a:latin typeface="メイリオ" panose="020B0604030504040204" pitchFamily="50" charset="-128"/>
              </a:rPr>
              <a:t>に投稿された情報</a:t>
            </a:r>
          </a:p>
        </p:txBody>
      </p:sp>
    </p:spTree>
    <p:extLst>
      <p:ext uri="{BB962C8B-B14F-4D97-AF65-F5344CB8AC3E}">
        <p14:creationId xmlns:p14="http://schemas.microsoft.com/office/powerpoint/2010/main" val="41151961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表 42"/>
          <p:cNvGraphicFramePr>
            <a:graphicFrameLocks noGrp="1"/>
          </p:cNvGraphicFramePr>
          <p:nvPr>
            <p:extLst>
              <p:ext uri="{D42A27DB-BD31-4B8C-83A1-F6EECF244321}">
                <p14:modId xmlns:p14="http://schemas.microsoft.com/office/powerpoint/2010/main" val="1599734419"/>
              </p:ext>
            </p:extLst>
          </p:nvPr>
        </p:nvGraphicFramePr>
        <p:xfrm>
          <a:off x="487048" y="2652539"/>
          <a:ext cx="9038460" cy="2579946"/>
        </p:xfrm>
        <a:graphic>
          <a:graphicData uri="http://schemas.openxmlformats.org/drawingml/2006/table">
            <a:tbl>
              <a:tblPr firstRow="1" bandRow="1">
                <a:tableStyleId>{5C22544A-7EE6-4342-B048-85BDC9FD1C3A}</a:tableStyleId>
              </a:tblPr>
              <a:tblGrid>
                <a:gridCol w="491203">
                  <a:extLst>
                    <a:ext uri="{9D8B030D-6E8A-4147-A177-3AD203B41FA5}">
                      <a16:colId xmlns:a16="http://schemas.microsoft.com/office/drawing/2014/main" val="2611383319"/>
                    </a:ext>
                  </a:extLst>
                </a:gridCol>
                <a:gridCol w="4406797">
                  <a:extLst>
                    <a:ext uri="{9D8B030D-6E8A-4147-A177-3AD203B41FA5}">
                      <a16:colId xmlns:a16="http://schemas.microsoft.com/office/drawing/2014/main" val="3795163849"/>
                    </a:ext>
                  </a:extLst>
                </a:gridCol>
                <a:gridCol w="468052">
                  <a:extLst>
                    <a:ext uri="{9D8B030D-6E8A-4147-A177-3AD203B41FA5}">
                      <a16:colId xmlns:a16="http://schemas.microsoft.com/office/drawing/2014/main" val="3039821672"/>
                    </a:ext>
                  </a:extLst>
                </a:gridCol>
                <a:gridCol w="3672408">
                  <a:extLst>
                    <a:ext uri="{9D8B030D-6E8A-4147-A177-3AD203B41FA5}">
                      <a16:colId xmlns:a16="http://schemas.microsoft.com/office/drawing/2014/main" val="299230788"/>
                    </a:ext>
                  </a:extLst>
                </a:gridCol>
              </a:tblGrid>
              <a:tr h="2579946">
                <a:tc>
                  <a:txBody>
                    <a:bodyPr/>
                    <a:lstStyle/>
                    <a:p>
                      <a:pPr algn="ctr"/>
                      <a:r>
                        <a:rPr kumimoji="1" lang="ja-JP" altLang="en-US" sz="1400"/>
                        <a:t>職員間の情報共有</a:t>
                      </a:r>
                    </a:p>
                  </a:txBody>
                  <a:tcPr anchor="ctr">
                    <a:solidFill>
                      <a:srgbClr val="B73101"/>
                    </a:solidFill>
                  </a:tcPr>
                </a:tc>
                <a:tc>
                  <a:txBody>
                    <a:bodyPr/>
                    <a:lstStyle/>
                    <a:p>
                      <a:endParaRPr kumimoji="1" lang="ja-JP" altLang="en-US"/>
                    </a:p>
                  </a:txBody>
                  <a:tcPr>
                    <a:solidFill>
                      <a:schemeClr val="bg1">
                        <a:lumMod val="95000"/>
                      </a:schemeClr>
                    </a:solidFill>
                  </a:tcPr>
                </a:tc>
                <a:tc>
                  <a:txBody>
                    <a:bodyPr/>
                    <a:lstStyle/>
                    <a:p>
                      <a:pPr algn="ctr"/>
                      <a:r>
                        <a:rPr kumimoji="1" lang="ja-JP" altLang="en-US" sz="1400"/>
                        <a:t>地域との情報共有</a:t>
                      </a:r>
                    </a:p>
                  </a:txBody>
                  <a:tcPr anchor="ctr">
                    <a:solidFill>
                      <a:srgbClr val="B73101"/>
                    </a:solidFill>
                  </a:tcPr>
                </a:tc>
                <a:tc>
                  <a:txBody>
                    <a:bodyPr/>
                    <a:lstStyle/>
                    <a:p>
                      <a:endParaRPr kumimoji="1" lang="ja-JP" altLang="en-US" dirty="0"/>
                    </a:p>
                  </a:txBody>
                  <a:tcPr>
                    <a:solidFill>
                      <a:schemeClr val="bg1">
                        <a:lumMod val="95000"/>
                      </a:schemeClr>
                    </a:solidFill>
                  </a:tcPr>
                </a:tc>
                <a:extLst>
                  <a:ext uri="{0D108BD9-81ED-4DB2-BD59-A6C34878D82A}">
                    <a16:rowId xmlns:a16="http://schemas.microsoft.com/office/drawing/2014/main" val="3391580404"/>
                  </a:ext>
                </a:extLst>
              </a:tr>
            </a:tbl>
          </a:graphicData>
        </a:graphic>
      </p:graphicFrame>
      <p:sp>
        <p:nvSpPr>
          <p:cNvPr id="84" name="角丸四角形吹き出し 83"/>
          <p:cNvSpPr/>
          <p:nvPr/>
        </p:nvSpPr>
        <p:spPr>
          <a:xfrm>
            <a:off x="7158157" y="4149080"/>
            <a:ext cx="1521155" cy="209846"/>
          </a:xfrm>
          <a:prstGeom prst="wedgeRoundRectCallout">
            <a:avLst>
              <a:gd name="adj1" fmla="val 60935"/>
              <a:gd name="adj2" fmla="val -41536"/>
              <a:gd name="adj3" fmla="val 16667"/>
            </a:avLst>
          </a:prstGeom>
          <a:solidFill>
            <a:schemeClr val="accent1">
              <a:lumMod val="75000"/>
            </a:schemeClr>
          </a:solidFill>
          <a:ln>
            <a:noFill/>
          </a:ln>
          <a:effectLst>
            <a:outerShdw blurRad="50800" dist="38100" dir="2700000" sx="101000" sy="101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明朝 Demibold" panose="02020600000000000000" pitchFamily="18" charset="-128"/>
              <a:ea typeface="游明朝 Demibold" panose="02020600000000000000" pitchFamily="18" charset="-128"/>
            </a:endParaRPr>
          </a:p>
        </p:txBody>
      </p:sp>
      <p:sp>
        <p:nvSpPr>
          <p:cNvPr id="31" name="テキスト ボックス 30"/>
          <p:cNvSpPr txBox="1"/>
          <p:nvPr/>
        </p:nvSpPr>
        <p:spPr>
          <a:xfrm>
            <a:off x="269788" y="1122261"/>
            <a:ext cx="9568222" cy="148912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lang="ja-JP" altLang="en-US" sz="1100" dirty="0">
                <a:solidFill>
                  <a:schemeClr val="tx1"/>
                </a:solidFill>
                <a:latin typeface="メイリオ"/>
                <a:ea typeface="メイリオ"/>
              </a:rPr>
              <a:t>・災害時には本市関係部局及び関係事業者等が保有する情報の集約・共有・伝達を円滑に行うことが不可欠であり、災害対策本部において集約した</a:t>
            </a:r>
            <a:r>
              <a:rPr lang="en-US" altLang="ja-JP" sz="1100" dirty="0">
                <a:solidFill>
                  <a:schemeClr val="tx1"/>
                </a:solidFill>
                <a:latin typeface="メイリオ"/>
                <a:ea typeface="メイリオ"/>
              </a:rPr>
              <a:t/>
            </a:r>
            <a:br>
              <a:rPr lang="en-US" altLang="ja-JP" sz="1100" dirty="0">
                <a:solidFill>
                  <a:schemeClr val="tx1"/>
                </a:solidFill>
                <a:latin typeface="メイリオ"/>
                <a:ea typeface="メイリオ"/>
              </a:rPr>
            </a:br>
            <a:r>
              <a:rPr lang="ja-JP" altLang="en-US" sz="1100" dirty="0">
                <a:solidFill>
                  <a:schemeClr val="tx1"/>
                </a:solidFill>
                <a:latin typeface="メイリオ"/>
                <a:ea typeface="メイリオ"/>
              </a:rPr>
              <a:t>　情報を速やかに関係部局や職員個人間等で共有することで、効果的かつ迅速な災害対応を行うことが期待できる。</a:t>
            </a:r>
          </a:p>
          <a:p>
            <a:pPr>
              <a:lnSpc>
                <a:spcPts val="1700"/>
              </a:lnSpc>
            </a:pPr>
            <a:r>
              <a:rPr lang="ja-JP" altLang="en-US" sz="1100" dirty="0">
                <a:solidFill>
                  <a:schemeClr val="tx1"/>
                </a:solidFill>
                <a:latin typeface="メイリオ"/>
                <a:ea typeface="メイリオ"/>
              </a:rPr>
              <a:t>・</a:t>
            </a:r>
            <a:r>
              <a:rPr lang="en-US" altLang="ja-JP" sz="1100" dirty="0">
                <a:solidFill>
                  <a:schemeClr val="tx1"/>
                </a:solidFill>
                <a:latin typeface="メイリオ"/>
                <a:ea typeface="メイリオ"/>
              </a:rPr>
              <a:t>2018</a:t>
            </a:r>
            <a:r>
              <a:rPr lang="ja-JP" altLang="en-US" sz="1100" dirty="0">
                <a:solidFill>
                  <a:schemeClr val="tx1"/>
                </a:solidFill>
                <a:latin typeface="メイリオ"/>
                <a:ea typeface="メイリオ"/>
              </a:rPr>
              <a:t>年度震災総合訓練では、災害ポータルサイトに市本部長（市長）からの指示事項や災害対策本部会議資料等を掲載、災害対策本部会議の</a:t>
            </a:r>
            <a:r>
              <a:rPr lang="en-US" altLang="ja-JP" sz="1100" dirty="0">
                <a:solidFill>
                  <a:schemeClr val="tx1"/>
                </a:solidFill>
                <a:latin typeface="メイリオ"/>
                <a:ea typeface="メイリオ"/>
              </a:rPr>
              <a:t>Web</a:t>
            </a:r>
            <a:br>
              <a:rPr lang="en-US" altLang="ja-JP" sz="1100" dirty="0">
                <a:solidFill>
                  <a:schemeClr val="tx1"/>
                </a:solidFill>
                <a:latin typeface="メイリオ"/>
                <a:ea typeface="メイリオ"/>
              </a:rPr>
            </a:br>
            <a:r>
              <a:rPr lang="ja-JP" altLang="en-US" sz="1100" dirty="0">
                <a:solidFill>
                  <a:schemeClr val="tx1"/>
                </a:solidFill>
                <a:latin typeface="メイリオ"/>
                <a:ea typeface="メイリオ"/>
              </a:rPr>
              <a:t>　会議配信、市長</a:t>
            </a:r>
            <a:r>
              <a:rPr lang="en-US" altLang="ja-JP" sz="1100" dirty="0">
                <a:solidFill>
                  <a:schemeClr val="tx1"/>
                </a:solidFill>
                <a:latin typeface="メイリオ"/>
                <a:ea typeface="メイリオ"/>
              </a:rPr>
              <a:t>‐</a:t>
            </a:r>
            <a:r>
              <a:rPr lang="ja-JP" altLang="en-US" sz="1100" dirty="0">
                <a:solidFill>
                  <a:schemeClr val="tx1"/>
                </a:solidFill>
                <a:latin typeface="メイリオ"/>
                <a:ea typeface="メイリオ"/>
              </a:rPr>
              <a:t>所属長間におけるリアルタイムの情報伝達ツールとして、</a:t>
            </a:r>
            <a:r>
              <a:rPr lang="en-US" altLang="ja-JP" sz="1100" dirty="0">
                <a:solidFill>
                  <a:schemeClr val="tx1"/>
                </a:solidFill>
                <a:latin typeface="メイリオ"/>
                <a:ea typeface="メイリオ"/>
              </a:rPr>
              <a:t>LINE WORKS</a:t>
            </a:r>
            <a:r>
              <a:rPr lang="ja-JP" altLang="en-US" sz="1100" dirty="0">
                <a:solidFill>
                  <a:schemeClr val="tx1"/>
                </a:solidFill>
                <a:latin typeface="メイリオ"/>
                <a:ea typeface="メイリオ"/>
              </a:rPr>
              <a:t>を活用した訓練を実施した。</a:t>
            </a:r>
            <a:r>
              <a:rPr lang="en-US" altLang="ja-JP" sz="1100" dirty="0">
                <a:solidFill>
                  <a:schemeClr val="tx1"/>
                </a:solidFill>
                <a:latin typeface="メイリオ"/>
                <a:ea typeface="メイリオ"/>
              </a:rPr>
              <a:t/>
            </a:r>
            <a:br>
              <a:rPr lang="en-US" altLang="ja-JP" sz="1100" dirty="0">
                <a:solidFill>
                  <a:schemeClr val="tx1"/>
                </a:solidFill>
                <a:latin typeface="メイリオ"/>
                <a:ea typeface="メイリオ"/>
              </a:rPr>
            </a:br>
            <a:r>
              <a:rPr lang="ja-JP" altLang="en-US" sz="1100" dirty="0">
                <a:solidFill>
                  <a:schemeClr val="tx1"/>
                </a:solidFill>
                <a:latin typeface="メイリオ"/>
                <a:ea typeface="メイリオ"/>
              </a:rPr>
              <a:t>・</a:t>
            </a:r>
            <a:r>
              <a:rPr lang="en-US" altLang="ja-JP" sz="1100" dirty="0">
                <a:solidFill>
                  <a:schemeClr val="tx1"/>
                </a:solidFill>
                <a:latin typeface="メイリオ"/>
                <a:ea typeface="メイリオ"/>
              </a:rPr>
              <a:t>2019</a:t>
            </a:r>
            <a:r>
              <a:rPr lang="ja-JP" altLang="en-US" sz="1100" dirty="0">
                <a:solidFill>
                  <a:schemeClr val="tx1"/>
                </a:solidFill>
                <a:latin typeface="メイリオ"/>
                <a:ea typeface="メイリオ"/>
              </a:rPr>
              <a:t>年度以降は、新たな取組として、</a:t>
            </a:r>
            <a:r>
              <a:rPr lang="en-US" altLang="ja-JP" sz="1100" dirty="0">
                <a:solidFill>
                  <a:schemeClr val="tx1"/>
                </a:solidFill>
                <a:latin typeface="メイリオ"/>
                <a:ea typeface="メイリオ"/>
              </a:rPr>
              <a:t>BYOD</a:t>
            </a:r>
            <a:r>
              <a:rPr lang="ja-JP" altLang="en-US" sz="1100" dirty="0">
                <a:solidFill>
                  <a:schemeClr val="tx1"/>
                </a:solidFill>
                <a:latin typeface="メイリオ"/>
                <a:ea typeface="メイリオ"/>
              </a:rPr>
              <a:t>を活用した写真による被害状況報告、</a:t>
            </a:r>
            <a:r>
              <a:rPr lang="en-US" altLang="ja-JP" sz="1100" dirty="0">
                <a:solidFill>
                  <a:schemeClr val="tx1"/>
                </a:solidFill>
                <a:latin typeface="メイリオ"/>
                <a:ea typeface="メイリオ"/>
              </a:rPr>
              <a:t>LINE</a:t>
            </a:r>
            <a:r>
              <a:rPr lang="ja-JP" altLang="en-US" sz="1100" dirty="0">
                <a:solidFill>
                  <a:schemeClr val="tx1"/>
                </a:solidFill>
                <a:latin typeface="メイリオ"/>
                <a:ea typeface="メイリオ"/>
              </a:rPr>
              <a:t>公式アカウントを活用した地域との情報共有について、</a:t>
            </a:r>
            <a:r>
              <a:rPr lang="en-US" altLang="ja-JP" sz="1100" dirty="0">
                <a:solidFill>
                  <a:schemeClr val="tx1"/>
                </a:solidFill>
                <a:latin typeface="メイリオ"/>
                <a:ea typeface="メイリオ"/>
              </a:rPr>
              <a:t/>
            </a:r>
            <a:br>
              <a:rPr lang="en-US" altLang="ja-JP" sz="1100" dirty="0">
                <a:solidFill>
                  <a:schemeClr val="tx1"/>
                </a:solidFill>
                <a:latin typeface="メイリオ"/>
                <a:ea typeface="メイリオ"/>
              </a:rPr>
            </a:br>
            <a:r>
              <a:rPr lang="ja-JP" altLang="en-US" sz="1100" dirty="0">
                <a:solidFill>
                  <a:schemeClr val="tx1"/>
                </a:solidFill>
                <a:latin typeface="メイリオ"/>
                <a:ea typeface="メイリオ"/>
              </a:rPr>
              <a:t>　それぞれモデル区と連携しながら検証を進めていく。</a:t>
            </a:r>
          </a:p>
        </p:txBody>
      </p:sp>
      <p:sp>
        <p:nvSpPr>
          <p:cNvPr id="14" name="スライド番号プレースホルダー 4"/>
          <p:cNvSpPr>
            <a:spLocks noGrp="1"/>
          </p:cNvSpPr>
          <p:nvPr>
            <p:ph type="sldNum" sz="quarter" idx="10"/>
          </p:nvPr>
        </p:nvSpPr>
        <p:spPr>
          <a:xfrm>
            <a:off x="885217" y="5785270"/>
            <a:ext cx="2311400" cy="180975"/>
          </a:xfrm>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rgbClr val="000000"/>
                </a:solidFill>
                <a:latin typeface="メイリオ" panose="020B0604030504040204" pitchFamily="50" charset="-128"/>
              </a:rPr>
              <a:pPr eaLnBrk="1" hangingPunct="1"/>
              <a:t>33</a:t>
            </a:fld>
            <a:endParaRPr kumimoji="0" lang="en-US" altLang="ja-JP" sz="1000">
              <a:solidFill>
                <a:srgbClr val="000000"/>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ja-JP" altLang="en-US"/>
              <a:t>防災</a:t>
            </a:r>
          </a:p>
        </p:txBody>
      </p:sp>
      <p:sp>
        <p:nvSpPr>
          <p:cNvPr id="20" name="Shape 128"/>
          <p:cNvSpPr/>
          <p:nvPr/>
        </p:nvSpPr>
        <p:spPr>
          <a:xfrm>
            <a:off x="269788" y="834506"/>
            <a:ext cx="9498906"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災害時におけるＩＣＴを活用した情報共有手法を強化</a:t>
            </a:r>
            <a:endParaRPr kumimoji="0" lang="en-US" altLang="ja-JP" sz="1687" kern="0" dirty="0">
              <a:solidFill>
                <a:srgbClr val="C00000"/>
              </a:solidFill>
              <a:latin typeface="メイリオ" panose="020B0604030504040204" pitchFamily="50" charset="-128"/>
              <a:sym typeface="Helvetica Light"/>
            </a:endParaRPr>
          </a:p>
        </p:txBody>
      </p:sp>
      <p:graphicFrame>
        <p:nvGraphicFramePr>
          <p:cNvPr id="29" name="表 28"/>
          <p:cNvGraphicFramePr>
            <a:graphicFrameLocks noGrp="1"/>
          </p:cNvGraphicFramePr>
          <p:nvPr/>
        </p:nvGraphicFramePr>
        <p:xfrm>
          <a:off x="380492" y="5529421"/>
          <a:ext cx="4608512" cy="1067931"/>
        </p:xfrm>
        <a:graphic>
          <a:graphicData uri="http://schemas.openxmlformats.org/drawingml/2006/table">
            <a:tbl>
              <a:tblPr firstRow="1" bandRow="1"/>
              <a:tblGrid>
                <a:gridCol w="2232248">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tblGrid>
              <a:tr h="3786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kern="1200">
                          <a:solidFill>
                            <a:schemeClr val="bg1"/>
                          </a:solidFill>
                          <a:latin typeface="+mj-ea"/>
                          <a:ea typeface="+mj-ea"/>
                          <a:cs typeface="+mn-cs"/>
                        </a:rPr>
                        <a:t>2018</a:t>
                      </a:r>
                      <a:r>
                        <a:rPr kumimoji="1" lang="ja-JP" altLang="en-US" sz="1200" b="1" kern="1200">
                          <a:solidFill>
                            <a:schemeClr val="bg1"/>
                          </a:solidFill>
                          <a:latin typeface="+mj-ea"/>
                          <a:ea typeface="+mj-ea"/>
                          <a:cs typeface="+mn-cs"/>
                        </a:rPr>
                        <a:t>年度</a:t>
                      </a:r>
                      <a:endParaRPr kumimoji="1" lang="ja-JP" altLang="en-US" sz="1200" b="1">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200">
                          <a:latin typeface="+mj-lt"/>
                        </a:rPr>
                        <a:t>2019</a:t>
                      </a:r>
                      <a:r>
                        <a:rPr kumimoji="1" lang="ja-JP" altLang="en-US" sz="1200">
                          <a:latin typeface="+mj-lt"/>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algn="ctr"/>
                      <a:r>
                        <a:rPr kumimoji="1" lang="en-US" altLang="ja-JP" sz="1200" b="1">
                          <a:solidFill>
                            <a:schemeClr val="bg1"/>
                          </a:solidFill>
                          <a:latin typeface="+mj-lt"/>
                        </a:rPr>
                        <a:t>2020</a:t>
                      </a:r>
                      <a:r>
                        <a:rPr kumimoji="1" lang="ja-JP" altLang="en-US" sz="1200" b="1">
                          <a:solidFill>
                            <a:schemeClr val="bg1"/>
                          </a:solidFill>
                          <a:latin typeface="+mj-lt"/>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689271">
                <a:tc>
                  <a:txBody>
                    <a:bodyPr/>
                    <a:lstStyle/>
                    <a:p>
                      <a:endParaRPr kumimoji="1" lang="ja-JP" altLang="en-US" sz="140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30" name="ホームベース 29"/>
          <p:cNvSpPr/>
          <p:nvPr/>
        </p:nvSpPr>
        <p:spPr>
          <a:xfrm>
            <a:off x="2228568" y="6023486"/>
            <a:ext cx="2706500" cy="386805"/>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a:solidFill>
                  <a:srgbClr val="000000"/>
                </a:solidFill>
                <a:latin typeface="Meiryo UI" panose="020B0604030504040204" pitchFamily="50" charset="-128"/>
                <a:ea typeface="Meiryo UI" panose="020B0604030504040204" pitchFamily="50" charset="-128"/>
              </a:rPr>
              <a:t>訓練実施及び手法の改善</a:t>
            </a:r>
            <a:endParaRPr lang="en-US" altLang="ja-JP" sz="1050">
              <a:solidFill>
                <a:srgbClr val="000000"/>
              </a:solidFill>
              <a:latin typeface="Meiryo UI" panose="020B0604030504040204" pitchFamily="50" charset="-128"/>
              <a:ea typeface="Meiryo UI" panose="020B0604030504040204" pitchFamily="50" charset="-128"/>
            </a:endParaRPr>
          </a:p>
        </p:txBody>
      </p:sp>
      <p:sp>
        <p:nvSpPr>
          <p:cNvPr id="32" name="ホームベース 31"/>
          <p:cNvSpPr/>
          <p:nvPr/>
        </p:nvSpPr>
        <p:spPr>
          <a:xfrm>
            <a:off x="485155" y="6019884"/>
            <a:ext cx="1695537" cy="412768"/>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en-US" altLang="ja-JP" sz="1050">
                <a:solidFill>
                  <a:srgbClr val="000000"/>
                </a:solidFill>
                <a:latin typeface="Meiryo UI" panose="020B0604030504040204" pitchFamily="50" charset="-128"/>
                <a:ea typeface="Meiryo UI" panose="020B0604030504040204" pitchFamily="50" charset="-128"/>
              </a:rPr>
              <a:t>ICT</a:t>
            </a:r>
            <a:r>
              <a:rPr lang="ja-JP" altLang="en-US" sz="1050">
                <a:solidFill>
                  <a:srgbClr val="000000"/>
                </a:solidFill>
                <a:latin typeface="Meiryo UI" panose="020B0604030504040204" pitchFamily="50" charset="-128"/>
                <a:ea typeface="Meiryo UI" panose="020B0604030504040204" pitchFamily="50" charset="-128"/>
              </a:rPr>
              <a:t>を活用した情報共有</a:t>
            </a:r>
            <a:endParaRPr lang="en-US" altLang="ja-JP" sz="1050">
              <a:solidFill>
                <a:srgbClr val="000000"/>
              </a:solidFill>
              <a:latin typeface="Meiryo UI" panose="020B0604030504040204" pitchFamily="50" charset="-128"/>
              <a:ea typeface="Meiryo UI" panose="020B0604030504040204" pitchFamily="50" charset="-128"/>
            </a:endParaRPr>
          </a:p>
          <a:p>
            <a:pPr algn="ctr">
              <a:lnSpc>
                <a:spcPct val="100000"/>
              </a:lnSpc>
            </a:pPr>
            <a:r>
              <a:rPr lang="ja-JP" altLang="en-US" sz="1050">
                <a:solidFill>
                  <a:srgbClr val="000000"/>
                </a:solidFill>
                <a:latin typeface="Meiryo UI" panose="020B0604030504040204" pitchFamily="50" charset="-128"/>
                <a:ea typeface="Meiryo UI" panose="020B0604030504040204" pitchFamily="50" charset="-128"/>
              </a:rPr>
              <a:t>手法の検討</a:t>
            </a:r>
          </a:p>
        </p:txBody>
      </p:sp>
      <p:sp>
        <p:nvSpPr>
          <p:cNvPr id="36" name="正方形/長方形 35"/>
          <p:cNvSpPr/>
          <p:nvPr/>
        </p:nvSpPr>
        <p:spPr>
          <a:xfrm>
            <a:off x="380492" y="5200089"/>
            <a:ext cx="1075143" cy="316753"/>
          </a:xfrm>
          <a:prstGeom prst="rect">
            <a:avLst/>
          </a:prstGeom>
        </p:spPr>
        <p:txBody>
          <a:bodyPr wrap="square">
            <a:spAutoFit/>
          </a:bodyPr>
          <a:lstStyle/>
          <a:p>
            <a:r>
              <a:rPr lang="en-US" altLang="ja-JP" sz="1200">
                <a:solidFill>
                  <a:schemeClr val="tx1"/>
                </a:solidFill>
                <a:latin typeface="Meiryo UI" panose="020B0604030504040204" pitchFamily="50" charset="-128"/>
                <a:ea typeface="Meiryo UI" panose="020B0604030504040204" pitchFamily="50" charset="-128"/>
              </a:rPr>
              <a:t>【</a:t>
            </a:r>
            <a:r>
              <a:rPr lang="ja-JP" altLang="en-US" sz="1200">
                <a:solidFill>
                  <a:schemeClr val="tx1"/>
                </a:solidFill>
                <a:latin typeface="Meiryo UI" panose="020B0604030504040204" pitchFamily="50" charset="-128"/>
                <a:ea typeface="Meiryo UI" panose="020B0604030504040204" pitchFamily="50" charset="-128"/>
              </a:rPr>
              <a:t>スケジュール</a:t>
            </a:r>
            <a:r>
              <a:rPr lang="en-US" altLang="ja-JP" sz="1200">
                <a:solidFill>
                  <a:schemeClr val="tx1"/>
                </a:solidFill>
                <a:latin typeface="Meiryo UI" panose="020B0604030504040204" pitchFamily="50" charset="-128"/>
                <a:ea typeface="Meiryo UI" panose="020B0604030504040204" pitchFamily="50" charset="-128"/>
              </a:rPr>
              <a:t>】</a:t>
            </a:r>
          </a:p>
        </p:txBody>
      </p:sp>
      <p:sp>
        <p:nvSpPr>
          <p:cNvPr id="40" name="テキスト ボックス 39"/>
          <p:cNvSpPr txBox="1"/>
          <p:nvPr/>
        </p:nvSpPr>
        <p:spPr>
          <a:xfrm>
            <a:off x="8240332" y="118722"/>
            <a:ext cx="1537204" cy="393954"/>
          </a:xfrm>
          <a:prstGeom prst="rect">
            <a:avLst/>
          </a:prstGeom>
          <a:solidFill>
            <a:schemeClr val="accent4"/>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ja-JP" altLang="en-US" sz="1400">
                <a:latin typeface="+mj-ea"/>
                <a:ea typeface="+mj-ea"/>
              </a:rPr>
              <a:t>レジリエンス</a:t>
            </a:r>
            <a:endParaRPr kumimoji="1" lang="ja-JP" altLang="en-US" sz="1400">
              <a:latin typeface="+mj-ea"/>
              <a:ea typeface="+mj-ea"/>
            </a:endParaRPr>
          </a:p>
        </p:txBody>
      </p:sp>
      <p:sp>
        <p:nvSpPr>
          <p:cNvPr id="33" name="正方形/長方形 32"/>
          <p:cNvSpPr/>
          <p:nvPr/>
        </p:nvSpPr>
        <p:spPr>
          <a:xfrm>
            <a:off x="7228742" y="50626"/>
            <a:ext cx="954107" cy="523220"/>
          </a:xfrm>
          <a:prstGeom prst="rect">
            <a:avLst/>
          </a:prstGeom>
          <a:noFill/>
          <a:ln>
            <a:solidFill>
              <a:srgbClr val="DF5327"/>
            </a:solidFill>
          </a:ln>
        </p:spPr>
        <p:style>
          <a:lnRef idx="3">
            <a:schemeClr val="lt1"/>
          </a:lnRef>
          <a:fillRef idx="1">
            <a:schemeClr val="accent3"/>
          </a:fillRef>
          <a:effectRef idx="1">
            <a:schemeClr val="accent3"/>
          </a:effectRef>
          <a:fontRef idx="minor">
            <a:schemeClr val="lt1"/>
          </a:fontRef>
        </p:style>
        <p:txBody>
          <a:bodyPr wrap="none" lIns="91440" tIns="45720" rIns="91440" bIns="45720">
            <a:spAutoFit/>
          </a:bodyPr>
          <a:lstStyle/>
          <a:p>
            <a:pPr algn="ctr"/>
            <a:r>
              <a:rPr lang="ja-JP" altLang="en-US" sz="2000">
                <a:ln w="0"/>
                <a:solidFill>
                  <a:schemeClr val="tx1"/>
                </a:solidFill>
                <a:effectLst>
                  <a:outerShdw blurRad="38100" dist="19050" dir="2700000" algn="tl" rotWithShape="0">
                    <a:schemeClr val="dk1">
                      <a:alpha val="40000"/>
                    </a:schemeClr>
                  </a:outerShdw>
                </a:effectLst>
              </a:rPr>
              <a:t>検証中</a:t>
            </a:r>
          </a:p>
        </p:txBody>
      </p:sp>
      <p:pic>
        <p:nvPicPr>
          <p:cNvPr id="44" name="図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4447" y="3137027"/>
            <a:ext cx="640501" cy="526126"/>
          </a:xfrm>
          <a:prstGeom prst="rect">
            <a:avLst/>
          </a:prstGeom>
        </p:spPr>
      </p:pic>
      <p:sp>
        <p:nvSpPr>
          <p:cNvPr id="45" name="テキスト ボックス 44"/>
          <p:cNvSpPr txBox="1"/>
          <p:nvPr/>
        </p:nvSpPr>
        <p:spPr>
          <a:xfrm>
            <a:off x="2266001" y="3630283"/>
            <a:ext cx="1471264" cy="302390"/>
          </a:xfrm>
          <a:prstGeom prst="rect">
            <a:avLst/>
          </a:prstGeom>
          <a:noFill/>
        </p:spPr>
        <p:txBody>
          <a:bodyPr wrap="square" rtlCol="0">
            <a:spAutoFit/>
          </a:bodyPr>
          <a:lstStyle/>
          <a:p>
            <a:pPr algn="ctr"/>
            <a:r>
              <a:rPr lang="ja-JP" altLang="en-US" sz="1000">
                <a:solidFill>
                  <a:schemeClr val="tx1">
                    <a:lumMod val="75000"/>
                    <a:lumOff val="25000"/>
                  </a:schemeClr>
                </a:solidFill>
                <a:latin typeface="メイリオ" panose="020B0604030504040204" pitchFamily="50" charset="-128"/>
              </a:rPr>
              <a:t>災害ポータルサイト</a:t>
            </a:r>
          </a:p>
        </p:txBody>
      </p:sp>
      <p:pic>
        <p:nvPicPr>
          <p:cNvPr id="46" name="図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8414" y="4257092"/>
            <a:ext cx="581556" cy="581556"/>
          </a:xfrm>
          <a:prstGeom prst="rect">
            <a:avLst/>
          </a:prstGeom>
        </p:spPr>
      </p:pic>
      <p:pic>
        <p:nvPicPr>
          <p:cNvPr id="47" name="図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0696" y="4252984"/>
            <a:ext cx="581556" cy="581556"/>
          </a:xfrm>
          <a:prstGeom prst="rect">
            <a:avLst/>
          </a:prstGeom>
        </p:spPr>
      </p:pic>
      <p:sp>
        <p:nvSpPr>
          <p:cNvPr id="48" name="テキスト ボックス 47"/>
          <p:cNvSpPr txBox="1"/>
          <p:nvPr/>
        </p:nvSpPr>
        <p:spPr>
          <a:xfrm>
            <a:off x="1864689" y="4725144"/>
            <a:ext cx="1853570" cy="312393"/>
          </a:xfrm>
          <a:prstGeom prst="rect">
            <a:avLst/>
          </a:prstGeom>
          <a:noFill/>
        </p:spPr>
        <p:txBody>
          <a:bodyPr wrap="square" rtlCol="0">
            <a:spAutoFit/>
          </a:bodyPr>
          <a:lstStyle/>
          <a:p>
            <a:pPr algn="ctr"/>
            <a:r>
              <a:rPr lang="ja-JP" altLang="en-US" sz="1100">
                <a:solidFill>
                  <a:schemeClr val="tx1">
                    <a:lumMod val="75000"/>
                    <a:lumOff val="25000"/>
                  </a:schemeClr>
                </a:solidFill>
                <a:latin typeface="メイリオ" panose="020B0604030504040204" pitchFamily="50" charset="-128"/>
              </a:rPr>
              <a:t>区役所・関係部局</a:t>
            </a:r>
          </a:p>
        </p:txBody>
      </p:sp>
      <p:sp>
        <p:nvSpPr>
          <p:cNvPr id="49" name="テキスト ボックス 48"/>
          <p:cNvSpPr txBox="1"/>
          <p:nvPr/>
        </p:nvSpPr>
        <p:spPr>
          <a:xfrm>
            <a:off x="1380405" y="4724014"/>
            <a:ext cx="639051" cy="329321"/>
          </a:xfrm>
          <a:prstGeom prst="rect">
            <a:avLst/>
          </a:prstGeom>
          <a:noFill/>
        </p:spPr>
        <p:txBody>
          <a:bodyPr wrap="square" rtlCol="0">
            <a:spAutoFit/>
          </a:bodyPr>
          <a:lstStyle/>
          <a:p>
            <a:pPr algn="ctr"/>
            <a:r>
              <a:rPr lang="ja-JP" altLang="en-US" sz="1100">
                <a:solidFill>
                  <a:schemeClr val="tx1">
                    <a:lumMod val="75000"/>
                    <a:lumOff val="25000"/>
                  </a:schemeClr>
                </a:solidFill>
                <a:latin typeface="メイリオ" panose="020B0604030504040204" pitchFamily="50" charset="-128"/>
              </a:rPr>
              <a:t>市本部</a:t>
            </a:r>
          </a:p>
        </p:txBody>
      </p:sp>
      <p:sp>
        <p:nvSpPr>
          <p:cNvPr id="72" name="フリーフォーム 71"/>
          <p:cNvSpPr/>
          <p:nvPr/>
        </p:nvSpPr>
        <p:spPr>
          <a:xfrm rot="15006340" flipV="1">
            <a:off x="3269438" y="3623160"/>
            <a:ext cx="890732" cy="345254"/>
          </a:xfrm>
          <a:custGeom>
            <a:avLst/>
            <a:gdLst>
              <a:gd name="connsiteX0" fmla="*/ 0 w 1353787"/>
              <a:gd name="connsiteY0" fmla="*/ 15230 h 264612"/>
              <a:gd name="connsiteX1" fmla="*/ 855023 w 1353787"/>
              <a:gd name="connsiteY1" fmla="*/ 27105 h 264612"/>
              <a:gd name="connsiteX2" fmla="*/ 1353787 w 1353787"/>
              <a:gd name="connsiteY2" fmla="*/ 264612 h 264612"/>
              <a:gd name="connsiteX3" fmla="*/ 1353787 w 1353787"/>
              <a:gd name="connsiteY3" fmla="*/ 264612 h 264612"/>
              <a:gd name="connsiteX4" fmla="*/ 1353787 w 1353787"/>
              <a:gd name="connsiteY4" fmla="*/ 264612 h 264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3787" h="264612">
                <a:moveTo>
                  <a:pt x="0" y="15230"/>
                </a:moveTo>
                <a:cubicBezTo>
                  <a:pt x="314696" y="385"/>
                  <a:pt x="629392" y="-14459"/>
                  <a:pt x="855023" y="27105"/>
                </a:cubicBezTo>
                <a:cubicBezTo>
                  <a:pt x="1080654" y="68669"/>
                  <a:pt x="1353787" y="264612"/>
                  <a:pt x="1353787" y="264612"/>
                </a:cubicBezTo>
                <a:lnTo>
                  <a:pt x="1353787" y="264612"/>
                </a:lnTo>
                <a:lnTo>
                  <a:pt x="1353787" y="264612"/>
                </a:lnTo>
              </a:path>
            </a:pathLst>
          </a:custGeom>
          <a:noFill/>
          <a:ln w="38100">
            <a:solidFill>
              <a:schemeClr val="bg1">
                <a:lumMod val="5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角丸四角形 49"/>
          <p:cNvSpPr/>
          <p:nvPr/>
        </p:nvSpPr>
        <p:spPr bwMode="auto">
          <a:xfrm>
            <a:off x="3735053" y="4117177"/>
            <a:ext cx="1333429" cy="921296"/>
          </a:xfrm>
          <a:prstGeom prst="roundRect">
            <a:avLst>
              <a:gd name="adj" fmla="val 12652"/>
            </a:avLst>
          </a:prstGeom>
          <a:solidFill>
            <a:srgbClr val="FFEBEB"/>
          </a:solidFill>
          <a:ln w="38100">
            <a:solidFill>
              <a:schemeClr val="tx1">
                <a:lumMod val="50000"/>
                <a:lumOff val="50000"/>
              </a:schemeClr>
            </a:solid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pic>
        <p:nvPicPr>
          <p:cNvPr id="53" name="図 5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0786" y="4324992"/>
            <a:ext cx="348486" cy="348486"/>
          </a:xfrm>
          <a:prstGeom prst="rect">
            <a:avLst/>
          </a:prstGeom>
        </p:spPr>
      </p:pic>
      <p:sp>
        <p:nvSpPr>
          <p:cNvPr id="54" name="テキスト ボックス 53"/>
          <p:cNvSpPr txBox="1"/>
          <p:nvPr/>
        </p:nvSpPr>
        <p:spPr>
          <a:xfrm flipH="1">
            <a:off x="4374512" y="4527284"/>
            <a:ext cx="473906" cy="292388"/>
          </a:xfrm>
          <a:prstGeom prst="rect">
            <a:avLst/>
          </a:prstGeom>
          <a:noFill/>
        </p:spPr>
        <p:txBody>
          <a:bodyPr wrap="square" rtlCol="0">
            <a:spAutoFit/>
          </a:bodyPr>
          <a:lstStyle/>
          <a:p>
            <a:pPr algn="ctr"/>
            <a:r>
              <a:rPr lang="ja-JP" altLang="en-US" sz="1000">
                <a:solidFill>
                  <a:schemeClr val="tx1">
                    <a:lumMod val="75000"/>
                    <a:lumOff val="25000"/>
                  </a:schemeClr>
                </a:solidFill>
                <a:latin typeface="メイリオ" panose="020B0604030504040204" pitchFamily="50" charset="-128"/>
              </a:rPr>
              <a:t>職員</a:t>
            </a:r>
          </a:p>
        </p:txBody>
      </p:sp>
      <p:pic>
        <p:nvPicPr>
          <p:cNvPr id="55" name="図 5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37254" y="4248996"/>
            <a:ext cx="348423" cy="348423"/>
          </a:xfrm>
          <a:prstGeom prst="rect">
            <a:avLst/>
          </a:prstGeom>
        </p:spPr>
      </p:pic>
      <p:sp>
        <p:nvSpPr>
          <p:cNvPr id="56" name="フリーフォーム 55"/>
          <p:cNvSpPr/>
          <p:nvPr/>
        </p:nvSpPr>
        <p:spPr>
          <a:xfrm rot="18063013">
            <a:off x="1568000" y="3711518"/>
            <a:ext cx="1055165" cy="238191"/>
          </a:xfrm>
          <a:custGeom>
            <a:avLst/>
            <a:gdLst>
              <a:gd name="connsiteX0" fmla="*/ 0 w 1353787"/>
              <a:gd name="connsiteY0" fmla="*/ 15230 h 264612"/>
              <a:gd name="connsiteX1" fmla="*/ 855023 w 1353787"/>
              <a:gd name="connsiteY1" fmla="*/ 27105 h 264612"/>
              <a:gd name="connsiteX2" fmla="*/ 1353787 w 1353787"/>
              <a:gd name="connsiteY2" fmla="*/ 264612 h 264612"/>
              <a:gd name="connsiteX3" fmla="*/ 1353787 w 1353787"/>
              <a:gd name="connsiteY3" fmla="*/ 264612 h 264612"/>
              <a:gd name="connsiteX4" fmla="*/ 1353787 w 1353787"/>
              <a:gd name="connsiteY4" fmla="*/ 264612 h 264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3787" h="264612">
                <a:moveTo>
                  <a:pt x="0" y="15230"/>
                </a:moveTo>
                <a:cubicBezTo>
                  <a:pt x="314696" y="385"/>
                  <a:pt x="629392" y="-14459"/>
                  <a:pt x="855023" y="27105"/>
                </a:cubicBezTo>
                <a:cubicBezTo>
                  <a:pt x="1080654" y="68669"/>
                  <a:pt x="1353787" y="264612"/>
                  <a:pt x="1353787" y="264612"/>
                </a:cubicBezTo>
                <a:lnTo>
                  <a:pt x="1353787" y="264612"/>
                </a:lnTo>
                <a:lnTo>
                  <a:pt x="1353787" y="264612"/>
                </a:lnTo>
              </a:path>
            </a:pathLst>
          </a:custGeom>
          <a:noFill/>
          <a:ln w="38100">
            <a:solidFill>
              <a:schemeClr val="bg1">
                <a:lumMod val="5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p:cNvSpPr txBox="1"/>
          <p:nvPr/>
        </p:nvSpPr>
        <p:spPr>
          <a:xfrm>
            <a:off x="1316596" y="3443900"/>
            <a:ext cx="880732" cy="430887"/>
          </a:xfrm>
          <a:prstGeom prst="rect">
            <a:avLst/>
          </a:prstGeom>
          <a:noFill/>
        </p:spPr>
        <p:txBody>
          <a:bodyPr wrap="square" rtlCol="0">
            <a:spAutoFit/>
          </a:bodyPr>
          <a:lstStyle/>
          <a:p>
            <a:pPr algn="ctr">
              <a:lnSpc>
                <a:spcPct val="100000"/>
              </a:lnSpc>
            </a:pPr>
            <a:r>
              <a:rPr lang="ja-JP" altLang="en-US" sz="1100" b="1">
                <a:solidFill>
                  <a:schemeClr val="tx1">
                    <a:lumMod val="75000"/>
                    <a:lumOff val="25000"/>
                  </a:schemeClr>
                </a:solidFill>
                <a:latin typeface="メイリオ" panose="020B0604030504040204" pitchFamily="50" charset="-128"/>
              </a:rPr>
              <a:t>会議資料</a:t>
            </a:r>
            <a:r>
              <a:rPr lang="en-US" altLang="ja-JP" sz="1100" b="1">
                <a:solidFill>
                  <a:schemeClr val="tx1">
                    <a:lumMod val="75000"/>
                    <a:lumOff val="25000"/>
                  </a:schemeClr>
                </a:solidFill>
                <a:latin typeface="メイリオ" panose="020B0604030504040204" pitchFamily="50" charset="-128"/>
              </a:rPr>
              <a:t/>
            </a:r>
            <a:br>
              <a:rPr lang="en-US" altLang="ja-JP" sz="1100" b="1">
                <a:solidFill>
                  <a:schemeClr val="tx1">
                    <a:lumMod val="75000"/>
                    <a:lumOff val="25000"/>
                  </a:schemeClr>
                </a:solidFill>
                <a:latin typeface="メイリオ" panose="020B0604030504040204" pitchFamily="50" charset="-128"/>
              </a:rPr>
            </a:br>
            <a:r>
              <a:rPr lang="ja-JP" altLang="en-US" sz="1100" b="1">
                <a:solidFill>
                  <a:schemeClr val="tx1">
                    <a:lumMod val="75000"/>
                    <a:lumOff val="25000"/>
                  </a:schemeClr>
                </a:solidFill>
                <a:latin typeface="メイリオ" panose="020B0604030504040204" pitchFamily="50" charset="-128"/>
              </a:rPr>
              <a:t>掲載</a:t>
            </a:r>
          </a:p>
        </p:txBody>
      </p:sp>
      <p:cxnSp>
        <p:nvCxnSpPr>
          <p:cNvPr id="58" name="直線矢印コネクタ 57"/>
          <p:cNvCxnSpPr/>
          <p:nvPr/>
        </p:nvCxnSpPr>
        <p:spPr>
          <a:xfrm flipV="1">
            <a:off x="2761151" y="3923496"/>
            <a:ext cx="1" cy="338665"/>
          </a:xfrm>
          <a:prstGeom prst="straightConnector1">
            <a:avLst/>
          </a:prstGeom>
          <a:ln w="3810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2761151" y="3932505"/>
            <a:ext cx="504244" cy="329321"/>
          </a:xfrm>
          <a:prstGeom prst="rect">
            <a:avLst/>
          </a:prstGeom>
          <a:noFill/>
        </p:spPr>
        <p:txBody>
          <a:bodyPr wrap="square" rtlCol="0">
            <a:spAutoFit/>
          </a:bodyPr>
          <a:lstStyle/>
          <a:p>
            <a:pPr algn="ctr"/>
            <a:r>
              <a:rPr lang="ja-JP" altLang="en-US" sz="1100" b="1">
                <a:solidFill>
                  <a:schemeClr val="tx1">
                    <a:lumMod val="75000"/>
                    <a:lumOff val="25000"/>
                  </a:schemeClr>
                </a:solidFill>
                <a:latin typeface="メイリオ" panose="020B0604030504040204" pitchFamily="50" charset="-128"/>
              </a:rPr>
              <a:t>閲覧</a:t>
            </a:r>
          </a:p>
        </p:txBody>
      </p:sp>
      <p:sp>
        <p:nvSpPr>
          <p:cNvPr id="65" name="テキスト ボックス 64"/>
          <p:cNvSpPr txBox="1"/>
          <p:nvPr/>
        </p:nvSpPr>
        <p:spPr>
          <a:xfrm>
            <a:off x="1064568" y="2719460"/>
            <a:ext cx="4284475" cy="393954"/>
          </a:xfrm>
          <a:prstGeom prst="rect">
            <a:avLst/>
          </a:prstGeom>
          <a:noFill/>
        </p:spPr>
        <p:txBody>
          <a:bodyPr wrap="square" rtlCol="0">
            <a:spAutoFit/>
          </a:bodyPr>
          <a:lstStyle/>
          <a:p>
            <a:pPr algn="ctr"/>
            <a:r>
              <a:rPr lang="ja-JP" altLang="en-US" sz="1400" b="1">
                <a:solidFill>
                  <a:srgbClr val="B73101"/>
                </a:solidFill>
                <a:latin typeface="メイリオ" panose="020B0604030504040204" pitchFamily="50" charset="-128"/>
              </a:rPr>
              <a:t>災害ポータルサイトを活用した、職員間の情報共有</a:t>
            </a:r>
          </a:p>
        </p:txBody>
      </p:sp>
      <p:sp>
        <p:nvSpPr>
          <p:cNvPr id="73" name="テキスト ボックス 72"/>
          <p:cNvSpPr txBox="1"/>
          <p:nvPr/>
        </p:nvSpPr>
        <p:spPr>
          <a:xfrm>
            <a:off x="3702757" y="3450246"/>
            <a:ext cx="880732" cy="447815"/>
          </a:xfrm>
          <a:prstGeom prst="rect">
            <a:avLst/>
          </a:prstGeom>
          <a:noFill/>
        </p:spPr>
        <p:txBody>
          <a:bodyPr wrap="square" rtlCol="0">
            <a:spAutoFit/>
          </a:bodyPr>
          <a:lstStyle/>
          <a:p>
            <a:pPr algn="ctr">
              <a:lnSpc>
                <a:spcPct val="100000"/>
              </a:lnSpc>
            </a:pPr>
            <a:r>
              <a:rPr lang="ja-JP" altLang="en-US" sz="1100" b="1">
                <a:solidFill>
                  <a:schemeClr val="tx1">
                    <a:lumMod val="75000"/>
                    <a:lumOff val="25000"/>
                  </a:schemeClr>
                </a:solidFill>
                <a:latin typeface="メイリオ" panose="020B0604030504040204" pitchFamily="50" charset="-128"/>
              </a:rPr>
              <a:t>被害状況</a:t>
            </a:r>
            <a:endParaRPr lang="en-US" altLang="ja-JP" sz="1100" b="1">
              <a:solidFill>
                <a:schemeClr val="tx1">
                  <a:lumMod val="75000"/>
                  <a:lumOff val="25000"/>
                </a:schemeClr>
              </a:solidFill>
              <a:latin typeface="メイリオ" panose="020B0604030504040204" pitchFamily="50" charset="-128"/>
            </a:endParaRPr>
          </a:p>
          <a:p>
            <a:pPr algn="ctr">
              <a:lnSpc>
                <a:spcPct val="100000"/>
              </a:lnSpc>
            </a:pPr>
            <a:r>
              <a:rPr lang="ja-JP" altLang="en-US" sz="1100" b="1">
                <a:solidFill>
                  <a:schemeClr val="tx1">
                    <a:lumMod val="75000"/>
                    <a:lumOff val="25000"/>
                  </a:schemeClr>
                </a:solidFill>
                <a:latin typeface="メイリオ" panose="020B0604030504040204" pitchFamily="50" charset="-128"/>
              </a:rPr>
              <a:t>報告</a:t>
            </a:r>
            <a:endParaRPr lang="en-US" altLang="ja-JP" sz="1100" b="1">
              <a:solidFill>
                <a:schemeClr val="tx1">
                  <a:lumMod val="75000"/>
                  <a:lumOff val="25000"/>
                </a:schemeClr>
              </a:solidFill>
              <a:latin typeface="メイリオ" panose="020B0604030504040204" pitchFamily="50" charset="-128"/>
            </a:endParaRPr>
          </a:p>
        </p:txBody>
      </p:sp>
      <p:sp>
        <p:nvSpPr>
          <p:cNvPr id="51" name="テキスト ボックス 50"/>
          <p:cNvSpPr txBox="1"/>
          <p:nvPr/>
        </p:nvSpPr>
        <p:spPr>
          <a:xfrm>
            <a:off x="3959557" y="4746790"/>
            <a:ext cx="900805" cy="302390"/>
          </a:xfrm>
          <a:prstGeom prst="rect">
            <a:avLst/>
          </a:prstGeom>
          <a:noFill/>
        </p:spPr>
        <p:txBody>
          <a:bodyPr wrap="square" rtlCol="0">
            <a:spAutoFit/>
          </a:bodyPr>
          <a:lstStyle/>
          <a:p>
            <a:pPr algn="ctr"/>
            <a:r>
              <a:rPr lang="ja-JP" altLang="en-US" sz="1050" b="1">
                <a:solidFill>
                  <a:schemeClr val="tx1">
                    <a:lumMod val="75000"/>
                    <a:lumOff val="25000"/>
                  </a:schemeClr>
                </a:solidFill>
                <a:latin typeface="メイリオ" panose="020B0604030504040204" pitchFamily="50" charset="-128"/>
              </a:rPr>
              <a:t>災害現場</a:t>
            </a:r>
          </a:p>
        </p:txBody>
      </p:sp>
      <p:sp>
        <p:nvSpPr>
          <p:cNvPr id="74" name="テキスト ボックス 73"/>
          <p:cNvSpPr txBox="1"/>
          <p:nvPr/>
        </p:nvSpPr>
        <p:spPr>
          <a:xfrm>
            <a:off x="5947933" y="3840188"/>
            <a:ext cx="1272108" cy="307777"/>
          </a:xfrm>
          <a:prstGeom prst="rect">
            <a:avLst/>
          </a:prstGeom>
          <a:noFill/>
        </p:spPr>
        <p:txBody>
          <a:bodyPr wrap="square" rtlCol="0">
            <a:spAutoFit/>
          </a:bodyPr>
          <a:lstStyle/>
          <a:p>
            <a:pPr algn="ctr"/>
            <a:r>
              <a:rPr lang="ja-JP" altLang="en-US" sz="1000">
                <a:solidFill>
                  <a:schemeClr val="tx1">
                    <a:lumMod val="75000"/>
                    <a:lumOff val="25000"/>
                  </a:schemeClr>
                </a:solidFill>
                <a:latin typeface="メイリオ" panose="020B0604030504040204" pitchFamily="50" charset="-128"/>
              </a:rPr>
              <a:t>区災害対策本部</a:t>
            </a:r>
          </a:p>
        </p:txBody>
      </p:sp>
      <p:sp>
        <p:nvSpPr>
          <p:cNvPr id="75" name="テキスト ボックス 74"/>
          <p:cNvSpPr txBox="1"/>
          <p:nvPr/>
        </p:nvSpPr>
        <p:spPr>
          <a:xfrm>
            <a:off x="8301372" y="3841303"/>
            <a:ext cx="1200980" cy="307777"/>
          </a:xfrm>
          <a:prstGeom prst="rect">
            <a:avLst/>
          </a:prstGeom>
          <a:noFill/>
        </p:spPr>
        <p:txBody>
          <a:bodyPr wrap="square" rtlCol="0">
            <a:spAutoFit/>
          </a:bodyPr>
          <a:lstStyle/>
          <a:p>
            <a:pPr algn="ctr"/>
            <a:r>
              <a:rPr lang="ja-JP" altLang="en-US" sz="1000">
                <a:solidFill>
                  <a:schemeClr val="tx1">
                    <a:lumMod val="75000"/>
                    <a:lumOff val="25000"/>
                  </a:schemeClr>
                </a:solidFill>
                <a:latin typeface="メイリオ" panose="020B0604030504040204" pitchFamily="50" charset="-128"/>
              </a:rPr>
              <a:t>地域（避難所）</a:t>
            </a:r>
          </a:p>
        </p:txBody>
      </p:sp>
      <p:cxnSp>
        <p:nvCxnSpPr>
          <p:cNvPr id="76" name="直線矢印コネクタ 75"/>
          <p:cNvCxnSpPr/>
          <p:nvPr/>
        </p:nvCxnSpPr>
        <p:spPr>
          <a:xfrm flipV="1">
            <a:off x="7189907" y="3781774"/>
            <a:ext cx="1075461" cy="769"/>
          </a:xfrm>
          <a:prstGeom prst="straightConnector1">
            <a:avLst/>
          </a:prstGeom>
          <a:ln w="38100">
            <a:solidFill>
              <a:schemeClr val="bg1">
                <a:lumMod val="50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p:nvPr/>
        </p:nvCxnSpPr>
        <p:spPr>
          <a:xfrm flipH="1">
            <a:off x="7172242" y="3609020"/>
            <a:ext cx="1057621" cy="0"/>
          </a:xfrm>
          <a:prstGeom prst="straightConnector1">
            <a:avLst/>
          </a:prstGeom>
          <a:ln w="381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78" name="図 77"/>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737709" y="3387430"/>
            <a:ext cx="491668" cy="491668"/>
          </a:xfrm>
          <a:prstGeom prst="rect">
            <a:avLst/>
          </a:prstGeom>
        </p:spPr>
      </p:pic>
      <p:pic>
        <p:nvPicPr>
          <p:cNvPr id="79" name="図 7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2046" y="3361008"/>
            <a:ext cx="581556" cy="581556"/>
          </a:xfrm>
          <a:prstGeom prst="rect">
            <a:avLst/>
          </a:prstGeom>
        </p:spPr>
      </p:pic>
      <p:pic>
        <p:nvPicPr>
          <p:cNvPr id="80" name="図 7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43082" y="3459021"/>
            <a:ext cx="348486" cy="348486"/>
          </a:xfrm>
          <a:prstGeom prst="rect">
            <a:avLst/>
          </a:prstGeom>
        </p:spPr>
      </p:pic>
      <p:sp>
        <p:nvSpPr>
          <p:cNvPr id="83" name="テキスト ボックス 82"/>
          <p:cNvSpPr txBox="1"/>
          <p:nvPr/>
        </p:nvSpPr>
        <p:spPr>
          <a:xfrm>
            <a:off x="5926563" y="2772432"/>
            <a:ext cx="3575789" cy="544765"/>
          </a:xfrm>
          <a:prstGeom prst="rect">
            <a:avLst/>
          </a:prstGeom>
          <a:noFill/>
        </p:spPr>
        <p:txBody>
          <a:bodyPr wrap="square" rtlCol="0">
            <a:spAutoFit/>
          </a:bodyPr>
          <a:lstStyle/>
          <a:p>
            <a:pPr algn="ctr">
              <a:lnSpc>
                <a:spcPct val="100000"/>
              </a:lnSpc>
            </a:pPr>
            <a:r>
              <a:rPr lang="ja-JP" altLang="en-US" sz="1400" b="1">
                <a:solidFill>
                  <a:srgbClr val="B73101"/>
                </a:solidFill>
                <a:latin typeface="メイリオ" panose="020B0604030504040204" pitchFamily="50" charset="-128"/>
              </a:rPr>
              <a:t>災害時における「</a:t>
            </a:r>
            <a:r>
              <a:rPr lang="en-US" altLang="ja-JP" sz="1400" b="1">
                <a:solidFill>
                  <a:srgbClr val="B73101"/>
                </a:solidFill>
                <a:latin typeface="メイリオ" panose="020B0604030504040204" pitchFamily="50" charset="-128"/>
              </a:rPr>
              <a:t>LINE</a:t>
            </a:r>
            <a:r>
              <a:rPr lang="ja-JP" altLang="en-US" sz="1400" b="1">
                <a:solidFill>
                  <a:srgbClr val="B73101"/>
                </a:solidFill>
                <a:latin typeface="メイリオ" panose="020B0604030504040204" pitchFamily="50" charset="-128"/>
              </a:rPr>
              <a:t>」を活用した</a:t>
            </a:r>
          </a:p>
          <a:p>
            <a:pPr algn="ctr">
              <a:lnSpc>
                <a:spcPct val="100000"/>
              </a:lnSpc>
            </a:pPr>
            <a:r>
              <a:rPr lang="ja-JP" altLang="en-US" sz="1400" b="1">
                <a:solidFill>
                  <a:srgbClr val="B73101"/>
                </a:solidFill>
                <a:latin typeface="メイリオ" panose="020B0604030504040204" pitchFamily="50" charset="-128"/>
              </a:rPr>
              <a:t>地域との情報共有</a:t>
            </a:r>
          </a:p>
        </p:txBody>
      </p:sp>
      <p:sp>
        <p:nvSpPr>
          <p:cNvPr id="85" name="角丸四角形吹き出し 84"/>
          <p:cNvSpPr/>
          <p:nvPr/>
        </p:nvSpPr>
        <p:spPr>
          <a:xfrm>
            <a:off x="6694186" y="4463515"/>
            <a:ext cx="1484020" cy="237937"/>
          </a:xfrm>
          <a:prstGeom prst="wedgeRoundRectCallout">
            <a:avLst>
              <a:gd name="adj1" fmla="val -62699"/>
              <a:gd name="adj2" fmla="val -38476"/>
              <a:gd name="adj3" fmla="val 16667"/>
            </a:avLst>
          </a:prstGeom>
          <a:solidFill>
            <a:schemeClr val="accent5">
              <a:lumMod val="90000"/>
            </a:schemeClr>
          </a:solidFill>
          <a:ln>
            <a:noFill/>
          </a:ln>
          <a:effectLst>
            <a:outerShdw blurRad="50800" dist="38100" dir="2700000" sx="101000" sy="101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明朝 Demibold" panose="02020600000000000000" pitchFamily="18" charset="-128"/>
              <a:ea typeface="游明朝 Demibold" panose="02020600000000000000" pitchFamily="18" charset="-128"/>
            </a:endParaRPr>
          </a:p>
        </p:txBody>
      </p:sp>
      <p:sp>
        <p:nvSpPr>
          <p:cNvPr id="86" name="角丸四角形吹き出し 85"/>
          <p:cNvSpPr/>
          <p:nvPr/>
        </p:nvSpPr>
        <p:spPr>
          <a:xfrm>
            <a:off x="7492166" y="4793425"/>
            <a:ext cx="1187145" cy="255150"/>
          </a:xfrm>
          <a:prstGeom prst="wedgeRoundRectCallout">
            <a:avLst>
              <a:gd name="adj1" fmla="val 60935"/>
              <a:gd name="adj2" fmla="val -41536"/>
              <a:gd name="adj3" fmla="val 16667"/>
            </a:avLst>
          </a:prstGeom>
          <a:solidFill>
            <a:schemeClr val="accent1">
              <a:lumMod val="75000"/>
            </a:schemeClr>
          </a:solidFill>
          <a:ln>
            <a:noFill/>
          </a:ln>
          <a:effectLst>
            <a:outerShdw blurRad="50800" dist="38100" dir="2700000" sx="101000" sy="101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明朝 Demibold" panose="02020600000000000000" pitchFamily="18" charset="-128"/>
              <a:ea typeface="游明朝 Demibold" panose="02020600000000000000" pitchFamily="18" charset="-128"/>
            </a:endParaRPr>
          </a:p>
        </p:txBody>
      </p:sp>
      <p:sp>
        <p:nvSpPr>
          <p:cNvPr id="59" name="角丸四角形 58"/>
          <p:cNvSpPr/>
          <p:nvPr/>
        </p:nvSpPr>
        <p:spPr bwMode="auto">
          <a:xfrm>
            <a:off x="5209957" y="5410379"/>
            <a:ext cx="4230050" cy="477834"/>
          </a:xfrm>
          <a:prstGeom prst="roundRect">
            <a:avLst/>
          </a:prstGeom>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61" name="角丸四角形 60"/>
          <p:cNvSpPr/>
          <p:nvPr/>
        </p:nvSpPr>
        <p:spPr bwMode="auto">
          <a:xfrm>
            <a:off x="5209957" y="5979805"/>
            <a:ext cx="4213012" cy="636809"/>
          </a:xfrm>
          <a:prstGeom prst="roundRect">
            <a:avLst/>
          </a:prstGeom>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62" name="正方形/長方形 61"/>
          <p:cNvSpPr/>
          <p:nvPr/>
        </p:nvSpPr>
        <p:spPr>
          <a:xfrm>
            <a:off x="5209957" y="5989663"/>
            <a:ext cx="4227094" cy="617092"/>
          </a:xfrm>
          <a:prstGeom prst="rect">
            <a:avLst/>
          </a:prstGeom>
        </p:spPr>
        <p:txBody>
          <a:bodyPr wrap="square">
            <a:spAutoFit/>
          </a:bodyPr>
          <a:lstStyle/>
          <a:p>
            <a:pPr>
              <a:lnSpc>
                <a:spcPct val="100000"/>
              </a:lnSpc>
            </a:pPr>
            <a:r>
              <a:rPr lang="ja-JP" altLang="en-US" sz="1100" dirty="0">
                <a:solidFill>
                  <a:schemeClr val="tx1"/>
                </a:solidFill>
                <a:latin typeface="Meiryo UI" panose="020B0604030504040204" pitchFamily="50" charset="-128"/>
                <a:ea typeface="Meiryo UI" panose="020B0604030504040204" pitchFamily="50" charset="-128"/>
              </a:rPr>
              <a:t>　</a:t>
            </a:r>
            <a:r>
              <a:rPr lang="en-US" altLang="ja-JP" sz="1100" dirty="0">
                <a:solidFill>
                  <a:schemeClr val="tx1"/>
                </a:solidFill>
                <a:latin typeface="Meiryo UI" panose="020B0604030504040204" pitchFamily="50" charset="-128"/>
                <a:ea typeface="Meiryo UI" panose="020B0604030504040204" pitchFamily="50" charset="-128"/>
              </a:rPr>
              <a:t>【KPI】</a:t>
            </a:r>
          </a:p>
          <a:p>
            <a:pPr>
              <a:lnSpc>
                <a:spcPct val="100000"/>
              </a:lnSpc>
            </a:pPr>
            <a:r>
              <a:rPr lang="ja-JP" altLang="en-US" sz="1100" dirty="0">
                <a:solidFill>
                  <a:schemeClr val="tx1"/>
                </a:solidFill>
                <a:latin typeface="Meiryo UI" panose="020B0604030504040204" pitchFamily="50" charset="-128"/>
                <a:ea typeface="Meiryo UI" panose="020B0604030504040204" pitchFamily="50" charset="-128"/>
              </a:rPr>
              <a:t>　  ・災害時の</a:t>
            </a:r>
            <a:r>
              <a:rPr lang="en-US" altLang="ja-JP" sz="1100" dirty="0">
                <a:solidFill>
                  <a:schemeClr val="tx1"/>
                </a:solidFill>
                <a:latin typeface="Meiryo UI" panose="020B0604030504040204" pitchFamily="50" charset="-128"/>
                <a:ea typeface="Meiryo UI" panose="020B0604030504040204" pitchFamily="50" charset="-128"/>
              </a:rPr>
              <a:t>ICT</a:t>
            </a:r>
            <a:r>
              <a:rPr lang="ja-JP" altLang="en-US" sz="1100" dirty="0">
                <a:solidFill>
                  <a:schemeClr val="tx1"/>
                </a:solidFill>
                <a:latin typeface="Meiryo UI" panose="020B0604030504040204" pitchFamily="50" charset="-128"/>
                <a:ea typeface="Meiryo UI" panose="020B0604030504040204" pitchFamily="50" charset="-128"/>
              </a:rPr>
              <a:t>を活用した情報共有の取組件数</a:t>
            </a:r>
            <a:r>
              <a:rPr lang="en-US" altLang="ja-JP" sz="1100" dirty="0">
                <a:solidFill>
                  <a:schemeClr val="tx1"/>
                </a:solidFill>
                <a:latin typeface="Meiryo UI" panose="020B0604030504040204" pitchFamily="50" charset="-128"/>
                <a:ea typeface="Meiryo UI" panose="020B0604030504040204" pitchFamily="50" charset="-128"/>
              </a:rPr>
              <a:t/>
            </a:r>
            <a:br>
              <a:rPr lang="en-US" altLang="ja-JP" sz="1100" dirty="0">
                <a:solidFill>
                  <a:schemeClr val="tx1"/>
                </a:solidFill>
                <a:latin typeface="Meiryo UI" panose="020B0604030504040204" pitchFamily="50" charset="-128"/>
                <a:ea typeface="Meiryo UI" panose="020B0604030504040204" pitchFamily="50" charset="-128"/>
              </a:rPr>
            </a:br>
            <a:r>
              <a:rPr lang="ja-JP" altLang="en-US" sz="1100" dirty="0">
                <a:solidFill>
                  <a:schemeClr val="tx1"/>
                </a:solidFill>
                <a:latin typeface="Meiryo UI" panose="020B0604030504040204" pitchFamily="50" charset="-128"/>
                <a:ea typeface="Meiryo UI" panose="020B0604030504040204" pitchFamily="50" charset="-128"/>
              </a:rPr>
              <a:t>　  （訓練実施回数・参加所属数）</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63" name="正方形/長方形 62"/>
          <p:cNvSpPr/>
          <p:nvPr/>
        </p:nvSpPr>
        <p:spPr>
          <a:xfrm>
            <a:off x="5225828" y="5405238"/>
            <a:ext cx="2229035" cy="447815"/>
          </a:xfrm>
          <a:prstGeom prst="rect">
            <a:avLst/>
          </a:prstGeom>
        </p:spPr>
        <p:txBody>
          <a:bodyPr wrap="square">
            <a:spAutoFit/>
          </a:bodyPr>
          <a:lstStyle/>
          <a:p>
            <a:pPr>
              <a:lnSpc>
                <a:spcPct val="100000"/>
              </a:lnSpc>
            </a:pPr>
            <a:r>
              <a:rPr lang="en-US" altLang="ja-JP" sz="1100">
                <a:solidFill>
                  <a:schemeClr val="tx1"/>
                </a:solidFill>
              </a:rPr>
              <a:t>【</a:t>
            </a:r>
            <a:r>
              <a:rPr lang="ja-JP" altLang="en-US" sz="1100">
                <a:solidFill>
                  <a:schemeClr val="tx1"/>
                </a:solidFill>
              </a:rPr>
              <a:t>期待される効果</a:t>
            </a:r>
            <a:r>
              <a:rPr lang="en-US" altLang="ja-JP" sz="1100">
                <a:solidFill>
                  <a:schemeClr val="tx1"/>
                </a:solidFill>
              </a:rPr>
              <a:t>】</a:t>
            </a:r>
          </a:p>
          <a:p>
            <a:pPr>
              <a:lnSpc>
                <a:spcPct val="100000"/>
              </a:lnSpc>
            </a:pPr>
            <a:r>
              <a:rPr lang="ja-JP" altLang="en-US" sz="1100">
                <a:solidFill>
                  <a:schemeClr val="tx1"/>
                </a:solidFill>
              </a:rPr>
              <a:t>　・効果的かつ迅速な災害対応</a:t>
            </a:r>
          </a:p>
        </p:txBody>
      </p:sp>
      <p:sp>
        <p:nvSpPr>
          <p:cNvPr id="52" name="スライド番号プレースホルダー 4"/>
          <p:cNvSpPr txBox="1">
            <a:spLocks/>
          </p:cNvSpPr>
          <p:nvPr/>
        </p:nvSpPr>
        <p:spPr bwMode="auto">
          <a:xfrm>
            <a:off x="7492166" y="6677025"/>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ja-JP"/>
            </a:defPPr>
            <a:lvl1pPr algn="r" rtl="0" eaLnBrk="0" fontAlgn="base" hangingPunct="0">
              <a:lnSpc>
                <a:spcPct val="100000"/>
              </a:lnSpc>
              <a:spcBef>
                <a:spcPct val="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1pPr>
            <a:lvl2pPr marL="742950" indent="-28575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2pPr>
            <a:lvl3pPr marL="1143000" indent="-22860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3pPr>
            <a:lvl4pPr marL="1600200" indent="-22860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4pPr>
            <a:lvl5pPr marL="2057400" indent="-22860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5pPr>
            <a:lvl6pPr marL="25146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6pPr>
            <a:lvl7pPr marL="29718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7pPr>
            <a:lvl8pPr marL="34290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8pPr>
            <a:lvl9pPr marL="38862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9pPr>
          </a:lstStyle>
          <a:p>
            <a:pPr eaLnBrk="1" hangingPunct="1"/>
            <a:fld id="{54A53795-6EF6-48D5-90A5-2535AB951785}" type="slidenum">
              <a:rPr kumimoji="0" lang="en-US" altLang="ja-JP" sz="1000" smtClean="0">
                <a:solidFill>
                  <a:schemeClr val="tx1"/>
                </a:solidFill>
                <a:latin typeface="メイリオ" panose="020B0604030504040204" pitchFamily="50" charset="-128"/>
              </a:rPr>
              <a:pPr eaLnBrk="1" hangingPunct="1"/>
              <a:t>33</a:t>
            </a:fld>
            <a:endParaRPr kumimoji="0" lang="en-US" altLang="ja-JP" sz="1000">
              <a:solidFill>
                <a:schemeClr val="tx1"/>
              </a:solidFill>
              <a:latin typeface="メイリオ" panose="020B0604030504040204" pitchFamily="50" charset="-128"/>
            </a:endParaRPr>
          </a:p>
        </p:txBody>
      </p:sp>
    </p:spTree>
    <p:extLst>
      <p:ext uri="{BB962C8B-B14F-4D97-AF65-F5344CB8AC3E}">
        <p14:creationId xmlns:p14="http://schemas.microsoft.com/office/powerpoint/2010/main" val="2516995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217128" y="1204474"/>
            <a:ext cx="9568222" cy="207749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indent="-171450">
              <a:buFont typeface="Arial" panose="020B0604020202020204" pitchFamily="34" charset="0"/>
              <a:buChar char="•"/>
            </a:pPr>
            <a:r>
              <a:rPr lang="ja-JP" altLang="en-US" sz="1200" dirty="0">
                <a:solidFill>
                  <a:prstClr val="black"/>
                </a:solidFill>
                <a:latin typeface="メイリオ"/>
                <a:ea typeface="メイリオ"/>
              </a:rPr>
              <a:t>世界的規模で生じているサイバー攻撃による脅威の深刻化や、新しい技術の導入やクラウドサービスの利用等に伴って生じるリスクに対して、情報の自由な流通を確保しつつ、本市全体のガバナンスを効かせながら、情報セキュリティの確保を図ることが喫緊の課題となっている。</a:t>
            </a:r>
            <a:endParaRPr lang="en-US" altLang="ja-JP" sz="1200" dirty="0">
              <a:solidFill>
                <a:prstClr val="black"/>
              </a:solidFill>
              <a:latin typeface="メイリオ"/>
              <a:ea typeface="メイリオ"/>
            </a:endParaRPr>
          </a:p>
          <a:p>
            <a:pPr marL="171450" indent="-171450">
              <a:buFont typeface="Arial" panose="020B0604020202020204" pitchFamily="34" charset="0"/>
              <a:buChar char="•"/>
            </a:pPr>
            <a:r>
              <a:rPr lang="ja-JP" altLang="en-US" sz="1200" dirty="0">
                <a:solidFill>
                  <a:prstClr val="black"/>
                </a:solidFill>
                <a:latin typeface="メイリオ"/>
                <a:ea typeface="メイリオ"/>
              </a:rPr>
              <a:t>この状況に対応するため、情報セキュリティ戦略を策定し、</a:t>
            </a:r>
            <a:r>
              <a:rPr lang="en-US" altLang="ja-JP" sz="1200" dirty="0">
                <a:solidFill>
                  <a:prstClr val="black"/>
                </a:solidFill>
                <a:latin typeface="メイリオ"/>
                <a:ea typeface="メイリオ"/>
              </a:rPr>
              <a:t>CSIRT</a:t>
            </a:r>
            <a:r>
              <a:rPr lang="ja-JP" altLang="en-US" sz="1200" dirty="0">
                <a:solidFill>
                  <a:prstClr val="black"/>
                </a:solidFill>
                <a:latin typeface="メイリオ"/>
                <a:ea typeface="メイリオ"/>
              </a:rPr>
              <a:t>の強化やセキュリティ・バイ・デザインの導入を推進するなど情報セキュリティ対策の強化を図り、サイバー攻撃など情報セキュリティに関するリスクを低減することで、信頼性の高い行政サービスの提供を実現する。</a:t>
            </a:r>
            <a:endParaRPr lang="en-US" altLang="ja-JP" sz="1200" dirty="0">
              <a:solidFill>
                <a:prstClr val="black"/>
              </a:solidFill>
              <a:latin typeface="メイリオ"/>
              <a:ea typeface="メイリオ"/>
            </a:endParaRPr>
          </a:p>
          <a:p>
            <a:pPr lvl="1"/>
            <a:r>
              <a:rPr lang="en-US" altLang="ja-JP" sz="900" dirty="0">
                <a:solidFill>
                  <a:prstClr val="black"/>
                </a:solidFill>
                <a:latin typeface="メイリオ"/>
                <a:ea typeface="メイリオ"/>
              </a:rPr>
              <a:t>※CSIRT</a:t>
            </a:r>
            <a:r>
              <a:rPr lang="ja-JP" altLang="en-US" sz="900" dirty="0">
                <a:solidFill>
                  <a:prstClr val="black"/>
                </a:solidFill>
                <a:latin typeface="メイリオ"/>
                <a:ea typeface="メイリオ"/>
              </a:rPr>
              <a:t>（</a:t>
            </a:r>
            <a:r>
              <a:rPr lang="en-US" altLang="ja-JP" sz="900" dirty="0">
                <a:solidFill>
                  <a:prstClr val="black"/>
                </a:solidFill>
                <a:latin typeface="メイリオ"/>
                <a:ea typeface="メイリオ"/>
              </a:rPr>
              <a:t>Computer Security Incident Response Team</a:t>
            </a:r>
            <a:r>
              <a:rPr lang="ja-JP" altLang="en-US" sz="900" dirty="0">
                <a:solidFill>
                  <a:prstClr val="black"/>
                </a:solidFill>
                <a:latin typeface="メイリオ"/>
                <a:ea typeface="メイリオ"/>
              </a:rPr>
              <a:t>）とは、情報セキュリティインシデントに対処するための体制</a:t>
            </a:r>
            <a:endParaRPr lang="en-US" altLang="ja-JP" sz="900" dirty="0">
              <a:solidFill>
                <a:prstClr val="black"/>
              </a:solidFill>
              <a:latin typeface="メイリオ"/>
              <a:ea typeface="メイリオ"/>
            </a:endParaRPr>
          </a:p>
          <a:p>
            <a:pPr lvl="1"/>
            <a:r>
              <a:rPr lang="en-US" altLang="ja-JP" sz="900" dirty="0">
                <a:solidFill>
                  <a:prstClr val="black"/>
                </a:solidFill>
                <a:latin typeface="メイリオ"/>
                <a:ea typeface="メイリオ"/>
              </a:rPr>
              <a:t>※</a:t>
            </a:r>
            <a:r>
              <a:rPr lang="ja-JP" altLang="en-US" sz="900" dirty="0">
                <a:solidFill>
                  <a:prstClr val="black"/>
                </a:solidFill>
                <a:latin typeface="メイリオ"/>
                <a:ea typeface="メイリオ"/>
              </a:rPr>
              <a:t>セキュリティ・バイ・デザインとは、情報セキュリティを情報システムのライフサイクル（企画・予算要求・開発・運用）の各段階から確保するための考え方</a:t>
            </a:r>
            <a:endParaRPr lang="en-US" altLang="ja-JP" sz="1050" dirty="0">
              <a:solidFill>
                <a:prstClr val="black"/>
              </a:solidFill>
              <a:latin typeface="メイリオ"/>
              <a:ea typeface="メイリオ"/>
            </a:endParaRPr>
          </a:p>
        </p:txBody>
      </p:sp>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rgbClr val="000000"/>
                </a:solidFill>
                <a:latin typeface="メイリオ" panose="020B0604030504040204" pitchFamily="50" charset="-128"/>
              </a:rPr>
              <a:pPr eaLnBrk="1" hangingPunct="1"/>
              <a:t>34</a:t>
            </a:fld>
            <a:endParaRPr kumimoji="0" lang="en-US" altLang="ja-JP" sz="1000">
              <a:solidFill>
                <a:srgbClr val="000000"/>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ja-JP" altLang="en-US"/>
              <a:t>情報セキュリティ</a:t>
            </a:r>
          </a:p>
        </p:txBody>
      </p:sp>
      <p:sp>
        <p:nvSpPr>
          <p:cNvPr id="20" name="Shape 128"/>
          <p:cNvSpPr/>
          <p:nvPr/>
        </p:nvSpPr>
        <p:spPr>
          <a:xfrm>
            <a:off x="269788" y="800708"/>
            <a:ext cx="8679656"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a:solidFill>
                  <a:srgbClr val="C00000"/>
                </a:solidFill>
                <a:latin typeface="メイリオ" panose="020B0604030504040204" pitchFamily="50" charset="-128"/>
                <a:sym typeface="Helvetica Light"/>
              </a:rPr>
              <a:t>情報セキュリティ戦略の策定</a:t>
            </a:r>
            <a:endParaRPr kumimoji="0" lang="en-US" altLang="ja-JP" sz="1687" u="sng" kern="0">
              <a:solidFill>
                <a:srgbClr val="C00000"/>
              </a:solidFill>
              <a:latin typeface="メイリオ" panose="020B0604030504040204" pitchFamily="50" charset="-128"/>
              <a:sym typeface="Helvetica Light"/>
            </a:endParaRPr>
          </a:p>
        </p:txBody>
      </p:sp>
      <p:sp>
        <p:nvSpPr>
          <p:cNvPr id="4" name="角丸四角形 3"/>
          <p:cNvSpPr/>
          <p:nvPr/>
        </p:nvSpPr>
        <p:spPr bwMode="auto">
          <a:xfrm>
            <a:off x="452500" y="3554193"/>
            <a:ext cx="3957699" cy="381381"/>
          </a:xfrm>
          <a:prstGeom prst="roundRect">
            <a:avLst/>
          </a:prstGeom>
          <a:ln/>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t" anchorCtr="0" compatLnSpc="1">
            <a:prstTxWarp prst="textNoShape">
              <a:avLst/>
            </a:prstTxWarp>
            <a:spAutoFit/>
          </a:bodyPr>
          <a:lstStyle/>
          <a:p>
            <a:pPr algn="ctr"/>
            <a:r>
              <a:rPr lang="ja-JP" altLang="en-US" sz="1600" dirty="0">
                <a:solidFill>
                  <a:srgbClr val="4D4D4D"/>
                </a:solidFill>
                <a:ea typeface="メイリオ" pitchFamily="50" charset="-128"/>
                <a:cs typeface="メイリオ" pitchFamily="50" charset="-128"/>
              </a:rPr>
              <a:t>情報セキュリティ対策を強化</a:t>
            </a:r>
          </a:p>
        </p:txBody>
      </p:sp>
      <p:sp>
        <p:nvSpPr>
          <p:cNvPr id="6" name="円形吹き出し 5"/>
          <p:cNvSpPr/>
          <p:nvPr/>
        </p:nvSpPr>
        <p:spPr bwMode="auto">
          <a:xfrm>
            <a:off x="6192760" y="4468740"/>
            <a:ext cx="1944216" cy="314303"/>
          </a:xfrm>
          <a:prstGeom prst="wedgeEllipseCallou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endParaRPr lang="ja-JP" altLang="en-US">
              <a:latin typeface="Arial" charset="0"/>
              <a:cs typeface="メイリオ" pitchFamily="50" charset="-128"/>
            </a:endParaRPr>
          </a:p>
        </p:txBody>
      </p:sp>
      <p:sp>
        <p:nvSpPr>
          <p:cNvPr id="8" name="円形吹き出し 7"/>
          <p:cNvSpPr/>
          <p:nvPr/>
        </p:nvSpPr>
        <p:spPr bwMode="auto">
          <a:xfrm>
            <a:off x="5485117" y="3293176"/>
            <a:ext cx="4148403" cy="878568"/>
          </a:xfrm>
          <a:prstGeom prst="wedgeEllipseCallout">
            <a:avLst>
              <a:gd name="adj1" fmla="val -38860"/>
              <a:gd name="adj2" fmla="val 24820"/>
            </a:avLst>
          </a:prstGeom>
          <a:ln/>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t" anchorCtr="0" compatLnSpc="1">
            <a:prstTxWarp prst="textNoShape">
              <a:avLst/>
            </a:prstTxWarp>
            <a:spAutoFit/>
          </a:bodyPr>
          <a:lstStyle/>
          <a:p>
            <a:pPr algn="ctr"/>
            <a:r>
              <a:rPr lang="ja-JP" altLang="en-US" sz="1400" dirty="0">
                <a:solidFill>
                  <a:srgbClr val="4D4D4D"/>
                </a:solidFill>
                <a:ea typeface="メイリオ" pitchFamily="50" charset="-128"/>
                <a:cs typeface="メイリオ" pitchFamily="50" charset="-128"/>
              </a:rPr>
              <a:t>リスクを低減し信頼性の高い</a:t>
            </a:r>
            <a:endParaRPr lang="en-US" altLang="ja-JP" sz="1400" dirty="0">
              <a:solidFill>
                <a:srgbClr val="4D4D4D"/>
              </a:solidFill>
              <a:ea typeface="メイリオ" pitchFamily="50" charset="-128"/>
              <a:cs typeface="メイリオ" pitchFamily="50" charset="-128"/>
            </a:endParaRPr>
          </a:p>
          <a:p>
            <a:pPr algn="ctr"/>
            <a:r>
              <a:rPr lang="ja-JP" altLang="en-US" sz="1400" dirty="0">
                <a:solidFill>
                  <a:srgbClr val="4D4D4D"/>
                </a:solidFill>
                <a:ea typeface="メイリオ" pitchFamily="50" charset="-128"/>
                <a:cs typeface="メイリオ" pitchFamily="50" charset="-128"/>
              </a:rPr>
              <a:t>行政サービスを提供</a:t>
            </a:r>
          </a:p>
        </p:txBody>
      </p:sp>
      <p:sp>
        <p:nvSpPr>
          <p:cNvPr id="9" name="右矢印 8"/>
          <p:cNvSpPr/>
          <p:nvPr/>
        </p:nvSpPr>
        <p:spPr bwMode="auto">
          <a:xfrm>
            <a:off x="4689087" y="3390509"/>
            <a:ext cx="624303" cy="681508"/>
          </a:xfrm>
          <a:prstGeom prst="rightArrow">
            <a:avLst/>
          </a:prstGeom>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endParaRPr lang="ja-JP" altLang="en-US">
              <a:solidFill>
                <a:srgbClr val="4D4D4D"/>
              </a:solidFill>
              <a:ea typeface="メイリオ" pitchFamily="50" charset="-128"/>
              <a:cs typeface="メイリオ" pitchFamily="50" charset="-128"/>
            </a:endParaRPr>
          </a:p>
        </p:txBody>
      </p:sp>
      <p:sp>
        <p:nvSpPr>
          <p:cNvPr id="12" name="テキスト ボックス 11"/>
          <p:cNvSpPr txBox="1"/>
          <p:nvPr/>
        </p:nvSpPr>
        <p:spPr>
          <a:xfrm>
            <a:off x="572128" y="5807125"/>
            <a:ext cx="4130501" cy="118186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期待される効果</a:t>
            </a:r>
            <a:r>
              <a:rPr lang="en-US" altLang="ja-JP" sz="1200" dirty="0">
                <a:solidFill>
                  <a:schemeClr val="tx1"/>
                </a:solidFill>
                <a:latin typeface="Meiryo UI" panose="020B0604030504040204" pitchFamily="50" charset="-128"/>
                <a:ea typeface="Meiryo UI" panose="020B0604030504040204" pitchFamily="50" charset="-128"/>
              </a:rPr>
              <a:t>】</a:t>
            </a:r>
            <a:endParaRPr lang="ja-JP" altLang="en-US" sz="1200" dirty="0">
              <a:solidFill>
                <a:schemeClr val="tx1"/>
              </a:solidFill>
              <a:latin typeface="Meiryo UI" panose="020B0604030504040204" pitchFamily="50" charset="-128"/>
              <a:ea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rPr>
              <a:t>・セキュリティインシデント</a:t>
            </a:r>
            <a:r>
              <a:rPr lang="ja-JP" altLang="en-US" sz="1200" dirty="0">
                <a:solidFill>
                  <a:schemeClr val="tx1"/>
                </a:solidFill>
                <a:latin typeface="Meiryo UI" panose="020B0604030504040204" pitchFamily="50" charset="-128"/>
                <a:ea typeface="Meiryo UI" panose="020B0604030504040204" pitchFamily="50" charset="-128"/>
              </a:rPr>
              <a:t>によるリスク・発生件数の低減</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・サイバー攻撃を受けた場合の被害の最小化</a:t>
            </a:r>
            <a:endParaRPr lang="en-US" altLang="ja-JP" sz="1200" dirty="0">
              <a:solidFill>
                <a:schemeClr val="tx1"/>
              </a:solidFill>
              <a:latin typeface="Meiryo UI" panose="020B0604030504040204" pitchFamily="50" charset="-128"/>
              <a:ea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5204809" y="5817358"/>
            <a:ext cx="4538281" cy="90486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1200" dirty="0">
                <a:solidFill>
                  <a:schemeClr val="tx1"/>
                </a:solidFill>
                <a:latin typeface="Meiryo UI" panose="020B0604030504040204" pitchFamily="50" charset="-128"/>
                <a:ea typeface="Meiryo UI" panose="020B0604030504040204" pitchFamily="50" charset="-128"/>
              </a:rPr>
              <a:t>【KPI】</a:t>
            </a:r>
          </a:p>
          <a:p>
            <a:r>
              <a:rPr lang="ja-JP" altLang="en-US" sz="1200" dirty="0">
                <a:solidFill>
                  <a:schemeClr val="tx1"/>
                </a:solidFill>
                <a:latin typeface="Meiryo UI" panose="020B0604030504040204" pitchFamily="50" charset="-128"/>
                <a:ea typeface="Meiryo UI" panose="020B0604030504040204" pitchFamily="50" charset="-128"/>
              </a:rPr>
              <a:t>・情報セキュリティ戦略</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ロードマップの策定</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・情報セキュリティ戦略に基づく取組の実施</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17" name="スライド番号プレースホルダー 4"/>
          <p:cNvSpPr txBox="1">
            <a:spLocks/>
          </p:cNvSpPr>
          <p:nvPr/>
        </p:nvSpPr>
        <p:spPr bwMode="auto">
          <a:xfrm>
            <a:off x="972189" y="4798300"/>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ja-JP"/>
            </a:defPPr>
            <a:lvl1pPr algn="r" rtl="0" eaLnBrk="0" fontAlgn="base" hangingPunct="0">
              <a:lnSpc>
                <a:spcPct val="100000"/>
              </a:lnSpc>
              <a:spcBef>
                <a:spcPct val="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1pPr>
            <a:lvl2pPr marL="742950" indent="-28575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2pPr>
            <a:lvl3pPr marL="1143000" indent="-22860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3pPr>
            <a:lvl4pPr marL="1600200" indent="-22860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4pPr>
            <a:lvl5pPr marL="2057400" indent="-22860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5pPr>
            <a:lvl6pPr marL="25146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6pPr>
            <a:lvl7pPr marL="29718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7pPr>
            <a:lvl8pPr marL="34290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8pPr>
            <a:lvl9pPr marL="38862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9pPr>
          </a:lstStyle>
          <a:p>
            <a:pPr eaLnBrk="1" hangingPunct="1"/>
            <a:fld id="{54A53795-6EF6-48D5-90A5-2535AB951785}" type="slidenum">
              <a:rPr kumimoji="0" lang="en-US" altLang="ja-JP" sz="1000" smtClean="0">
                <a:solidFill>
                  <a:srgbClr val="000000"/>
                </a:solidFill>
                <a:latin typeface="メイリオ" panose="020B0604030504040204" pitchFamily="50" charset="-128"/>
              </a:rPr>
              <a:pPr eaLnBrk="1" hangingPunct="1"/>
              <a:t>34</a:t>
            </a:fld>
            <a:endParaRPr kumimoji="0" lang="en-US" altLang="ja-JP" sz="1000">
              <a:solidFill>
                <a:srgbClr val="000000"/>
              </a:solidFill>
              <a:latin typeface="メイリオ" panose="020B0604030504040204" pitchFamily="50" charset="-128"/>
            </a:endParaRPr>
          </a:p>
        </p:txBody>
      </p:sp>
      <p:graphicFrame>
        <p:nvGraphicFramePr>
          <p:cNvPr id="18" name="表 17"/>
          <p:cNvGraphicFramePr>
            <a:graphicFrameLocks noGrp="1"/>
          </p:cNvGraphicFramePr>
          <p:nvPr/>
        </p:nvGraphicFramePr>
        <p:xfrm>
          <a:off x="467464" y="4326817"/>
          <a:ext cx="9166056" cy="1370272"/>
        </p:xfrm>
        <a:graphic>
          <a:graphicData uri="http://schemas.openxmlformats.org/drawingml/2006/table">
            <a:tbl>
              <a:tblPr firstRow="1" bandRow="1"/>
              <a:tblGrid>
                <a:gridCol w="4593548">
                  <a:extLst>
                    <a:ext uri="{9D8B030D-6E8A-4147-A177-3AD203B41FA5}">
                      <a16:colId xmlns:a16="http://schemas.microsoft.com/office/drawing/2014/main" val="20000"/>
                    </a:ext>
                  </a:extLst>
                </a:gridCol>
                <a:gridCol w="4572508">
                  <a:extLst>
                    <a:ext uri="{9D8B030D-6E8A-4147-A177-3AD203B41FA5}">
                      <a16:colId xmlns:a16="http://schemas.microsoft.com/office/drawing/2014/main" val="20001"/>
                    </a:ext>
                  </a:extLst>
                </a:gridCol>
              </a:tblGrid>
              <a:tr h="4858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mj-ea"/>
                          <a:ea typeface="+mj-ea"/>
                          <a:cs typeface="+mn-cs"/>
                        </a:rPr>
                        <a:t>2019</a:t>
                      </a:r>
                      <a:r>
                        <a:rPr kumimoji="1" lang="ja-JP" altLang="en-US" sz="1200" b="1" kern="1200" dirty="0">
                          <a:solidFill>
                            <a:schemeClr val="bg1"/>
                          </a:solidFill>
                          <a:latin typeface="+mj-ea"/>
                          <a:ea typeface="+mj-ea"/>
                          <a:cs typeface="+mn-cs"/>
                        </a:rPr>
                        <a:t>年度</a:t>
                      </a:r>
                      <a:endParaRPr kumimoji="1" lang="ja-JP" altLang="en-US" sz="1200" b="1" dirty="0">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200">
                          <a:latin typeface="+mj-lt"/>
                        </a:rPr>
                        <a:t>2020</a:t>
                      </a:r>
                      <a:r>
                        <a:rPr kumimoji="1" lang="ja-JP" altLang="en-US" sz="1200">
                          <a:latin typeface="+mj-lt"/>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884409">
                <a:tc>
                  <a:txBody>
                    <a:bodyPr/>
                    <a:lstStyle/>
                    <a:p>
                      <a:endParaRPr kumimoji="1" lang="ja-JP" altLang="en-US" sz="1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19" name="ホームベース 18"/>
          <p:cNvSpPr/>
          <p:nvPr/>
        </p:nvSpPr>
        <p:spPr>
          <a:xfrm>
            <a:off x="5169024" y="4986961"/>
            <a:ext cx="4356791" cy="451455"/>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050" dirty="0">
                <a:solidFill>
                  <a:schemeClr val="tx1"/>
                </a:solidFill>
                <a:latin typeface="Meiryo UI" panose="020B0604030504040204" pitchFamily="50" charset="-128"/>
                <a:ea typeface="Meiryo UI" panose="020B0604030504040204" pitchFamily="50" charset="-128"/>
              </a:rPr>
              <a:t>情報セキュリティ戦略の完成</a:t>
            </a:r>
            <a:r>
              <a:rPr lang="en-US" altLang="ja-JP" sz="1050" dirty="0">
                <a:solidFill>
                  <a:schemeClr val="tx1"/>
                </a:solidFill>
                <a:latin typeface="Meiryo UI" panose="020B0604030504040204" pitchFamily="50" charset="-128"/>
                <a:ea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rPr>
              <a:t>ロードマップの策定</a:t>
            </a:r>
            <a:endParaRPr lang="en-US" altLang="ja-JP" sz="1050" dirty="0">
              <a:solidFill>
                <a:schemeClr val="tx1"/>
              </a:solidFill>
              <a:latin typeface="Meiryo UI" panose="020B0604030504040204" pitchFamily="50" charset="-128"/>
              <a:ea typeface="Meiryo UI" panose="020B0604030504040204" pitchFamily="50" charset="-128"/>
            </a:endParaRPr>
          </a:p>
        </p:txBody>
      </p:sp>
      <p:sp>
        <p:nvSpPr>
          <p:cNvPr id="21" name="ホームベース 20"/>
          <p:cNvSpPr/>
          <p:nvPr/>
        </p:nvSpPr>
        <p:spPr>
          <a:xfrm>
            <a:off x="2648745" y="4979275"/>
            <a:ext cx="2380455" cy="449341"/>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dirty="0">
                <a:solidFill>
                  <a:srgbClr val="000000"/>
                </a:solidFill>
                <a:latin typeface="Meiryo UI" panose="020B0604030504040204" pitchFamily="50" charset="-128"/>
                <a:ea typeface="Meiryo UI" panose="020B0604030504040204" pitchFamily="50" charset="-128"/>
              </a:rPr>
              <a:t>情報セキュリティ戦略の素案策定</a:t>
            </a:r>
          </a:p>
        </p:txBody>
      </p:sp>
      <p:sp>
        <p:nvSpPr>
          <p:cNvPr id="23" name="正方形/長方形 22"/>
          <p:cNvSpPr/>
          <p:nvPr/>
        </p:nvSpPr>
        <p:spPr>
          <a:xfrm>
            <a:off x="452500" y="4031997"/>
            <a:ext cx="1152128" cy="316753"/>
          </a:xfrm>
          <a:prstGeom prst="rect">
            <a:avLst/>
          </a:prstGeom>
        </p:spPr>
        <p:txBody>
          <a:bodyPr wrap="square">
            <a:spAutoFit/>
          </a:bodyPr>
          <a:lstStyle/>
          <a:p>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スケジュール</a:t>
            </a:r>
            <a:r>
              <a:rPr lang="en-US" altLang="ja-JP" sz="1200" dirty="0">
                <a:solidFill>
                  <a:schemeClr val="tx1"/>
                </a:solidFill>
                <a:latin typeface="Meiryo UI" panose="020B0604030504040204" pitchFamily="50" charset="-128"/>
                <a:ea typeface="Meiryo UI" panose="020B0604030504040204" pitchFamily="50" charset="-128"/>
              </a:rPr>
              <a:t>】</a:t>
            </a:r>
          </a:p>
        </p:txBody>
      </p:sp>
      <p:sp>
        <p:nvSpPr>
          <p:cNvPr id="27" name="テキスト ボックス 26"/>
          <p:cNvSpPr txBox="1"/>
          <p:nvPr/>
        </p:nvSpPr>
        <p:spPr>
          <a:xfrm>
            <a:off x="8240332" y="118722"/>
            <a:ext cx="1537204" cy="393954"/>
          </a:xfrm>
          <a:prstGeom prst="rect">
            <a:avLst/>
          </a:prstGeom>
          <a:solidFill>
            <a:schemeClr val="accent4"/>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ja-JP" altLang="en-US" sz="1400">
                <a:latin typeface="+mj-ea"/>
                <a:ea typeface="+mj-ea"/>
              </a:rPr>
              <a:t>レジリエンス</a:t>
            </a:r>
            <a:endParaRPr kumimoji="1" lang="ja-JP" altLang="en-US" sz="1400">
              <a:latin typeface="+mj-ea"/>
              <a:ea typeface="+mj-ea"/>
            </a:endParaRPr>
          </a:p>
        </p:txBody>
      </p:sp>
      <p:sp>
        <p:nvSpPr>
          <p:cNvPr id="26" name="正方形/長方形 25"/>
          <p:cNvSpPr/>
          <p:nvPr/>
        </p:nvSpPr>
        <p:spPr>
          <a:xfrm>
            <a:off x="7228746" y="50626"/>
            <a:ext cx="954107" cy="523220"/>
          </a:xfrm>
          <a:prstGeom prst="rect">
            <a:avLst/>
          </a:prstGeom>
          <a:noFill/>
          <a:ln>
            <a:solidFill>
              <a:srgbClr val="DF5327"/>
            </a:solidFill>
          </a:ln>
        </p:spPr>
        <p:style>
          <a:lnRef idx="3">
            <a:schemeClr val="lt1"/>
          </a:lnRef>
          <a:fillRef idx="1">
            <a:schemeClr val="accent3"/>
          </a:fillRef>
          <a:effectRef idx="1">
            <a:schemeClr val="accent3"/>
          </a:effectRef>
          <a:fontRef idx="minor">
            <a:schemeClr val="lt1"/>
          </a:fontRef>
        </p:style>
        <p:txBody>
          <a:bodyPr wrap="none" lIns="91440" tIns="45720" rIns="91440" bIns="45720">
            <a:spAutoFit/>
          </a:bodyPr>
          <a:lstStyle/>
          <a:p>
            <a:pPr algn="ctr"/>
            <a:r>
              <a:rPr lang="ja-JP" altLang="en-US" sz="2000">
                <a:ln w="0"/>
                <a:solidFill>
                  <a:schemeClr val="tx1"/>
                </a:solidFill>
                <a:effectLst>
                  <a:outerShdw blurRad="38100" dist="19050" dir="2700000" algn="tl" rotWithShape="0">
                    <a:schemeClr val="dk1">
                      <a:alpha val="40000"/>
                    </a:schemeClr>
                  </a:outerShdw>
                </a:effectLst>
              </a:rPr>
              <a:t>検証中</a:t>
            </a:r>
          </a:p>
        </p:txBody>
      </p:sp>
      <p:sp>
        <p:nvSpPr>
          <p:cNvPr id="28" name="ホームベース 27"/>
          <p:cNvSpPr/>
          <p:nvPr/>
        </p:nvSpPr>
        <p:spPr>
          <a:xfrm>
            <a:off x="572128" y="4979275"/>
            <a:ext cx="2076618" cy="449341"/>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dirty="0">
                <a:solidFill>
                  <a:schemeClr val="tx1"/>
                </a:solidFill>
                <a:latin typeface="Meiryo UI" panose="020B0604030504040204" pitchFamily="50" charset="-128"/>
                <a:ea typeface="Meiryo UI" panose="020B0604030504040204" pitchFamily="50" charset="-128"/>
              </a:rPr>
              <a:t>現状の分析及び今後強化すべき機能の検討・整理</a:t>
            </a:r>
          </a:p>
        </p:txBody>
      </p:sp>
      <p:sp>
        <p:nvSpPr>
          <p:cNvPr id="5" name="角丸四角形 4"/>
          <p:cNvSpPr/>
          <p:nvPr/>
        </p:nvSpPr>
        <p:spPr bwMode="auto">
          <a:xfrm>
            <a:off x="572128" y="5807125"/>
            <a:ext cx="4369410" cy="853487"/>
          </a:xfrm>
          <a:prstGeom prst="roundRect">
            <a:avLst/>
          </a:prstGeom>
          <a:noFill/>
          <a:ln/>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29" name="角丸四角形 28"/>
          <p:cNvSpPr/>
          <p:nvPr/>
        </p:nvSpPr>
        <p:spPr bwMode="auto">
          <a:xfrm>
            <a:off x="5204809" y="5807125"/>
            <a:ext cx="4369410" cy="853487"/>
          </a:xfrm>
          <a:prstGeom prst="roundRect">
            <a:avLst/>
          </a:prstGeom>
          <a:noFill/>
          <a:ln/>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Tree>
    <p:extLst>
      <p:ext uri="{BB962C8B-B14F-4D97-AF65-F5344CB8AC3E}">
        <p14:creationId xmlns:p14="http://schemas.microsoft.com/office/powerpoint/2010/main" val="2330375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その他の主な取組（概要一覧）</a:t>
            </a:r>
            <a:endParaRPr kumimoji="1" lang="ja-JP" altLang="en-US" dirty="0"/>
          </a:p>
        </p:txBody>
      </p:sp>
      <p:sp>
        <p:nvSpPr>
          <p:cNvPr id="5" name="スライド番号プレースホルダー 4"/>
          <p:cNvSpPr>
            <a:spLocks noGrp="1"/>
          </p:cNvSpPr>
          <p:nvPr>
            <p:ph type="sldNum" sz="quarter" idx="10"/>
          </p:nvPr>
        </p:nvSpPr>
        <p:spPr/>
        <p:txBody>
          <a:bodyPr/>
          <a:lstStyle/>
          <a:p>
            <a:fld id="{17D6AA89-1CAE-4232-B76E-BD1FB226AC19}" type="slidenum">
              <a:rPr lang="en-US" altLang="ja-JP" smtClean="0"/>
              <a:pPr/>
              <a:t>35</a:t>
            </a:fld>
            <a:endParaRPr lang="en-US" altLang="ja-JP"/>
          </a:p>
        </p:txBody>
      </p:sp>
      <p:graphicFrame>
        <p:nvGraphicFramePr>
          <p:cNvPr id="8" name="表 7"/>
          <p:cNvGraphicFramePr>
            <a:graphicFrameLocks noGrp="1"/>
          </p:cNvGraphicFramePr>
          <p:nvPr>
            <p:extLst>
              <p:ext uri="{D42A27DB-BD31-4B8C-83A1-F6EECF244321}">
                <p14:modId xmlns:p14="http://schemas.microsoft.com/office/powerpoint/2010/main" val="1440947876"/>
              </p:ext>
            </p:extLst>
          </p:nvPr>
        </p:nvGraphicFramePr>
        <p:xfrm>
          <a:off x="56456" y="728700"/>
          <a:ext cx="9728894" cy="5831866"/>
        </p:xfrm>
        <a:graphic>
          <a:graphicData uri="http://schemas.openxmlformats.org/drawingml/2006/table">
            <a:tbl>
              <a:tblPr firstRow="1" bandRow="1">
                <a:tableStyleId>{10A1B5D5-9B99-4C35-A422-299274C87663}</a:tableStyleId>
              </a:tblPr>
              <a:tblGrid>
                <a:gridCol w="2232248">
                  <a:extLst>
                    <a:ext uri="{9D8B030D-6E8A-4147-A177-3AD203B41FA5}">
                      <a16:colId xmlns:a16="http://schemas.microsoft.com/office/drawing/2014/main" val="1901721616"/>
                    </a:ext>
                  </a:extLst>
                </a:gridCol>
                <a:gridCol w="972108">
                  <a:extLst>
                    <a:ext uri="{9D8B030D-6E8A-4147-A177-3AD203B41FA5}">
                      <a16:colId xmlns:a16="http://schemas.microsoft.com/office/drawing/2014/main" val="892983413"/>
                    </a:ext>
                  </a:extLst>
                </a:gridCol>
                <a:gridCol w="6524538">
                  <a:extLst>
                    <a:ext uri="{9D8B030D-6E8A-4147-A177-3AD203B41FA5}">
                      <a16:colId xmlns:a16="http://schemas.microsoft.com/office/drawing/2014/main" val="4228041196"/>
                    </a:ext>
                  </a:extLst>
                </a:gridCol>
              </a:tblGrid>
              <a:tr h="256934">
                <a:tc>
                  <a:txBody>
                    <a:bodyPr/>
                    <a:lstStyle/>
                    <a:p>
                      <a:pPr algn="ctr" fontAlgn="ctr"/>
                      <a:r>
                        <a:rPr lang="ja-JP" altLang="en-US" sz="1600" u="none" strike="noStrike" dirty="0">
                          <a:effectLst/>
                        </a:rPr>
                        <a:t>アクション</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w="12700" cmpd="sng">
                      <a:noFill/>
                      <a:prstDash val="solid"/>
                    </a:lnTlToBr>
                    <a:lnBlToTr w="12700" cmpd="sng">
                      <a:noFill/>
                      <a:prstDash val="solid"/>
                    </a:lnBlToTr>
                    <a:solidFill>
                      <a:srgbClr val="DF5327"/>
                    </a:solidFill>
                  </a:tcPr>
                </a:tc>
                <a:tc>
                  <a:txBody>
                    <a:bodyPr/>
                    <a:lstStyle/>
                    <a:p>
                      <a:pPr algn="ctr" fontAlgn="ctr"/>
                      <a:r>
                        <a:rPr lang="ja-JP" altLang="en-US" sz="1600" u="none" strike="noStrike">
                          <a:effectLst/>
                        </a:rPr>
                        <a:t>取組時期</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w="12700" cmpd="sng">
                      <a:noFill/>
                      <a:prstDash val="solid"/>
                    </a:lnTlToBr>
                    <a:lnBlToTr w="12700" cmpd="sng">
                      <a:noFill/>
                      <a:prstDash val="solid"/>
                    </a:lnBlToTr>
                    <a:solidFill>
                      <a:srgbClr val="DF5327"/>
                    </a:solidFill>
                  </a:tcPr>
                </a:tc>
                <a:tc>
                  <a:txBody>
                    <a:bodyPr/>
                    <a:lstStyle/>
                    <a:p>
                      <a:pPr algn="ctr" fontAlgn="ctr"/>
                      <a:r>
                        <a:rPr lang="ja-JP" altLang="en-US" sz="1600" u="none" strike="noStrike">
                          <a:effectLst/>
                        </a:rPr>
                        <a:t>取組概要</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w="12700" cmpd="sng">
                      <a:noFill/>
                      <a:prstDash val="solid"/>
                    </a:lnTlToBr>
                    <a:lnBlToTr w="12700" cmpd="sng">
                      <a:noFill/>
                      <a:prstDash val="solid"/>
                    </a:lnBlToTr>
                    <a:solidFill>
                      <a:srgbClr val="DF5327"/>
                    </a:solidFill>
                  </a:tcPr>
                </a:tc>
                <a:extLst>
                  <a:ext uri="{0D108BD9-81ED-4DB2-BD59-A6C34878D82A}">
                    <a16:rowId xmlns:a16="http://schemas.microsoft.com/office/drawing/2014/main" val="3811549143"/>
                  </a:ext>
                </a:extLst>
              </a:tr>
              <a:tr h="1209099">
                <a:tc>
                  <a:txBody>
                    <a:bodyPr/>
                    <a:lstStyle/>
                    <a:p>
                      <a:pPr algn="l" fontAlgn="ctr"/>
                      <a:r>
                        <a:rPr lang="ja-JP" altLang="en-US" sz="1100" u="none" strike="noStrike">
                          <a:effectLst/>
                          <a:latin typeface="游ゴシック" panose="020B0400000000000000" pitchFamily="50" charset="-128"/>
                          <a:ea typeface="游ゴシック" panose="020B0400000000000000" pitchFamily="50" charset="-128"/>
                        </a:rPr>
                        <a:t>公衆無線</a:t>
                      </a:r>
                      <a:r>
                        <a:rPr kumimoji="1" lang="en-US" altLang="ja-JP" sz="1100" b="0" i="0" u="none" strike="noStrike" kern="1200">
                          <a:solidFill>
                            <a:srgbClr val="000000"/>
                          </a:solidFill>
                          <a:effectLst/>
                          <a:latin typeface="游ゴシック" panose="020B0400000000000000" pitchFamily="50" charset="-128"/>
                          <a:ea typeface="游ゴシック" panose="020B0400000000000000" pitchFamily="50" charset="-128"/>
                          <a:cs typeface="+mn-cs"/>
                        </a:rPr>
                        <a:t>LAN</a:t>
                      </a:r>
                      <a:r>
                        <a:rPr lang="ja-JP" altLang="en-US" sz="1100" u="none" strike="noStrike">
                          <a:effectLst/>
                          <a:latin typeface="游ゴシック" panose="020B0400000000000000" pitchFamily="50" charset="-128"/>
                          <a:ea typeface="游ゴシック" panose="020B0400000000000000" pitchFamily="50" charset="-128"/>
                        </a:rPr>
                        <a:t>サービスの提供</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w="12700" cmpd="sng">
                      <a:noFill/>
                      <a:prstDash val="solid"/>
                    </a:lnTlToBr>
                    <a:lnBlToTr w="12700" cmpd="sng">
                      <a:noFill/>
                      <a:prstDash val="solid"/>
                    </a:lnBlToTr>
                    <a:solidFill>
                      <a:srgbClr val="FAE8DC"/>
                    </a:solidFill>
                  </a:tcPr>
                </a:tc>
                <a:tc>
                  <a:txBody>
                    <a:bodyPr/>
                    <a:lstStyle/>
                    <a:p>
                      <a:pPr algn="l" fontAlgn="ctr"/>
                      <a:r>
                        <a:rPr lang="en-US" altLang="ja-JP" sz="1100" u="none" strike="noStrike">
                          <a:effectLst/>
                          <a:latin typeface="游ゴシック" panose="020B0400000000000000" pitchFamily="50" charset="-128"/>
                          <a:ea typeface="游ゴシック" panose="020B0400000000000000" pitchFamily="50" charset="-128"/>
                        </a:rPr>
                        <a:t>2015</a:t>
                      </a:r>
                      <a:r>
                        <a:rPr lang="ja-JP" altLang="en-US" sz="1100" u="none" strike="noStrike">
                          <a:effectLst/>
                          <a:latin typeface="游ゴシック" panose="020B0400000000000000" pitchFamily="50" charset="-128"/>
                          <a:ea typeface="游ゴシック" panose="020B0400000000000000" pitchFamily="50" charset="-128"/>
                        </a:rPr>
                        <a:t>年度～</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w="12700" cmpd="sng">
                      <a:noFill/>
                      <a:prstDash val="solid"/>
                    </a:lnTlToBr>
                    <a:lnBlToTr w="12700" cmpd="sng">
                      <a:noFill/>
                      <a:prstDash val="solid"/>
                    </a:lnBlToTr>
                    <a:solidFill>
                      <a:srgbClr val="FAE8DC"/>
                    </a:solidFill>
                  </a:tcPr>
                </a:tc>
                <a:tc>
                  <a:txBody>
                    <a:bodyPr/>
                    <a:lstStyle/>
                    <a:p>
                      <a:pPr algn="l" fontAlgn="ctr"/>
                      <a:r>
                        <a:rPr lang="ja-JP" altLang="en-US" sz="1100" u="none" strike="noStrike" dirty="0">
                          <a:effectLst/>
                          <a:latin typeface="游ゴシック" panose="020B0400000000000000" pitchFamily="50" charset="-128"/>
                          <a:ea typeface="游ゴシック" panose="020B0400000000000000" pitchFamily="50" charset="-128"/>
                        </a:rPr>
                        <a:t>・区役所等の本市が所有する空間を開放することにより、通信事業者による公衆無線</a:t>
                      </a:r>
                      <a:r>
                        <a:rPr lang="en-US" altLang="ja-JP" sz="1100" u="none" strike="noStrike" dirty="0">
                          <a:effectLst/>
                          <a:latin typeface="游ゴシック" panose="020B0400000000000000" pitchFamily="50" charset="-128"/>
                          <a:ea typeface="游ゴシック" panose="020B0400000000000000" pitchFamily="50" charset="-128"/>
                        </a:rPr>
                        <a:t>LAN</a:t>
                      </a:r>
                      <a:r>
                        <a:rPr lang="ja-JP" altLang="en-US" sz="1100" u="none" strike="noStrike" dirty="0">
                          <a:effectLst/>
                          <a:latin typeface="游ゴシック" panose="020B0400000000000000" pitchFamily="50" charset="-128"/>
                          <a:ea typeface="游ゴシック" panose="020B0400000000000000" pitchFamily="50" charset="-128"/>
                        </a:rPr>
                        <a:t>の整備を促進</a:t>
                      </a:r>
                      <a:br>
                        <a:rPr lang="ja-JP" altLang="en-US" sz="1100" u="none" strike="noStrike" dirty="0">
                          <a:effectLst/>
                          <a:latin typeface="游ゴシック" panose="020B0400000000000000" pitchFamily="50" charset="-128"/>
                          <a:ea typeface="游ゴシック" panose="020B0400000000000000" pitchFamily="50" charset="-128"/>
                        </a:rPr>
                      </a:br>
                      <a:r>
                        <a:rPr lang="ja-JP" altLang="en-US" sz="1100" u="none" strike="noStrike" dirty="0">
                          <a:effectLst/>
                          <a:latin typeface="游ゴシック" panose="020B0400000000000000" pitchFamily="50" charset="-128"/>
                          <a:ea typeface="游ゴシック" panose="020B0400000000000000" pitchFamily="50" charset="-128"/>
                        </a:rPr>
                        <a:t>・また、外国人観光客の受け入れ環境整備として大阪観光局が民間施設等に設置を進めている</a:t>
                      </a:r>
                      <a:r>
                        <a:rPr lang="en-US" altLang="ja-JP" sz="1100" u="none" strike="noStrike" dirty="0">
                          <a:effectLst/>
                          <a:latin typeface="游ゴシック" panose="020B0400000000000000" pitchFamily="50" charset="-128"/>
                          <a:ea typeface="游ゴシック" panose="020B0400000000000000" pitchFamily="50" charset="-128"/>
                        </a:rPr>
                        <a:t>Osaka Free Wi-Fi</a:t>
                      </a:r>
                      <a:r>
                        <a:rPr lang="ja-JP" altLang="en-US" sz="1100" u="none" strike="noStrike" dirty="0">
                          <a:effectLst/>
                          <a:latin typeface="游ゴシック" panose="020B0400000000000000" pitchFamily="50" charset="-128"/>
                          <a:ea typeface="游ゴシック" panose="020B0400000000000000" pitchFamily="50" charset="-128"/>
                        </a:rPr>
                        <a:t>などと連携し、公共施設における公衆無線</a:t>
                      </a:r>
                      <a:r>
                        <a:rPr lang="en-US" altLang="ja-JP" sz="1100" u="none" strike="noStrike" dirty="0">
                          <a:effectLst/>
                          <a:latin typeface="游ゴシック" panose="020B0400000000000000" pitchFamily="50" charset="-128"/>
                          <a:ea typeface="游ゴシック" panose="020B0400000000000000" pitchFamily="50" charset="-128"/>
                        </a:rPr>
                        <a:t>LAN</a:t>
                      </a:r>
                      <a:r>
                        <a:rPr lang="ja-JP" altLang="en-US" sz="1100" u="none" strike="noStrike" dirty="0">
                          <a:effectLst/>
                          <a:latin typeface="游ゴシック" panose="020B0400000000000000" pitchFamily="50" charset="-128"/>
                          <a:ea typeface="游ゴシック" panose="020B0400000000000000" pitchFamily="50" charset="-128"/>
                        </a:rPr>
                        <a:t>の活用に取り組んでいる。</a:t>
                      </a:r>
                      <a:br>
                        <a:rPr lang="ja-JP" altLang="en-US" sz="1100" u="none" strike="noStrike" dirty="0">
                          <a:effectLst/>
                          <a:latin typeface="游ゴシック" panose="020B0400000000000000" pitchFamily="50" charset="-128"/>
                          <a:ea typeface="游ゴシック" panose="020B0400000000000000" pitchFamily="50" charset="-128"/>
                        </a:rPr>
                      </a:br>
                      <a:r>
                        <a:rPr lang="en-US" altLang="ja-JP" sz="1100" u="none" strike="noStrike" dirty="0">
                          <a:effectLst/>
                          <a:latin typeface="游ゴシック" panose="020B0400000000000000" pitchFamily="50" charset="-128"/>
                          <a:ea typeface="游ゴシック" panose="020B0400000000000000" pitchFamily="50" charset="-128"/>
                        </a:rPr>
                        <a:t>※</a:t>
                      </a:r>
                      <a:r>
                        <a:rPr lang="ja-JP" altLang="en-US" sz="1100" u="none" strike="noStrike" dirty="0">
                          <a:effectLst/>
                          <a:latin typeface="游ゴシック" panose="020B0400000000000000" pitchFamily="50" charset="-128"/>
                          <a:ea typeface="游ゴシック" panose="020B0400000000000000" pitchFamily="50" charset="-128"/>
                        </a:rPr>
                        <a:t>主な設置場所についてはこちらをご覧ください→市</a:t>
                      </a:r>
                      <a:r>
                        <a:rPr lang="en-US" altLang="ja-JP" sz="1100" u="none" strike="noStrike" dirty="0">
                          <a:effectLst/>
                          <a:latin typeface="游ゴシック" panose="020B0400000000000000" pitchFamily="50" charset="-128"/>
                          <a:ea typeface="游ゴシック" panose="020B0400000000000000" pitchFamily="50" charset="-128"/>
                        </a:rPr>
                        <a:t>HP</a:t>
                      </a:r>
                      <a:r>
                        <a:rPr lang="ja-JP" altLang="en-US" sz="1100" u="none" strike="noStrike" dirty="0">
                          <a:effectLst/>
                          <a:latin typeface="游ゴシック" panose="020B0400000000000000" pitchFamily="50" charset="-128"/>
                          <a:ea typeface="游ゴシック" panose="020B0400000000000000" pitchFamily="50" charset="-128"/>
                        </a:rPr>
                        <a:t>「大阪市各施設等での公衆無線</a:t>
                      </a:r>
                      <a:r>
                        <a:rPr lang="en-US" altLang="ja-JP" sz="1100" u="none" strike="noStrike" dirty="0">
                          <a:effectLst/>
                          <a:latin typeface="游ゴシック" panose="020B0400000000000000" pitchFamily="50" charset="-128"/>
                          <a:ea typeface="游ゴシック" panose="020B0400000000000000" pitchFamily="50" charset="-128"/>
                        </a:rPr>
                        <a:t>LAN</a:t>
                      </a:r>
                      <a:r>
                        <a:rPr lang="ja-JP" altLang="en-US" sz="1100" u="none" strike="noStrike" dirty="0">
                          <a:effectLst/>
                          <a:latin typeface="游ゴシック" panose="020B0400000000000000" pitchFamily="50" charset="-128"/>
                          <a:ea typeface="游ゴシック" panose="020B0400000000000000" pitchFamily="50" charset="-128"/>
                        </a:rPr>
                        <a:t>サービスの提供について」</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w="12700" cmpd="sng">
                      <a:noFill/>
                      <a:prstDash val="solid"/>
                    </a:lnTlToBr>
                    <a:lnBlToTr w="12700" cmpd="sng">
                      <a:noFill/>
                      <a:prstDash val="solid"/>
                    </a:lnBlToTr>
                    <a:solidFill>
                      <a:srgbClr val="FAE8DC"/>
                    </a:solidFill>
                  </a:tcPr>
                </a:tc>
                <a:extLst>
                  <a:ext uri="{0D108BD9-81ED-4DB2-BD59-A6C34878D82A}">
                    <a16:rowId xmlns:a16="http://schemas.microsoft.com/office/drawing/2014/main" val="4199876115"/>
                  </a:ext>
                </a:extLst>
              </a:tr>
              <a:tr h="536139">
                <a:tc>
                  <a:txBody>
                    <a:bodyPr/>
                    <a:lstStyle/>
                    <a:p>
                      <a:pPr algn="l" fontAlgn="ctr"/>
                      <a:r>
                        <a:rPr lang="ja-JP" altLang="en-US" sz="1100" u="none" strike="noStrike">
                          <a:effectLst/>
                          <a:latin typeface="游ゴシック" panose="020B0400000000000000" pitchFamily="50" charset="-128"/>
                          <a:ea typeface="游ゴシック" panose="020B0400000000000000" pitchFamily="50" charset="-128"/>
                        </a:rPr>
                        <a:t>モバイルワーク環境の実現</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altLang="ja-JP" sz="1100" u="none" strike="noStrike">
                          <a:effectLst/>
                          <a:latin typeface="游ゴシック" panose="020B0400000000000000" pitchFamily="50" charset="-128"/>
                          <a:ea typeface="游ゴシック" panose="020B0400000000000000" pitchFamily="50" charset="-128"/>
                        </a:rPr>
                        <a:t>2017</a:t>
                      </a:r>
                      <a:r>
                        <a:rPr lang="ja-JP" altLang="en-US" sz="1100" u="none" strike="noStrike">
                          <a:effectLst/>
                          <a:latin typeface="游ゴシック" panose="020B0400000000000000" pitchFamily="50" charset="-128"/>
                          <a:ea typeface="游ゴシック" panose="020B0400000000000000" pitchFamily="50" charset="-128"/>
                        </a:rPr>
                        <a:t>年度～</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100" u="none" strike="noStrike">
                          <a:effectLst/>
                          <a:latin typeface="游ゴシック" panose="020B0400000000000000" pitchFamily="50" charset="-128"/>
                          <a:ea typeface="游ゴシック" panose="020B0400000000000000" pitchFamily="50" charset="-128"/>
                        </a:rPr>
                        <a:t>・出張先等、外出先においてタブレット等を活用したモバイルワークを導入し、庁外業務における業務効率化を促進</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2888946"/>
                  </a:ext>
                </a:extLst>
              </a:tr>
              <a:tr h="877380">
                <a:tc>
                  <a:txBody>
                    <a:bodyPr/>
                    <a:lstStyle/>
                    <a:p>
                      <a:pPr algn="l" fontAlgn="ctr"/>
                      <a:r>
                        <a:rPr lang="zh-TW" altLang="en-US" sz="1100" u="none" strike="noStrike">
                          <a:effectLst/>
                          <a:latin typeface="游ゴシック" panose="020B0400000000000000" pitchFamily="50" charset="-128"/>
                          <a:ea typeface="游ゴシック" panose="020B0400000000000000" pitchFamily="50" charset="-128"/>
                        </a:rPr>
                        <a:t>業務支援</a:t>
                      </a:r>
                      <a:r>
                        <a:rPr lang="en-US" altLang="zh-TW" sz="1100" u="none" strike="noStrike">
                          <a:effectLst/>
                          <a:latin typeface="游ゴシック" panose="020B0400000000000000" pitchFamily="50" charset="-128"/>
                          <a:ea typeface="游ゴシック" panose="020B0400000000000000" pitchFamily="50" charset="-128"/>
                        </a:rPr>
                        <a:t>AI</a:t>
                      </a:r>
                      <a:r>
                        <a:rPr lang="zh-TW" altLang="en-US" sz="1100" u="none" strike="noStrike">
                          <a:effectLst/>
                          <a:latin typeface="游ゴシック" panose="020B0400000000000000" pitchFamily="50" charset="-128"/>
                          <a:ea typeface="游ゴシック" panose="020B0400000000000000" pitchFamily="50" charset="-128"/>
                        </a:rPr>
                        <a:t>検証事業</a:t>
                      </a:r>
                      <a:endParaRPr lang="zh-TW"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w="12700" cmpd="sng">
                      <a:noFill/>
                      <a:prstDash val="solid"/>
                    </a:lnTlToBr>
                    <a:lnBlToTr w="12700" cmpd="sng">
                      <a:noFill/>
                      <a:prstDash val="solid"/>
                    </a:lnBlToTr>
                    <a:solidFill>
                      <a:srgbClr val="FAE8DC"/>
                    </a:solidFill>
                  </a:tcPr>
                </a:tc>
                <a:tc>
                  <a:txBody>
                    <a:bodyPr/>
                    <a:lstStyle/>
                    <a:p>
                      <a:pPr algn="l" fontAlgn="ctr"/>
                      <a:r>
                        <a:rPr lang="en-US" altLang="ja-JP" sz="1100" u="none" strike="noStrike">
                          <a:effectLst/>
                          <a:latin typeface="游ゴシック" panose="020B0400000000000000" pitchFamily="50" charset="-128"/>
                          <a:ea typeface="游ゴシック" panose="020B0400000000000000" pitchFamily="50" charset="-128"/>
                        </a:rPr>
                        <a:t>2017</a:t>
                      </a:r>
                      <a:r>
                        <a:rPr lang="ja-JP" altLang="en-US" sz="1100" u="none" strike="noStrike">
                          <a:effectLst/>
                          <a:latin typeface="游ゴシック" panose="020B0400000000000000" pitchFamily="50" charset="-128"/>
                          <a:ea typeface="游ゴシック" panose="020B0400000000000000" pitchFamily="50" charset="-128"/>
                        </a:rPr>
                        <a:t>年度～</a:t>
                      </a:r>
                      <a:r>
                        <a:rPr lang="en-US" altLang="ja-JP" sz="1100" u="none" strike="noStrike">
                          <a:effectLst/>
                          <a:latin typeface="游ゴシック" panose="020B0400000000000000" pitchFamily="50" charset="-128"/>
                          <a:ea typeface="游ゴシック" panose="020B0400000000000000" pitchFamily="50" charset="-128"/>
                        </a:rPr>
                        <a:t>2018</a:t>
                      </a:r>
                      <a:r>
                        <a:rPr lang="ja-JP" altLang="en-US" sz="1100" u="none" strike="noStrike">
                          <a:effectLst/>
                          <a:latin typeface="游ゴシック" panose="020B0400000000000000" pitchFamily="50" charset="-128"/>
                          <a:ea typeface="游ゴシック" panose="020B0400000000000000" pitchFamily="50" charset="-128"/>
                        </a:rPr>
                        <a:t>年度</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w="12700" cmpd="sng">
                      <a:noFill/>
                      <a:prstDash val="solid"/>
                    </a:lnTlToBr>
                    <a:lnBlToTr w="12700" cmpd="sng">
                      <a:noFill/>
                      <a:prstDash val="solid"/>
                    </a:lnBlToTr>
                    <a:solidFill>
                      <a:srgbClr val="FAE8DC"/>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u="none" strike="noStrike">
                          <a:effectLst/>
                          <a:latin typeface="游ゴシック" panose="020B0400000000000000" pitchFamily="50" charset="-128"/>
                          <a:ea typeface="游ゴシック" panose="020B0400000000000000" pitchFamily="50" charset="-128"/>
                        </a:rPr>
                        <a:t>・ベテラン職員の大量退職や雇用形態の多様化に伴う経験値の異なる職員の増加等に対応するため、職員が従事する各業務に必要となる知識をサポートする</a:t>
                      </a:r>
                      <a:r>
                        <a:rPr lang="en-US" altLang="ja-JP" sz="1100" u="none" strike="noStrike">
                          <a:effectLst/>
                          <a:latin typeface="游ゴシック" panose="020B0400000000000000" pitchFamily="50" charset="-128"/>
                          <a:ea typeface="游ゴシック" panose="020B0400000000000000" pitchFamily="50" charset="-128"/>
                        </a:rPr>
                        <a:t>AI</a:t>
                      </a:r>
                      <a:r>
                        <a:rPr lang="ja-JP" altLang="en-US" sz="1100" u="none" strike="noStrike">
                          <a:effectLst/>
                          <a:latin typeface="游ゴシック" panose="020B0400000000000000" pitchFamily="50" charset="-128"/>
                          <a:ea typeface="游ゴシック" panose="020B0400000000000000" pitchFamily="50" charset="-128"/>
                        </a:rPr>
                        <a:t>（人工知能）を導入することによって、ベテラン職員がこれまで培った知識・技術の継承を行い、次世代の人材育成に役立てること等を目的に実施</a:t>
                      </a:r>
                      <a:br>
                        <a:rPr lang="ja-JP" altLang="en-US" sz="1100" u="none" strike="noStrike">
                          <a:effectLst/>
                          <a:latin typeface="游ゴシック" panose="020B0400000000000000" pitchFamily="50" charset="-128"/>
                          <a:ea typeface="游ゴシック" panose="020B0400000000000000" pitchFamily="50" charset="-128"/>
                        </a:rPr>
                      </a:br>
                      <a:r>
                        <a:rPr lang="ja-JP" altLang="en-US" sz="1100" u="none" strike="noStrike">
                          <a:effectLst/>
                          <a:latin typeface="游ゴシック" panose="020B0400000000000000" pitchFamily="50" charset="-128"/>
                          <a:ea typeface="游ゴシック" panose="020B0400000000000000" pitchFamily="50" charset="-128"/>
                        </a:rPr>
                        <a:t>・戸籍業務を対象に職員の知識支援</a:t>
                      </a:r>
                      <a:r>
                        <a:rPr lang="en-US" altLang="ja-JP" sz="1100" u="none" strike="noStrike">
                          <a:effectLst/>
                          <a:latin typeface="游ゴシック" panose="020B0400000000000000" pitchFamily="50" charset="-128"/>
                          <a:ea typeface="游ゴシック" panose="020B0400000000000000" pitchFamily="50" charset="-128"/>
                        </a:rPr>
                        <a:t>AI</a:t>
                      </a:r>
                      <a:r>
                        <a:rPr lang="ja-JP" altLang="en-US" sz="1100" u="none" strike="noStrike">
                          <a:effectLst/>
                          <a:latin typeface="游ゴシック" panose="020B0400000000000000" pitchFamily="50" charset="-128"/>
                          <a:ea typeface="游ゴシック" panose="020B0400000000000000" pitchFamily="50" charset="-128"/>
                        </a:rPr>
                        <a:t>を構築し、</a:t>
                      </a:r>
                      <a:r>
                        <a:rPr lang="en-US" altLang="ja-JP" sz="1100" u="none" strike="noStrike">
                          <a:effectLst/>
                          <a:latin typeface="游ゴシック" panose="020B0400000000000000" pitchFamily="50" charset="-128"/>
                          <a:ea typeface="游ゴシック" panose="020B0400000000000000" pitchFamily="50" charset="-128"/>
                        </a:rPr>
                        <a:t>2</a:t>
                      </a:r>
                      <a:r>
                        <a:rPr lang="ja-JP" altLang="en-US" sz="1100" u="none" strike="noStrike">
                          <a:effectLst/>
                          <a:latin typeface="游ゴシック" panose="020B0400000000000000" pitchFamily="50" charset="-128"/>
                          <a:ea typeface="游ゴシック" panose="020B0400000000000000" pitchFamily="50" charset="-128"/>
                        </a:rPr>
                        <a:t>区役所でモデル実証</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w="12700" cmpd="sng">
                      <a:noFill/>
                      <a:prstDash val="solid"/>
                    </a:lnTlToBr>
                    <a:lnBlToTr w="12700" cmpd="sng">
                      <a:noFill/>
                      <a:prstDash val="solid"/>
                    </a:lnBlToTr>
                    <a:solidFill>
                      <a:srgbClr val="FAE8DC"/>
                    </a:solidFill>
                  </a:tcPr>
                </a:tc>
                <a:extLst>
                  <a:ext uri="{0D108BD9-81ED-4DB2-BD59-A6C34878D82A}">
                    <a16:rowId xmlns:a16="http://schemas.microsoft.com/office/drawing/2014/main" val="2378816706"/>
                  </a:ext>
                </a:extLst>
              </a:tr>
              <a:tr h="586413">
                <a:tc>
                  <a:txBody>
                    <a:bodyPr/>
                    <a:lstStyle/>
                    <a:p>
                      <a:pPr algn="l" fontAlgn="ctr"/>
                      <a:r>
                        <a:rPr lang="en-US" altLang="ja-JP" sz="1100" u="none" strike="noStrike">
                          <a:effectLst/>
                          <a:latin typeface="游ゴシック" panose="020B0400000000000000" pitchFamily="50" charset="-128"/>
                          <a:ea typeface="游ゴシック" panose="020B0400000000000000" pitchFamily="50" charset="-128"/>
                        </a:rPr>
                        <a:t>e</a:t>
                      </a:r>
                      <a:r>
                        <a:rPr lang="ja-JP" altLang="en-US" sz="1100" u="none" strike="noStrike">
                          <a:effectLst/>
                          <a:latin typeface="游ゴシック" panose="020B0400000000000000" pitchFamily="50" charset="-128"/>
                          <a:ea typeface="游ゴシック" panose="020B0400000000000000" pitchFamily="50" charset="-128"/>
                        </a:rPr>
                        <a:t>ラーニングシステムの活用</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altLang="ja-JP" sz="1100" u="none" strike="noStrike">
                          <a:effectLst/>
                          <a:latin typeface="游ゴシック" panose="020B0400000000000000" pitchFamily="50" charset="-128"/>
                          <a:ea typeface="游ゴシック" panose="020B0400000000000000" pitchFamily="50" charset="-128"/>
                        </a:rPr>
                        <a:t>2018</a:t>
                      </a:r>
                      <a:r>
                        <a:rPr lang="ja-JP" altLang="en-US" sz="1100" u="none" strike="noStrike">
                          <a:effectLst/>
                          <a:latin typeface="游ゴシック" panose="020B0400000000000000" pitchFamily="50" charset="-128"/>
                          <a:ea typeface="游ゴシック" panose="020B0400000000000000" pitchFamily="50" charset="-128"/>
                        </a:rPr>
                        <a:t>年度～</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100" u="none" strike="noStrike">
                          <a:effectLst/>
                          <a:latin typeface="游ゴシック" panose="020B0400000000000000" pitchFamily="50" charset="-128"/>
                          <a:ea typeface="游ゴシック" panose="020B0400000000000000" pitchFamily="50" charset="-128"/>
                        </a:rPr>
                        <a:t>・職員が利用するパソコンから、様々な学習を可能とする</a:t>
                      </a:r>
                      <a:r>
                        <a:rPr lang="en-US" altLang="ja-JP" sz="1100" u="none" strike="noStrike">
                          <a:effectLst/>
                          <a:latin typeface="游ゴシック" panose="020B0400000000000000" pitchFamily="50" charset="-128"/>
                          <a:ea typeface="游ゴシック" panose="020B0400000000000000" pitchFamily="50" charset="-128"/>
                        </a:rPr>
                        <a:t>e</a:t>
                      </a:r>
                      <a:r>
                        <a:rPr lang="ja-JP" altLang="en-US" sz="1100" u="none" strike="noStrike">
                          <a:effectLst/>
                          <a:latin typeface="游ゴシック" panose="020B0400000000000000" pitchFamily="50" charset="-128"/>
                          <a:ea typeface="游ゴシック" panose="020B0400000000000000" pitchFamily="50" charset="-128"/>
                        </a:rPr>
                        <a:t>ラーニングシステム等を活用することで、場所や時間に縛られない研修環境を提供</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0147224"/>
                  </a:ext>
                </a:extLst>
              </a:tr>
              <a:tr h="879620">
                <a:tc>
                  <a:txBody>
                    <a:bodyPr/>
                    <a:lstStyle/>
                    <a:p>
                      <a:pPr algn="l" fontAlgn="ctr"/>
                      <a:r>
                        <a:rPr lang="ja-JP" altLang="en-US" sz="1100" u="none" strike="noStrike">
                          <a:effectLst/>
                          <a:latin typeface="游ゴシック" panose="020B0400000000000000" pitchFamily="50" charset="-128"/>
                          <a:ea typeface="游ゴシック" panose="020B0400000000000000" pitchFamily="50" charset="-128"/>
                        </a:rPr>
                        <a:t>「粗大ごみ」収集のインターネット申込みの開始</a:t>
                      </a:r>
                    </a:p>
                  </a:txBody>
                  <a:tcPr marL="6350" marR="6350" marT="635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w="12700" cmpd="sng">
                      <a:noFill/>
                      <a:prstDash val="solid"/>
                    </a:lnTlToBr>
                    <a:lnBlToTr w="12700" cmpd="sng">
                      <a:noFill/>
                      <a:prstDash val="solid"/>
                    </a:lnBlToTr>
                    <a:solidFill>
                      <a:srgbClr val="FAE8DC"/>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100" u="none" strike="noStrike">
                          <a:effectLst/>
                          <a:latin typeface="游ゴシック" panose="020B0400000000000000" pitchFamily="50" charset="-128"/>
                          <a:ea typeface="游ゴシック" panose="020B0400000000000000" pitchFamily="50" charset="-128"/>
                        </a:rPr>
                        <a:t>2018</a:t>
                      </a:r>
                      <a:r>
                        <a:rPr lang="ja-JP" altLang="en-US" sz="1100" u="none" strike="noStrike">
                          <a:effectLst/>
                          <a:latin typeface="游ゴシック" panose="020B0400000000000000" pitchFamily="50" charset="-128"/>
                          <a:ea typeface="游ゴシック" panose="020B0400000000000000" pitchFamily="50" charset="-128"/>
                        </a:rPr>
                        <a:t>年度～</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w="12700" cmpd="sng">
                      <a:noFill/>
                      <a:prstDash val="solid"/>
                    </a:lnTlToBr>
                    <a:lnBlToTr w="12700" cmpd="sng">
                      <a:noFill/>
                      <a:prstDash val="solid"/>
                    </a:lnBlToTr>
                    <a:solidFill>
                      <a:srgbClr val="FAE8DC"/>
                    </a:solidFill>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・家庭から排出される粗大ごみの収集について、ごみの減量と適正処理、まちの美観保持等を目的として、電話等による申込制（申告制）を実施しているが、平日及び土曜日の９時～</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17</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時までの受付であったり、申込みの電話が殺到した際には電話がつながりにくい。</a:t>
                      </a:r>
                    </a:p>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・そのため、新たにインターネット申込みを導入することで、</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24</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時間の申込み受付が可能となった。</a:t>
                      </a:r>
                    </a:p>
                  </a:txBody>
                  <a:tcPr marL="6350" marR="6350" marT="635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w="12700" cmpd="sng">
                      <a:noFill/>
                      <a:prstDash val="solid"/>
                    </a:lnTlToBr>
                    <a:lnBlToTr w="12700" cmpd="sng">
                      <a:noFill/>
                      <a:prstDash val="solid"/>
                    </a:lnBlToTr>
                    <a:solidFill>
                      <a:srgbClr val="FAE8DC"/>
                    </a:solidFill>
                  </a:tcPr>
                </a:tc>
                <a:extLst>
                  <a:ext uri="{0D108BD9-81ED-4DB2-BD59-A6C34878D82A}">
                    <a16:rowId xmlns:a16="http://schemas.microsoft.com/office/drawing/2014/main" val="325271084"/>
                  </a:ext>
                </a:extLst>
              </a:tr>
              <a:tr h="806319">
                <a:tc>
                  <a:txBody>
                    <a:bodyPr/>
                    <a:lstStyle/>
                    <a:p>
                      <a:pPr algn="l" fontAlgn="ctr"/>
                      <a:r>
                        <a:rPr lang="ja-JP" altLang="en-US" sz="1100" u="none" strike="noStrike">
                          <a:effectLst/>
                          <a:latin typeface="游ゴシック" panose="020B0400000000000000" pitchFamily="50" charset="-128"/>
                          <a:ea typeface="游ゴシック" panose="020B0400000000000000" pitchFamily="50" charset="-128"/>
                        </a:rPr>
                        <a:t>「ごみ収集車両 運行管理システム」</a:t>
                      </a:r>
                    </a:p>
                    <a:p>
                      <a:pPr algn="l" fontAlgn="ctr"/>
                      <a:r>
                        <a:rPr lang="ja-JP" altLang="en-US" sz="1100" u="none" strike="noStrike">
                          <a:effectLst/>
                          <a:latin typeface="游ゴシック" panose="020B0400000000000000" pitchFamily="50" charset="-128"/>
                          <a:ea typeface="游ゴシック" panose="020B0400000000000000" pitchFamily="50" charset="-128"/>
                        </a:rPr>
                        <a:t>～ごみ収集車両に</a:t>
                      </a:r>
                      <a:r>
                        <a:rPr lang="en-US" altLang="ja-JP" sz="1100" u="none" strike="noStrike">
                          <a:effectLst/>
                          <a:latin typeface="游ゴシック" panose="020B0400000000000000" pitchFamily="50" charset="-128"/>
                          <a:ea typeface="游ゴシック" panose="020B0400000000000000" pitchFamily="50" charset="-128"/>
                        </a:rPr>
                        <a:t>GPS</a:t>
                      </a:r>
                      <a:r>
                        <a:rPr lang="ja-JP" altLang="en-US" sz="1100" u="none" strike="noStrike">
                          <a:effectLst/>
                          <a:latin typeface="游ゴシック" panose="020B0400000000000000" pitchFamily="50" charset="-128"/>
                          <a:ea typeface="游ゴシック" panose="020B0400000000000000" pitchFamily="50" charset="-128"/>
                        </a:rPr>
                        <a:t>車載器を搭載～</a:t>
                      </a:r>
                    </a:p>
                  </a:txBody>
                  <a:tcPr marL="6350" marR="6350" marT="635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100" u="none" strike="noStrike">
                          <a:effectLst/>
                          <a:latin typeface="游ゴシック" panose="020B0400000000000000" pitchFamily="50" charset="-128"/>
                          <a:ea typeface="游ゴシック" panose="020B0400000000000000" pitchFamily="50" charset="-128"/>
                        </a:rPr>
                        <a:t>2018</a:t>
                      </a:r>
                      <a:r>
                        <a:rPr lang="ja-JP" altLang="en-US" sz="1100" u="none" strike="noStrike">
                          <a:effectLst/>
                          <a:latin typeface="游ゴシック" panose="020B0400000000000000" pitchFamily="50" charset="-128"/>
                          <a:ea typeface="游ゴシック" panose="020B0400000000000000" pitchFamily="50" charset="-128"/>
                        </a:rPr>
                        <a:t>年度～</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100" u="none" strike="noStrike" dirty="0">
                          <a:effectLst/>
                          <a:latin typeface="游ゴシック" panose="020B0400000000000000" pitchFamily="50" charset="-128"/>
                          <a:ea typeface="游ゴシック" panose="020B0400000000000000" pitchFamily="50" charset="-128"/>
                        </a:rPr>
                        <a:t>・</a:t>
                      </a:r>
                      <a:r>
                        <a:rPr lang="en-US" altLang="ja-JP" sz="1100" u="none" strike="noStrike" dirty="0">
                          <a:effectLst/>
                          <a:latin typeface="游ゴシック" panose="020B0400000000000000" pitchFamily="50" charset="-128"/>
                          <a:ea typeface="游ゴシック" panose="020B0400000000000000" pitchFamily="50" charset="-128"/>
                        </a:rPr>
                        <a:t>GPS</a:t>
                      </a:r>
                      <a:r>
                        <a:rPr lang="ja-JP" altLang="en-US" sz="1100" u="none" strike="noStrike" dirty="0">
                          <a:effectLst/>
                          <a:latin typeface="游ゴシック" panose="020B0400000000000000" pitchFamily="50" charset="-128"/>
                          <a:ea typeface="游ゴシック" panose="020B0400000000000000" pitchFamily="50" charset="-128"/>
                        </a:rPr>
                        <a:t>を活用した収集コースの最適化を図るため、</a:t>
                      </a:r>
                      <a:r>
                        <a:rPr lang="en-US" altLang="ja-JP" sz="1100" u="none" strike="noStrike" dirty="0">
                          <a:effectLst/>
                          <a:latin typeface="游ゴシック" panose="020B0400000000000000" pitchFamily="50" charset="-128"/>
                          <a:ea typeface="游ゴシック" panose="020B0400000000000000" pitchFamily="50" charset="-128"/>
                        </a:rPr>
                        <a:t>GPS</a:t>
                      </a:r>
                      <a:r>
                        <a:rPr lang="ja-JP" altLang="en-US" sz="1100" u="none" strike="noStrike" dirty="0">
                          <a:effectLst/>
                          <a:latin typeface="游ゴシック" panose="020B0400000000000000" pitchFamily="50" charset="-128"/>
                          <a:ea typeface="游ゴシック" panose="020B0400000000000000" pitchFamily="50" charset="-128"/>
                        </a:rPr>
                        <a:t>の軌跡情報やごみの排出情報を関係部署でデータ蓄積・共有・分析することで収集作業を効率化</a:t>
                      </a:r>
                      <a:br>
                        <a:rPr lang="ja-JP" altLang="en-US" sz="1100" u="none" strike="noStrike" dirty="0">
                          <a:effectLst/>
                          <a:latin typeface="游ゴシック" panose="020B0400000000000000" pitchFamily="50" charset="-128"/>
                          <a:ea typeface="游ゴシック" panose="020B0400000000000000" pitchFamily="50" charset="-128"/>
                        </a:rPr>
                      </a:br>
                      <a:r>
                        <a:rPr lang="ja-JP" altLang="en-US" sz="1100" u="none" strike="noStrike" dirty="0">
                          <a:effectLst/>
                          <a:latin typeface="游ゴシック" panose="020B0400000000000000" pitchFamily="50" charset="-128"/>
                          <a:ea typeface="游ゴシック" panose="020B0400000000000000" pitchFamily="50" charset="-128"/>
                        </a:rPr>
                        <a:t>・</a:t>
                      </a:r>
                      <a:r>
                        <a:rPr lang="en-US" altLang="ja-JP" sz="1100" u="none" strike="noStrike" dirty="0">
                          <a:effectLst/>
                          <a:latin typeface="游ゴシック" panose="020B0400000000000000" pitchFamily="50" charset="-128"/>
                          <a:ea typeface="游ゴシック" panose="020B0400000000000000" pitchFamily="50" charset="-128"/>
                        </a:rPr>
                        <a:t>GPS</a:t>
                      </a:r>
                      <a:r>
                        <a:rPr lang="ja-JP" altLang="en-US" sz="1100" u="none" strike="noStrike" dirty="0">
                          <a:effectLst/>
                          <a:latin typeface="游ゴシック" panose="020B0400000000000000" pitchFamily="50" charset="-128"/>
                          <a:ea typeface="游ゴシック" panose="020B0400000000000000" pitchFamily="50" charset="-128"/>
                        </a:rPr>
                        <a:t>を活用した安全運転の徹底を図るため、急発進、急ブレーキ、走行速度超過といった走行状況を把握・蓄積し、関係部署でのデータ共有・分析による公務上の交通事故削減の取組に活用</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1117976"/>
                  </a:ext>
                </a:extLst>
              </a:tr>
              <a:tr h="679962">
                <a:tc>
                  <a:txBody>
                    <a:bodyPr/>
                    <a:lstStyle/>
                    <a:p>
                      <a:pPr algn="l" fontAlgn="ctr"/>
                      <a:r>
                        <a:rPr lang="ja-JP" altLang="en-US" sz="1100" u="none" strike="noStrike">
                          <a:effectLst/>
                          <a:latin typeface="游ゴシック" panose="020B0400000000000000" pitchFamily="50" charset="-128"/>
                          <a:ea typeface="游ゴシック" panose="020B0400000000000000" pitchFamily="50" charset="-128"/>
                        </a:rPr>
                        <a:t>職員の業務支援を目的としたアプリ等の開発</a:t>
                      </a:r>
                      <a:endParaRPr lang="zh-TW"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w="12700" cmpd="sng">
                      <a:noFill/>
                      <a:prstDash val="solid"/>
                    </a:lnTlToBr>
                    <a:lnBlToTr w="12700" cmpd="sng">
                      <a:noFill/>
                      <a:prstDash val="solid"/>
                    </a:lnBlToTr>
                    <a:solidFill>
                      <a:srgbClr val="FAE8DC"/>
                    </a:solidFill>
                  </a:tcPr>
                </a:tc>
                <a:tc>
                  <a:txBody>
                    <a:bodyPr/>
                    <a:lstStyle/>
                    <a:p>
                      <a:pPr algn="l" fontAlgn="ctr"/>
                      <a:r>
                        <a:rPr lang="en-US" altLang="ja-JP" sz="1100" u="none" strike="noStrike">
                          <a:effectLst/>
                          <a:latin typeface="游ゴシック" panose="020B0400000000000000" pitchFamily="50" charset="-128"/>
                          <a:ea typeface="游ゴシック" panose="020B0400000000000000" pitchFamily="50" charset="-128"/>
                        </a:rPr>
                        <a:t>2016</a:t>
                      </a:r>
                      <a:r>
                        <a:rPr lang="ja-JP" altLang="en-US" sz="1100" u="none" strike="noStrike">
                          <a:effectLst/>
                          <a:latin typeface="游ゴシック" panose="020B0400000000000000" pitchFamily="50" charset="-128"/>
                          <a:ea typeface="游ゴシック" panose="020B0400000000000000" pitchFamily="50" charset="-128"/>
                        </a:rPr>
                        <a:t>年度～</a:t>
                      </a:r>
                      <a:r>
                        <a:rPr lang="en-US" altLang="ja-JP" sz="1100" u="none" strike="noStrike">
                          <a:effectLst/>
                          <a:latin typeface="游ゴシック" panose="020B0400000000000000" pitchFamily="50" charset="-128"/>
                          <a:ea typeface="游ゴシック" panose="020B0400000000000000" pitchFamily="50" charset="-128"/>
                        </a:rPr>
                        <a:t>2020</a:t>
                      </a:r>
                      <a:r>
                        <a:rPr lang="ja-JP" altLang="en-US" sz="1100" u="none" strike="noStrike">
                          <a:effectLst/>
                          <a:latin typeface="游ゴシック" panose="020B0400000000000000" pitchFamily="50" charset="-128"/>
                          <a:ea typeface="游ゴシック" panose="020B0400000000000000" pitchFamily="50" charset="-128"/>
                        </a:rPr>
                        <a:t>年度</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w="12700" cmpd="sng">
                      <a:noFill/>
                      <a:prstDash val="solid"/>
                    </a:lnTlToBr>
                    <a:lnBlToTr w="12700" cmpd="sng">
                      <a:noFill/>
                      <a:prstDash val="solid"/>
                    </a:lnBlToTr>
                    <a:solidFill>
                      <a:srgbClr val="FAE8DC"/>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u="none" strike="noStrike" dirty="0">
                          <a:effectLst/>
                          <a:latin typeface="游ゴシック" panose="020B0400000000000000" pitchFamily="50" charset="-128"/>
                          <a:ea typeface="游ゴシック" panose="020B0400000000000000" pitchFamily="50" charset="-128"/>
                        </a:rPr>
                        <a:t>・業務上の課題解決のための支援ツールとして、アプリやツール等の開発を順次進めている。</a:t>
                      </a: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100" u="none" strike="noStrike" dirty="0">
                          <a:effectLst/>
                          <a:latin typeface="游ゴシック" panose="020B0400000000000000" pitchFamily="50" charset="-128"/>
                          <a:ea typeface="游ゴシック" panose="020B0400000000000000" pitchFamily="50" charset="-128"/>
                        </a:rPr>
                        <a:t>【</a:t>
                      </a:r>
                      <a:r>
                        <a:rPr lang="ja-JP" altLang="en-US" sz="1100" u="none" strike="noStrike" dirty="0">
                          <a:effectLst/>
                          <a:latin typeface="游ゴシック" panose="020B0400000000000000" pitchFamily="50" charset="-128"/>
                          <a:ea typeface="游ゴシック" panose="020B0400000000000000" pitchFamily="50" charset="-128"/>
                        </a:rPr>
                        <a:t>取組例</a:t>
                      </a:r>
                      <a:r>
                        <a:rPr lang="en-US" altLang="ja-JP" sz="1100" u="none" strike="noStrike" dirty="0">
                          <a:effectLst/>
                          <a:latin typeface="游ゴシック" panose="020B0400000000000000" pitchFamily="50" charset="-128"/>
                          <a:ea typeface="游ゴシック" panose="020B0400000000000000" pitchFamily="50" charset="-128"/>
                        </a:rPr>
                        <a:t>】</a:t>
                      </a:r>
                      <a:r>
                        <a:rPr lang="ja-JP" altLang="en-US" sz="1100" u="none" strike="noStrike" dirty="0">
                          <a:effectLst/>
                          <a:latin typeface="游ゴシック" panose="020B0400000000000000" pitchFamily="50" charset="-128"/>
                          <a:ea typeface="游ゴシック" panose="020B0400000000000000" pitchFamily="50" charset="-128"/>
                        </a:rPr>
                        <a:t>消防局「非常招集アプリ」・「救急問診翻訳アプリ」・「救命サポートアプリ」・「火の用心アプリ」</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w="12700" cmpd="sng">
                      <a:noFill/>
                      <a:prstDash val="solid"/>
                    </a:lnTlToBr>
                    <a:lnBlToTr w="12700" cmpd="sng">
                      <a:noFill/>
                      <a:prstDash val="solid"/>
                    </a:lnBlToTr>
                    <a:solidFill>
                      <a:srgbClr val="FAE8DC"/>
                    </a:solidFill>
                  </a:tcPr>
                </a:tc>
                <a:extLst>
                  <a:ext uri="{0D108BD9-81ED-4DB2-BD59-A6C34878D82A}">
                    <a16:rowId xmlns:a16="http://schemas.microsoft.com/office/drawing/2014/main" val="2997252622"/>
                  </a:ext>
                </a:extLst>
              </a:tr>
            </a:tbl>
          </a:graphicData>
        </a:graphic>
      </p:graphicFrame>
      <p:sp>
        <p:nvSpPr>
          <p:cNvPr id="9" name="テキスト ボックス 8"/>
          <p:cNvSpPr txBox="1"/>
          <p:nvPr/>
        </p:nvSpPr>
        <p:spPr>
          <a:xfrm>
            <a:off x="8240332" y="118722"/>
            <a:ext cx="1537204" cy="372410"/>
          </a:xfrm>
          <a:prstGeom prst="rect">
            <a:avLst/>
          </a:prstGeom>
          <a:solidFill>
            <a:srgbClr val="DF5327"/>
          </a:solidFill>
          <a:ln>
            <a:solidFill>
              <a:srgbClr val="DF5327"/>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kumimoji="1" lang="ja-JP" altLang="en-US" sz="1400">
                <a:latin typeface="+mj-ea"/>
                <a:ea typeface="+mj-ea"/>
              </a:rPr>
              <a:t>スマートシティ</a:t>
            </a:r>
          </a:p>
        </p:txBody>
      </p:sp>
    </p:spTree>
    <p:extLst>
      <p:ext uri="{BB962C8B-B14F-4D97-AF65-F5344CB8AC3E}">
        <p14:creationId xmlns:p14="http://schemas.microsoft.com/office/powerpoint/2010/main" val="22123812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その他の主な取組（概要一覧）</a:t>
            </a:r>
            <a:endParaRPr kumimoji="1" lang="ja-JP" altLang="en-US" dirty="0"/>
          </a:p>
        </p:txBody>
      </p:sp>
      <p:sp>
        <p:nvSpPr>
          <p:cNvPr id="5" name="スライド番号プレースホルダー 4"/>
          <p:cNvSpPr>
            <a:spLocks noGrp="1"/>
          </p:cNvSpPr>
          <p:nvPr>
            <p:ph type="sldNum" sz="quarter" idx="10"/>
          </p:nvPr>
        </p:nvSpPr>
        <p:spPr/>
        <p:txBody>
          <a:bodyPr/>
          <a:lstStyle/>
          <a:p>
            <a:fld id="{17D6AA89-1CAE-4232-B76E-BD1FB226AC19}" type="slidenum">
              <a:rPr lang="en-US" altLang="ja-JP" smtClean="0"/>
              <a:pPr/>
              <a:t>36</a:t>
            </a:fld>
            <a:endParaRPr lang="en-US" altLang="ja-JP"/>
          </a:p>
        </p:txBody>
      </p:sp>
      <p:graphicFrame>
        <p:nvGraphicFramePr>
          <p:cNvPr id="8" name="表 7"/>
          <p:cNvGraphicFramePr>
            <a:graphicFrameLocks noGrp="1"/>
          </p:cNvGraphicFramePr>
          <p:nvPr>
            <p:extLst>
              <p:ext uri="{D42A27DB-BD31-4B8C-83A1-F6EECF244321}">
                <p14:modId xmlns:p14="http://schemas.microsoft.com/office/powerpoint/2010/main" val="3837917687"/>
              </p:ext>
            </p:extLst>
          </p:nvPr>
        </p:nvGraphicFramePr>
        <p:xfrm>
          <a:off x="84646" y="872716"/>
          <a:ext cx="9728894" cy="2759719"/>
        </p:xfrm>
        <a:graphic>
          <a:graphicData uri="http://schemas.openxmlformats.org/drawingml/2006/table">
            <a:tbl>
              <a:tblPr firstRow="1" bandRow="1">
                <a:tableStyleId>{10A1B5D5-9B99-4C35-A422-299274C87663}</a:tableStyleId>
              </a:tblPr>
              <a:tblGrid>
                <a:gridCol w="2232248">
                  <a:extLst>
                    <a:ext uri="{9D8B030D-6E8A-4147-A177-3AD203B41FA5}">
                      <a16:colId xmlns:a16="http://schemas.microsoft.com/office/drawing/2014/main" val="1901721616"/>
                    </a:ext>
                  </a:extLst>
                </a:gridCol>
                <a:gridCol w="972108">
                  <a:extLst>
                    <a:ext uri="{9D8B030D-6E8A-4147-A177-3AD203B41FA5}">
                      <a16:colId xmlns:a16="http://schemas.microsoft.com/office/drawing/2014/main" val="892983413"/>
                    </a:ext>
                  </a:extLst>
                </a:gridCol>
                <a:gridCol w="6524538">
                  <a:extLst>
                    <a:ext uri="{9D8B030D-6E8A-4147-A177-3AD203B41FA5}">
                      <a16:colId xmlns:a16="http://schemas.microsoft.com/office/drawing/2014/main" val="4228041196"/>
                    </a:ext>
                  </a:extLst>
                </a:gridCol>
              </a:tblGrid>
              <a:tr h="226775">
                <a:tc>
                  <a:txBody>
                    <a:bodyPr/>
                    <a:lstStyle/>
                    <a:p>
                      <a:pPr algn="ctr" fontAlgn="ctr"/>
                      <a:r>
                        <a:rPr lang="ja-JP" altLang="en-US" sz="1600" u="none" strike="noStrike">
                          <a:effectLst/>
                        </a:rPr>
                        <a:t>アクション</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rgbClr val="F69200"/>
                      </a:solidFill>
                      <a:prstDash val="solid"/>
                      <a:round/>
                      <a:headEnd type="none" w="med" len="med"/>
                      <a:tailEnd type="none" w="med" len="med"/>
                    </a:lnL>
                    <a:lnR w="12700" cap="flat" cmpd="sng" algn="ctr">
                      <a:solidFill>
                        <a:srgbClr val="F69200"/>
                      </a:solidFill>
                      <a:prstDash val="solid"/>
                      <a:round/>
                      <a:headEnd type="none" w="med" len="med"/>
                      <a:tailEnd type="none" w="med" len="med"/>
                    </a:lnR>
                    <a:lnT w="12700" cap="flat" cmpd="sng" algn="ctr">
                      <a:solidFill>
                        <a:srgbClr val="F69200"/>
                      </a:solidFill>
                      <a:prstDash val="solid"/>
                      <a:round/>
                      <a:headEnd type="none" w="med" len="med"/>
                      <a:tailEnd type="none" w="med" len="med"/>
                    </a:lnT>
                    <a:lnB w="12700" cap="flat" cmpd="sng" algn="ctr">
                      <a:solidFill>
                        <a:srgbClr val="F69200"/>
                      </a:solidFill>
                      <a:prstDash val="solid"/>
                      <a:round/>
                      <a:headEnd type="none" w="med" len="med"/>
                      <a:tailEnd type="none" w="med" len="med"/>
                    </a:lnB>
                    <a:lnTlToBr w="12700" cmpd="sng">
                      <a:noFill/>
                      <a:prstDash val="solid"/>
                    </a:lnTlToBr>
                    <a:lnBlToTr w="12700" cmpd="sng">
                      <a:noFill/>
                      <a:prstDash val="solid"/>
                    </a:lnBlToTr>
                    <a:solidFill>
                      <a:srgbClr val="F69200"/>
                    </a:solidFill>
                  </a:tcPr>
                </a:tc>
                <a:tc>
                  <a:txBody>
                    <a:bodyPr/>
                    <a:lstStyle/>
                    <a:p>
                      <a:pPr algn="ctr" fontAlgn="ctr"/>
                      <a:r>
                        <a:rPr lang="ja-JP" altLang="en-US" sz="1600" u="none" strike="noStrike">
                          <a:effectLst/>
                        </a:rPr>
                        <a:t>取組時期</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rgbClr val="F69200"/>
                      </a:solidFill>
                      <a:prstDash val="solid"/>
                      <a:round/>
                      <a:headEnd type="none" w="med" len="med"/>
                      <a:tailEnd type="none" w="med" len="med"/>
                    </a:lnL>
                    <a:lnR w="12700" cap="flat" cmpd="sng" algn="ctr">
                      <a:solidFill>
                        <a:srgbClr val="F69200"/>
                      </a:solidFill>
                      <a:prstDash val="solid"/>
                      <a:round/>
                      <a:headEnd type="none" w="med" len="med"/>
                      <a:tailEnd type="none" w="med" len="med"/>
                    </a:lnR>
                    <a:lnT w="12700" cap="flat" cmpd="sng" algn="ctr">
                      <a:solidFill>
                        <a:srgbClr val="F69200"/>
                      </a:solidFill>
                      <a:prstDash val="solid"/>
                      <a:round/>
                      <a:headEnd type="none" w="med" len="med"/>
                      <a:tailEnd type="none" w="med" len="med"/>
                    </a:lnT>
                    <a:lnB w="12700" cap="flat" cmpd="sng" algn="ctr">
                      <a:solidFill>
                        <a:srgbClr val="F69200"/>
                      </a:solidFill>
                      <a:prstDash val="solid"/>
                      <a:round/>
                      <a:headEnd type="none" w="med" len="med"/>
                      <a:tailEnd type="none" w="med" len="med"/>
                    </a:lnB>
                    <a:lnTlToBr w="12700" cmpd="sng">
                      <a:noFill/>
                      <a:prstDash val="solid"/>
                    </a:lnTlToBr>
                    <a:lnBlToTr w="12700" cmpd="sng">
                      <a:noFill/>
                      <a:prstDash val="solid"/>
                    </a:lnBlToTr>
                    <a:solidFill>
                      <a:srgbClr val="F69200"/>
                    </a:solidFill>
                  </a:tcPr>
                </a:tc>
                <a:tc>
                  <a:txBody>
                    <a:bodyPr/>
                    <a:lstStyle/>
                    <a:p>
                      <a:pPr algn="ctr" fontAlgn="ctr"/>
                      <a:r>
                        <a:rPr lang="ja-JP" altLang="en-US" sz="1600" u="none" strike="noStrike">
                          <a:effectLst/>
                        </a:rPr>
                        <a:t>取組概要</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rgbClr val="F69200"/>
                      </a:solidFill>
                      <a:prstDash val="solid"/>
                      <a:round/>
                      <a:headEnd type="none" w="med" len="med"/>
                      <a:tailEnd type="none" w="med" len="med"/>
                    </a:lnL>
                    <a:lnR w="12700" cap="flat" cmpd="sng" algn="ctr">
                      <a:solidFill>
                        <a:srgbClr val="F69200"/>
                      </a:solidFill>
                      <a:prstDash val="solid"/>
                      <a:round/>
                      <a:headEnd type="none" w="med" len="med"/>
                      <a:tailEnd type="none" w="med" len="med"/>
                    </a:lnR>
                    <a:lnT w="12700" cap="flat" cmpd="sng" algn="ctr">
                      <a:solidFill>
                        <a:srgbClr val="F69200"/>
                      </a:solidFill>
                      <a:prstDash val="solid"/>
                      <a:round/>
                      <a:headEnd type="none" w="med" len="med"/>
                      <a:tailEnd type="none" w="med" len="med"/>
                    </a:lnT>
                    <a:lnB w="12700" cap="flat" cmpd="sng" algn="ctr">
                      <a:solidFill>
                        <a:srgbClr val="F69200"/>
                      </a:solidFill>
                      <a:prstDash val="solid"/>
                      <a:round/>
                      <a:headEnd type="none" w="med" len="med"/>
                      <a:tailEnd type="none" w="med" len="med"/>
                    </a:lnB>
                    <a:lnTlToBr w="12700" cmpd="sng">
                      <a:noFill/>
                      <a:prstDash val="solid"/>
                    </a:lnTlToBr>
                    <a:lnBlToTr w="12700" cmpd="sng">
                      <a:noFill/>
                      <a:prstDash val="solid"/>
                    </a:lnBlToTr>
                    <a:solidFill>
                      <a:srgbClr val="F69200"/>
                    </a:solidFill>
                  </a:tcPr>
                </a:tc>
                <a:extLst>
                  <a:ext uri="{0D108BD9-81ED-4DB2-BD59-A6C34878D82A}">
                    <a16:rowId xmlns:a16="http://schemas.microsoft.com/office/drawing/2014/main" val="3811549143"/>
                  </a:ext>
                </a:extLst>
              </a:tr>
              <a:tr h="2509529">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ビッグデータ活用実証実験実施（市民のくらしに関わる分野）</a:t>
                      </a:r>
                    </a:p>
                  </a:txBody>
                  <a:tcPr marL="6350" marR="6350" marT="6350" marB="0" anchor="ctr">
                    <a:lnL w="12700" cap="flat" cmpd="sng" algn="ctr">
                      <a:solidFill>
                        <a:srgbClr val="F69200"/>
                      </a:solidFill>
                      <a:prstDash val="solid"/>
                      <a:round/>
                      <a:headEnd type="none" w="med" len="med"/>
                      <a:tailEnd type="none" w="med" len="med"/>
                    </a:lnL>
                    <a:lnR w="12700" cap="flat" cmpd="sng" algn="ctr">
                      <a:solidFill>
                        <a:srgbClr val="F69200"/>
                      </a:solidFill>
                      <a:prstDash val="solid"/>
                      <a:round/>
                      <a:headEnd type="none" w="med" len="med"/>
                      <a:tailEnd type="none" w="med" len="med"/>
                    </a:lnR>
                    <a:lnT w="12700" cap="flat" cmpd="sng" algn="ctr">
                      <a:solidFill>
                        <a:srgbClr val="F69200"/>
                      </a:solidFill>
                      <a:prstDash val="solid"/>
                      <a:round/>
                      <a:headEnd type="none" w="med" len="med"/>
                      <a:tailEnd type="none" w="med" len="med"/>
                    </a:lnT>
                    <a:lnB w="12700" cap="flat" cmpd="sng" algn="ctr">
                      <a:solidFill>
                        <a:srgbClr val="F69200"/>
                      </a:solidFill>
                      <a:prstDash val="solid"/>
                      <a:round/>
                      <a:headEnd type="none" w="med" len="med"/>
                      <a:tailEnd type="none" w="med" len="med"/>
                    </a:lnB>
                    <a:lnTlToBr w="12700" cmpd="sng">
                      <a:noFill/>
                      <a:prstDash val="solid"/>
                    </a:lnTlToBr>
                    <a:lnBlToTr w="12700" cmpd="sng">
                      <a:noFill/>
                      <a:prstDash val="solid"/>
                    </a:lnBlToTr>
                    <a:solidFill>
                      <a:srgbClr val="FAE8DC"/>
                    </a:solidFill>
                  </a:tcPr>
                </a:tc>
                <a:tc>
                  <a:txBody>
                    <a:bodyPr/>
                    <a:lstStyle/>
                    <a:p>
                      <a:pPr algn="l"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2016</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2017</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6350" marR="6350" marT="6350" marB="0" anchor="ctr">
                    <a:lnL w="12700" cap="flat" cmpd="sng" algn="ctr">
                      <a:solidFill>
                        <a:srgbClr val="F69200"/>
                      </a:solidFill>
                      <a:prstDash val="solid"/>
                      <a:round/>
                      <a:headEnd type="none" w="med" len="med"/>
                      <a:tailEnd type="none" w="med" len="med"/>
                    </a:lnL>
                    <a:lnR w="12700" cap="flat" cmpd="sng" algn="ctr">
                      <a:solidFill>
                        <a:srgbClr val="F69200"/>
                      </a:solidFill>
                      <a:prstDash val="solid"/>
                      <a:round/>
                      <a:headEnd type="none" w="med" len="med"/>
                      <a:tailEnd type="none" w="med" len="med"/>
                    </a:lnR>
                    <a:lnT w="12700" cap="flat" cmpd="sng" algn="ctr">
                      <a:solidFill>
                        <a:srgbClr val="F69200"/>
                      </a:solidFill>
                      <a:prstDash val="solid"/>
                      <a:round/>
                      <a:headEnd type="none" w="med" len="med"/>
                      <a:tailEnd type="none" w="med" len="med"/>
                    </a:lnT>
                    <a:lnB w="12700" cap="flat" cmpd="sng" algn="ctr">
                      <a:solidFill>
                        <a:srgbClr val="F69200"/>
                      </a:solidFill>
                      <a:prstDash val="solid"/>
                      <a:round/>
                      <a:headEnd type="none" w="med" len="med"/>
                      <a:tailEnd type="none" w="med" len="med"/>
                    </a:lnB>
                    <a:lnTlToBr w="12700" cmpd="sng">
                      <a:noFill/>
                      <a:prstDash val="solid"/>
                    </a:lnTlToBr>
                    <a:lnBlToTr w="12700" cmpd="sng">
                      <a:noFill/>
                      <a:prstDash val="solid"/>
                    </a:lnBlToTr>
                    <a:solidFill>
                      <a:srgbClr val="FAE8DC"/>
                    </a:solidFill>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・⼤阪市が保有する⾏政データを活⽤して分析した初の試み</a:t>
                      </a:r>
                    </a:p>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ビッグデータ分析に必要となる作業⼯程の洗い出しをはじめとして、データを取り扱う際の留意点、また付随する⼿続き、さらに分析結果に基づく施策へ反映する考え⽅等を検証することを通じて、本市におけるビッグデータ活⽤⼿法の確⽴を⽬的として取組んだ</a:t>
                      </a:r>
                    </a:p>
                  </a:txBody>
                  <a:tcPr marL="6350" marR="6350" marT="6350" marB="0" anchor="ctr">
                    <a:lnL w="12700" cap="flat" cmpd="sng" algn="ctr">
                      <a:solidFill>
                        <a:srgbClr val="F69200"/>
                      </a:solidFill>
                      <a:prstDash val="solid"/>
                      <a:round/>
                      <a:headEnd type="none" w="med" len="med"/>
                      <a:tailEnd type="none" w="med" len="med"/>
                    </a:lnL>
                    <a:lnR w="12700" cap="flat" cmpd="sng" algn="ctr">
                      <a:solidFill>
                        <a:srgbClr val="F69200"/>
                      </a:solidFill>
                      <a:prstDash val="solid"/>
                      <a:round/>
                      <a:headEnd type="none" w="med" len="med"/>
                      <a:tailEnd type="none" w="med" len="med"/>
                    </a:lnR>
                    <a:lnT w="12700" cap="flat" cmpd="sng" algn="ctr">
                      <a:solidFill>
                        <a:srgbClr val="F69200"/>
                      </a:solidFill>
                      <a:prstDash val="solid"/>
                      <a:round/>
                      <a:headEnd type="none" w="med" len="med"/>
                      <a:tailEnd type="none" w="med" len="med"/>
                    </a:lnT>
                    <a:lnB w="12700" cap="flat" cmpd="sng" algn="ctr">
                      <a:solidFill>
                        <a:srgbClr val="F69200"/>
                      </a:solidFill>
                      <a:prstDash val="solid"/>
                      <a:round/>
                      <a:headEnd type="none" w="med" len="med"/>
                      <a:tailEnd type="none" w="med" len="med"/>
                    </a:lnB>
                    <a:lnTlToBr w="12700" cmpd="sng">
                      <a:noFill/>
                      <a:prstDash val="solid"/>
                    </a:lnTlToBr>
                    <a:lnBlToTr w="12700" cmpd="sng">
                      <a:noFill/>
                      <a:prstDash val="solid"/>
                    </a:lnBlToTr>
                    <a:solidFill>
                      <a:srgbClr val="FAE8DC"/>
                    </a:solidFill>
                  </a:tcPr>
                </a:tc>
                <a:extLst>
                  <a:ext uri="{0D108BD9-81ED-4DB2-BD59-A6C34878D82A}">
                    <a16:rowId xmlns:a16="http://schemas.microsoft.com/office/drawing/2014/main" val="4199876115"/>
                  </a:ext>
                </a:extLst>
              </a:tr>
            </a:tbl>
          </a:graphicData>
        </a:graphic>
      </p:graphicFrame>
      <p:sp>
        <p:nvSpPr>
          <p:cNvPr id="7" name="テキスト ボックス 6"/>
          <p:cNvSpPr txBox="1"/>
          <p:nvPr/>
        </p:nvSpPr>
        <p:spPr>
          <a:xfrm>
            <a:off x="8240332" y="118722"/>
            <a:ext cx="1537204" cy="372410"/>
          </a:xfrm>
          <a:prstGeom prst="rect">
            <a:avLst/>
          </a:prstGeom>
          <a:solidFill>
            <a:srgbClr val="F69200"/>
          </a:solidFill>
          <a:ln>
            <a:solidFill>
              <a:srgbClr val="F69200"/>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ja-JP" altLang="en-US" sz="1400">
                <a:latin typeface="+mj-ea"/>
                <a:ea typeface="+mj-ea"/>
              </a:rPr>
              <a:t>データドリブン</a:t>
            </a:r>
            <a:endParaRPr kumimoji="1" lang="ja-JP" altLang="en-US" sz="1400">
              <a:latin typeface="+mj-ea"/>
              <a:ea typeface="+mj-ea"/>
            </a:endParaRPr>
          </a:p>
        </p:txBody>
      </p:sp>
    </p:spTree>
    <p:extLst>
      <p:ext uri="{BB962C8B-B14F-4D97-AF65-F5344CB8AC3E}">
        <p14:creationId xmlns:p14="http://schemas.microsoft.com/office/powerpoint/2010/main" val="17279560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その他の主な取組（概要一覧）</a:t>
            </a:r>
            <a:endParaRPr kumimoji="1" lang="ja-JP" altLang="en-US" dirty="0"/>
          </a:p>
        </p:txBody>
      </p:sp>
      <p:sp>
        <p:nvSpPr>
          <p:cNvPr id="5" name="スライド番号プレースホルダー 4"/>
          <p:cNvSpPr>
            <a:spLocks noGrp="1"/>
          </p:cNvSpPr>
          <p:nvPr>
            <p:ph type="sldNum" sz="quarter" idx="10"/>
          </p:nvPr>
        </p:nvSpPr>
        <p:spPr/>
        <p:txBody>
          <a:bodyPr/>
          <a:lstStyle/>
          <a:p>
            <a:fld id="{17D6AA89-1CAE-4232-B76E-BD1FB226AC19}" type="slidenum">
              <a:rPr lang="en-US" altLang="ja-JP" smtClean="0"/>
              <a:pPr/>
              <a:t>37</a:t>
            </a:fld>
            <a:endParaRPr lang="en-US" altLang="ja-JP"/>
          </a:p>
        </p:txBody>
      </p:sp>
      <p:graphicFrame>
        <p:nvGraphicFramePr>
          <p:cNvPr id="8" name="表 7"/>
          <p:cNvGraphicFramePr>
            <a:graphicFrameLocks noGrp="1"/>
          </p:cNvGraphicFramePr>
          <p:nvPr>
            <p:extLst>
              <p:ext uri="{D42A27DB-BD31-4B8C-83A1-F6EECF244321}">
                <p14:modId xmlns:p14="http://schemas.microsoft.com/office/powerpoint/2010/main" val="4099808026"/>
              </p:ext>
            </p:extLst>
          </p:nvPr>
        </p:nvGraphicFramePr>
        <p:xfrm>
          <a:off x="56456" y="800707"/>
          <a:ext cx="9728894" cy="3618488"/>
        </p:xfrm>
        <a:graphic>
          <a:graphicData uri="http://schemas.openxmlformats.org/drawingml/2006/table">
            <a:tbl>
              <a:tblPr firstRow="1" bandRow="1">
                <a:tableStyleId>{10A1B5D5-9B99-4C35-A422-299274C87663}</a:tableStyleId>
              </a:tblPr>
              <a:tblGrid>
                <a:gridCol w="2232248">
                  <a:extLst>
                    <a:ext uri="{9D8B030D-6E8A-4147-A177-3AD203B41FA5}">
                      <a16:colId xmlns:a16="http://schemas.microsoft.com/office/drawing/2014/main" val="1901721616"/>
                    </a:ext>
                  </a:extLst>
                </a:gridCol>
                <a:gridCol w="972108">
                  <a:extLst>
                    <a:ext uri="{9D8B030D-6E8A-4147-A177-3AD203B41FA5}">
                      <a16:colId xmlns:a16="http://schemas.microsoft.com/office/drawing/2014/main" val="892983413"/>
                    </a:ext>
                  </a:extLst>
                </a:gridCol>
                <a:gridCol w="6524538">
                  <a:extLst>
                    <a:ext uri="{9D8B030D-6E8A-4147-A177-3AD203B41FA5}">
                      <a16:colId xmlns:a16="http://schemas.microsoft.com/office/drawing/2014/main" val="4228041196"/>
                    </a:ext>
                  </a:extLst>
                </a:gridCol>
              </a:tblGrid>
              <a:tr h="324037">
                <a:tc>
                  <a:txBody>
                    <a:bodyPr/>
                    <a:lstStyle/>
                    <a:p>
                      <a:pPr algn="ctr" fontAlgn="ctr"/>
                      <a:r>
                        <a:rPr lang="ja-JP" altLang="en-US" sz="1600" u="none" strike="noStrike">
                          <a:effectLst/>
                        </a:rPr>
                        <a:t>アクション</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rgbClr val="44A271"/>
                      </a:solidFill>
                      <a:prstDash val="solid"/>
                      <a:round/>
                      <a:headEnd type="none" w="med" len="med"/>
                      <a:tailEnd type="none" w="med" len="med"/>
                    </a:lnL>
                    <a:lnR w="12700" cap="flat" cmpd="sng" algn="ctr">
                      <a:solidFill>
                        <a:srgbClr val="44A271"/>
                      </a:solidFill>
                      <a:prstDash val="solid"/>
                      <a:round/>
                      <a:headEnd type="none" w="med" len="med"/>
                      <a:tailEnd type="none" w="med" len="med"/>
                    </a:lnR>
                    <a:lnT w="12700" cap="flat" cmpd="sng" algn="ctr">
                      <a:solidFill>
                        <a:srgbClr val="44A271"/>
                      </a:solidFill>
                      <a:prstDash val="solid"/>
                      <a:round/>
                      <a:headEnd type="none" w="med" len="med"/>
                      <a:tailEnd type="none" w="med" len="med"/>
                    </a:lnT>
                    <a:lnB w="12700" cap="flat" cmpd="sng" algn="ctr">
                      <a:solidFill>
                        <a:srgbClr val="44A27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ctr"/>
                      <a:r>
                        <a:rPr lang="ja-JP" altLang="en-US" sz="1600" u="none" strike="noStrike">
                          <a:effectLst/>
                        </a:rPr>
                        <a:t>取組時期</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rgbClr val="44A271"/>
                      </a:solidFill>
                      <a:prstDash val="solid"/>
                      <a:round/>
                      <a:headEnd type="none" w="med" len="med"/>
                      <a:tailEnd type="none" w="med" len="med"/>
                    </a:lnL>
                    <a:lnR w="12700" cap="flat" cmpd="sng" algn="ctr">
                      <a:solidFill>
                        <a:srgbClr val="44A271"/>
                      </a:solidFill>
                      <a:prstDash val="solid"/>
                      <a:round/>
                      <a:headEnd type="none" w="med" len="med"/>
                      <a:tailEnd type="none" w="med" len="med"/>
                    </a:lnR>
                    <a:lnT w="12700" cap="flat" cmpd="sng" algn="ctr">
                      <a:solidFill>
                        <a:srgbClr val="44A271"/>
                      </a:solidFill>
                      <a:prstDash val="solid"/>
                      <a:round/>
                      <a:headEnd type="none" w="med" len="med"/>
                      <a:tailEnd type="none" w="med" len="med"/>
                    </a:lnT>
                    <a:lnB w="12700" cap="flat" cmpd="sng" algn="ctr">
                      <a:solidFill>
                        <a:srgbClr val="44A27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ctr"/>
                      <a:r>
                        <a:rPr lang="ja-JP" altLang="en-US" sz="1600" u="none" strike="noStrike">
                          <a:effectLst/>
                        </a:rPr>
                        <a:t>取組概要</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rgbClr val="44A271"/>
                      </a:solidFill>
                      <a:prstDash val="solid"/>
                      <a:round/>
                      <a:headEnd type="none" w="med" len="med"/>
                      <a:tailEnd type="none" w="med" len="med"/>
                    </a:lnL>
                    <a:lnR w="12700" cap="flat" cmpd="sng" algn="ctr">
                      <a:solidFill>
                        <a:srgbClr val="44A271"/>
                      </a:solidFill>
                      <a:prstDash val="solid"/>
                      <a:round/>
                      <a:headEnd type="none" w="med" len="med"/>
                      <a:tailEnd type="none" w="med" len="med"/>
                    </a:lnR>
                    <a:lnT w="12700" cap="flat" cmpd="sng" algn="ctr">
                      <a:solidFill>
                        <a:srgbClr val="44A271"/>
                      </a:solidFill>
                      <a:prstDash val="solid"/>
                      <a:round/>
                      <a:headEnd type="none" w="med" len="med"/>
                      <a:tailEnd type="none" w="med" len="med"/>
                    </a:lnT>
                    <a:lnB w="12700" cap="flat" cmpd="sng" algn="ctr">
                      <a:solidFill>
                        <a:srgbClr val="44A27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3811549143"/>
                  </a:ext>
                </a:extLst>
              </a:tr>
              <a:tr h="2016224">
                <a:tc>
                  <a:txBody>
                    <a:bodyPr/>
                    <a:lstStyle/>
                    <a:p>
                      <a:pPr algn="l" fontAlgn="ctr"/>
                      <a:r>
                        <a:rPr lang="ja-JP" altLang="en-US" sz="1100" b="0" i="0" u="none" strike="noStrike">
                          <a:solidFill>
                            <a:schemeClr val="tx1"/>
                          </a:solidFill>
                          <a:effectLst/>
                          <a:latin typeface="游ゴシック" panose="020B0400000000000000" pitchFamily="50" charset="-128"/>
                          <a:ea typeface="游ゴシック" panose="020B0400000000000000" pitchFamily="50" charset="-128"/>
                        </a:rPr>
                        <a:t>シビック・テック</a:t>
                      </a:r>
                      <a:endParaRPr lang="en-US" altLang="ja-JP" sz="1100" b="0" i="0" u="none" strike="noStrike">
                        <a:solidFill>
                          <a:schemeClr val="tx1"/>
                        </a:solidFill>
                        <a:effectLst/>
                        <a:latin typeface="游ゴシック" panose="020B0400000000000000" pitchFamily="50" charset="-128"/>
                        <a:ea typeface="游ゴシック" panose="020B0400000000000000" pitchFamily="50" charset="-128"/>
                      </a:endParaRPr>
                    </a:p>
                    <a:p>
                      <a:pPr algn="l" fontAlgn="ctr"/>
                      <a:r>
                        <a:rPr lang="ja-JP" altLang="en-US" sz="1100" b="0" i="0" u="none" strike="noStrike">
                          <a:solidFill>
                            <a:schemeClr val="tx1"/>
                          </a:solidFill>
                          <a:effectLst/>
                          <a:latin typeface="游ゴシック" panose="020B0400000000000000" pitchFamily="50" charset="-128"/>
                          <a:ea typeface="游ゴシック" panose="020B0400000000000000" pitchFamily="50" charset="-128"/>
                        </a:rPr>
                        <a:t>（アイデアソン、ハッカソン）</a:t>
                      </a:r>
                    </a:p>
                  </a:txBody>
                  <a:tcPr marL="6350" marR="6350" marT="6350" marB="0" anchor="ctr">
                    <a:lnL w="12700" cap="flat" cmpd="sng" algn="ctr">
                      <a:solidFill>
                        <a:srgbClr val="44A271"/>
                      </a:solidFill>
                      <a:prstDash val="solid"/>
                      <a:round/>
                      <a:headEnd type="none" w="med" len="med"/>
                      <a:tailEnd type="none" w="med" len="med"/>
                    </a:lnL>
                    <a:lnR w="12700" cap="flat" cmpd="sng" algn="ctr">
                      <a:solidFill>
                        <a:srgbClr val="44A271"/>
                      </a:solidFill>
                      <a:prstDash val="solid"/>
                      <a:round/>
                      <a:headEnd type="none" w="med" len="med"/>
                      <a:tailEnd type="none" w="med" len="med"/>
                    </a:lnR>
                    <a:lnT w="12700" cap="flat" cmpd="sng" algn="ctr">
                      <a:solidFill>
                        <a:srgbClr val="44A271"/>
                      </a:solidFill>
                      <a:prstDash val="solid"/>
                      <a:round/>
                      <a:headEnd type="none" w="med" len="med"/>
                      <a:tailEnd type="none" w="med" len="med"/>
                    </a:lnT>
                    <a:lnB w="12700" cap="flat" cmpd="sng" algn="ctr">
                      <a:solidFill>
                        <a:srgbClr val="44A271"/>
                      </a:solidFill>
                      <a:prstDash val="solid"/>
                      <a:round/>
                      <a:headEnd type="none" w="med" len="med"/>
                      <a:tailEnd type="none" w="med" len="med"/>
                    </a:lnB>
                    <a:lnTlToBr w="12700" cmpd="sng">
                      <a:noFill/>
                      <a:prstDash val="solid"/>
                    </a:lnTlToBr>
                    <a:lnBlToTr w="12700" cmpd="sng">
                      <a:noFill/>
                      <a:prstDash val="solid"/>
                    </a:lnBlToTr>
                    <a:solidFill>
                      <a:srgbClr val="D7FFDE"/>
                    </a:solidFill>
                  </a:tcPr>
                </a:tc>
                <a:tc>
                  <a:txBody>
                    <a:bodyPr/>
                    <a:lstStyle/>
                    <a:p>
                      <a:pPr algn="l"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2014</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6350" marR="6350" marT="6350" marB="0" anchor="ctr">
                    <a:lnL w="12700" cap="flat" cmpd="sng" algn="ctr">
                      <a:solidFill>
                        <a:srgbClr val="44A271"/>
                      </a:solidFill>
                      <a:prstDash val="solid"/>
                      <a:round/>
                      <a:headEnd type="none" w="med" len="med"/>
                      <a:tailEnd type="none" w="med" len="med"/>
                    </a:lnL>
                    <a:lnR w="12700" cap="flat" cmpd="sng" algn="ctr">
                      <a:solidFill>
                        <a:srgbClr val="44A271"/>
                      </a:solidFill>
                      <a:prstDash val="solid"/>
                      <a:round/>
                      <a:headEnd type="none" w="med" len="med"/>
                      <a:tailEnd type="none" w="med" len="med"/>
                    </a:lnR>
                    <a:lnT w="12700" cap="flat" cmpd="sng" algn="ctr">
                      <a:solidFill>
                        <a:srgbClr val="44A271"/>
                      </a:solidFill>
                      <a:prstDash val="solid"/>
                      <a:round/>
                      <a:headEnd type="none" w="med" len="med"/>
                      <a:tailEnd type="none" w="med" len="med"/>
                    </a:lnT>
                    <a:lnB w="12700" cap="flat" cmpd="sng" algn="ctr">
                      <a:solidFill>
                        <a:srgbClr val="44A271"/>
                      </a:solidFill>
                      <a:prstDash val="solid"/>
                      <a:round/>
                      <a:headEnd type="none" w="med" len="med"/>
                      <a:tailEnd type="none" w="med" len="med"/>
                    </a:lnB>
                    <a:lnTlToBr w="12700" cmpd="sng">
                      <a:noFill/>
                      <a:prstDash val="solid"/>
                    </a:lnTlToBr>
                    <a:lnBlToTr w="12700" cmpd="sng">
                      <a:noFill/>
                      <a:prstDash val="solid"/>
                    </a:lnBlToTr>
                    <a:solidFill>
                      <a:srgbClr val="D7FFDE"/>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・多様な</a:t>
                      </a:r>
                      <a:r>
                        <a:rPr lang="ja-JP" altLang="en-US" sz="1100" b="0" i="0" u="none" strike="noStrike">
                          <a:solidFill>
                            <a:schemeClr val="tx1"/>
                          </a:solidFill>
                          <a:effectLst/>
                          <a:latin typeface="游ゴシック" panose="020B0400000000000000" pitchFamily="50" charset="-128"/>
                          <a:ea typeface="游ゴシック" panose="020B0400000000000000" pitchFamily="50" charset="-128"/>
                        </a:rPr>
                        <a:t>市民の方の参加を</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得ながら、オープンデータを活用し、市民ニーズや地域課題の解決に役立つアプリや </a:t>
                      </a: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Web </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サービスの開発（シビックテック）を進めるため、ハッカソン、アイデアソン等のイベントに協力</a:t>
                      </a:r>
                      <a:b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br>
                      <a:endParaRPr lang="ja-JP" altLang="en-US" sz="1050" b="0" i="0" u="none" strike="sng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rgbClr val="44A271"/>
                      </a:solidFill>
                      <a:prstDash val="solid"/>
                      <a:round/>
                      <a:headEnd type="none" w="med" len="med"/>
                      <a:tailEnd type="none" w="med" len="med"/>
                    </a:lnL>
                    <a:lnR w="12700" cap="flat" cmpd="sng" algn="ctr">
                      <a:solidFill>
                        <a:srgbClr val="44A271"/>
                      </a:solidFill>
                      <a:prstDash val="solid"/>
                      <a:round/>
                      <a:headEnd type="none" w="med" len="med"/>
                      <a:tailEnd type="none" w="med" len="med"/>
                    </a:lnR>
                    <a:lnT w="12700" cap="flat" cmpd="sng" algn="ctr">
                      <a:solidFill>
                        <a:srgbClr val="44A271"/>
                      </a:solidFill>
                      <a:prstDash val="solid"/>
                      <a:round/>
                      <a:headEnd type="none" w="med" len="med"/>
                      <a:tailEnd type="none" w="med" len="med"/>
                    </a:lnT>
                    <a:lnB w="12700" cap="flat" cmpd="sng" algn="ctr">
                      <a:solidFill>
                        <a:srgbClr val="44A271"/>
                      </a:solidFill>
                      <a:prstDash val="solid"/>
                      <a:round/>
                      <a:headEnd type="none" w="med" len="med"/>
                      <a:tailEnd type="none" w="med" len="med"/>
                    </a:lnB>
                    <a:lnTlToBr w="12700" cmpd="sng">
                      <a:noFill/>
                      <a:prstDash val="solid"/>
                    </a:lnTlToBr>
                    <a:lnBlToTr w="12700" cmpd="sng">
                      <a:noFill/>
                      <a:prstDash val="solid"/>
                    </a:lnBlToTr>
                    <a:solidFill>
                      <a:srgbClr val="D7FFDE"/>
                    </a:solidFill>
                  </a:tcPr>
                </a:tc>
                <a:extLst>
                  <a:ext uri="{0D108BD9-81ED-4DB2-BD59-A6C34878D82A}">
                    <a16:rowId xmlns:a16="http://schemas.microsoft.com/office/drawing/2014/main" val="4199876115"/>
                  </a:ext>
                </a:extLst>
              </a:tr>
              <a:tr h="1278227">
                <a:tc>
                  <a:txBody>
                    <a:bodyPr/>
                    <a:lstStyle/>
                    <a:p>
                      <a:pPr algn="l"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IoT</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ガイドライン（</a:t>
                      </a: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NY</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市提唱）</a:t>
                      </a:r>
                    </a:p>
                  </a:txBody>
                  <a:tcPr marL="6350" marR="6350" marT="6350" marB="0" anchor="ctr">
                    <a:lnL w="12700" cap="flat" cmpd="sng" algn="ctr">
                      <a:solidFill>
                        <a:srgbClr val="44A271"/>
                      </a:solidFill>
                      <a:prstDash val="solid"/>
                      <a:round/>
                      <a:headEnd type="none" w="med" len="med"/>
                      <a:tailEnd type="none" w="med" len="med"/>
                    </a:lnL>
                    <a:lnR w="12700" cap="flat" cmpd="sng" algn="ctr">
                      <a:solidFill>
                        <a:srgbClr val="44A271"/>
                      </a:solidFill>
                      <a:prstDash val="solid"/>
                      <a:round/>
                      <a:headEnd type="none" w="med" len="med"/>
                      <a:tailEnd type="none" w="med" len="med"/>
                    </a:lnR>
                    <a:lnT w="12700" cap="flat" cmpd="sng" algn="ctr">
                      <a:solidFill>
                        <a:srgbClr val="44A271"/>
                      </a:solidFill>
                      <a:prstDash val="solid"/>
                      <a:round/>
                      <a:headEnd type="none" w="med" len="med"/>
                      <a:tailEnd type="none" w="med" len="med"/>
                    </a:lnT>
                    <a:lnB w="12700" cap="flat" cmpd="sng" algn="ctr">
                      <a:solidFill>
                        <a:srgbClr val="44A27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2017</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6350" marR="6350" marT="6350" marB="0" anchor="ctr">
                    <a:lnL w="12700" cap="flat" cmpd="sng" algn="ctr">
                      <a:solidFill>
                        <a:srgbClr val="44A271"/>
                      </a:solidFill>
                      <a:prstDash val="solid"/>
                      <a:round/>
                      <a:headEnd type="none" w="med" len="med"/>
                      <a:tailEnd type="none" w="med" len="med"/>
                    </a:lnL>
                    <a:lnR w="12700" cap="flat" cmpd="sng" algn="ctr">
                      <a:solidFill>
                        <a:srgbClr val="44A271"/>
                      </a:solidFill>
                      <a:prstDash val="solid"/>
                      <a:round/>
                      <a:headEnd type="none" w="med" len="med"/>
                      <a:tailEnd type="none" w="med" len="med"/>
                    </a:lnR>
                    <a:lnT w="12700" cap="flat" cmpd="sng" algn="ctr">
                      <a:solidFill>
                        <a:srgbClr val="44A271"/>
                      </a:solidFill>
                      <a:prstDash val="solid"/>
                      <a:round/>
                      <a:headEnd type="none" w="med" len="med"/>
                      <a:tailEnd type="none" w="med" len="med"/>
                    </a:lnT>
                    <a:lnB w="12700" cap="flat" cmpd="sng" algn="ctr">
                      <a:solidFill>
                        <a:srgbClr val="44A27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ICT</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活用推進に役立てるために、平成</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29</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年</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7</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月</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14</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日（金曜日）にニューヨーク市が提唱する「</a:t>
                      </a:r>
                      <a:r>
                        <a:rPr lang="en-US" altLang="ja-JP" sz="1100" b="0" i="0" u="none" strike="noStrike" dirty="0" err="1">
                          <a:solidFill>
                            <a:srgbClr val="000000"/>
                          </a:solidFill>
                          <a:effectLst/>
                          <a:latin typeface="游ゴシック" panose="020B0400000000000000" pitchFamily="50" charset="-128"/>
                          <a:ea typeface="游ゴシック" panose="020B0400000000000000" pitchFamily="50" charset="-128"/>
                        </a:rPr>
                        <a:t>IoT</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ガイドライン」へ国内都市、アジア都市で初めて参画</a:t>
                      </a:r>
                      <a:b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・今後、</a:t>
                      </a:r>
                      <a:r>
                        <a:rPr lang="en-US" altLang="ja-JP" sz="1100" b="0" i="0" u="none" strike="noStrike" dirty="0" err="1">
                          <a:solidFill>
                            <a:srgbClr val="000000"/>
                          </a:solidFill>
                          <a:effectLst/>
                          <a:latin typeface="游ゴシック" panose="020B0400000000000000" pitchFamily="50" charset="-128"/>
                          <a:ea typeface="游ゴシック" panose="020B0400000000000000" pitchFamily="50" charset="-128"/>
                        </a:rPr>
                        <a:t>IoT</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施策の推進にあたって、世界の各都市と知見を共有し、連携しながら、取り扱う情報に安全性・透明性を確保しつつ、公共の利益の最大化につとめ、活力と魅力のある大阪の実現をめざして取り組んでいく</a:t>
                      </a:r>
                    </a:p>
                  </a:txBody>
                  <a:tcPr marL="6350" marR="6350" marT="6350" marB="0" anchor="ctr">
                    <a:lnL w="12700" cap="flat" cmpd="sng" algn="ctr">
                      <a:solidFill>
                        <a:srgbClr val="44A271"/>
                      </a:solidFill>
                      <a:prstDash val="solid"/>
                      <a:round/>
                      <a:headEnd type="none" w="med" len="med"/>
                      <a:tailEnd type="none" w="med" len="med"/>
                    </a:lnL>
                    <a:lnR w="12700" cap="flat" cmpd="sng" algn="ctr">
                      <a:solidFill>
                        <a:srgbClr val="44A271"/>
                      </a:solidFill>
                      <a:prstDash val="solid"/>
                      <a:round/>
                      <a:headEnd type="none" w="med" len="med"/>
                      <a:tailEnd type="none" w="med" len="med"/>
                    </a:lnR>
                    <a:lnT w="12700" cap="flat" cmpd="sng" algn="ctr">
                      <a:solidFill>
                        <a:srgbClr val="44A271"/>
                      </a:solidFill>
                      <a:prstDash val="solid"/>
                      <a:round/>
                      <a:headEnd type="none" w="med" len="med"/>
                      <a:tailEnd type="none" w="med" len="med"/>
                    </a:lnT>
                    <a:lnB w="12700" cap="flat" cmpd="sng" algn="ctr">
                      <a:solidFill>
                        <a:srgbClr val="44A27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2888946"/>
                  </a:ext>
                </a:extLst>
              </a:tr>
            </a:tbl>
          </a:graphicData>
        </a:graphic>
      </p:graphicFrame>
      <p:sp>
        <p:nvSpPr>
          <p:cNvPr id="9" name="テキスト ボックス 8"/>
          <p:cNvSpPr txBox="1"/>
          <p:nvPr/>
        </p:nvSpPr>
        <p:spPr>
          <a:xfrm>
            <a:off x="7329264" y="118722"/>
            <a:ext cx="2448272" cy="393954"/>
          </a:xfrm>
          <a:prstGeom prst="rect">
            <a:avLst/>
          </a:prstGeom>
          <a:solidFill>
            <a:srgbClr val="00B050"/>
          </a:solidFill>
          <a:ln>
            <a:solidFill>
              <a:srgbClr val="00B050"/>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kumimoji="1" lang="ja-JP" altLang="en-US" sz="1400">
                <a:latin typeface="+mj-ea"/>
                <a:ea typeface="+mj-ea"/>
              </a:rPr>
              <a:t>オープンイノベーション</a:t>
            </a:r>
          </a:p>
        </p:txBody>
      </p:sp>
    </p:spTree>
    <p:extLst>
      <p:ext uri="{BB962C8B-B14F-4D97-AF65-F5344CB8AC3E}">
        <p14:creationId xmlns:p14="http://schemas.microsoft.com/office/powerpoint/2010/main" val="37083379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その他の主な取組（概要一覧）</a:t>
            </a:r>
            <a:endParaRPr kumimoji="1" lang="ja-JP" altLang="en-US" dirty="0"/>
          </a:p>
        </p:txBody>
      </p:sp>
      <p:sp>
        <p:nvSpPr>
          <p:cNvPr id="5" name="スライド番号プレースホルダー 4"/>
          <p:cNvSpPr>
            <a:spLocks noGrp="1"/>
          </p:cNvSpPr>
          <p:nvPr>
            <p:ph type="sldNum" sz="quarter" idx="10"/>
          </p:nvPr>
        </p:nvSpPr>
        <p:spPr/>
        <p:txBody>
          <a:bodyPr/>
          <a:lstStyle/>
          <a:p>
            <a:fld id="{17D6AA89-1CAE-4232-B76E-BD1FB226AC19}" type="slidenum">
              <a:rPr lang="en-US" altLang="ja-JP" smtClean="0"/>
              <a:pPr/>
              <a:t>38</a:t>
            </a:fld>
            <a:endParaRPr lang="en-US" altLang="ja-JP"/>
          </a:p>
        </p:txBody>
      </p:sp>
      <p:graphicFrame>
        <p:nvGraphicFramePr>
          <p:cNvPr id="8" name="表 7"/>
          <p:cNvGraphicFramePr>
            <a:graphicFrameLocks noGrp="1"/>
          </p:cNvGraphicFramePr>
          <p:nvPr>
            <p:extLst>
              <p:ext uri="{D42A27DB-BD31-4B8C-83A1-F6EECF244321}">
                <p14:modId xmlns:p14="http://schemas.microsoft.com/office/powerpoint/2010/main" val="3375682659"/>
              </p:ext>
            </p:extLst>
          </p:nvPr>
        </p:nvGraphicFramePr>
        <p:xfrm>
          <a:off x="56456" y="728701"/>
          <a:ext cx="9728894" cy="5876101"/>
        </p:xfrm>
        <a:graphic>
          <a:graphicData uri="http://schemas.openxmlformats.org/drawingml/2006/table">
            <a:tbl>
              <a:tblPr firstRow="1" bandRow="1">
                <a:tableStyleId>{10A1B5D5-9B99-4C35-A422-299274C87663}</a:tableStyleId>
              </a:tblPr>
              <a:tblGrid>
                <a:gridCol w="2232248">
                  <a:extLst>
                    <a:ext uri="{9D8B030D-6E8A-4147-A177-3AD203B41FA5}">
                      <a16:colId xmlns:a16="http://schemas.microsoft.com/office/drawing/2014/main" val="1901721616"/>
                    </a:ext>
                  </a:extLst>
                </a:gridCol>
                <a:gridCol w="972108">
                  <a:extLst>
                    <a:ext uri="{9D8B030D-6E8A-4147-A177-3AD203B41FA5}">
                      <a16:colId xmlns:a16="http://schemas.microsoft.com/office/drawing/2014/main" val="892983413"/>
                    </a:ext>
                  </a:extLst>
                </a:gridCol>
                <a:gridCol w="6524538">
                  <a:extLst>
                    <a:ext uri="{9D8B030D-6E8A-4147-A177-3AD203B41FA5}">
                      <a16:colId xmlns:a16="http://schemas.microsoft.com/office/drawing/2014/main" val="4228041196"/>
                    </a:ext>
                  </a:extLst>
                </a:gridCol>
              </a:tblGrid>
              <a:tr h="279911">
                <a:tc>
                  <a:txBody>
                    <a:bodyPr/>
                    <a:lstStyle/>
                    <a:p>
                      <a:pPr algn="ctr" fontAlgn="ctr"/>
                      <a:r>
                        <a:rPr lang="ja-JP" altLang="en-US" sz="1600" u="none" strike="noStrike" dirty="0">
                          <a:effectLst/>
                        </a:rPr>
                        <a:t>アクション</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rgbClr val="F69200"/>
                      </a:solidFill>
                      <a:prstDash val="solid"/>
                      <a:round/>
                      <a:headEnd type="none" w="med" len="med"/>
                      <a:tailEnd type="none" w="med" len="med"/>
                    </a:lnL>
                    <a:lnR w="12700" cap="flat" cmpd="sng" algn="ctr">
                      <a:solidFill>
                        <a:srgbClr val="F69200"/>
                      </a:solidFill>
                      <a:prstDash val="solid"/>
                      <a:round/>
                      <a:headEnd type="none" w="med" len="med"/>
                      <a:tailEnd type="none" w="med" len="med"/>
                    </a:lnR>
                    <a:lnT w="12700" cap="flat" cmpd="sng" algn="ctr">
                      <a:solidFill>
                        <a:srgbClr val="F69200"/>
                      </a:solidFill>
                      <a:prstDash val="solid"/>
                      <a:round/>
                      <a:headEnd type="none" w="med" len="med"/>
                      <a:tailEnd type="none" w="med" len="med"/>
                    </a:lnT>
                    <a:lnB w="12700" cap="flat" cmpd="sng" algn="ctr">
                      <a:solidFill>
                        <a:srgbClr val="F692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ja-JP" altLang="en-US" sz="1600" u="none" strike="noStrike">
                          <a:effectLst/>
                        </a:rPr>
                        <a:t>取組時期</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rgbClr val="F69200"/>
                      </a:solidFill>
                      <a:prstDash val="solid"/>
                      <a:round/>
                      <a:headEnd type="none" w="med" len="med"/>
                      <a:tailEnd type="none" w="med" len="med"/>
                    </a:lnL>
                    <a:lnR w="12700" cap="flat" cmpd="sng" algn="ctr">
                      <a:solidFill>
                        <a:srgbClr val="F69200"/>
                      </a:solidFill>
                      <a:prstDash val="solid"/>
                      <a:round/>
                      <a:headEnd type="none" w="med" len="med"/>
                      <a:tailEnd type="none" w="med" len="med"/>
                    </a:lnR>
                    <a:lnT w="12700" cap="flat" cmpd="sng" algn="ctr">
                      <a:solidFill>
                        <a:srgbClr val="F69200"/>
                      </a:solidFill>
                      <a:prstDash val="solid"/>
                      <a:round/>
                      <a:headEnd type="none" w="med" len="med"/>
                      <a:tailEnd type="none" w="med" len="med"/>
                    </a:lnT>
                    <a:lnB w="12700" cap="flat" cmpd="sng" algn="ctr">
                      <a:solidFill>
                        <a:srgbClr val="F692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ja-JP" altLang="en-US" sz="1600" u="none" strike="noStrike">
                          <a:effectLst/>
                        </a:rPr>
                        <a:t>取組概要</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rgbClr val="F69200"/>
                      </a:solidFill>
                      <a:prstDash val="solid"/>
                      <a:round/>
                      <a:headEnd type="none" w="med" len="med"/>
                      <a:tailEnd type="none" w="med" len="med"/>
                    </a:lnL>
                    <a:lnR w="12700" cap="flat" cmpd="sng" algn="ctr">
                      <a:solidFill>
                        <a:srgbClr val="F69200"/>
                      </a:solidFill>
                      <a:prstDash val="solid"/>
                      <a:round/>
                      <a:headEnd type="none" w="med" len="med"/>
                      <a:tailEnd type="none" w="med" len="med"/>
                    </a:lnR>
                    <a:lnT w="12700" cap="flat" cmpd="sng" algn="ctr">
                      <a:solidFill>
                        <a:srgbClr val="F69200"/>
                      </a:solidFill>
                      <a:prstDash val="solid"/>
                      <a:round/>
                      <a:headEnd type="none" w="med" len="med"/>
                      <a:tailEnd type="none" w="med" len="med"/>
                    </a:lnT>
                    <a:lnB w="12700" cap="flat" cmpd="sng" algn="ctr">
                      <a:solidFill>
                        <a:srgbClr val="F692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811549143"/>
                  </a:ext>
                </a:extLst>
              </a:tr>
              <a:tr h="2852436">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全小中学校におけるタブレット端末の導入及び環境構築</a:t>
                      </a:r>
                    </a:p>
                  </a:txBody>
                  <a:tcPr marL="6350" marR="6350" marT="6350" marB="0" anchor="ctr">
                    <a:lnL w="12700" cap="flat" cmpd="sng" algn="ctr">
                      <a:solidFill>
                        <a:srgbClr val="F69200"/>
                      </a:solidFill>
                      <a:prstDash val="solid"/>
                      <a:round/>
                      <a:headEnd type="none" w="med" len="med"/>
                      <a:tailEnd type="none" w="med" len="med"/>
                    </a:lnL>
                    <a:lnR w="12700" cap="flat" cmpd="sng" algn="ctr">
                      <a:solidFill>
                        <a:srgbClr val="F69200"/>
                      </a:solidFill>
                      <a:prstDash val="solid"/>
                      <a:round/>
                      <a:headEnd type="none" w="med" len="med"/>
                      <a:tailEnd type="none" w="med" len="med"/>
                    </a:lnR>
                    <a:lnT w="12700" cap="flat" cmpd="sng" algn="ctr">
                      <a:solidFill>
                        <a:srgbClr val="F69200"/>
                      </a:solidFill>
                      <a:prstDash val="solid"/>
                      <a:round/>
                      <a:headEnd type="none" w="med" len="med"/>
                      <a:tailEnd type="none" w="med" len="med"/>
                    </a:lnT>
                    <a:lnB w="12700" cap="flat" cmpd="sng" algn="ctr">
                      <a:solidFill>
                        <a:srgbClr val="F692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2012</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p>
                      <a:pPr algn="l"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2019</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6350" marR="6350" marT="6350" marB="0" anchor="ctr">
                    <a:lnL w="12700" cap="flat" cmpd="sng" algn="ctr">
                      <a:solidFill>
                        <a:srgbClr val="F69200"/>
                      </a:solidFill>
                      <a:prstDash val="solid"/>
                      <a:round/>
                      <a:headEnd type="none" w="med" len="med"/>
                      <a:tailEnd type="none" w="med" len="med"/>
                    </a:lnL>
                    <a:lnR w="12700" cap="flat" cmpd="sng" algn="ctr">
                      <a:solidFill>
                        <a:srgbClr val="F69200"/>
                      </a:solidFill>
                      <a:prstDash val="solid"/>
                      <a:round/>
                      <a:headEnd type="none" w="med" len="med"/>
                      <a:tailEnd type="none" w="med" len="med"/>
                    </a:lnR>
                    <a:lnT w="12700" cap="flat" cmpd="sng" algn="ctr">
                      <a:solidFill>
                        <a:srgbClr val="F69200"/>
                      </a:solidFill>
                      <a:prstDash val="solid"/>
                      <a:round/>
                      <a:headEnd type="none" w="med" len="med"/>
                      <a:tailEnd type="none" w="med" len="med"/>
                    </a:lnT>
                    <a:lnB w="12700" cap="flat" cmpd="sng" algn="ctr">
                      <a:solidFill>
                        <a:srgbClr val="F692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・平成</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24</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年度に「大阪市教育振興基本計画」において、</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ICT</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を活用して協働学習や個別学習などの充実をめざす「大阪市スタンダードモデル」の策定の方針を決定。その策定のために、小学校</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4</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校、中学校</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校、小中一貫校</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校をモデル校に選定し、無線</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LAN</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環境やタブレット端末、電子黒板等の</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ICT</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環境を整備し、平成</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25</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年度から、モデル校７校において</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年間の実証研究を実施。なお、平成</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26</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年度に、小中一貫校</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校をモデル校に追加</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・平成</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28</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年</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月に、全小中学校に</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校あたり</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40</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台を基本としたタブレット端末等の</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ICT</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機器を整備し、平成</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28</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年度より全小中学校でタブレット端末等を活用した授業を展開</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・平成</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28</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年度から、</a:t>
                      </a:r>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全小中学校において、校内</a:t>
                      </a:r>
                      <a:r>
                        <a:rPr lang="en-US" altLang="ja-JP" sz="1100" b="0" i="0" u="none" strike="noStrike" dirty="0">
                          <a:solidFill>
                            <a:schemeClr val="tx1"/>
                          </a:solidFill>
                          <a:effectLst/>
                          <a:latin typeface="游ゴシック" panose="020B0400000000000000" pitchFamily="50" charset="-128"/>
                          <a:ea typeface="游ゴシック" panose="020B0400000000000000" pitchFamily="50" charset="-128"/>
                        </a:rPr>
                        <a:t>LAN</a:t>
                      </a:r>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再構築として</a:t>
                      </a:r>
                      <a:r>
                        <a:rPr lang="en-US" altLang="ja-JP" sz="1100" b="0" i="0" u="none" strike="noStrike" dirty="0">
                          <a:solidFill>
                            <a:schemeClr val="tx1"/>
                          </a:solidFill>
                          <a:effectLst/>
                          <a:latin typeface="游ゴシック" panose="020B0400000000000000" pitchFamily="50" charset="-128"/>
                          <a:ea typeface="游ゴシック" panose="020B0400000000000000" pitchFamily="50" charset="-128"/>
                        </a:rPr>
                        <a:t>UTP</a:t>
                      </a:r>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化工事（高速化）を実施し、令和元年度に完了</a:t>
                      </a:r>
                      <a:endParaRPr lang="en-US" altLang="ja-JP" sz="1100" b="0" i="0" u="none" strike="noStrike" dirty="0">
                        <a:solidFill>
                          <a:schemeClr val="tx1"/>
                        </a:solidFill>
                        <a:effectLst/>
                        <a:latin typeface="游ゴシック" panose="020B0400000000000000" pitchFamily="50" charset="-128"/>
                        <a:ea typeface="游ゴシック" panose="020B0400000000000000" pitchFamily="50" charset="-128"/>
                      </a:endParaRPr>
                    </a:p>
                    <a:p>
                      <a:pPr algn="l" fontAlgn="ctr"/>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1100" b="0" i="0" u="none" strike="noStrike" dirty="0">
                          <a:solidFill>
                            <a:schemeClr val="tx1"/>
                          </a:solidFill>
                          <a:effectLst/>
                          <a:latin typeface="游ゴシック" panose="020B0400000000000000" pitchFamily="50" charset="-128"/>
                          <a:ea typeface="游ゴシック" panose="020B0400000000000000" pitchFamily="50" charset="-128"/>
                        </a:rPr>
                        <a:t>ICT</a:t>
                      </a:r>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機器の整備に合わせて、コールセンターの設置、</a:t>
                      </a:r>
                      <a:r>
                        <a:rPr lang="en-US" altLang="ja-JP" sz="1100" b="0" i="0" u="none" strike="noStrike" dirty="0">
                          <a:solidFill>
                            <a:schemeClr val="tx1"/>
                          </a:solidFill>
                          <a:effectLst/>
                          <a:latin typeface="游ゴシック" panose="020B0400000000000000" pitchFamily="50" charset="-128"/>
                          <a:ea typeface="游ゴシック" panose="020B0400000000000000" pitchFamily="50" charset="-128"/>
                        </a:rPr>
                        <a:t>ICT</a:t>
                      </a:r>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支援員の派遣、授業支援システムやセキュリティシステムの構築、教員研修を実施</a:t>
                      </a:r>
                      <a:endParaRPr lang="en-US" altLang="ja-JP" sz="1100" b="0" i="0" u="none" strike="noStrike" dirty="0">
                        <a:solidFill>
                          <a:schemeClr val="tx1"/>
                        </a:solidFill>
                        <a:effectLst/>
                        <a:latin typeface="游ゴシック" panose="020B0400000000000000" pitchFamily="50" charset="-128"/>
                        <a:ea typeface="游ゴシック" panose="020B0400000000000000" pitchFamily="50" charset="-128"/>
                      </a:endParaRPr>
                    </a:p>
                    <a:p>
                      <a:pPr algn="l" fontAlgn="ctr"/>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・平成</a:t>
                      </a:r>
                      <a:r>
                        <a:rPr lang="en-US" altLang="ja-JP" sz="1100" b="0" i="0" u="none" strike="noStrike" dirty="0">
                          <a:solidFill>
                            <a:schemeClr val="tx1"/>
                          </a:solidFill>
                          <a:effectLst/>
                          <a:latin typeface="游ゴシック" panose="020B0400000000000000" pitchFamily="50" charset="-128"/>
                          <a:ea typeface="游ゴシック" panose="020B0400000000000000" pitchFamily="50" charset="-128"/>
                        </a:rPr>
                        <a:t>28</a:t>
                      </a:r>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年度から、新たな通信方法や学習管理・学習支援システムの運用などについて、小学校</a:t>
                      </a:r>
                      <a:r>
                        <a:rPr lang="en-US" altLang="ja-JP" sz="1100" b="0" i="0" u="none" strike="noStrike" dirty="0">
                          <a:solidFill>
                            <a:schemeClr val="tx1"/>
                          </a:solidFill>
                          <a:effectLst/>
                          <a:latin typeface="游ゴシック" panose="020B0400000000000000" pitchFamily="50" charset="-128"/>
                          <a:ea typeface="游ゴシック" panose="020B0400000000000000" pitchFamily="50" charset="-128"/>
                        </a:rPr>
                        <a:t>18</a:t>
                      </a:r>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校、中学校</a:t>
                      </a:r>
                      <a:r>
                        <a:rPr lang="en-US" altLang="ja-JP" sz="1100" b="0" i="0" u="none" strike="noStrike" dirty="0">
                          <a:solidFill>
                            <a:schemeClr val="tx1"/>
                          </a:solidFill>
                          <a:effectLst/>
                          <a:latin typeface="游ゴシック" panose="020B0400000000000000" pitchFamily="50" charset="-128"/>
                          <a:ea typeface="游ゴシック" panose="020B0400000000000000" pitchFamily="50" charset="-128"/>
                        </a:rPr>
                        <a:t>8</a:t>
                      </a:r>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校、小中一貫校</a:t>
                      </a:r>
                      <a:r>
                        <a:rPr lang="en-US" altLang="ja-JP" sz="1100" b="0" i="0" u="none" strike="noStrike" dirty="0">
                          <a:solidFill>
                            <a:schemeClr val="tx1"/>
                          </a:solidFill>
                          <a:effectLst/>
                          <a:latin typeface="游ゴシック" panose="020B0400000000000000" pitchFamily="50" charset="-128"/>
                          <a:ea typeface="游ゴシック" panose="020B0400000000000000" pitchFamily="50" charset="-128"/>
                        </a:rPr>
                        <a:t>3</a:t>
                      </a:r>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校をモデル校に選定し、２年間の実証研究を実施</a:t>
                      </a: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・令和元年度から、小学校</a:t>
                      </a:r>
                      <a:r>
                        <a:rPr lang="en-US" altLang="ja-JP" sz="1100" b="0" i="0" u="none" strike="noStrike" dirty="0">
                          <a:solidFill>
                            <a:schemeClr val="tx1"/>
                          </a:solidFill>
                          <a:effectLst/>
                          <a:latin typeface="游ゴシック" panose="020B0400000000000000" pitchFamily="50" charset="-128"/>
                          <a:ea typeface="游ゴシック" panose="020B0400000000000000" pitchFamily="50" charset="-128"/>
                        </a:rPr>
                        <a:t>20</a:t>
                      </a:r>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校、中学校</a:t>
                      </a:r>
                      <a:r>
                        <a:rPr lang="en-US" altLang="ja-JP" sz="1100" b="0" i="0" u="none" strike="noStrike" dirty="0">
                          <a:solidFill>
                            <a:schemeClr val="tx1"/>
                          </a:solidFill>
                          <a:effectLst/>
                          <a:latin typeface="游ゴシック" panose="020B0400000000000000" pitchFamily="50" charset="-128"/>
                          <a:ea typeface="游ゴシック" panose="020B0400000000000000" pitchFamily="50" charset="-128"/>
                        </a:rPr>
                        <a:t>6</a:t>
                      </a:r>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校において、タブレット</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端末を家庭に持ち帰りデジタルドリルを活用した効果的な学習を検証する取組を開始</a:t>
                      </a:r>
                    </a:p>
                  </a:txBody>
                  <a:tcPr marL="6350" marR="6350" marT="6350" marB="0" anchor="ctr">
                    <a:lnL w="12700" cap="flat" cmpd="sng" algn="ctr">
                      <a:solidFill>
                        <a:srgbClr val="F69200"/>
                      </a:solidFill>
                      <a:prstDash val="solid"/>
                      <a:round/>
                      <a:headEnd type="none" w="med" len="med"/>
                      <a:tailEnd type="none" w="med" len="med"/>
                    </a:lnL>
                    <a:lnR w="12700" cap="flat" cmpd="sng" algn="ctr">
                      <a:solidFill>
                        <a:srgbClr val="F69200"/>
                      </a:solidFill>
                      <a:prstDash val="solid"/>
                      <a:round/>
                      <a:headEnd type="none" w="med" len="med"/>
                      <a:tailEnd type="none" w="med" len="med"/>
                    </a:lnR>
                    <a:lnT w="12700" cap="flat" cmpd="sng" algn="ctr">
                      <a:solidFill>
                        <a:srgbClr val="F69200"/>
                      </a:solidFill>
                      <a:prstDash val="solid"/>
                      <a:round/>
                      <a:headEnd type="none" w="med" len="med"/>
                      <a:tailEnd type="none" w="med" len="med"/>
                    </a:lnT>
                    <a:lnB w="12700" cap="flat" cmpd="sng" algn="ctr">
                      <a:solidFill>
                        <a:srgbClr val="F692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6687954"/>
                  </a:ext>
                </a:extLst>
              </a:tr>
              <a:tr h="2743754">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校務支援</a:t>
                      </a: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ICT</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利用率の向上</a:t>
                      </a:r>
                    </a:p>
                  </a:txBody>
                  <a:tcPr marL="6350" marR="6350" marT="6350" marB="0" anchor="ctr">
                    <a:lnL w="12700" cap="flat" cmpd="sng" algn="ctr">
                      <a:solidFill>
                        <a:srgbClr val="F69200"/>
                      </a:solidFill>
                      <a:prstDash val="solid"/>
                      <a:round/>
                      <a:headEnd type="none" w="med" len="med"/>
                      <a:tailEnd type="none" w="med" len="med"/>
                    </a:lnL>
                    <a:lnR w="12700" cap="flat" cmpd="sng" algn="ctr">
                      <a:solidFill>
                        <a:srgbClr val="F69200"/>
                      </a:solidFill>
                      <a:prstDash val="solid"/>
                      <a:round/>
                      <a:headEnd type="none" w="med" len="med"/>
                      <a:tailEnd type="none" w="med" len="med"/>
                    </a:lnR>
                    <a:lnT w="12700" cap="flat" cmpd="sng" algn="ctr">
                      <a:solidFill>
                        <a:srgbClr val="F69200"/>
                      </a:solidFill>
                      <a:prstDash val="solid"/>
                      <a:round/>
                      <a:headEnd type="none" w="med" len="med"/>
                      <a:tailEnd type="none" w="med" len="med"/>
                    </a:lnT>
                    <a:lnB w="12700" cap="flat" cmpd="sng" algn="ctr">
                      <a:solidFill>
                        <a:srgbClr val="F69200"/>
                      </a:solidFill>
                      <a:prstDash val="solid"/>
                      <a:round/>
                      <a:headEnd type="none" w="med" len="med"/>
                      <a:tailEnd type="none" w="med" len="med"/>
                    </a:lnB>
                    <a:lnTlToBr w="12700" cmpd="sng">
                      <a:noFill/>
                      <a:prstDash val="solid"/>
                    </a:lnTlToBr>
                    <a:lnBlToTr w="12700" cmpd="sng">
                      <a:noFill/>
                      <a:prstDash val="solid"/>
                    </a:lnBlToTr>
                    <a:solidFill>
                      <a:srgbClr val="FBF8DB"/>
                    </a:solidFill>
                  </a:tcPr>
                </a:tc>
                <a:tc>
                  <a:txBody>
                    <a:bodyPr/>
                    <a:lstStyle/>
                    <a:p>
                      <a:pPr algn="l"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2012</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6350" marR="6350" marT="6350" marB="0" anchor="ctr">
                    <a:lnL w="12700" cap="flat" cmpd="sng" algn="ctr">
                      <a:solidFill>
                        <a:srgbClr val="F69200"/>
                      </a:solidFill>
                      <a:prstDash val="solid"/>
                      <a:round/>
                      <a:headEnd type="none" w="med" len="med"/>
                      <a:tailEnd type="none" w="med" len="med"/>
                    </a:lnL>
                    <a:lnR w="12700" cap="flat" cmpd="sng" algn="ctr">
                      <a:solidFill>
                        <a:srgbClr val="F69200"/>
                      </a:solidFill>
                      <a:prstDash val="solid"/>
                      <a:round/>
                      <a:headEnd type="none" w="med" len="med"/>
                      <a:tailEnd type="none" w="med" len="med"/>
                    </a:lnR>
                    <a:lnT w="12700" cap="flat" cmpd="sng" algn="ctr">
                      <a:solidFill>
                        <a:srgbClr val="F69200"/>
                      </a:solidFill>
                      <a:prstDash val="solid"/>
                      <a:round/>
                      <a:headEnd type="none" w="med" len="med"/>
                      <a:tailEnd type="none" w="med" len="med"/>
                    </a:lnT>
                    <a:lnB w="12700" cap="flat" cmpd="sng" algn="ctr">
                      <a:solidFill>
                        <a:srgbClr val="F69200"/>
                      </a:solidFill>
                      <a:prstDash val="solid"/>
                      <a:round/>
                      <a:headEnd type="none" w="med" len="med"/>
                      <a:tailEnd type="none" w="med" len="med"/>
                    </a:lnB>
                    <a:lnTlToBr w="12700" cmpd="sng">
                      <a:noFill/>
                      <a:prstDash val="solid"/>
                    </a:lnTlToBr>
                    <a:lnBlToTr w="12700" cmpd="sng">
                      <a:noFill/>
                      <a:prstDash val="solid"/>
                    </a:lnBlToTr>
                    <a:solidFill>
                      <a:srgbClr val="FBF8DB"/>
                    </a:solidFill>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教員の校務負担軽減を図り、子どもたちと向き合う時間を創出するため、また、学校における情報セキュリティの向上を図るなど時代に即した学校の情報環境を整備するため、校務のＩＣＴ化をめざし、取組みを開始</a:t>
                      </a:r>
                    </a:p>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上記タブレット端末の導入及び環境構築の取組と連動し、職員室のパソコンを使用して作成した教材を教室の電子黒板に掲示し、学級全員で確認しながら意見を出し合うことで、子どもたちの主体的に学ぶ態度を育成し、互いに学び合い教え合う授業の展開が可能になる。これらの取組により、国際標準の学校環境を整備し、社会の変化に対応した教育を推進していくことを目的に実施</a:t>
                      </a:r>
                    </a:p>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・具体的内容は次のとおり</a:t>
                      </a:r>
                    </a:p>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①教員一人１台のパソコンを整備し、ネットワーク ・メール環境の構築</a:t>
                      </a:r>
                    </a:p>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②校務支援の基盤として、グループウェアやコミュニケーションサービスを整備</a:t>
                      </a:r>
                    </a:p>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③児童・生徒の出欠管理や成績処理、通知表や指導要録など校務の支援</a:t>
                      </a:r>
                    </a:p>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④教員の休暇申請など各自でパソコンから入力できる勤務情報システムの整備</a:t>
                      </a:r>
                    </a:p>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⑤ＵＳＢメモリーなどでのデータの持ち出しを不要にするなど情報セキュリティを構築し、情報管理を適正化していく</a:t>
                      </a:r>
                    </a:p>
                  </a:txBody>
                  <a:tcPr marL="6350" marR="6350" marT="6350" marB="0" anchor="ctr">
                    <a:lnL w="12700" cap="flat" cmpd="sng" algn="ctr">
                      <a:solidFill>
                        <a:srgbClr val="F69200"/>
                      </a:solidFill>
                      <a:prstDash val="solid"/>
                      <a:round/>
                      <a:headEnd type="none" w="med" len="med"/>
                      <a:tailEnd type="none" w="med" len="med"/>
                    </a:lnL>
                    <a:lnR w="12700" cap="flat" cmpd="sng" algn="ctr">
                      <a:solidFill>
                        <a:srgbClr val="F69200"/>
                      </a:solidFill>
                      <a:prstDash val="solid"/>
                      <a:round/>
                      <a:headEnd type="none" w="med" len="med"/>
                      <a:tailEnd type="none" w="med" len="med"/>
                    </a:lnR>
                    <a:lnT w="12700" cap="flat" cmpd="sng" algn="ctr">
                      <a:solidFill>
                        <a:srgbClr val="F69200"/>
                      </a:solidFill>
                      <a:prstDash val="solid"/>
                      <a:round/>
                      <a:headEnd type="none" w="med" len="med"/>
                      <a:tailEnd type="none" w="med" len="med"/>
                    </a:lnT>
                    <a:lnB w="12700" cap="flat" cmpd="sng" algn="ctr">
                      <a:solidFill>
                        <a:srgbClr val="F69200"/>
                      </a:solidFill>
                      <a:prstDash val="solid"/>
                      <a:round/>
                      <a:headEnd type="none" w="med" len="med"/>
                      <a:tailEnd type="none" w="med" len="med"/>
                    </a:lnB>
                    <a:lnTlToBr w="12700" cmpd="sng">
                      <a:noFill/>
                      <a:prstDash val="solid"/>
                    </a:lnTlToBr>
                    <a:lnBlToTr w="12700" cmpd="sng">
                      <a:noFill/>
                      <a:prstDash val="solid"/>
                    </a:lnBlToTr>
                    <a:solidFill>
                      <a:srgbClr val="FBF8DB"/>
                    </a:solidFill>
                  </a:tcPr>
                </a:tc>
                <a:extLst>
                  <a:ext uri="{0D108BD9-81ED-4DB2-BD59-A6C34878D82A}">
                    <a16:rowId xmlns:a16="http://schemas.microsoft.com/office/drawing/2014/main" val="233664909"/>
                  </a:ext>
                </a:extLst>
              </a:tr>
            </a:tbl>
          </a:graphicData>
        </a:graphic>
      </p:graphicFrame>
      <p:sp>
        <p:nvSpPr>
          <p:cNvPr id="6" name="テキスト ボックス 5"/>
          <p:cNvSpPr txBox="1"/>
          <p:nvPr/>
        </p:nvSpPr>
        <p:spPr>
          <a:xfrm>
            <a:off x="8240332" y="118722"/>
            <a:ext cx="1537204" cy="393954"/>
          </a:xfrm>
          <a:prstGeom prst="rect">
            <a:avLst/>
          </a:prstGeom>
          <a:solidFill>
            <a:srgbClr val="FEC306"/>
          </a:solidFill>
          <a:ln>
            <a:solidFill>
              <a:srgbClr val="FEC306"/>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ja-JP" sz="1400">
                <a:latin typeface="+mj-ea"/>
                <a:ea typeface="+mj-ea"/>
              </a:rPr>
              <a:t>ICT</a:t>
            </a:r>
            <a:r>
              <a:rPr lang="ja-JP" altLang="en-US" sz="1400">
                <a:latin typeface="+mj-ea"/>
                <a:ea typeface="+mj-ea"/>
              </a:rPr>
              <a:t>リテラシー</a:t>
            </a:r>
            <a:endParaRPr kumimoji="1" lang="ja-JP" altLang="en-US" sz="1400">
              <a:latin typeface="+mj-ea"/>
              <a:ea typeface="+mj-ea"/>
            </a:endParaRPr>
          </a:p>
        </p:txBody>
      </p:sp>
    </p:spTree>
    <p:extLst>
      <p:ext uri="{BB962C8B-B14F-4D97-AF65-F5344CB8AC3E}">
        <p14:creationId xmlns:p14="http://schemas.microsoft.com/office/powerpoint/2010/main" val="35044267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その他の主な取組（概要一覧）</a:t>
            </a:r>
            <a:endParaRPr kumimoji="1" lang="ja-JP" altLang="en-US" dirty="0"/>
          </a:p>
        </p:txBody>
      </p:sp>
      <p:sp>
        <p:nvSpPr>
          <p:cNvPr id="5" name="スライド番号プレースホルダー 4"/>
          <p:cNvSpPr>
            <a:spLocks noGrp="1"/>
          </p:cNvSpPr>
          <p:nvPr>
            <p:ph type="sldNum" sz="quarter" idx="10"/>
          </p:nvPr>
        </p:nvSpPr>
        <p:spPr/>
        <p:txBody>
          <a:bodyPr/>
          <a:lstStyle/>
          <a:p>
            <a:fld id="{17D6AA89-1CAE-4232-B76E-BD1FB226AC19}" type="slidenum">
              <a:rPr lang="en-US" altLang="ja-JP" smtClean="0"/>
              <a:pPr/>
              <a:t>39</a:t>
            </a:fld>
            <a:endParaRPr lang="en-US" altLang="ja-JP"/>
          </a:p>
        </p:txBody>
      </p:sp>
      <p:graphicFrame>
        <p:nvGraphicFramePr>
          <p:cNvPr id="8" name="表 7"/>
          <p:cNvGraphicFramePr>
            <a:graphicFrameLocks noGrp="1"/>
          </p:cNvGraphicFramePr>
          <p:nvPr>
            <p:extLst>
              <p:ext uri="{D42A27DB-BD31-4B8C-83A1-F6EECF244321}">
                <p14:modId xmlns:p14="http://schemas.microsoft.com/office/powerpoint/2010/main" val="2887803545"/>
              </p:ext>
            </p:extLst>
          </p:nvPr>
        </p:nvGraphicFramePr>
        <p:xfrm>
          <a:off x="56456" y="728701"/>
          <a:ext cx="9728894" cy="1805999"/>
        </p:xfrm>
        <a:graphic>
          <a:graphicData uri="http://schemas.openxmlformats.org/drawingml/2006/table">
            <a:tbl>
              <a:tblPr firstRow="1" bandRow="1">
                <a:tableStyleId>{10A1B5D5-9B99-4C35-A422-299274C87663}</a:tableStyleId>
              </a:tblPr>
              <a:tblGrid>
                <a:gridCol w="2232248">
                  <a:extLst>
                    <a:ext uri="{9D8B030D-6E8A-4147-A177-3AD203B41FA5}">
                      <a16:colId xmlns:a16="http://schemas.microsoft.com/office/drawing/2014/main" val="1901721616"/>
                    </a:ext>
                  </a:extLst>
                </a:gridCol>
                <a:gridCol w="972108">
                  <a:extLst>
                    <a:ext uri="{9D8B030D-6E8A-4147-A177-3AD203B41FA5}">
                      <a16:colId xmlns:a16="http://schemas.microsoft.com/office/drawing/2014/main" val="892983413"/>
                    </a:ext>
                  </a:extLst>
                </a:gridCol>
                <a:gridCol w="6524538">
                  <a:extLst>
                    <a:ext uri="{9D8B030D-6E8A-4147-A177-3AD203B41FA5}">
                      <a16:colId xmlns:a16="http://schemas.microsoft.com/office/drawing/2014/main" val="4228041196"/>
                    </a:ext>
                  </a:extLst>
                </a:gridCol>
              </a:tblGrid>
              <a:tr h="268618">
                <a:tc>
                  <a:txBody>
                    <a:bodyPr/>
                    <a:lstStyle/>
                    <a:p>
                      <a:pPr algn="ctr" fontAlgn="ctr"/>
                      <a:r>
                        <a:rPr lang="ja-JP" altLang="en-US" sz="1600" u="none" strike="noStrike" dirty="0">
                          <a:effectLst/>
                        </a:rPr>
                        <a:t>アクション</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rgbClr val="F69200"/>
                      </a:solidFill>
                      <a:prstDash val="solid"/>
                      <a:round/>
                      <a:headEnd type="none" w="med" len="med"/>
                      <a:tailEnd type="none" w="med" len="med"/>
                    </a:lnL>
                    <a:lnR w="12700" cap="flat" cmpd="sng" algn="ctr">
                      <a:solidFill>
                        <a:srgbClr val="F69200"/>
                      </a:solidFill>
                      <a:prstDash val="solid"/>
                      <a:round/>
                      <a:headEnd type="none" w="med" len="med"/>
                      <a:tailEnd type="none" w="med" len="med"/>
                    </a:lnR>
                    <a:lnT w="12700" cap="flat" cmpd="sng" algn="ctr">
                      <a:solidFill>
                        <a:srgbClr val="F69200"/>
                      </a:solidFill>
                      <a:prstDash val="solid"/>
                      <a:round/>
                      <a:headEnd type="none" w="med" len="med"/>
                      <a:tailEnd type="none" w="med" len="med"/>
                    </a:lnT>
                    <a:lnB w="12700" cap="flat" cmpd="sng" algn="ctr">
                      <a:solidFill>
                        <a:srgbClr val="F692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ja-JP" altLang="en-US" sz="1600" u="none" strike="noStrike">
                          <a:effectLst/>
                        </a:rPr>
                        <a:t>取組時期</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rgbClr val="F69200"/>
                      </a:solidFill>
                      <a:prstDash val="solid"/>
                      <a:round/>
                      <a:headEnd type="none" w="med" len="med"/>
                      <a:tailEnd type="none" w="med" len="med"/>
                    </a:lnL>
                    <a:lnR w="12700" cap="flat" cmpd="sng" algn="ctr">
                      <a:solidFill>
                        <a:srgbClr val="F69200"/>
                      </a:solidFill>
                      <a:prstDash val="solid"/>
                      <a:round/>
                      <a:headEnd type="none" w="med" len="med"/>
                      <a:tailEnd type="none" w="med" len="med"/>
                    </a:lnR>
                    <a:lnT w="12700" cap="flat" cmpd="sng" algn="ctr">
                      <a:solidFill>
                        <a:srgbClr val="F69200"/>
                      </a:solidFill>
                      <a:prstDash val="solid"/>
                      <a:round/>
                      <a:headEnd type="none" w="med" len="med"/>
                      <a:tailEnd type="none" w="med" len="med"/>
                    </a:lnT>
                    <a:lnB w="12700" cap="flat" cmpd="sng" algn="ctr">
                      <a:solidFill>
                        <a:srgbClr val="F692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ja-JP" altLang="en-US" sz="1600" u="none" strike="noStrike">
                          <a:effectLst/>
                        </a:rPr>
                        <a:t>取組概要</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rgbClr val="F69200"/>
                      </a:solidFill>
                      <a:prstDash val="solid"/>
                      <a:round/>
                      <a:headEnd type="none" w="med" len="med"/>
                      <a:tailEnd type="none" w="med" len="med"/>
                    </a:lnL>
                    <a:lnR w="12700" cap="flat" cmpd="sng" algn="ctr">
                      <a:solidFill>
                        <a:srgbClr val="F69200"/>
                      </a:solidFill>
                      <a:prstDash val="solid"/>
                      <a:round/>
                      <a:headEnd type="none" w="med" len="med"/>
                      <a:tailEnd type="none" w="med" len="med"/>
                    </a:lnR>
                    <a:lnT w="12700" cap="flat" cmpd="sng" algn="ctr">
                      <a:solidFill>
                        <a:srgbClr val="F69200"/>
                      </a:solidFill>
                      <a:prstDash val="solid"/>
                      <a:round/>
                      <a:headEnd type="none" w="med" len="med"/>
                      <a:tailEnd type="none" w="med" len="med"/>
                    </a:lnT>
                    <a:lnB w="12700" cap="flat" cmpd="sng" algn="ctr">
                      <a:solidFill>
                        <a:srgbClr val="F692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811549143"/>
                  </a:ext>
                </a:extLst>
              </a:tr>
              <a:tr h="1537381">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大阪市プログラミング教育推進事業</a:t>
                      </a:r>
                    </a:p>
                  </a:txBody>
                  <a:tcPr marL="6350" marR="6350" marT="6350" marB="0" anchor="ctr">
                    <a:lnL w="12700" cap="flat" cmpd="sng" algn="ctr">
                      <a:solidFill>
                        <a:srgbClr val="F69200"/>
                      </a:solidFill>
                      <a:prstDash val="solid"/>
                      <a:round/>
                      <a:headEnd type="none" w="med" len="med"/>
                      <a:tailEnd type="none" w="med" len="med"/>
                    </a:lnL>
                    <a:lnR w="12700" cap="flat" cmpd="sng" algn="ctr">
                      <a:solidFill>
                        <a:srgbClr val="F69200"/>
                      </a:solidFill>
                      <a:prstDash val="solid"/>
                      <a:round/>
                      <a:headEnd type="none" w="med" len="med"/>
                      <a:tailEnd type="none" w="med" len="med"/>
                    </a:lnR>
                    <a:lnT w="12700" cap="flat" cmpd="sng" algn="ctr">
                      <a:solidFill>
                        <a:srgbClr val="F69200"/>
                      </a:solidFill>
                      <a:prstDash val="solid"/>
                      <a:round/>
                      <a:headEnd type="none" w="med" len="med"/>
                      <a:tailEnd type="none" w="med" len="med"/>
                    </a:lnT>
                    <a:lnB w="12700" cap="flat" cmpd="sng" algn="ctr">
                      <a:solidFill>
                        <a:srgbClr val="F69200"/>
                      </a:solidFill>
                      <a:prstDash val="solid"/>
                      <a:round/>
                      <a:headEnd type="none" w="med" len="med"/>
                      <a:tailEnd type="none" w="med" len="med"/>
                    </a:lnB>
                    <a:lnTlToBr w="12700" cmpd="sng">
                      <a:noFill/>
                      <a:prstDash val="solid"/>
                    </a:lnTlToBr>
                    <a:lnBlToTr w="12700" cmpd="sng">
                      <a:noFill/>
                      <a:prstDash val="solid"/>
                    </a:lnBlToTr>
                    <a:solidFill>
                      <a:srgbClr val="FBF8DB"/>
                    </a:solidFill>
                  </a:tcPr>
                </a:tc>
                <a:tc>
                  <a:txBody>
                    <a:bodyPr/>
                    <a:lstStyle/>
                    <a:p>
                      <a:pPr algn="l"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2017</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2019</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6350" marR="6350" marT="6350" marB="0" anchor="ctr">
                    <a:lnL w="12700" cap="flat" cmpd="sng" algn="ctr">
                      <a:solidFill>
                        <a:srgbClr val="F69200"/>
                      </a:solidFill>
                      <a:prstDash val="solid"/>
                      <a:round/>
                      <a:headEnd type="none" w="med" len="med"/>
                      <a:tailEnd type="none" w="med" len="med"/>
                    </a:lnL>
                    <a:lnR w="12700" cap="flat" cmpd="sng" algn="ctr">
                      <a:solidFill>
                        <a:srgbClr val="F69200"/>
                      </a:solidFill>
                      <a:prstDash val="solid"/>
                      <a:round/>
                      <a:headEnd type="none" w="med" len="med"/>
                      <a:tailEnd type="none" w="med" len="med"/>
                    </a:lnR>
                    <a:lnT w="12700" cap="flat" cmpd="sng" algn="ctr">
                      <a:solidFill>
                        <a:srgbClr val="F69200"/>
                      </a:solidFill>
                      <a:prstDash val="solid"/>
                      <a:round/>
                      <a:headEnd type="none" w="med" len="med"/>
                      <a:tailEnd type="none" w="med" len="med"/>
                    </a:lnT>
                    <a:lnB w="12700" cap="flat" cmpd="sng" algn="ctr">
                      <a:solidFill>
                        <a:srgbClr val="F69200"/>
                      </a:solidFill>
                      <a:prstDash val="solid"/>
                      <a:round/>
                      <a:headEnd type="none" w="med" len="med"/>
                      <a:tailEnd type="none" w="med" len="med"/>
                    </a:lnB>
                    <a:lnTlToBr w="12700" cmpd="sng">
                      <a:noFill/>
                      <a:prstDash val="solid"/>
                    </a:lnTlToBr>
                    <a:lnBlToTr w="12700" cmpd="sng">
                      <a:noFill/>
                      <a:prstDash val="solid"/>
                    </a:lnBlToTr>
                    <a:solidFill>
                      <a:srgbClr val="FBF8DB"/>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游ゴシック" panose="020B0400000000000000" pitchFamily="50" charset="-128"/>
                          <a:ea typeface="游ゴシック" panose="020B0400000000000000" pitchFamily="50" charset="-128"/>
                          <a:cs typeface="+mn-cs"/>
                        </a:rPr>
                        <a:t>・</a:t>
                      </a:r>
                      <a:r>
                        <a:rPr kumimoji="1" lang="ja-JP" altLang="ja-JP" sz="1100" b="0" i="0" u="none" strike="noStrike" kern="1200" dirty="0">
                          <a:solidFill>
                            <a:srgbClr val="000000"/>
                          </a:solidFill>
                          <a:effectLst/>
                          <a:latin typeface="游ゴシック" panose="020B0400000000000000" pitchFamily="50" charset="-128"/>
                          <a:ea typeface="游ゴシック" panose="020B0400000000000000" pitchFamily="50" charset="-128"/>
                          <a:cs typeface="+mn-cs"/>
                        </a:rPr>
                        <a:t>大阪市教育振興基本計画（平成</a:t>
                      </a:r>
                      <a:r>
                        <a:rPr kumimoji="1" lang="en-US" altLang="ja-JP" sz="1100" b="0" i="0" u="none" strike="noStrike" kern="1200" dirty="0">
                          <a:solidFill>
                            <a:srgbClr val="000000"/>
                          </a:solidFill>
                          <a:effectLst/>
                          <a:latin typeface="游ゴシック" panose="020B0400000000000000" pitchFamily="50" charset="-128"/>
                          <a:ea typeface="游ゴシック" panose="020B0400000000000000" pitchFamily="50" charset="-128"/>
                          <a:cs typeface="+mn-cs"/>
                        </a:rPr>
                        <a:t>29</a:t>
                      </a:r>
                      <a:r>
                        <a:rPr kumimoji="1" lang="ja-JP" altLang="ja-JP" sz="1100" b="0" i="0" u="none" strike="noStrike" kern="1200" dirty="0">
                          <a:solidFill>
                            <a:srgbClr val="000000"/>
                          </a:solidFill>
                          <a:effectLst/>
                          <a:latin typeface="游ゴシック" panose="020B0400000000000000" pitchFamily="50" charset="-128"/>
                          <a:ea typeface="游ゴシック" panose="020B0400000000000000" pitchFamily="50" charset="-128"/>
                          <a:cs typeface="+mn-cs"/>
                        </a:rPr>
                        <a:t>年３月改</a:t>
                      </a:r>
                      <a:r>
                        <a:rPr kumimoji="1" lang="ja-JP" altLang="en-US" sz="1100" b="0" i="0" u="none" strike="noStrike" kern="1200" dirty="0">
                          <a:solidFill>
                            <a:srgbClr val="000000"/>
                          </a:solidFill>
                          <a:effectLst/>
                          <a:latin typeface="游ゴシック" panose="020B0400000000000000" pitchFamily="50" charset="-128"/>
                          <a:ea typeface="游ゴシック" panose="020B0400000000000000" pitchFamily="50" charset="-128"/>
                          <a:cs typeface="+mn-cs"/>
                        </a:rPr>
                        <a:t>訂</a:t>
                      </a:r>
                      <a:r>
                        <a:rPr kumimoji="1" lang="ja-JP" altLang="ja-JP" sz="1100" b="0" i="0" u="none" strike="noStrike" kern="1200" dirty="0">
                          <a:solidFill>
                            <a:srgbClr val="000000"/>
                          </a:solidFill>
                          <a:effectLst/>
                          <a:latin typeface="游ゴシック" panose="020B0400000000000000" pitchFamily="50" charset="-128"/>
                          <a:ea typeface="游ゴシック" panose="020B0400000000000000" pitchFamily="50" charset="-128"/>
                          <a:cs typeface="+mn-cs"/>
                        </a:rPr>
                        <a:t>）に、プログラミング教育の推進を位置づけ、平成</a:t>
                      </a:r>
                      <a:r>
                        <a:rPr kumimoji="1" lang="en-US" altLang="ja-JP" sz="1100" b="0" i="0" u="none" strike="noStrike" kern="1200" dirty="0">
                          <a:solidFill>
                            <a:srgbClr val="000000"/>
                          </a:solidFill>
                          <a:effectLst/>
                          <a:latin typeface="游ゴシック" panose="020B0400000000000000" pitchFamily="50" charset="-128"/>
                          <a:ea typeface="游ゴシック" panose="020B0400000000000000" pitchFamily="50" charset="-128"/>
                          <a:cs typeface="+mn-cs"/>
                        </a:rPr>
                        <a:t>29</a:t>
                      </a:r>
                      <a:r>
                        <a:rPr kumimoji="1" lang="ja-JP" altLang="ja-JP" sz="1100" b="0" i="0" u="none" strike="noStrike" kern="1200" dirty="0">
                          <a:solidFill>
                            <a:srgbClr val="000000"/>
                          </a:solidFill>
                          <a:effectLst/>
                          <a:latin typeface="游ゴシック" panose="020B0400000000000000" pitchFamily="50" charset="-128"/>
                          <a:ea typeface="游ゴシック" panose="020B0400000000000000" pitchFamily="50" charset="-128"/>
                          <a:cs typeface="+mn-cs"/>
                        </a:rPr>
                        <a:t>年度から「</a:t>
                      </a:r>
                      <a:r>
                        <a:rPr kumimoji="1" lang="ja-JP" altLang="en-US" sz="1100" b="0" i="0" u="none" strike="noStrike" kern="1200" dirty="0">
                          <a:solidFill>
                            <a:srgbClr val="000000"/>
                          </a:solidFill>
                          <a:effectLst/>
                          <a:latin typeface="游ゴシック" panose="020B0400000000000000" pitchFamily="50" charset="-128"/>
                          <a:ea typeface="游ゴシック" panose="020B0400000000000000" pitchFamily="50" charset="-128"/>
                          <a:cs typeface="+mn-cs"/>
                        </a:rPr>
                        <a:t>大阪市</a:t>
                      </a:r>
                      <a:r>
                        <a:rPr kumimoji="1" lang="ja-JP" altLang="ja-JP" sz="1100" b="0" i="0" u="none" strike="noStrike" kern="1200" dirty="0">
                          <a:solidFill>
                            <a:srgbClr val="000000"/>
                          </a:solidFill>
                          <a:effectLst/>
                          <a:latin typeface="游ゴシック" panose="020B0400000000000000" pitchFamily="50" charset="-128"/>
                          <a:ea typeface="游ゴシック" panose="020B0400000000000000" pitchFamily="50" charset="-128"/>
                          <a:cs typeface="+mn-cs"/>
                        </a:rPr>
                        <a:t>プログラミング教育推進事業」を</a:t>
                      </a:r>
                      <a:r>
                        <a:rPr kumimoji="1" lang="ja-JP" altLang="en-US" sz="1100" b="0" i="0" u="none" strike="noStrike" kern="1200" dirty="0">
                          <a:solidFill>
                            <a:srgbClr val="000000"/>
                          </a:solidFill>
                          <a:effectLst/>
                          <a:latin typeface="游ゴシック" panose="020B0400000000000000" pitchFamily="50" charset="-128"/>
                          <a:ea typeface="游ゴシック" panose="020B0400000000000000" pitchFamily="50" charset="-128"/>
                          <a:cs typeface="+mn-cs"/>
                        </a:rPr>
                        <a:t>開始</a:t>
                      </a:r>
                      <a:endParaRPr kumimoji="1" lang="en-US" altLang="ja-JP" sz="1100" b="0" i="0" u="none" strike="noStrike" kern="1200" dirty="0">
                        <a:solidFill>
                          <a:srgbClr val="000000"/>
                        </a:solidFill>
                        <a:effectLst/>
                        <a:latin typeface="游ゴシック" panose="020B0400000000000000" pitchFamily="50" charset="-128"/>
                        <a:ea typeface="游ゴシック" panose="020B0400000000000000" pitchFamily="50" charset="-128"/>
                        <a:cs typeface="+mn-cs"/>
                      </a:endParaRPr>
                    </a:p>
                    <a:p>
                      <a:pPr marL="0" algn="l" defTabSz="914400" rtl="0" eaLnBrk="1" fontAlgn="ctr" latinLnBrk="0" hangingPunct="1"/>
                      <a:r>
                        <a:rPr kumimoji="1" lang="ja-JP" altLang="en-US" sz="1100" b="0" i="0" u="none" strike="noStrike" kern="1200" dirty="0">
                          <a:solidFill>
                            <a:srgbClr val="000000"/>
                          </a:solidFill>
                          <a:effectLst/>
                          <a:latin typeface="游ゴシック" panose="020B0400000000000000" pitchFamily="50" charset="-128"/>
                          <a:ea typeface="游ゴシック" panose="020B0400000000000000" pitchFamily="50" charset="-128"/>
                          <a:cs typeface="+mn-cs"/>
                        </a:rPr>
                        <a:t>・平成</a:t>
                      </a:r>
                      <a:r>
                        <a:rPr kumimoji="1" lang="en-US" altLang="ja-JP" sz="1100" b="0" i="0" u="none" strike="noStrike" kern="1200" dirty="0">
                          <a:solidFill>
                            <a:srgbClr val="000000"/>
                          </a:solidFill>
                          <a:effectLst/>
                          <a:latin typeface="游ゴシック" panose="020B0400000000000000" pitchFamily="50" charset="-128"/>
                          <a:ea typeface="游ゴシック" panose="020B0400000000000000" pitchFamily="50" charset="-128"/>
                          <a:cs typeface="+mn-cs"/>
                        </a:rPr>
                        <a:t>29</a:t>
                      </a:r>
                      <a:r>
                        <a:rPr kumimoji="1" lang="ja-JP" altLang="en-US" sz="1100" b="0" i="0" u="none" strike="noStrike" kern="1200" dirty="0">
                          <a:solidFill>
                            <a:srgbClr val="000000"/>
                          </a:solidFill>
                          <a:effectLst/>
                          <a:latin typeface="游ゴシック" panose="020B0400000000000000" pitchFamily="50" charset="-128"/>
                          <a:ea typeface="游ゴシック" panose="020B0400000000000000" pitchFamily="50" charset="-128"/>
                          <a:cs typeface="+mn-cs"/>
                        </a:rPr>
                        <a:t>年度に協力校</a:t>
                      </a:r>
                      <a:r>
                        <a:rPr kumimoji="1" lang="en-US" altLang="ja-JP" sz="1100" b="0" i="0" u="none" strike="noStrike" kern="1200" dirty="0">
                          <a:solidFill>
                            <a:srgbClr val="000000"/>
                          </a:solidFill>
                          <a:effectLst/>
                          <a:latin typeface="游ゴシック" panose="020B0400000000000000" pitchFamily="50" charset="-128"/>
                          <a:ea typeface="游ゴシック" panose="020B0400000000000000" pitchFamily="50" charset="-128"/>
                          <a:cs typeface="+mn-cs"/>
                        </a:rPr>
                        <a:t>22</a:t>
                      </a:r>
                      <a:r>
                        <a:rPr kumimoji="1" lang="ja-JP" altLang="en-US" sz="1100" b="0" i="0" u="none" strike="noStrike" kern="1200" dirty="0">
                          <a:solidFill>
                            <a:srgbClr val="000000"/>
                          </a:solidFill>
                          <a:effectLst/>
                          <a:latin typeface="游ゴシック" panose="020B0400000000000000" pitchFamily="50" charset="-128"/>
                          <a:ea typeface="游ゴシック" panose="020B0400000000000000" pitchFamily="50" charset="-128"/>
                          <a:cs typeface="+mn-cs"/>
                        </a:rPr>
                        <a:t>校、協力事業者</a:t>
                      </a:r>
                      <a:r>
                        <a:rPr kumimoji="1" lang="en-US" altLang="ja-JP" sz="1100" b="0" i="0" u="none" strike="noStrike" kern="1200" dirty="0">
                          <a:solidFill>
                            <a:srgbClr val="000000"/>
                          </a:solidFill>
                          <a:effectLst/>
                          <a:latin typeface="游ゴシック" panose="020B0400000000000000" pitchFamily="50" charset="-128"/>
                          <a:ea typeface="游ゴシック" panose="020B0400000000000000" pitchFamily="50" charset="-128"/>
                          <a:cs typeface="+mn-cs"/>
                        </a:rPr>
                        <a:t>14</a:t>
                      </a:r>
                      <a:r>
                        <a:rPr kumimoji="1" lang="ja-JP" altLang="en-US" sz="1100" b="0" i="0" u="none" strike="noStrike" kern="1200" dirty="0">
                          <a:solidFill>
                            <a:srgbClr val="000000"/>
                          </a:solidFill>
                          <a:effectLst/>
                          <a:latin typeface="游ゴシック" panose="020B0400000000000000" pitchFamily="50" charset="-128"/>
                          <a:ea typeface="游ゴシック" panose="020B0400000000000000" pitchFamily="50" charset="-128"/>
                          <a:cs typeface="+mn-cs"/>
                        </a:rPr>
                        <a:t>事業者、平成</a:t>
                      </a:r>
                      <a:r>
                        <a:rPr kumimoji="1" lang="en-US" altLang="ja-JP" sz="1100" b="0" i="0" u="none" strike="noStrike" kern="1200" dirty="0">
                          <a:solidFill>
                            <a:srgbClr val="000000"/>
                          </a:solidFill>
                          <a:effectLst/>
                          <a:latin typeface="游ゴシック" panose="020B0400000000000000" pitchFamily="50" charset="-128"/>
                          <a:ea typeface="游ゴシック" panose="020B0400000000000000" pitchFamily="50" charset="-128"/>
                          <a:cs typeface="+mn-cs"/>
                        </a:rPr>
                        <a:t>30</a:t>
                      </a:r>
                      <a:r>
                        <a:rPr kumimoji="1" lang="ja-JP" altLang="en-US" sz="1100" b="0" i="0" u="none" strike="noStrike" kern="1200" dirty="0">
                          <a:solidFill>
                            <a:srgbClr val="000000"/>
                          </a:solidFill>
                          <a:effectLst/>
                          <a:latin typeface="游ゴシック" panose="020B0400000000000000" pitchFamily="50" charset="-128"/>
                          <a:ea typeface="游ゴシック" panose="020B0400000000000000" pitchFamily="50" charset="-128"/>
                          <a:cs typeface="+mn-cs"/>
                        </a:rPr>
                        <a:t>年度に協力校</a:t>
                      </a:r>
                      <a:r>
                        <a:rPr kumimoji="1" lang="en-US" altLang="ja-JP" sz="1100" b="0" i="0" u="none" strike="noStrike" kern="1200" dirty="0">
                          <a:solidFill>
                            <a:srgbClr val="000000"/>
                          </a:solidFill>
                          <a:effectLst/>
                          <a:latin typeface="游ゴシック" panose="020B0400000000000000" pitchFamily="50" charset="-128"/>
                          <a:ea typeface="游ゴシック" panose="020B0400000000000000" pitchFamily="50" charset="-128"/>
                          <a:cs typeface="+mn-cs"/>
                        </a:rPr>
                        <a:t>33</a:t>
                      </a:r>
                      <a:r>
                        <a:rPr kumimoji="1" lang="ja-JP" altLang="en-US" sz="1100" b="0" i="0" u="none" strike="noStrike" kern="1200" dirty="0">
                          <a:solidFill>
                            <a:srgbClr val="000000"/>
                          </a:solidFill>
                          <a:effectLst/>
                          <a:latin typeface="游ゴシック" panose="020B0400000000000000" pitchFamily="50" charset="-128"/>
                          <a:ea typeface="游ゴシック" panose="020B0400000000000000" pitchFamily="50" charset="-128"/>
                          <a:cs typeface="+mn-cs"/>
                        </a:rPr>
                        <a:t>校、協力事業者</a:t>
                      </a:r>
                      <a:r>
                        <a:rPr kumimoji="1" lang="en-US" altLang="ja-JP" sz="1100" b="0" i="0" u="none" strike="noStrike" kern="1200" dirty="0">
                          <a:solidFill>
                            <a:srgbClr val="000000"/>
                          </a:solidFill>
                          <a:effectLst/>
                          <a:latin typeface="游ゴシック" panose="020B0400000000000000" pitchFamily="50" charset="-128"/>
                          <a:ea typeface="游ゴシック" panose="020B0400000000000000" pitchFamily="50" charset="-128"/>
                          <a:cs typeface="+mn-cs"/>
                        </a:rPr>
                        <a:t>12</a:t>
                      </a:r>
                      <a:r>
                        <a:rPr kumimoji="1" lang="ja-JP" altLang="en-US" sz="1100" b="0" i="0" u="none" strike="noStrike" kern="1200" dirty="0">
                          <a:solidFill>
                            <a:srgbClr val="000000"/>
                          </a:solidFill>
                          <a:effectLst/>
                          <a:latin typeface="游ゴシック" panose="020B0400000000000000" pitchFamily="50" charset="-128"/>
                          <a:ea typeface="游ゴシック" panose="020B0400000000000000" pitchFamily="50" charset="-128"/>
                          <a:cs typeface="+mn-cs"/>
                        </a:rPr>
                        <a:t>事業者を選定し、</a:t>
                      </a:r>
                      <a:r>
                        <a:rPr kumimoji="1" lang="ja-JP" altLang="ja-JP" sz="1100" b="0" i="0" u="none" strike="noStrike" kern="1200" dirty="0">
                          <a:solidFill>
                            <a:srgbClr val="000000"/>
                          </a:solidFill>
                          <a:effectLst/>
                          <a:latin typeface="游ゴシック" panose="020B0400000000000000" pitchFamily="50" charset="-128"/>
                          <a:ea typeface="游ゴシック" panose="020B0400000000000000" pitchFamily="50" charset="-128"/>
                          <a:cs typeface="+mn-cs"/>
                        </a:rPr>
                        <a:t>協力校と協力事業者が連携し</a:t>
                      </a:r>
                      <a:r>
                        <a:rPr kumimoji="1" lang="ja-JP" altLang="en-US" sz="1100" b="0" i="0" u="none" strike="noStrike" kern="1200" dirty="0">
                          <a:solidFill>
                            <a:srgbClr val="000000"/>
                          </a:solidFill>
                          <a:effectLst/>
                          <a:latin typeface="游ゴシック" panose="020B0400000000000000" pitchFamily="50" charset="-128"/>
                          <a:ea typeface="游ゴシック" panose="020B0400000000000000" pitchFamily="50" charset="-128"/>
                          <a:cs typeface="+mn-cs"/>
                        </a:rPr>
                        <a:t>て</a:t>
                      </a:r>
                      <a:r>
                        <a:rPr kumimoji="1" lang="ja-JP" altLang="ja-JP" sz="1100" b="0" i="0" u="none" strike="noStrike" kern="1200" dirty="0">
                          <a:solidFill>
                            <a:srgbClr val="000000"/>
                          </a:solidFill>
                          <a:effectLst/>
                          <a:latin typeface="游ゴシック" panose="020B0400000000000000" pitchFamily="50" charset="-128"/>
                          <a:ea typeface="游ゴシック" panose="020B0400000000000000" pitchFamily="50" charset="-128"/>
                          <a:cs typeface="+mn-cs"/>
                        </a:rPr>
                        <a:t>、プログラミング教育の</a:t>
                      </a:r>
                      <a:r>
                        <a:rPr kumimoji="1" lang="ja-JP" altLang="en-US" sz="1100" b="0" i="0" u="none" strike="noStrike" kern="1200" dirty="0">
                          <a:solidFill>
                            <a:srgbClr val="000000"/>
                          </a:solidFill>
                          <a:effectLst/>
                          <a:latin typeface="游ゴシック" panose="020B0400000000000000" pitchFamily="50" charset="-128"/>
                          <a:ea typeface="游ゴシック" panose="020B0400000000000000" pitchFamily="50" charset="-128"/>
                          <a:cs typeface="+mn-cs"/>
                        </a:rPr>
                        <a:t>授業案を作成するとともに、</a:t>
                      </a:r>
                      <a:r>
                        <a:rPr kumimoji="1" lang="ja-JP" altLang="ja-JP" sz="1100" b="0" i="0" u="none" strike="noStrike" kern="1200" dirty="0">
                          <a:solidFill>
                            <a:srgbClr val="000000"/>
                          </a:solidFill>
                          <a:effectLst/>
                          <a:latin typeface="游ゴシック" panose="020B0400000000000000" pitchFamily="50" charset="-128"/>
                          <a:ea typeface="游ゴシック" panose="020B0400000000000000" pitchFamily="50" charset="-128"/>
                          <a:cs typeface="+mn-cs"/>
                        </a:rPr>
                        <a:t>公開授業を</a:t>
                      </a:r>
                      <a:r>
                        <a:rPr kumimoji="1" lang="ja-JP" altLang="en-US" sz="1100" b="0" i="0" u="none" strike="noStrike" kern="1200" dirty="0">
                          <a:solidFill>
                            <a:srgbClr val="000000"/>
                          </a:solidFill>
                          <a:effectLst/>
                          <a:latin typeface="游ゴシック" panose="020B0400000000000000" pitchFamily="50" charset="-128"/>
                          <a:ea typeface="游ゴシック" panose="020B0400000000000000" pitchFamily="50" charset="-128"/>
                          <a:cs typeface="+mn-cs"/>
                        </a:rPr>
                        <a:t>実施</a:t>
                      </a:r>
                      <a:endParaRPr kumimoji="1" lang="en-US" altLang="ja-JP" sz="1100" b="0" i="0" u="none" strike="noStrike" kern="1200" dirty="0">
                        <a:solidFill>
                          <a:srgbClr val="000000"/>
                        </a:solidFill>
                        <a:effectLst/>
                        <a:latin typeface="游ゴシック" panose="020B0400000000000000" pitchFamily="50" charset="-128"/>
                        <a:ea typeface="游ゴシック" panose="020B0400000000000000" pitchFamily="50" charset="-128"/>
                        <a:cs typeface="+mn-cs"/>
                      </a:endParaRPr>
                    </a:p>
                    <a:p>
                      <a:pPr marL="0" algn="l" defTabSz="914400" rtl="0" eaLnBrk="1" fontAlgn="ctr" latinLnBrk="0" hangingPunct="1"/>
                      <a:r>
                        <a:rPr kumimoji="1" lang="ja-JP" altLang="en-US" sz="1100" b="0" i="0" u="none" strike="noStrike" kern="1200" dirty="0">
                          <a:solidFill>
                            <a:srgbClr val="000000"/>
                          </a:solidFill>
                          <a:effectLst/>
                          <a:latin typeface="游ゴシック" panose="020B0400000000000000" pitchFamily="50" charset="-128"/>
                          <a:ea typeface="游ゴシック" panose="020B0400000000000000" pitchFamily="50" charset="-128"/>
                          <a:cs typeface="+mn-cs"/>
                        </a:rPr>
                        <a:t>・令和元年度に</a:t>
                      </a:r>
                      <a:r>
                        <a:rPr kumimoji="1" lang="ja-JP" altLang="en-US" sz="1100" b="0" i="0" u="none" strike="noStrike" kern="1200" dirty="0">
                          <a:solidFill>
                            <a:schemeClr val="tx1"/>
                          </a:solidFill>
                          <a:effectLst/>
                          <a:latin typeface="游ゴシック" panose="020B0400000000000000" pitchFamily="50" charset="-128"/>
                          <a:ea typeface="游ゴシック" panose="020B0400000000000000" pitchFamily="50" charset="-128"/>
                          <a:cs typeface="+mn-cs"/>
                        </a:rPr>
                        <a:t>各校へ</a:t>
                      </a:r>
                      <a:r>
                        <a:rPr kumimoji="1" lang="ja-JP" altLang="en-US" sz="1100" b="0" i="0" u="none" strike="noStrike" kern="1200" dirty="0">
                          <a:solidFill>
                            <a:srgbClr val="000000"/>
                          </a:solidFill>
                          <a:effectLst/>
                          <a:latin typeface="游ゴシック" panose="020B0400000000000000" pitchFamily="50" charset="-128"/>
                          <a:ea typeface="游ゴシック" panose="020B0400000000000000" pitchFamily="50" charset="-128"/>
                          <a:cs typeface="+mn-cs"/>
                        </a:rPr>
                        <a:t>授業案を周知するとともに、プログラミング教育実技研修を実施</a:t>
                      </a:r>
                    </a:p>
                  </a:txBody>
                  <a:tcPr marL="6350" marR="6350" marT="6350" marB="0" anchor="ctr">
                    <a:lnL w="12700" cap="flat" cmpd="sng" algn="ctr">
                      <a:solidFill>
                        <a:srgbClr val="F69200"/>
                      </a:solidFill>
                      <a:prstDash val="solid"/>
                      <a:round/>
                      <a:headEnd type="none" w="med" len="med"/>
                      <a:tailEnd type="none" w="med" len="med"/>
                    </a:lnL>
                    <a:lnR w="12700" cap="flat" cmpd="sng" algn="ctr">
                      <a:solidFill>
                        <a:srgbClr val="F69200"/>
                      </a:solidFill>
                      <a:prstDash val="solid"/>
                      <a:round/>
                      <a:headEnd type="none" w="med" len="med"/>
                      <a:tailEnd type="none" w="med" len="med"/>
                    </a:lnR>
                    <a:lnT w="12700" cap="flat" cmpd="sng" algn="ctr">
                      <a:solidFill>
                        <a:srgbClr val="F69200"/>
                      </a:solidFill>
                      <a:prstDash val="solid"/>
                      <a:round/>
                      <a:headEnd type="none" w="med" len="med"/>
                      <a:tailEnd type="none" w="med" len="med"/>
                    </a:lnT>
                    <a:lnB w="12700" cap="flat" cmpd="sng" algn="ctr">
                      <a:solidFill>
                        <a:srgbClr val="F69200"/>
                      </a:solidFill>
                      <a:prstDash val="solid"/>
                      <a:round/>
                      <a:headEnd type="none" w="med" len="med"/>
                      <a:tailEnd type="none" w="med" len="med"/>
                    </a:lnB>
                    <a:lnTlToBr w="12700" cmpd="sng">
                      <a:noFill/>
                      <a:prstDash val="solid"/>
                    </a:lnTlToBr>
                    <a:lnBlToTr w="12700" cmpd="sng">
                      <a:noFill/>
                      <a:prstDash val="solid"/>
                    </a:lnBlToTr>
                    <a:solidFill>
                      <a:srgbClr val="FBF8DB"/>
                    </a:solidFill>
                  </a:tcPr>
                </a:tc>
                <a:extLst>
                  <a:ext uri="{0D108BD9-81ED-4DB2-BD59-A6C34878D82A}">
                    <a16:rowId xmlns:a16="http://schemas.microsoft.com/office/drawing/2014/main" val="4109707885"/>
                  </a:ext>
                </a:extLst>
              </a:tr>
            </a:tbl>
          </a:graphicData>
        </a:graphic>
      </p:graphicFrame>
      <p:sp>
        <p:nvSpPr>
          <p:cNvPr id="6" name="テキスト ボックス 5"/>
          <p:cNvSpPr txBox="1"/>
          <p:nvPr/>
        </p:nvSpPr>
        <p:spPr>
          <a:xfrm>
            <a:off x="8240332" y="118722"/>
            <a:ext cx="1537204" cy="393954"/>
          </a:xfrm>
          <a:prstGeom prst="rect">
            <a:avLst/>
          </a:prstGeom>
          <a:solidFill>
            <a:srgbClr val="FEC306"/>
          </a:solidFill>
          <a:ln>
            <a:solidFill>
              <a:srgbClr val="FEC306"/>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ja-JP" sz="1400">
                <a:latin typeface="+mj-ea"/>
                <a:ea typeface="+mj-ea"/>
              </a:rPr>
              <a:t>ICT</a:t>
            </a:r>
            <a:r>
              <a:rPr lang="ja-JP" altLang="en-US" sz="1400">
                <a:latin typeface="+mj-ea"/>
                <a:ea typeface="+mj-ea"/>
              </a:rPr>
              <a:t>リテラシー</a:t>
            </a:r>
            <a:endParaRPr kumimoji="1" lang="ja-JP" altLang="en-US" sz="1400">
              <a:latin typeface="+mj-ea"/>
              <a:ea typeface="+mj-ea"/>
            </a:endParaRPr>
          </a:p>
        </p:txBody>
      </p:sp>
    </p:spTree>
    <p:extLst>
      <p:ext uri="{BB962C8B-B14F-4D97-AF65-F5344CB8AC3E}">
        <p14:creationId xmlns:p14="http://schemas.microsoft.com/office/powerpoint/2010/main" val="36574765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その他の主な取組（概要一覧）</a:t>
            </a:r>
            <a:endParaRPr kumimoji="1" lang="ja-JP" altLang="en-US" dirty="0"/>
          </a:p>
        </p:txBody>
      </p:sp>
      <p:sp>
        <p:nvSpPr>
          <p:cNvPr id="5" name="スライド番号プレースホルダー 4"/>
          <p:cNvSpPr>
            <a:spLocks noGrp="1"/>
          </p:cNvSpPr>
          <p:nvPr>
            <p:ph type="sldNum" sz="quarter" idx="10"/>
          </p:nvPr>
        </p:nvSpPr>
        <p:spPr/>
        <p:txBody>
          <a:bodyPr/>
          <a:lstStyle/>
          <a:p>
            <a:fld id="{17D6AA89-1CAE-4232-B76E-BD1FB226AC19}" type="slidenum">
              <a:rPr lang="en-US" altLang="ja-JP" smtClean="0"/>
              <a:pPr/>
              <a:t>40</a:t>
            </a:fld>
            <a:endParaRPr lang="en-US" altLang="ja-JP"/>
          </a:p>
        </p:txBody>
      </p:sp>
      <p:graphicFrame>
        <p:nvGraphicFramePr>
          <p:cNvPr id="8" name="表 7"/>
          <p:cNvGraphicFramePr>
            <a:graphicFrameLocks noGrp="1"/>
          </p:cNvGraphicFramePr>
          <p:nvPr>
            <p:extLst>
              <p:ext uri="{D42A27DB-BD31-4B8C-83A1-F6EECF244321}">
                <p14:modId xmlns:p14="http://schemas.microsoft.com/office/powerpoint/2010/main" val="3964997709"/>
              </p:ext>
            </p:extLst>
          </p:nvPr>
        </p:nvGraphicFramePr>
        <p:xfrm>
          <a:off x="56456" y="800707"/>
          <a:ext cx="9728894" cy="3783326"/>
        </p:xfrm>
        <a:graphic>
          <a:graphicData uri="http://schemas.openxmlformats.org/drawingml/2006/table">
            <a:tbl>
              <a:tblPr firstRow="1" bandRow="1">
                <a:tableStyleId>{1E171933-4619-4E11-9A3F-F7608DF75F80}</a:tableStyleId>
              </a:tblPr>
              <a:tblGrid>
                <a:gridCol w="2232248">
                  <a:extLst>
                    <a:ext uri="{9D8B030D-6E8A-4147-A177-3AD203B41FA5}">
                      <a16:colId xmlns:a16="http://schemas.microsoft.com/office/drawing/2014/main" val="1901721616"/>
                    </a:ext>
                  </a:extLst>
                </a:gridCol>
                <a:gridCol w="972108">
                  <a:extLst>
                    <a:ext uri="{9D8B030D-6E8A-4147-A177-3AD203B41FA5}">
                      <a16:colId xmlns:a16="http://schemas.microsoft.com/office/drawing/2014/main" val="892983413"/>
                    </a:ext>
                  </a:extLst>
                </a:gridCol>
                <a:gridCol w="6524538">
                  <a:extLst>
                    <a:ext uri="{9D8B030D-6E8A-4147-A177-3AD203B41FA5}">
                      <a16:colId xmlns:a16="http://schemas.microsoft.com/office/drawing/2014/main" val="4228041196"/>
                    </a:ext>
                  </a:extLst>
                </a:gridCol>
              </a:tblGrid>
              <a:tr h="360041">
                <a:tc>
                  <a:txBody>
                    <a:bodyPr/>
                    <a:lstStyle/>
                    <a:p>
                      <a:pPr algn="ctr" fontAlgn="ctr"/>
                      <a:r>
                        <a:rPr lang="ja-JP" altLang="en-US" sz="1600" u="none" strike="noStrike" dirty="0">
                          <a:effectLst/>
                        </a:rPr>
                        <a:t>アクション</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600" u="none" strike="noStrike">
                          <a:effectLst/>
                        </a:rPr>
                        <a:t>取組時期</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600" u="none" strike="noStrike">
                          <a:effectLst/>
                        </a:rPr>
                        <a:t>取組概要</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1549143"/>
                  </a:ext>
                </a:extLst>
              </a:tr>
              <a:tr h="1633343">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都市の安心・安全向上実証実験　スマート・モビリティ領域</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2015</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2016</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・本市でも事故の多い北区、中央区及びそれに隣接する福島区の</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区で、実際に一般ドライバーとプロドライバー、また協力企業にクルマで走行してもらい、その位置情報、速度情報、加速度情報、急ブレーキや急ハンドルなどの走行データを収集し、そのビッグデータを分析することで、ヒヤリハット場所を特定</a:t>
                      </a:r>
                      <a:b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br>
                      <a:endParaRPr lang="ja-JP" altLang="en-US" sz="1100" b="0" i="0" u="none" strike="sngStrike" dirty="0">
                        <a:solidFill>
                          <a:srgbClr val="FF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9876115"/>
                  </a:ext>
                </a:extLst>
              </a:tr>
              <a:tr h="1789942">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地域の見守りサービス事業～スマートフォンによる見守りサービスにより地域ぐるみの小学生見守りを支援～</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2017</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地域においては、見守り活動、夜間巡視等が実施されているが、見守りボランティア活動に従事する人の負担を軽減に加え、学校の統廃合により通学路が長くなる等、保護者から不安の声があり、新しい見守り施策の要望が挙がるといった状況があった</a:t>
                      </a:r>
                      <a:b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・ビーコン（小型発信機）と基地局（定点検知器）に加え、スマートフォンアプリを利用した子どもの見守りサービス（実証実験）を浪速区で実施。</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2018</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年度から浪速区の防犯施策の一環として同サービスを提供している</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2888946"/>
                  </a:ext>
                </a:extLst>
              </a:tr>
            </a:tbl>
          </a:graphicData>
        </a:graphic>
      </p:graphicFrame>
      <p:sp>
        <p:nvSpPr>
          <p:cNvPr id="6" name="テキスト ボックス 5"/>
          <p:cNvSpPr txBox="1"/>
          <p:nvPr/>
        </p:nvSpPr>
        <p:spPr>
          <a:xfrm>
            <a:off x="8240332" y="118722"/>
            <a:ext cx="1537204" cy="393954"/>
          </a:xfrm>
          <a:prstGeom prst="rect">
            <a:avLst/>
          </a:prstGeom>
          <a:solidFill>
            <a:schemeClr val="accent4"/>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ja-JP" altLang="en-US" sz="1400">
                <a:latin typeface="+mj-ea"/>
                <a:ea typeface="+mj-ea"/>
              </a:rPr>
              <a:t>レジリエンス</a:t>
            </a:r>
            <a:endParaRPr kumimoji="1" lang="ja-JP" altLang="en-US" sz="1400">
              <a:latin typeface="+mj-ea"/>
              <a:ea typeface="+mj-ea"/>
            </a:endParaRPr>
          </a:p>
        </p:txBody>
      </p:sp>
    </p:spTree>
    <p:extLst>
      <p:ext uri="{BB962C8B-B14F-4D97-AF65-F5344CB8AC3E}">
        <p14:creationId xmlns:p14="http://schemas.microsoft.com/office/powerpoint/2010/main" val="3569258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用語集（アルファベットなど）</a:t>
            </a:r>
            <a:endParaRPr kumimoji="1" lang="ja-JP" altLang="en-US"/>
          </a:p>
        </p:txBody>
      </p:sp>
      <p:graphicFrame>
        <p:nvGraphicFramePr>
          <p:cNvPr id="6" name="コンテンツ プレースホルダー 5"/>
          <p:cNvGraphicFramePr>
            <a:graphicFrameLocks noGrp="1"/>
          </p:cNvGraphicFramePr>
          <p:nvPr>
            <p:ph sz="half" idx="1"/>
            <p:extLst>
              <p:ext uri="{D42A27DB-BD31-4B8C-83A1-F6EECF244321}">
                <p14:modId xmlns:p14="http://schemas.microsoft.com/office/powerpoint/2010/main" val="1035210672"/>
              </p:ext>
            </p:extLst>
          </p:nvPr>
        </p:nvGraphicFramePr>
        <p:xfrm>
          <a:off x="380492" y="908720"/>
          <a:ext cx="9289032" cy="5482804"/>
        </p:xfrm>
        <a:graphic>
          <a:graphicData uri="http://schemas.openxmlformats.org/drawingml/2006/table">
            <a:tbl>
              <a:tblPr firstRow="1">
                <a:tableStyleId>{9DCAF9ED-07DC-4A11-8D7F-57B35C25682E}</a:tableStyleId>
              </a:tblPr>
              <a:tblGrid>
                <a:gridCol w="1560648">
                  <a:extLst>
                    <a:ext uri="{9D8B030D-6E8A-4147-A177-3AD203B41FA5}">
                      <a16:colId xmlns:a16="http://schemas.microsoft.com/office/drawing/2014/main" val="20000"/>
                    </a:ext>
                  </a:extLst>
                </a:gridCol>
                <a:gridCol w="7728384">
                  <a:extLst>
                    <a:ext uri="{9D8B030D-6E8A-4147-A177-3AD203B41FA5}">
                      <a16:colId xmlns:a16="http://schemas.microsoft.com/office/drawing/2014/main" val="20001"/>
                    </a:ext>
                  </a:extLst>
                </a:gridCol>
              </a:tblGrid>
              <a:tr h="256890">
                <a:tc>
                  <a:txBody>
                    <a:bodyPr/>
                    <a:lstStyle/>
                    <a:p>
                      <a:pPr algn="l" fontAlgn="ctr"/>
                      <a:r>
                        <a:rPr lang="ja-JP" altLang="en-US" sz="1200" u="none" strike="noStrike" baseline="0">
                          <a:effectLst/>
                          <a:latin typeface="+mj-ea"/>
                          <a:ea typeface="+mj-ea"/>
                        </a:rPr>
                        <a:t>用語</a:t>
                      </a:r>
                      <a:endParaRPr lang="ja-JP" altLang="en-US" sz="1200" b="0" i="0" u="none" strike="noStrike" baseline="0">
                        <a:solidFill>
                          <a:srgbClr val="000000"/>
                        </a:solidFill>
                        <a:effectLst/>
                        <a:latin typeface="+mj-ea"/>
                        <a:ea typeface="+mj-ea"/>
                      </a:endParaRPr>
                    </a:p>
                  </a:txBody>
                  <a:tcPr marL="3022" marR="3022" marT="3022" marB="0" anchor="ctr"/>
                </a:tc>
                <a:tc>
                  <a:txBody>
                    <a:bodyPr/>
                    <a:lstStyle/>
                    <a:p>
                      <a:pPr algn="l" fontAlgn="ctr"/>
                      <a:r>
                        <a:rPr lang="ja-JP" altLang="en-US" sz="1200" u="none" strike="noStrike" baseline="0">
                          <a:effectLst/>
                          <a:latin typeface="+mj-ea"/>
                          <a:ea typeface="+mj-ea"/>
                        </a:rPr>
                        <a:t>説明</a:t>
                      </a:r>
                      <a:endParaRPr lang="ja-JP" altLang="en-US" sz="1200" b="0" i="0" u="none" strike="noStrike" baseline="0">
                        <a:solidFill>
                          <a:srgbClr val="000000"/>
                        </a:solidFill>
                        <a:effectLst/>
                        <a:latin typeface="+mj-ea"/>
                        <a:ea typeface="+mj-ea"/>
                      </a:endParaRPr>
                    </a:p>
                  </a:txBody>
                  <a:tcPr marL="3022" marR="3022" marT="3022" marB="0" anchor="ctr"/>
                </a:tc>
                <a:extLst>
                  <a:ext uri="{0D108BD9-81ED-4DB2-BD59-A6C34878D82A}">
                    <a16:rowId xmlns:a16="http://schemas.microsoft.com/office/drawing/2014/main" val="10000"/>
                  </a:ext>
                </a:extLst>
              </a:tr>
              <a:tr h="407538">
                <a:tc>
                  <a:txBody>
                    <a:bodyPr/>
                    <a:lstStyle/>
                    <a:p>
                      <a:pPr algn="l" fontAlgn="ctr"/>
                      <a:r>
                        <a:rPr lang="en-US" sz="1200" u="none" strike="noStrike" baseline="0">
                          <a:effectLst/>
                          <a:latin typeface="+mj-ea"/>
                          <a:ea typeface="+mj-ea"/>
                        </a:rPr>
                        <a:t>AI</a:t>
                      </a:r>
                      <a:endParaRPr lang="en-US" sz="1200" b="0" i="0" u="none" strike="noStrike" baseline="0">
                        <a:solidFill>
                          <a:srgbClr val="000000"/>
                        </a:solidFill>
                        <a:effectLst/>
                        <a:latin typeface="+mj-ea"/>
                        <a:ea typeface="+mj-ea"/>
                      </a:endParaRPr>
                    </a:p>
                  </a:txBody>
                  <a:tcPr marL="3022" marR="3022" marT="3022" marB="0" anchor="ctr"/>
                </a:tc>
                <a:tc>
                  <a:txBody>
                    <a:bodyPr/>
                    <a:lstStyle/>
                    <a:p>
                      <a:pPr algn="l" fontAlgn="ctr"/>
                      <a:r>
                        <a:rPr lang="ja-JP" altLang="en-US" sz="1100" u="none" strike="noStrike" baseline="0">
                          <a:effectLst/>
                          <a:latin typeface="+mj-ea"/>
                          <a:ea typeface="+mj-ea"/>
                        </a:rPr>
                        <a:t>人工的にコンピュータ上などで人間と同様の知能を実現させようという試み、あるいはそのための一連の基礎技術のこと。</a:t>
                      </a:r>
                      <a:endParaRPr lang="ja-JP" altLang="en-US" sz="1100" b="0" i="0" u="none" strike="noStrike" baseline="0">
                        <a:solidFill>
                          <a:srgbClr val="000000"/>
                        </a:solidFill>
                        <a:effectLst/>
                        <a:latin typeface="+mj-ea"/>
                        <a:ea typeface="+mj-ea"/>
                      </a:endParaRPr>
                    </a:p>
                  </a:txBody>
                  <a:tcPr marL="3022" marR="3022" marT="3022" marB="0" anchor="ctr"/>
                </a:tc>
                <a:extLst>
                  <a:ext uri="{0D108BD9-81ED-4DB2-BD59-A6C34878D82A}">
                    <a16:rowId xmlns:a16="http://schemas.microsoft.com/office/drawing/2014/main" val="10001"/>
                  </a:ext>
                </a:extLst>
              </a:tr>
              <a:tr h="507564">
                <a:tc>
                  <a:txBody>
                    <a:bodyPr/>
                    <a:lstStyle/>
                    <a:p>
                      <a:pPr algn="l" fontAlgn="ctr"/>
                      <a:r>
                        <a:rPr lang="en-US" sz="1200" u="none" strike="noStrike" baseline="0">
                          <a:effectLst/>
                          <a:latin typeface="+mj-ea"/>
                          <a:ea typeface="+mj-ea"/>
                        </a:rPr>
                        <a:t>BYOD</a:t>
                      </a:r>
                      <a:endParaRPr lang="en-US" sz="1200" b="0" i="0" u="none" strike="noStrike" baseline="0">
                        <a:solidFill>
                          <a:srgbClr val="000000"/>
                        </a:solidFill>
                        <a:effectLst/>
                        <a:latin typeface="+mj-ea"/>
                        <a:ea typeface="+mj-ea"/>
                      </a:endParaRPr>
                    </a:p>
                  </a:txBody>
                  <a:tcPr marL="3022" marR="3022" marT="3022" marB="0" anchor="ctr"/>
                </a:tc>
                <a:tc>
                  <a:txBody>
                    <a:bodyPr/>
                    <a:lstStyle/>
                    <a:p>
                      <a:pPr algn="l" fontAlgn="ctr"/>
                      <a:r>
                        <a:rPr lang="en-US" altLang="ja-JP" sz="1100" u="none" strike="noStrike" baseline="0" dirty="0">
                          <a:effectLst/>
                          <a:latin typeface="+mj-ea"/>
                          <a:ea typeface="+mj-ea"/>
                        </a:rPr>
                        <a:t>(Bring Your Own Device)</a:t>
                      </a:r>
                      <a:r>
                        <a:rPr lang="ja-JP" altLang="en-US" sz="1100" u="none" strike="noStrike" baseline="0" dirty="0">
                          <a:effectLst/>
                          <a:latin typeface="+mj-ea"/>
                          <a:ea typeface="+mj-ea"/>
                        </a:rPr>
                        <a:t>個人所有端末（個人で所有しているスマートフォンなどの情報端末）を業務で使用する行為。</a:t>
                      </a:r>
                      <a:endParaRPr lang="ja-JP" altLang="en-US" sz="1100" b="0" i="0" u="none" strike="noStrike" baseline="0" dirty="0">
                        <a:solidFill>
                          <a:srgbClr val="000000"/>
                        </a:solidFill>
                        <a:effectLst/>
                        <a:latin typeface="+mj-ea"/>
                        <a:ea typeface="+mj-ea"/>
                      </a:endParaRPr>
                    </a:p>
                  </a:txBody>
                  <a:tcPr marL="3022" marR="3022" marT="3022" marB="0" anchor="ctr"/>
                </a:tc>
                <a:extLst>
                  <a:ext uri="{0D108BD9-81ED-4DB2-BD59-A6C34878D82A}">
                    <a16:rowId xmlns:a16="http://schemas.microsoft.com/office/drawing/2014/main" val="10002"/>
                  </a:ext>
                </a:extLst>
              </a:tr>
              <a:tr h="507564">
                <a:tc>
                  <a:txBody>
                    <a:bodyPr/>
                    <a:lstStyle/>
                    <a:p>
                      <a:pPr algn="l" fontAlgn="ctr"/>
                      <a:r>
                        <a:rPr lang="en-US" altLang="ja-JP" sz="1200" b="0" i="0" u="none" strike="noStrike" baseline="0" dirty="0">
                          <a:solidFill>
                            <a:srgbClr val="000000"/>
                          </a:solidFill>
                          <a:effectLst/>
                          <a:latin typeface="+mj-ea"/>
                          <a:ea typeface="+mj-ea"/>
                        </a:rPr>
                        <a:t>DX</a:t>
                      </a:r>
                      <a:endParaRPr lang="en-US" sz="1200" b="0" i="0" u="none" strike="noStrike" baseline="0" dirty="0">
                        <a:solidFill>
                          <a:srgbClr val="000000"/>
                        </a:solidFill>
                        <a:effectLst/>
                        <a:latin typeface="+mj-ea"/>
                        <a:ea typeface="+mj-ea"/>
                      </a:endParaRPr>
                    </a:p>
                  </a:txBody>
                  <a:tcPr marL="3022" marR="3022" marT="3022" marB="0" anchor="ctr"/>
                </a:tc>
                <a:tc>
                  <a:txBody>
                    <a:bodyPr/>
                    <a:lstStyle/>
                    <a:p>
                      <a:pPr algn="l" fontAlgn="ctr"/>
                      <a:r>
                        <a:rPr lang="en-US" altLang="ja-JP" sz="1100" b="0" i="0" u="none" strike="noStrike" baseline="0" dirty="0">
                          <a:solidFill>
                            <a:srgbClr val="000000"/>
                          </a:solidFill>
                          <a:effectLst/>
                          <a:latin typeface="+mj-ea"/>
                          <a:ea typeface="+mj-ea"/>
                        </a:rPr>
                        <a:t>(Digital transformation)</a:t>
                      </a:r>
                      <a:r>
                        <a:rPr lang="ja-JP" altLang="en-US" sz="1100" b="0" i="0" u="none" strike="noStrike" baseline="0" dirty="0">
                          <a:solidFill>
                            <a:srgbClr val="000000"/>
                          </a:solidFill>
                          <a:effectLst/>
                          <a:latin typeface="+mj-ea"/>
                          <a:ea typeface="+mj-ea"/>
                        </a:rPr>
                        <a:t>新たな価値を創造することを目的に、デジタル技術の駆使によって既存の枠組みを変化させること。</a:t>
                      </a:r>
                    </a:p>
                  </a:txBody>
                  <a:tcPr marL="3022" marR="3022" marT="3022" marB="0" anchor="ctr"/>
                </a:tc>
                <a:extLst>
                  <a:ext uri="{0D108BD9-81ED-4DB2-BD59-A6C34878D82A}">
                    <a16:rowId xmlns:a16="http://schemas.microsoft.com/office/drawing/2014/main" val="3014705098"/>
                  </a:ext>
                </a:extLst>
              </a:tr>
              <a:tr h="507564">
                <a:tc>
                  <a:txBody>
                    <a:bodyPr/>
                    <a:lstStyle/>
                    <a:p>
                      <a:pPr algn="l" fontAlgn="ctr"/>
                      <a:r>
                        <a:rPr lang="en-US" sz="1200" u="none" strike="noStrike" baseline="0" dirty="0">
                          <a:effectLst/>
                          <a:latin typeface="+mj-ea"/>
                          <a:ea typeface="+mj-ea"/>
                        </a:rPr>
                        <a:t>EBPM</a:t>
                      </a:r>
                      <a:endParaRPr lang="en-US" sz="1200" b="0" i="0" u="none" strike="noStrike" baseline="0" dirty="0">
                        <a:solidFill>
                          <a:srgbClr val="000000"/>
                        </a:solidFill>
                        <a:effectLst/>
                        <a:latin typeface="+mj-ea"/>
                        <a:ea typeface="+mj-ea"/>
                      </a:endParaRPr>
                    </a:p>
                  </a:txBody>
                  <a:tcPr marL="3022" marR="3022" marT="3022" marB="0" anchor="ctr"/>
                </a:tc>
                <a:tc>
                  <a:txBody>
                    <a:bodyPr/>
                    <a:lstStyle/>
                    <a:p>
                      <a:pPr algn="l" fontAlgn="ctr"/>
                      <a:r>
                        <a:rPr lang="en-US" altLang="ja-JP" sz="1100" u="none" strike="noStrike" baseline="0">
                          <a:effectLst/>
                          <a:latin typeface="+mj-ea"/>
                          <a:ea typeface="+mj-ea"/>
                        </a:rPr>
                        <a:t>(Evidence Based Policy Making)</a:t>
                      </a:r>
                      <a:r>
                        <a:rPr lang="ja-JP" altLang="en-US" sz="1100" u="none" strike="noStrike" baseline="0">
                          <a:effectLst/>
                          <a:latin typeface="+mj-ea"/>
                          <a:ea typeface="+mj-ea"/>
                        </a:rPr>
                        <a:t>政策目的を明確化させ、その目的のため本当に効果が上がる行政手段は何かなど、「政策の基本的な枠組み」を証拠に基づいて明確にするための取組。</a:t>
                      </a:r>
                      <a:endParaRPr lang="ja-JP" altLang="en-US" sz="1100" b="0" i="0" u="none" strike="noStrike" baseline="0">
                        <a:solidFill>
                          <a:srgbClr val="000000"/>
                        </a:solidFill>
                        <a:effectLst/>
                        <a:latin typeface="+mj-ea"/>
                        <a:ea typeface="+mj-ea"/>
                      </a:endParaRPr>
                    </a:p>
                  </a:txBody>
                  <a:tcPr marL="3022" marR="3022" marT="3022" marB="0" anchor="ctr"/>
                </a:tc>
                <a:extLst>
                  <a:ext uri="{0D108BD9-81ED-4DB2-BD59-A6C34878D82A}">
                    <a16:rowId xmlns:a16="http://schemas.microsoft.com/office/drawing/2014/main" val="10004"/>
                  </a:ext>
                </a:extLst>
              </a:tr>
              <a:tr h="407538">
                <a:tc>
                  <a:txBody>
                    <a:bodyPr/>
                    <a:lstStyle/>
                    <a:p>
                      <a:pPr algn="l" fontAlgn="ctr"/>
                      <a:r>
                        <a:rPr lang="en-US" sz="1200" u="none" strike="noStrike" baseline="0">
                          <a:effectLst/>
                          <a:latin typeface="+mj-ea"/>
                          <a:ea typeface="+mj-ea"/>
                        </a:rPr>
                        <a:t>e</a:t>
                      </a:r>
                      <a:r>
                        <a:rPr lang="ja-JP" altLang="en-US" sz="1200" u="none" strike="noStrike" baseline="0">
                          <a:effectLst/>
                          <a:latin typeface="+mj-ea"/>
                          <a:ea typeface="+mj-ea"/>
                        </a:rPr>
                        <a:t>ラーニング</a:t>
                      </a:r>
                      <a:endParaRPr lang="ja-JP" altLang="en-US" sz="1200" b="0" i="0" u="none" strike="noStrike" baseline="0">
                        <a:solidFill>
                          <a:srgbClr val="000000"/>
                        </a:solidFill>
                        <a:effectLst/>
                        <a:latin typeface="+mj-ea"/>
                        <a:ea typeface="+mj-ea"/>
                      </a:endParaRPr>
                    </a:p>
                  </a:txBody>
                  <a:tcPr marL="3022" marR="3022" marT="3022" marB="0" anchor="ctr"/>
                </a:tc>
                <a:tc>
                  <a:txBody>
                    <a:bodyPr/>
                    <a:lstStyle/>
                    <a:p>
                      <a:pPr algn="l" fontAlgn="ctr"/>
                      <a:r>
                        <a:rPr lang="ja-JP" altLang="en-US" sz="1100" u="none" strike="noStrike" baseline="0">
                          <a:effectLst/>
                          <a:latin typeface="+mj-ea"/>
                          <a:ea typeface="+mj-ea"/>
                        </a:rPr>
                        <a:t>一つの講義を大人数が受講する「講師側中心」ではなく、その個人に適した講座内容を双方向で学習する「学習者側中心」の企業内教育を可能とするもの。</a:t>
                      </a:r>
                      <a:endParaRPr lang="ja-JP" altLang="en-US" sz="1100" b="0" i="0" u="none" strike="noStrike" baseline="0">
                        <a:solidFill>
                          <a:srgbClr val="000000"/>
                        </a:solidFill>
                        <a:effectLst/>
                        <a:latin typeface="+mj-ea"/>
                        <a:ea typeface="+mj-ea"/>
                      </a:endParaRPr>
                    </a:p>
                  </a:txBody>
                  <a:tcPr marL="3022" marR="3022" marT="3022" marB="0" anchor="ctr"/>
                </a:tc>
                <a:extLst>
                  <a:ext uri="{0D108BD9-81ED-4DB2-BD59-A6C34878D82A}">
                    <a16:rowId xmlns:a16="http://schemas.microsoft.com/office/drawing/2014/main" val="10005"/>
                  </a:ext>
                </a:extLst>
              </a:tr>
              <a:tr h="507564">
                <a:tc>
                  <a:txBody>
                    <a:bodyPr/>
                    <a:lstStyle/>
                    <a:p>
                      <a:pPr algn="l" fontAlgn="ctr"/>
                      <a:r>
                        <a:rPr lang="en-US" sz="1200" u="none" strike="noStrike" baseline="0" dirty="0">
                          <a:effectLst/>
                          <a:latin typeface="+mj-ea"/>
                          <a:ea typeface="+mj-ea"/>
                        </a:rPr>
                        <a:t>GPS</a:t>
                      </a:r>
                      <a:endParaRPr lang="en-US" sz="1200" b="0" i="0" u="none" strike="noStrike" baseline="0" dirty="0">
                        <a:solidFill>
                          <a:srgbClr val="000000"/>
                        </a:solidFill>
                        <a:effectLst/>
                        <a:latin typeface="+mj-ea"/>
                        <a:ea typeface="+mj-ea"/>
                      </a:endParaRPr>
                    </a:p>
                  </a:txBody>
                  <a:tcPr marL="3022" marR="3022" marT="3022" marB="0" anchor="ctr"/>
                </a:tc>
                <a:tc>
                  <a:txBody>
                    <a:bodyPr/>
                    <a:lstStyle/>
                    <a:p>
                      <a:pPr algn="l" fontAlgn="ctr"/>
                      <a:r>
                        <a:rPr lang="en-US" altLang="ja-JP" sz="1100" u="none" strike="noStrike" baseline="0">
                          <a:effectLst/>
                          <a:latin typeface="+mj-ea"/>
                          <a:ea typeface="+mj-ea"/>
                        </a:rPr>
                        <a:t>(Global Positioning System)</a:t>
                      </a:r>
                      <a:r>
                        <a:rPr lang="ja-JP" altLang="en-US" sz="1100" u="none" strike="noStrike" baseline="0">
                          <a:effectLst/>
                          <a:latin typeface="+mj-ea"/>
                          <a:ea typeface="+mj-ea"/>
                        </a:rPr>
                        <a:t>全世界的衛星測位システムの略である。低軌道周回衛星を利用して正確な軌道と時刻情報を取得することにより、 現在位置の緯経度や高度を測定するシステムのこと。</a:t>
                      </a:r>
                      <a:endParaRPr lang="ja-JP" altLang="en-US" sz="1100" b="0" i="0" u="none" strike="noStrike" baseline="0">
                        <a:solidFill>
                          <a:srgbClr val="000000"/>
                        </a:solidFill>
                        <a:effectLst/>
                        <a:latin typeface="+mj-ea"/>
                        <a:ea typeface="+mj-ea"/>
                      </a:endParaRPr>
                    </a:p>
                  </a:txBody>
                  <a:tcPr marL="3022" marR="3022" marT="3022" marB="0" anchor="ctr"/>
                </a:tc>
                <a:extLst>
                  <a:ext uri="{0D108BD9-81ED-4DB2-BD59-A6C34878D82A}">
                    <a16:rowId xmlns:a16="http://schemas.microsoft.com/office/drawing/2014/main" val="10006"/>
                  </a:ext>
                </a:extLst>
              </a:tr>
              <a:tr h="256890">
                <a:tc>
                  <a:txBody>
                    <a:bodyPr/>
                    <a:lstStyle/>
                    <a:p>
                      <a:pPr algn="l" fontAlgn="ctr"/>
                      <a:r>
                        <a:rPr lang="en-US" sz="1200" u="none" strike="noStrike" baseline="0">
                          <a:effectLst/>
                          <a:latin typeface="+mj-ea"/>
                          <a:ea typeface="+mj-ea"/>
                        </a:rPr>
                        <a:t>ICT</a:t>
                      </a:r>
                      <a:endParaRPr lang="en-US" sz="1200" b="0" i="0" u="none" strike="noStrike" baseline="0">
                        <a:solidFill>
                          <a:srgbClr val="000000"/>
                        </a:solidFill>
                        <a:effectLst/>
                        <a:latin typeface="+mj-ea"/>
                        <a:ea typeface="+mj-ea"/>
                      </a:endParaRPr>
                    </a:p>
                  </a:txBody>
                  <a:tcPr marL="3022" marR="3022" marT="3022" marB="0" anchor="ctr"/>
                </a:tc>
                <a:tc>
                  <a:txBody>
                    <a:bodyPr/>
                    <a:lstStyle/>
                    <a:p>
                      <a:pPr algn="l" fontAlgn="ctr"/>
                      <a:r>
                        <a:rPr lang="en-US" sz="1100" u="none" strike="noStrike" baseline="0">
                          <a:effectLst/>
                          <a:latin typeface="+mj-ea"/>
                          <a:ea typeface="+mj-ea"/>
                        </a:rPr>
                        <a:t>(Internet Communication Technology)</a:t>
                      </a:r>
                      <a:r>
                        <a:rPr lang="ja-JP" altLang="en-US" sz="1100" u="none" strike="noStrike" baseline="0">
                          <a:effectLst/>
                          <a:latin typeface="+mj-ea"/>
                          <a:ea typeface="+mj-ea"/>
                        </a:rPr>
                        <a:t>情報通信技術のこと。</a:t>
                      </a:r>
                      <a:endParaRPr lang="ja-JP" altLang="en-US" sz="1100" b="0" i="0" u="none" strike="noStrike" baseline="0">
                        <a:solidFill>
                          <a:srgbClr val="000000"/>
                        </a:solidFill>
                        <a:effectLst/>
                        <a:latin typeface="+mj-ea"/>
                        <a:ea typeface="+mj-ea"/>
                      </a:endParaRPr>
                    </a:p>
                  </a:txBody>
                  <a:tcPr marL="3022" marR="3022" marT="3022" marB="0" anchor="ctr"/>
                </a:tc>
                <a:extLst>
                  <a:ext uri="{0D108BD9-81ED-4DB2-BD59-A6C34878D82A}">
                    <a16:rowId xmlns:a16="http://schemas.microsoft.com/office/drawing/2014/main" val="10007"/>
                  </a:ext>
                </a:extLst>
              </a:tr>
              <a:tr h="256890">
                <a:tc>
                  <a:txBody>
                    <a:bodyPr/>
                    <a:lstStyle/>
                    <a:p>
                      <a:pPr algn="l" fontAlgn="ctr"/>
                      <a:r>
                        <a:rPr lang="en-US" sz="1200" u="none" strike="noStrike" baseline="0">
                          <a:effectLst/>
                          <a:latin typeface="+mj-ea"/>
                          <a:ea typeface="+mj-ea"/>
                        </a:rPr>
                        <a:t>ICT</a:t>
                      </a:r>
                      <a:r>
                        <a:rPr lang="ja-JP" altLang="en-US" sz="1200" u="none" strike="noStrike" baseline="0">
                          <a:effectLst/>
                          <a:latin typeface="+mj-ea"/>
                          <a:ea typeface="+mj-ea"/>
                        </a:rPr>
                        <a:t>リテラシー</a:t>
                      </a:r>
                      <a:endParaRPr lang="ja-JP" altLang="en-US" sz="1200" b="0" i="0" u="none" strike="noStrike" baseline="0">
                        <a:solidFill>
                          <a:srgbClr val="000000"/>
                        </a:solidFill>
                        <a:effectLst/>
                        <a:latin typeface="+mj-ea"/>
                        <a:ea typeface="+mj-ea"/>
                      </a:endParaRPr>
                    </a:p>
                  </a:txBody>
                  <a:tcPr marL="3022" marR="3022" marT="3022" marB="0" anchor="ctr"/>
                </a:tc>
                <a:tc>
                  <a:txBody>
                    <a:bodyPr/>
                    <a:lstStyle/>
                    <a:p>
                      <a:pPr algn="l" fontAlgn="ctr"/>
                      <a:r>
                        <a:rPr lang="ja-JP" altLang="en-US" sz="1100" u="none" strike="noStrike" baseline="0">
                          <a:effectLst/>
                          <a:latin typeface="+mj-ea"/>
                          <a:ea typeface="+mj-ea"/>
                        </a:rPr>
                        <a:t>情報処理・情報通信における技術・産業・設備・サービスなどを使いこなす能力のこと。</a:t>
                      </a:r>
                      <a:endParaRPr lang="ja-JP" altLang="en-US" sz="1100" b="0" i="0" u="none" strike="noStrike" baseline="0">
                        <a:solidFill>
                          <a:srgbClr val="000000"/>
                        </a:solidFill>
                        <a:effectLst/>
                        <a:latin typeface="+mj-ea"/>
                        <a:ea typeface="+mj-ea"/>
                      </a:endParaRPr>
                    </a:p>
                  </a:txBody>
                  <a:tcPr marL="3022" marR="3022" marT="3022" marB="0" anchor="ctr"/>
                </a:tc>
                <a:extLst>
                  <a:ext uri="{0D108BD9-81ED-4DB2-BD59-A6C34878D82A}">
                    <a16:rowId xmlns:a16="http://schemas.microsoft.com/office/drawing/2014/main" val="10008"/>
                  </a:ext>
                </a:extLst>
              </a:tr>
              <a:tr h="451880">
                <a:tc>
                  <a:txBody>
                    <a:bodyPr/>
                    <a:lstStyle/>
                    <a:p>
                      <a:pPr algn="l" fontAlgn="ctr"/>
                      <a:r>
                        <a:rPr lang="en-US" sz="1200" u="none" strike="noStrike" baseline="0" dirty="0">
                          <a:effectLst/>
                          <a:latin typeface="+mj-ea"/>
                          <a:ea typeface="+mj-ea"/>
                        </a:rPr>
                        <a:t>KPI</a:t>
                      </a:r>
                      <a:endParaRPr lang="en-US" sz="1200" b="0" i="0" u="none" strike="noStrike" baseline="0" dirty="0">
                        <a:solidFill>
                          <a:srgbClr val="000000"/>
                        </a:solidFill>
                        <a:effectLst/>
                        <a:latin typeface="+mj-ea"/>
                        <a:ea typeface="+mj-ea"/>
                      </a:endParaRPr>
                    </a:p>
                  </a:txBody>
                  <a:tcPr marL="3022" marR="3022" marT="3022" marB="0" anchor="ctr"/>
                </a:tc>
                <a:tc>
                  <a:txBody>
                    <a:bodyPr/>
                    <a:lstStyle/>
                    <a:p>
                      <a:pPr algn="l" fontAlgn="ctr"/>
                      <a:r>
                        <a:rPr lang="en-US" altLang="ja-JP" sz="1100" u="none" strike="noStrike" baseline="0" dirty="0">
                          <a:effectLst/>
                          <a:latin typeface="+mj-ea"/>
                          <a:ea typeface="+mj-ea"/>
                        </a:rPr>
                        <a:t>(Key Performance Indicator)</a:t>
                      </a:r>
                      <a:r>
                        <a:rPr lang="ja-JP" altLang="en-US" sz="1100" u="none" strike="noStrike" baseline="0" dirty="0">
                          <a:effectLst/>
                          <a:latin typeface="+mj-ea"/>
                          <a:ea typeface="+mj-ea"/>
                        </a:rPr>
                        <a:t>重要業績評価指標の略。業績評価を定量的に評価するため、目標に対しどれだけの進捗が見られたかを明確にできる指標。</a:t>
                      </a:r>
                      <a:endParaRPr lang="ja-JP" altLang="en-US" sz="1100" b="0" i="0" u="none" strike="noStrike" baseline="0" dirty="0">
                        <a:solidFill>
                          <a:srgbClr val="000000"/>
                        </a:solidFill>
                        <a:effectLst/>
                        <a:latin typeface="+mj-ea"/>
                        <a:ea typeface="+mj-ea"/>
                      </a:endParaRPr>
                    </a:p>
                  </a:txBody>
                  <a:tcPr marL="3022" marR="3022" marT="3022" marB="0" anchor="ctr"/>
                </a:tc>
                <a:extLst>
                  <a:ext uri="{0D108BD9-81ED-4DB2-BD59-A6C34878D82A}">
                    <a16:rowId xmlns:a16="http://schemas.microsoft.com/office/drawing/2014/main" val="10009"/>
                  </a:ext>
                </a:extLst>
              </a:tr>
              <a:tr h="469758">
                <a:tc>
                  <a:txBody>
                    <a:bodyPr/>
                    <a:lstStyle/>
                    <a:p>
                      <a:pPr algn="l" fontAlgn="ctr"/>
                      <a:r>
                        <a:rPr lang="en-US" altLang="ja-JP" sz="1200" b="0" i="0" u="none" strike="noStrike" baseline="0" dirty="0" err="1">
                          <a:solidFill>
                            <a:srgbClr val="000000"/>
                          </a:solidFill>
                          <a:effectLst/>
                          <a:latin typeface="+mj-ea"/>
                          <a:ea typeface="+mj-ea"/>
                        </a:rPr>
                        <a:t>MaaS</a:t>
                      </a:r>
                      <a:endParaRPr lang="en-US" sz="1200" b="0" i="0" u="none" strike="noStrike" baseline="0" dirty="0">
                        <a:solidFill>
                          <a:srgbClr val="000000"/>
                        </a:solidFill>
                        <a:effectLst/>
                        <a:latin typeface="+mj-ea"/>
                        <a:ea typeface="+mj-ea"/>
                      </a:endParaRPr>
                    </a:p>
                  </a:txBody>
                  <a:tcPr marL="3022" marR="3022" marT="3022" marB="0" anchor="ctr"/>
                </a:tc>
                <a:tc>
                  <a:txBody>
                    <a:bodyPr/>
                    <a:lstStyle/>
                    <a:p>
                      <a:pPr algn="l" fontAlgn="ctr"/>
                      <a:r>
                        <a:rPr lang="en-US" altLang="ja-JP" sz="1100" b="0" i="0" u="none" strike="noStrike" baseline="0" dirty="0">
                          <a:solidFill>
                            <a:srgbClr val="000000"/>
                          </a:solidFill>
                          <a:effectLst/>
                          <a:latin typeface="+mj-ea"/>
                          <a:ea typeface="+mj-ea"/>
                        </a:rPr>
                        <a:t>(Mobility as a Service)</a:t>
                      </a:r>
                      <a:r>
                        <a:rPr lang="ja-JP" altLang="en-US" sz="1100" b="0" i="0" u="none" strike="noStrike" baseline="0" dirty="0">
                          <a:solidFill>
                            <a:srgbClr val="000000"/>
                          </a:solidFill>
                          <a:effectLst/>
                          <a:latin typeface="+mj-ea"/>
                          <a:ea typeface="+mj-ea"/>
                        </a:rPr>
                        <a:t>出発地から目的地まで、利用者にとっての最適経路を提示するとともに、複数の交通手段やその他のサービスを含め、一括して提供するサービスのこと。</a:t>
                      </a:r>
                    </a:p>
                  </a:txBody>
                  <a:tcPr marL="3022" marR="3022" marT="3022" marB="0" anchor="ctr"/>
                </a:tc>
                <a:extLst>
                  <a:ext uri="{0D108BD9-81ED-4DB2-BD59-A6C34878D82A}">
                    <a16:rowId xmlns:a16="http://schemas.microsoft.com/office/drawing/2014/main" val="764958832"/>
                  </a:ext>
                </a:extLst>
              </a:tr>
              <a:tr h="268813">
                <a:tc>
                  <a:txBody>
                    <a:bodyPr/>
                    <a:lstStyle/>
                    <a:p>
                      <a:pPr algn="l" fontAlgn="ctr"/>
                      <a:r>
                        <a:rPr lang="en-US" altLang="ja-JP" sz="1200" b="0" i="0" u="none" strike="noStrike" baseline="0" dirty="0" err="1">
                          <a:solidFill>
                            <a:srgbClr val="000000"/>
                          </a:solidFill>
                          <a:effectLst/>
                          <a:latin typeface="+mj-ea"/>
                          <a:ea typeface="+mj-ea"/>
                        </a:rPr>
                        <a:t>QoL</a:t>
                      </a:r>
                      <a:endParaRPr lang="en-US" sz="1200" b="0" i="0" u="none" strike="noStrike" baseline="0" dirty="0">
                        <a:solidFill>
                          <a:srgbClr val="000000"/>
                        </a:solidFill>
                        <a:effectLst/>
                        <a:latin typeface="+mj-ea"/>
                        <a:ea typeface="+mj-ea"/>
                      </a:endParaRPr>
                    </a:p>
                  </a:txBody>
                  <a:tcPr marL="3022" marR="3022" marT="3022" marB="0" anchor="ctr"/>
                </a:tc>
                <a:tc>
                  <a:txBody>
                    <a:bodyPr/>
                    <a:lstStyle/>
                    <a:p>
                      <a:pPr algn="l" fontAlgn="ctr"/>
                      <a:r>
                        <a:rPr lang="en-US" altLang="ja-JP" sz="1100" b="0" i="0" u="none" strike="noStrike" baseline="0" dirty="0">
                          <a:solidFill>
                            <a:srgbClr val="000000"/>
                          </a:solidFill>
                          <a:effectLst/>
                          <a:latin typeface="+mj-ea"/>
                          <a:ea typeface="+mj-ea"/>
                        </a:rPr>
                        <a:t>(Quality of Life)</a:t>
                      </a:r>
                      <a:r>
                        <a:rPr lang="ja-JP" altLang="en-US" sz="1100" b="0" i="0" u="none" strike="noStrike" baseline="0" dirty="0">
                          <a:solidFill>
                            <a:srgbClr val="000000"/>
                          </a:solidFill>
                          <a:effectLst/>
                          <a:latin typeface="+mj-ea"/>
                          <a:ea typeface="+mj-ea"/>
                        </a:rPr>
                        <a:t>ひとりひとりの人生の内容の質や社会的にみた生活の質のこと</a:t>
                      </a:r>
                    </a:p>
                  </a:txBody>
                  <a:tcPr marL="3022" marR="3022" marT="3022" marB="0" anchor="ctr"/>
                </a:tc>
                <a:extLst>
                  <a:ext uri="{0D108BD9-81ED-4DB2-BD59-A6C34878D82A}">
                    <a16:rowId xmlns:a16="http://schemas.microsoft.com/office/drawing/2014/main" val="1096968758"/>
                  </a:ext>
                </a:extLst>
              </a:tr>
              <a:tr h="268813">
                <a:tc>
                  <a:txBody>
                    <a:bodyPr/>
                    <a:lstStyle/>
                    <a:p>
                      <a:pPr algn="l" fontAlgn="ctr"/>
                      <a:r>
                        <a:rPr lang="en-US" altLang="ja-JP" sz="1200" b="0" i="0" u="none" strike="noStrike" baseline="0" dirty="0">
                          <a:solidFill>
                            <a:srgbClr val="000000"/>
                          </a:solidFill>
                          <a:effectLst/>
                          <a:latin typeface="+mj-ea"/>
                          <a:ea typeface="+mj-ea"/>
                        </a:rPr>
                        <a:t>RPA</a:t>
                      </a:r>
                      <a:endParaRPr lang="en-US" sz="1200" b="0" i="0" u="none" strike="noStrike" baseline="0" dirty="0">
                        <a:solidFill>
                          <a:srgbClr val="000000"/>
                        </a:solidFill>
                        <a:effectLst/>
                        <a:latin typeface="+mj-ea"/>
                        <a:ea typeface="+mj-ea"/>
                      </a:endParaRPr>
                    </a:p>
                  </a:txBody>
                  <a:tcPr marL="3022" marR="3022" marT="3022" marB="0" anchor="ctr"/>
                </a:tc>
                <a:tc>
                  <a:txBody>
                    <a:bodyPr/>
                    <a:lstStyle/>
                    <a:p>
                      <a:pPr algn="l" fontAlgn="ctr"/>
                      <a:r>
                        <a:rPr lang="en-US" altLang="ja-JP" sz="1100" b="0" i="0" u="none" strike="noStrike" baseline="0" dirty="0">
                          <a:solidFill>
                            <a:srgbClr val="000000"/>
                          </a:solidFill>
                          <a:effectLst/>
                          <a:latin typeface="+mj-ea"/>
                          <a:ea typeface="+mj-ea"/>
                        </a:rPr>
                        <a:t>(Robotic Process Automation)AI </a:t>
                      </a:r>
                      <a:r>
                        <a:rPr lang="ja-JP" altLang="en-US" sz="1100" b="0" i="0" u="none" strike="noStrike" baseline="0" dirty="0">
                          <a:solidFill>
                            <a:srgbClr val="000000"/>
                          </a:solidFill>
                          <a:effectLst/>
                          <a:latin typeface="+mj-ea"/>
                          <a:ea typeface="+mj-ea"/>
                        </a:rPr>
                        <a:t>等の技術を用いて、業務効率化・自動処理を行うこと。</a:t>
                      </a:r>
                    </a:p>
                  </a:txBody>
                  <a:tcPr marL="3022" marR="3022" marT="3022" marB="0" anchor="ctr"/>
                </a:tc>
                <a:extLst>
                  <a:ext uri="{0D108BD9-81ED-4DB2-BD59-A6C34878D82A}">
                    <a16:rowId xmlns:a16="http://schemas.microsoft.com/office/drawing/2014/main" val="3470806508"/>
                  </a:ext>
                </a:extLst>
              </a:tr>
              <a:tr h="407538">
                <a:tc>
                  <a:txBody>
                    <a:bodyPr/>
                    <a:lstStyle/>
                    <a:p>
                      <a:pPr algn="l" fontAlgn="ctr"/>
                      <a:r>
                        <a:rPr lang="en-US" sz="1200" u="none" strike="noStrike" baseline="0" dirty="0">
                          <a:effectLst/>
                          <a:latin typeface="+mj-ea"/>
                          <a:ea typeface="+mj-ea"/>
                        </a:rPr>
                        <a:t>SNS</a:t>
                      </a:r>
                      <a:endParaRPr lang="en-US" sz="1200" b="0" i="0" u="none" strike="noStrike" baseline="0" dirty="0">
                        <a:solidFill>
                          <a:srgbClr val="000000"/>
                        </a:solidFill>
                        <a:effectLst/>
                        <a:latin typeface="+mj-ea"/>
                        <a:ea typeface="+mj-ea"/>
                      </a:endParaRPr>
                    </a:p>
                  </a:txBody>
                  <a:tcPr marL="3022" marR="3022" marT="3022" marB="0" anchor="ctr"/>
                </a:tc>
                <a:tc>
                  <a:txBody>
                    <a:bodyPr/>
                    <a:lstStyle/>
                    <a:p>
                      <a:pPr algn="l" fontAlgn="ctr"/>
                      <a:r>
                        <a:rPr lang="en-US" altLang="ja-JP" sz="1100" u="none" strike="noStrike" baseline="0" dirty="0">
                          <a:effectLst/>
                          <a:latin typeface="+mj-ea"/>
                          <a:ea typeface="+mj-ea"/>
                        </a:rPr>
                        <a:t>(Social Networking Service(Site))</a:t>
                      </a:r>
                      <a:r>
                        <a:rPr lang="ja-JP" altLang="en-US" sz="1100" u="none" strike="noStrike" baseline="0" dirty="0">
                          <a:effectLst/>
                          <a:latin typeface="+mj-ea"/>
                          <a:ea typeface="+mj-ea"/>
                        </a:rPr>
                        <a:t>個人間の交流を支援するサービス（サイト）で、参加者は共通の興味、知人などをもとに様々な交流を図ることができるもの。</a:t>
                      </a:r>
                      <a:endParaRPr lang="ja-JP" altLang="en-US" sz="1100" b="0" i="0" u="none" strike="noStrike" baseline="0" dirty="0">
                        <a:solidFill>
                          <a:srgbClr val="000000"/>
                        </a:solidFill>
                        <a:effectLst/>
                        <a:latin typeface="+mj-ea"/>
                        <a:ea typeface="+mj-ea"/>
                      </a:endParaRPr>
                    </a:p>
                  </a:txBody>
                  <a:tcPr marL="3022" marR="3022" marT="3022" marB="0" anchor="ctr"/>
                </a:tc>
                <a:extLst>
                  <a:ext uri="{0D108BD9-81ED-4DB2-BD59-A6C34878D82A}">
                    <a16:rowId xmlns:a16="http://schemas.microsoft.com/office/drawing/2014/main" val="10011"/>
                  </a:ext>
                </a:extLst>
              </a:tr>
            </a:tbl>
          </a:graphicData>
        </a:graphic>
      </p:graphicFrame>
      <p:sp>
        <p:nvSpPr>
          <p:cNvPr id="5" name="スライド番号プレースホルダー 4"/>
          <p:cNvSpPr>
            <a:spLocks noGrp="1"/>
          </p:cNvSpPr>
          <p:nvPr>
            <p:ph type="sldNum" sz="quarter" idx="10"/>
          </p:nvPr>
        </p:nvSpPr>
        <p:spPr/>
        <p:txBody>
          <a:bodyPr/>
          <a:lstStyle/>
          <a:p>
            <a:fld id="{17D6AA89-1CAE-4232-B76E-BD1FB226AC19}" type="slidenum">
              <a:rPr lang="en-US" altLang="ja-JP" smtClean="0"/>
              <a:pPr/>
              <a:t>41</a:t>
            </a:fld>
            <a:endParaRPr lang="en-US" altLang="ja-JP"/>
          </a:p>
        </p:txBody>
      </p:sp>
    </p:spTree>
    <p:extLst>
      <p:ext uri="{BB962C8B-B14F-4D97-AF65-F5344CB8AC3E}">
        <p14:creationId xmlns:p14="http://schemas.microsoft.com/office/powerpoint/2010/main" val="17347318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3050" y="188913"/>
            <a:ext cx="9072563" cy="395287"/>
          </a:xfrm>
        </p:spPr>
        <p:txBody>
          <a:bodyPr/>
          <a:lstStyle/>
          <a:p>
            <a:r>
              <a:rPr lang="ja-JP" altLang="en-US"/>
              <a:t>市民向け情報のスマートフォン対応</a:t>
            </a:r>
            <a:endParaRPr kumimoji="1" lang="ja-JP" altLang="en-US"/>
          </a:p>
        </p:txBody>
      </p:sp>
      <p:sp>
        <p:nvSpPr>
          <p:cNvPr id="5" name="スライド番号プレースホルダー 4"/>
          <p:cNvSpPr>
            <a:spLocks noGrp="1"/>
          </p:cNvSpPr>
          <p:nvPr>
            <p:ph type="sldNum" sz="quarter" idx="10"/>
          </p:nvPr>
        </p:nvSpPr>
        <p:spPr>
          <a:xfrm>
            <a:off x="7473950" y="6632575"/>
            <a:ext cx="2311400" cy="180975"/>
          </a:xfrm>
        </p:spPr>
        <p:txBody>
          <a:bodyPr/>
          <a:lstStyle/>
          <a:p>
            <a:fld id="{17D6AA89-1CAE-4232-B76E-BD1FB226AC19}" type="slidenum">
              <a:rPr lang="en-US" altLang="ja-JP" smtClean="0"/>
              <a:pPr/>
              <a:t>24</a:t>
            </a:fld>
            <a:endParaRPr lang="en-US" altLang="ja-JP"/>
          </a:p>
        </p:txBody>
      </p:sp>
      <p:sp>
        <p:nvSpPr>
          <p:cNvPr id="6" name="Shape 128"/>
          <p:cNvSpPr/>
          <p:nvPr/>
        </p:nvSpPr>
        <p:spPr>
          <a:xfrm>
            <a:off x="273049" y="860445"/>
            <a:ext cx="9072563"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en-US" altLang="ja-JP" sz="1687" kern="0" dirty="0">
                <a:solidFill>
                  <a:srgbClr val="C00000"/>
                </a:solidFill>
                <a:latin typeface="メイリオ" panose="020B0604030504040204" pitchFamily="50" charset="-128"/>
                <a:sym typeface="Helvetica Light"/>
              </a:rPr>
              <a:t>『</a:t>
            </a:r>
            <a:r>
              <a:rPr kumimoji="0" lang="ja-JP" altLang="en-US" sz="1687" kern="0" dirty="0">
                <a:solidFill>
                  <a:srgbClr val="C00000"/>
                </a:solidFill>
                <a:latin typeface="メイリオ" panose="020B0604030504040204" pitchFamily="50" charset="-128"/>
                <a:sym typeface="Helvetica Light"/>
              </a:rPr>
              <a:t>大阪市ＬＩＮＥ公式アカウント</a:t>
            </a:r>
            <a:r>
              <a:rPr kumimoji="0" lang="en-US" altLang="ja-JP" sz="1687" kern="0" dirty="0">
                <a:solidFill>
                  <a:srgbClr val="C00000"/>
                </a:solidFill>
                <a:latin typeface="メイリオ" panose="020B0604030504040204" pitchFamily="50" charset="-128"/>
                <a:sym typeface="Helvetica Light"/>
              </a:rPr>
              <a:t>』</a:t>
            </a:r>
            <a:r>
              <a:rPr kumimoji="0" lang="ja-JP" altLang="en-US" sz="1687" kern="0" dirty="0">
                <a:solidFill>
                  <a:srgbClr val="C00000"/>
                </a:solidFill>
                <a:latin typeface="メイリオ" panose="020B0604030504040204" pitchFamily="50" charset="-128"/>
                <a:sym typeface="Helvetica Light"/>
              </a:rPr>
              <a:t>子育て情報など便利なコンテンツをメニューに集約</a:t>
            </a:r>
          </a:p>
        </p:txBody>
      </p:sp>
      <p:sp>
        <p:nvSpPr>
          <p:cNvPr id="7" name="テキスト ボックス 6"/>
          <p:cNvSpPr txBox="1"/>
          <p:nvPr/>
        </p:nvSpPr>
        <p:spPr>
          <a:xfrm>
            <a:off x="4291294" y="1278073"/>
            <a:ext cx="3618302" cy="157581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indent="-171450">
              <a:lnSpc>
                <a:spcPct val="100000"/>
              </a:lnSpc>
              <a:buFont typeface="Arial" panose="020B0604020202020204" pitchFamily="34" charset="0"/>
              <a:buChar char="•"/>
            </a:pPr>
            <a:r>
              <a:rPr lang="ja-JP" altLang="en-US" sz="1200">
                <a:solidFill>
                  <a:prstClr val="black"/>
                </a:solidFill>
                <a:latin typeface="メイリオ"/>
                <a:ea typeface="メイリオ"/>
              </a:rPr>
              <a:t>災害時の緊急情報や市民サービスに関する情報などをメッセージ発信</a:t>
            </a:r>
            <a:r>
              <a:rPr lang="en-US" altLang="ja-JP" sz="500">
                <a:solidFill>
                  <a:prstClr val="black"/>
                </a:solidFill>
                <a:latin typeface="メイリオ"/>
                <a:ea typeface="メイリオ"/>
              </a:rPr>
              <a:t/>
            </a:r>
            <a:br>
              <a:rPr lang="en-US" altLang="ja-JP" sz="500">
                <a:solidFill>
                  <a:prstClr val="black"/>
                </a:solidFill>
                <a:latin typeface="メイリオ"/>
                <a:ea typeface="メイリオ"/>
              </a:rPr>
            </a:br>
            <a:endParaRPr lang="ja-JP" altLang="en-US" sz="500">
              <a:solidFill>
                <a:prstClr val="black"/>
              </a:solidFill>
              <a:latin typeface="メイリオ"/>
              <a:ea typeface="メイリオ"/>
            </a:endParaRPr>
          </a:p>
          <a:p>
            <a:pPr marL="171450" indent="-171450">
              <a:lnSpc>
                <a:spcPct val="100000"/>
              </a:lnSpc>
              <a:buFont typeface="Arial" panose="020B0604020202020204" pitchFamily="34" charset="0"/>
              <a:buChar char="•"/>
            </a:pPr>
            <a:r>
              <a:rPr lang="ja-JP" altLang="en-US" sz="1200">
                <a:solidFill>
                  <a:prstClr val="black"/>
                </a:solidFill>
                <a:latin typeface="メイリオ"/>
                <a:ea typeface="メイリオ"/>
              </a:rPr>
              <a:t>「ごみ」や「子育て」など、生活に役立つ情報をメニューに設定</a:t>
            </a:r>
            <a:r>
              <a:rPr lang="en-US" altLang="ja-JP" sz="500">
                <a:solidFill>
                  <a:prstClr val="black"/>
                </a:solidFill>
                <a:latin typeface="メイリオ"/>
                <a:ea typeface="メイリオ"/>
              </a:rPr>
              <a:t/>
            </a:r>
            <a:br>
              <a:rPr lang="en-US" altLang="ja-JP" sz="500">
                <a:solidFill>
                  <a:prstClr val="black"/>
                </a:solidFill>
                <a:latin typeface="メイリオ"/>
                <a:ea typeface="メイリオ"/>
              </a:rPr>
            </a:br>
            <a:endParaRPr lang="en-US" altLang="ja-JP" sz="500">
              <a:solidFill>
                <a:prstClr val="black"/>
              </a:solidFill>
              <a:latin typeface="メイリオ"/>
              <a:ea typeface="メイリオ"/>
            </a:endParaRPr>
          </a:p>
          <a:p>
            <a:pPr marL="171450" indent="-171450">
              <a:lnSpc>
                <a:spcPct val="100000"/>
              </a:lnSpc>
              <a:buFont typeface="Arial" panose="020B0604020202020204" pitchFamily="34" charset="0"/>
              <a:buChar char="•"/>
            </a:pPr>
            <a:r>
              <a:rPr lang="ja-JP" altLang="en-US" sz="1200">
                <a:solidFill>
                  <a:prstClr val="black"/>
                </a:solidFill>
                <a:latin typeface="メイリオ"/>
                <a:ea typeface="メイリオ"/>
              </a:rPr>
              <a:t>位置情報を含むオープンデータを活用した便利な機能（保育施設空き情報</a:t>
            </a:r>
            <a:r>
              <a:rPr lang="en-US" altLang="ja-JP" sz="1200">
                <a:solidFill>
                  <a:prstClr val="black"/>
                </a:solidFill>
                <a:latin typeface="メイリオ"/>
                <a:ea typeface="メイリオ"/>
              </a:rPr>
              <a:t>MAP</a:t>
            </a:r>
            <a:r>
              <a:rPr lang="ja-JP" altLang="en-US" sz="1200">
                <a:solidFill>
                  <a:prstClr val="black"/>
                </a:solidFill>
                <a:latin typeface="メイリオ"/>
                <a:ea typeface="メイリオ"/>
              </a:rPr>
              <a:t>等）にメニューから容易にアクセス可能</a:t>
            </a:r>
          </a:p>
        </p:txBody>
      </p:sp>
      <p:sp>
        <p:nvSpPr>
          <p:cNvPr id="25" name="テキスト ボックス 24"/>
          <p:cNvSpPr txBox="1"/>
          <p:nvPr/>
        </p:nvSpPr>
        <p:spPr>
          <a:xfrm>
            <a:off x="8240332" y="118722"/>
            <a:ext cx="1537204" cy="393954"/>
          </a:xfrm>
          <a:prstGeom prst="rect">
            <a:avLst/>
          </a:prstGeom>
          <a:solidFill>
            <a:srgbClr val="DF5327"/>
          </a:solidFill>
          <a:ln>
            <a:solidFill>
              <a:srgbClr val="DF5327"/>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kumimoji="1" lang="ja-JP" altLang="en-US" sz="1400">
                <a:latin typeface="+mj-ea"/>
                <a:ea typeface="+mj-ea"/>
              </a:rPr>
              <a:t>スマートシティ</a:t>
            </a:r>
          </a:p>
        </p:txBody>
      </p:sp>
      <p:sp>
        <p:nvSpPr>
          <p:cNvPr id="27" name="正方形/長方形 26"/>
          <p:cNvSpPr/>
          <p:nvPr/>
        </p:nvSpPr>
        <p:spPr>
          <a:xfrm>
            <a:off x="7228748" y="50626"/>
            <a:ext cx="954107" cy="523220"/>
          </a:xfrm>
          <a:prstGeom prst="rect">
            <a:avLst/>
          </a:prstGeom>
          <a:noFill/>
          <a:ln>
            <a:solidFill>
              <a:srgbClr val="DF5327"/>
            </a:solidFill>
          </a:ln>
        </p:spPr>
        <p:style>
          <a:lnRef idx="3">
            <a:schemeClr val="lt1"/>
          </a:lnRef>
          <a:fillRef idx="1">
            <a:schemeClr val="accent3"/>
          </a:fillRef>
          <a:effectRef idx="1">
            <a:schemeClr val="accent3"/>
          </a:effectRef>
          <a:fontRef idx="minor">
            <a:schemeClr val="lt1"/>
          </a:fontRef>
        </p:style>
        <p:txBody>
          <a:bodyPr wrap="square" lIns="91440" tIns="45720" rIns="91440" bIns="45720">
            <a:spAutoFit/>
          </a:bodyPr>
          <a:lstStyle/>
          <a:p>
            <a:pPr algn="ctr"/>
            <a:r>
              <a:rPr lang="ja-JP" altLang="en-US" sz="2000">
                <a:ln w="0"/>
                <a:solidFill>
                  <a:schemeClr val="tx1"/>
                </a:solidFill>
                <a:effectLst>
                  <a:outerShdw blurRad="38100" dist="19050" dir="2700000" algn="tl" rotWithShape="0">
                    <a:schemeClr val="dk1">
                      <a:alpha val="40000"/>
                    </a:schemeClr>
                  </a:outerShdw>
                </a:effectLst>
              </a:rPr>
              <a:t>運用中</a:t>
            </a:r>
          </a:p>
        </p:txBody>
      </p:sp>
      <p:pic>
        <p:nvPicPr>
          <p:cNvPr id="1026" name="Picture 2" descr="https://www.city.osaka.lg.jp/seisakukikakushitsu/cmsfiles/contents/0000456/456310/000kousikiLI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123" y="1255012"/>
            <a:ext cx="3765403" cy="156891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å¤§éªå¸LINEäºæ¬¡åã³ã¼ã">
            <a:extLst>
              <a:ext uri="{FF2B5EF4-FFF2-40B4-BE49-F238E27FC236}">
                <a16:creationId xmlns:a16="http://schemas.microsoft.com/office/drawing/2014/main" id="{0B282F9F-A9AC-4581-AD77-28EB455B5C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9753" y="1584185"/>
            <a:ext cx="1124735" cy="1124735"/>
          </a:xfrm>
          <a:prstGeom prst="rect">
            <a:avLst/>
          </a:prstGeom>
          <a:noFill/>
          <a:extLst>
            <a:ext uri="{909E8E84-426E-40DD-AFC4-6F175D3DCCD1}">
              <a14:hiddenFill xmlns:a14="http://schemas.microsoft.com/office/drawing/2010/main">
                <a:solidFill>
                  <a:srgbClr val="FFFFFF"/>
                </a:solidFill>
              </a14:hiddenFill>
            </a:ext>
          </a:extLst>
        </p:spPr>
      </p:pic>
      <p:sp>
        <p:nvSpPr>
          <p:cNvPr id="28" name="テキスト ボックス 27">
            <a:extLst>
              <a:ext uri="{FF2B5EF4-FFF2-40B4-BE49-F238E27FC236}">
                <a16:creationId xmlns:a16="http://schemas.microsoft.com/office/drawing/2014/main" id="{2B17744B-2FEB-4E57-B4E6-9C70DAA52A40}"/>
              </a:ext>
            </a:extLst>
          </p:cNvPr>
          <p:cNvSpPr txBox="1"/>
          <p:nvPr/>
        </p:nvSpPr>
        <p:spPr>
          <a:xfrm>
            <a:off x="8026364" y="1227238"/>
            <a:ext cx="1651514" cy="430887"/>
          </a:xfrm>
          <a:prstGeom prst="rect">
            <a:avLst/>
          </a:prstGeom>
          <a:noFill/>
        </p:spPr>
        <p:txBody>
          <a:bodyPr wrap="square" rtlCol="0">
            <a:spAutoFit/>
          </a:bodyPr>
          <a:lstStyle/>
          <a:p>
            <a:pPr lvl="0" algn="ctr" fontAlgn="auto">
              <a:lnSpc>
                <a:spcPct val="100000"/>
              </a:lnSpc>
              <a:spcBef>
                <a:spcPts val="0"/>
              </a:spcBef>
              <a:spcAft>
                <a:spcPts val="0"/>
              </a:spcAft>
              <a:defRPr/>
            </a:pPr>
            <a:r>
              <a:rPr lang="ja-JP" altLang="en-US" sz="1100" dirty="0">
                <a:solidFill>
                  <a:prstClr val="black"/>
                </a:solidFill>
                <a:latin typeface="Meiryo UI" panose="020B0604030504040204" pitchFamily="50" charset="-128"/>
                <a:ea typeface="Meiryo UI" panose="020B0604030504040204" pitchFamily="50" charset="-128"/>
              </a:rPr>
              <a:t>大阪市</a:t>
            </a:r>
            <a:r>
              <a:rPr lang="en-US" altLang="ja-JP" sz="1100" dirty="0">
                <a:solidFill>
                  <a:prstClr val="black"/>
                </a:solidFill>
                <a:latin typeface="Meiryo UI" panose="020B0604030504040204" pitchFamily="50" charset="-128"/>
                <a:ea typeface="Meiryo UI" panose="020B0604030504040204" pitchFamily="50" charset="-128"/>
              </a:rPr>
              <a:t>LINE</a:t>
            </a:r>
            <a:r>
              <a:rPr lang="ja-JP" altLang="en-US" sz="1100" dirty="0">
                <a:solidFill>
                  <a:prstClr val="black"/>
                </a:solidFill>
                <a:latin typeface="Meiryo UI" panose="020B0604030504040204" pitchFamily="50" charset="-128"/>
                <a:ea typeface="Meiryo UI" panose="020B0604030504040204" pitchFamily="50" charset="-128"/>
              </a:rPr>
              <a:t>公式</a:t>
            </a:r>
            <a:endParaRPr lang="en-US" altLang="ja-JP" sz="1100" dirty="0">
              <a:solidFill>
                <a:prstClr val="black"/>
              </a:solidFill>
              <a:latin typeface="Meiryo UI" panose="020B0604030504040204" pitchFamily="50" charset="-128"/>
              <a:ea typeface="Meiryo UI" panose="020B0604030504040204" pitchFamily="50" charset="-128"/>
            </a:endParaRPr>
          </a:p>
          <a:p>
            <a:pPr lvl="0" algn="ctr" fontAlgn="auto">
              <a:lnSpc>
                <a:spcPct val="100000"/>
              </a:lnSpc>
              <a:spcBef>
                <a:spcPts val="0"/>
              </a:spcBef>
              <a:spcAft>
                <a:spcPts val="0"/>
              </a:spcAft>
              <a:defRPr/>
            </a:pPr>
            <a:r>
              <a:rPr lang="ja-JP" altLang="en-US" sz="1100" dirty="0">
                <a:solidFill>
                  <a:prstClr val="black"/>
                </a:solidFill>
                <a:latin typeface="Meiryo UI" panose="020B0604030504040204" pitchFamily="50" charset="-128"/>
                <a:ea typeface="Meiryo UI" panose="020B0604030504040204" pitchFamily="50" charset="-128"/>
              </a:rPr>
              <a:t>アカウント</a:t>
            </a:r>
            <a:r>
              <a:rPr kumimoji="1" lang="ja-JP" altLang="en-US" sz="1100" dirty="0">
                <a:solidFill>
                  <a:prstClr val="black"/>
                </a:solidFill>
                <a:latin typeface="Meiryo UI" panose="020B0604030504040204" pitchFamily="50" charset="-128"/>
                <a:ea typeface="Meiryo UI" panose="020B0604030504040204" pitchFamily="50" charset="-128"/>
              </a:rPr>
              <a:t>を友だち追加</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29" name="Picture 4" descr="ç©ºãä¿è²æ½è¨­1">
            <a:extLst>
              <a:ext uri="{FF2B5EF4-FFF2-40B4-BE49-F238E27FC236}">
                <a16:creationId xmlns:a16="http://schemas.microsoft.com/office/drawing/2014/main" id="{1E8BCBBD-AAA9-4D0A-BAEE-3C45B60FCD4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0433" y="3248980"/>
            <a:ext cx="1794315" cy="339975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 name="Picture 10" descr="ç©ºãä¿è²æ½è¨­2">
            <a:extLst>
              <a:ext uri="{FF2B5EF4-FFF2-40B4-BE49-F238E27FC236}">
                <a16:creationId xmlns:a16="http://schemas.microsoft.com/office/drawing/2014/main" id="{FD7EE266-1E3D-4AB9-9D68-0B4CDD661CB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4635" y="3359648"/>
            <a:ext cx="1512321" cy="28654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1" name="Picture 6" descr="ã»ãã ãª3">
            <a:extLst>
              <a:ext uri="{FF2B5EF4-FFF2-40B4-BE49-F238E27FC236}">
                <a16:creationId xmlns:a16="http://schemas.microsoft.com/office/drawing/2014/main" id="{EBE10694-036B-4154-9CA6-1D1D3538E7A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02778" y="3355443"/>
            <a:ext cx="1514540" cy="28696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2" name="Picture 8" descr="ããã¡ãã3">
            <a:extLst>
              <a:ext uri="{FF2B5EF4-FFF2-40B4-BE49-F238E27FC236}">
                <a16:creationId xmlns:a16="http://schemas.microsoft.com/office/drawing/2014/main" id="{178362E5-5111-4F6E-9BEB-5760C0C9C61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80835" y="3358233"/>
            <a:ext cx="1513068" cy="28668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3" name="吹き出し: 四角形 52">
            <a:extLst>
              <a:ext uri="{FF2B5EF4-FFF2-40B4-BE49-F238E27FC236}">
                <a16:creationId xmlns:a16="http://schemas.microsoft.com/office/drawing/2014/main" id="{B05A7E97-FA46-46AD-9C7F-FEB116343EC6}"/>
              </a:ext>
            </a:extLst>
          </p:cNvPr>
          <p:cNvSpPr/>
          <p:nvPr/>
        </p:nvSpPr>
        <p:spPr>
          <a:xfrm>
            <a:off x="3438425" y="6057292"/>
            <a:ext cx="1841624" cy="572769"/>
          </a:xfrm>
          <a:prstGeom prst="wedgeRectCallout">
            <a:avLst>
              <a:gd name="adj1" fmla="val -1532"/>
              <a:gd name="adj2" fmla="val -85234"/>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100" b="1">
                <a:solidFill>
                  <a:schemeClr val="bg1"/>
                </a:solidFill>
                <a:latin typeface="Meiryo UI" panose="020B0604030504040204" pitchFamily="50" charset="-128"/>
                <a:ea typeface="Meiryo UI" panose="020B0604030504040204" pitchFamily="50" charset="-128"/>
              </a:rPr>
              <a:t>外出先で授乳やおむつ替え可能な施設をマップで表示</a:t>
            </a:r>
            <a:endParaRPr kumimoji="1" lang="ja-JP" altLang="en-US" sz="900" b="1">
              <a:solidFill>
                <a:schemeClr val="bg1"/>
              </a:solidFill>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2B17744B-2FEB-4E57-B4E6-9C70DAA52A40}"/>
              </a:ext>
            </a:extLst>
          </p:cNvPr>
          <p:cNvSpPr txBox="1"/>
          <p:nvPr/>
        </p:nvSpPr>
        <p:spPr>
          <a:xfrm>
            <a:off x="3584848" y="3115997"/>
            <a:ext cx="173944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rPr>
              <a:t>赤ちゃんの駅</a:t>
            </a:r>
            <a:r>
              <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rPr>
              <a:t>MAP</a:t>
            </a:r>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2B17744B-2FEB-4E57-B4E6-9C70DAA52A40}"/>
              </a:ext>
            </a:extLst>
          </p:cNvPr>
          <p:cNvSpPr txBox="1"/>
          <p:nvPr/>
        </p:nvSpPr>
        <p:spPr>
          <a:xfrm>
            <a:off x="5601072" y="3115997"/>
            <a:ext cx="173944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rPr>
              <a:t>保育施設空き情報</a:t>
            </a:r>
            <a:r>
              <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rPr>
              <a:t>MAP</a:t>
            </a:r>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2B17744B-2FEB-4E57-B4E6-9C70DAA52A40}"/>
              </a:ext>
            </a:extLst>
          </p:cNvPr>
          <p:cNvSpPr txBox="1"/>
          <p:nvPr/>
        </p:nvSpPr>
        <p:spPr>
          <a:xfrm>
            <a:off x="7572515" y="3104964"/>
            <a:ext cx="173944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rPr>
              <a:t>こどものほんだな</a:t>
            </a:r>
          </a:p>
        </p:txBody>
      </p:sp>
      <p:sp>
        <p:nvSpPr>
          <p:cNvPr id="38" name="吹き出し: 四角形 52">
            <a:extLst>
              <a:ext uri="{FF2B5EF4-FFF2-40B4-BE49-F238E27FC236}">
                <a16:creationId xmlns:a16="http://schemas.microsoft.com/office/drawing/2014/main" id="{B05A7E97-FA46-46AD-9C7F-FEB116343EC6}"/>
              </a:ext>
            </a:extLst>
          </p:cNvPr>
          <p:cNvSpPr/>
          <p:nvPr/>
        </p:nvSpPr>
        <p:spPr>
          <a:xfrm>
            <a:off x="5526217" y="6057292"/>
            <a:ext cx="1814301" cy="571286"/>
          </a:xfrm>
          <a:prstGeom prst="wedgeRectCallout">
            <a:avLst>
              <a:gd name="adj1" fmla="val -1532"/>
              <a:gd name="adj2" fmla="val -85234"/>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100" b="1">
                <a:solidFill>
                  <a:schemeClr val="bg1"/>
                </a:solidFill>
                <a:latin typeface="Meiryo UI" panose="020B0604030504040204" pitchFamily="50" charset="-128"/>
                <a:ea typeface="Meiryo UI" panose="020B0604030504040204" pitchFamily="50" charset="-128"/>
              </a:rPr>
              <a:t>保育施設等の空き状況をマップで表示</a:t>
            </a:r>
          </a:p>
        </p:txBody>
      </p:sp>
      <p:sp>
        <p:nvSpPr>
          <p:cNvPr id="39" name="吹き出し: 四角形 52">
            <a:extLst>
              <a:ext uri="{FF2B5EF4-FFF2-40B4-BE49-F238E27FC236}">
                <a16:creationId xmlns:a16="http://schemas.microsoft.com/office/drawing/2014/main" id="{B05A7E97-FA46-46AD-9C7F-FEB116343EC6}"/>
              </a:ext>
            </a:extLst>
          </p:cNvPr>
          <p:cNvSpPr/>
          <p:nvPr/>
        </p:nvSpPr>
        <p:spPr>
          <a:xfrm>
            <a:off x="7538988" y="6057292"/>
            <a:ext cx="1806500" cy="572435"/>
          </a:xfrm>
          <a:prstGeom prst="wedgeRectCallout">
            <a:avLst>
              <a:gd name="adj1" fmla="val -1532"/>
              <a:gd name="adj2" fmla="val -85234"/>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100" b="1" dirty="0">
                <a:solidFill>
                  <a:schemeClr val="bg1"/>
                </a:solidFill>
                <a:latin typeface="Meiryo UI" panose="020B0604030504040204" pitchFamily="50" charset="-128"/>
                <a:ea typeface="Meiryo UI" panose="020B0604030504040204" pitchFamily="50" charset="-128"/>
              </a:rPr>
              <a:t>大阪市立図書館が紹介する児童向け図書を検索</a:t>
            </a:r>
            <a:endParaRPr lang="en-US" altLang="ja-JP" sz="1100" b="1" dirty="0">
              <a:solidFill>
                <a:schemeClr val="bg1"/>
              </a:solidFill>
              <a:latin typeface="Meiryo UI" panose="020B0604030504040204" pitchFamily="50" charset="-128"/>
              <a:ea typeface="Meiryo UI" panose="020B0604030504040204" pitchFamily="50" charset="-128"/>
            </a:endParaRPr>
          </a:p>
        </p:txBody>
      </p:sp>
      <p:cxnSp>
        <p:nvCxnSpPr>
          <p:cNvPr id="40" name="直線矢印コネクタ 39">
            <a:extLst>
              <a:ext uri="{FF2B5EF4-FFF2-40B4-BE49-F238E27FC236}">
                <a16:creationId xmlns:a16="http://schemas.microsoft.com/office/drawing/2014/main" id="{5E0B6546-C105-43EC-88EC-68FAA9725FA6}"/>
              </a:ext>
            </a:extLst>
          </p:cNvPr>
          <p:cNvCxnSpPr>
            <a:cxnSpLocks/>
          </p:cNvCxnSpPr>
          <p:nvPr/>
        </p:nvCxnSpPr>
        <p:spPr>
          <a:xfrm>
            <a:off x="2961119" y="4545124"/>
            <a:ext cx="539028" cy="0"/>
          </a:xfrm>
          <a:prstGeom prst="straightConnector1">
            <a:avLst/>
          </a:prstGeom>
          <a:ln w="92075">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41" name="角丸四角形 40"/>
          <p:cNvSpPr/>
          <p:nvPr/>
        </p:nvSpPr>
        <p:spPr bwMode="auto">
          <a:xfrm>
            <a:off x="8018956" y="1160748"/>
            <a:ext cx="1651514" cy="1620180"/>
          </a:xfrm>
          <a:prstGeom prst="roundRect">
            <a:avLst/>
          </a:prstGeom>
          <a:noFill/>
          <a:ln w="28575">
            <a:solidFill>
              <a:schemeClr val="tx1"/>
            </a:solid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Tree>
    <p:extLst>
      <p:ext uri="{BB962C8B-B14F-4D97-AF65-F5344CB8AC3E}">
        <p14:creationId xmlns:p14="http://schemas.microsoft.com/office/powerpoint/2010/main" val="17175412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用語集（カタカナなど）</a:t>
            </a:r>
            <a:endParaRPr kumimoji="1" lang="ja-JP" altLang="en-US"/>
          </a:p>
        </p:txBody>
      </p:sp>
      <p:graphicFrame>
        <p:nvGraphicFramePr>
          <p:cNvPr id="6" name="コンテンツ プレースホルダー 5"/>
          <p:cNvGraphicFramePr>
            <a:graphicFrameLocks noGrp="1"/>
          </p:cNvGraphicFramePr>
          <p:nvPr>
            <p:ph sz="half" idx="1"/>
            <p:extLst>
              <p:ext uri="{D42A27DB-BD31-4B8C-83A1-F6EECF244321}">
                <p14:modId xmlns:p14="http://schemas.microsoft.com/office/powerpoint/2010/main" val="3401624636"/>
              </p:ext>
            </p:extLst>
          </p:nvPr>
        </p:nvGraphicFramePr>
        <p:xfrm>
          <a:off x="164468" y="784497"/>
          <a:ext cx="9505056" cy="5557480"/>
        </p:xfrm>
        <a:graphic>
          <a:graphicData uri="http://schemas.openxmlformats.org/drawingml/2006/table">
            <a:tbl>
              <a:tblPr firstRow="1">
                <a:tableStyleId>{9DCAF9ED-07DC-4A11-8D7F-57B35C25682E}</a:tableStyleId>
              </a:tblPr>
              <a:tblGrid>
                <a:gridCol w="1800200">
                  <a:extLst>
                    <a:ext uri="{9D8B030D-6E8A-4147-A177-3AD203B41FA5}">
                      <a16:colId xmlns:a16="http://schemas.microsoft.com/office/drawing/2014/main" val="20000"/>
                    </a:ext>
                  </a:extLst>
                </a:gridCol>
                <a:gridCol w="7704856">
                  <a:extLst>
                    <a:ext uri="{9D8B030D-6E8A-4147-A177-3AD203B41FA5}">
                      <a16:colId xmlns:a16="http://schemas.microsoft.com/office/drawing/2014/main" val="20001"/>
                    </a:ext>
                  </a:extLst>
                </a:gridCol>
              </a:tblGrid>
              <a:tr h="211685">
                <a:tc>
                  <a:txBody>
                    <a:bodyPr/>
                    <a:lstStyle/>
                    <a:p>
                      <a:pPr algn="l" fontAlgn="ctr"/>
                      <a:r>
                        <a:rPr lang="ja-JP" altLang="en-US" sz="1200" u="none" strike="noStrike" baseline="0">
                          <a:effectLst/>
                          <a:latin typeface="+mj-ea"/>
                          <a:ea typeface="+mj-ea"/>
                        </a:rPr>
                        <a:t>用語</a:t>
                      </a:r>
                      <a:endParaRPr lang="ja-JP" altLang="en-US" sz="1200" b="0" i="0" u="none" strike="noStrike" baseline="0">
                        <a:solidFill>
                          <a:srgbClr val="000000"/>
                        </a:solidFill>
                        <a:effectLst/>
                        <a:latin typeface="+mj-ea"/>
                        <a:ea typeface="+mj-ea"/>
                      </a:endParaRPr>
                    </a:p>
                  </a:txBody>
                  <a:tcPr marL="3022" marR="3022" marT="3022" marB="0" anchor="ctr"/>
                </a:tc>
                <a:tc>
                  <a:txBody>
                    <a:bodyPr/>
                    <a:lstStyle/>
                    <a:p>
                      <a:pPr algn="l" fontAlgn="ctr"/>
                      <a:r>
                        <a:rPr lang="ja-JP" altLang="en-US" sz="1200" u="none" strike="noStrike" baseline="0">
                          <a:effectLst/>
                          <a:latin typeface="+mj-ea"/>
                          <a:ea typeface="+mj-ea"/>
                        </a:rPr>
                        <a:t>説明</a:t>
                      </a:r>
                      <a:endParaRPr lang="ja-JP" altLang="en-US" sz="1200" b="0" i="0" u="none" strike="noStrike" baseline="0">
                        <a:solidFill>
                          <a:srgbClr val="000000"/>
                        </a:solidFill>
                        <a:effectLst/>
                        <a:latin typeface="+mj-ea"/>
                        <a:ea typeface="+mj-ea"/>
                      </a:endParaRPr>
                    </a:p>
                  </a:txBody>
                  <a:tcPr marL="3022" marR="3022" marT="3022" marB="0" anchor="ctr"/>
                </a:tc>
                <a:extLst>
                  <a:ext uri="{0D108BD9-81ED-4DB2-BD59-A6C34878D82A}">
                    <a16:rowId xmlns:a16="http://schemas.microsoft.com/office/drawing/2014/main" val="10000"/>
                  </a:ext>
                </a:extLst>
              </a:tr>
              <a:tr h="455129">
                <a:tc>
                  <a:txBody>
                    <a:bodyPr/>
                    <a:lstStyle/>
                    <a:p>
                      <a:pPr algn="l" fontAlgn="ctr"/>
                      <a:r>
                        <a:rPr lang="ja-JP" altLang="en-US" sz="1200" u="none" strike="noStrike" baseline="0">
                          <a:effectLst/>
                          <a:latin typeface="+mj-ea"/>
                          <a:ea typeface="+mj-ea"/>
                        </a:rPr>
                        <a:t>アクセスポイント</a:t>
                      </a:r>
                      <a:endParaRPr lang="ja-JP" altLang="en-US" sz="1200" b="0" i="0" u="none" strike="noStrike" baseline="0">
                        <a:solidFill>
                          <a:srgbClr val="000000"/>
                        </a:solidFill>
                        <a:effectLst/>
                        <a:latin typeface="+mj-ea"/>
                        <a:ea typeface="+mj-ea"/>
                      </a:endParaRPr>
                    </a:p>
                  </a:txBody>
                  <a:tcPr marL="3022" marR="3022" marT="3022" marB="0" anchor="ctr"/>
                </a:tc>
                <a:tc>
                  <a:txBody>
                    <a:bodyPr/>
                    <a:lstStyle/>
                    <a:p>
                      <a:pPr algn="l" fontAlgn="ctr"/>
                      <a:r>
                        <a:rPr lang="ja-JP" altLang="en-US" sz="1100" u="none" strike="noStrike" baseline="0">
                          <a:effectLst/>
                          <a:latin typeface="+mj-ea"/>
                          <a:ea typeface="+mj-ea"/>
                        </a:rPr>
                        <a:t>ノートパソコンやスマートフォンなどの無線</a:t>
                      </a:r>
                      <a:r>
                        <a:rPr lang="en-US" altLang="ja-JP" sz="1100" u="none" strike="noStrike" baseline="0">
                          <a:effectLst/>
                          <a:latin typeface="+mj-ea"/>
                          <a:ea typeface="+mj-ea"/>
                        </a:rPr>
                        <a:t>LAN</a:t>
                      </a:r>
                      <a:r>
                        <a:rPr lang="ja-JP" altLang="en-US" sz="1100" u="none" strike="noStrike" baseline="0">
                          <a:effectLst/>
                          <a:latin typeface="+mj-ea"/>
                          <a:ea typeface="+mj-ea"/>
                        </a:rPr>
                        <a:t>接続機能を備えた端末を、相互に接続したり、有線</a:t>
                      </a:r>
                      <a:r>
                        <a:rPr lang="en-US" altLang="ja-JP" sz="1100" u="none" strike="noStrike" baseline="0">
                          <a:effectLst/>
                          <a:latin typeface="+mj-ea"/>
                          <a:ea typeface="+mj-ea"/>
                        </a:rPr>
                        <a:t>LAN</a:t>
                      </a:r>
                      <a:r>
                        <a:rPr lang="ja-JP" altLang="en-US" sz="1100" u="none" strike="noStrike" baseline="0">
                          <a:effectLst/>
                          <a:latin typeface="+mj-ea"/>
                          <a:ea typeface="+mj-ea"/>
                        </a:rPr>
                        <a:t>など他のネットワークに接続するための機器のこと。</a:t>
                      </a:r>
                      <a:endParaRPr lang="ja-JP" altLang="en-US" sz="1100" b="0" i="0" u="none" strike="noStrike" baseline="0">
                        <a:solidFill>
                          <a:srgbClr val="000000"/>
                        </a:solidFill>
                        <a:effectLst/>
                        <a:latin typeface="+mj-ea"/>
                        <a:ea typeface="+mj-ea"/>
                      </a:endParaRPr>
                    </a:p>
                  </a:txBody>
                  <a:tcPr marL="3022" marR="3022" marT="3022" marB="0" anchor="ctr"/>
                </a:tc>
                <a:extLst>
                  <a:ext uri="{0D108BD9-81ED-4DB2-BD59-A6C34878D82A}">
                    <a16:rowId xmlns:a16="http://schemas.microsoft.com/office/drawing/2014/main" val="10001"/>
                  </a:ext>
                </a:extLst>
              </a:tr>
              <a:tr h="738781">
                <a:tc>
                  <a:txBody>
                    <a:bodyPr/>
                    <a:lstStyle/>
                    <a:p>
                      <a:pPr algn="l" fontAlgn="ctr"/>
                      <a:r>
                        <a:rPr lang="ja-JP" altLang="en-US" sz="1200" u="none" strike="noStrike" baseline="0" dirty="0">
                          <a:effectLst/>
                          <a:latin typeface="+mj-ea"/>
                          <a:ea typeface="+mj-ea"/>
                        </a:rPr>
                        <a:t>アプリ</a:t>
                      </a:r>
                      <a:endParaRPr lang="ja-JP" altLang="en-US" sz="1200" b="0" i="0" u="none" strike="noStrike" baseline="0" dirty="0">
                        <a:solidFill>
                          <a:srgbClr val="000000"/>
                        </a:solidFill>
                        <a:effectLst/>
                        <a:latin typeface="+mj-ea"/>
                        <a:ea typeface="+mj-ea"/>
                      </a:endParaRPr>
                    </a:p>
                  </a:txBody>
                  <a:tcPr marL="3022" marR="3022" marT="3022" marB="0" anchor="ctr"/>
                </a:tc>
                <a:tc>
                  <a:txBody>
                    <a:bodyPr/>
                    <a:lstStyle/>
                    <a:p>
                      <a:pPr algn="l" fontAlgn="ctr"/>
                      <a:r>
                        <a:rPr lang="ja-JP" altLang="en-US" sz="1100" u="none" strike="noStrike" baseline="0" dirty="0">
                          <a:effectLst/>
                          <a:latin typeface="+mj-ea"/>
                          <a:ea typeface="+mj-ea"/>
                        </a:rPr>
                        <a:t>コンピュータの</a:t>
                      </a:r>
                      <a:r>
                        <a:rPr lang="en-US" altLang="ja-JP" sz="1100" u="none" strike="noStrike" baseline="0" dirty="0">
                          <a:effectLst/>
                          <a:latin typeface="+mj-ea"/>
                          <a:ea typeface="+mj-ea"/>
                        </a:rPr>
                        <a:t>OS</a:t>
                      </a:r>
                      <a:r>
                        <a:rPr lang="ja-JP" altLang="en-US" sz="1100" u="none" strike="noStrike" baseline="0" dirty="0">
                          <a:effectLst/>
                          <a:latin typeface="+mj-ea"/>
                          <a:ea typeface="+mj-ea"/>
                        </a:rPr>
                        <a:t>上で動作するソフトウェアのこと。ファイル管理やネットワーク管理、ハードウェア管理、ユーザ管理といった基本的な機能を持つ</a:t>
                      </a:r>
                      <a:r>
                        <a:rPr lang="en-US" altLang="ja-JP" sz="1100" u="none" strike="noStrike" baseline="0" dirty="0">
                          <a:effectLst/>
                          <a:latin typeface="+mj-ea"/>
                          <a:ea typeface="+mj-ea"/>
                        </a:rPr>
                        <a:t>OS</a:t>
                      </a:r>
                      <a:r>
                        <a:rPr lang="ja-JP" altLang="en-US" sz="1100" u="none" strike="noStrike" baseline="0" dirty="0">
                          <a:effectLst/>
                          <a:latin typeface="+mj-ea"/>
                          <a:ea typeface="+mj-ea"/>
                        </a:rPr>
                        <a:t>（基本ソフト）に対して、ワープロソフトや表計算ソフトといったソフトウェアのことをアプリケーション（応用ソフト）と呼ぶ。 また、スマートフォンの場合は、ゲームをはじめ、辞書機能や動画再生、文書作成など、さまざまな目的に応じたアプリケーションがある。</a:t>
                      </a:r>
                      <a:endParaRPr lang="ja-JP" altLang="en-US" sz="1100" b="0" i="0" u="none" strike="noStrike" baseline="0" dirty="0">
                        <a:solidFill>
                          <a:srgbClr val="000000"/>
                        </a:solidFill>
                        <a:effectLst/>
                        <a:latin typeface="+mj-ea"/>
                        <a:ea typeface="+mj-ea"/>
                      </a:endParaRPr>
                    </a:p>
                  </a:txBody>
                  <a:tcPr marL="3022" marR="3022" marT="3022" marB="0" anchor="ctr"/>
                </a:tc>
                <a:extLst>
                  <a:ext uri="{0D108BD9-81ED-4DB2-BD59-A6C34878D82A}">
                    <a16:rowId xmlns:a16="http://schemas.microsoft.com/office/drawing/2014/main" val="10002"/>
                  </a:ext>
                </a:extLst>
              </a:tr>
              <a:tr h="391267">
                <a:tc>
                  <a:txBody>
                    <a:bodyPr/>
                    <a:lstStyle/>
                    <a:p>
                      <a:pPr algn="l" fontAlgn="ctr"/>
                      <a:r>
                        <a:rPr lang="ja-JP" altLang="en-US" sz="1200" b="0" i="0" u="none" strike="noStrike" baseline="0" dirty="0">
                          <a:solidFill>
                            <a:srgbClr val="000000"/>
                          </a:solidFill>
                          <a:effectLst/>
                          <a:latin typeface="+mj-ea"/>
                          <a:ea typeface="+mj-ea"/>
                        </a:rPr>
                        <a:t>インクルーシブ</a:t>
                      </a:r>
                    </a:p>
                  </a:txBody>
                  <a:tcPr marL="3022" marR="3022" marT="3022"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100" u="none" strike="noStrike" kern="1200" baseline="0" dirty="0">
                          <a:solidFill>
                            <a:schemeClr val="dk1"/>
                          </a:solidFill>
                          <a:effectLst/>
                          <a:latin typeface="+mj-ea"/>
                          <a:ea typeface="+mj-ea"/>
                          <a:cs typeface="+mn-cs"/>
                        </a:rPr>
                        <a:t>言葉の意味は「すべてを含んだ」「包括した」ということ。インクルーシブなデジタル社会とは、デジタル技術の恩恵を誰もが社会の構成員として享受できるような社会ということ。</a:t>
                      </a:r>
                      <a:endParaRPr kumimoji="1" lang="ja-JP" altLang="en-US" sz="1100" b="0" i="0" u="none" strike="noStrike" kern="1200" baseline="0" dirty="0">
                        <a:solidFill>
                          <a:srgbClr val="000000"/>
                        </a:solidFill>
                        <a:effectLst/>
                        <a:latin typeface="+mj-ea"/>
                        <a:ea typeface="+mn-ea"/>
                        <a:cs typeface="+mn-cs"/>
                      </a:endParaRPr>
                    </a:p>
                  </a:txBody>
                  <a:tcPr marL="3022" marR="3022" marT="3022" marB="0" anchor="ctr"/>
                </a:tc>
                <a:extLst>
                  <a:ext uri="{0D108BD9-81ED-4DB2-BD59-A6C34878D82A}">
                    <a16:rowId xmlns:a16="http://schemas.microsoft.com/office/drawing/2014/main" val="420477696"/>
                  </a:ext>
                </a:extLst>
              </a:tr>
              <a:tr h="203896">
                <a:tc>
                  <a:txBody>
                    <a:bodyPr/>
                    <a:lstStyle/>
                    <a:p>
                      <a:pPr algn="l" fontAlgn="ctr"/>
                      <a:r>
                        <a:rPr lang="ja-JP" altLang="en-US" sz="1200" u="none" strike="noStrike" baseline="0" dirty="0">
                          <a:effectLst/>
                          <a:latin typeface="+mj-ea"/>
                          <a:ea typeface="+mj-ea"/>
                        </a:rPr>
                        <a:t>インシデント</a:t>
                      </a:r>
                      <a:endParaRPr lang="ja-JP" altLang="en-US" sz="1200" b="0" i="0" u="none" strike="noStrike" baseline="0" dirty="0">
                        <a:solidFill>
                          <a:srgbClr val="000000"/>
                        </a:solidFill>
                        <a:effectLst/>
                        <a:latin typeface="+mj-ea"/>
                        <a:ea typeface="+mj-ea"/>
                      </a:endParaRPr>
                    </a:p>
                  </a:txBody>
                  <a:tcPr marL="3022" marR="3022" marT="3022" marB="0" anchor="ctr"/>
                </a:tc>
                <a:tc>
                  <a:txBody>
                    <a:bodyPr/>
                    <a:lstStyle/>
                    <a:p>
                      <a:pPr algn="l" fontAlgn="ctr"/>
                      <a:r>
                        <a:rPr lang="ja-JP" altLang="en-US" sz="1100" u="none" strike="noStrike" baseline="0" dirty="0">
                          <a:effectLst/>
                          <a:latin typeface="+mj-ea"/>
                          <a:ea typeface="+mj-ea"/>
                        </a:rPr>
                        <a:t>ウイルス感染や不正アクセス等、情報管理やシステム運用に関して保安上の脅威となる事象のこと。</a:t>
                      </a:r>
                      <a:endParaRPr lang="ja-JP" altLang="en-US" sz="1100" b="0" i="0" u="none" strike="noStrike" baseline="0" dirty="0">
                        <a:solidFill>
                          <a:srgbClr val="000000"/>
                        </a:solidFill>
                        <a:effectLst/>
                        <a:latin typeface="+mj-ea"/>
                        <a:ea typeface="+mj-ea"/>
                      </a:endParaRPr>
                    </a:p>
                  </a:txBody>
                  <a:tcPr marL="3022" marR="3022" marT="3022" marB="0" anchor="ctr"/>
                </a:tc>
                <a:extLst>
                  <a:ext uri="{0D108BD9-81ED-4DB2-BD59-A6C34878D82A}">
                    <a16:rowId xmlns:a16="http://schemas.microsoft.com/office/drawing/2014/main" val="10003"/>
                  </a:ext>
                </a:extLst>
              </a:tr>
              <a:tr h="203896">
                <a:tc>
                  <a:txBody>
                    <a:bodyPr/>
                    <a:lstStyle/>
                    <a:p>
                      <a:pPr algn="l" fontAlgn="ctr"/>
                      <a:r>
                        <a:rPr lang="ja-JP" altLang="en-US" sz="1200" u="none" strike="noStrike" baseline="0" dirty="0">
                          <a:effectLst/>
                          <a:latin typeface="+mj-ea"/>
                          <a:ea typeface="+mj-ea"/>
                        </a:rPr>
                        <a:t>オープンイノベーション</a:t>
                      </a:r>
                      <a:endParaRPr lang="ja-JP" altLang="en-US" sz="1200" b="0" i="0" u="none" strike="noStrike" baseline="0" dirty="0">
                        <a:solidFill>
                          <a:srgbClr val="000000"/>
                        </a:solidFill>
                        <a:effectLst/>
                        <a:latin typeface="+mj-ea"/>
                        <a:ea typeface="+mj-ea"/>
                      </a:endParaRPr>
                    </a:p>
                  </a:txBody>
                  <a:tcPr marL="3022" marR="3022" marT="3022" marB="0" anchor="ctr"/>
                </a:tc>
                <a:tc>
                  <a:txBody>
                    <a:bodyPr/>
                    <a:lstStyle/>
                    <a:p>
                      <a:pPr algn="l" fontAlgn="ctr"/>
                      <a:r>
                        <a:rPr lang="ja-JP" altLang="en-US" sz="1100" u="none" strike="noStrike" baseline="0" dirty="0">
                          <a:effectLst/>
                          <a:latin typeface="+mj-ea"/>
                          <a:ea typeface="+mj-ea"/>
                        </a:rPr>
                        <a:t>組織の枠組みを越え、新しい技術、新しいアイデアを取り入れて新たな価値を生みだし、社会的に大きな変化を起こすこと。</a:t>
                      </a:r>
                      <a:endParaRPr lang="ja-JP" altLang="en-US" sz="1100" b="0" i="0" u="none" strike="noStrike" baseline="0" dirty="0">
                        <a:solidFill>
                          <a:srgbClr val="000000"/>
                        </a:solidFill>
                        <a:effectLst/>
                        <a:latin typeface="+mj-ea"/>
                        <a:ea typeface="+mj-ea"/>
                      </a:endParaRPr>
                    </a:p>
                  </a:txBody>
                  <a:tcPr marL="3022" marR="3022" marT="3022" marB="0" anchor="ctr"/>
                </a:tc>
                <a:extLst>
                  <a:ext uri="{0D108BD9-81ED-4DB2-BD59-A6C34878D82A}">
                    <a16:rowId xmlns:a16="http://schemas.microsoft.com/office/drawing/2014/main" val="10004"/>
                  </a:ext>
                </a:extLst>
              </a:tr>
              <a:tr h="371047">
                <a:tc>
                  <a:txBody>
                    <a:bodyPr/>
                    <a:lstStyle/>
                    <a:p>
                      <a:pPr algn="l" fontAlgn="ctr"/>
                      <a:r>
                        <a:rPr lang="ja-JP" altLang="en-US" sz="1200" u="none" strike="noStrike" baseline="0">
                          <a:effectLst/>
                          <a:latin typeface="+mj-ea"/>
                          <a:ea typeface="+mj-ea"/>
                        </a:rPr>
                        <a:t>オープンデータ</a:t>
                      </a:r>
                      <a:endParaRPr lang="ja-JP" altLang="en-US" sz="1200" b="0" i="0" u="none" strike="noStrike" baseline="0">
                        <a:solidFill>
                          <a:srgbClr val="000000"/>
                        </a:solidFill>
                        <a:effectLst/>
                        <a:latin typeface="+mj-ea"/>
                        <a:ea typeface="+mj-ea"/>
                      </a:endParaRPr>
                    </a:p>
                  </a:txBody>
                  <a:tcPr marL="3022" marR="3022" marT="3022" marB="0" anchor="ctr"/>
                </a:tc>
                <a:tc>
                  <a:txBody>
                    <a:bodyPr/>
                    <a:lstStyle/>
                    <a:p>
                      <a:pPr algn="l" fontAlgn="ctr"/>
                      <a:r>
                        <a:rPr lang="ja-JP" altLang="en-US" sz="1100" u="none" strike="noStrike" baseline="0" dirty="0">
                          <a:effectLst/>
                          <a:latin typeface="+mj-ea"/>
                          <a:ea typeface="+mj-ea"/>
                        </a:rPr>
                        <a:t>行政が保有する地理空間情報、防災・減災情報、調達情報、統計情報などの公共データを二次利用可能な形（二次利用が可能な利用ルールかつ機械判読に適したデータ形式での公開）で民間へ開放したもの。</a:t>
                      </a:r>
                      <a:endParaRPr lang="ja-JP" altLang="en-US" sz="1100" b="0" i="0" u="none" strike="noStrike" baseline="0" dirty="0">
                        <a:solidFill>
                          <a:srgbClr val="000000"/>
                        </a:solidFill>
                        <a:effectLst/>
                        <a:latin typeface="+mj-ea"/>
                        <a:ea typeface="+mj-ea"/>
                      </a:endParaRPr>
                    </a:p>
                  </a:txBody>
                  <a:tcPr marL="3022" marR="3022" marT="3022" marB="0" anchor="ctr"/>
                </a:tc>
                <a:extLst>
                  <a:ext uri="{0D108BD9-81ED-4DB2-BD59-A6C34878D82A}">
                    <a16:rowId xmlns:a16="http://schemas.microsoft.com/office/drawing/2014/main" val="10005"/>
                  </a:ext>
                </a:extLst>
              </a:tr>
              <a:tr h="371047">
                <a:tc>
                  <a:txBody>
                    <a:bodyPr/>
                    <a:lstStyle/>
                    <a:p>
                      <a:pPr algn="l" fontAlgn="ctr"/>
                      <a:r>
                        <a:rPr lang="ja-JP" altLang="en-US" sz="1200" b="0" i="0" u="none" strike="noStrike" baseline="0" dirty="0">
                          <a:solidFill>
                            <a:srgbClr val="000000"/>
                          </a:solidFill>
                          <a:effectLst/>
                          <a:latin typeface="+mj-ea"/>
                          <a:ea typeface="+mj-ea"/>
                        </a:rPr>
                        <a:t>オープン・バイ・デフォルト</a:t>
                      </a:r>
                    </a:p>
                  </a:txBody>
                  <a:tcPr marL="3022" marR="3022" marT="3022" marB="0" anchor="ctr"/>
                </a:tc>
                <a:tc>
                  <a:txBody>
                    <a:bodyPr/>
                    <a:lstStyle/>
                    <a:p>
                      <a:pPr algn="l" fontAlgn="ctr"/>
                      <a:r>
                        <a:rPr lang="ja-JP" altLang="en-US" sz="1100" b="0" i="0" u="none" strike="noStrike" baseline="0" dirty="0">
                          <a:solidFill>
                            <a:srgbClr val="000000"/>
                          </a:solidFill>
                          <a:effectLst/>
                          <a:latin typeface="+mj-ea"/>
                          <a:ea typeface="+mj-ea"/>
                        </a:rPr>
                        <a:t>行政が保有するデータについて、オープン（公開）を前提とする考え方のこと。</a:t>
                      </a:r>
                    </a:p>
                  </a:txBody>
                  <a:tcPr marL="3022" marR="3022" marT="3022" marB="0" anchor="ctr"/>
                </a:tc>
                <a:extLst>
                  <a:ext uri="{0D108BD9-81ED-4DB2-BD59-A6C34878D82A}">
                    <a16:rowId xmlns:a16="http://schemas.microsoft.com/office/drawing/2014/main" val="1403781502"/>
                  </a:ext>
                </a:extLst>
              </a:tr>
              <a:tr h="554914">
                <a:tc>
                  <a:txBody>
                    <a:bodyPr/>
                    <a:lstStyle/>
                    <a:p>
                      <a:pPr algn="l" fontAlgn="ctr"/>
                      <a:r>
                        <a:rPr lang="ja-JP" altLang="en-US" sz="1200" u="none" strike="noStrike" baseline="0">
                          <a:effectLst/>
                          <a:latin typeface="+mj-ea"/>
                          <a:ea typeface="+mj-ea"/>
                        </a:rPr>
                        <a:t>官民データ</a:t>
                      </a:r>
                      <a:endParaRPr lang="ja-JP" altLang="en-US" sz="1200" b="0" i="0" u="none" strike="noStrike" baseline="0">
                        <a:solidFill>
                          <a:srgbClr val="000000"/>
                        </a:solidFill>
                        <a:effectLst/>
                        <a:latin typeface="+mj-ea"/>
                        <a:ea typeface="+mj-ea"/>
                      </a:endParaRPr>
                    </a:p>
                  </a:txBody>
                  <a:tcPr marL="3022" marR="3022" marT="3022" marB="0" anchor="ctr"/>
                </a:tc>
                <a:tc>
                  <a:txBody>
                    <a:bodyPr/>
                    <a:lstStyle/>
                    <a:p>
                      <a:pPr algn="l" fontAlgn="ctr"/>
                      <a:r>
                        <a:rPr lang="ja-JP" altLang="en-US" sz="1100" u="none" strike="noStrike" baseline="0">
                          <a:effectLst/>
                          <a:latin typeface="+mj-ea"/>
                          <a:ea typeface="+mj-ea"/>
                        </a:rPr>
                        <a:t>電磁的記録に記録された情報（国の安全を損ない、公の秩序の維持を妨げ、又は公衆の安全の保護に支障を来すことになるおそれがあるものを除く。）であって、国若しくは地方公共団体又は独立行政法人若しくはその他の事業者により、その事務又は事業の遂行に当たり、管理され、利用され、又は提供されるものをいう。</a:t>
                      </a:r>
                      <a:endParaRPr lang="ja-JP" altLang="en-US" sz="1100" b="0" i="0" u="none" strike="noStrike" baseline="0">
                        <a:solidFill>
                          <a:srgbClr val="000000"/>
                        </a:solidFill>
                        <a:effectLst/>
                        <a:latin typeface="+mj-ea"/>
                        <a:ea typeface="+mj-ea"/>
                      </a:endParaRPr>
                    </a:p>
                  </a:txBody>
                  <a:tcPr marL="3022" marR="3022" marT="3022" marB="0" anchor="ctr"/>
                </a:tc>
                <a:extLst>
                  <a:ext uri="{0D108BD9-81ED-4DB2-BD59-A6C34878D82A}">
                    <a16:rowId xmlns:a16="http://schemas.microsoft.com/office/drawing/2014/main" val="10006"/>
                  </a:ext>
                </a:extLst>
              </a:tr>
              <a:tr h="371047">
                <a:tc>
                  <a:txBody>
                    <a:bodyPr/>
                    <a:lstStyle/>
                    <a:p>
                      <a:pPr algn="l" fontAlgn="ctr"/>
                      <a:r>
                        <a:rPr lang="ja-JP" altLang="en-US" sz="1200" u="none" strike="noStrike" baseline="0">
                          <a:effectLst/>
                          <a:latin typeface="+mj-ea"/>
                          <a:ea typeface="+mj-ea"/>
                        </a:rPr>
                        <a:t>クラウドサービス</a:t>
                      </a:r>
                      <a:endParaRPr lang="ja-JP" altLang="en-US" sz="1200" b="0" i="0" u="none" strike="noStrike" baseline="0">
                        <a:solidFill>
                          <a:srgbClr val="000000"/>
                        </a:solidFill>
                        <a:effectLst/>
                        <a:latin typeface="+mj-ea"/>
                        <a:ea typeface="+mj-ea"/>
                      </a:endParaRPr>
                    </a:p>
                  </a:txBody>
                  <a:tcPr marL="3022" marR="3022" marT="3022" marB="0" anchor="ctr"/>
                </a:tc>
                <a:tc>
                  <a:txBody>
                    <a:bodyPr/>
                    <a:lstStyle/>
                    <a:p>
                      <a:pPr algn="l" fontAlgn="ctr"/>
                      <a:r>
                        <a:rPr lang="ja-JP" altLang="en-US" sz="1100" u="none" strike="noStrike" baseline="0" dirty="0">
                          <a:effectLst/>
                          <a:latin typeface="+mj-ea"/>
                          <a:ea typeface="+mj-ea"/>
                        </a:rPr>
                        <a:t>従来は利用者が手元のコンピュータで利用していたデータやソフトウェアを、インターネットなどのネットワークを通じて、サービスとして利用者に提供するもの。</a:t>
                      </a:r>
                      <a:endParaRPr lang="ja-JP" altLang="en-US" sz="1100" b="0" i="0" u="none" strike="noStrike" baseline="0" dirty="0">
                        <a:solidFill>
                          <a:srgbClr val="000000"/>
                        </a:solidFill>
                        <a:effectLst/>
                        <a:latin typeface="+mj-ea"/>
                        <a:ea typeface="+mj-ea"/>
                      </a:endParaRPr>
                    </a:p>
                  </a:txBody>
                  <a:tcPr marL="3022" marR="3022" marT="3022" marB="0" anchor="ctr"/>
                </a:tc>
                <a:extLst>
                  <a:ext uri="{0D108BD9-81ED-4DB2-BD59-A6C34878D82A}">
                    <a16:rowId xmlns:a16="http://schemas.microsoft.com/office/drawing/2014/main" val="10007"/>
                  </a:ext>
                </a:extLst>
              </a:tr>
              <a:tr h="371047">
                <a:tc>
                  <a:txBody>
                    <a:bodyPr/>
                    <a:lstStyle/>
                    <a:p>
                      <a:pPr algn="l" fontAlgn="ctr"/>
                      <a:r>
                        <a:rPr lang="ja-JP" altLang="en-US" sz="1200" b="0" i="0" u="none" strike="noStrike" baseline="0" dirty="0">
                          <a:solidFill>
                            <a:srgbClr val="000000"/>
                          </a:solidFill>
                          <a:effectLst/>
                          <a:latin typeface="+mj-ea"/>
                          <a:ea typeface="+mj-ea"/>
                        </a:rPr>
                        <a:t>クラウド・バイ・デフォルト原則</a:t>
                      </a:r>
                    </a:p>
                  </a:txBody>
                  <a:tcPr marL="3022" marR="3022" marT="3022" marB="0" anchor="ctr"/>
                </a:tc>
                <a:tc>
                  <a:txBody>
                    <a:bodyPr/>
                    <a:lstStyle/>
                    <a:p>
                      <a:pPr algn="l" fontAlgn="ctr"/>
                      <a:r>
                        <a:rPr lang="ja-JP" altLang="en-US" sz="1100" b="0" i="0" u="none" strike="noStrike" baseline="0" dirty="0">
                          <a:solidFill>
                            <a:srgbClr val="000000"/>
                          </a:solidFill>
                          <a:effectLst/>
                          <a:latin typeface="+mj-ea"/>
                          <a:ea typeface="+mj-ea"/>
                        </a:rPr>
                        <a:t>情報システム導入に際し、クラウドサービスの活用を前提とする考え方のこと。</a:t>
                      </a:r>
                    </a:p>
                  </a:txBody>
                  <a:tcPr marL="3022" marR="3022" marT="3022" marB="0" anchor="ctr"/>
                </a:tc>
                <a:extLst>
                  <a:ext uri="{0D108BD9-81ED-4DB2-BD59-A6C34878D82A}">
                    <a16:rowId xmlns:a16="http://schemas.microsoft.com/office/drawing/2014/main" val="636245888"/>
                  </a:ext>
                </a:extLst>
              </a:tr>
              <a:tr h="203896">
                <a:tc>
                  <a:txBody>
                    <a:bodyPr/>
                    <a:lstStyle/>
                    <a:p>
                      <a:pPr algn="l" fontAlgn="ctr"/>
                      <a:r>
                        <a:rPr lang="ja-JP" altLang="en-US" sz="1200" u="none" strike="noStrike" baseline="0">
                          <a:effectLst/>
                          <a:latin typeface="+mj-ea"/>
                          <a:ea typeface="+mj-ea"/>
                        </a:rPr>
                        <a:t>スマートシティ</a:t>
                      </a:r>
                      <a:endParaRPr lang="ja-JP" altLang="en-US" sz="1200" b="0" i="0" u="none" strike="noStrike" baseline="0">
                        <a:solidFill>
                          <a:srgbClr val="000000"/>
                        </a:solidFill>
                        <a:effectLst/>
                        <a:latin typeface="+mj-ea"/>
                        <a:ea typeface="+mj-ea"/>
                      </a:endParaRPr>
                    </a:p>
                  </a:txBody>
                  <a:tcPr marL="3022" marR="3022" marT="3022" marB="0" anchor="ctr"/>
                </a:tc>
                <a:tc>
                  <a:txBody>
                    <a:bodyPr/>
                    <a:lstStyle/>
                    <a:p>
                      <a:pPr algn="l" fontAlgn="ctr"/>
                      <a:r>
                        <a:rPr lang="ja-JP" altLang="en-US" sz="1100" u="none" strike="noStrike" baseline="0">
                          <a:effectLst/>
                          <a:latin typeface="+mj-ea"/>
                          <a:ea typeface="+mj-ea"/>
                        </a:rPr>
                        <a:t>デジタルファースト（</a:t>
                      </a:r>
                      <a:r>
                        <a:rPr lang="en-US" altLang="ja-JP" sz="1100" u="none" strike="noStrike" baseline="0">
                          <a:effectLst/>
                          <a:latin typeface="+mj-ea"/>
                          <a:ea typeface="+mj-ea"/>
                        </a:rPr>
                        <a:t>ICT</a:t>
                      </a:r>
                      <a:r>
                        <a:rPr lang="ja-JP" altLang="en-US" sz="1100" u="none" strike="noStrike" baseline="0" err="1">
                          <a:effectLst/>
                          <a:latin typeface="+mj-ea"/>
                          <a:ea typeface="+mj-ea"/>
                        </a:rPr>
                        <a:t>で</a:t>
                      </a:r>
                      <a:r>
                        <a:rPr lang="ja-JP" altLang="en-US" sz="1100" u="none" strike="noStrike" baseline="0">
                          <a:effectLst/>
                          <a:latin typeface="+mj-ea"/>
                          <a:ea typeface="+mj-ea"/>
                        </a:rPr>
                        <a:t>できることは原則的に</a:t>
                      </a:r>
                      <a:r>
                        <a:rPr lang="en-US" altLang="ja-JP" sz="1100" u="none" strike="noStrike" baseline="0">
                          <a:effectLst/>
                          <a:latin typeface="+mj-ea"/>
                          <a:ea typeface="+mj-ea"/>
                        </a:rPr>
                        <a:t>ICT</a:t>
                      </a:r>
                      <a:r>
                        <a:rPr lang="ja-JP" altLang="en-US" sz="1100" u="none" strike="noStrike" baseline="0">
                          <a:effectLst/>
                          <a:latin typeface="+mj-ea"/>
                          <a:ea typeface="+mj-ea"/>
                        </a:rPr>
                        <a:t>を活用する）の取組の先にある新しい都市のこと。</a:t>
                      </a:r>
                      <a:endParaRPr lang="ja-JP" altLang="en-US" sz="1100" b="0" i="0" u="none" strike="noStrike" baseline="0">
                        <a:solidFill>
                          <a:srgbClr val="000000"/>
                        </a:solidFill>
                        <a:effectLst/>
                        <a:latin typeface="+mj-ea"/>
                        <a:ea typeface="+mj-ea"/>
                      </a:endParaRPr>
                    </a:p>
                  </a:txBody>
                  <a:tcPr marL="3022" marR="3022" marT="3022" marB="0" anchor="ctr"/>
                </a:tc>
                <a:extLst>
                  <a:ext uri="{0D108BD9-81ED-4DB2-BD59-A6C34878D82A}">
                    <a16:rowId xmlns:a16="http://schemas.microsoft.com/office/drawing/2014/main" val="10008"/>
                  </a:ext>
                </a:extLst>
              </a:tr>
              <a:tr h="554914">
                <a:tc>
                  <a:txBody>
                    <a:bodyPr/>
                    <a:lstStyle/>
                    <a:p>
                      <a:pPr algn="l" fontAlgn="ctr"/>
                      <a:r>
                        <a:rPr lang="ja-JP" altLang="en-US" sz="1200" u="none" strike="noStrike" baseline="0" dirty="0">
                          <a:effectLst/>
                          <a:latin typeface="+mj-ea"/>
                          <a:ea typeface="+mj-ea"/>
                        </a:rPr>
                        <a:t>スマートフォン</a:t>
                      </a:r>
                      <a:endParaRPr lang="ja-JP" altLang="en-US" sz="1200" b="0" i="0" u="none" strike="noStrike" baseline="0" dirty="0">
                        <a:solidFill>
                          <a:srgbClr val="000000"/>
                        </a:solidFill>
                        <a:effectLst/>
                        <a:latin typeface="+mj-ea"/>
                        <a:ea typeface="+mj-ea"/>
                      </a:endParaRPr>
                    </a:p>
                  </a:txBody>
                  <a:tcPr marL="3022" marR="3022" marT="3022" marB="0" anchor="ctr"/>
                </a:tc>
                <a:tc>
                  <a:txBody>
                    <a:bodyPr/>
                    <a:lstStyle/>
                    <a:p>
                      <a:pPr algn="l" fontAlgn="ctr"/>
                      <a:r>
                        <a:rPr lang="ja-JP" altLang="en-US" sz="1100" u="none" strike="noStrike" baseline="0" dirty="0">
                          <a:effectLst/>
                          <a:latin typeface="+mj-ea"/>
                          <a:ea typeface="+mj-ea"/>
                        </a:rPr>
                        <a:t>アプリケーションを追加することで、いろいろな機能を使うことができる携帯電話のこと。音声通話のほか、</a:t>
                      </a:r>
                      <a:r>
                        <a:rPr lang="en-US" altLang="ja-JP" sz="1100" u="none" strike="noStrike" baseline="0" dirty="0">
                          <a:effectLst/>
                          <a:latin typeface="+mj-ea"/>
                          <a:ea typeface="+mj-ea"/>
                        </a:rPr>
                        <a:t>Web</a:t>
                      </a:r>
                      <a:r>
                        <a:rPr lang="ja-JP" altLang="en-US" sz="1100" u="none" strike="noStrike" baseline="0" dirty="0">
                          <a:effectLst/>
                          <a:latin typeface="+mj-ea"/>
                          <a:ea typeface="+mj-ea"/>
                        </a:rPr>
                        <a:t>ブラウザによる</a:t>
                      </a:r>
                      <a:r>
                        <a:rPr lang="en-US" altLang="ja-JP" sz="1100" u="none" strike="noStrike" baseline="0" dirty="0">
                          <a:effectLst/>
                          <a:latin typeface="+mj-ea"/>
                          <a:ea typeface="+mj-ea"/>
                        </a:rPr>
                        <a:t>Web</a:t>
                      </a:r>
                      <a:r>
                        <a:rPr lang="ja-JP" altLang="en-US" sz="1100" u="none" strike="noStrike" baseline="0" dirty="0">
                          <a:effectLst/>
                          <a:latin typeface="+mj-ea"/>
                          <a:ea typeface="+mj-ea"/>
                        </a:rPr>
                        <a:t>サイトの閲覧や、電子メールの送受信、文書ファイルの作成・閲覧、写真や音楽、動画の再生、内蔵カメラのある機種では写真や動画の撮影などができる。</a:t>
                      </a:r>
                      <a:endParaRPr lang="ja-JP" altLang="en-US" sz="1100" b="0" i="0" u="none" strike="noStrike" baseline="0" dirty="0">
                        <a:solidFill>
                          <a:srgbClr val="000000"/>
                        </a:solidFill>
                        <a:effectLst/>
                        <a:latin typeface="+mj-ea"/>
                        <a:ea typeface="+mj-ea"/>
                      </a:endParaRPr>
                    </a:p>
                  </a:txBody>
                  <a:tcPr marL="3022" marR="3022" marT="3022" marB="0" anchor="ctr"/>
                </a:tc>
                <a:extLst>
                  <a:ext uri="{0D108BD9-81ED-4DB2-BD59-A6C34878D82A}">
                    <a16:rowId xmlns:a16="http://schemas.microsoft.com/office/drawing/2014/main" val="10009"/>
                  </a:ext>
                </a:extLst>
              </a:tr>
              <a:tr h="554914">
                <a:tc>
                  <a:txBody>
                    <a:bodyPr/>
                    <a:lstStyle/>
                    <a:p>
                      <a:pPr algn="l" fontAlgn="ctr"/>
                      <a:r>
                        <a:rPr lang="ja-JP" altLang="en-US" sz="1200" b="0" i="0" u="none" strike="noStrike" baseline="0" dirty="0">
                          <a:solidFill>
                            <a:srgbClr val="000000"/>
                          </a:solidFill>
                          <a:effectLst/>
                          <a:latin typeface="+mj-ea"/>
                          <a:ea typeface="+mj-ea"/>
                        </a:rPr>
                        <a:t>スマートモビリティ</a:t>
                      </a:r>
                    </a:p>
                  </a:txBody>
                  <a:tcPr marL="3022" marR="3022" marT="3022" marB="0" anchor="ctr"/>
                </a:tc>
                <a:tc>
                  <a:txBody>
                    <a:bodyPr/>
                    <a:lstStyle/>
                    <a:p>
                      <a:pPr algn="l" fontAlgn="ctr"/>
                      <a:r>
                        <a:rPr lang="en-US" altLang="ja-JP" sz="1100" b="0" i="0" u="none" strike="noStrike" baseline="0" dirty="0">
                          <a:solidFill>
                            <a:srgbClr val="000000"/>
                          </a:solidFill>
                          <a:effectLst/>
                          <a:latin typeface="+mj-ea"/>
                          <a:ea typeface="+mj-ea"/>
                        </a:rPr>
                        <a:t>AI</a:t>
                      </a:r>
                      <a:r>
                        <a:rPr lang="ja-JP" altLang="en-US" sz="1100" b="0" i="0" u="none" strike="noStrike" baseline="0" dirty="0">
                          <a:solidFill>
                            <a:srgbClr val="000000"/>
                          </a:solidFill>
                          <a:effectLst/>
                          <a:latin typeface="+mj-ea"/>
                          <a:ea typeface="+mj-ea"/>
                        </a:rPr>
                        <a:t>による予約と最適ルートを組み合わせたデマンド型交通や、自動運転、</a:t>
                      </a:r>
                      <a:r>
                        <a:rPr lang="en-US" altLang="ja-JP" sz="1100" b="0" i="0" u="none" strike="noStrike" baseline="0" dirty="0" err="1">
                          <a:solidFill>
                            <a:srgbClr val="000000"/>
                          </a:solidFill>
                          <a:effectLst/>
                          <a:latin typeface="+mj-ea"/>
                          <a:ea typeface="+mj-ea"/>
                        </a:rPr>
                        <a:t>MaaS</a:t>
                      </a:r>
                      <a:r>
                        <a:rPr lang="ja-JP" altLang="en-US" sz="1100" b="0" i="0" u="none" strike="noStrike" baseline="0" dirty="0" err="1">
                          <a:solidFill>
                            <a:srgbClr val="000000"/>
                          </a:solidFill>
                          <a:effectLst/>
                          <a:latin typeface="+mj-ea"/>
                          <a:ea typeface="+mj-ea"/>
                        </a:rPr>
                        <a:t>、</a:t>
                      </a:r>
                      <a:r>
                        <a:rPr lang="ja-JP" altLang="en-US" sz="1100" b="0" i="0" u="none" strike="noStrike" baseline="0" dirty="0">
                          <a:solidFill>
                            <a:srgbClr val="000000"/>
                          </a:solidFill>
                          <a:effectLst/>
                          <a:latin typeface="+mj-ea"/>
                          <a:ea typeface="+mj-ea"/>
                        </a:rPr>
                        <a:t>ドローン等の新たな移動・交通に係る技術やサービスのこと。</a:t>
                      </a:r>
                    </a:p>
                  </a:txBody>
                  <a:tcPr marL="3022" marR="3022" marT="3022" marB="0" anchor="ctr"/>
                </a:tc>
                <a:extLst>
                  <a:ext uri="{0D108BD9-81ED-4DB2-BD59-A6C34878D82A}">
                    <a16:rowId xmlns:a16="http://schemas.microsoft.com/office/drawing/2014/main" val="4167070263"/>
                  </a:ext>
                </a:extLst>
              </a:tr>
            </a:tbl>
          </a:graphicData>
        </a:graphic>
      </p:graphicFrame>
      <p:sp>
        <p:nvSpPr>
          <p:cNvPr id="5" name="スライド番号プレースホルダー 4"/>
          <p:cNvSpPr>
            <a:spLocks noGrp="1"/>
          </p:cNvSpPr>
          <p:nvPr>
            <p:ph type="sldNum" sz="quarter" idx="10"/>
          </p:nvPr>
        </p:nvSpPr>
        <p:spPr>
          <a:xfrm>
            <a:off x="7473950" y="6668405"/>
            <a:ext cx="2311400" cy="180975"/>
          </a:xfrm>
        </p:spPr>
        <p:txBody>
          <a:bodyPr/>
          <a:lstStyle/>
          <a:p>
            <a:fld id="{17D6AA89-1CAE-4232-B76E-BD1FB226AC19}" type="slidenum">
              <a:rPr lang="en-US" altLang="ja-JP" smtClean="0"/>
              <a:pPr/>
              <a:t>42</a:t>
            </a:fld>
            <a:endParaRPr lang="en-US" altLang="ja-JP"/>
          </a:p>
        </p:txBody>
      </p:sp>
    </p:spTree>
    <p:extLst>
      <p:ext uri="{BB962C8B-B14F-4D97-AF65-F5344CB8AC3E}">
        <p14:creationId xmlns:p14="http://schemas.microsoft.com/office/powerpoint/2010/main" val="4154421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用語集（カタカナなど）</a:t>
            </a:r>
            <a:endParaRPr kumimoji="1" lang="ja-JP" altLang="en-US"/>
          </a:p>
        </p:txBody>
      </p:sp>
      <p:graphicFrame>
        <p:nvGraphicFramePr>
          <p:cNvPr id="6" name="コンテンツ プレースホルダー 5"/>
          <p:cNvGraphicFramePr>
            <a:graphicFrameLocks noGrp="1"/>
          </p:cNvGraphicFramePr>
          <p:nvPr>
            <p:ph sz="half" idx="1"/>
            <p:extLst>
              <p:ext uri="{D42A27DB-BD31-4B8C-83A1-F6EECF244321}">
                <p14:modId xmlns:p14="http://schemas.microsoft.com/office/powerpoint/2010/main" val="3834730079"/>
              </p:ext>
            </p:extLst>
          </p:nvPr>
        </p:nvGraphicFramePr>
        <p:xfrm>
          <a:off x="164468" y="784497"/>
          <a:ext cx="9505056" cy="2821622"/>
        </p:xfrm>
        <a:graphic>
          <a:graphicData uri="http://schemas.openxmlformats.org/drawingml/2006/table">
            <a:tbl>
              <a:tblPr firstRow="1">
                <a:tableStyleId>{9DCAF9ED-07DC-4A11-8D7F-57B35C25682E}</a:tableStyleId>
              </a:tblPr>
              <a:tblGrid>
                <a:gridCol w="1800200">
                  <a:extLst>
                    <a:ext uri="{9D8B030D-6E8A-4147-A177-3AD203B41FA5}">
                      <a16:colId xmlns:a16="http://schemas.microsoft.com/office/drawing/2014/main" val="20000"/>
                    </a:ext>
                  </a:extLst>
                </a:gridCol>
                <a:gridCol w="7704856">
                  <a:extLst>
                    <a:ext uri="{9D8B030D-6E8A-4147-A177-3AD203B41FA5}">
                      <a16:colId xmlns:a16="http://schemas.microsoft.com/office/drawing/2014/main" val="20001"/>
                    </a:ext>
                  </a:extLst>
                </a:gridCol>
              </a:tblGrid>
              <a:tr h="228880">
                <a:tc>
                  <a:txBody>
                    <a:bodyPr/>
                    <a:lstStyle/>
                    <a:p>
                      <a:pPr algn="l" fontAlgn="ctr"/>
                      <a:r>
                        <a:rPr lang="ja-JP" altLang="en-US" sz="1200" u="none" strike="noStrike" baseline="0">
                          <a:effectLst/>
                          <a:latin typeface="+mj-ea"/>
                          <a:ea typeface="+mj-ea"/>
                        </a:rPr>
                        <a:t>用語</a:t>
                      </a:r>
                      <a:endParaRPr lang="ja-JP" altLang="en-US" sz="1200" b="0" i="0" u="none" strike="noStrike" baseline="0">
                        <a:solidFill>
                          <a:srgbClr val="000000"/>
                        </a:solidFill>
                        <a:effectLst/>
                        <a:latin typeface="+mj-ea"/>
                        <a:ea typeface="+mj-ea"/>
                      </a:endParaRPr>
                    </a:p>
                  </a:txBody>
                  <a:tcPr marL="3022" marR="3022" marT="3022" marB="0" anchor="ctr"/>
                </a:tc>
                <a:tc>
                  <a:txBody>
                    <a:bodyPr/>
                    <a:lstStyle/>
                    <a:p>
                      <a:pPr algn="l" fontAlgn="ctr"/>
                      <a:r>
                        <a:rPr lang="ja-JP" altLang="en-US" sz="1200" u="none" strike="noStrike" baseline="0">
                          <a:effectLst/>
                          <a:latin typeface="+mj-ea"/>
                          <a:ea typeface="+mj-ea"/>
                        </a:rPr>
                        <a:t>説明</a:t>
                      </a:r>
                      <a:endParaRPr lang="ja-JP" altLang="en-US" sz="1200" b="0" i="0" u="none" strike="noStrike" baseline="0">
                        <a:solidFill>
                          <a:srgbClr val="000000"/>
                        </a:solidFill>
                        <a:effectLst/>
                        <a:latin typeface="+mj-ea"/>
                        <a:ea typeface="+mj-ea"/>
                      </a:endParaRPr>
                    </a:p>
                  </a:txBody>
                  <a:tcPr marL="3022" marR="3022" marT="3022" marB="0" anchor="ctr"/>
                </a:tc>
                <a:extLst>
                  <a:ext uri="{0D108BD9-81ED-4DB2-BD59-A6C34878D82A}">
                    <a16:rowId xmlns:a16="http://schemas.microsoft.com/office/drawing/2014/main" val="10000"/>
                  </a:ext>
                </a:extLst>
              </a:tr>
              <a:tr h="220459">
                <a:tc>
                  <a:txBody>
                    <a:bodyPr/>
                    <a:lstStyle/>
                    <a:p>
                      <a:pPr algn="l" fontAlgn="ctr"/>
                      <a:r>
                        <a:rPr lang="ja-JP" altLang="en-US" sz="1200" u="none" strike="noStrike" baseline="0" dirty="0">
                          <a:effectLst/>
                          <a:latin typeface="+mj-ea"/>
                          <a:ea typeface="+mj-ea"/>
                        </a:rPr>
                        <a:t>データセット</a:t>
                      </a:r>
                      <a:endParaRPr lang="ja-JP" altLang="en-US" sz="1200" b="0" i="0" u="none" strike="noStrike" baseline="0" dirty="0">
                        <a:solidFill>
                          <a:srgbClr val="000000"/>
                        </a:solidFill>
                        <a:effectLst/>
                        <a:latin typeface="+mj-ea"/>
                        <a:ea typeface="+mj-ea"/>
                      </a:endParaRPr>
                    </a:p>
                  </a:txBody>
                  <a:tcPr marL="3022" marR="3022" marT="3022" marB="0" anchor="ctr"/>
                </a:tc>
                <a:tc>
                  <a:txBody>
                    <a:bodyPr/>
                    <a:lstStyle/>
                    <a:p>
                      <a:pPr algn="l" fontAlgn="ctr"/>
                      <a:r>
                        <a:rPr lang="ja-JP" altLang="en-US" sz="1100" u="none" strike="noStrike" baseline="0" dirty="0">
                          <a:effectLst/>
                          <a:latin typeface="+mj-ea"/>
                          <a:ea typeface="+mj-ea"/>
                        </a:rPr>
                        <a:t>コンピューターで処理されるデータのまとまりのこと。</a:t>
                      </a:r>
                      <a:endParaRPr lang="ja-JP" altLang="en-US" sz="1100" b="0" i="0" u="none" strike="noStrike" baseline="0" dirty="0">
                        <a:solidFill>
                          <a:srgbClr val="000000"/>
                        </a:solidFill>
                        <a:effectLst/>
                        <a:latin typeface="+mj-ea"/>
                        <a:ea typeface="+mj-ea"/>
                      </a:endParaRPr>
                    </a:p>
                  </a:txBody>
                  <a:tcPr marL="3022" marR="3022" marT="3022" marB="0" anchor="ctr"/>
                </a:tc>
                <a:extLst>
                  <a:ext uri="{0D108BD9-81ED-4DB2-BD59-A6C34878D82A}">
                    <a16:rowId xmlns:a16="http://schemas.microsoft.com/office/drawing/2014/main" val="10010"/>
                  </a:ext>
                </a:extLst>
              </a:tr>
              <a:tr h="220459">
                <a:tc>
                  <a:txBody>
                    <a:bodyPr/>
                    <a:lstStyle/>
                    <a:p>
                      <a:pPr algn="l" fontAlgn="ctr"/>
                      <a:r>
                        <a:rPr lang="ja-JP" altLang="en-US" sz="1200" u="none" strike="noStrike" baseline="0">
                          <a:effectLst/>
                          <a:latin typeface="+mj-ea"/>
                          <a:ea typeface="+mj-ea"/>
                        </a:rPr>
                        <a:t>データドリブン</a:t>
                      </a:r>
                      <a:endParaRPr lang="ja-JP" altLang="en-US" sz="1200" b="0" i="0" u="none" strike="noStrike" baseline="0">
                        <a:solidFill>
                          <a:srgbClr val="000000"/>
                        </a:solidFill>
                        <a:effectLst/>
                        <a:latin typeface="+mj-ea"/>
                        <a:ea typeface="+mj-ea"/>
                      </a:endParaRPr>
                    </a:p>
                  </a:txBody>
                  <a:tcPr marL="3022" marR="3022" marT="3022" marB="0" anchor="ctr"/>
                </a:tc>
                <a:tc>
                  <a:txBody>
                    <a:bodyPr/>
                    <a:lstStyle/>
                    <a:p>
                      <a:pPr algn="l" fontAlgn="ctr"/>
                      <a:r>
                        <a:rPr lang="ja-JP" altLang="en-US" sz="1100" u="none" strike="noStrike" baseline="0" dirty="0">
                          <a:effectLst/>
                          <a:latin typeface="+mj-ea"/>
                          <a:ea typeface="+mj-ea"/>
                        </a:rPr>
                        <a:t>データを総合的に分析し、未来予測・意思決定・企画立案などに役立てること。</a:t>
                      </a:r>
                      <a:endParaRPr lang="ja-JP" altLang="en-US" sz="1100" b="0" i="0" u="none" strike="noStrike" baseline="0" dirty="0">
                        <a:solidFill>
                          <a:srgbClr val="000000"/>
                        </a:solidFill>
                        <a:effectLst/>
                        <a:latin typeface="+mj-ea"/>
                        <a:ea typeface="+mj-ea"/>
                      </a:endParaRPr>
                    </a:p>
                  </a:txBody>
                  <a:tcPr marL="3022" marR="3022" marT="3022" marB="0" anchor="ctr"/>
                </a:tc>
                <a:extLst>
                  <a:ext uri="{0D108BD9-81ED-4DB2-BD59-A6C34878D82A}">
                    <a16:rowId xmlns:a16="http://schemas.microsoft.com/office/drawing/2014/main" val="10011"/>
                  </a:ext>
                </a:extLst>
              </a:tr>
              <a:tr h="220459">
                <a:tc>
                  <a:txBody>
                    <a:bodyPr/>
                    <a:lstStyle/>
                    <a:p>
                      <a:pPr algn="l" fontAlgn="ctr"/>
                      <a:r>
                        <a:rPr lang="ja-JP" altLang="en-US" sz="1200" u="none" strike="noStrike" baseline="0">
                          <a:effectLst/>
                          <a:latin typeface="+mj-ea"/>
                          <a:ea typeface="+mj-ea"/>
                        </a:rPr>
                        <a:t>テレワーク</a:t>
                      </a:r>
                      <a:endParaRPr lang="ja-JP" altLang="en-US" sz="1200" b="0" i="0" u="none" strike="noStrike" baseline="0">
                        <a:solidFill>
                          <a:srgbClr val="000000"/>
                        </a:solidFill>
                        <a:effectLst/>
                        <a:latin typeface="+mj-ea"/>
                        <a:ea typeface="+mj-ea"/>
                      </a:endParaRPr>
                    </a:p>
                  </a:txBody>
                  <a:tcPr marL="3022" marR="3022" marT="3022" marB="0" anchor="ctr"/>
                </a:tc>
                <a:tc>
                  <a:txBody>
                    <a:bodyPr/>
                    <a:lstStyle/>
                    <a:p>
                      <a:pPr algn="l" fontAlgn="ctr"/>
                      <a:r>
                        <a:rPr lang="en-US" altLang="ja-JP" sz="1100" u="none" strike="noStrike" baseline="0" dirty="0">
                          <a:effectLst/>
                          <a:latin typeface="+mj-ea"/>
                          <a:ea typeface="+mj-ea"/>
                        </a:rPr>
                        <a:t>ICT</a:t>
                      </a:r>
                      <a:r>
                        <a:rPr lang="ja-JP" altLang="en-US" sz="1100" u="none" strike="noStrike" baseline="0" dirty="0">
                          <a:effectLst/>
                          <a:latin typeface="+mj-ea"/>
                          <a:ea typeface="+mj-ea"/>
                        </a:rPr>
                        <a:t>（情報通信技術）を活用した、場所や時間にとらわれない柔軟な働き方のこと。</a:t>
                      </a:r>
                      <a:endParaRPr lang="ja-JP" altLang="en-US" sz="1100" b="0" i="0" u="none" strike="noStrike" baseline="0" dirty="0">
                        <a:solidFill>
                          <a:srgbClr val="000000"/>
                        </a:solidFill>
                        <a:effectLst/>
                        <a:latin typeface="+mj-ea"/>
                        <a:ea typeface="+mj-ea"/>
                      </a:endParaRPr>
                    </a:p>
                  </a:txBody>
                  <a:tcPr marL="3022" marR="3022" marT="3022" marB="0" anchor="ctr"/>
                </a:tc>
                <a:extLst>
                  <a:ext uri="{0D108BD9-81ED-4DB2-BD59-A6C34878D82A}">
                    <a16:rowId xmlns:a16="http://schemas.microsoft.com/office/drawing/2014/main" val="10012"/>
                  </a:ext>
                </a:extLst>
              </a:tr>
              <a:tr h="220459">
                <a:tc>
                  <a:txBody>
                    <a:bodyPr/>
                    <a:lstStyle/>
                    <a:p>
                      <a:pPr algn="l" fontAlgn="ctr"/>
                      <a:r>
                        <a:rPr lang="ja-JP" altLang="en-US" sz="1200" u="none" strike="noStrike" baseline="0">
                          <a:effectLst/>
                          <a:latin typeface="+mj-ea"/>
                          <a:ea typeface="+mj-ea"/>
                        </a:rPr>
                        <a:t>パイロット事業</a:t>
                      </a:r>
                      <a:endParaRPr lang="ja-JP" altLang="en-US" sz="1200" b="0" i="0" u="none" strike="noStrike" baseline="0">
                        <a:solidFill>
                          <a:srgbClr val="000000"/>
                        </a:solidFill>
                        <a:effectLst/>
                        <a:latin typeface="+mj-ea"/>
                        <a:ea typeface="+mj-ea"/>
                      </a:endParaRPr>
                    </a:p>
                  </a:txBody>
                  <a:tcPr marL="3022" marR="3022" marT="3022" marB="0" anchor="ctr"/>
                </a:tc>
                <a:tc>
                  <a:txBody>
                    <a:bodyPr/>
                    <a:lstStyle/>
                    <a:p>
                      <a:pPr algn="l" fontAlgn="ctr"/>
                      <a:r>
                        <a:rPr lang="ja-JP" altLang="en-US" sz="1100" u="none" strike="noStrike" baseline="0" dirty="0">
                          <a:effectLst/>
                          <a:latin typeface="+mj-ea"/>
                          <a:ea typeface="+mj-ea"/>
                        </a:rPr>
                        <a:t>試験的に行う事業や先行する事業のこと。</a:t>
                      </a:r>
                      <a:endParaRPr lang="ja-JP" altLang="en-US" sz="1100" b="0" i="0" u="none" strike="noStrike" baseline="0" dirty="0">
                        <a:solidFill>
                          <a:srgbClr val="000000"/>
                        </a:solidFill>
                        <a:effectLst/>
                        <a:latin typeface="+mj-ea"/>
                        <a:ea typeface="+mj-ea"/>
                      </a:endParaRPr>
                    </a:p>
                  </a:txBody>
                  <a:tcPr marL="3022" marR="3022" marT="3022" marB="0" anchor="ctr"/>
                </a:tc>
                <a:extLst>
                  <a:ext uri="{0D108BD9-81ED-4DB2-BD59-A6C34878D82A}">
                    <a16:rowId xmlns:a16="http://schemas.microsoft.com/office/drawing/2014/main" val="10013"/>
                  </a:ext>
                </a:extLst>
              </a:tr>
              <a:tr h="599990">
                <a:tc>
                  <a:txBody>
                    <a:bodyPr/>
                    <a:lstStyle/>
                    <a:p>
                      <a:pPr algn="l" fontAlgn="ctr"/>
                      <a:r>
                        <a:rPr lang="ja-JP" altLang="en-US" sz="1200" u="none" strike="noStrike" baseline="0">
                          <a:effectLst/>
                          <a:latin typeface="+mj-ea"/>
                          <a:ea typeface="+mj-ea"/>
                        </a:rPr>
                        <a:t>ビックデータ</a:t>
                      </a:r>
                      <a:endParaRPr lang="ja-JP" altLang="en-US" sz="1200" b="0" i="0" u="none" strike="noStrike" baseline="0">
                        <a:solidFill>
                          <a:srgbClr val="000000"/>
                        </a:solidFill>
                        <a:effectLst/>
                        <a:latin typeface="+mj-ea"/>
                        <a:ea typeface="+mj-ea"/>
                      </a:endParaRPr>
                    </a:p>
                  </a:txBody>
                  <a:tcPr marL="3022" marR="3022" marT="3022" marB="0" anchor="ctr"/>
                </a:tc>
                <a:tc>
                  <a:txBody>
                    <a:bodyPr/>
                    <a:lstStyle/>
                    <a:p>
                      <a:pPr algn="l" fontAlgn="ctr"/>
                      <a:r>
                        <a:rPr lang="ja-JP" altLang="en-US" sz="1100" u="none" strike="noStrike" baseline="0">
                          <a:effectLst/>
                          <a:latin typeface="+mj-ea"/>
                          <a:ea typeface="+mj-ea"/>
                        </a:rPr>
                        <a:t>従来の数値化されたデータの集合体であるデータベースよりも、より巨大でさまざまな形式の情報（動画や音声、</a:t>
                      </a:r>
                      <a:r>
                        <a:rPr lang="en-US" altLang="ja-JP" sz="1100" u="none" strike="noStrike" baseline="0">
                          <a:effectLst/>
                          <a:latin typeface="+mj-ea"/>
                          <a:ea typeface="+mj-ea"/>
                        </a:rPr>
                        <a:t>SNS </a:t>
                      </a:r>
                      <a:r>
                        <a:rPr lang="ja-JP" altLang="en-US" sz="1100" u="none" strike="noStrike" baseline="0">
                          <a:effectLst/>
                          <a:latin typeface="+mj-ea"/>
                          <a:ea typeface="+mj-ea"/>
                        </a:rPr>
                        <a:t>の記録、位置情報等）が蓄積され、異変の察知や近未来の予測等を通じ、利用者個々のニーズに即したサービスの提供、業務運営の効率化や新産業の創出等が可能となるといわれている。</a:t>
                      </a:r>
                      <a:endParaRPr lang="ja-JP" altLang="en-US" sz="1100" b="0" i="0" u="none" strike="noStrike" baseline="0">
                        <a:solidFill>
                          <a:srgbClr val="000000"/>
                        </a:solidFill>
                        <a:effectLst/>
                        <a:latin typeface="+mj-ea"/>
                        <a:ea typeface="+mj-ea"/>
                      </a:endParaRPr>
                    </a:p>
                  </a:txBody>
                  <a:tcPr marL="3022" marR="3022" marT="3022" marB="0" anchor="ctr"/>
                </a:tc>
                <a:extLst>
                  <a:ext uri="{0D108BD9-81ED-4DB2-BD59-A6C34878D82A}">
                    <a16:rowId xmlns:a16="http://schemas.microsoft.com/office/drawing/2014/main" val="10014"/>
                  </a:ext>
                </a:extLst>
              </a:tr>
              <a:tr h="437334">
                <a:tc>
                  <a:txBody>
                    <a:bodyPr/>
                    <a:lstStyle/>
                    <a:p>
                      <a:pPr algn="l" fontAlgn="ctr"/>
                      <a:r>
                        <a:rPr lang="ja-JP" altLang="en-US" sz="1100" u="none" strike="noStrike" baseline="0">
                          <a:effectLst/>
                          <a:latin typeface="+mj-ea"/>
                          <a:ea typeface="+mj-ea"/>
                        </a:rPr>
                        <a:t>プロジェクトマネジメント</a:t>
                      </a:r>
                      <a:endParaRPr lang="ja-JP" altLang="en-US" sz="1100" b="0" i="0" u="none" strike="noStrike" baseline="0">
                        <a:solidFill>
                          <a:srgbClr val="000000"/>
                        </a:solidFill>
                        <a:effectLst/>
                        <a:latin typeface="+mj-ea"/>
                        <a:ea typeface="+mj-ea"/>
                      </a:endParaRPr>
                    </a:p>
                  </a:txBody>
                  <a:tcPr marL="3022" marR="3022" marT="3022" marB="0" anchor="ctr"/>
                </a:tc>
                <a:tc>
                  <a:txBody>
                    <a:bodyPr/>
                    <a:lstStyle/>
                    <a:p>
                      <a:pPr algn="l" fontAlgn="ctr"/>
                      <a:r>
                        <a:rPr lang="ja-JP" altLang="en-US" sz="1100" u="none" strike="noStrike" baseline="0">
                          <a:effectLst/>
                          <a:latin typeface="+mj-ea"/>
                          <a:ea typeface="+mj-ea"/>
                        </a:rPr>
                        <a:t>プロジェクトの制約条件である、コスト、資源、時間のバランスを常に考慮してプロジェクトを遂行し、期待したアウトプットを得ること。</a:t>
                      </a:r>
                      <a:endParaRPr lang="ja-JP" altLang="en-US" sz="1100" b="0" i="0" u="none" strike="noStrike" baseline="0">
                        <a:solidFill>
                          <a:srgbClr val="000000"/>
                        </a:solidFill>
                        <a:effectLst/>
                        <a:latin typeface="+mj-ea"/>
                        <a:ea typeface="+mj-ea"/>
                      </a:endParaRPr>
                    </a:p>
                  </a:txBody>
                  <a:tcPr marL="3022" marR="3022" marT="3022" marB="0" anchor="ctr"/>
                </a:tc>
                <a:extLst>
                  <a:ext uri="{0D108BD9-81ED-4DB2-BD59-A6C34878D82A}">
                    <a16:rowId xmlns:a16="http://schemas.microsoft.com/office/drawing/2014/main" val="10015"/>
                  </a:ext>
                </a:extLst>
              </a:tr>
              <a:tr h="652235">
                <a:tc>
                  <a:txBody>
                    <a:bodyPr/>
                    <a:lstStyle/>
                    <a:p>
                      <a:pPr algn="l" fontAlgn="ctr"/>
                      <a:r>
                        <a:rPr lang="ja-JP" altLang="en-US" sz="1200" u="none" strike="noStrike" baseline="0">
                          <a:effectLst/>
                          <a:latin typeface="+mj-ea"/>
                          <a:ea typeface="+mj-ea"/>
                        </a:rPr>
                        <a:t>レジリエンス</a:t>
                      </a:r>
                      <a:endParaRPr lang="ja-JP" altLang="en-US" sz="1200" b="0" i="0" u="none" strike="noStrike" baseline="0">
                        <a:solidFill>
                          <a:srgbClr val="000000"/>
                        </a:solidFill>
                        <a:effectLst/>
                        <a:latin typeface="+mj-ea"/>
                        <a:ea typeface="+mj-ea"/>
                      </a:endParaRPr>
                    </a:p>
                  </a:txBody>
                  <a:tcPr marL="3022" marR="3022" marT="3022" marB="0" anchor="ctr"/>
                </a:tc>
                <a:tc>
                  <a:txBody>
                    <a:bodyPr/>
                    <a:lstStyle/>
                    <a:p>
                      <a:pPr algn="l" fontAlgn="ctr"/>
                      <a:r>
                        <a:rPr lang="ja-JP" altLang="en-US" sz="1100" u="none" strike="noStrike" baseline="0" dirty="0">
                          <a:effectLst/>
                          <a:latin typeface="+mj-ea"/>
                          <a:ea typeface="+mj-ea"/>
                        </a:rPr>
                        <a:t>経済、暮らしが、災害や事故などにより致命的な被害を負わない強さと、速やかに回復するしなやかさをもつこと。</a:t>
                      </a:r>
                      <a:endParaRPr lang="en-US" altLang="ja-JP" sz="1100" u="none" strike="noStrike" baseline="0" dirty="0">
                        <a:effectLst/>
                        <a:latin typeface="+mj-ea"/>
                        <a:ea typeface="+mj-ea"/>
                      </a:endParaRPr>
                    </a:p>
                    <a:p>
                      <a:pPr algn="l" fontAlgn="ctr"/>
                      <a:r>
                        <a:rPr lang="ja-JP" altLang="en-US" sz="1100" b="0" i="0" u="none" strike="noStrike" baseline="0" dirty="0">
                          <a:solidFill>
                            <a:srgbClr val="000000"/>
                          </a:solidFill>
                          <a:effectLst/>
                          <a:latin typeface="+mj-ea"/>
                          <a:ea typeface="+mj-ea"/>
                        </a:rPr>
                        <a:t>本アクションプランでの「レジリエンス」とは、「行政事務そのものが停止してしまうような事態に直面したときでも、受ける影響の範囲を小さく抑え、できる限り通常と同じレベルで市民に行政サービスを提供し続けられる能力」のことを意味する。</a:t>
                      </a:r>
                    </a:p>
                  </a:txBody>
                  <a:tcPr marL="3022" marR="3022" marT="3022" marB="0" anchor="ctr"/>
                </a:tc>
                <a:extLst>
                  <a:ext uri="{0D108BD9-81ED-4DB2-BD59-A6C34878D82A}">
                    <a16:rowId xmlns:a16="http://schemas.microsoft.com/office/drawing/2014/main" val="10016"/>
                  </a:ext>
                </a:extLst>
              </a:tr>
            </a:tbl>
          </a:graphicData>
        </a:graphic>
      </p:graphicFrame>
      <p:sp>
        <p:nvSpPr>
          <p:cNvPr id="5" name="スライド番号プレースホルダー 4"/>
          <p:cNvSpPr>
            <a:spLocks noGrp="1"/>
          </p:cNvSpPr>
          <p:nvPr>
            <p:ph type="sldNum" sz="quarter" idx="10"/>
          </p:nvPr>
        </p:nvSpPr>
        <p:spPr>
          <a:xfrm>
            <a:off x="7473950" y="6668405"/>
            <a:ext cx="2311400" cy="180975"/>
          </a:xfrm>
        </p:spPr>
        <p:txBody>
          <a:bodyPr/>
          <a:lstStyle/>
          <a:p>
            <a:fld id="{17D6AA89-1CAE-4232-B76E-BD1FB226AC19}" type="slidenum">
              <a:rPr lang="en-US" altLang="ja-JP" smtClean="0"/>
              <a:pPr/>
              <a:t>43</a:t>
            </a:fld>
            <a:endParaRPr lang="en-US" altLang="ja-JP"/>
          </a:p>
        </p:txBody>
      </p:sp>
    </p:spTree>
    <p:extLst>
      <p:ext uri="{BB962C8B-B14F-4D97-AF65-F5344CB8AC3E}">
        <p14:creationId xmlns:p14="http://schemas.microsoft.com/office/powerpoint/2010/main" val="220469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角丸四角形 24"/>
          <p:cNvSpPr/>
          <p:nvPr/>
        </p:nvSpPr>
        <p:spPr bwMode="auto">
          <a:xfrm>
            <a:off x="4953000" y="5414335"/>
            <a:ext cx="4286011" cy="1255025"/>
          </a:xfrm>
          <a:prstGeom prst="roundRect">
            <a:avLst/>
          </a:prstGeom>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15" name="角丸四角形 14"/>
          <p:cNvSpPr/>
          <p:nvPr/>
        </p:nvSpPr>
        <p:spPr bwMode="auto">
          <a:xfrm>
            <a:off x="259900" y="5401969"/>
            <a:ext cx="4286011" cy="1255025"/>
          </a:xfrm>
          <a:prstGeom prst="roundRect">
            <a:avLst/>
          </a:prstGeom>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rgbClr val="000000"/>
                </a:solidFill>
                <a:latin typeface="メイリオ" panose="020B0604030504040204" pitchFamily="50" charset="-128"/>
              </a:rPr>
              <a:pPr eaLnBrk="1" hangingPunct="1"/>
              <a:t>25</a:t>
            </a:fld>
            <a:endParaRPr kumimoji="0" lang="en-US" altLang="ja-JP" sz="1000" dirty="0">
              <a:solidFill>
                <a:srgbClr val="000000"/>
              </a:solidFill>
              <a:latin typeface="メイリオ" panose="020B0604030504040204" pitchFamily="50" charset="-128"/>
            </a:endParaRPr>
          </a:p>
        </p:txBody>
      </p:sp>
      <p:sp>
        <p:nvSpPr>
          <p:cNvPr id="8195" name="Rectangle 2"/>
          <p:cNvSpPr>
            <a:spLocks noGrp="1" noChangeArrowheads="1"/>
          </p:cNvSpPr>
          <p:nvPr>
            <p:ph type="title"/>
          </p:nvPr>
        </p:nvSpPr>
        <p:spPr>
          <a:xfrm>
            <a:off x="273051" y="188913"/>
            <a:ext cx="5400030" cy="395287"/>
          </a:xfrm>
          <a:noFill/>
        </p:spPr>
        <p:txBody>
          <a:bodyPr anchor="ctr"/>
          <a:lstStyle/>
          <a:p>
            <a:pPr eaLnBrk="1" hangingPunct="1"/>
            <a:r>
              <a:rPr lang="ja-JP" altLang="en-US" dirty="0"/>
              <a:t>官民データの容易な利用</a:t>
            </a:r>
          </a:p>
        </p:txBody>
      </p:sp>
      <p:sp>
        <p:nvSpPr>
          <p:cNvPr id="20" name="Shape 128"/>
          <p:cNvSpPr/>
          <p:nvPr/>
        </p:nvSpPr>
        <p:spPr>
          <a:xfrm>
            <a:off x="269788" y="742905"/>
            <a:ext cx="8679656" cy="59138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オープンデータ・ビッグデータの利活用促進</a:t>
            </a:r>
            <a:endParaRPr kumimoji="0" lang="en-US" altLang="ja-JP" sz="1687" kern="0" dirty="0">
              <a:solidFill>
                <a:srgbClr val="C00000"/>
              </a:solidFill>
              <a:latin typeface="メイリオ" panose="020B0604030504040204" pitchFamily="50" charset="-128"/>
              <a:sym typeface="Helvetica Light"/>
            </a:endParaRPr>
          </a:p>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　　～官民データの容易な利用に向けてオープンデータポータルサイトのデータを充実～</a:t>
            </a:r>
            <a:endParaRPr kumimoji="0" lang="en-US" altLang="ja-JP" sz="1687" u="sng" kern="0" dirty="0">
              <a:solidFill>
                <a:srgbClr val="C00000"/>
              </a:solidFill>
              <a:latin typeface="メイリオ" panose="020B0604030504040204" pitchFamily="50" charset="-128"/>
              <a:sym typeface="Helvetica Light"/>
            </a:endParaRPr>
          </a:p>
        </p:txBody>
      </p:sp>
      <p:sp>
        <p:nvSpPr>
          <p:cNvPr id="31" name="テキスト ボックス 30"/>
          <p:cNvSpPr txBox="1"/>
          <p:nvPr/>
        </p:nvSpPr>
        <p:spPr>
          <a:xfrm>
            <a:off x="217127" y="1226061"/>
            <a:ext cx="9568222" cy="145886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nchor="t">
            <a:spAutoFit/>
          </a:bodyPr>
          <a:lstStyle/>
          <a:p>
            <a:r>
              <a:rPr lang="ja-JP" altLang="en-US" sz="1200" dirty="0">
                <a:solidFill>
                  <a:schemeClr val="tx1"/>
                </a:solidFill>
                <a:latin typeface="メイリオ"/>
                <a:ea typeface="メイリオ"/>
              </a:rPr>
              <a:t>・「オープン・バイ・デフォルト」の方針のもと、本市が保有する各種行政情報をオープンデータとして積極的に公開し、行政の透明</a:t>
            </a:r>
            <a:endParaRPr lang="en-US" altLang="ja-JP" sz="1200" dirty="0">
              <a:solidFill>
                <a:schemeClr val="tx1"/>
              </a:solidFill>
              <a:latin typeface="メイリオ"/>
              <a:ea typeface="メイリオ"/>
            </a:endParaRPr>
          </a:p>
          <a:p>
            <a:r>
              <a:rPr lang="ja-JP" altLang="en-US" sz="1200" dirty="0">
                <a:solidFill>
                  <a:schemeClr val="tx1"/>
                </a:solidFill>
                <a:latin typeface="メイリオ"/>
                <a:ea typeface="メイリオ"/>
              </a:rPr>
              <a:t>　性を高めるとともに、業務の効率化につなげる。</a:t>
            </a:r>
            <a:endParaRPr lang="en-US" altLang="ja-JP" sz="1200" dirty="0">
              <a:solidFill>
                <a:schemeClr val="tx1"/>
              </a:solidFill>
              <a:latin typeface="メイリオ"/>
              <a:ea typeface="メイリオ"/>
            </a:endParaRPr>
          </a:p>
          <a:p>
            <a:r>
              <a:rPr lang="ja-JP" altLang="en-US" sz="1200" dirty="0">
                <a:solidFill>
                  <a:schemeClr val="tx1"/>
                </a:solidFill>
                <a:latin typeface="メイリオ"/>
                <a:ea typeface="メイリオ"/>
              </a:rPr>
              <a:t>・ポータルサイトで公開されているデータが、使いやすく、アクセスが良い状態で、適切に更新がされている状態</a:t>
            </a:r>
            <a:r>
              <a:rPr lang="ja-JP" altLang="en-US" sz="1200" dirty="0" smtClean="0">
                <a:solidFill>
                  <a:schemeClr val="tx1"/>
                </a:solidFill>
                <a:latin typeface="メイリオ"/>
                <a:ea typeface="メイリオ"/>
              </a:rPr>
              <a:t>をめざす</a:t>
            </a:r>
            <a:r>
              <a:rPr lang="ja-JP" altLang="en-US" sz="1200" dirty="0">
                <a:solidFill>
                  <a:schemeClr val="tx1"/>
                </a:solidFill>
                <a:latin typeface="メイリオ"/>
                <a:ea typeface="メイリオ"/>
              </a:rPr>
              <a:t>。</a:t>
            </a:r>
            <a:endParaRPr lang="en-US" altLang="ja-JP" sz="1200" dirty="0">
              <a:solidFill>
                <a:schemeClr val="tx1"/>
              </a:solidFill>
              <a:latin typeface="メイリオ"/>
              <a:ea typeface="メイリオ"/>
            </a:endParaRPr>
          </a:p>
          <a:p>
            <a:r>
              <a:rPr lang="ja-JP" altLang="en-US" sz="1200" dirty="0">
                <a:solidFill>
                  <a:schemeClr val="tx1"/>
                </a:solidFill>
                <a:latin typeface="メイリオ"/>
                <a:ea typeface="メイリオ"/>
              </a:rPr>
              <a:t>・より多くのデータセット公開に向けた仕組みづくりや、掲載すべきデータセットの選定を行い、掲載データのさらなる充実を進める。</a:t>
            </a:r>
            <a:endParaRPr lang="en-US" altLang="ja-JP" sz="1200" dirty="0">
              <a:solidFill>
                <a:srgbClr val="FF0000"/>
              </a:solidFill>
              <a:latin typeface="メイリオ"/>
              <a:ea typeface="メイリオ"/>
            </a:endParaRPr>
          </a:p>
          <a:p>
            <a:r>
              <a:rPr lang="ja-JP" altLang="en-US" sz="1200" dirty="0">
                <a:solidFill>
                  <a:schemeClr val="tx1"/>
                </a:solidFill>
                <a:latin typeface="メイリオ"/>
                <a:ea typeface="メイリオ"/>
              </a:rPr>
              <a:t>・将来的には民間企業や大学等とデータを連携することも視野に入れ、データ活用プラットフォームのあり方について検討する。</a:t>
            </a:r>
            <a:endParaRPr lang="en-US" altLang="ja-JP" sz="1200" dirty="0">
              <a:solidFill>
                <a:schemeClr val="tx1"/>
              </a:solidFill>
              <a:latin typeface="メイリオ"/>
              <a:ea typeface="メイリオ"/>
            </a:endParaRPr>
          </a:p>
        </p:txBody>
      </p:sp>
      <p:sp>
        <p:nvSpPr>
          <p:cNvPr id="9" name="正方形/長方形 8"/>
          <p:cNvSpPr/>
          <p:nvPr/>
        </p:nvSpPr>
        <p:spPr>
          <a:xfrm>
            <a:off x="279248" y="5457943"/>
            <a:ext cx="4351362" cy="1181862"/>
          </a:xfrm>
          <a:prstGeom prst="rect">
            <a:avLst/>
          </a:prstGeom>
        </p:spPr>
        <p:txBody>
          <a:bodyPr wrap="square">
            <a:spAutoFit/>
          </a:bodyPr>
          <a:lstStyle/>
          <a:p>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期待される効果</a:t>
            </a:r>
            <a:r>
              <a:rPr lang="en-US" altLang="ja-JP" sz="1200" dirty="0">
                <a:solidFill>
                  <a:schemeClr val="tx1"/>
                </a:solidFill>
                <a:latin typeface="Meiryo UI" panose="020B0604030504040204" pitchFamily="50" charset="-128"/>
                <a:ea typeface="Meiryo UI" panose="020B0604030504040204" pitchFamily="50" charset="-128"/>
              </a:rPr>
              <a:t>】</a:t>
            </a:r>
          </a:p>
          <a:p>
            <a:r>
              <a:rPr lang="ja-JP" altLang="en-US" sz="1200" dirty="0">
                <a:solidFill>
                  <a:schemeClr val="tx1"/>
                </a:solidFill>
                <a:latin typeface="Meiryo UI" panose="020B0604030504040204" pitchFamily="50" charset="-128"/>
                <a:ea typeface="Meiryo UI" panose="020B0604030504040204" pitchFamily="50" charset="-128"/>
              </a:rPr>
              <a:t>・行政における透明性や効率性の向上</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・行政の保有する情報をオープンデータとすることによる官民双方での</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データ利活用や民間における新ビジネスの創出</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4990161" y="5379880"/>
            <a:ext cx="4355451" cy="904863"/>
          </a:xfrm>
          <a:prstGeom prst="rect">
            <a:avLst/>
          </a:prstGeom>
        </p:spPr>
        <p:txBody>
          <a:bodyPr wrap="square">
            <a:spAutoFit/>
          </a:bodyPr>
          <a:lstStyle/>
          <a:p>
            <a:r>
              <a:rPr lang="en-US" altLang="ja-JP" sz="1200" dirty="0">
                <a:solidFill>
                  <a:schemeClr val="tx1"/>
                </a:solidFill>
                <a:latin typeface="Meiryo UI" panose="020B0604030504040204" pitchFamily="50" charset="-128"/>
                <a:ea typeface="Meiryo UI" panose="020B0604030504040204" pitchFamily="50" charset="-128"/>
              </a:rPr>
              <a:t>【KPI】</a:t>
            </a:r>
          </a:p>
          <a:p>
            <a:r>
              <a:rPr lang="ja-JP" altLang="en-US" sz="1200" dirty="0">
                <a:solidFill>
                  <a:schemeClr val="tx1"/>
                </a:solidFill>
                <a:latin typeface="Meiryo UI" panose="020B0604030504040204" pitchFamily="50" charset="-128"/>
                <a:ea typeface="Meiryo UI" panose="020B0604030504040204" pitchFamily="50" charset="-128"/>
              </a:rPr>
              <a:t>・オープンデータポータルサイトのアクセス件数</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・オープンデータとして掲載すべきデータセットのうち公開に至った数</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8240332" y="118722"/>
            <a:ext cx="1537204" cy="372410"/>
          </a:xfrm>
          <a:prstGeom prst="rect">
            <a:avLst/>
          </a:prstGeom>
          <a:solidFill>
            <a:srgbClr val="F69200"/>
          </a:solidFill>
          <a:ln>
            <a:solidFill>
              <a:srgbClr val="F69200"/>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ja-JP" altLang="en-US" sz="1400" dirty="0">
                <a:latin typeface="+mj-ea"/>
                <a:ea typeface="+mj-ea"/>
              </a:rPr>
              <a:t>データドリブン</a:t>
            </a:r>
            <a:endParaRPr kumimoji="1" lang="ja-JP" altLang="en-US" sz="1400" dirty="0">
              <a:latin typeface="+mj-ea"/>
              <a:ea typeface="+mj-ea"/>
            </a:endParaRPr>
          </a:p>
        </p:txBody>
      </p:sp>
      <p:graphicFrame>
        <p:nvGraphicFramePr>
          <p:cNvPr id="16" name="表 15"/>
          <p:cNvGraphicFramePr>
            <a:graphicFrameLocks noGrp="1"/>
          </p:cNvGraphicFramePr>
          <p:nvPr>
            <p:extLst>
              <p:ext uri="{D42A27DB-BD31-4B8C-83A1-F6EECF244321}">
                <p14:modId xmlns:p14="http://schemas.microsoft.com/office/powerpoint/2010/main" val="1991676779"/>
              </p:ext>
            </p:extLst>
          </p:nvPr>
        </p:nvGraphicFramePr>
        <p:xfrm>
          <a:off x="164467" y="2997359"/>
          <a:ext cx="4214003" cy="2214922"/>
        </p:xfrm>
        <a:graphic>
          <a:graphicData uri="http://schemas.openxmlformats.org/drawingml/2006/table">
            <a:tbl>
              <a:tblPr firstRow="1" bandRow="1"/>
              <a:tblGrid>
                <a:gridCol w="2088233">
                  <a:extLst>
                    <a:ext uri="{9D8B030D-6E8A-4147-A177-3AD203B41FA5}">
                      <a16:colId xmlns:a16="http://schemas.microsoft.com/office/drawing/2014/main" val="20000"/>
                    </a:ext>
                  </a:extLst>
                </a:gridCol>
                <a:gridCol w="2125770">
                  <a:extLst>
                    <a:ext uri="{9D8B030D-6E8A-4147-A177-3AD203B41FA5}">
                      <a16:colId xmlns:a16="http://schemas.microsoft.com/office/drawing/2014/main" val="20001"/>
                    </a:ext>
                  </a:extLst>
                </a:gridCol>
              </a:tblGrid>
              <a:tr h="262228">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050" dirty="0">
                          <a:latin typeface="Meiryo UI" panose="020B0604030504040204" pitchFamily="50" charset="-128"/>
                          <a:ea typeface="Meiryo UI" panose="020B0604030504040204" pitchFamily="50" charset="-128"/>
                        </a:rPr>
                        <a:t>2018</a:t>
                      </a:r>
                      <a:r>
                        <a:rPr kumimoji="1" lang="ja-JP" altLang="en-US" sz="1050" dirty="0">
                          <a:latin typeface="Meiryo UI" panose="020B0604030504040204" pitchFamily="50" charset="-128"/>
                          <a:ea typeface="Meiryo UI" panose="020B0604030504040204" pitchFamily="50" charset="-128"/>
                        </a:rPr>
                        <a:t>年度</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050" dirty="0">
                          <a:latin typeface="Meiryo UI" panose="020B0604030504040204" pitchFamily="50" charset="-128"/>
                          <a:ea typeface="Meiryo UI" panose="020B0604030504040204" pitchFamily="50" charset="-128"/>
                        </a:rPr>
                        <a:t>2019</a:t>
                      </a:r>
                      <a:r>
                        <a:rPr kumimoji="1" lang="ja-JP" altLang="en-US" sz="1050" dirty="0">
                          <a:latin typeface="Meiryo UI" panose="020B0604030504040204" pitchFamily="50" charset="-128"/>
                          <a:ea typeface="Meiryo UI" panose="020B0604030504040204" pitchFamily="50" charset="-128"/>
                        </a:rPr>
                        <a:t>年度～</a:t>
                      </a:r>
                      <a:endParaRPr kumimoji="1" lang="en-US" altLang="ja-JP" sz="1050" dirty="0">
                        <a:latin typeface="Meiryo UI" panose="020B0604030504040204" pitchFamily="50" charset="-128"/>
                        <a:ea typeface="Meiryo UI" panose="020B0604030504040204" pitchFamily="50" charset="-128"/>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1952694">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latin typeface="Meiryo UI" panose="020B0604030504040204" pitchFamily="50" charset="-128"/>
                        <a:ea typeface="Meiryo UI" panose="020B0604030504040204" pitchFamily="50" charset="-128"/>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17" name="ホームベース 16"/>
          <p:cNvSpPr/>
          <p:nvPr/>
        </p:nvSpPr>
        <p:spPr>
          <a:xfrm>
            <a:off x="274015" y="3316952"/>
            <a:ext cx="1892471" cy="1444426"/>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000" dirty="0">
                <a:solidFill>
                  <a:schemeClr val="tx1"/>
                </a:solidFill>
                <a:latin typeface="Meiryo UI" panose="020B0604030504040204" pitchFamily="50" charset="-128"/>
                <a:ea typeface="Meiryo UI" panose="020B0604030504040204" pitchFamily="50" charset="-128"/>
              </a:rPr>
              <a:t>機械判読可能なデータ割合の向上、利用しやすいオープンデータポータルに向けた検討</a:t>
            </a:r>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19" name="ホームベース 18"/>
          <p:cNvSpPr/>
          <p:nvPr/>
        </p:nvSpPr>
        <p:spPr>
          <a:xfrm>
            <a:off x="2343519" y="3328244"/>
            <a:ext cx="2034952" cy="1433134"/>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000" dirty="0">
                <a:solidFill>
                  <a:schemeClr val="tx1"/>
                </a:solidFill>
                <a:latin typeface="Meiryo UI" panose="020B0604030504040204" pitchFamily="50" charset="-128"/>
                <a:ea typeface="Meiryo UI" panose="020B0604030504040204" pitchFamily="50" charset="-128"/>
              </a:rPr>
              <a:t>掲載データの内容の充実、オープンデータとして掲載すべきデータセットの検討・把握および公開促進</a:t>
            </a:r>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66552" y="2679295"/>
            <a:ext cx="1214040" cy="350865"/>
          </a:xfrm>
          <a:prstGeom prst="rect">
            <a:avLst/>
          </a:prstGeom>
        </p:spPr>
        <p:txBody>
          <a:bodyPr wrap="square">
            <a:spAutoFit/>
          </a:bodyPr>
          <a:lstStyle/>
          <a:p>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スケジュール</a:t>
            </a:r>
            <a:r>
              <a:rPr lang="en-US" altLang="ja-JP" sz="1200" dirty="0">
                <a:solidFill>
                  <a:schemeClr val="tx1"/>
                </a:solidFill>
                <a:latin typeface="Meiryo UI" panose="020B0604030504040204" pitchFamily="50" charset="-128"/>
                <a:ea typeface="Meiryo UI" panose="020B0604030504040204" pitchFamily="50" charset="-128"/>
              </a:rPr>
              <a:t>】</a:t>
            </a:r>
          </a:p>
        </p:txBody>
      </p:sp>
      <p:sp>
        <p:nvSpPr>
          <p:cNvPr id="18" name="正方形/長方形 17"/>
          <p:cNvSpPr/>
          <p:nvPr/>
        </p:nvSpPr>
        <p:spPr>
          <a:xfrm>
            <a:off x="7228742" y="50626"/>
            <a:ext cx="954107" cy="523220"/>
          </a:xfrm>
          <a:prstGeom prst="rect">
            <a:avLst/>
          </a:prstGeom>
          <a:noFill/>
          <a:ln>
            <a:solidFill>
              <a:srgbClr val="DF5327"/>
            </a:solidFill>
          </a:ln>
        </p:spPr>
        <p:style>
          <a:lnRef idx="3">
            <a:schemeClr val="lt1"/>
          </a:lnRef>
          <a:fillRef idx="1">
            <a:schemeClr val="accent3"/>
          </a:fillRef>
          <a:effectRef idx="1">
            <a:schemeClr val="accent3"/>
          </a:effectRef>
          <a:fontRef idx="minor">
            <a:schemeClr val="lt1"/>
          </a:fontRef>
        </p:style>
        <p:txBody>
          <a:bodyPr wrap="none" lIns="91440" tIns="45720" rIns="91440" bIns="45720">
            <a:spAutoFit/>
          </a:bodyPr>
          <a:lstStyle/>
          <a:p>
            <a:pPr algn="ctr"/>
            <a:r>
              <a:rPr lang="ja-JP" altLang="en-US" sz="2000" dirty="0">
                <a:ln w="0"/>
                <a:solidFill>
                  <a:schemeClr val="tx1"/>
                </a:solidFill>
                <a:effectLst>
                  <a:outerShdw blurRad="38100" dist="19050" dir="2700000" algn="tl" rotWithShape="0">
                    <a:schemeClr val="dk1">
                      <a:alpha val="40000"/>
                    </a:schemeClr>
                  </a:outerShdw>
                </a:effectLst>
              </a:rPr>
              <a:t>運用中</a:t>
            </a:r>
          </a:p>
        </p:txBody>
      </p:sp>
      <p:pic>
        <p:nvPicPr>
          <p:cNvPr id="2" name="図 1"/>
          <p:cNvPicPr>
            <a:picLocks noChangeAspect="1"/>
          </p:cNvPicPr>
          <p:nvPr/>
        </p:nvPicPr>
        <p:blipFill>
          <a:blip r:embed="rId2"/>
          <a:stretch>
            <a:fillRect/>
          </a:stretch>
        </p:blipFill>
        <p:spPr>
          <a:xfrm>
            <a:off x="4765744" y="2733989"/>
            <a:ext cx="4925995" cy="2536156"/>
          </a:xfrm>
          <a:prstGeom prst="rect">
            <a:avLst/>
          </a:prstGeom>
        </p:spPr>
      </p:pic>
    </p:spTree>
    <p:extLst>
      <p:ext uri="{BB962C8B-B14F-4D97-AF65-F5344CB8AC3E}">
        <p14:creationId xmlns:p14="http://schemas.microsoft.com/office/powerpoint/2010/main" val="2539537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262306" y="1482982"/>
            <a:ext cx="9227198" cy="157273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400" dirty="0">
                <a:solidFill>
                  <a:prstClr val="black"/>
                </a:solidFill>
                <a:latin typeface="メイリオ"/>
                <a:ea typeface="メイリオ"/>
              </a:rPr>
              <a:t>・地域社会の課題解決や観光産業、民間企業などによる新たな産業創出等、地域経済に資することを目的に、</a:t>
            </a:r>
            <a:endParaRPr lang="en-US" altLang="ja-JP" sz="1400" dirty="0">
              <a:solidFill>
                <a:prstClr val="black"/>
              </a:solidFill>
              <a:latin typeface="メイリオ"/>
              <a:ea typeface="メイリオ"/>
            </a:endParaRPr>
          </a:p>
          <a:p>
            <a:r>
              <a:rPr lang="ja-JP" altLang="en-US" sz="1400" dirty="0">
                <a:solidFill>
                  <a:prstClr val="black"/>
                </a:solidFill>
                <a:latin typeface="メイリオ"/>
                <a:ea typeface="メイリオ"/>
              </a:rPr>
              <a:t>　「大阪市立図書館デジタルアーカイブ」で公開している著作権の切れた昔の写真や絵はがき等のコレクション</a:t>
            </a:r>
            <a:r>
              <a:rPr lang="en-US" altLang="ja-JP" sz="1400" dirty="0">
                <a:solidFill>
                  <a:prstClr val="black"/>
                </a:solidFill>
                <a:latin typeface="メイリオ"/>
                <a:ea typeface="メイリオ"/>
              </a:rPr>
              <a:t/>
            </a:r>
            <a:br>
              <a:rPr lang="en-US" altLang="ja-JP" sz="1400" dirty="0">
                <a:solidFill>
                  <a:prstClr val="black"/>
                </a:solidFill>
                <a:latin typeface="メイリオ"/>
                <a:ea typeface="メイリオ"/>
              </a:rPr>
            </a:br>
            <a:r>
              <a:rPr lang="ja-JP" altLang="en-US" sz="1400" dirty="0">
                <a:solidFill>
                  <a:prstClr val="black"/>
                </a:solidFill>
                <a:latin typeface="メイリオ"/>
                <a:ea typeface="メイリオ"/>
              </a:rPr>
              <a:t>　画像をオープンデータとして提供する。</a:t>
            </a:r>
            <a:endParaRPr lang="en-US" altLang="ja-JP" sz="1400" dirty="0">
              <a:solidFill>
                <a:prstClr val="black"/>
              </a:solidFill>
              <a:latin typeface="メイリオ"/>
              <a:ea typeface="メイリオ"/>
            </a:endParaRPr>
          </a:p>
          <a:p>
            <a:r>
              <a:rPr lang="ja-JP" altLang="en-US" sz="1200" dirty="0">
                <a:solidFill>
                  <a:prstClr val="black"/>
                </a:solidFill>
                <a:latin typeface="メイリオ"/>
                <a:ea typeface="メイリオ"/>
              </a:rPr>
              <a:t>　</a:t>
            </a:r>
            <a:r>
              <a:rPr lang="en-US" altLang="ja-JP" sz="1200" dirty="0">
                <a:solidFill>
                  <a:prstClr val="black"/>
                </a:solidFill>
                <a:latin typeface="メイリオ"/>
                <a:ea typeface="メイリオ"/>
              </a:rPr>
              <a:t>※</a:t>
            </a:r>
            <a:r>
              <a:rPr lang="ja-JP" altLang="en-US" sz="1200" dirty="0">
                <a:solidFill>
                  <a:prstClr val="black"/>
                </a:solidFill>
                <a:latin typeface="メイリオ"/>
                <a:ea typeface="メイリオ"/>
              </a:rPr>
              <a:t>「大阪市立図書館デジタルアーカイブ」・・・大阪市立中央図書館が所蔵している古文書や写真、絵はがき、地図などの貴重資</a:t>
            </a:r>
            <a:endParaRPr lang="en-US" altLang="ja-JP" sz="1200" dirty="0">
              <a:solidFill>
                <a:prstClr val="black"/>
              </a:solidFill>
              <a:latin typeface="メイリオ"/>
              <a:ea typeface="メイリオ"/>
            </a:endParaRPr>
          </a:p>
          <a:p>
            <a:r>
              <a:rPr lang="ja-JP" altLang="en-US" sz="1200" dirty="0">
                <a:solidFill>
                  <a:prstClr val="black"/>
                </a:solidFill>
                <a:latin typeface="メイリオ"/>
                <a:ea typeface="メイリオ"/>
              </a:rPr>
              <a:t>　　料の画像閲覧サービス。</a:t>
            </a:r>
          </a:p>
        </p:txBody>
      </p:sp>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rgbClr val="000000"/>
                </a:solidFill>
                <a:latin typeface="メイリオ" panose="020B0604030504040204" pitchFamily="50" charset="-128"/>
              </a:rPr>
              <a:pPr eaLnBrk="1" hangingPunct="1"/>
              <a:t>26</a:t>
            </a:fld>
            <a:endParaRPr kumimoji="0" lang="en-US" altLang="ja-JP" sz="1000">
              <a:solidFill>
                <a:srgbClr val="000000"/>
              </a:solidFill>
              <a:latin typeface="メイリオ" panose="020B0604030504040204" pitchFamily="50" charset="-128"/>
            </a:endParaRPr>
          </a:p>
        </p:txBody>
      </p:sp>
      <p:sp>
        <p:nvSpPr>
          <p:cNvPr id="8195" name="Rectangle 2"/>
          <p:cNvSpPr>
            <a:spLocks noGrp="1" noChangeArrowheads="1"/>
          </p:cNvSpPr>
          <p:nvPr>
            <p:ph type="title"/>
          </p:nvPr>
        </p:nvSpPr>
        <p:spPr>
          <a:xfrm>
            <a:off x="272480" y="188913"/>
            <a:ext cx="9072563" cy="395287"/>
          </a:xfrm>
          <a:noFill/>
        </p:spPr>
        <p:txBody>
          <a:bodyPr anchor="ctr"/>
          <a:lstStyle/>
          <a:p>
            <a:pPr eaLnBrk="1" hangingPunct="1"/>
            <a:r>
              <a:rPr lang="ja-JP" altLang="en-US"/>
              <a:t>官民データの容易な利用</a:t>
            </a:r>
            <a:endParaRPr lang="ja-JP" altLang="en-US">
              <a:latin typeface="+mn-ea"/>
              <a:ea typeface="+mn-ea"/>
            </a:endParaRPr>
          </a:p>
        </p:txBody>
      </p:sp>
      <p:sp>
        <p:nvSpPr>
          <p:cNvPr id="63" name="Shape 128"/>
          <p:cNvSpPr/>
          <p:nvPr/>
        </p:nvSpPr>
        <p:spPr>
          <a:xfrm>
            <a:off x="256219" y="871604"/>
            <a:ext cx="9529132" cy="59138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a:solidFill>
                  <a:srgbClr val="C00000"/>
                </a:solidFill>
                <a:latin typeface="メイリオ" panose="020B0604030504040204" pitchFamily="50" charset="-128"/>
                <a:sym typeface="Helvetica Light"/>
              </a:rPr>
              <a:t>オープンデータ・ビッグデータの利活用促進</a:t>
            </a:r>
            <a:r>
              <a:rPr kumimoji="0" lang="en-US" altLang="ja-JP" sz="1687" kern="0">
                <a:solidFill>
                  <a:srgbClr val="C00000"/>
                </a:solidFill>
                <a:latin typeface="メイリオ" panose="020B0604030504040204" pitchFamily="50" charset="-128"/>
                <a:sym typeface="Helvetica Light"/>
              </a:rPr>
              <a:t/>
            </a:r>
            <a:br>
              <a:rPr kumimoji="0" lang="en-US" altLang="ja-JP" sz="1687" kern="0">
                <a:solidFill>
                  <a:srgbClr val="C00000"/>
                </a:solidFill>
                <a:latin typeface="メイリオ" panose="020B0604030504040204" pitchFamily="50" charset="-128"/>
                <a:sym typeface="Helvetica Light"/>
              </a:rPr>
            </a:br>
            <a:r>
              <a:rPr kumimoji="0" lang="ja-JP" altLang="en-US" sz="1687" kern="0">
                <a:solidFill>
                  <a:srgbClr val="C00000"/>
                </a:solidFill>
                <a:latin typeface="メイリオ" panose="020B0604030504040204" pitchFamily="50" charset="-128"/>
                <a:sym typeface="Helvetica Light"/>
              </a:rPr>
              <a:t>　～オープンデータ化した図書館の地域資料の利活用を通じて、大阪の魅力を発信～　　　　　　　　　　</a:t>
            </a:r>
          </a:p>
        </p:txBody>
      </p:sp>
      <p:sp>
        <p:nvSpPr>
          <p:cNvPr id="15" name="Shape 128"/>
          <p:cNvSpPr/>
          <p:nvPr/>
        </p:nvSpPr>
        <p:spPr>
          <a:xfrm>
            <a:off x="164468" y="5977562"/>
            <a:ext cx="9251320"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endParaRPr kumimoji="0" lang="ja-JP" altLang="en-US" sz="1687" kern="0">
              <a:solidFill>
                <a:srgbClr val="C00000"/>
              </a:solidFill>
              <a:latin typeface="メイリオ" panose="020B0604030504040204" pitchFamily="50" charset="-128"/>
              <a:sym typeface="Helvetica Light"/>
            </a:endParaRPr>
          </a:p>
        </p:txBody>
      </p:sp>
      <p:sp>
        <p:nvSpPr>
          <p:cNvPr id="19" name="角丸四角形 18"/>
          <p:cNvSpPr/>
          <p:nvPr/>
        </p:nvSpPr>
        <p:spPr bwMode="auto">
          <a:xfrm>
            <a:off x="614594" y="5894680"/>
            <a:ext cx="8910914" cy="774680"/>
          </a:xfrm>
          <a:prstGeom prst="roundRect">
            <a:avLst/>
          </a:prstGeom>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000" dirty="0">
                <a:solidFill>
                  <a:schemeClr val="tx1"/>
                </a:solidFill>
                <a:latin typeface="+mj-ea"/>
                <a:ea typeface="+mj-ea"/>
              </a:rPr>
              <a:t>【</a:t>
            </a:r>
            <a:r>
              <a:rPr lang="ja-JP" altLang="en-US" sz="1000" dirty="0">
                <a:solidFill>
                  <a:schemeClr val="tx1"/>
                </a:solidFill>
                <a:latin typeface="+mj-ea"/>
                <a:ea typeface="+mj-ea"/>
              </a:rPr>
              <a:t>期待される効果</a:t>
            </a:r>
            <a:r>
              <a:rPr lang="en-US" altLang="ja-JP" sz="1000" dirty="0">
                <a:solidFill>
                  <a:schemeClr val="tx1"/>
                </a:solidFill>
                <a:latin typeface="+mj-ea"/>
                <a:ea typeface="+mj-ea"/>
              </a:rPr>
              <a:t>】</a:t>
            </a:r>
            <a:endParaRPr lang="en-US" altLang="ja-JP" sz="1000" dirty="0">
              <a:solidFill>
                <a:schemeClr val="tx1"/>
              </a:solidFill>
              <a:latin typeface="+mj-ea"/>
              <a:ea typeface="+mj-ea"/>
              <a:cs typeface="メイリオ" pitchFamily="50" charset="-128"/>
            </a:endParaRPr>
          </a:p>
          <a:p>
            <a:r>
              <a:rPr lang="ja-JP" altLang="en-US" sz="1050" dirty="0">
                <a:solidFill>
                  <a:schemeClr val="tx1"/>
                </a:solidFill>
                <a:latin typeface="Arial" charset="0"/>
                <a:ea typeface="メイリオ" pitchFamily="50" charset="-128"/>
                <a:cs typeface="メイリオ" pitchFamily="50" charset="-128"/>
              </a:rPr>
              <a:t>・大阪ゆかりの文化資源の活用による新たなビジネスの創出、市民のシビックプライド（都市に対する市民の誇り）向上</a:t>
            </a:r>
            <a:endParaRPr lang="en-US" altLang="ja-JP" sz="1050" dirty="0">
              <a:solidFill>
                <a:schemeClr val="tx1"/>
              </a:solidFill>
              <a:latin typeface="Arial" charset="0"/>
              <a:ea typeface="メイリオ" pitchFamily="50" charset="-128"/>
              <a:cs typeface="メイリオ" pitchFamily="50" charset="-128"/>
            </a:endParaRPr>
          </a:p>
          <a:p>
            <a:r>
              <a:rPr lang="ja-JP" altLang="en-US" sz="1050" dirty="0">
                <a:solidFill>
                  <a:schemeClr val="tx1"/>
                </a:solidFill>
                <a:latin typeface="Arial" charset="0"/>
                <a:ea typeface="メイリオ" pitchFamily="50" charset="-128"/>
                <a:cs typeface="メイリオ" pitchFamily="50" charset="-128"/>
              </a:rPr>
              <a:t>・「大阪市立図書館デジタルアーカイブ」の認知度アップと利活用の増加</a:t>
            </a:r>
            <a:endParaRPr lang="en-US" altLang="ja-JP" sz="1050" dirty="0">
              <a:solidFill>
                <a:schemeClr val="tx1"/>
              </a:solidFill>
              <a:latin typeface="Arial" charset="0"/>
              <a:ea typeface="メイリオ" pitchFamily="50" charset="-128"/>
              <a:cs typeface="メイリオ" pitchFamily="50" charset="-128"/>
            </a:endParaRPr>
          </a:p>
        </p:txBody>
      </p:sp>
      <p:sp>
        <p:nvSpPr>
          <p:cNvPr id="3" name="右矢印 2"/>
          <p:cNvSpPr/>
          <p:nvPr/>
        </p:nvSpPr>
        <p:spPr bwMode="auto">
          <a:xfrm>
            <a:off x="3908884" y="3212976"/>
            <a:ext cx="1728192" cy="684076"/>
          </a:xfrm>
          <a:prstGeom prst="rightArrow">
            <a:avLst/>
          </a:prstGeom>
          <a:solidFill>
            <a:srgbClr val="DEA3A2"/>
          </a:solidFill>
          <a:ln>
            <a:no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1092" y="3110228"/>
            <a:ext cx="3830813" cy="2190980"/>
          </a:xfrm>
          <a:prstGeom prst="rect">
            <a:avLst/>
          </a:prstGeom>
        </p:spPr>
      </p:pic>
      <p:sp>
        <p:nvSpPr>
          <p:cNvPr id="5" name="テキスト ボックス 4"/>
          <p:cNvSpPr txBox="1"/>
          <p:nvPr/>
        </p:nvSpPr>
        <p:spPr>
          <a:xfrm>
            <a:off x="4052900" y="3140968"/>
            <a:ext cx="1542537" cy="781752"/>
          </a:xfrm>
          <a:prstGeom prst="rect">
            <a:avLst/>
          </a:prstGeom>
          <a:noFill/>
        </p:spPr>
        <p:txBody>
          <a:bodyPr wrap="square" rtlCol="0">
            <a:spAutoFit/>
          </a:bodyPr>
          <a:lstStyle/>
          <a:p>
            <a:r>
              <a:rPr kumimoji="1" lang="ja-JP" altLang="en-US" sz="1600" b="1">
                <a:solidFill>
                  <a:srgbClr val="FF0000"/>
                </a:solidFill>
              </a:rPr>
              <a:t>誰でも自由に</a:t>
            </a:r>
            <a:endParaRPr kumimoji="1" lang="en-US" altLang="ja-JP" sz="1600" b="1">
              <a:solidFill>
                <a:srgbClr val="FF0000"/>
              </a:solidFill>
            </a:endParaRPr>
          </a:p>
          <a:p>
            <a:r>
              <a:rPr kumimoji="1" lang="ja-JP" altLang="en-US" sz="1600" b="1">
                <a:solidFill>
                  <a:srgbClr val="FF0000"/>
                </a:solidFill>
              </a:rPr>
              <a:t>利用可能</a:t>
            </a:r>
          </a:p>
        </p:txBody>
      </p:sp>
      <p:sp>
        <p:nvSpPr>
          <p:cNvPr id="6" name="上矢印 5"/>
          <p:cNvSpPr/>
          <p:nvPr/>
        </p:nvSpPr>
        <p:spPr bwMode="auto">
          <a:xfrm>
            <a:off x="4340932" y="3825044"/>
            <a:ext cx="828092" cy="792088"/>
          </a:xfrm>
          <a:prstGeom prst="upArrow">
            <a:avLst/>
          </a:prstGeom>
          <a:solidFill>
            <a:schemeClr val="accent2"/>
          </a:solidFill>
          <a:ln>
            <a:no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8" name="テキスト ボックス 7"/>
          <p:cNvSpPr txBox="1"/>
          <p:nvPr/>
        </p:nvSpPr>
        <p:spPr>
          <a:xfrm>
            <a:off x="3836876" y="4545124"/>
            <a:ext cx="1872208" cy="1126462"/>
          </a:xfrm>
          <a:prstGeom prst="rect">
            <a:avLst/>
          </a:prstGeom>
          <a:noFill/>
        </p:spPr>
        <p:txBody>
          <a:bodyPr wrap="square" rtlCol="0">
            <a:spAutoFit/>
          </a:bodyPr>
          <a:lstStyle/>
          <a:p>
            <a:r>
              <a:rPr kumimoji="1" lang="ja-JP" altLang="en-US" sz="1200"/>
              <a:t>図書館で関連イベント・展示など継続的に実施し、オープンデータ利活用を周知</a:t>
            </a:r>
          </a:p>
        </p:txBody>
      </p:sp>
      <p:sp>
        <p:nvSpPr>
          <p:cNvPr id="16" name="テキスト ボックス 15"/>
          <p:cNvSpPr txBox="1"/>
          <p:nvPr/>
        </p:nvSpPr>
        <p:spPr>
          <a:xfrm>
            <a:off x="8240332" y="118722"/>
            <a:ext cx="1537204" cy="372410"/>
          </a:xfrm>
          <a:prstGeom prst="rect">
            <a:avLst/>
          </a:prstGeom>
          <a:solidFill>
            <a:srgbClr val="F69200"/>
          </a:solidFill>
          <a:ln>
            <a:solidFill>
              <a:srgbClr val="F69200"/>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ja-JP" altLang="en-US" sz="1400">
                <a:latin typeface="+mj-ea"/>
                <a:ea typeface="+mj-ea"/>
              </a:rPr>
              <a:t>データドリブン</a:t>
            </a:r>
            <a:endParaRPr kumimoji="1" lang="ja-JP" altLang="en-US" sz="1400">
              <a:latin typeface="+mj-ea"/>
              <a:ea typeface="+mj-ea"/>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194" y="3013414"/>
            <a:ext cx="3321979" cy="2443292"/>
          </a:xfrm>
          <a:prstGeom prst="rect">
            <a:avLst/>
          </a:prstGeom>
          <a:ln>
            <a:solidFill>
              <a:schemeClr val="bg1">
                <a:lumMod val="65000"/>
              </a:schemeClr>
            </a:solidFill>
          </a:ln>
        </p:spPr>
      </p:pic>
      <p:sp>
        <p:nvSpPr>
          <p:cNvPr id="10" name="正方形/長方形 9"/>
          <p:cNvSpPr/>
          <p:nvPr/>
        </p:nvSpPr>
        <p:spPr bwMode="auto">
          <a:xfrm>
            <a:off x="2140105" y="4596569"/>
            <a:ext cx="1586068" cy="439302"/>
          </a:xfrm>
          <a:prstGeom prst="rect">
            <a:avLst/>
          </a:prstGeom>
          <a:noFill/>
          <a:ln w="38100">
            <a:solidFill>
              <a:srgbClr val="FF0000"/>
            </a:solid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9" name="四角形吹き出し 8"/>
          <p:cNvSpPr/>
          <p:nvPr/>
        </p:nvSpPr>
        <p:spPr bwMode="auto">
          <a:xfrm>
            <a:off x="1949488" y="3689671"/>
            <a:ext cx="1929031" cy="727892"/>
          </a:xfrm>
          <a:prstGeom prst="wedgeRectCallout">
            <a:avLst>
              <a:gd name="adj1" fmla="val -21821"/>
              <a:gd name="adj2" fmla="val 83437"/>
            </a:avLst>
          </a:prstGeom>
          <a:solidFill>
            <a:schemeClr val="bg1"/>
          </a:solidFill>
          <a:ln w="28575">
            <a:solidFill>
              <a:schemeClr val="accent2">
                <a:lumMod val="60000"/>
                <a:lumOff val="40000"/>
              </a:schemeClr>
            </a:solidFill>
          </a:ln>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140000"/>
              </a:lnSpc>
              <a:spcBef>
                <a:spcPct val="10000"/>
              </a:spcBef>
              <a:spcAft>
                <a:spcPct val="0"/>
              </a:spcAft>
              <a:buClrTx/>
              <a:buSzTx/>
              <a:buFontTx/>
              <a:buNone/>
              <a:tabLst/>
            </a:pPr>
            <a:r>
              <a:rPr lang="ja-JP" altLang="en-US" sz="1100">
                <a:solidFill>
                  <a:schemeClr val="tx1"/>
                </a:solidFill>
                <a:latin typeface="Meiryo UI" panose="020B0604030504040204" pitchFamily="50" charset="-128"/>
                <a:ea typeface="Meiryo UI" panose="020B0604030504040204" pitchFamily="50" charset="-128"/>
                <a:cs typeface="メイリオ" pitchFamily="50" charset="-128"/>
              </a:rPr>
              <a:t>オープンデータとして提供</a:t>
            </a:r>
            <a:endParaRPr lang="en-US" altLang="ja-JP" sz="1100">
              <a:solidFill>
                <a:schemeClr val="tx1"/>
              </a:solidFill>
              <a:latin typeface="Meiryo UI" panose="020B0604030504040204" pitchFamily="50" charset="-128"/>
              <a:ea typeface="Meiryo UI" panose="020B0604030504040204" pitchFamily="50" charset="-128"/>
              <a:cs typeface="メイリオ" pitchFamily="50" charset="-128"/>
            </a:endParaRPr>
          </a:p>
          <a:p>
            <a:pPr marL="0" marR="0" indent="0" algn="ctr" defTabSz="914400" rtl="0" eaLnBrk="1" fontAlgn="base" latinLnBrk="0" hangingPunct="1">
              <a:lnSpc>
                <a:spcPct val="140000"/>
              </a:lnSpc>
              <a:spcBef>
                <a:spcPct val="10000"/>
              </a:spcBef>
              <a:spcAft>
                <a:spcPct val="0"/>
              </a:spcAft>
              <a:buClrTx/>
              <a:buSzTx/>
              <a:buFontTx/>
              <a:buNone/>
              <a:tabLst/>
            </a:pPr>
            <a:r>
              <a:rPr kumimoji="1" lang="ja-JP" altLang="en-US" sz="110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メイリオ" pitchFamily="50" charset="-128"/>
              </a:rPr>
              <a:t>加工・改変も自由</a:t>
            </a:r>
            <a:endParaRPr kumimoji="1" lang="en-US" altLang="ja-JP" sz="110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メイリオ" pitchFamily="50" charset="-128"/>
            </a:endParaRPr>
          </a:p>
          <a:p>
            <a:pPr marL="0" marR="0" indent="0" algn="ctr" defTabSz="914400" rtl="0" eaLnBrk="1" fontAlgn="base" latinLnBrk="0" hangingPunct="1">
              <a:lnSpc>
                <a:spcPct val="140000"/>
              </a:lnSpc>
              <a:spcBef>
                <a:spcPct val="10000"/>
              </a:spcBef>
              <a:spcAft>
                <a:spcPct val="0"/>
              </a:spcAft>
              <a:buClrTx/>
              <a:buSzTx/>
              <a:buFontTx/>
              <a:buNone/>
              <a:tabLst/>
            </a:pPr>
            <a:r>
              <a:rPr lang="ja-JP" altLang="en-US" sz="1100">
                <a:solidFill>
                  <a:schemeClr val="tx1"/>
                </a:solidFill>
                <a:latin typeface="Meiryo UI" panose="020B0604030504040204" pitchFamily="50" charset="-128"/>
                <a:ea typeface="Meiryo UI" panose="020B0604030504040204" pitchFamily="50" charset="-128"/>
                <a:cs typeface="メイリオ" pitchFamily="50" charset="-128"/>
              </a:rPr>
              <a:t>商用利用も可能</a:t>
            </a:r>
            <a:endParaRPr kumimoji="1" lang="ja-JP" altLang="en-US" sz="110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メイリオ" pitchFamily="50" charset="-128"/>
            </a:endParaRPr>
          </a:p>
        </p:txBody>
      </p:sp>
      <p:sp>
        <p:nvSpPr>
          <p:cNvPr id="18" name="正方形/長方形 17"/>
          <p:cNvSpPr/>
          <p:nvPr/>
        </p:nvSpPr>
        <p:spPr>
          <a:xfrm>
            <a:off x="7228748" y="50626"/>
            <a:ext cx="954107" cy="523220"/>
          </a:xfrm>
          <a:prstGeom prst="rect">
            <a:avLst/>
          </a:prstGeom>
          <a:noFill/>
          <a:ln>
            <a:solidFill>
              <a:srgbClr val="DF5327"/>
            </a:solidFill>
          </a:ln>
        </p:spPr>
        <p:style>
          <a:lnRef idx="3">
            <a:schemeClr val="lt1"/>
          </a:lnRef>
          <a:fillRef idx="1">
            <a:schemeClr val="accent3"/>
          </a:fillRef>
          <a:effectRef idx="1">
            <a:schemeClr val="accent3"/>
          </a:effectRef>
          <a:fontRef idx="minor">
            <a:schemeClr val="lt1"/>
          </a:fontRef>
        </p:style>
        <p:txBody>
          <a:bodyPr wrap="none" lIns="91440" tIns="45720" rIns="91440" bIns="45720">
            <a:spAutoFit/>
          </a:bodyPr>
          <a:lstStyle/>
          <a:p>
            <a:pPr algn="ctr"/>
            <a:r>
              <a:rPr lang="ja-JP" altLang="en-US" sz="2000">
                <a:ln w="0"/>
                <a:solidFill>
                  <a:schemeClr val="tx1"/>
                </a:solidFill>
                <a:effectLst>
                  <a:outerShdw blurRad="38100" dist="19050" dir="2700000" algn="tl" rotWithShape="0">
                    <a:schemeClr val="dk1">
                      <a:alpha val="40000"/>
                    </a:schemeClr>
                  </a:outerShdw>
                </a:effectLst>
              </a:rPr>
              <a:t>運用中</a:t>
            </a:r>
          </a:p>
        </p:txBody>
      </p:sp>
    </p:spTree>
    <p:extLst>
      <p:ext uri="{BB962C8B-B14F-4D97-AF65-F5344CB8AC3E}">
        <p14:creationId xmlns:p14="http://schemas.microsoft.com/office/powerpoint/2010/main" val="2025277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角丸四角形 38"/>
          <p:cNvSpPr/>
          <p:nvPr/>
        </p:nvSpPr>
        <p:spPr bwMode="auto">
          <a:xfrm>
            <a:off x="5203493" y="5239098"/>
            <a:ext cx="4286011" cy="1255025"/>
          </a:xfrm>
          <a:prstGeom prst="roundRect">
            <a:avLst/>
          </a:prstGeom>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38" name="角丸四角形 37"/>
          <p:cNvSpPr/>
          <p:nvPr/>
        </p:nvSpPr>
        <p:spPr bwMode="auto">
          <a:xfrm>
            <a:off x="259900" y="5239098"/>
            <a:ext cx="4286011" cy="1255025"/>
          </a:xfrm>
          <a:prstGeom prst="roundRect">
            <a:avLst/>
          </a:prstGeom>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13" name="正方形/長方形 12"/>
          <p:cNvSpPr/>
          <p:nvPr/>
        </p:nvSpPr>
        <p:spPr>
          <a:xfrm>
            <a:off x="1197396" y="3092415"/>
            <a:ext cx="4060638" cy="1144929"/>
          </a:xfrm>
          <a:prstGeom prst="rect">
            <a:avLst/>
          </a:prstGeom>
        </p:spPr>
        <p:txBody>
          <a:bodyPr wrap="square">
            <a:spAutoFit/>
          </a:bodyPr>
          <a:lstStyle/>
          <a:p>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期待される効果</a:t>
            </a:r>
            <a:r>
              <a:rPr lang="en-US" altLang="ja-JP" sz="1200" dirty="0">
                <a:solidFill>
                  <a:schemeClr val="tx1"/>
                </a:solidFill>
                <a:latin typeface="Meiryo UI" panose="020B0604030504040204" pitchFamily="50" charset="-128"/>
                <a:ea typeface="Meiryo UI" panose="020B0604030504040204" pitchFamily="50" charset="-128"/>
              </a:rPr>
              <a:t>】</a:t>
            </a:r>
          </a:p>
          <a:p>
            <a:r>
              <a:rPr lang="ja-JP" altLang="en-US" sz="1200" dirty="0">
                <a:solidFill>
                  <a:schemeClr val="tx1"/>
                </a:solidFill>
                <a:latin typeface="Meiryo UI" panose="020B0604030504040204" pitchFamily="50" charset="-128"/>
                <a:ea typeface="Meiryo UI" panose="020B0604030504040204" pitchFamily="50" charset="-128"/>
              </a:rPr>
              <a:t>・データに基づく政策立案により、限られた予算・資源のもとでの</a:t>
            </a:r>
            <a:r>
              <a:rPr lang="en-US" altLang="ja-JP" sz="1200" dirty="0">
                <a:solidFill>
                  <a:schemeClr val="tx1"/>
                </a:solidFill>
                <a:latin typeface="Meiryo UI" panose="020B0604030504040204" pitchFamily="50" charset="-128"/>
                <a:ea typeface="Meiryo UI" panose="020B0604030504040204" pitchFamily="50" charset="-128"/>
              </a:rPr>
              <a:t/>
            </a:r>
            <a:br>
              <a:rPr lang="en-US" altLang="ja-JP" sz="1200" dirty="0">
                <a:solidFill>
                  <a:schemeClr val="tx1"/>
                </a:solidFill>
                <a:latin typeface="Meiryo UI" panose="020B0604030504040204" pitchFamily="50" charset="-128"/>
                <a:ea typeface="Meiryo UI" panose="020B0604030504040204" pitchFamily="50" charset="-128"/>
              </a:rPr>
            </a:br>
            <a:r>
              <a:rPr lang="ja-JP" altLang="en-US" sz="1200" dirty="0">
                <a:solidFill>
                  <a:schemeClr val="tx1"/>
                </a:solidFill>
                <a:latin typeface="Meiryo UI" panose="020B0604030504040204" pitchFamily="50" charset="-128"/>
                <a:ea typeface="Meiryo UI" panose="020B0604030504040204" pitchFamily="50" charset="-128"/>
              </a:rPr>
              <a:t>　政策効果を最大化</a:t>
            </a:r>
            <a:r>
              <a:rPr lang="en-US" altLang="ja-JP" sz="1200" dirty="0">
                <a:solidFill>
                  <a:schemeClr val="tx1"/>
                </a:solidFill>
                <a:latin typeface="Meiryo UI" panose="020B0604030504040204" pitchFamily="50" charset="-128"/>
                <a:ea typeface="Meiryo UI" panose="020B0604030504040204" pitchFamily="50" charset="-128"/>
              </a:rPr>
              <a:t/>
            </a:r>
            <a:br>
              <a:rPr lang="en-US" altLang="ja-JP" sz="1200" dirty="0">
                <a:solidFill>
                  <a:schemeClr val="tx1"/>
                </a:solidFill>
                <a:latin typeface="Meiryo UI" panose="020B0604030504040204" pitchFamily="50" charset="-128"/>
                <a:ea typeface="Meiryo UI" panose="020B0604030504040204" pitchFamily="50" charset="-128"/>
              </a:rPr>
            </a:br>
            <a:r>
              <a:rPr lang="ja-JP" altLang="en-US" sz="1200" dirty="0">
                <a:solidFill>
                  <a:schemeClr val="tx1"/>
                </a:solidFill>
                <a:latin typeface="Meiryo UI" panose="020B0604030504040204" pitchFamily="50" charset="-128"/>
                <a:ea typeface="Meiryo UI" panose="020B0604030504040204" pitchFamily="50" charset="-128"/>
              </a:rPr>
              <a:t>・部局横断的なデータ活用による施策の連携</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319866" y="4414337"/>
            <a:ext cx="4647208" cy="350865"/>
          </a:xfrm>
          <a:prstGeom prst="rect">
            <a:avLst/>
          </a:prstGeom>
        </p:spPr>
        <p:txBody>
          <a:bodyPr wrap="square">
            <a:spAutoFit/>
          </a:bodyPr>
          <a:lstStyle/>
          <a:p>
            <a:r>
              <a:rPr lang="en-US" altLang="ja-JP" sz="1200" dirty="0">
                <a:solidFill>
                  <a:srgbClr val="FF0000"/>
                </a:solidFill>
                <a:latin typeface="Meiryo UI" panose="020B0604030504040204" pitchFamily="50" charset="-128"/>
                <a:ea typeface="Meiryo UI" panose="020B0604030504040204" pitchFamily="50" charset="-128"/>
              </a:rPr>
              <a:t>【</a:t>
            </a:r>
            <a:r>
              <a:rPr lang="ja-JP" altLang="en-US" sz="1200" dirty="0">
                <a:solidFill>
                  <a:srgbClr val="FF0000"/>
                </a:solidFill>
                <a:latin typeface="Meiryo UI" panose="020B0604030504040204" pitchFamily="50" charset="-128"/>
                <a:ea typeface="Meiryo UI" panose="020B0604030504040204" pitchFamily="50" charset="-128"/>
              </a:rPr>
              <a:t>期待される効果</a:t>
            </a:r>
            <a:r>
              <a:rPr lang="en-US" altLang="ja-JP" sz="1200" dirty="0">
                <a:solidFill>
                  <a:srgbClr val="FF0000"/>
                </a:solidFill>
                <a:latin typeface="Meiryo UI" panose="020B0604030504040204" pitchFamily="50" charset="-128"/>
                <a:ea typeface="Meiryo UI" panose="020B0604030504040204" pitchFamily="50" charset="-128"/>
              </a:rPr>
              <a:t>】</a:t>
            </a:r>
          </a:p>
        </p:txBody>
      </p:sp>
      <p:graphicFrame>
        <p:nvGraphicFramePr>
          <p:cNvPr id="27" name="表 26"/>
          <p:cNvGraphicFramePr>
            <a:graphicFrameLocks noGrp="1"/>
          </p:cNvGraphicFramePr>
          <p:nvPr>
            <p:extLst>
              <p:ext uri="{D42A27DB-BD31-4B8C-83A1-F6EECF244321}">
                <p14:modId xmlns:p14="http://schemas.microsoft.com/office/powerpoint/2010/main" val="1535334999"/>
              </p:ext>
            </p:extLst>
          </p:nvPr>
        </p:nvGraphicFramePr>
        <p:xfrm>
          <a:off x="217128" y="3024154"/>
          <a:ext cx="7452829" cy="2090880"/>
        </p:xfrm>
        <a:graphic>
          <a:graphicData uri="http://schemas.openxmlformats.org/drawingml/2006/table">
            <a:tbl>
              <a:tblPr firstRow="1" bandRow="1"/>
              <a:tblGrid>
                <a:gridCol w="972108">
                  <a:extLst>
                    <a:ext uri="{9D8B030D-6E8A-4147-A177-3AD203B41FA5}">
                      <a16:colId xmlns:a16="http://schemas.microsoft.com/office/drawing/2014/main" val="20000"/>
                    </a:ext>
                  </a:extLst>
                </a:gridCol>
                <a:gridCol w="2376264">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2088233">
                  <a:extLst>
                    <a:ext uri="{9D8B030D-6E8A-4147-A177-3AD203B41FA5}">
                      <a16:colId xmlns:a16="http://schemas.microsoft.com/office/drawing/2014/main" val="20003"/>
                    </a:ext>
                  </a:extLst>
                </a:gridCol>
              </a:tblGrid>
              <a:tr h="171080">
                <a:tc>
                  <a:txBody>
                    <a:bodyPr/>
                    <a:lstStyle/>
                    <a:p>
                      <a:endParaRPr kumimoji="1" lang="ja-JP" altLang="en-US" sz="1050" dirty="0">
                        <a:latin typeface="Meiryo UI" panose="020B0604030504040204" pitchFamily="50" charset="-128"/>
                        <a:ea typeface="Meiryo UI" panose="020B0604030504040204" pitchFamily="50" charset="-128"/>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050" dirty="0">
                          <a:latin typeface="Meiryo UI" panose="020B0604030504040204" pitchFamily="50" charset="-128"/>
                          <a:ea typeface="Meiryo UI" panose="020B0604030504040204" pitchFamily="50" charset="-128"/>
                        </a:rPr>
                        <a:t>2018</a:t>
                      </a:r>
                      <a:r>
                        <a:rPr kumimoji="1" lang="ja-JP" altLang="en-US" sz="1050" dirty="0">
                          <a:latin typeface="Meiryo UI" panose="020B0604030504040204" pitchFamily="50" charset="-128"/>
                          <a:ea typeface="Meiryo UI" panose="020B0604030504040204" pitchFamily="50" charset="-128"/>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050" dirty="0">
                          <a:latin typeface="Meiryo UI" panose="020B0604030504040204" pitchFamily="50" charset="-128"/>
                          <a:ea typeface="Meiryo UI" panose="020B0604030504040204" pitchFamily="50" charset="-128"/>
                        </a:rPr>
                        <a:t>2019</a:t>
                      </a:r>
                      <a:r>
                        <a:rPr kumimoji="1" lang="ja-JP" altLang="en-US" sz="1050" dirty="0">
                          <a:latin typeface="Meiryo UI" panose="020B0604030504040204" pitchFamily="50" charset="-128"/>
                          <a:ea typeface="Meiryo UI" panose="020B0604030504040204" pitchFamily="50" charset="-128"/>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algn="ctr"/>
                      <a:r>
                        <a:rPr kumimoji="1" lang="en-US" altLang="ja-JP" sz="1050" b="1" kern="1200" dirty="0">
                          <a:solidFill>
                            <a:schemeClr val="bg1"/>
                          </a:solidFill>
                          <a:latin typeface="Meiryo UI" panose="020B0604030504040204" pitchFamily="50" charset="-128"/>
                          <a:ea typeface="Meiryo UI" panose="020B0604030504040204" pitchFamily="50" charset="-128"/>
                          <a:cs typeface="+mn-cs"/>
                        </a:rPr>
                        <a:t>2020</a:t>
                      </a:r>
                      <a:r>
                        <a:rPr kumimoji="1" lang="ja-JP" altLang="en-US" sz="1050" b="1" kern="1200" dirty="0">
                          <a:solidFill>
                            <a:schemeClr val="bg1"/>
                          </a:solidFill>
                          <a:latin typeface="Meiryo UI" panose="020B0604030504040204" pitchFamily="50" charset="-128"/>
                          <a:ea typeface="Meiryo UI" panose="020B0604030504040204" pitchFamily="50" charset="-128"/>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919710">
                <a:tc>
                  <a:txBody>
                    <a:bodyPr/>
                    <a:lstStyle/>
                    <a:p>
                      <a:r>
                        <a:rPr kumimoji="1" lang="ja-JP" altLang="en-US" sz="1400">
                          <a:solidFill>
                            <a:schemeClr val="bg1"/>
                          </a:solidFill>
                          <a:latin typeface="Meiryo UI" panose="020B0604030504040204" pitchFamily="50" charset="-128"/>
                          <a:ea typeface="Meiryo UI" panose="020B0604030504040204" pitchFamily="50" charset="-128"/>
                        </a:rPr>
                        <a:t>課題抽出</a:t>
                      </a:r>
                      <a:endParaRPr kumimoji="1" lang="ja-JP" altLang="en-US" sz="1400" dirty="0">
                        <a:solidFill>
                          <a:schemeClr val="bg1"/>
                        </a:solidFill>
                        <a:latin typeface="Meiryo UI" panose="020B0604030504040204" pitchFamily="50" charset="-128"/>
                        <a:ea typeface="Meiryo UI" panose="020B0604030504040204" pitchFamily="50" charset="-128"/>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r h="919710">
                <a:tc>
                  <a:txBody>
                    <a:bodyPr/>
                    <a:lstStyle/>
                    <a:p>
                      <a:r>
                        <a:rPr kumimoji="1" lang="ja-JP" altLang="en-US" sz="1400" dirty="0">
                          <a:solidFill>
                            <a:schemeClr val="bg1"/>
                          </a:solidFill>
                          <a:latin typeface="Meiryo UI" panose="020B0604030504040204" pitchFamily="50" charset="-128"/>
                          <a:ea typeface="Meiryo UI" panose="020B0604030504040204" pitchFamily="50" charset="-128"/>
                        </a:rPr>
                        <a:t>データ分析</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2"/>
                  </a:ext>
                </a:extLst>
              </a:tr>
            </a:tbl>
          </a:graphicData>
        </a:graphic>
      </p:graphicFrame>
      <p:sp>
        <p:nvSpPr>
          <p:cNvPr id="28" name="ホームベース 27"/>
          <p:cNvSpPr/>
          <p:nvPr/>
        </p:nvSpPr>
        <p:spPr>
          <a:xfrm>
            <a:off x="1405260" y="3473162"/>
            <a:ext cx="2105858" cy="339333"/>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dirty="0">
                <a:solidFill>
                  <a:srgbClr val="000000"/>
                </a:solidFill>
                <a:latin typeface="Meiryo UI" panose="020B0604030504040204" pitchFamily="50" charset="-128"/>
                <a:ea typeface="Meiryo UI" panose="020B0604030504040204" pitchFamily="50" charset="-128"/>
              </a:rPr>
              <a:t>現状調査</a:t>
            </a:r>
          </a:p>
        </p:txBody>
      </p:sp>
      <p:sp>
        <p:nvSpPr>
          <p:cNvPr id="29" name="ホームベース 28"/>
          <p:cNvSpPr/>
          <p:nvPr/>
        </p:nvSpPr>
        <p:spPr>
          <a:xfrm>
            <a:off x="1388605" y="4257092"/>
            <a:ext cx="6064231" cy="352001"/>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dirty="0">
                <a:solidFill>
                  <a:schemeClr val="tx1"/>
                </a:solidFill>
                <a:latin typeface="Meiryo UI" panose="020B0604030504040204" pitchFamily="50" charset="-128"/>
                <a:ea typeface="Meiryo UI" panose="020B0604030504040204" pitchFamily="50" charset="-128"/>
              </a:rPr>
              <a:t>パイロット事業「健康寿命の延伸」</a:t>
            </a:r>
          </a:p>
        </p:txBody>
      </p:sp>
      <p:sp>
        <p:nvSpPr>
          <p:cNvPr id="30" name="ホームベース 29"/>
          <p:cNvSpPr/>
          <p:nvPr/>
        </p:nvSpPr>
        <p:spPr>
          <a:xfrm>
            <a:off x="1388604" y="4662536"/>
            <a:ext cx="2098879" cy="373423"/>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dirty="0">
                <a:solidFill>
                  <a:srgbClr val="000000"/>
                </a:solidFill>
                <a:latin typeface="Meiryo UI" panose="020B0604030504040204" pitchFamily="50" charset="-128"/>
                <a:ea typeface="Meiryo UI" panose="020B0604030504040204" pitchFamily="50" charset="-128"/>
              </a:rPr>
              <a:t>パイロット事業</a:t>
            </a:r>
            <a:endParaRPr lang="en-US" altLang="ja-JP" sz="1000" dirty="0">
              <a:solidFill>
                <a:srgbClr val="000000"/>
              </a:solidFill>
              <a:latin typeface="Meiryo UI" panose="020B0604030504040204" pitchFamily="50" charset="-128"/>
              <a:ea typeface="Meiryo UI" panose="020B0604030504040204" pitchFamily="50" charset="-128"/>
            </a:endParaRPr>
          </a:p>
          <a:p>
            <a:pPr algn="ctr">
              <a:lnSpc>
                <a:spcPct val="100000"/>
              </a:lnSpc>
            </a:pPr>
            <a:r>
              <a:rPr lang="ja-JP" altLang="en-US" sz="1000" dirty="0">
                <a:solidFill>
                  <a:srgbClr val="000000"/>
                </a:solidFill>
                <a:latin typeface="Meiryo UI" panose="020B0604030504040204" pitchFamily="50" charset="-128"/>
                <a:ea typeface="Meiryo UI" panose="020B0604030504040204" pitchFamily="50" charset="-128"/>
              </a:rPr>
              <a:t>「情報発信方策」</a:t>
            </a:r>
          </a:p>
        </p:txBody>
      </p:sp>
      <p:sp>
        <p:nvSpPr>
          <p:cNvPr id="14" name="スライド番号プレースホルダー 4"/>
          <p:cNvSpPr>
            <a:spLocks noGrp="1"/>
          </p:cNvSpPr>
          <p:nvPr>
            <p:ph type="sldNum" sz="quarter" idx="10"/>
          </p:nvPr>
        </p:nvSpPr>
        <p:spPr>
          <a:xfrm>
            <a:off x="7505033" y="6590956"/>
            <a:ext cx="2311400" cy="180975"/>
          </a:xfrm>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rgbClr val="000000"/>
                </a:solidFill>
                <a:latin typeface="メイリオ" panose="020B0604030504040204" pitchFamily="50" charset="-128"/>
              </a:rPr>
              <a:pPr eaLnBrk="1" hangingPunct="1"/>
              <a:t>27</a:t>
            </a:fld>
            <a:endParaRPr kumimoji="0" lang="en-US" altLang="ja-JP" sz="1000">
              <a:solidFill>
                <a:srgbClr val="000000"/>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ja-JP" altLang="en-US" dirty="0"/>
              <a:t>官民データの容易な利用</a:t>
            </a:r>
          </a:p>
        </p:txBody>
      </p:sp>
      <p:sp>
        <p:nvSpPr>
          <p:cNvPr id="20" name="Shape 128"/>
          <p:cNvSpPr/>
          <p:nvPr/>
        </p:nvSpPr>
        <p:spPr>
          <a:xfrm>
            <a:off x="269788" y="821396"/>
            <a:ext cx="8679656" cy="59138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rPr>
              <a:t>ＥＢＰＭ（客観的な証拠に基づく政策の策定）の推進</a:t>
            </a:r>
            <a:endParaRPr kumimoji="0" lang="en-US" altLang="ja-JP" sz="1687" kern="0" dirty="0">
              <a:solidFill>
                <a:srgbClr val="C00000"/>
              </a:solidFill>
              <a:latin typeface="メイリオ" panose="020B0604030504040204" pitchFamily="50" charset="-128"/>
            </a:endParaRPr>
          </a:p>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　～ＥＢＰＭを推進するための「コトづくり」～</a:t>
            </a:r>
            <a:endParaRPr kumimoji="0" lang="en-US" altLang="ja-JP" sz="1687" u="sng" kern="0" dirty="0">
              <a:solidFill>
                <a:srgbClr val="C00000"/>
              </a:solidFill>
              <a:latin typeface="メイリオ" panose="020B0604030504040204" pitchFamily="50" charset="-128"/>
              <a:sym typeface="Helvetica Light"/>
            </a:endParaRPr>
          </a:p>
        </p:txBody>
      </p:sp>
      <p:sp>
        <p:nvSpPr>
          <p:cNvPr id="31" name="テキスト ボックス 30"/>
          <p:cNvSpPr txBox="1"/>
          <p:nvPr/>
        </p:nvSpPr>
        <p:spPr>
          <a:xfrm>
            <a:off x="209314" y="1398869"/>
            <a:ext cx="9568222" cy="144039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nchor="t">
            <a:spAutoFit/>
          </a:bodyPr>
          <a:lstStyle/>
          <a:p>
            <a:r>
              <a:rPr lang="ja-JP" altLang="en-US" sz="1200" dirty="0">
                <a:solidFill>
                  <a:schemeClr val="tx1"/>
                </a:solidFill>
                <a:latin typeface="メイリオ"/>
                <a:ea typeface="メイリオ"/>
              </a:rPr>
              <a:t>・厳しい財政状況や変化し続ける社会情勢の中で、効果的に資源を投入し、最適な手法で事業を遂行することが求められている。</a:t>
            </a:r>
            <a:endParaRPr lang="en-US" altLang="ja-JP" sz="1200" dirty="0">
              <a:solidFill>
                <a:schemeClr val="tx1"/>
              </a:solidFill>
              <a:latin typeface="メイリオ"/>
              <a:ea typeface="メイリオ"/>
            </a:endParaRPr>
          </a:p>
          <a:p>
            <a:r>
              <a:rPr lang="ja-JP" altLang="en-US" sz="1200" dirty="0">
                <a:solidFill>
                  <a:schemeClr val="tx1"/>
                </a:solidFill>
                <a:latin typeface="メイリオ"/>
                <a:ea typeface="メイリオ"/>
              </a:rPr>
              <a:t>・膨大な行政データを可視化・分析することにより、業務の最適化や効果予測、新たな付加価値の創出につなげていく。</a:t>
            </a:r>
            <a:endParaRPr lang="en-US" altLang="ja-JP" sz="1200" dirty="0">
              <a:solidFill>
                <a:schemeClr val="tx1"/>
              </a:solidFill>
              <a:latin typeface="メイリオ"/>
              <a:ea typeface="メイリオ"/>
            </a:endParaRPr>
          </a:p>
          <a:p>
            <a:r>
              <a:rPr lang="ja-JP" altLang="en-US" sz="1200" dirty="0">
                <a:solidFill>
                  <a:schemeClr val="tx1"/>
                </a:solidFill>
                <a:latin typeface="メイリオ"/>
                <a:ea typeface="メイリオ"/>
              </a:rPr>
              <a:t>・データ分析のパイロット事業として、</a:t>
            </a:r>
            <a:r>
              <a:rPr lang="ja-JP" altLang="en-US" sz="1200" dirty="0">
                <a:solidFill>
                  <a:prstClr val="black"/>
                </a:solidFill>
                <a:latin typeface="メイリオ"/>
                <a:ea typeface="メイリオ"/>
              </a:rPr>
              <a:t>異なるタイプのデータを分析することにより、具体的なアクションの変化につなげる実績づくり</a:t>
            </a:r>
            <a:r>
              <a:rPr lang="en-US" altLang="ja-JP" sz="1200" dirty="0">
                <a:solidFill>
                  <a:prstClr val="black"/>
                </a:solidFill>
                <a:latin typeface="メイリオ"/>
                <a:ea typeface="メイリオ"/>
              </a:rPr>
              <a:t/>
            </a:r>
            <a:br>
              <a:rPr lang="en-US" altLang="ja-JP" sz="1200" dirty="0">
                <a:solidFill>
                  <a:prstClr val="black"/>
                </a:solidFill>
                <a:latin typeface="メイリオ"/>
                <a:ea typeface="メイリオ"/>
              </a:rPr>
            </a:br>
            <a:r>
              <a:rPr lang="ja-JP" altLang="en-US" sz="1200" dirty="0">
                <a:solidFill>
                  <a:prstClr val="black"/>
                </a:solidFill>
                <a:latin typeface="メイリオ"/>
                <a:ea typeface="メイリオ"/>
              </a:rPr>
              <a:t>　を行うとともに、課題となる点を洗い出し、さらなるデータ活用を実現する。</a:t>
            </a:r>
            <a:endParaRPr lang="en-US" altLang="ja-JP" sz="1200" dirty="0">
              <a:solidFill>
                <a:prstClr val="black"/>
              </a:solidFill>
              <a:latin typeface="メイリオ"/>
              <a:ea typeface="メイリオ"/>
            </a:endParaRPr>
          </a:p>
          <a:p>
            <a:r>
              <a:rPr lang="ja-JP" altLang="en-US" sz="1200" dirty="0">
                <a:solidFill>
                  <a:schemeClr val="tx1"/>
                </a:solidFill>
                <a:latin typeface="メイリオ"/>
                <a:ea typeface="メイリオ"/>
              </a:rPr>
              <a:t>・課題整理の結果やパイロット分析による知見を加えるなど、全庁的な</a:t>
            </a:r>
            <a:r>
              <a:rPr lang="en-US" altLang="ja-JP" sz="1200" dirty="0">
                <a:solidFill>
                  <a:schemeClr val="tx1"/>
                </a:solidFill>
                <a:latin typeface="メイリオ"/>
                <a:ea typeface="メイリオ"/>
              </a:rPr>
              <a:t>EBPM</a:t>
            </a:r>
            <a:r>
              <a:rPr lang="ja-JP" altLang="en-US" sz="1200" dirty="0">
                <a:solidFill>
                  <a:schemeClr val="tx1"/>
                </a:solidFill>
                <a:latin typeface="メイリオ"/>
                <a:ea typeface="メイリオ"/>
              </a:rPr>
              <a:t>を推進するための「ガイドライン」の策定に取り組む。</a:t>
            </a:r>
          </a:p>
        </p:txBody>
      </p:sp>
      <p:pic>
        <p:nvPicPr>
          <p:cNvPr id="12" name="図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2941" y="3196299"/>
            <a:ext cx="1983740" cy="1406029"/>
          </a:xfrm>
          <a:prstGeom prst="plaque">
            <a:avLst>
              <a:gd name="adj" fmla="val 23893"/>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1" name="正方形/長方形 10"/>
          <p:cNvSpPr/>
          <p:nvPr/>
        </p:nvSpPr>
        <p:spPr>
          <a:xfrm>
            <a:off x="5369318" y="5341763"/>
            <a:ext cx="3652133" cy="627864"/>
          </a:xfrm>
          <a:prstGeom prst="rect">
            <a:avLst/>
          </a:prstGeom>
        </p:spPr>
        <p:txBody>
          <a:bodyPr wrap="square">
            <a:spAutoFit/>
          </a:bodyPr>
          <a:lstStyle/>
          <a:p>
            <a:r>
              <a:rPr lang="en-US" altLang="ja-JP" sz="1200" dirty="0">
                <a:solidFill>
                  <a:schemeClr val="tx1"/>
                </a:solidFill>
                <a:latin typeface="Meiryo UI" panose="020B0604030504040204" pitchFamily="50" charset="-128"/>
                <a:ea typeface="Meiryo UI" panose="020B0604030504040204" pitchFamily="50" charset="-128"/>
              </a:rPr>
              <a:t>【KPI】</a:t>
            </a:r>
          </a:p>
          <a:p>
            <a:r>
              <a:rPr lang="ja-JP" altLang="en-US" sz="1200" dirty="0">
                <a:solidFill>
                  <a:schemeClr val="tx1"/>
                </a:solidFill>
                <a:latin typeface="Meiryo UI" panose="020B0604030504040204" pitchFamily="50" charset="-128"/>
                <a:ea typeface="Meiryo UI" panose="020B0604030504040204" pitchFamily="50" charset="-128"/>
              </a:rPr>
              <a:t>・事業の変革を目的としてデータ分析を活用した施策数</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36" name="正方形/長方形 35"/>
          <p:cNvSpPr/>
          <p:nvPr/>
        </p:nvSpPr>
        <p:spPr>
          <a:xfrm>
            <a:off x="400687" y="5301340"/>
            <a:ext cx="4060638" cy="1144929"/>
          </a:xfrm>
          <a:prstGeom prst="rect">
            <a:avLst/>
          </a:prstGeom>
        </p:spPr>
        <p:txBody>
          <a:bodyPr wrap="square">
            <a:spAutoFit/>
          </a:bodyPr>
          <a:lstStyle/>
          <a:p>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期待される効果</a:t>
            </a:r>
            <a:r>
              <a:rPr lang="en-US" altLang="ja-JP" sz="1200" dirty="0">
                <a:solidFill>
                  <a:schemeClr val="tx1"/>
                </a:solidFill>
                <a:latin typeface="Meiryo UI" panose="020B0604030504040204" pitchFamily="50" charset="-128"/>
                <a:ea typeface="Meiryo UI" panose="020B0604030504040204" pitchFamily="50" charset="-128"/>
              </a:rPr>
              <a:t>】</a:t>
            </a:r>
          </a:p>
          <a:p>
            <a:r>
              <a:rPr lang="ja-JP" altLang="en-US" sz="1200" dirty="0">
                <a:solidFill>
                  <a:schemeClr val="tx1"/>
                </a:solidFill>
                <a:latin typeface="Meiryo UI" panose="020B0604030504040204" pitchFamily="50" charset="-128"/>
                <a:ea typeface="Meiryo UI" panose="020B0604030504040204" pitchFamily="50" charset="-128"/>
              </a:rPr>
              <a:t>・データに基づく政策立案により、限られた予算・資源のもとでの</a:t>
            </a:r>
            <a:r>
              <a:rPr lang="en-US" altLang="ja-JP" sz="1200" dirty="0">
                <a:solidFill>
                  <a:schemeClr val="tx1"/>
                </a:solidFill>
                <a:latin typeface="Meiryo UI" panose="020B0604030504040204" pitchFamily="50" charset="-128"/>
                <a:ea typeface="Meiryo UI" panose="020B0604030504040204" pitchFamily="50" charset="-128"/>
              </a:rPr>
              <a:t/>
            </a:r>
            <a:br>
              <a:rPr lang="en-US" altLang="ja-JP" sz="1200" dirty="0">
                <a:solidFill>
                  <a:schemeClr val="tx1"/>
                </a:solidFill>
                <a:latin typeface="Meiryo UI" panose="020B0604030504040204" pitchFamily="50" charset="-128"/>
                <a:ea typeface="Meiryo UI" panose="020B0604030504040204" pitchFamily="50" charset="-128"/>
              </a:rPr>
            </a:br>
            <a:r>
              <a:rPr lang="ja-JP" altLang="en-US" sz="1200" dirty="0">
                <a:solidFill>
                  <a:schemeClr val="tx1"/>
                </a:solidFill>
                <a:latin typeface="Meiryo UI" panose="020B0604030504040204" pitchFamily="50" charset="-128"/>
                <a:ea typeface="Meiryo UI" panose="020B0604030504040204" pitchFamily="50" charset="-128"/>
              </a:rPr>
              <a:t>　政策効果を最大化</a:t>
            </a:r>
            <a:r>
              <a:rPr lang="en-US" altLang="ja-JP" sz="1200" dirty="0">
                <a:solidFill>
                  <a:schemeClr val="tx1"/>
                </a:solidFill>
                <a:latin typeface="Meiryo UI" panose="020B0604030504040204" pitchFamily="50" charset="-128"/>
                <a:ea typeface="Meiryo UI" panose="020B0604030504040204" pitchFamily="50" charset="-128"/>
              </a:rPr>
              <a:t/>
            </a:r>
            <a:br>
              <a:rPr lang="en-US" altLang="ja-JP" sz="1200" dirty="0">
                <a:solidFill>
                  <a:schemeClr val="tx1"/>
                </a:solidFill>
                <a:latin typeface="Meiryo UI" panose="020B0604030504040204" pitchFamily="50" charset="-128"/>
                <a:ea typeface="Meiryo UI" panose="020B0604030504040204" pitchFamily="50" charset="-128"/>
              </a:rPr>
            </a:br>
            <a:r>
              <a:rPr lang="ja-JP" altLang="en-US" sz="1200" dirty="0">
                <a:solidFill>
                  <a:schemeClr val="tx1"/>
                </a:solidFill>
                <a:latin typeface="Meiryo UI" panose="020B0604030504040204" pitchFamily="50" charset="-128"/>
                <a:ea typeface="Meiryo UI" panose="020B0604030504040204" pitchFamily="50" charset="-128"/>
              </a:rPr>
              <a:t>・部局横断的なデータ活用による施策の連携</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42" name="正方形/長方形 41"/>
          <p:cNvSpPr/>
          <p:nvPr/>
        </p:nvSpPr>
        <p:spPr>
          <a:xfrm>
            <a:off x="339238" y="2717154"/>
            <a:ext cx="1257959" cy="316753"/>
          </a:xfrm>
          <a:prstGeom prst="rect">
            <a:avLst/>
          </a:prstGeom>
        </p:spPr>
        <p:txBody>
          <a:bodyPr wrap="square">
            <a:spAutoFit/>
          </a:bodyPr>
          <a:lstStyle/>
          <a:p>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スケジュール</a:t>
            </a:r>
            <a:r>
              <a:rPr lang="en-US" altLang="ja-JP" sz="1200" dirty="0">
                <a:solidFill>
                  <a:schemeClr val="tx1"/>
                </a:solidFill>
                <a:latin typeface="Meiryo UI" panose="020B0604030504040204" pitchFamily="50" charset="-128"/>
                <a:ea typeface="Meiryo UI" panose="020B0604030504040204" pitchFamily="50" charset="-128"/>
              </a:rPr>
              <a:t>】</a:t>
            </a:r>
          </a:p>
        </p:txBody>
      </p:sp>
      <p:sp>
        <p:nvSpPr>
          <p:cNvPr id="22" name="テキスト ボックス 21"/>
          <p:cNvSpPr txBox="1"/>
          <p:nvPr/>
        </p:nvSpPr>
        <p:spPr>
          <a:xfrm>
            <a:off x="8240332" y="118722"/>
            <a:ext cx="1537204" cy="372410"/>
          </a:xfrm>
          <a:prstGeom prst="rect">
            <a:avLst/>
          </a:prstGeom>
          <a:solidFill>
            <a:srgbClr val="F69200"/>
          </a:solidFill>
          <a:ln>
            <a:solidFill>
              <a:srgbClr val="F69200"/>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ja-JP" altLang="en-US" sz="1400" dirty="0">
                <a:latin typeface="+mj-ea"/>
                <a:ea typeface="+mj-ea"/>
              </a:rPr>
              <a:t>データドリブン</a:t>
            </a:r>
            <a:endParaRPr kumimoji="1" lang="ja-JP" altLang="en-US" sz="1400" dirty="0">
              <a:latin typeface="+mj-ea"/>
              <a:ea typeface="+mj-ea"/>
            </a:endParaRPr>
          </a:p>
        </p:txBody>
      </p:sp>
      <p:sp>
        <p:nvSpPr>
          <p:cNvPr id="21" name="ホームベース 20"/>
          <p:cNvSpPr/>
          <p:nvPr/>
        </p:nvSpPr>
        <p:spPr>
          <a:xfrm>
            <a:off x="3607992" y="4658198"/>
            <a:ext cx="2530557" cy="373423"/>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dirty="0">
                <a:solidFill>
                  <a:schemeClr val="tx1"/>
                </a:solidFill>
                <a:latin typeface="Meiryo UI" panose="020B0604030504040204" pitchFamily="50" charset="-128"/>
                <a:ea typeface="Meiryo UI" panose="020B0604030504040204" pitchFamily="50" charset="-128"/>
              </a:rPr>
              <a:t>パイロット事業</a:t>
            </a:r>
            <a:endParaRPr lang="en-US" altLang="ja-JP" sz="1000" dirty="0">
              <a:solidFill>
                <a:schemeClr val="tx1"/>
              </a:solidFill>
              <a:latin typeface="Meiryo UI" panose="020B0604030504040204" pitchFamily="50" charset="-128"/>
              <a:ea typeface="Meiryo UI" panose="020B0604030504040204" pitchFamily="50" charset="-128"/>
            </a:endParaRPr>
          </a:p>
          <a:p>
            <a:pPr algn="ctr">
              <a:lnSpc>
                <a:spcPct val="100000"/>
              </a:lnSpc>
            </a:pPr>
            <a:r>
              <a:rPr lang="ja-JP" altLang="en-US" sz="1000" dirty="0">
                <a:solidFill>
                  <a:schemeClr val="tx1"/>
                </a:solidFill>
                <a:latin typeface="Meiryo UI" panose="020B0604030504040204" pitchFamily="50" charset="-128"/>
                <a:ea typeface="Meiryo UI" panose="020B0604030504040204" pitchFamily="50" charset="-128"/>
              </a:rPr>
              <a:t>「熱中症にかかる分析」</a:t>
            </a:r>
          </a:p>
        </p:txBody>
      </p:sp>
      <p:sp>
        <p:nvSpPr>
          <p:cNvPr id="24" name="ホームベース 23"/>
          <p:cNvSpPr/>
          <p:nvPr/>
        </p:nvSpPr>
        <p:spPr>
          <a:xfrm>
            <a:off x="6172984" y="4658198"/>
            <a:ext cx="1279852" cy="373423"/>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dirty="0">
                <a:solidFill>
                  <a:srgbClr val="000000"/>
                </a:solidFill>
                <a:latin typeface="Meiryo UI" panose="020B0604030504040204" pitchFamily="50" charset="-128"/>
                <a:ea typeface="Meiryo UI" panose="020B0604030504040204" pitchFamily="50" charset="-128"/>
              </a:rPr>
              <a:t>新たなパイロット事業</a:t>
            </a:r>
          </a:p>
        </p:txBody>
      </p:sp>
      <p:sp>
        <p:nvSpPr>
          <p:cNvPr id="25" name="ホームベース 24"/>
          <p:cNvSpPr/>
          <p:nvPr/>
        </p:nvSpPr>
        <p:spPr>
          <a:xfrm>
            <a:off x="3692860" y="3356992"/>
            <a:ext cx="3759976" cy="322128"/>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dirty="0">
                <a:solidFill>
                  <a:schemeClr val="tx1"/>
                </a:solidFill>
                <a:latin typeface="Meiryo UI" panose="020B0604030504040204" pitchFamily="50" charset="-128"/>
                <a:ea typeface="Meiryo UI" panose="020B0604030504040204" pitchFamily="50" charset="-128"/>
              </a:rPr>
              <a:t>個人情報匿名化にかかる課題整理・検討</a:t>
            </a:r>
          </a:p>
        </p:txBody>
      </p:sp>
      <p:sp>
        <p:nvSpPr>
          <p:cNvPr id="33" name="ホームベース 32"/>
          <p:cNvSpPr/>
          <p:nvPr/>
        </p:nvSpPr>
        <p:spPr>
          <a:xfrm>
            <a:off x="3701258" y="3768971"/>
            <a:ext cx="3751578" cy="322128"/>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dirty="0">
                <a:solidFill>
                  <a:schemeClr val="tx1"/>
                </a:solidFill>
                <a:latin typeface="Meiryo UI" panose="020B0604030504040204" pitchFamily="50" charset="-128"/>
                <a:ea typeface="Meiryo UI" panose="020B0604030504040204" pitchFamily="50" charset="-128"/>
              </a:rPr>
              <a:t>分析基盤のあり方の課題整理・検討</a:t>
            </a:r>
          </a:p>
        </p:txBody>
      </p:sp>
      <p:sp>
        <p:nvSpPr>
          <p:cNvPr id="32" name="正方形/長方形 31"/>
          <p:cNvSpPr/>
          <p:nvPr/>
        </p:nvSpPr>
        <p:spPr>
          <a:xfrm>
            <a:off x="7228744" y="50626"/>
            <a:ext cx="954107" cy="523220"/>
          </a:xfrm>
          <a:prstGeom prst="rect">
            <a:avLst/>
          </a:prstGeom>
          <a:noFill/>
          <a:ln>
            <a:solidFill>
              <a:srgbClr val="DF5327"/>
            </a:solidFill>
          </a:ln>
        </p:spPr>
        <p:style>
          <a:lnRef idx="3">
            <a:schemeClr val="lt1"/>
          </a:lnRef>
          <a:fillRef idx="1">
            <a:schemeClr val="accent3"/>
          </a:fillRef>
          <a:effectRef idx="1">
            <a:schemeClr val="accent3"/>
          </a:effectRef>
          <a:fontRef idx="minor">
            <a:schemeClr val="lt1"/>
          </a:fontRef>
        </p:style>
        <p:txBody>
          <a:bodyPr wrap="none" lIns="91440" tIns="45720" rIns="91440" bIns="45720">
            <a:spAutoFit/>
          </a:bodyPr>
          <a:lstStyle/>
          <a:p>
            <a:pPr algn="ctr"/>
            <a:r>
              <a:rPr lang="ja-JP" altLang="en-US" sz="2000" dirty="0">
                <a:ln w="0"/>
                <a:solidFill>
                  <a:schemeClr val="tx1"/>
                </a:solidFill>
                <a:effectLst>
                  <a:outerShdw blurRad="38100" dist="19050" dir="2700000" algn="tl" rotWithShape="0">
                    <a:schemeClr val="dk1">
                      <a:alpha val="40000"/>
                    </a:schemeClr>
                  </a:outerShdw>
                </a:effectLst>
              </a:rPr>
              <a:t>検討中</a:t>
            </a:r>
          </a:p>
        </p:txBody>
      </p:sp>
      <p:sp>
        <p:nvSpPr>
          <p:cNvPr id="4" name="角丸四角形吹き出し 3"/>
          <p:cNvSpPr/>
          <p:nvPr/>
        </p:nvSpPr>
        <p:spPr bwMode="auto">
          <a:xfrm>
            <a:off x="7905328" y="4602328"/>
            <a:ext cx="1728192" cy="1058920"/>
          </a:xfrm>
          <a:prstGeom prst="wedgeRoundRectCallou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34" name="角丸四角形 33"/>
          <p:cNvSpPr/>
          <p:nvPr/>
        </p:nvSpPr>
        <p:spPr>
          <a:xfrm>
            <a:off x="7452836" y="3330673"/>
            <a:ext cx="344480" cy="1700948"/>
          </a:xfrm>
          <a:prstGeom prst="roundRect">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vert="eaVert" rtlCol="0" anchor="ctr"/>
          <a:lstStyle/>
          <a:p>
            <a:pPr algn="ctr">
              <a:lnSpc>
                <a:spcPct val="100000"/>
              </a:lnSpc>
            </a:pPr>
            <a:r>
              <a:rPr lang="ja-JP" altLang="en-US" sz="1000" dirty="0">
                <a:solidFill>
                  <a:srgbClr val="000000"/>
                </a:solidFill>
                <a:latin typeface="Meiryo UI" panose="020B0604030504040204" pitchFamily="50" charset="-128"/>
                <a:ea typeface="Meiryo UI" panose="020B0604030504040204" pitchFamily="50" charset="-128"/>
              </a:rPr>
              <a:t>ガイドライン</a:t>
            </a:r>
            <a:r>
              <a:rPr lang="ja-JP" altLang="en-US" sz="1000" dirty="0" smtClean="0">
                <a:solidFill>
                  <a:srgbClr val="000000"/>
                </a:solidFill>
                <a:latin typeface="Meiryo UI" panose="020B0604030504040204" pitchFamily="50" charset="-128"/>
                <a:ea typeface="Meiryo UI" panose="020B0604030504040204" pitchFamily="50" charset="-128"/>
              </a:rPr>
              <a:t>策定</a:t>
            </a:r>
            <a:endParaRPr lang="ja-JP" altLang="en-US" sz="1000"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896447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bwMode="auto">
          <a:xfrm>
            <a:off x="6419393" y="3708643"/>
            <a:ext cx="262085" cy="690332"/>
          </a:xfrm>
          <a:prstGeom prst="rect">
            <a:avLst/>
          </a:prstGeom>
          <a:solidFill>
            <a:schemeClr val="bg1">
              <a:lumMod val="85000"/>
            </a:schemeClr>
          </a:solidFill>
          <a:ln>
            <a:no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53" name="左矢印 52"/>
          <p:cNvSpPr/>
          <p:nvPr/>
        </p:nvSpPr>
        <p:spPr bwMode="auto">
          <a:xfrm>
            <a:off x="5314500" y="3578219"/>
            <a:ext cx="1369761" cy="499423"/>
          </a:xfrm>
          <a:prstGeom prst="leftArrow">
            <a:avLst/>
          </a:prstGeom>
          <a:solidFill>
            <a:schemeClr val="bg1">
              <a:lumMod val="85000"/>
            </a:schemeClr>
          </a:solidFill>
          <a:ln>
            <a:no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61" name="角丸四角形 60"/>
          <p:cNvSpPr/>
          <p:nvPr/>
        </p:nvSpPr>
        <p:spPr bwMode="auto">
          <a:xfrm>
            <a:off x="7437276" y="5441628"/>
            <a:ext cx="2343717" cy="892444"/>
          </a:xfrm>
          <a:prstGeom prst="roundRect">
            <a:avLst/>
          </a:prstGeom>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60" name="角丸四角形 59"/>
          <p:cNvSpPr/>
          <p:nvPr/>
        </p:nvSpPr>
        <p:spPr bwMode="auto">
          <a:xfrm>
            <a:off x="4918911" y="5428989"/>
            <a:ext cx="2343717" cy="892444"/>
          </a:xfrm>
          <a:prstGeom prst="roundRect">
            <a:avLst/>
          </a:prstGeom>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31" name="テキスト ボックス 30"/>
          <p:cNvSpPr txBox="1"/>
          <p:nvPr/>
        </p:nvSpPr>
        <p:spPr>
          <a:xfrm>
            <a:off x="364080" y="1130586"/>
            <a:ext cx="9341448" cy="163839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ts val="1700"/>
              </a:lnSpc>
            </a:pPr>
            <a:r>
              <a:rPr lang="ja-JP" altLang="en-US" sz="1300" dirty="0">
                <a:solidFill>
                  <a:prstClr val="black"/>
                </a:solidFill>
                <a:latin typeface="メイリオ"/>
                <a:ea typeface="メイリオ"/>
              </a:rPr>
              <a:t>・本市では、以前より</a:t>
            </a:r>
            <a:r>
              <a:rPr lang="en-US" altLang="ja-JP" sz="1300" dirty="0">
                <a:solidFill>
                  <a:prstClr val="black"/>
                </a:solidFill>
                <a:latin typeface="メイリオ"/>
                <a:ea typeface="メイリオ"/>
              </a:rPr>
              <a:t>Twitter</a:t>
            </a:r>
            <a:r>
              <a:rPr lang="ja-JP" altLang="en-US" sz="1300" dirty="0">
                <a:solidFill>
                  <a:prstClr val="black"/>
                </a:solidFill>
                <a:latin typeface="メイリオ"/>
                <a:ea typeface="メイリオ"/>
              </a:rPr>
              <a:t>や</a:t>
            </a:r>
            <a:r>
              <a:rPr lang="en-US" altLang="ja-JP" sz="1300" dirty="0">
                <a:solidFill>
                  <a:prstClr val="black"/>
                </a:solidFill>
                <a:latin typeface="メイリオ"/>
                <a:ea typeface="メイリオ"/>
              </a:rPr>
              <a:t>Facebook</a:t>
            </a:r>
            <a:r>
              <a:rPr lang="ja-JP" altLang="en-US" sz="1300" dirty="0">
                <a:solidFill>
                  <a:prstClr val="black"/>
                </a:solidFill>
                <a:latin typeface="メイリオ"/>
                <a:ea typeface="メイリオ"/>
              </a:rPr>
              <a:t>といった</a:t>
            </a:r>
            <a:r>
              <a:rPr lang="en-US" altLang="ja-JP" sz="1300" dirty="0">
                <a:solidFill>
                  <a:prstClr val="black"/>
                </a:solidFill>
                <a:latin typeface="メイリオ"/>
                <a:ea typeface="メイリオ"/>
              </a:rPr>
              <a:t>SNS</a:t>
            </a:r>
            <a:r>
              <a:rPr lang="ja-JP" altLang="en-US" sz="1300" dirty="0">
                <a:solidFill>
                  <a:prstClr val="black"/>
                </a:solidFill>
                <a:latin typeface="メイリオ"/>
                <a:ea typeface="メイリオ"/>
              </a:rPr>
              <a:t>等をはじめとするインターネットメディアを活用した情報発信を</a:t>
            </a:r>
            <a:r>
              <a:rPr lang="en-US" altLang="ja-JP" sz="1300" dirty="0">
                <a:solidFill>
                  <a:prstClr val="black"/>
                </a:solidFill>
                <a:latin typeface="メイリオ"/>
                <a:ea typeface="メイリオ"/>
              </a:rPr>
              <a:t/>
            </a:r>
            <a:br>
              <a:rPr lang="en-US" altLang="ja-JP" sz="1300" dirty="0">
                <a:solidFill>
                  <a:prstClr val="black"/>
                </a:solidFill>
                <a:latin typeface="メイリオ"/>
                <a:ea typeface="メイリオ"/>
              </a:rPr>
            </a:br>
            <a:r>
              <a:rPr lang="ja-JP" altLang="en-US" sz="1300" dirty="0">
                <a:solidFill>
                  <a:prstClr val="black"/>
                </a:solidFill>
                <a:latin typeface="メイリオ"/>
                <a:ea typeface="メイリオ"/>
              </a:rPr>
              <a:t>　日々行っているが、より効果的な情報発信を行うためには、各</a:t>
            </a:r>
            <a:r>
              <a:rPr lang="en-US" altLang="ja-JP" sz="1300" dirty="0">
                <a:solidFill>
                  <a:prstClr val="black"/>
                </a:solidFill>
                <a:latin typeface="メイリオ"/>
                <a:ea typeface="メイリオ"/>
              </a:rPr>
              <a:t>SNS</a:t>
            </a:r>
            <a:r>
              <a:rPr lang="ja-JP" altLang="en-US" sz="1300" dirty="0">
                <a:solidFill>
                  <a:prstClr val="black"/>
                </a:solidFill>
                <a:latin typeface="メイリオ"/>
                <a:ea typeface="メイリオ"/>
              </a:rPr>
              <a:t>の特性を十分に理解し、発信する目的・情報・対象</a:t>
            </a:r>
            <a:r>
              <a:rPr lang="en-US" altLang="ja-JP" sz="1300" dirty="0">
                <a:solidFill>
                  <a:prstClr val="black"/>
                </a:solidFill>
                <a:latin typeface="メイリオ"/>
                <a:ea typeface="メイリオ"/>
              </a:rPr>
              <a:t/>
            </a:r>
            <a:br>
              <a:rPr lang="en-US" altLang="ja-JP" sz="1300" dirty="0">
                <a:solidFill>
                  <a:prstClr val="black"/>
                </a:solidFill>
                <a:latin typeface="メイリオ"/>
                <a:ea typeface="メイリオ"/>
              </a:rPr>
            </a:br>
            <a:r>
              <a:rPr lang="ja-JP" altLang="en-US" sz="1300" dirty="0">
                <a:solidFill>
                  <a:prstClr val="black"/>
                </a:solidFill>
                <a:latin typeface="メイリオ"/>
                <a:ea typeface="メイリオ"/>
              </a:rPr>
              <a:t>　に応じた適切な</a:t>
            </a:r>
            <a:r>
              <a:rPr lang="en-US" altLang="ja-JP" sz="1300" dirty="0">
                <a:solidFill>
                  <a:prstClr val="black"/>
                </a:solidFill>
                <a:latin typeface="メイリオ"/>
                <a:ea typeface="メイリオ"/>
              </a:rPr>
              <a:t>SNS</a:t>
            </a:r>
            <a:r>
              <a:rPr lang="ja-JP" altLang="en-US" sz="1300" dirty="0">
                <a:solidFill>
                  <a:prstClr val="black"/>
                </a:solidFill>
                <a:latin typeface="メイリオ"/>
                <a:ea typeface="メイリオ"/>
              </a:rPr>
              <a:t>を選択することが必要となる。</a:t>
            </a:r>
            <a:endParaRPr lang="en-US" altLang="ja-JP" sz="1300" dirty="0">
              <a:solidFill>
                <a:prstClr val="black"/>
              </a:solidFill>
              <a:latin typeface="メイリオ"/>
              <a:ea typeface="メイリオ"/>
            </a:endParaRPr>
          </a:p>
          <a:p>
            <a:pPr>
              <a:lnSpc>
                <a:spcPts val="1700"/>
              </a:lnSpc>
            </a:pPr>
            <a:r>
              <a:rPr lang="ja-JP" altLang="en-US" sz="1300" dirty="0">
                <a:solidFill>
                  <a:prstClr val="black"/>
                </a:solidFill>
                <a:latin typeface="メイリオ"/>
                <a:ea typeface="メイリオ"/>
              </a:rPr>
              <a:t>・</a:t>
            </a:r>
            <a:r>
              <a:rPr lang="en-US" altLang="ja-JP" sz="1300" dirty="0">
                <a:solidFill>
                  <a:prstClr val="black"/>
                </a:solidFill>
                <a:latin typeface="メイリオ"/>
                <a:ea typeface="メイリオ"/>
              </a:rPr>
              <a:t>SNS</a:t>
            </a:r>
            <a:r>
              <a:rPr lang="ja-JP" altLang="en-US" sz="1300" dirty="0">
                <a:solidFill>
                  <a:prstClr val="black"/>
                </a:solidFill>
                <a:latin typeface="メイリオ"/>
                <a:ea typeface="メイリオ"/>
              </a:rPr>
              <a:t>を運用する所属において、ツール等を活用して投稿やフォロワー属性等にかかるデータを収集・測定し、</a:t>
            </a:r>
            <a:r>
              <a:rPr lang="en-US" altLang="ja-JP" sz="1300" dirty="0">
                <a:solidFill>
                  <a:prstClr val="black"/>
                </a:solidFill>
                <a:latin typeface="メイリオ"/>
                <a:ea typeface="メイリオ"/>
              </a:rPr>
              <a:t>SNS</a:t>
            </a:r>
            <a:r>
              <a:rPr lang="ja-JP" altLang="en-US" sz="1300" dirty="0">
                <a:solidFill>
                  <a:prstClr val="black"/>
                </a:solidFill>
                <a:latin typeface="メイリオ"/>
                <a:ea typeface="メイリオ"/>
              </a:rPr>
              <a:t>の運</a:t>
            </a:r>
            <a:r>
              <a:rPr lang="en-US" altLang="ja-JP" sz="1300" dirty="0">
                <a:solidFill>
                  <a:prstClr val="black"/>
                </a:solidFill>
                <a:latin typeface="メイリオ"/>
                <a:ea typeface="メイリオ"/>
              </a:rPr>
              <a:t/>
            </a:r>
            <a:br>
              <a:rPr lang="en-US" altLang="ja-JP" sz="1300" dirty="0">
                <a:solidFill>
                  <a:prstClr val="black"/>
                </a:solidFill>
                <a:latin typeface="メイリオ"/>
                <a:ea typeface="メイリオ"/>
              </a:rPr>
            </a:br>
            <a:r>
              <a:rPr lang="ja-JP" altLang="en-US" sz="1300" dirty="0">
                <a:solidFill>
                  <a:prstClr val="black"/>
                </a:solidFill>
                <a:latin typeface="メイリオ"/>
                <a:ea typeface="メイリオ"/>
              </a:rPr>
              <a:t>　用方法の改善に向けた取組を進める。</a:t>
            </a:r>
            <a:r>
              <a:rPr lang="en-US" altLang="ja-JP" sz="1300" dirty="0">
                <a:solidFill>
                  <a:prstClr val="black"/>
                </a:solidFill>
                <a:latin typeface="メイリオ"/>
                <a:ea typeface="メイリオ"/>
              </a:rPr>
              <a:t/>
            </a:r>
            <a:br>
              <a:rPr lang="en-US" altLang="ja-JP" sz="1300" dirty="0">
                <a:solidFill>
                  <a:prstClr val="black"/>
                </a:solidFill>
                <a:latin typeface="メイリオ"/>
                <a:ea typeface="メイリオ"/>
              </a:rPr>
            </a:br>
            <a:r>
              <a:rPr lang="ja-JP" altLang="en-US" sz="1300" dirty="0">
                <a:solidFill>
                  <a:prstClr val="black"/>
                </a:solidFill>
                <a:latin typeface="メイリオ"/>
                <a:ea typeface="メイリオ"/>
              </a:rPr>
              <a:t>・</a:t>
            </a:r>
            <a:r>
              <a:rPr lang="en-US" altLang="ja-JP" sz="1300" dirty="0">
                <a:solidFill>
                  <a:prstClr val="black"/>
                </a:solidFill>
                <a:latin typeface="メイリオ"/>
                <a:ea typeface="メイリオ"/>
              </a:rPr>
              <a:t>ICT</a:t>
            </a:r>
            <a:r>
              <a:rPr lang="ja-JP" altLang="en-US" sz="1300" dirty="0">
                <a:solidFill>
                  <a:prstClr val="black"/>
                </a:solidFill>
                <a:latin typeface="メイリオ"/>
                <a:ea typeface="メイリオ"/>
              </a:rPr>
              <a:t>戦略室では、国や他都市における</a:t>
            </a:r>
            <a:r>
              <a:rPr lang="en-US" altLang="ja-JP" sz="1300" dirty="0">
                <a:solidFill>
                  <a:prstClr val="black"/>
                </a:solidFill>
                <a:latin typeface="メイリオ"/>
                <a:ea typeface="メイリオ"/>
              </a:rPr>
              <a:t>SNS</a:t>
            </a:r>
            <a:r>
              <a:rPr lang="ja-JP" altLang="en-US" sz="1300" dirty="0">
                <a:solidFill>
                  <a:prstClr val="black"/>
                </a:solidFill>
                <a:latin typeface="メイリオ"/>
                <a:ea typeface="メイリオ"/>
              </a:rPr>
              <a:t>活用事例を調査・研究するとともに、ツールの提供やその他の技術的支援等、</a:t>
            </a:r>
            <a:r>
              <a:rPr lang="en-US" altLang="ja-JP" sz="1300" dirty="0">
                <a:solidFill>
                  <a:prstClr val="black"/>
                </a:solidFill>
                <a:latin typeface="メイリオ"/>
                <a:ea typeface="メイリオ"/>
              </a:rPr>
              <a:t/>
            </a:r>
            <a:br>
              <a:rPr lang="en-US" altLang="ja-JP" sz="1300" dirty="0">
                <a:solidFill>
                  <a:prstClr val="black"/>
                </a:solidFill>
                <a:latin typeface="メイリオ"/>
                <a:ea typeface="メイリオ"/>
              </a:rPr>
            </a:br>
            <a:r>
              <a:rPr lang="ja-JP" altLang="en-US" sz="1300" dirty="0">
                <a:solidFill>
                  <a:prstClr val="black"/>
                </a:solidFill>
                <a:latin typeface="メイリオ"/>
                <a:ea typeface="メイリオ"/>
              </a:rPr>
              <a:t>　各所属での</a:t>
            </a:r>
            <a:r>
              <a:rPr lang="en-US" altLang="ja-JP" sz="1300" dirty="0">
                <a:solidFill>
                  <a:prstClr val="black"/>
                </a:solidFill>
                <a:latin typeface="メイリオ"/>
                <a:ea typeface="メイリオ"/>
              </a:rPr>
              <a:t>SNS</a:t>
            </a:r>
            <a:r>
              <a:rPr lang="ja-JP" altLang="en-US" sz="1300" dirty="0">
                <a:solidFill>
                  <a:prstClr val="black"/>
                </a:solidFill>
                <a:latin typeface="メイリオ"/>
                <a:ea typeface="メイリオ"/>
              </a:rPr>
              <a:t>運用の改善に向けた取組を支援する。</a:t>
            </a:r>
            <a:endParaRPr lang="en-US" altLang="ja-JP" sz="1300" dirty="0">
              <a:solidFill>
                <a:prstClr val="black"/>
              </a:solidFill>
              <a:latin typeface="メイリオ"/>
              <a:ea typeface="メイリオ"/>
            </a:endParaRPr>
          </a:p>
        </p:txBody>
      </p:sp>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rgbClr val="000000"/>
                </a:solidFill>
                <a:latin typeface="メイリオ" panose="020B0604030504040204" pitchFamily="50" charset="-128"/>
              </a:rPr>
              <a:pPr eaLnBrk="1" hangingPunct="1"/>
              <a:t>28</a:t>
            </a:fld>
            <a:endParaRPr kumimoji="0" lang="en-US" altLang="ja-JP" sz="1000">
              <a:solidFill>
                <a:srgbClr val="000000"/>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ja-JP" altLang="en-US"/>
              <a:t>官民データの容易な利用</a:t>
            </a:r>
            <a:endParaRPr lang="ja-JP" altLang="en-US">
              <a:solidFill>
                <a:srgbClr val="FF0000"/>
              </a:solidFill>
            </a:endParaRPr>
          </a:p>
        </p:txBody>
      </p:sp>
      <p:sp>
        <p:nvSpPr>
          <p:cNvPr id="20" name="Shape 128"/>
          <p:cNvSpPr/>
          <p:nvPr/>
        </p:nvSpPr>
        <p:spPr>
          <a:xfrm>
            <a:off x="269788" y="792986"/>
            <a:ext cx="8679656"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情報発信におけるＳＮＳ等インターネットメディア活用の推進</a:t>
            </a:r>
            <a:endParaRPr kumimoji="0" lang="en-US" altLang="ja-JP" sz="1687" kern="0" dirty="0">
              <a:solidFill>
                <a:srgbClr val="C00000"/>
              </a:solidFill>
              <a:latin typeface="メイリオ" panose="020B0604030504040204" pitchFamily="50" charset="-128"/>
              <a:sym typeface="Helvetica Light"/>
            </a:endParaRPr>
          </a:p>
        </p:txBody>
      </p:sp>
      <p:sp>
        <p:nvSpPr>
          <p:cNvPr id="46" name="正方形/長方形 45"/>
          <p:cNvSpPr/>
          <p:nvPr/>
        </p:nvSpPr>
        <p:spPr>
          <a:xfrm>
            <a:off x="7365268" y="5557708"/>
            <a:ext cx="2321614" cy="627864"/>
          </a:xfrm>
          <a:prstGeom prst="rect">
            <a:avLst/>
          </a:prstGeom>
        </p:spPr>
        <p:txBody>
          <a:bodyPr wrap="square">
            <a:spAutoFit/>
          </a:bodyPr>
          <a:lstStyle/>
          <a:p>
            <a:r>
              <a:rPr lang="en-US" altLang="ja-JP" sz="1200">
                <a:solidFill>
                  <a:schemeClr val="tx1"/>
                </a:solidFill>
                <a:latin typeface="Meiryo UI" panose="020B0604030504040204" pitchFamily="50" charset="-128"/>
                <a:ea typeface="Meiryo UI" panose="020B0604030504040204" pitchFamily="50" charset="-128"/>
              </a:rPr>
              <a:t>【KPI】</a:t>
            </a:r>
          </a:p>
          <a:p>
            <a:r>
              <a:rPr lang="ja-JP" altLang="en-US" sz="1200">
                <a:solidFill>
                  <a:schemeClr val="tx1"/>
                </a:solidFill>
                <a:latin typeface="Meiryo UI" panose="020B0604030504040204" pitchFamily="50" charset="-128"/>
                <a:ea typeface="Meiryo UI" panose="020B0604030504040204" pitchFamily="50" charset="-128"/>
              </a:rPr>
              <a:t>・閲覧数、フォロワー数</a:t>
            </a:r>
            <a:endParaRPr lang="en-US" altLang="ja-JP" sz="1200">
              <a:solidFill>
                <a:schemeClr val="tx1"/>
              </a:solidFill>
              <a:latin typeface="Meiryo UI" panose="020B0604030504040204" pitchFamily="50" charset="-128"/>
              <a:ea typeface="Meiryo UI" panose="020B0604030504040204" pitchFamily="50" charset="-128"/>
            </a:endParaRPr>
          </a:p>
        </p:txBody>
      </p:sp>
      <p:sp>
        <p:nvSpPr>
          <p:cNvPr id="47" name="正方形/長方形 46"/>
          <p:cNvSpPr/>
          <p:nvPr/>
        </p:nvSpPr>
        <p:spPr>
          <a:xfrm>
            <a:off x="4916996" y="5586986"/>
            <a:ext cx="2238316" cy="683264"/>
          </a:xfrm>
          <a:prstGeom prst="rect">
            <a:avLst/>
          </a:prstGeom>
        </p:spPr>
        <p:txBody>
          <a:bodyPr wrap="square">
            <a:spAutoFit/>
          </a:bodyPr>
          <a:lstStyle/>
          <a:p>
            <a:pPr>
              <a:lnSpc>
                <a:spcPct val="100000"/>
              </a:lnSpc>
            </a:pPr>
            <a:r>
              <a:rPr lang="en-US" altLang="ja-JP" sz="1200">
                <a:solidFill>
                  <a:schemeClr val="tx1"/>
                </a:solidFill>
                <a:latin typeface="Meiryo UI" panose="020B0604030504040204" pitchFamily="50" charset="-128"/>
                <a:ea typeface="Meiryo UI" panose="020B0604030504040204" pitchFamily="50" charset="-128"/>
              </a:rPr>
              <a:t>【</a:t>
            </a:r>
            <a:r>
              <a:rPr lang="ja-JP" altLang="en-US" sz="1200">
                <a:solidFill>
                  <a:schemeClr val="tx1"/>
                </a:solidFill>
                <a:latin typeface="Meiryo UI" panose="020B0604030504040204" pitchFamily="50" charset="-128"/>
                <a:ea typeface="Meiryo UI" panose="020B0604030504040204" pitchFamily="50" charset="-128"/>
              </a:rPr>
              <a:t>期待される効果</a:t>
            </a:r>
            <a:r>
              <a:rPr lang="en-US" altLang="ja-JP" sz="1200">
                <a:solidFill>
                  <a:schemeClr val="tx1"/>
                </a:solidFill>
                <a:latin typeface="Meiryo UI" panose="020B0604030504040204" pitchFamily="50" charset="-128"/>
                <a:ea typeface="Meiryo UI" panose="020B0604030504040204" pitchFamily="50" charset="-128"/>
              </a:rPr>
              <a:t>】</a:t>
            </a:r>
          </a:p>
          <a:p>
            <a:pPr>
              <a:lnSpc>
                <a:spcPct val="100000"/>
              </a:lnSpc>
            </a:pPr>
            <a:r>
              <a:rPr lang="ja-JP" altLang="en-US" sz="1200">
                <a:solidFill>
                  <a:schemeClr val="tx1"/>
                </a:solidFill>
                <a:latin typeface="Meiryo UI" panose="020B0604030504040204" pitchFamily="50" charset="-128"/>
                <a:ea typeface="Meiryo UI" panose="020B0604030504040204" pitchFamily="50" charset="-128"/>
              </a:rPr>
              <a:t>・各所属における</a:t>
            </a:r>
            <a:r>
              <a:rPr lang="en-US" altLang="ja-JP" sz="1200">
                <a:solidFill>
                  <a:schemeClr val="tx1"/>
                </a:solidFill>
                <a:latin typeface="Meiryo UI" panose="020B0604030504040204" pitchFamily="50" charset="-128"/>
                <a:ea typeface="Meiryo UI" panose="020B0604030504040204" pitchFamily="50" charset="-128"/>
              </a:rPr>
              <a:t>SNS</a:t>
            </a:r>
            <a:r>
              <a:rPr lang="ja-JP" altLang="en-US" sz="1200">
                <a:solidFill>
                  <a:schemeClr val="tx1"/>
                </a:solidFill>
                <a:latin typeface="Meiryo UI" panose="020B0604030504040204" pitchFamily="50" charset="-128"/>
                <a:ea typeface="Meiryo UI" panose="020B0604030504040204" pitchFamily="50" charset="-128"/>
              </a:rPr>
              <a:t>を活用した</a:t>
            </a:r>
            <a:endParaRPr lang="en-US" altLang="ja-JP" sz="1200">
              <a:solidFill>
                <a:schemeClr val="tx1"/>
              </a:solidFill>
              <a:latin typeface="Meiryo UI" panose="020B0604030504040204" pitchFamily="50" charset="-128"/>
              <a:ea typeface="Meiryo UI" panose="020B0604030504040204" pitchFamily="50" charset="-128"/>
            </a:endParaRPr>
          </a:p>
          <a:p>
            <a:pPr>
              <a:lnSpc>
                <a:spcPct val="100000"/>
              </a:lnSpc>
            </a:pPr>
            <a:r>
              <a:rPr lang="ja-JP" altLang="en-US" sz="1200">
                <a:solidFill>
                  <a:schemeClr val="tx1"/>
                </a:solidFill>
                <a:latin typeface="Meiryo UI" panose="020B0604030504040204" pitchFamily="50" charset="-128"/>
                <a:ea typeface="Meiryo UI" panose="020B0604030504040204" pitchFamily="50" charset="-128"/>
              </a:rPr>
              <a:t>　情報発信の充実</a:t>
            </a:r>
            <a:endParaRPr lang="en-US" altLang="ja-JP" sz="1200">
              <a:solidFill>
                <a:schemeClr val="tx1"/>
              </a:solidFill>
              <a:latin typeface="Meiryo UI" panose="020B0604030504040204" pitchFamily="50" charset="-128"/>
              <a:ea typeface="Meiryo UI" panose="020B0604030504040204" pitchFamily="50" charset="-128"/>
            </a:endParaRPr>
          </a:p>
        </p:txBody>
      </p:sp>
      <p:graphicFrame>
        <p:nvGraphicFramePr>
          <p:cNvPr id="57" name="表 56"/>
          <p:cNvGraphicFramePr>
            <a:graphicFrameLocks noGrp="1"/>
          </p:cNvGraphicFramePr>
          <p:nvPr/>
        </p:nvGraphicFramePr>
        <p:xfrm>
          <a:off x="147006" y="5479639"/>
          <a:ext cx="4667621" cy="1045878"/>
        </p:xfrm>
        <a:graphic>
          <a:graphicData uri="http://schemas.openxmlformats.org/drawingml/2006/table">
            <a:tbl>
              <a:tblPr firstRow="1" bandRow="1"/>
              <a:tblGrid>
                <a:gridCol w="2795413">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tblGrid>
              <a:tr h="3708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kern="1200">
                          <a:solidFill>
                            <a:schemeClr val="bg1"/>
                          </a:solidFill>
                          <a:latin typeface="+mj-ea"/>
                          <a:ea typeface="+mj-ea"/>
                          <a:cs typeface="+mn-cs"/>
                        </a:rPr>
                        <a:t>2019</a:t>
                      </a:r>
                      <a:r>
                        <a:rPr kumimoji="1" lang="ja-JP" altLang="en-US" sz="1200" b="1" kern="1200">
                          <a:solidFill>
                            <a:schemeClr val="bg1"/>
                          </a:solidFill>
                          <a:latin typeface="+mj-ea"/>
                          <a:ea typeface="+mj-ea"/>
                          <a:cs typeface="+mn-cs"/>
                        </a:rPr>
                        <a:t>年度</a:t>
                      </a:r>
                      <a:endParaRPr kumimoji="1" lang="ja-JP" altLang="en-US" sz="1200" b="1">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200">
                          <a:latin typeface="+mj-lt"/>
                        </a:rPr>
                        <a:t>2020</a:t>
                      </a:r>
                      <a:r>
                        <a:rPr kumimoji="1" lang="ja-JP" altLang="en-US" sz="1200">
                          <a:latin typeface="+mj-lt"/>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675037">
                <a:tc>
                  <a:txBody>
                    <a:bodyPr/>
                    <a:lstStyle/>
                    <a:p>
                      <a:endParaRPr kumimoji="1" lang="ja-JP" altLang="en-US" sz="140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58" name="ホームベース 57"/>
          <p:cNvSpPr/>
          <p:nvPr/>
        </p:nvSpPr>
        <p:spPr>
          <a:xfrm>
            <a:off x="195910" y="5990364"/>
            <a:ext cx="2177840" cy="390415"/>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a:solidFill>
                  <a:srgbClr val="000000"/>
                </a:solidFill>
                <a:latin typeface="Meiryo UI" panose="020B0604030504040204" pitchFamily="50" charset="-128"/>
                <a:ea typeface="Meiryo UI" panose="020B0604030504040204" pitchFamily="50" charset="-128"/>
              </a:rPr>
              <a:t>データ収集・測定ツールの作成</a:t>
            </a:r>
          </a:p>
        </p:txBody>
      </p:sp>
      <p:sp>
        <p:nvSpPr>
          <p:cNvPr id="62" name="正方形/長方形 61"/>
          <p:cNvSpPr/>
          <p:nvPr/>
        </p:nvSpPr>
        <p:spPr>
          <a:xfrm>
            <a:off x="136625" y="5200479"/>
            <a:ext cx="1226548" cy="316753"/>
          </a:xfrm>
          <a:prstGeom prst="rect">
            <a:avLst/>
          </a:prstGeom>
        </p:spPr>
        <p:txBody>
          <a:bodyPr wrap="square">
            <a:spAutoFit/>
          </a:bodyPr>
          <a:lstStyle/>
          <a:p>
            <a:r>
              <a:rPr lang="en-US" altLang="ja-JP" sz="1200">
                <a:solidFill>
                  <a:schemeClr val="tx1"/>
                </a:solidFill>
                <a:latin typeface="Meiryo UI" panose="020B0604030504040204" pitchFamily="50" charset="-128"/>
                <a:ea typeface="Meiryo UI" panose="020B0604030504040204" pitchFamily="50" charset="-128"/>
              </a:rPr>
              <a:t>【</a:t>
            </a:r>
            <a:r>
              <a:rPr lang="ja-JP" altLang="en-US" sz="1200">
                <a:solidFill>
                  <a:schemeClr val="tx1"/>
                </a:solidFill>
                <a:latin typeface="Meiryo UI" panose="020B0604030504040204" pitchFamily="50" charset="-128"/>
                <a:ea typeface="Meiryo UI" panose="020B0604030504040204" pitchFamily="50" charset="-128"/>
              </a:rPr>
              <a:t>スケジュール</a:t>
            </a:r>
            <a:r>
              <a:rPr lang="en-US" altLang="ja-JP" sz="1200">
                <a:solidFill>
                  <a:schemeClr val="tx1"/>
                </a:solidFill>
                <a:latin typeface="Meiryo UI" panose="020B0604030504040204" pitchFamily="50" charset="-128"/>
                <a:ea typeface="Meiryo UI" panose="020B0604030504040204" pitchFamily="50" charset="-128"/>
              </a:rPr>
              <a:t>】</a:t>
            </a:r>
          </a:p>
        </p:txBody>
      </p:sp>
      <p:sp>
        <p:nvSpPr>
          <p:cNvPr id="55" name="テキスト ボックス 54"/>
          <p:cNvSpPr txBox="1"/>
          <p:nvPr/>
        </p:nvSpPr>
        <p:spPr>
          <a:xfrm>
            <a:off x="8240332" y="118722"/>
            <a:ext cx="1537204" cy="372410"/>
          </a:xfrm>
          <a:prstGeom prst="rect">
            <a:avLst/>
          </a:prstGeom>
          <a:solidFill>
            <a:srgbClr val="F69200"/>
          </a:solidFill>
          <a:ln>
            <a:solidFill>
              <a:srgbClr val="F69200"/>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ja-JP" altLang="en-US" sz="1400">
                <a:latin typeface="+mj-ea"/>
                <a:ea typeface="+mj-ea"/>
              </a:rPr>
              <a:t>データドリブン</a:t>
            </a:r>
            <a:endParaRPr kumimoji="1" lang="ja-JP" altLang="en-US" sz="1400">
              <a:latin typeface="+mj-ea"/>
              <a:ea typeface="+mj-ea"/>
            </a:endParaRP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7640" y="4226836"/>
            <a:ext cx="471612" cy="471612"/>
          </a:xfrm>
          <a:prstGeom prst="rect">
            <a:avLst/>
          </a:prstGeom>
        </p:spPr>
      </p:pic>
      <p:sp>
        <p:nvSpPr>
          <p:cNvPr id="5" name="テキスト ボックス 4"/>
          <p:cNvSpPr txBox="1"/>
          <p:nvPr/>
        </p:nvSpPr>
        <p:spPr>
          <a:xfrm>
            <a:off x="7871378" y="4679143"/>
            <a:ext cx="1224136" cy="312393"/>
          </a:xfrm>
          <a:prstGeom prst="rect">
            <a:avLst/>
          </a:prstGeom>
          <a:noFill/>
        </p:spPr>
        <p:txBody>
          <a:bodyPr wrap="square" rtlCol="0">
            <a:spAutoFit/>
          </a:bodyPr>
          <a:lstStyle/>
          <a:p>
            <a:pPr algn="ctr"/>
            <a:r>
              <a:rPr lang="ja-JP" altLang="en-US" sz="1100"/>
              <a:t>国・他都市など</a:t>
            </a:r>
            <a:endParaRPr kumimoji="1" lang="ja-JP" altLang="en-US" sz="1100"/>
          </a:p>
        </p:txBody>
      </p:sp>
      <p:sp>
        <p:nvSpPr>
          <p:cNvPr id="6" name="角丸四角形吹き出し 5"/>
          <p:cNvSpPr/>
          <p:nvPr/>
        </p:nvSpPr>
        <p:spPr bwMode="auto">
          <a:xfrm>
            <a:off x="7902142" y="3138324"/>
            <a:ext cx="1425041" cy="924708"/>
          </a:xfrm>
          <a:prstGeom prst="wedgeRoundRectCallout">
            <a:avLst>
              <a:gd name="adj1" fmla="val 3353"/>
              <a:gd name="adj2" fmla="val 63766"/>
              <a:gd name="adj3" fmla="val 16667"/>
            </a:avLst>
          </a:prstGeom>
          <a:solidFill>
            <a:schemeClr val="bg2">
              <a:lumMod val="20000"/>
              <a:lumOff val="80000"/>
            </a:schemeClr>
          </a:solidFill>
          <a:ln w="19050">
            <a:noFill/>
          </a:ln>
          <a:effectLst>
            <a:outerShdw blurRad="50800" dist="38100" dir="2700000" algn="tl" rotWithShape="0">
              <a:prstClr val="black">
                <a:alpha val="80000"/>
              </a:prstClr>
            </a:outerShdw>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1554" y="3577932"/>
            <a:ext cx="310142" cy="310142"/>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3446" y="3574025"/>
            <a:ext cx="299695" cy="299695"/>
          </a:xfrm>
          <a:prstGeom prst="rect">
            <a:avLst/>
          </a:prstGeom>
        </p:spPr>
      </p:pic>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4891" y="3572472"/>
            <a:ext cx="309928" cy="309928"/>
          </a:xfrm>
          <a:prstGeom prst="rect">
            <a:avLst/>
          </a:prstGeom>
        </p:spPr>
      </p:pic>
      <p:sp>
        <p:nvSpPr>
          <p:cNvPr id="63" name="テキスト ボックス 62"/>
          <p:cNvSpPr txBox="1"/>
          <p:nvPr/>
        </p:nvSpPr>
        <p:spPr>
          <a:xfrm>
            <a:off x="7902142" y="3138605"/>
            <a:ext cx="1425041" cy="393954"/>
          </a:xfrm>
          <a:prstGeom prst="rect">
            <a:avLst/>
          </a:prstGeom>
          <a:noFill/>
        </p:spPr>
        <p:txBody>
          <a:bodyPr wrap="square" rtlCol="0">
            <a:spAutoFit/>
          </a:bodyPr>
          <a:lstStyle/>
          <a:p>
            <a:pPr algn="ctr"/>
            <a:r>
              <a:rPr lang="en-US" altLang="ja-JP" sz="1400" b="1">
                <a:solidFill>
                  <a:schemeClr val="tx1">
                    <a:lumMod val="75000"/>
                    <a:lumOff val="25000"/>
                  </a:schemeClr>
                </a:solidFill>
              </a:rPr>
              <a:t>SNS</a:t>
            </a:r>
            <a:r>
              <a:rPr lang="ja-JP" altLang="en-US" sz="1400" b="1">
                <a:solidFill>
                  <a:schemeClr val="tx1">
                    <a:lumMod val="75000"/>
                    <a:lumOff val="25000"/>
                  </a:schemeClr>
                </a:solidFill>
              </a:rPr>
              <a:t>活用事例</a:t>
            </a:r>
            <a:endParaRPr kumimoji="1" lang="ja-JP" altLang="en-US" sz="1400" b="1">
              <a:solidFill>
                <a:schemeClr val="tx1">
                  <a:lumMod val="75000"/>
                  <a:lumOff val="25000"/>
                </a:schemeClr>
              </a:solidFill>
            </a:endParaRPr>
          </a:p>
        </p:txBody>
      </p:sp>
      <p:sp>
        <p:nvSpPr>
          <p:cNvPr id="15" name="左矢印 14"/>
          <p:cNvSpPr/>
          <p:nvPr/>
        </p:nvSpPr>
        <p:spPr bwMode="auto">
          <a:xfrm rot="9119898">
            <a:off x="7149207" y="4090958"/>
            <a:ext cx="739472" cy="499423"/>
          </a:xfrm>
          <a:prstGeom prst="leftArrow">
            <a:avLst/>
          </a:prstGeom>
          <a:solidFill>
            <a:schemeClr val="bg1">
              <a:lumMod val="85000"/>
            </a:schemeClr>
          </a:solidFill>
          <a:ln>
            <a:no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pic>
        <p:nvPicPr>
          <p:cNvPr id="16" name="図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497771">
            <a:off x="7231989" y="4177773"/>
            <a:ext cx="376167" cy="376167"/>
          </a:xfrm>
          <a:prstGeom prst="rect">
            <a:avLst/>
          </a:prstGeom>
        </p:spPr>
      </p:pic>
      <p:sp>
        <p:nvSpPr>
          <p:cNvPr id="64" name="テキスト ボックス 63"/>
          <p:cNvSpPr txBox="1"/>
          <p:nvPr/>
        </p:nvSpPr>
        <p:spPr>
          <a:xfrm>
            <a:off x="7040243" y="4567735"/>
            <a:ext cx="1024536" cy="430887"/>
          </a:xfrm>
          <a:prstGeom prst="rect">
            <a:avLst/>
          </a:prstGeom>
          <a:noFill/>
        </p:spPr>
        <p:txBody>
          <a:bodyPr wrap="square" rtlCol="0">
            <a:spAutoFit/>
          </a:bodyPr>
          <a:lstStyle/>
          <a:p>
            <a:pPr algn="ctr">
              <a:lnSpc>
                <a:spcPct val="100000"/>
              </a:lnSpc>
            </a:pPr>
            <a:r>
              <a:rPr lang="ja-JP" altLang="en-US" sz="1100" b="1"/>
              <a:t>情報取集</a:t>
            </a:r>
            <a:r>
              <a:rPr lang="en-US" altLang="ja-JP" sz="1100" b="1"/>
              <a:t/>
            </a:r>
            <a:br>
              <a:rPr lang="en-US" altLang="ja-JP" sz="1100" b="1"/>
            </a:br>
            <a:r>
              <a:rPr lang="ja-JP" altLang="en-US" sz="1100" b="1"/>
              <a:t>・調査</a:t>
            </a:r>
            <a:endParaRPr kumimoji="1" lang="ja-JP" altLang="en-US" sz="1100" b="1"/>
          </a:p>
        </p:txBody>
      </p:sp>
      <p:sp>
        <p:nvSpPr>
          <p:cNvPr id="85" name="テキスト ボックス 84"/>
          <p:cNvSpPr txBox="1"/>
          <p:nvPr/>
        </p:nvSpPr>
        <p:spPr>
          <a:xfrm>
            <a:off x="5328939" y="3557747"/>
            <a:ext cx="1249064" cy="521681"/>
          </a:xfrm>
          <a:prstGeom prst="rect">
            <a:avLst/>
          </a:prstGeom>
          <a:noFill/>
        </p:spPr>
        <p:txBody>
          <a:bodyPr wrap="square" rtlCol="0">
            <a:spAutoFit/>
          </a:bodyPr>
          <a:lstStyle/>
          <a:p>
            <a:pPr>
              <a:lnSpc>
                <a:spcPct val="100000"/>
              </a:lnSpc>
            </a:pPr>
            <a:r>
              <a:rPr lang="ja-JP" altLang="en-US" sz="900" b="1"/>
              <a:t>・データ収集・測定</a:t>
            </a:r>
            <a:endParaRPr lang="en-US" altLang="ja-JP" sz="900" b="1"/>
          </a:p>
          <a:p>
            <a:pPr>
              <a:lnSpc>
                <a:spcPct val="100000"/>
              </a:lnSpc>
            </a:pPr>
            <a:r>
              <a:rPr lang="ja-JP" altLang="en-US" sz="900" b="1"/>
              <a:t>　ツールの提供</a:t>
            </a:r>
            <a:r>
              <a:rPr lang="en-US" altLang="ja-JP" sz="900" b="1"/>
              <a:t/>
            </a:r>
            <a:br>
              <a:rPr lang="en-US" altLang="ja-JP" sz="900" b="1"/>
            </a:br>
            <a:r>
              <a:rPr lang="ja-JP" altLang="en-US" sz="900" b="1"/>
              <a:t>・その他、技術支援</a:t>
            </a:r>
          </a:p>
        </p:txBody>
      </p:sp>
      <p:pic>
        <p:nvPicPr>
          <p:cNvPr id="24" name="図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99815" y="3376087"/>
            <a:ext cx="453073" cy="518992"/>
          </a:xfrm>
          <a:prstGeom prst="rect">
            <a:avLst/>
          </a:prstGeom>
        </p:spPr>
      </p:pic>
      <p:pic>
        <p:nvPicPr>
          <p:cNvPr id="25" name="図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75473" y="3854595"/>
            <a:ext cx="229910" cy="229910"/>
          </a:xfrm>
          <a:prstGeom prst="rect">
            <a:avLst/>
          </a:prstGeom>
        </p:spPr>
      </p:pic>
      <p:sp>
        <p:nvSpPr>
          <p:cNvPr id="26" name="角丸四角形 25"/>
          <p:cNvSpPr/>
          <p:nvPr/>
        </p:nvSpPr>
        <p:spPr bwMode="auto">
          <a:xfrm>
            <a:off x="812540" y="2933310"/>
            <a:ext cx="4404561" cy="2200149"/>
          </a:xfrm>
          <a:prstGeom prst="roundRect">
            <a:avLst>
              <a:gd name="adj" fmla="val 10747"/>
            </a:avLst>
          </a:prstGeom>
          <a:solidFill>
            <a:schemeClr val="bg1">
              <a:lumMod val="95000"/>
            </a:schemeClr>
          </a:solidFill>
          <a:ln w="19050">
            <a:solidFill>
              <a:schemeClr val="tx1">
                <a:lumMod val="50000"/>
                <a:lumOff val="50000"/>
              </a:schemeClr>
            </a:solid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88" name="テキスト ボックス 87"/>
          <p:cNvSpPr txBox="1"/>
          <p:nvPr/>
        </p:nvSpPr>
        <p:spPr>
          <a:xfrm>
            <a:off x="2385305" y="4816104"/>
            <a:ext cx="1254784" cy="350865"/>
          </a:xfrm>
          <a:prstGeom prst="rect">
            <a:avLst/>
          </a:prstGeom>
          <a:noFill/>
        </p:spPr>
        <p:txBody>
          <a:bodyPr wrap="square" rtlCol="0">
            <a:spAutoFit/>
          </a:bodyPr>
          <a:lstStyle/>
          <a:p>
            <a:pPr algn="ctr"/>
            <a:r>
              <a:rPr lang="en-US" altLang="ja-JP" sz="1200" b="1">
                <a:solidFill>
                  <a:schemeClr val="tx1">
                    <a:lumMod val="75000"/>
                    <a:lumOff val="25000"/>
                  </a:schemeClr>
                </a:solidFill>
              </a:rPr>
              <a:t>SNS</a:t>
            </a:r>
            <a:r>
              <a:rPr lang="ja-JP" altLang="en-US" sz="1200" b="1">
                <a:solidFill>
                  <a:schemeClr val="tx1">
                    <a:lumMod val="75000"/>
                    <a:lumOff val="25000"/>
                  </a:schemeClr>
                </a:solidFill>
              </a:rPr>
              <a:t>運用</a:t>
            </a:r>
            <a:r>
              <a:rPr kumimoji="1" lang="ja-JP" altLang="en-US" sz="1200" b="1">
                <a:solidFill>
                  <a:schemeClr val="tx1">
                    <a:lumMod val="75000"/>
                    <a:lumOff val="25000"/>
                  </a:schemeClr>
                </a:solidFill>
              </a:rPr>
              <a:t>所属</a:t>
            </a:r>
          </a:p>
        </p:txBody>
      </p:sp>
      <p:pic>
        <p:nvPicPr>
          <p:cNvPr id="89" name="図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5051" y="3693835"/>
            <a:ext cx="391449" cy="391449"/>
          </a:xfrm>
          <a:prstGeom prst="rect">
            <a:avLst/>
          </a:prstGeom>
        </p:spPr>
      </p:pic>
      <p:pic>
        <p:nvPicPr>
          <p:cNvPr id="90" name="図 8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0440" y="3704973"/>
            <a:ext cx="385570" cy="385570"/>
          </a:xfrm>
          <a:prstGeom prst="rect">
            <a:avLst/>
          </a:prstGeom>
        </p:spPr>
      </p:pic>
      <p:pic>
        <p:nvPicPr>
          <p:cNvPr id="91" name="図 9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32556" y="3693835"/>
            <a:ext cx="399076" cy="399076"/>
          </a:xfrm>
          <a:prstGeom prst="rect">
            <a:avLst/>
          </a:prstGeom>
        </p:spPr>
      </p:pic>
      <p:pic>
        <p:nvPicPr>
          <p:cNvPr id="27" name="図 26"/>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171644" y="3518379"/>
            <a:ext cx="751215" cy="672432"/>
          </a:xfrm>
          <a:prstGeom prst="rect">
            <a:avLst/>
          </a:prstGeom>
        </p:spPr>
      </p:pic>
      <p:pic>
        <p:nvPicPr>
          <p:cNvPr id="30" name="図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4901" y="4310139"/>
            <a:ext cx="608204" cy="608204"/>
          </a:xfrm>
          <a:prstGeom prst="rect">
            <a:avLst/>
          </a:prstGeom>
        </p:spPr>
      </p:pic>
      <p:sp>
        <p:nvSpPr>
          <p:cNvPr id="93" name="テキスト ボックス 92"/>
          <p:cNvSpPr txBox="1"/>
          <p:nvPr/>
        </p:nvSpPr>
        <p:spPr>
          <a:xfrm>
            <a:off x="886108" y="3091411"/>
            <a:ext cx="4209453" cy="307777"/>
          </a:xfrm>
          <a:prstGeom prst="rect">
            <a:avLst/>
          </a:prstGeom>
          <a:noFill/>
        </p:spPr>
        <p:txBody>
          <a:bodyPr wrap="square" rtlCol="0">
            <a:spAutoFit/>
          </a:bodyPr>
          <a:lstStyle/>
          <a:p>
            <a:pPr algn="ctr">
              <a:lnSpc>
                <a:spcPct val="100000"/>
              </a:lnSpc>
            </a:pPr>
            <a:r>
              <a:rPr lang="ja-JP" altLang="en-US" sz="1400" b="1" dirty="0">
                <a:solidFill>
                  <a:srgbClr val="B73101"/>
                </a:solidFill>
              </a:rPr>
              <a:t>ツール等を活用した</a:t>
            </a:r>
            <a:r>
              <a:rPr lang="en-US" altLang="ja-JP" sz="1400" b="1" dirty="0">
                <a:solidFill>
                  <a:srgbClr val="B73101"/>
                </a:solidFill>
              </a:rPr>
              <a:t>SNS</a:t>
            </a:r>
            <a:r>
              <a:rPr lang="ja-JP" altLang="en-US" sz="1400" b="1" dirty="0">
                <a:solidFill>
                  <a:srgbClr val="B73101"/>
                </a:solidFill>
              </a:rPr>
              <a:t>運用の改善取組</a:t>
            </a:r>
            <a:endParaRPr kumimoji="1" lang="ja-JP" altLang="en-US" sz="1400" b="1" dirty="0">
              <a:solidFill>
                <a:srgbClr val="B73101"/>
              </a:solidFill>
            </a:endParaRPr>
          </a:p>
        </p:txBody>
      </p:sp>
      <p:grpSp>
        <p:nvGrpSpPr>
          <p:cNvPr id="9" name="グループ化 8"/>
          <p:cNvGrpSpPr/>
          <p:nvPr/>
        </p:nvGrpSpPr>
        <p:grpSpPr>
          <a:xfrm>
            <a:off x="1125108" y="3577932"/>
            <a:ext cx="951889" cy="242945"/>
            <a:chOff x="1000174" y="3096082"/>
            <a:chExt cx="951889" cy="242945"/>
          </a:xfrm>
        </p:grpSpPr>
        <p:sp>
          <p:nvSpPr>
            <p:cNvPr id="37" name="角丸四角形吹き出し 36"/>
            <p:cNvSpPr/>
            <p:nvPr/>
          </p:nvSpPr>
          <p:spPr bwMode="auto">
            <a:xfrm>
              <a:off x="1029386" y="3096082"/>
              <a:ext cx="899431" cy="231807"/>
            </a:xfrm>
            <a:prstGeom prst="wedgeRoundRectCallout">
              <a:avLst>
                <a:gd name="adj1" fmla="val 65420"/>
                <a:gd name="adj2" fmla="val 26379"/>
                <a:gd name="adj3" fmla="val 16667"/>
              </a:avLst>
            </a:prstGeom>
            <a:solidFill>
              <a:srgbClr val="C0504D"/>
            </a:solidFill>
            <a:ln>
              <a:no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94" name="テキスト ボックス 93"/>
            <p:cNvSpPr txBox="1"/>
            <p:nvPr/>
          </p:nvSpPr>
          <p:spPr>
            <a:xfrm>
              <a:off x="1000174" y="3107220"/>
              <a:ext cx="951889" cy="231807"/>
            </a:xfrm>
            <a:prstGeom prst="rect">
              <a:avLst/>
            </a:prstGeom>
            <a:noFill/>
          </p:spPr>
          <p:txBody>
            <a:bodyPr wrap="square" rtlCol="0">
              <a:spAutoFit/>
            </a:bodyPr>
            <a:lstStyle/>
            <a:p>
              <a:pPr algn="ctr">
                <a:lnSpc>
                  <a:spcPct val="100000"/>
                </a:lnSpc>
              </a:pPr>
              <a:r>
                <a:rPr lang="ja-JP" altLang="en-US" sz="900" b="1">
                  <a:solidFill>
                    <a:schemeClr val="bg1"/>
                  </a:solidFill>
                </a:rPr>
                <a:t>フォロワー数</a:t>
              </a:r>
              <a:endParaRPr kumimoji="1" lang="ja-JP" altLang="en-US" sz="900" b="1">
                <a:solidFill>
                  <a:schemeClr val="bg1"/>
                </a:solidFill>
              </a:endParaRPr>
            </a:p>
          </p:txBody>
        </p:sp>
      </p:grpSp>
      <p:grpSp>
        <p:nvGrpSpPr>
          <p:cNvPr id="11" name="グループ化 10"/>
          <p:cNvGrpSpPr/>
          <p:nvPr/>
        </p:nvGrpSpPr>
        <p:grpSpPr>
          <a:xfrm>
            <a:off x="1350371" y="3875539"/>
            <a:ext cx="751519" cy="234884"/>
            <a:chOff x="1242200" y="3398493"/>
            <a:chExt cx="751519" cy="234884"/>
          </a:xfrm>
        </p:grpSpPr>
        <p:sp>
          <p:nvSpPr>
            <p:cNvPr id="96" name="角丸四角形吹き出し 95"/>
            <p:cNvSpPr/>
            <p:nvPr/>
          </p:nvSpPr>
          <p:spPr bwMode="auto">
            <a:xfrm>
              <a:off x="1291337" y="3401570"/>
              <a:ext cx="664297" cy="231807"/>
            </a:xfrm>
            <a:prstGeom prst="wedgeRoundRectCallout">
              <a:avLst>
                <a:gd name="adj1" fmla="val 61596"/>
                <a:gd name="adj2" fmla="val 4464"/>
                <a:gd name="adj3" fmla="val 16667"/>
              </a:avLst>
            </a:prstGeom>
            <a:solidFill>
              <a:srgbClr val="C0504D"/>
            </a:solidFill>
            <a:ln>
              <a:no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97" name="テキスト ボックス 96"/>
            <p:cNvSpPr txBox="1"/>
            <p:nvPr/>
          </p:nvSpPr>
          <p:spPr>
            <a:xfrm>
              <a:off x="1242200" y="3398493"/>
              <a:ext cx="751519" cy="231807"/>
            </a:xfrm>
            <a:prstGeom prst="rect">
              <a:avLst/>
            </a:prstGeom>
            <a:noFill/>
          </p:spPr>
          <p:txBody>
            <a:bodyPr wrap="square" rtlCol="0">
              <a:spAutoFit/>
            </a:bodyPr>
            <a:lstStyle/>
            <a:p>
              <a:pPr algn="ctr">
                <a:lnSpc>
                  <a:spcPct val="100000"/>
                </a:lnSpc>
              </a:pPr>
              <a:r>
                <a:rPr lang="ja-JP" altLang="en-US" sz="900" b="1">
                  <a:solidFill>
                    <a:schemeClr val="bg1"/>
                  </a:solidFill>
                </a:rPr>
                <a:t>友だち数</a:t>
              </a:r>
              <a:endParaRPr kumimoji="1" lang="ja-JP" altLang="en-US" sz="900" b="1">
                <a:solidFill>
                  <a:schemeClr val="bg1"/>
                </a:solidFill>
              </a:endParaRPr>
            </a:p>
          </p:txBody>
        </p:sp>
      </p:grpSp>
      <p:sp>
        <p:nvSpPr>
          <p:cNvPr id="98" name="ホームベース 97"/>
          <p:cNvSpPr/>
          <p:nvPr/>
        </p:nvSpPr>
        <p:spPr>
          <a:xfrm>
            <a:off x="2457138" y="5990364"/>
            <a:ext cx="2299012" cy="390415"/>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a:solidFill>
                  <a:srgbClr val="000000"/>
                </a:solidFill>
                <a:latin typeface="Meiryo UI" panose="020B0604030504040204" pitchFamily="50" charset="-128"/>
                <a:ea typeface="Meiryo UI" panose="020B0604030504040204" pitchFamily="50" charset="-128"/>
              </a:rPr>
              <a:t>各所属の支援</a:t>
            </a:r>
          </a:p>
        </p:txBody>
      </p:sp>
      <p:sp>
        <p:nvSpPr>
          <p:cNvPr id="48" name="正方形/長方形 47"/>
          <p:cNvSpPr/>
          <p:nvPr/>
        </p:nvSpPr>
        <p:spPr>
          <a:xfrm>
            <a:off x="7228744" y="50626"/>
            <a:ext cx="954107" cy="523220"/>
          </a:xfrm>
          <a:prstGeom prst="rect">
            <a:avLst/>
          </a:prstGeom>
          <a:noFill/>
          <a:ln>
            <a:solidFill>
              <a:srgbClr val="DF5327"/>
            </a:solidFill>
          </a:ln>
        </p:spPr>
        <p:style>
          <a:lnRef idx="3">
            <a:schemeClr val="lt1"/>
          </a:lnRef>
          <a:fillRef idx="1">
            <a:schemeClr val="accent3"/>
          </a:fillRef>
          <a:effectRef idx="1">
            <a:schemeClr val="accent3"/>
          </a:effectRef>
          <a:fontRef idx="minor">
            <a:schemeClr val="lt1"/>
          </a:fontRef>
        </p:style>
        <p:txBody>
          <a:bodyPr wrap="none" lIns="91440" tIns="45720" rIns="91440" bIns="45720">
            <a:spAutoFit/>
          </a:bodyPr>
          <a:lstStyle/>
          <a:p>
            <a:pPr algn="ctr"/>
            <a:r>
              <a:rPr lang="ja-JP" altLang="en-US" sz="2000">
                <a:ln w="0"/>
                <a:solidFill>
                  <a:schemeClr val="tx1"/>
                </a:solidFill>
                <a:effectLst>
                  <a:outerShdw blurRad="38100" dist="19050" dir="2700000" algn="tl" rotWithShape="0">
                    <a:schemeClr val="dk1">
                      <a:alpha val="40000"/>
                    </a:schemeClr>
                  </a:outerShdw>
                </a:effectLst>
              </a:rPr>
              <a:t>検討中</a:t>
            </a:r>
          </a:p>
        </p:txBody>
      </p:sp>
      <p:pic>
        <p:nvPicPr>
          <p:cNvPr id="51" name="図 5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63208" y="4340670"/>
            <a:ext cx="393240" cy="393240"/>
          </a:xfrm>
          <a:prstGeom prst="rect">
            <a:avLst/>
          </a:prstGeom>
        </p:spPr>
      </p:pic>
      <p:sp>
        <p:nvSpPr>
          <p:cNvPr id="13" name="角丸四角形 12"/>
          <p:cNvSpPr/>
          <p:nvPr/>
        </p:nvSpPr>
        <p:spPr bwMode="auto">
          <a:xfrm>
            <a:off x="5763463" y="4462303"/>
            <a:ext cx="1363167" cy="440305"/>
          </a:xfrm>
          <a:prstGeom prst="roundRect">
            <a:avLst>
              <a:gd name="adj" fmla="val 20938"/>
            </a:avLst>
          </a:prstGeom>
          <a:solidFill>
            <a:schemeClr val="accent5">
              <a:lumMod val="90000"/>
            </a:schemeClr>
          </a:solidFill>
          <a:ln>
            <a:noFill/>
          </a:ln>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140000"/>
              </a:lnSpc>
              <a:spcBef>
                <a:spcPct val="10000"/>
              </a:spcBef>
              <a:spcAft>
                <a:spcPct val="0"/>
              </a:spcAft>
              <a:buClrTx/>
              <a:buSzTx/>
              <a:buFontTx/>
              <a:buNone/>
              <a:tabLst/>
            </a:pPr>
            <a:r>
              <a:rPr kumimoji="1" lang="en-US" altLang="ja-JP" sz="1800" b="1" i="0" u="none" strike="noStrike" cap="none" normalizeH="0" baseline="0">
                <a:ln>
                  <a:noFill/>
                </a:ln>
                <a:solidFill>
                  <a:srgbClr val="4D4D4D"/>
                </a:solidFill>
                <a:effectLst/>
                <a:latin typeface="+mj-ea"/>
                <a:ea typeface="+mj-ea"/>
                <a:cs typeface="メイリオ" pitchFamily="50" charset="-128"/>
              </a:rPr>
              <a:t>ICT</a:t>
            </a:r>
            <a:r>
              <a:rPr kumimoji="1" lang="ja-JP" altLang="en-US" sz="1800" b="1" i="0" u="none" strike="noStrike" cap="none" normalizeH="0" baseline="0">
                <a:ln>
                  <a:noFill/>
                </a:ln>
                <a:solidFill>
                  <a:srgbClr val="4D4D4D"/>
                </a:solidFill>
                <a:effectLst/>
                <a:latin typeface="+mj-ea"/>
                <a:ea typeface="+mj-ea"/>
                <a:cs typeface="メイリオ" pitchFamily="50" charset="-128"/>
              </a:rPr>
              <a:t>戦略室</a:t>
            </a:r>
          </a:p>
        </p:txBody>
      </p:sp>
      <p:sp>
        <p:nvSpPr>
          <p:cNvPr id="56" name="正方形/長方形 55"/>
          <p:cNvSpPr/>
          <p:nvPr/>
        </p:nvSpPr>
        <p:spPr>
          <a:xfrm>
            <a:off x="3246008" y="4265494"/>
            <a:ext cx="1337687" cy="461875"/>
          </a:xfrm>
          <a:prstGeom prst="rect">
            <a:avLst/>
          </a:prstGeom>
          <a:solidFill>
            <a:srgbClr val="C0504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92" name="テキスト ボックス 91"/>
          <p:cNvSpPr txBox="1"/>
          <p:nvPr/>
        </p:nvSpPr>
        <p:spPr>
          <a:xfrm>
            <a:off x="3392423" y="4283810"/>
            <a:ext cx="1026768" cy="447815"/>
          </a:xfrm>
          <a:prstGeom prst="rect">
            <a:avLst/>
          </a:prstGeom>
          <a:noFill/>
          <a:effectLst/>
        </p:spPr>
        <p:txBody>
          <a:bodyPr wrap="square" rtlCol="0">
            <a:spAutoFit/>
          </a:bodyPr>
          <a:lstStyle/>
          <a:p>
            <a:pPr algn="ctr">
              <a:lnSpc>
                <a:spcPct val="100000"/>
              </a:lnSpc>
            </a:pPr>
            <a:r>
              <a:rPr kumimoji="1" lang="en-US" altLang="ja-JP" sz="1100" b="1" dirty="0">
                <a:solidFill>
                  <a:schemeClr val="bg1"/>
                </a:solidFill>
              </a:rPr>
              <a:t>SNS</a:t>
            </a:r>
            <a:r>
              <a:rPr kumimoji="1" lang="ja-JP" altLang="en-US" sz="1100" b="1" dirty="0">
                <a:solidFill>
                  <a:schemeClr val="bg1"/>
                </a:solidFill>
              </a:rPr>
              <a:t>の情報</a:t>
            </a:r>
            <a:endParaRPr kumimoji="1" lang="en-US" altLang="ja-JP" sz="1100" b="1" dirty="0">
              <a:solidFill>
                <a:schemeClr val="bg1"/>
              </a:solidFill>
            </a:endParaRPr>
          </a:p>
          <a:p>
            <a:pPr algn="ctr">
              <a:lnSpc>
                <a:spcPct val="100000"/>
              </a:lnSpc>
            </a:pPr>
            <a:r>
              <a:rPr kumimoji="1" lang="ja-JP" altLang="en-US" sz="1100" b="1" dirty="0">
                <a:solidFill>
                  <a:schemeClr val="bg1"/>
                </a:solidFill>
              </a:rPr>
              <a:t>発信力を強化</a:t>
            </a:r>
          </a:p>
        </p:txBody>
      </p:sp>
    </p:spTree>
    <p:extLst>
      <p:ext uri="{BB962C8B-B14F-4D97-AF65-F5344CB8AC3E}">
        <p14:creationId xmlns:p14="http://schemas.microsoft.com/office/powerpoint/2010/main" val="3476534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図 8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2558" y="3380580"/>
            <a:ext cx="1236552" cy="1236552"/>
          </a:xfrm>
          <a:prstGeom prst="rect">
            <a:avLst/>
          </a:prstGeom>
        </p:spPr>
      </p:pic>
      <p:sp>
        <p:nvSpPr>
          <p:cNvPr id="9" name="テキスト ボックス 8"/>
          <p:cNvSpPr txBox="1"/>
          <p:nvPr/>
        </p:nvSpPr>
        <p:spPr>
          <a:xfrm>
            <a:off x="127118" y="1047973"/>
            <a:ext cx="9692890" cy="90486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lang="ja-JP" altLang="en-US" sz="1200" dirty="0">
                <a:solidFill>
                  <a:srgbClr val="000000"/>
                </a:solidFill>
                <a:latin typeface="Meiryo UI" panose="020B0604030504040204" pitchFamily="50" charset="-128"/>
                <a:ea typeface="Meiryo UI" panose="020B0604030504040204" pitchFamily="50" charset="-128"/>
              </a:rPr>
              <a:t>本</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市としてのシステム開発における標準プロセスを整備、準備・トライアルし、各所属実施のシステム開発プロジェクトに適用する。</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40000"/>
              </a:lnSpc>
              <a:spcBef>
                <a:spcPct val="1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・本市システム開発プロセスにおける重要ポイントに関所を設け、</a:t>
            </a: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ICT</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戦略室によるレビューを実施、結果を蓄積・共有する。</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40000"/>
              </a:lnSpc>
              <a:spcBef>
                <a:spcPct val="1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・フェーズレビューを通じて、プロジェクトマネジメントを体験させることで、プロジェクトマネージャー（</a:t>
            </a: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PM</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）候補人材の育成を図る。</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4" name="スライド番号プレースホルダー 4"/>
          <p:cNvSpPr>
            <a:spLocks noGrp="1"/>
          </p:cNvSpPr>
          <p:nvPr>
            <p:ph type="sldNum" sz="quarter" idx="10"/>
          </p:nvPr>
        </p:nvSpPr>
        <p:spPr>
          <a:xfrm>
            <a:off x="7473280" y="6603075"/>
            <a:ext cx="2311400" cy="180975"/>
          </a:xfrm>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4A53795-6EF6-48D5-90A5-2535AB951785}" type="slidenum">
              <a:rPr kumimoji="0" lang="en-US" altLang="ja-JP" sz="1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ja-JP" sz="1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8195" name="Rectangle 2"/>
          <p:cNvSpPr>
            <a:spLocks noGrp="1" noChangeArrowheads="1"/>
          </p:cNvSpPr>
          <p:nvPr>
            <p:ph type="title"/>
          </p:nvPr>
        </p:nvSpPr>
        <p:spPr>
          <a:noFill/>
        </p:spPr>
        <p:txBody>
          <a:bodyPr anchor="ctr"/>
          <a:lstStyle/>
          <a:p>
            <a:pPr eaLnBrk="1" hangingPunct="1"/>
            <a:r>
              <a:rPr lang="ja-JP" altLang="en-US"/>
              <a:t>主要な情報システムの管理体制の強化</a:t>
            </a:r>
          </a:p>
        </p:txBody>
      </p:sp>
      <p:sp>
        <p:nvSpPr>
          <p:cNvPr id="20" name="Shape 128"/>
          <p:cNvSpPr/>
          <p:nvPr/>
        </p:nvSpPr>
        <p:spPr>
          <a:xfrm>
            <a:off x="127118" y="756982"/>
            <a:ext cx="9399736"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marL="0" marR="0" lvl="0" indent="0" algn="l" defTabSz="410751" rtl="0" eaLnBrk="1" fontAlgn="auto" latinLnBrk="0" hangingPunct="0">
              <a:lnSpc>
                <a:spcPct val="100000"/>
              </a:lnSpc>
              <a:spcBef>
                <a:spcPts val="0"/>
              </a:spcBef>
              <a:spcAft>
                <a:spcPts val="0"/>
              </a:spcAft>
              <a:buClrTx/>
              <a:buSzTx/>
              <a:buFontTx/>
              <a:buNone/>
              <a:tabLst/>
              <a:defRPr sz="2600"/>
            </a:pPr>
            <a:r>
              <a:rPr kumimoji="0" lang="ja-JP" altLang="en-US" sz="1687" b="0" i="0" u="none" strike="noStrike" kern="0" cap="none" spc="0" normalizeH="0" baseline="0" noProof="0">
                <a:ln>
                  <a:noFill/>
                </a:ln>
                <a:solidFill>
                  <a:srgbClr val="C00000"/>
                </a:solidFill>
                <a:effectLst/>
                <a:uLnTx/>
                <a:uFillTx/>
                <a:latin typeface="メイリオ" panose="020B0604030504040204" pitchFamily="50" charset="-128"/>
                <a:ea typeface="メイリオ" panose="020B0604030504040204" pitchFamily="50" charset="-128"/>
                <a:cs typeface="+mn-cs"/>
                <a:sym typeface="Helvetica Light"/>
              </a:rPr>
              <a:t>プロジェクトマネジメント機能の強化とプロジェクトマネジメント人材の育成</a:t>
            </a:r>
            <a:endParaRPr kumimoji="0" lang="en-US" altLang="ja-JP" sz="1687" b="0" i="0" u="none" strike="noStrike" kern="0" cap="none" spc="0" normalizeH="0" baseline="0" noProof="0">
              <a:ln>
                <a:noFill/>
              </a:ln>
              <a:solidFill>
                <a:srgbClr val="C00000"/>
              </a:solidFill>
              <a:effectLst/>
              <a:uLnTx/>
              <a:uFillTx/>
              <a:latin typeface="メイリオ" panose="020B0604030504040204" pitchFamily="50" charset="-128"/>
              <a:ea typeface="メイリオ" panose="020B0604030504040204" pitchFamily="50" charset="-128"/>
              <a:cs typeface="+mn-cs"/>
              <a:sym typeface="Helvetica Light"/>
            </a:endParaRPr>
          </a:p>
        </p:txBody>
      </p:sp>
      <p:sp>
        <p:nvSpPr>
          <p:cNvPr id="4" name="ホームベース 3"/>
          <p:cNvSpPr/>
          <p:nvPr/>
        </p:nvSpPr>
        <p:spPr bwMode="auto">
          <a:xfrm>
            <a:off x="6465168" y="368660"/>
            <a:ext cx="468052" cy="835814"/>
          </a:xfrm>
          <a:prstGeom prst="homePlat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endParaRPr kumimoji="1" lang="ja-JP" altLang="en-US" sz="2200" b="0" i="0" u="none" strike="noStrike" kern="1200" cap="none" spc="0" normalizeH="0" baseline="0" noProof="0">
              <a:ln>
                <a:noFill/>
              </a:ln>
              <a:solidFill>
                <a:srgbClr val="4D4D4D"/>
              </a:solidFill>
              <a:effectLst/>
              <a:uLnTx/>
              <a:uFillTx/>
              <a:latin typeface="Arial" charset="0"/>
              <a:ea typeface="メイリオ" panose="020B0604030504040204" pitchFamily="50" charset="-128"/>
              <a:cs typeface="メイリオ" pitchFamily="50" charset="-128"/>
            </a:endParaRPr>
          </a:p>
        </p:txBody>
      </p:sp>
      <p:sp>
        <p:nvSpPr>
          <p:cNvPr id="19" name="右矢印 18"/>
          <p:cNvSpPr/>
          <p:nvPr/>
        </p:nvSpPr>
        <p:spPr bwMode="auto">
          <a:xfrm>
            <a:off x="92461" y="2196152"/>
            <a:ext cx="642610" cy="855940"/>
          </a:xfrm>
          <a:prstGeom prst="rightArrow">
            <a:avLst>
              <a:gd name="adj1" fmla="val 50000"/>
              <a:gd name="adj2" fmla="val 32379"/>
            </a:avLst>
          </a:prstGeom>
          <a:solidFill>
            <a:schemeClr val="accent1"/>
          </a:solidFill>
          <a:ln>
            <a:noFill/>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spAutoFit/>
          </a:bodyP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1" lang="ja-JP" altLang="en-US" sz="2000" b="1" i="0" u="none" strike="noStrike" kern="1200" cap="none" spc="0" normalizeH="0" baseline="0" noProof="0">
                <a:ln>
                  <a:noFill/>
                </a:ln>
                <a:solidFill>
                  <a:srgbClr val="4D4D4D"/>
                </a:solidFill>
                <a:effectLst/>
                <a:uLnTx/>
                <a:uFillTx/>
                <a:latin typeface="Arial" charset="0"/>
                <a:ea typeface="メイリオ" panose="020B0604030504040204" pitchFamily="50" charset="-128"/>
                <a:cs typeface="メイリオ" pitchFamily="50" charset="-128"/>
              </a:rPr>
              <a:t>整備</a:t>
            </a:r>
          </a:p>
        </p:txBody>
      </p:sp>
      <p:sp>
        <p:nvSpPr>
          <p:cNvPr id="16" name="正方形/長方形 15"/>
          <p:cNvSpPr/>
          <p:nvPr/>
        </p:nvSpPr>
        <p:spPr bwMode="auto">
          <a:xfrm>
            <a:off x="8121352" y="5191723"/>
            <a:ext cx="1152253" cy="301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endParaRPr kumimoji="1" lang="ja-JP" altLang="en-US" sz="2200" b="0" i="0" u="none" strike="noStrike" kern="1200" cap="none" spc="0" normalizeH="0" baseline="0" noProof="0">
              <a:ln>
                <a:noFill/>
              </a:ln>
              <a:solidFill>
                <a:srgbClr val="4D4D4D"/>
              </a:solidFill>
              <a:effectLst/>
              <a:uLnTx/>
              <a:uFillTx/>
              <a:latin typeface="Arial" charset="0"/>
              <a:ea typeface="メイリオ" panose="020B0604030504040204" pitchFamily="50" charset="-128"/>
              <a:cs typeface="メイリオ" pitchFamily="50" charset="-128"/>
            </a:endParaRPr>
          </a:p>
        </p:txBody>
      </p:sp>
      <p:pic>
        <p:nvPicPr>
          <p:cNvPr id="102" name="図 10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516" y="2048433"/>
            <a:ext cx="1236552" cy="1236552"/>
          </a:xfrm>
          <a:prstGeom prst="rect">
            <a:avLst/>
          </a:prstGeom>
        </p:spPr>
      </p:pic>
      <p:sp>
        <p:nvSpPr>
          <p:cNvPr id="104" name="テキスト ボックス 103"/>
          <p:cNvSpPr txBox="1"/>
          <p:nvPr/>
        </p:nvSpPr>
        <p:spPr>
          <a:xfrm>
            <a:off x="704528" y="2423050"/>
            <a:ext cx="1047798" cy="46320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a:ln>
                  <a:noFill/>
                </a:ln>
                <a:solidFill>
                  <a:srgbClr val="4D4D4D"/>
                </a:solidFill>
                <a:effectLst/>
                <a:uLnTx/>
                <a:uFillTx/>
                <a:latin typeface="メイリオ"/>
                <a:ea typeface="メイリオ"/>
                <a:cs typeface="+mn-cs"/>
              </a:rPr>
              <a:t>システム</a:t>
            </a:r>
            <a:endParaRPr kumimoji="1" lang="en-US" altLang="ja-JP" sz="1200" b="1" i="0" u="none" strike="noStrike" kern="1200" cap="none" spc="0" normalizeH="0" baseline="0" noProof="0">
              <a:ln>
                <a:noFill/>
              </a:ln>
              <a:solidFill>
                <a:srgbClr val="4D4D4D"/>
              </a:solidFill>
              <a:effectLst/>
              <a:uLnTx/>
              <a:uFillTx/>
              <a:latin typeface="メイリオ"/>
              <a:ea typeface="メイリオ"/>
              <a:cs typeface="+mn-cs"/>
            </a:endParaRPr>
          </a:p>
          <a:p>
            <a:pPr marL="0" marR="0" lvl="0" indent="0" algn="ctr" defTabSz="914400" rtl="0" eaLnBrk="1" fontAlgn="base" latinLnBrk="0" hangingPunct="1">
              <a:lnSpc>
                <a:spcPct val="100000"/>
              </a:lnSpc>
              <a:spcBef>
                <a:spcPct val="10000"/>
              </a:spcBef>
              <a:spcAft>
                <a:spcPct val="0"/>
              </a:spcAft>
              <a:buClrTx/>
              <a:buSzTx/>
              <a:buFontTx/>
              <a:buNone/>
              <a:tabLst/>
              <a:defRPr/>
            </a:pPr>
            <a:r>
              <a:rPr kumimoji="1" lang="ja-JP" altLang="en-US" sz="1100" b="1" i="0" u="none" strike="noStrike" kern="1200" cap="none" spc="0" normalizeH="0" baseline="0" noProof="0">
                <a:ln>
                  <a:noFill/>
                </a:ln>
                <a:solidFill>
                  <a:srgbClr val="000000"/>
                </a:solidFill>
                <a:effectLst/>
                <a:uLnTx/>
                <a:uFillTx/>
                <a:latin typeface="メイリオ"/>
                <a:ea typeface="メイリオ"/>
                <a:cs typeface="+mn-cs"/>
              </a:rPr>
              <a:t>開発ｶﾞｲﾄﾞﾗｲﾝ</a:t>
            </a:r>
          </a:p>
        </p:txBody>
      </p:sp>
      <p:sp>
        <p:nvSpPr>
          <p:cNvPr id="107" name="右矢印 106"/>
          <p:cNvSpPr/>
          <p:nvPr/>
        </p:nvSpPr>
        <p:spPr bwMode="auto">
          <a:xfrm>
            <a:off x="2216462" y="2180822"/>
            <a:ext cx="756553" cy="855940"/>
          </a:xfrm>
          <a:prstGeom prst="rightArrow">
            <a:avLst>
              <a:gd name="adj1" fmla="val 50000"/>
              <a:gd name="adj2" fmla="val 32379"/>
            </a:avLst>
          </a:prstGeom>
          <a:solidFill>
            <a:schemeClr val="accent1"/>
          </a:solidFill>
          <a:ln>
            <a:noFill/>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spAutoFit/>
          </a:bodyPr>
          <a:lstStyle/>
          <a:p>
            <a:pPr marL="0" marR="0" lvl="0" indent="0" algn="ctr" defTabSz="914400" rtl="0" eaLnBrk="1" fontAlgn="base" latinLnBrk="0" hangingPunct="1">
              <a:lnSpc>
                <a:spcPct val="140000"/>
              </a:lnSpc>
              <a:spcBef>
                <a:spcPct val="10000"/>
              </a:spcBef>
              <a:spcAft>
                <a:spcPct val="0"/>
              </a:spcAft>
              <a:buClrTx/>
              <a:buSzTx/>
              <a:buFontTx/>
              <a:buNone/>
              <a:tabLst/>
              <a:defRPr/>
            </a:pPr>
            <a:endParaRPr kumimoji="1" lang="ja-JP" altLang="en-US" sz="2000" b="1" i="0" u="none" strike="noStrike" kern="1200" cap="none" spc="0" normalizeH="0" baseline="0" noProof="0">
              <a:ln>
                <a:noFill/>
              </a:ln>
              <a:solidFill>
                <a:srgbClr val="4D4D4D"/>
              </a:solidFill>
              <a:effectLst/>
              <a:uLnTx/>
              <a:uFillTx/>
              <a:latin typeface="Arial" charset="0"/>
              <a:ea typeface="メイリオ" panose="020B0604030504040204" pitchFamily="50" charset="-128"/>
              <a:cs typeface="メイリオ" pitchFamily="50" charset="-128"/>
            </a:endParaRPr>
          </a:p>
        </p:txBody>
      </p:sp>
      <p:sp>
        <p:nvSpPr>
          <p:cNvPr id="2" name="正方形/長方形 1"/>
          <p:cNvSpPr/>
          <p:nvPr/>
        </p:nvSpPr>
        <p:spPr bwMode="auto">
          <a:xfrm>
            <a:off x="2972780" y="1964798"/>
            <a:ext cx="6372833" cy="1620180"/>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endParaRPr kumimoji="1" lang="ja-JP" altLang="en-US" sz="2200" b="0" i="0" u="none" strike="noStrike" kern="1200" cap="none" spc="0" normalizeH="0" baseline="0" noProof="0">
              <a:ln>
                <a:noFill/>
              </a:ln>
              <a:solidFill>
                <a:srgbClr val="4D4D4D"/>
              </a:solidFill>
              <a:effectLst/>
              <a:uLnTx/>
              <a:uFillTx/>
              <a:latin typeface="Arial" charset="0"/>
              <a:ea typeface="メイリオ" panose="020B0604030504040204" pitchFamily="50" charset="-128"/>
              <a:cs typeface="メイリオ" pitchFamily="50" charset="-128"/>
            </a:endParaRPr>
          </a:p>
        </p:txBody>
      </p:sp>
      <p:sp>
        <p:nvSpPr>
          <p:cNvPr id="24" name="ホームベース 23"/>
          <p:cNvSpPr/>
          <p:nvPr/>
        </p:nvSpPr>
        <p:spPr bwMode="auto">
          <a:xfrm>
            <a:off x="3044788" y="2219614"/>
            <a:ext cx="612068" cy="901785"/>
          </a:xfrm>
          <a:prstGeom prst="homePlate">
            <a:avLst>
              <a:gd name="adj" fmla="val 22447"/>
            </a:avLst>
          </a:prstGeom>
          <a:solidFill>
            <a:schemeClr val="accent3">
              <a:lumMod val="95000"/>
            </a:schemeClr>
          </a:solidFill>
          <a:ln>
            <a:solidFill>
              <a:schemeClr val="accent3">
                <a:lumMod val="50000"/>
              </a:schemeClr>
            </a:solidFill>
          </a:ln>
          <a:effectLst/>
        </p:spPr>
        <p:txBody>
          <a:bodyPr vert="horz" wrap="square" lIns="0" tIns="0" rIns="0" bIns="0" numCol="1" rtlCol="0" anchor="ctr" anchorCtr="0" compatLnSpc="1">
            <a:prstTxWarp prst="textNoShape">
              <a:avLst/>
            </a:prstTxWarp>
            <a:noAutofit/>
          </a:bodyP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1" lang="ja-JP" altLang="en-US" sz="1200" b="1" i="0" u="none" strike="noStrike" kern="1200" cap="none" spc="0" normalizeH="0" baseline="0" noProof="0">
                <a:ln>
                  <a:noFill/>
                </a:ln>
                <a:solidFill>
                  <a:srgbClr val="4D4D4D"/>
                </a:solidFill>
                <a:effectLst/>
                <a:uLnTx/>
                <a:uFillTx/>
                <a:latin typeface="メイリオ"/>
                <a:ea typeface="メイリオ"/>
                <a:cs typeface="メイリオ" pitchFamily="50" charset="-128"/>
              </a:rPr>
              <a:t>企画</a:t>
            </a:r>
            <a:endParaRPr kumimoji="1" lang="en-US" altLang="ja-JP" sz="1200" b="1" i="0" u="none" strike="noStrike" kern="1200" cap="none" spc="0" normalizeH="0" baseline="0" noProof="0">
              <a:ln>
                <a:noFill/>
              </a:ln>
              <a:solidFill>
                <a:srgbClr val="4D4D4D"/>
              </a:solidFill>
              <a:effectLst/>
              <a:uLnTx/>
              <a:uFillTx/>
              <a:latin typeface="メイリオ"/>
              <a:ea typeface="メイリオ"/>
              <a:cs typeface="メイリオ" pitchFamily="50" charset="-128"/>
            </a:endParaRPr>
          </a:p>
        </p:txBody>
      </p:sp>
      <p:sp>
        <p:nvSpPr>
          <p:cNvPr id="25" name="ホームベース 24"/>
          <p:cNvSpPr/>
          <p:nvPr/>
        </p:nvSpPr>
        <p:spPr bwMode="auto">
          <a:xfrm>
            <a:off x="3656856" y="2219615"/>
            <a:ext cx="936103" cy="900026"/>
          </a:xfrm>
          <a:prstGeom prst="homePlate">
            <a:avLst>
              <a:gd name="adj" fmla="val 17036"/>
            </a:avLst>
          </a:prstGeom>
          <a:solidFill>
            <a:schemeClr val="accent3">
              <a:lumMod val="95000"/>
            </a:schemeClr>
          </a:solidFill>
          <a:ln>
            <a:solidFill>
              <a:schemeClr val="accent3">
                <a:lumMod val="50000"/>
              </a:schemeClr>
            </a:solidFill>
          </a:ln>
          <a:effectLst/>
        </p:spPr>
        <p:txBody>
          <a:bodyPr vert="horz" wrap="square" lIns="0" tIns="0" rIns="0" bIns="0" numCol="1" rtlCol="0" anchor="ctr" anchorCtr="0" compatLnSpc="1">
            <a:prstTxWarp prst="textNoShape">
              <a:avLst/>
            </a:prstTxWarp>
            <a:noAutofit/>
          </a:bodyP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1" lang="ja-JP" altLang="en-US" sz="1200" b="1" i="0" u="none" strike="noStrike" kern="1200" cap="none" spc="0" normalizeH="0" baseline="0" noProof="0">
                <a:ln>
                  <a:noFill/>
                </a:ln>
                <a:solidFill>
                  <a:srgbClr val="4D4D4D"/>
                </a:solidFill>
                <a:effectLst/>
                <a:uLnTx/>
                <a:uFillTx/>
                <a:latin typeface="メイリオ"/>
                <a:ea typeface="メイリオ"/>
                <a:cs typeface="メイリオ" pitchFamily="50" charset="-128"/>
              </a:rPr>
              <a:t>基本設計</a:t>
            </a:r>
            <a:endParaRPr kumimoji="1" lang="en-US" altLang="ja-JP" sz="1200" b="1" i="0" u="none" strike="noStrike" kern="1200" cap="none" spc="0" normalizeH="0" baseline="0" noProof="0">
              <a:ln>
                <a:noFill/>
              </a:ln>
              <a:solidFill>
                <a:srgbClr val="4D4D4D"/>
              </a:solidFill>
              <a:effectLst/>
              <a:uLnTx/>
              <a:uFillTx/>
              <a:latin typeface="メイリオ"/>
              <a:ea typeface="メイリオ"/>
              <a:cs typeface="メイリオ" pitchFamily="50" charset="-128"/>
            </a:endParaRPr>
          </a:p>
        </p:txBody>
      </p:sp>
      <p:sp>
        <p:nvSpPr>
          <p:cNvPr id="26" name="ホームベース 25"/>
          <p:cNvSpPr/>
          <p:nvPr/>
        </p:nvSpPr>
        <p:spPr bwMode="auto">
          <a:xfrm>
            <a:off x="4592960" y="2219614"/>
            <a:ext cx="969880" cy="901785"/>
          </a:xfrm>
          <a:prstGeom prst="homePlate">
            <a:avLst>
              <a:gd name="adj" fmla="val 19220"/>
            </a:avLst>
          </a:prstGeom>
          <a:solidFill>
            <a:schemeClr val="accent3">
              <a:lumMod val="95000"/>
            </a:schemeClr>
          </a:solidFill>
          <a:ln>
            <a:solidFill>
              <a:schemeClr val="accent3">
                <a:lumMod val="50000"/>
              </a:schemeClr>
            </a:solidFill>
          </a:ln>
          <a:effectLst/>
        </p:spPr>
        <p:txBody>
          <a:bodyPr vert="horz" wrap="square" lIns="0" tIns="0" rIns="0" bIns="0" numCol="1" rtlCol="0" anchor="ctr" anchorCtr="0" compatLnSpc="1">
            <a:prstTxWarp prst="textNoShape">
              <a:avLst/>
            </a:prstTxWarp>
            <a:noAutofit/>
          </a:bodyP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1" lang="ja-JP" altLang="en-US" sz="1200" b="1" i="0" u="none" strike="noStrike" kern="1200" cap="none" spc="0" normalizeH="0" baseline="0" noProof="0">
                <a:ln>
                  <a:noFill/>
                </a:ln>
                <a:solidFill>
                  <a:srgbClr val="4D4D4D"/>
                </a:solidFill>
                <a:effectLst/>
                <a:uLnTx/>
                <a:uFillTx/>
                <a:latin typeface="メイリオ"/>
                <a:ea typeface="メイリオ"/>
                <a:cs typeface="メイリオ" pitchFamily="50" charset="-128"/>
              </a:rPr>
              <a:t>詳細設計</a:t>
            </a:r>
            <a:endParaRPr kumimoji="1" lang="en-US" altLang="ja-JP" sz="1200" b="1" i="0" u="none" strike="noStrike" kern="1200" cap="none" spc="0" normalizeH="0" baseline="0" noProof="0">
              <a:ln>
                <a:noFill/>
              </a:ln>
              <a:solidFill>
                <a:srgbClr val="4D4D4D"/>
              </a:solidFill>
              <a:effectLst/>
              <a:uLnTx/>
              <a:uFillTx/>
              <a:latin typeface="メイリオ"/>
              <a:ea typeface="メイリオ"/>
              <a:cs typeface="メイリオ" pitchFamily="50" charset="-128"/>
            </a:endParaRPr>
          </a:p>
        </p:txBody>
      </p:sp>
      <p:sp>
        <p:nvSpPr>
          <p:cNvPr id="27" name="ホームベース 26"/>
          <p:cNvSpPr/>
          <p:nvPr/>
        </p:nvSpPr>
        <p:spPr bwMode="auto">
          <a:xfrm>
            <a:off x="5562841" y="2219614"/>
            <a:ext cx="1154355" cy="901785"/>
          </a:xfrm>
          <a:prstGeom prst="homePlate">
            <a:avLst>
              <a:gd name="adj" fmla="val 19283"/>
            </a:avLst>
          </a:prstGeom>
          <a:solidFill>
            <a:schemeClr val="accent3">
              <a:lumMod val="95000"/>
            </a:schemeClr>
          </a:solidFill>
          <a:ln>
            <a:solidFill>
              <a:schemeClr val="accent3">
                <a:lumMod val="50000"/>
              </a:schemeClr>
            </a:solidFill>
          </a:ln>
          <a:effectLst/>
        </p:spPr>
        <p:txBody>
          <a:bodyPr vert="horz" wrap="square" lIns="0" tIns="0" rIns="0" bIns="0" numCol="1" rtlCol="0" anchor="ctr" anchorCtr="0" compatLnSpc="1">
            <a:prstTxWarp prst="textNoShape">
              <a:avLst/>
            </a:prstTxWarp>
            <a:noAutofit/>
          </a:bodyP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1" lang="ja-JP" altLang="en-US" sz="1200" b="1" i="0" u="none" strike="noStrike" kern="1200" cap="none" spc="0" normalizeH="0" baseline="0" noProof="0">
                <a:ln>
                  <a:noFill/>
                </a:ln>
                <a:solidFill>
                  <a:srgbClr val="4D4D4D"/>
                </a:solidFill>
                <a:effectLst/>
                <a:uLnTx/>
                <a:uFillTx/>
                <a:latin typeface="メイリオ"/>
                <a:ea typeface="メイリオ"/>
                <a:cs typeface="メイリオ" pitchFamily="50" charset="-128"/>
              </a:rPr>
              <a:t>プログラミング</a:t>
            </a:r>
            <a:endParaRPr kumimoji="1" lang="en-US" altLang="ja-JP" sz="1200" b="1" i="0" u="none" strike="noStrike" kern="1200" cap="none" spc="0" normalizeH="0" baseline="0" noProof="0">
              <a:ln>
                <a:noFill/>
              </a:ln>
              <a:solidFill>
                <a:srgbClr val="4D4D4D"/>
              </a:solidFill>
              <a:effectLst/>
              <a:uLnTx/>
              <a:uFillTx/>
              <a:latin typeface="メイリオ"/>
              <a:ea typeface="メイリオ"/>
              <a:cs typeface="メイリオ" pitchFamily="50" charset="-128"/>
            </a:endParaRPr>
          </a:p>
        </p:txBody>
      </p:sp>
      <p:sp>
        <p:nvSpPr>
          <p:cNvPr id="29" name="ホームベース 28"/>
          <p:cNvSpPr/>
          <p:nvPr/>
        </p:nvSpPr>
        <p:spPr bwMode="auto">
          <a:xfrm>
            <a:off x="6717196" y="2219614"/>
            <a:ext cx="792088" cy="901785"/>
          </a:xfrm>
          <a:prstGeom prst="homePlate">
            <a:avLst>
              <a:gd name="adj" fmla="val 28020"/>
            </a:avLst>
          </a:prstGeom>
          <a:solidFill>
            <a:schemeClr val="accent3">
              <a:lumMod val="95000"/>
            </a:schemeClr>
          </a:solidFill>
          <a:ln>
            <a:solidFill>
              <a:schemeClr val="accent3">
                <a:lumMod val="50000"/>
              </a:schemeClr>
            </a:solidFill>
          </a:ln>
          <a:effectLst/>
        </p:spPr>
        <p:txBody>
          <a:bodyPr vert="horz" wrap="square" lIns="0" tIns="0" rIns="0" bIns="0" numCol="1" rtlCol="0" anchor="ctr" anchorCtr="0" compatLnSpc="1">
            <a:prstTxWarp prst="textNoShape">
              <a:avLst/>
            </a:prstTxWarp>
            <a:noAutofit/>
          </a:bodyP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1" lang="ja-JP" altLang="en-US" sz="1200" b="1" i="0" u="none" strike="noStrike" kern="1200" cap="none" spc="0" normalizeH="0" baseline="0" noProof="0">
                <a:ln>
                  <a:noFill/>
                </a:ln>
                <a:solidFill>
                  <a:srgbClr val="4D4D4D"/>
                </a:solidFill>
                <a:effectLst/>
                <a:uLnTx/>
                <a:uFillTx/>
                <a:latin typeface="メイリオ"/>
                <a:ea typeface="メイリオ"/>
                <a:cs typeface="メイリオ" pitchFamily="50" charset="-128"/>
              </a:rPr>
              <a:t>テスト</a:t>
            </a:r>
            <a:endParaRPr kumimoji="1" lang="en-US" altLang="ja-JP" sz="1200" b="1" i="0" u="none" strike="noStrike" kern="1200" cap="none" spc="0" normalizeH="0" baseline="0" noProof="0">
              <a:ln>
                <a:noFill/>
              </a:ln>
              <a:solidFill>
                <a:srgbClr val="4D4D4D"/>
              </a:solidFill>
              <a:effectLst/>
              <a:uLnTx/>
              <a:uFillTx/>
              <a:latin typeface="メイリオ"/>
              <a:ea typeface="メイリオ"/>
              <a:cs typeface="メイリオ" pitchFamily="50" charset="-128"/>
            </a:endParaRPr>
          </a:p>
        </p:txBody>
      </p:sp>
      <p:sp>
        <p:nvSpPr>
          <p:cNvPr id="30" name="ホームベース 29"/>
          <p:cNvSpPr/>
          <p:nvPr/>
        </p:nvSpPr>
        <p:spPr bwMode="auto">
          <a:xfrm>
            <a:off x="7509283" y="2219614"/>
            <a:ext cx="1015067" cy="901785"/>
          </a:xfrm>
          <a:prstGeom prst="homePlate">
            <a:avLst>
              <a:gd name="adj" fmla="val 19220"/>
            </a:avLst>
          </a:prstGeom>
          <a:solidFill>
            <a:schemeClr val="accent3">
              <a:lumMod val="95000"/>
            </a:schemeClr>
          </a:solidFill>
          <a:ln>
            <a:solidFill>
              <a:schemeClr val="accent3">
                <a:lumMod val="50000"/>
              </a:schemeClr>
            </a:solidFill>
          </a:ln>
          <a:effectLst/>
        </p:spPr>
        <p:txBody>
          <a:bodyPr vert="horz" wrap="square" lIns="0" tIns="0" rIns="0" bIns="0" numCol="1" rtlCol="0" anchor="ctr" anchorCtr="0" compatLnSpc="1">
            <a:prstTxWarp prst="textNoShape">
              <a:avLst/>
            </a:prstTxWarp>
            <a:noAutofit/>
          </a:bodyP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1" lang="ja-JP" altLang="en-US" sz="1200" b="1" i="0" u="none" strike="noStrike" kern="1200" cap="none" spc="0" normalizeH="0" baseline="0" noProof="0">
                <a:ln>
                  <a:noFill/>
                </a:ln>
                <a:solidFill>
                  <a:srgbClr val="4D4D4D"/>
                </a:solidFill>
                <a:effectLst/>
                <a:uLnTx/>
                <a:uFillTx/>
                <a:latin typeface="メイリオ"/>
                <a:ea typeface="メイリオ"/>
                <a:cs typeface="メイリオ" pitchFamily="50" charset="-128"/>
              </a:rPr>
              <a:t>本番切替</a:t>
            </a:r>
            <a:endParaRPr kumimoji="1" lang="en-US" altLang="ja-JP" sz="1200" b="1" i="0" u="none" strike="noStrike" kern="1200" cap="none" spc="0" normalizeH="0" baseline="0" noProof="0">
              <a:ln>
                <a:noFill/>
              </a:ln>
              <a:solidFill>
                <a:srgbClr val="4D4D4D"/>
              </a:solidFill>
              <a:effectLst/>
              <a:uLnTx/>
              <a:uFillTx/>
              <a:latin typeface="メイリオ"/>
              <a:ea typeface="メイリオ"/>
              <a:cs typeface="メイリオ" pitchFamily="50" charset="-128"/>
            </a:endParaRPr>
          </a:p>
        </p:txBody>
      </p:sp>
      <p:sp>
        <p:nvSpPr>
          <p:cNvPr id="31" name="ホームベース 30"/>
          <p:cNvSpPr/>
          <p:nvPr/>
        </p:nvSpPr>
        <p:spPr bwMode="auto">
          <a:xfrm>
            <a:off x="8517395" y="2219614"/>
            <a:ext cx="756085" cy="901785"/>
          </a:xfrm>
          <a:prstGeom prst="homePlate">
            <a:avLst>
              <a:gd name="adj" fmla="val 30769"/>
            </a:avLst>
          </a:prstGeom>
          <a:solidFill>
            <a:schemeClr val="accent3">
              <a:lumMod val="95000"/>
            </a:schemeClr>
          </a:solidFill>
          <a:ln>
            <a:solidFill>
              <a:schemeClr val="accent3">
                <a:lumMod val="50000"/>
              </a:schemeClr>
            </a:solidFill>
          </a:ln>
          <a:effectLst/>
        </p:spPr>
        <p:txBody>
          <a:bodyPr vert="horz" wrap="square" lIns="0" tIns="0" rIns="0" bIns="0" numCol="1" rtlCol="0" anchor="ctr" anchorCtr="0" compatLnSpc="1">
            <a:prstTxWarp prst="textNoShape">
              <a:avLst/>
            </a:prstTxWarp>
            <a:noAutofit/>
          </a:bodyP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1" lang="ja-JP" altLang="en-US" sz="1200" b="1" i="0" u="none" strike="noStrike" kern="1200" cap="none" spc="0" normalizeH="0" baseline="0" noProof="0">
                <a:ln>
                  <a:noFill/>
                </a:ln>
                <a:solidFill>
                  <a:srgbClr val="4D4D4D"/>
                </a:solidFill>
                <a:effectLst/>
                <a:uLnTx/>
                <a:uFillTx/>
                <a:latin typeface="メイリオ"/>
                <a:ea typeface="メイリオ"/>
                <a:cs typeface="メイリオ" pitchFamily="50" charset="-128"/>
              </a:rPr>
              <a:t>運用</a:t>
            </a:r>
            <a:endParaRPr kumimoji="1" lang="en-US" altLang="ja-JP" sz="1200" b="1" i="0" u="none" strike="noStrike" kern="1200" cap="none" spc="0" normalizeH="0" baseline="0" noProof="0">
              <a:ln>
                <a:noFill/>
              </a:ln>
              <a:solidFill>
                <a:srgbClr val="4D4D4D"/>
              </a:solidFill>
              <a:effectLst/>
              <a:uLnTx/>
              <a:uFillTx/>
              <a:latin typeface="メイリオ"/>
              <a:ea typeface="メイリオ"/>
              <a:cs typeface="メイリオ" pitchFamily="50" charset="-128"/>
            </a:endParaRPr>
          </a:p>
        </p:txBody>
      </p:sp>
      <p:sp>
        <p:nvSpPr>
          <p:cNvPr id="3" name="正方形/長方形 2"/>
          <p:cNvSpPr/>
          <p:nvPr/>
        </p:nvSpPr>
        <p:spPr bwMode="auto">
          <a:xfrm>
            <a:off x="4808984" y="1928794"/>
            <a:ext cx="2952328" cy="344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r>
              <a:rPr kumimoji="1" lang="ja-JP" altLang="en-US" sz="1600" b="1" i="0" u="none" strike="noStrike" kern="1200" cap="none" spc="0" normalizeH="0" baseline="0" noProof="0">
                <a:ln>
                  <a:noFill/>
                </a:ln>
                <a:solidFill>
                  <a:srgbClr val="4D4D4D"/>
                </a:solidFill>
                <a:effectLst/>
                <a:uLnTx/>
                <a:uFillTx/>
                <a:latin typeface="Arial" charset="0"/>
                <a:ea typeface="メイリオ" panose="020B0604030504040204" pitchFamily="50" charset="-128"/>
                <a:cs typeface="メイリオ" pitchFamily="50" charset="-128"/>
              </a:rPr>
              <a:t>＜システム開発プロジェクト＞</a:t>
            </a:r>
          </a:p>
        </p:txBody>
      </p:sp>
      <p:sp>
        <p:nvSpPr>
          <p:cNvPr id="6" name="角丸四角形 5"/>
          <p:cNvSpPr/>
          <p:nvPr/>
        </p:nvSpPr>
        <p:spPr bwMode="auto">
          <a:xfrm>
            <a:off x="4163139" y="3555296"/>
            <a:ext cx="5470381" cy="545318"/>
          </a:xfrm>
          <a:prstGeom prst="roundRect">
            <a:avLst>
              <a:gd name="adj" fmla="val 50000"/>
            </a:avLst>
          </a:prstGeom>
          <a:solidFill>
            <a:srgbClr val="FF0000"/>
          </a:solidFill>
          <a:ln w="28575">
            <a:solidFill>
              <a:srgbClr val="FF0000"/>
            </a:solidFill>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spAutoFit/>
          </a:bodyP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1" lang="ja-JP" altLang="en-US" sz="1800" b="1" i="0" u="none" strike="noStrike" kern="1200" cap="none" spc="0" normalizeH="0" baseline="0" noProof="0">
                <a:ln>
                  <a:noFill/>
                </a:ln>
                <a:solidFill>
                  <a:srgbClr val="FFFFFF"/>
                </a:solidFill>
                <a:effectLst/>
                <a:uLnTx/>
                <a:uFillTx/>
                <a:latin typeface="Arial" charset="0"/>
                <a:ea typeface="メイリオ" panose="020B0604030504040204" pitchFamily="50" charset="-128"/>
                <a:cs typeface="メイリオ" pitchFamily="50" charset="-128"/>
              </a:rPr>
              <a:t>　第三者レビューァ</a:t>
            </a:r>
            <a:r>
              <a:rPr kumimoji="1" lang="ja-JP" altLang="en-US" sz="1200" b="1" i="0" u="none" strike="noStrike" kern="1200" cap="none" spc="0" normalizeH="0" baseline="0" noProof="0">
                <a:ln>
                  <a:noFill/>
                </a:ln>
                <a:solidFill>
                  <a:srgbClr val="FFFFFF"/>
                </a:solidFill>
                <a:effectLst/>
                <a:uLnTx/>
                <a:uFillTx/>
                <a:latin typeface="Arial" charset="0"/>
                <a:ea typeface="メイリオ" panose="020B0604030504040204" pitchFamily="50" charset="-128"/>
                <a:cs typeface="メイリオ" pitchFamily="50" charset="-128"/>
              </a:rPr>
              <a:t>（</a:t>
            </a:r>
            <a:r>
              <a:rPr kumimoji="1" lang="en-US" altLang="ja-JP" sz="1200" b="1" i="0" u="none" strike="noStrike" kern="1200" cap="none" spc="0" normalizeH="0" baseline="0" noProof="0">
                <a:ln>
                  <a:noFill/>
                </a:ln>
                <a:solidFill>
                  <a:srgbClr val="FFFFFF"/>
                </a:solidFill>
                <a:effectLst/>
                <a:uLnTx/>
                <a:uFillTx/>
                <a:latin typeface="Arial" charset="0"/>
                <a:ea typeface="メイリオ" panose="020B0604030504040204" pitchFamily="50" charset="-128"/>
                <a:cs typeface="メイリオ" pitchFamily="50" charset="-128"/>
              </a:rPr>
              <a:t>ICT</a:t>
            </a:r>
            <a:r>
              <a:rPr kumimoji="1" lang="ja-JP" altLang="en-US" sz="1200" b="1" i="0" u="none" strike="noStrike" kern="1200" cap="none" spc="0" normalizeH="0" baseline="0" noProof="0">
                <a:ln>
                  <a:noFill/>
                </a:ln>
                <a:solidFill>
                  <a:srgbClr val="FFFFFF"/>
                </a:solidFill>
                <a:effectLst/>
                <a:uLnTx/>
                <a:uFillTx/>
                <a:latin typeface="Arial" charset="0"/>
                <a:ea typeface="メイリオ" panose="020B0604030504040204" pitchFamily="50" charset="-128"/>
                <a:cs typeface="メイリオ" pitchFamily="50" charset="-128"/>
              </a:rPr>
              <a:t>戦略室） </a:t>
            </a:r>
            <a:r>
              <a:rPr kumimoji="1" lang="ja-JP" altLang="en-US" sz="1400" b="1" i="0" u="none" strike="noStrike" kern="1200" cap="none" spc="0" normalizeH="0" baseline="0" noProof="0">
                <a:ln>
                  <a:noFill/>
                </a:ln>
                <a:solidFill>
                  <a:srgbClr val="FFFFFF"/>
                </a:solidFill>
                <a:effectLst/>
                <a:uLnTx/>
                <a:uFillTx/>
                <a:latin typeface="Arial" charset="0"/>
                <a:ea typeface="メイリオ" panose="020B0604030504040204" pitchFamily="50" charset="-128"/>
                <a:cs typeface="メイリオ" pitchFamily="50" charset="-128"/>
              </a:rPr>
              <a:t>＋</a:t>
            </a:r>
            <a:r>
              <a:rPr kumimoji="1" lang="ja-JP" altLang="en-US" sz="1800" b="1" i="0" u="none" strike="noStrike" kern="1200" cap="none" spc="0" normalizeH="0" baseline="0" noProof="0">
                <a:ln>
                  <a:noFill/>
                </a:ln>
                <a:solidFill>
                  <a:srgbClr val="FFFFFF"/>
                </a:solidFill>
                <a:effectLst/>
                <a:uLnTx/>
                <a:uFillTx/>
                <a:latin typeface="Arial" charset="0"/>
                <a:ea typeface="メイリオ" panose="020B0604030504040204" pitchFamily="50" charset="-128"/>
                <a:cs typeface="メイリオ" pitchFamily="50" charset="-128"/>
              </a:rPr>
              <a:t> </a:t>
            </a:r>
            <a:r>
              <a:rPr kumimoji="1" lang="en-US" altLang="ja-JP" sz="1200" b="1" i="0" u="none" strike="noStrike" kern="1200" cap="none" spc="0" normalizeH="0" baseline="0" noProof="0">
                <a:ln>
                  <a:noFill/>
                </a:ln>
                <a:solidFill>
                  <a:srgbClr val="FFFFFF"/>
                </a:solidFill>
                <a:effectLst/>
                <a:uLnTx/>
                <a:uFillTx/>
                <a:latin typeface="Arial" charset="0"/>
                <a:ea typeface="メイリオ" panose="020B0604030504040204" pitchFamily="50" charset="-128"/>
                <a:cs typeface="メイリオ" pitchFamily="50" charset="-128"/>
              </a:rPr>
              <a:t>PM</a:t>
            </a:r>
            <a:r>
              <a:rPr kumimoji="1" lang="ja-JP" altLang="en-US" sz="1200" b="1" i="0" u="none" strike="noStrike" kern="1200" cap="none" spc="0" normalizeH="0" baseline="0" noProof="0">
                <a:ln>
                  <a:noFill/>
                </a:ln>
                <a:solidFill>
                  <a:srgbClr val="FFFFFF"/>
                </a:solidFill>
                <a:effectLst/>
                <a:uLnTx/>
                <a:uFillTx/>
                <a:latin typeface="Arial" charset="0"/>
                <a:ea typeface="メイリオ" panose="020B0604030504040204" pitchFamily="50" charset="-128"/>
                <a:cs typeface="メイリオ" pitchFamily="50" charset="-128"/>
              </a:rPr>
              <a:t>候補</a:t>
            </a:r>
          </a:p>
        </p:txBody>
      </p:sp>
      <p:sp>
        <p:nvSpPr>
          <p:cNvPr id="11" name="左矢印 10"/>
          <p:cNvSpPr/>
          <p:nvPr/>
        </p:nvSpPr>
        <p:spPr bwMode="auto">
          <a:xfrm>
            <a:off x="3116796" y="3548974"/>
            <a:ext cx="864096" cy="794802"/>
          </a:xfrm>
          <a:prstGeom prst="leftArrow">
            <a:avLst/>
          </a:prstGeom>
          <a:solidFill>
            <a:schemeClr val="accent1">
              <a:lumMod val="90000"/>
            </a:schemeClr>
          </a:solidFill>
          <a:ln>
            <a:noFill/>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spAutoFit/>
          </a:bodyP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1" lang="ja-JP" altLang="en-US" sz="2000" b="1" i="0" u="none" strike="noStrike" kern="1200" cap="none" spc="0" normalizeH="0" baseline="0" noProof="0">
                <a:ln>
                  <a:noFill/>
                </a:ln>
                <a:solidFill>
                  <a:srgbClr val="4D4D4D"/>
                </a:solidFill>
                <a:effectLst/>
                <a:uLnTx/>
                <a:uFillTx/>
                <a:latin typeface="Arial" charset="0"/>
                <a:ea typeface="メイリオ" panose="020B0604030504040204" pitchFamily="50" charset="-128"/>
                <a:cs typeface="メイリオ" pitchFamily="50" charset="-128"/>
              </a:rPr>
              <a:t>蓄積</a:t>
            </a:r>
          </a:p>
        </p:txBody>
      </p:sp>
      <p:sp>
        <p:nvSpPr>
          <p:cNvPr id="43" name="テキスト ボックス 42"/>
          <p:cNvSpPr txBox="1"/>
          <p:nvPr/>
        </p:nvSpPr>
        <p:spPr>
          <a:xfrm>
            <a:off x="2068998" y="3835118"/>
            <a:ext cx="1047798"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a:ln>
                  <a:noFill/>
                </a:ln>
                <a:solidFill>
                  <a:srgbClr val="4D4D4D"/>
                </a:solidFill>
                <a:effectLst/>
                <a:uLnTx/>
                <a:uFillTx/>
                <a:latin typeface="メイリオ"/>
                <a:ea typeface="メイリオ"/>
                <a:cs typeface="+mn-cs"/>
              </a:rPr>
              <a:t>ノウハウ</a:t>
            </a:r>
          </a:p>
        </p:txBody>
      </p:sp>
      <p:sp>
        <p:nvSpPr>
          <p:cNvPr id="13" name="曲折矢印 12"/>
          <p:cNvSpPr/>
          <p:nvPr/>
        </p:nvSpPr>
        <p:spPr bwMode="auto">
          <a:xfrm rot="16200000">
            <a:off x="1096636" y="3040982"/>
            <a:ext cx="850994" cy="885070"/>
          </a:xfrm>
          <a:prstGeom prst="bentArrow">
            <a:avLst/>
          </a:prstGeom>
          <a:solidFill>
            <a:schemeClr val="accent1"/>
          </a:solidFill>
          <a:ln>
            <a:noFill/>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endParaRPr kumimoji="1" lang="ja-JP" altLang="en-US" sz="2200" b="0" i="0" u="none" strike="noStrike" kern="1200" cap="none" spc="0" normalizeH="0" baseline="0" noProof="0">
              <a:ln>
                <a:noFill/>
              </a:ln>
              <a:solidFill>
                <a:srgbClr val="4D4D4D"/>
              </a:solidFill>
              <a:effectLst/>
              <a:uLnTx/>
              <a:uFillTx/>
              <a:latin typeface="Arial" charset="0"/>
              <a:ea typeface="メイリオ" panose="020B0604030504040204" pitchFamily="50" charset="-128"/>
              <a:cs typeface="メイリオ" pitchFamily="50" charset="-128"/>
            </a:endParaRPr>
          </a:p>
        </p:txBody>
      </p:sp>
      <p:sp>
        <p:nvSpPr>
          <p:cNvPr id="15" name="テキスト ボックス 14"/>
          <p:cNvSpPr txBox="1"/>
          <p:nvPr/>
        </p:nvSpPr>
        <p:spPr>
          <a:xfrm>
            <a:off x="981386" y="3368954"/>
            <a:ext cx="1091294" cy="532453"/>
          </a:xfrm>
          <a:prstGeom prst="rect">
            <a:avLst/>
          </a:prstGeom>
          <a:noFill/>
        </p:spPr>
        <p:txBody>
          <a:bodyPr wrap="square" rtlCol="0">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r>
              <a:rPr kumimoji="1" lang="ja-JP" altLang="en-US" sz="2000" b="1" i="0" u="none" strike="noStrike" kern="1200" cap="none" spc="0" normalizeH="0" baseline="0" noProof="0">
                <a:ln>
                  <a:noFill/>
                </a:ln>
                <a:solidFill>
                  <a:srgbClr val="4D4D4D"/>
                </a:solidFill>
                <a:effectLst/>
                <a:uLnTx/>
                <a:uFillTx/>
                <a:latin typeface="Arial" panose="020B0604020202020204" pitchFamily="34" charset="0"/>
                <a:ea typeface="メイリオ" panose="020B0604030504040204" pitchFamily="50" charset="-128"/>
                <a:cs typeface="+mn-cs"/>
              </a:rPr>
              <a:t>反映</a:t>
            </a:r>
          </a:p>
        </p:txBody>
      </p:sp>
      <p:pic>
        <p:nvPicPr>
          <p:cNvPr id="47" name="図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8924" y="3404958"/>
            <a:ext cx="762406" cy="762406"/>
          </a:xfrm>
          <a:prstGeom prst="rect">
            <a:avLst/>
          </a:prstGeom>
          <a:scene3d>
            <a:camera prst="orthographicFront">
              <a:rot lat="0" lon="10800000" rev="0"/>
            </a:camera>
            <a:lightRig rig="threePt" dir="t"/>
          </a:scene3d>
        </p:spPr>
      </p:pic>
      <p:pic>
        <p:nvPicPr>
          <p:cNvPr id="48" name="図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6624" y="3462456"/>
            <a:ext cx="704908" cy="704908"/>
          </a:xfrm>
          <a:prstGeom prst="rect">
            <a:avLst/>
          </a:prstGeom>
          <a:scene3d>
            <a:camera prst="orthographicFront">
              <a:rot lat="0" lon="10800000" rev="0"/>
            </a:camera>
            <a:lightRig rig="threePt" dir="t"/>
          </a:scene3d>
        </p:spPr>
      </p:pic>
      <p:sp>
        <p:nvSpPr>
          <p:cNvPr id="22" name="左矢印 21"/>
          <p:cNvSpPr/>
          <p:nvPr/>
        </p:nvSpPr>
        <p:spPr bwMode="auto">
          <a:xfrm>
            <a:off x="859952" y="3837006"/>
            <a:ext cx="1113663" cy="470767"/>
          </a:xfrm>
          <a:prstGeom prst="leftArrow">
            <a:avLst/>
          </a:prstGeom>
          <a:solidFill>
            <a:srgbClr val="FFC000"/>
          </a:solidFill>
          <a:ln>
            <a:noFill/>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r>
              <a:rPr kumimoji="1" lang="ja-JP" altLang="en-US" sz="1100" b="0" i="0" u="none" strike="noStrike" kern="1200" cap="none" spc="0" normalizeH="0" baseline="0" noProof="0">
                <a:ln>
                  <a:noFill/>
                </a:ln>
                <a:solidFill>
                  <a:srgbClr val="4D4D4D"/>
                </a:solidFill>
                <a:effectLst/>
                <a:uLnTx/>
                <a:uFillTx/>
                <a:latin typeface="Arial" charset="0"/>
                <a:ea typeface="メイリオ" panose="020B0604030504040204" pitchFamily="50" charset="-128"/>
                <a:cs typeface="メイリオ" pitchFamily="50" charset="-128"/>
              </a:rPr>
              <a:t>　</a:t>
            </a:r>
          </a:p>
        </p:txBody>
      </p:sp>
      <p:sp>
        <p:nvSpPr>
          <p:cNvPr id="44" name="円/楕円 43"/>
          <p:cNvSpPr/>
          <p:nvPr/>
        </p:nvSpPr>
        <p:spPr bwMode="auto">
          <a:xfrm>
            <a:off x="92460" y="3121399"/>
            <a:ext cx="813288" cy="1147655"/>
          </a:xfrm>
          <a:prstGeom prst="ellipse">
            <a:avLst/>
          </a:prstGeom>
          <a:solidFill>
            <a:srgbClr val="FFC000"/>
          </a:solidFill>
          <a:ln>
            <a:noFill/>
          </a:ln>
          <a:effectLst/>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endParaRPr kumimoji="1" lang="ja-JP" altLang="en-US" sz="2200" b="0" i="0" u="none" strike="noStrike" kern="1200" cap="none" spc="0" normalizeH="0" baseline="0" noProof="0">
              <a:ln>
                <a:noFill/>
              </a:ln>
              <a:solidFill>
                <a:srgbClr val="4D4D4D"/>
              </a:solidFill>
              <a:effectLst/>
              <a:uLnTx/>
              <a:uFillTx/>
              <a:latin typeface="Arial" charset="0"/>
              <a:ea typeface="メイリオ" panose="020B0604030504040204" pitchFamily="50" charset="-128"/>
              <a:cs typeface="メイリオ" pitchFamily="50" charset="-128"/>
            </a:endParaRPr>
          </a:p>
        </p:txBody>
      </p:sp>
      <p:sp>
        <p:nvSpPr>
          <p:cNvPr id="71" name="正方形/長方形 70"/>
          <p:cNvSpPr/>
          <p:nvPr/>
        </p:nvSpPr>
        <p:spPr bwMode="auto">
          <a:xfrm>
            <a:off x="4523179" y="4125038"/>
            <a:ext cx="5146345" cy="24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r>
              <a:rPr kumimoji="1" lang="ja-JP" altLang="en-US" sz="1200" b="0" i="0" u="none" strike="noStrike" kern="1200" cap="none" spc="0" normalizeH="0" baseline="0" noProof="0">
                <a:ln>
                  <a:noFill/>
                </a:ln>
                <a:solidFill>
                  <a:srgbClr val="FF0000"/>
                </a:solidFill>
                <a:effectLst/>
                <a:uLnTx/>
                <a:uFillTx/>
                <a:latin typeface="メイリオ"/>
                <a:ea typeface="メイリオ"/>
                <a:cs typeface="メイリオ" pitchFamily="50" charset="-128"/>
              </a:rPr>
              <a:t>　　</a:t>
            </a:r>
            <a:r>
              <a:rPr kumimoji="1" lang="en-US" altLang="ja-JP"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情報セキュリティ監査、</a:t>
            </a:r>
            <a:r>
              <a:rPr kumimoji="1" lang="en-US" altLang="ja-JP"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ICT</a:t>
            </a:r>
            <a:r>
              <a:rPr kumimoji="1" lang="ja-JP" altLang="en-US"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監査の視点も付加しレビュー</a:t>
            </a:r>
          </a:p>
        </p:txBody>
      </p:sp>
      <p:sp>
        <p:nvSpPr>
          <p:cNvPr id="7" name="上矢印 6"/>
          <p:cNvSpPr/>
          <p:nvPr/>
        </p:nvSpPr>
        <p:spPr bwMode="auto">
          <a:xfrm>
            <a:off x="4124908" y="3008529"/>
            <a:ext cx="933877" cy="479611"/>
          </a:xfrm>
          <a:prstGeom prst="upArrow">
            <a:avLst>
              <a:gd name="adj1" fmla="val 58075"/>
              <a:gd name="adj2" fmla="val 50000"/>
            </a:avLst>
          </a:prstGeom>
          <a:solidFill>
            <a:srgbClr val="FFCCCC"/>
          </a:solidFill>
          <a:ln w="9525">
            <a:solidFill>
              <a:srgbClr val="FF0000"/>
            </a:solidFill>
          </a:ln>
          <a:effectLst/>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endParaRPr kumimoji="1" lang="ja-JP" altLang="en-US" sz="2200" b="0" i="0" u="none" strike="noStrike" kern="1200" cap="none" spc="0" normalizeH="0" baseline="0" noProof="0">
              <a:ln>
                <a:noFill/>
              </a:ln>
              <a:solidFill>
                <a:srgbClr val="4D4D4D"/>
              </a:solidFill>
              <a:effectLst/>
              <a:uLnTx/>
              <a:uFillTx/>
              <a:latin typeface="Arial" charset="0"/>
              <a:ea typeface="メイリオ" panose="020B0604030504040204" pitchFamily="50" charset="-128"/>
              <a:cs typeface="メイリオ" pitchFamily="50" charset="-128"/>
            </a:endParaRPr>
          </a:p>
        </p:txBody>
      </p:sp>
      <p:sp>
        <p:nvSpPr>
          <p:cNvPr id="60" name="テキスト ボックス 59"/>
          <p:cNvSpPr txBox="1"/>
          <p:nvPr/>
        </p:nvSpPr>
        <p:spPr>
          <a:xfrm>
            <a:off x="4295747" y="2972910"/>
            <a:ext cx="1197313" cy="412421"/>
          </a:xfrm>
          <a:prstGeom prst="rect">
            <a:avLst/>
          </a:prstGeom>
          <a:noFill/>
        </p:spPr>
        <p:txBody>
          <a:bodyPr wrap="square" rtlCol="0">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r>
              <a:rPr kumimoji="1" lang="ja-JP" altLang="en-US" sz="1600" b="1" i="0" u="none" strike="noStrike" kern="1200" cap="none" spc="0" normalizeH="0" baseline="0" noProof="0">
                <a:ln>
                  <a:noFill/>
                </a:ln>
                <a:solidFill>
                  <a:srgbClr val="FF0000"/>
                </a:solidFill>
                <a:effectLst/>
                <a:uLnTx/>
                <a:uFillTx/>
                <a:latin typeface="Arial" panose="020B0604020202020204" pitchFamily="34" charset="0"/>
                <a:ea typeface="メイリオ" panose="020B0604030504040204" pitchFamily="50" charset="-128"/>
                <a:cs typeface="+mn-cs"/>
              </a:rPr>
              <a:t>設計</a:t>
            </a:r>
            <a:endParaRPr kumimoji="1" lang="ja-JP" altLang="en-US" sz="1400" b="1" i="0" u="none" strike="noStrike" kern="1200" cap="none" spc="0" normalizeH="0" baseline="0" noProof="0">
              <a:ln>
                <a:noFill/>
              </a:ln>
              <a:solidFill>
                <a:srgbClr val="FF0000"/>
              </a:solidFill>
              <a:effectLst/>
              <a:uLnTx/>
              <a:uFillTx/>
              <a:latin typeface="Arial" panose="020B0604020202020204" pitchFamily="34" charset="0"/>
              <a:ea typeface="メイリオ" panose="020B0604030504040204" pitchFamily="50" charset="-128"/>
              <a:cs typeface="+mn-cs"/>
            </a:endParaRPr>
          </a:p>
        </p:txBody>
      </p:sp>
      <p:sp>
        <p:nvSpPr>
          <p:cNvPr id="61" name="上矢印 60"/>
          <p:cNvSpPr/>
          <p:nvPr/>
        </p:nvSpPr>
        <p:spPr bwMode="auto">
          <a:xfrm>
            <a:off x="6213140" y="3008914"/>
            <a:ext cx="933877" cy="479611"/>
          </a:xfrm>
          <a:prstGeom prst="upArrow">
            <a:avLst>
              <a:gd name="adj1" fmla="val 58075"/>
              <a:gd name="adj2" fmla="val 50000"/>
            </a:avLst>
          </a:prstGeom>
          <a:solidFill>
            <a:srgbClr val="FFCCCC"/>
          </a:solidFill>
          <a:ln w="9525">
            <a:solidFill>
              <a:srgbClr val="FF0000"/>
            </a:solidFill>
          </a:ln>
          <a:effectLst/>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endParaRPr kumimoji="1" lang="ja-JP" altLang="en-US" sz="2200" b="0" i="0" u="none" strike="noStrike" kern="1200" cap="none" spc="0" normalizeH="0" baseline="0" noProof="0">
              <a:ln>
                <a:noFill/>
              </a:ln>
              <a:solidFill>
                <a:srgbClr val="4D4D4D"/>
              </a:solidFill>
              <a:effectLst/>
              <a:uLnTx/>
              <a:uFillTx/>
              <a:latin typeface="Arial" charset="0"/>
              <a:ea typeface="メイリオ" panose="020B0604030504040204" pitchFamily="50" charset="-128"/>
              <a:cs typeface="メイリオ" pitchFamily="50" charset="-128"/>
            </a:endParaRPr>
          </a:p>
        </p:txBody>
      </p:sp>
      <p:sp>
        <p:nvSpPr>
          <p:cNvPr id="63" name="テキスト ボックス 62"/>
          <p:cNvSpPr txBox="1"/>
          <p:nvPr/>
        </p:nvSpPr>
        <p:spPr>
          <a:xfrm>
            <a:off x="6383979" y="2972910"/>
            <a:ext cx="1197313" cy="412421"/>
          </a:xfrm>
          <a:prstGeom prst="rect">
            <a:avLst/>
          </a:prstGeom>
          <a:noFill/>
        </p:spPr>
        <p:txBody>
          <a:bodyPr wrap="square" rtlCol="0">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r>
              <a:rPr kumimoji="1" lang="ja-JP" altLang="en-US" sz="1600" b="1" i="0" u="none" strike="noStrike" kern="1200" cap="none" spc="0" normalizeH="0" baseline="0" noProof="0">
                <a:ln>
                  <a:noFill/>
                </a:ln>
                <a:solidFill>
                  <a:srgbClr val="FF0000"/>
                </a:solidFill>
                <a:effectLst/>
                <a:uLnTx/>
                <a:uFillTx/>
                <a:latin typeface="Arial" panose="020B0604020202020204" pitchFamily="34" charset="0"/>
                <a:ea typeface="メイリオ" panose="020B0604030504040204" pitchFamily="50" charset="-128"/>
                <a:cs typeface="+mn-cs"/>
              </a:rPr>
              <a:t>単体</a:t>
            </a:r>
            <a:endParaRPr kumimoji="1" lang="ja-JP" altLang="en-US" sz="1400" b="1" i="0" u="none" strike="noStrike" kern="1200" cap="none" spc="0" normalizeH="0" baseline="0" noProof="0">
              <a:ln>
                <a:noFill/>
              </a:ln>
              <a:solidFill>
                <a:srgbClr val="FF0000"/>
              </a:solidFill>
              <a:effectLst/>
              <a:uLnTx/>
              <a:uFillTx/>
              <a:latin typeface="Arial" panose="020B0604020202020204" pitchFamily="34" charset="0"/>
              <a:ea typeface="メイリオ" panose="020B0604030504040204" pitchFamily="50" charset="-128"/>
              <a:cs typeface="+mn-cs"/>
            </a:endParaRPr>
          </a:p>
        </p:txBody>
      </p:sp>
      <p:sp>
        <p:nvSpPr>
          <p:cNvPr id="64" name="上矢印 63"/>
          <p:cNvSpPr/>
          <p:nvPr/>
        </p:nvSpPr>
        <p:spPr bwMode="auto">
          <a:xfrm>
            <a:off x="7050413" y="3008914"/>
            <a:ext cx="933877" cy="479611"/>
          </a:xfrm>
          <a:prstGeom prst="upArrow">
            <a:avLst>
              <a:gd name="adj1" fmla="val 58075"/>
              <a:gd name="adj2" fmla="val 50000"/>
            </a:avLst>
          </a:prstGeom>
          <a:solidFill>
            <a:srgbClr val="FFCCCC"/>
          </a:solidFill>
          <a:ln w="9525">
            <a:solidFill>
              <a:srgbClr val="FF0000"/>
            </a:solidFill>
          </a:ln>
          <a:effectLst/>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endParaRPr kumimoji="1" lang="ja-JP" altLang="en-US" sz="2200" b="0" i="0" u="none" strike="noStrike" kern="1200" cap="none" spc="0" normalizeH="0" baseline="0" noProof="0">
              <a:ln>
                <a:noFill/>
              </a:ln>
              <a:solidFill>
                <a:srgbClr val="4D4D4D"/>
              </a:solidFill>
              <a:effectLst/>
              <a:uLnTx/>
              <a:uFillTx/>
              <a:latin typeface="Arial" charset="0"/>
              <a:ea typeface="メイリオ" panose="020B0604030504040204" pitchFamily="50" charset="-128"/>
              <a:cs typeface="メイリオ" pitchFamily="50" charset="-128"/>
            </a:endParaRPr>
          </a:p>
        </p:txBody>
      </p:sp>
      <p:sp>
        <p:nvSpPr>
          <p:cNvPr id="65" name="テキスト ボックス 64"/>
          <p:cNvSpPr txBox="1"/>
          <p:nvPr/>
        </p:nvSpPr>
        <p:spPr>
          <a:xfrm>
            <a:off x="7185248" y="3008914"/>
            <a:ext cx="1197313" cy="392415"/>
          </a:xfrm>
          <a:prstGeom prst="rect">
            <a:avLst/>
          </a:prstGeom>
          <a:noFill/>
        </p:spPr>
        <p:txBody>
          <a:bodyPr wrap="square" rtlCol="0">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r>
              <a:rPr kumimoji="1" lang="ja-JP" altLang="en-US" sz="1400" b="1" i="0" u="none" strike="noStrike" kern="1200" cap="none" spc="0" normalizeH="0" baseline="0" noProof="0">
                <a:ln>
                  <a:noFill/>
                </a:ln>
                <a:solidFill>
                  <a:srgbClr val="FF0000"/>
                </a:solidFill>
                <a:effectLst/>
                <a:uLnTx/>
                <a:uFillTx/>
                <a:latin typeface="Arial" panose="020B0604020202020204" pitchFamily="34" charset="0"/>
                <a:ea typeface="メイリオ" panose="020B0604030504040204" pitchFamily="50" charset="-128"/>
                <a:cs typeface="+mn-cs"/>
              </a:rPr>
              <a:t>テスト</a:t>
            </a:r>
          </a:p>
        </p:txBody>
      </p:sp>
      <p:sp>
        <p:nvSpPr>
          <p:cNvPr id="66" name="上矢印 65"/>
          <p:cNvSpPr/>
          <p:nvPr/>
        </p:nvSpPr>
        <p:spPr bwMode="auto">
          <a:xfrm>
            <a:off x="7977336" y="3035128"/>
            <a:ext cx="933877" cy="479611"/>
          </a:xfrm>
          <a:prstGeom prst="upArrow">
            <a:avLst>
              <a:gd name="adj1" fmla="val 58075"/>
              <a:gd name="adj2" fmla="val 50000"/>
            </a:avLst>
          </a:prstGeom>
          <a:solidFill>
            <a:srgbClr val="FFCCCC"/>
          </a:solidFill>
          <a:ln w="9525">
            <a:solidFill>
              <a:srgbClr val="FF0000"/>
            </a:solidFill>
          </a:ln>
          <a:effectLst/>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endParaRPr kumimoji="1" lang="ja-JP" altLang="en-US" sz="2200" b="0" i="0" u="none" strike="noStrike" kern="1200" cap="none" spc="0" normalizeH="0" baseline="0" noProof="0">
              <a:ln>
                <a:noFill/>
              </a:ln>
              <a:solidFill>
                <a:srgbClr val="4D4D4D"/>
              </a:solidFill>
              <a:effectLst/>
              <a:uLnTx/>
              <a:uFillTx/>
              <a:latin typeface="Arial" charset="0"/>
              <a:ea typeface="メイリオ" panose="020B0604030504040204" pitchFamily="50" charset="-128"/>
              <a:cs typeface="メイリオ" pitchFamily="50" charset="-128"/>
            </a:endParaRPr>
          </a:p>
        </p:txBody>
      </p:sp>
      <p:sp>
        <p:nvSpPr>
          <p:cNvPr id="67" name="テキスト ボックス 66"/>
          <p:cNvSpPr txBox="1"/>
          <p:nvPr/>
        </p:nvSpPr>
        <p:spPr>
          <a:xfrm>
            <a:off x="8157356" y="3008914"/>
            <a:ext cx="1197313" cy="412421"/>
          </a:xfrm>
          <a:prstGeom prst="rect">
            <a:avLst/>
          </a:prstGeom>
          <a:noFill/>
        </p:spPr>
        <p:txBody>
          <a:bodyPr wrap="square" rtlCol="0">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r>
              <a:rPr kumimoji="1" lang="ja-JP" altLang="en-US" sz="1600" b="1" i="0" u="none" strike="noStrike" kern="1200" cap="none" spc="0" normalizeH="0" baseline="0" noProof="0">
                <a:ln>
                  <a:noFill/>
                </a:ln>
                <a:solidFill>
                  <a:srgbClr val="FF0000"/>
                </a:solidFill>
                <a:effectLst/>
                <a:uLnTx/>
                <a:uFillTx/>
                <a:latin typeface="Arial" panose="020B0604020202020204" pitchFamily="34" charset="0"/>
                <a:ea typeface="メイリオ" panose="020B0604030504040204" pitchFamily="50" charset="-128"/>
                <a:cs typeface="+mn-cs"/>
              </a:rPr>
              <a:t>切替</a:t>
            </a:r>
          </a:p>
        </p:txBody>
      </p:sp>
      <p:sp>
        <p:nvSpPr>
          <p:cNvPr id="68" name="上矢印 67"/>
          <p:cNvSpPr/>
          <p:nvPr/>
        </p:nvSpPr>
        <p:spPr bwMode="auto">
          <a:xfrm>
            <a:off x="8886617" y="3035128"/>
            <a:ext cx="933877" cy="479611"/>
          </a:xfrm>
          <a:prstGeom prst="upArrow">
            <a:avLst>
              <a:gd name="adj1" fmla="val 58075"/>
              <a:gd name="adj2" fmla="val 50000"/>
            </a:avLst>
          </a:prstGeom>
          <a:solidFill>
            <a:srgbClr val="FFCCCC"/>
          </a:solidFill>
          <a:ln w="9525">
            <a:solidFill>
              <a:srgbClr val="FF0000"/>
            </a:solidFill>
          </a:ln>
          <a:effectLst/>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endParaRPr kumimoji="1" lang="ja-JP" altLang="en-US" sz="2200" b="0" i="0" u="none" strike="noStrike" kern="1200" cap="none" spc="0" normalizeH="0" baseline="0" noProof="0">
              <a:ln>
                <a:noFill/>
              </a:ln>
              <a:solidFill>
                <a:srgbClr val="4D4D4D"/>
              </a:solidFill>
              <a:effectLst/>
              <a:uLnTx/>
              <a:uFillTx/>
              <a:latin typeface="Arial" charset="0"/>
              <a:ea typeface="メイリオ" panose="020B0604030504040204" pitchFamily="50" charset="-128"/>
              <a:cs typeface="メイリオ" pitchFamily="50" charset="-128"/>
            </a:endParaRPr>
          </a:p>
        </p:txBody>
      </p:sp>
      <p:sp>
        <p:nvSpPr>
          <p:cNvPr id="72" name="テキスト ボックス 71"/>
          <p:cNvSpPr txBox="1"/>
          <p:nvPr/>
        </p:nvSpPr>
        <p:spPr>
          <a:xfrm>
            <a:off x="4295747" y="3212568"/>
            <a:ext cx="1197313" cy="372410"/>
          </a:xfrm>
          <a:prstGeom prst="rect">
            <a:avLst/>
          </a:prstGeom>
          <a:noFill/>
        </p:spPr>
        <p:txBody>
          <a:bodyPr wrap="square" rtlCol="0">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r>
              <a:rPr kumimoji="1" lang="ja-JP" altLang="en-US" sz="1400" b="1" i="0" u="none" strike="noStrike" kern="1200" cap="none" spc="0" normalizeH="0" baseline="0" noProof="0">
                <a:ln>
                  <a:noFill/>
                </a:ln>
                <a:solidFill>
                  <a:srgbClr val="FF0000"/>
                </a:solidFill>
                <a:effectLst/>
                <a:uLnTx/>
                <a:uFillTx/>
                <a:latin typeface="Arial" panose="020B0604020202020204" pitchFamily="34" charset="0"/>
                <a:ea typeface="メイリオ" panose="020B0604030504040204" pitchFamily="50" charset="-128"/>
                <a:cs typeface="+mn-cs"/>
              </a:rPr>
              <a:t>ﾚﾋﾞｭｰ</a:t>
            </a:r>
            <a:endParaRPr kumimoji="1" lang="ja-JP" altLang="en-US" sz="1200" b="1" i="0" u="none" strike="noStrike" kern="1200" cap="none" spc="0" normalizeH="0" baseline="0" noProof="0">
              <a:ln>
                <a:noFill/>
              </a:ln>
              <a:solidFill>
                <a:srgbClr val="FF0000"/>
              </a:solidFill>
              <a:effectLst/>
              <a:uLnTx/>
              <a:uFillTx/>
              <a:latin typeface="Arial" panose="020B0604020202020204" pitchFamily="34" charset="0"/>
              <a:ea typeface="メイリオ" panose="020B0604030504040204" pitchFamily="50" charset="-128"/>
              <a:cs typeface="+mn-cs"/>
            </a:endParaRPr>
          </a:p>
        </p:txBody>
      </p:sp>
      <p:sp>
        <p:nvSpPr>
          <p:cNvPr id="73" name="テキスト ボックス 72"/>
          <p:cNvSpPr txBox="1"/>
          <p:nvPr/>
        </p:nvSpPr>
        <p:spPr>
          <a:xfrm>
            <a:off x="6383979" y="3224938"/>
            <a:ext cx="1197313" cy="372410"/>
          </a:xfrm>
          <a:prstGeom prst="rect">
            <a:avLst/>
          </a:prstGeom>
          <a:noFill/>
        </p:spPr>
        <p:txBody>
          <a:bodyPr wrap="square" rtlCol="0">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r>
              <a:rPr kumimoji="1" lang="ja-JP" altLang="en-US" sz="1400" b="1" i="0" u="none" strike="noStrike" kern="1200" cap="none" spc="0" normalizeH="0" baseline="0" noProof="0">
                <a:ln>
                  <a:noFill/>
                </a:ln>
                <a:solidFill>
                  <a:srgbClr val="FF0000"/>
                </a:solidFill>
                <a:effectLst/>
                <a:uLnTx/>
                <a:uFillTx/>
                <a:latin typeface="Arial" panose="020B0604020202020204" pitchFamily="34" charset="0"/>
                <a:ea typeface="メイリオ" panose="020B0604030504040204" pitchFamily="50" charset="-128"/>
                <a:cs typeface="+mn-cs"/>
              </a:rPr>
              <a:t>ﾚﾋﾞｭｰ</a:t>
            </a:r>
            <a:endParaRPr kumimoji="1" lang="ja-JP" altLang="en-US" sz="1200" b="1" i="0" u="none" strike="noStrike" kern="1200" cap="none" spc="0" normalizeH="0" baseline="0" noProof="0">
              <a:ln>
                <a:noFill/>
              </a:ln>
              <a:solidFill>
                <a:srgbClr val="FF0000"/>
              </a:solidFill>
              <a:effectLst/>
              <a:uLnTx/>
              <a:uFillTx/>
              <a:latin typeface="Arial" panose="020B0604020202020204" pitchFamily="34" charset="0"/>
              <a:ea typeface="メイリオ" panose="020B0604030504040204" pitchFamily="50" charset="-128"/>
              <a:cs typeface="+mn-cs"/>
            </a:endParaRPr>
          </a:p>
        </p:txBody>
      </p:sp>
      <p:sp>
        <p:nvSpPr>
          <p:cNvPr id="74" name="テキスト ボックス 73"/>
          <p:cNvSpPr txBox="1"/>
          <p:nvPr/>
        </p:nvSpPr>
        <p:spPr>
          <a:xfrm>
            <a:off x="7221252" y="3212568"/>
            <a:ext cx="1197313" cy="372410"/>
          </a:xfrm>
          <a:prstGeom prst="rect">
            <a:avLst/>
          </a:prstGeom>
          <a:noFill/>
        </p:spPr>
        <p:txBody>
          <a:bodyPr wrap="square" rtlCol="0">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r>
              <a:rPr kumimoji="1" lang="ja-JP" altLang="en-US" sz="1400" b="1" i="0" u="none" strike="noStrike" kern="1200" cap="none" spc="0" normalizeH="0" baseline="0" noProof="0">
                <a:ln>
                  <a:noFill/>
                </a:ln>
                <a:solidFill>
                  <a:srgbClr val="FF0000"/>
                </a:solidFill>
                <a:effectLst/>
                <a:uLnTx/>
                <a:uFillTx/>
                <a:latin typeface="Arial" panose="020B0604020202020204" pitchFamily="34" charset="0"/>
                <a:ea typeface="メイリオ" panose="020B0604030504040204" pitchFamily="50" charset="-128"/>
                <a:cs typeface="+mn-cs"/>
              </a:rPr>
              <a:t>ﾚﾋﾞｭｰ</a:t>
            </a:r>
            <a:endParaRPr kumimoji="1" lang="ja-JP" altLang="en-US" sz="1200" b="1" i="0" u="none" strike="noStrike" kern="1200" cap="none" spc="0" normalizeH="0" baseline="0" noProof="0">
              <a:ln>
                <a:noFill/>
              </a:ln>
              <a:solidFill>
                <a:srgbClr val="FF0000"/>
              </a:solidFill>
              <a:effectLst/>
              <a:uLnTx/>
              <a:uFillTx/>
              <a:latin typeface="Arial" panose="020B0604020202020204" pitchFamily="34" charset="0"/>
              <a:ea typeface="メイリオ" panose="020B0604030504040204" pitchFamily="50" charset="-128"/>
              <a:cs typeface="+mn-cs"/>
            </a:endParaRPr>
          </a:p>
        </p:txBody>
      </p:sp>
      <p:sp>
        <p:nvSpPr>
          <p:cNvPr id="75" name="テキスト ボックス 74"/>
          <p:cNvSpPr txBox="1"/>
          <p:nvPr/>
        </p:nvSpPr>
        <p:spPr>
          <a:xfrm>
            <a:off x="8157356" y="3224938"/>
            <a:ext cx="1197313" cy="372410"/>
          </a:xfrm>
          <a:prstGeom prst="rect">
            <a:avLst/>
          </a:prstGeom>
          <a:noFill/>
        </p:spPr>
        <p:txBody>
          <a:bodyPr wrap="square" rtlCol="0">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r>
              <a:rPr kumimoji="1" lang="ja-JP" altLang="en-US" sz="1400" b="1" i="0" u="none" strike="noStrike" kern="1200" cap="none" spc="0" normalizeH="0" baseline="0" noProof="0">
                <a:ln>
                  <a:noFill/>
                </a:ln>
                <a:solidFill>
                  <a:srgbClr val="FF0000"/>
                </a:solidFill>
                <a:effectLst/>
                <a:uLnTx/>
                <a:uFillTx/>
                <a:latin typeface="Arial" panose="020B0604020202020204" pitchFamily="34" charset="0"/>
                <a:ea typeface="メイリオ" panose="020B0604030504040204" pitchFamily="50" charset="-128"/>
                <a:cs typeface="+mn-cs"/>
              </a:rPr>
              <a:t>ﾚﾋﾞｭｰ</a:t>
            </a:r>
            <a:endParaRPr kumimoji="1" lang="ja-JP" altLang="en-US" sz="1200" b="1" i="0" u="none" strike="noStrike" kern="1200" cap="none" spc="0" normalizeH="0" baseline="0" noProof="0">
              <a:ln>
                <a:noFill/>
              </a:ln>
              <a:solidFill>
                <a:srgbClr val="FF0000"/>
              </a:solidFill>
              <a:effectLst/>
              <a:uLnTx/>
              <a:uFillTx/>
              <a:latin typeface="Arial" panose="020B0604020202020204" pitchFamily="34" charset="0"/>
              <a:ea typeface="メイリオ" panose="020B0604030504040204" pitchFamily="50" charset="-128"/>
              <a:cs typeface="+mn-cs"/>
            </a:endParaRPr>
          </a:p>
        </p:txBody>
      </p:sp>
      <p:sp>
        <p:nvSpPr>
          <p:cNvPr id="84" name="右矢印 83"/>
          <p:cNvSpPr/>
          <p:nvPr/>
        </p:nvSpPr>
        <p:spPr bwMode="auto">
          <a:xfrm>
            <a:off x="1702990" y="2216826"/>
            <a:ext cx="729730" cy="757992"/>
          </a:xfrm>
          <a:prstGeom prst="rightArrow">
            <a:avLst>
              <a:gd name="adj1" fmla="val 50000"/>
              <a:gd name="adj2" fmla="val 32379"/>
            </a:avLst>
          </a:prstGeom>
          <a:solidFill>
            <a:schemeClr val="accent1"/>
          </a:solidFill>
          <a:ln>
            <a:noFill/>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spAutoFit/>
          </a:bodyPr>
          <a:lstStyle/>
          <a:p>
            <a:pPr marL="0" marR="0" lvl="0" indent="0" algn="ctr" defTabSz="914400" rtl="0" eaLnBrk="1" fontAlgn="base" latinLnBrk="0" hangingPunct="1">
              <a:lnSpc>
                <a:spcPct val="140000"/>
              </a:lnSpc>
              <a:spcBef>
                <a:spcPct val="10000"/>
              </a:spcBef>
              <a:spcAft>
                <a:spcPct val="0"/>
              </a:spcAft>
              <a:buClrTx/>
              <a:buSzTx/>
              <a:buFontTx/>
              <a:buNone/>
              <a:tabLst/>
              <a:defRPr/>
            </a:pPr>
            <a:endParaRPr kumimoji="1" lang="ja-JP" altLang="en-US" sz="2000" b="1" i="0" u="none" strike="noStrike" kern="1200" cap="none" spc="0" normalizeH="0" baseline="0" noProof="0">
              <a:ln>
                <a:noFill/>
              </a:ln>
              <a:solidFill>
                <a:srgbClr val="4D4D4D"/>
              </a:solidFill>
              <a:effectLst/>
              <a:uLnTx/>
              <a:uFillTx/>
              <a:latin typeface="Arial" charset="0"/>
              <a:ea typeface="メイリオ" panose="020B0604030504040204" pitchFamily="50" charset="-128"/>
              <a:cs typeface="メイリオ" pitchFamily="50" charset="-128"/>
            </a:endParaRPr>
          </a:p>
        </p:txBody>
      </p:sp>
      <p:sp>
        <p:nvSpPr>
          <p:cNvPr id="86" name="テキスト ボックス 85"/>
          <p:cNvSpPr txBox="1"/>
          <p:nvPr/>
        </p:nvSpPr>
        <p:spPr>
          <a:xfrm>
            <a:off x="1304180" y="2348265"/>
            <a:ext cx="1272556" cy="5447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10000"/>
              </a:spcBef>
              <a:spcAft>
                <a:spcPct val="0"/>
              </a:spcAft>
              <a:buClrTx/>
              <a:buSzTx/>
              <a:buFontTx/>
              <a:buNone/>
              <a:tabLst/>
              <a:defRPr/>
            </a:pPr>
            <a:r>
              <a:rPr kumimoji="1" lang="ja-JP" altLang="en-US" sz="1400" b="1" i="0" u="none" strike="noStrike" kern="1200" cap="none" spc="0" normalizeH="0" baseline="0" noProof="0">
                <a:ln>
                  <a:noFill/>
                </a:ln>
                <a:solidFill>
                  <a:srgbClr val="4D4D4D"/>
                </a:solidFill>
                <a:effectLst/>
                <a:uLnTx/>
                <a:uFillTx/>
                <a:latin typeface="メイリオ"/>
                <a:ea typeface="メイリオ"/>
                <a:cs typeface="+mn-cs"/>
              </a:rPr>
              <a:t>準備</a:t>
            </a:r>
            <a:endParaRPr kumimoji="1" lang="en-US" altLang="ja-JP" sz="1400" b="1" i="0" u="none" strike="noStrike" kern="1200" cap="none" spc="0" normalizeH="0" baseline="0" noProof="0">
              <a:ln>
                <a:noFill/>
              </a:ln>
              <a:solidFill>
                <a:srgbClr val="4D4D4D"/>
              </a:solidFill>
              <a:effectLst/>
              <a:uLnTx/>
              <a:uFillTx/>
              <a:latin typeface="メイリオ"/>
              <a:ea typeface="メイリオ"/>
              <a:cs typeface="+mn-cs"/>
            </a:endParaRPr>
          </a:p>
          <a:p>
            <a:pPr marL="0" marR="0" lvl="0" indent="0" algn="ctr" defTabSz="914400" rtl="0" eaLnBrk="1" fontAlgn="base" latinLnBrk="0" hangingPunct="1">
              <a:lnSpc>
                <a:spcPct val="100000"/>
              </a:lnSpc>
              <a:spcBef>
                <a:spcPct val="10000"/>
              </a:spcBef>
              <a:spcAft>
                <a:spcPct val="0"/>
              </a:spcAft>
              <a:buClrTx/>
              <a:buSzTx/>
              <a:buFontTx/>
              <a:buNone/>
              <a:tabLst/>
              <a:defRPr/>
            </a:pPr>
            <a:r>
              <a:rPr kumimoji="1" lang="ja-JP" altLang="en-US" sz="1400" b="1" i="0" u="none" strike="noStrike" kern="1200" cap="none" spc="0" normalizeH="0" baseline="0" noProof="0">
                <a:ln>
                  <a:noFill/>
                </a:ln>
                <a:solidFill>
                  <a:srgbClr val="4D4D4D"/>
                </a:solidFill>
                <a:effectLst/>
                <a:uLnTx/>
                <a:uFillTx/>
                <a:latin typeface="メイリオ"/>
                <a:ea typeface="メイリオ"/>
                <a:cs typeface="+mn-cs"/>
              </a:rPr>
              <a:t>ﾄﾗｲｱﾙ</a:t>
            </a:r>
          </a:p>
        </p:txBody>
      </p:sp>
      <p:sp>
        <p:nvSpPr>
          <p:cNvPr id="87" name="テキスト ボックス 86"/>
          <p:cNvSpPr txBox="1"/>
          <p:nvPr/>
        </p:nvSpPr>
        <p:spPr>
          <a:xfrm>
            <a:off x="2024260" y="2456892"/>
            <a:ext cx="1272556"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10000"/>
              </a:spcBef>
              <a:spcAft>
                <a:spcPct val="0"/>
              </a:spcAft>
              <a:buClrTx/>
              <a:buSzTx/>
              <a:buFontTx/>
              <a:buNone/>
              <a:tabLst/>
              <a:defRPr/>
            </a:pPr>
            <a:r>
              <a:rPr kumimoji="1" lang="ja-JP" altLang="en-US" sz="1600" b="1" i="0" u="none" strike="noStrike" kern="1200" cap="none" spc="0" normalizeH="0" baseline="0" noProof="0">
                <a:ln>
                  <a:noFill/>
                </a:ln>
                <a:solidFill>
                  <a:srgbClr val="4D4D4D"/>
                </a:solidFill>
                <a:effectLst/>
                <a:uLnTx/>
                <a:uFillTx/>
                <a:latin typeface="メイリオ"/>
                <a:ea typeface="メイリオ"/>
                <a:cs typeface="+mn-cs"/>
              </a:rPr>
              <a:t>適用</a:t>
            </a:r>
            <a:endParaRPr kumimoji="1" lang="en-US" altLang="ja-JP" sz="1600" b="1" i="0" u="none" strike="noStrike" kern="1200" cap="none" spc="0" normalizeH="0" baseline="0" noProof="0">
              <a:ln>
                <a:noFill/>
              </a:ln>
              <a:solidFill>
                <a:srgbClr val="4D4D4D"/>
              </a:solidFill>
              <a:effectLst/>
              <a:uLnTx/>
              <a:uFillTx/>
              <a:latin typeface="メイリオ"/>
              <a:ea typeface="メイリオ"/>
              <a:cs typeface="+mn-cs"/>
            </a:endParaRPr>
          </a:p>
        </p:txBody>
      </p:sp>
      <p:sp>
        <p:nvSpPr>
          <p:cNvPr id="85" name="テキスト ボックス 84"/>
          <p:cNvSpPr txBox="1"/>
          <p:nvPr/>
        </p:nvSpPr>
        <p:spPr>
          <a:xfrm>
            <a:off x="1197410" y="3801002"/>
            <a:ext cx="1091294" cy="492443"/>
          </a:xfrm>
          <a:prstGeom prst="rect">
            <a:avLst/>
          </a:prstGeom>
          <a:noFill/>
        </p:spPr>
        <p:txBody>
          <a:bodyPr wrap="square" rtlCol="0">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r>
              <a:rPr kumimoji="1" lang="ja-JP" altLang="en-US" sz="2000" b="1" i="0" u="none" strike="noStrike" kern="1200" cap="none" spc="0" normalizeH="0" baseline="0" noProof="0">
                <a:ln>
                  <a:noFill/>
                </a:ln>
                <a:solidFill>
                  <a:srgbClr val="2D2D8A"/>
                </a:solidFill>
                <a:effectLst/>
                <a:uLnTx/>
                <a:uFillTx/>
                <a:latin typeface="Arial" panose="020B0604020202020204" pitchFamily="34" charset="0"/>
                <a:ea typeface="メイリオ" panose="020B0604030504040204" pitchFamily="50" charset="-128"/>
                <a:cs typeface="+mn-cs"/>
              </a:rPr>
              <a:t>共有</a:t>
            </a:r>
          </a:p>
        </p:txBody>
      </p:sp>
      <p:sp>
        <p:nvSpPr>
          <p:cNvPr id="88" name="テキスト ボックス 87"/>
          <p:cNvSpPr txBox="1"/>
          <p:nvPr/>
        </p:nvSpPr>
        <p:spPr>
          <a:xfrm>
            <a:off x="-135980" y="3386374"/>
            <a:ext cx="1272556" cy="73866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10000"/>
              </a:spcBef>
              <a:spcAft>
                <a:spcPct val="0"/>
              </a:spcAft>
              <a:buClrTx/>
              <a:buSzTx/>
              <a:buFontTx/>
              <a:buNone/>
              <a:tabLst/>
              <a:defRPr/>
            </a:pPr>
            <a:r>
              <a:rPr kumimoji="1" lang="ja-JP" altLang="en-US" sz="2000" b="1" i="0" u="none" strike="noStrike" kern="1200" cap="none" spc="0" normalizeH="0" baseline="0" noProof="0" dirty="0">
                <a:ln>
                  <a:noFill/>
                </a:ln>
                <a:solidFill>
                  <a:srgbClr val="2D2D8A"/>
                </a:solidFill>
                <a:effectLst/>
                <a:uLnTx/>
                <a:uFillTx/>
                <a:latin typeface="メイリオ"/>
                <a:ea typeface="メイリオ"/>
                <a:cs typeface="+mn-cs"/>
              </a:rPr>
              <a:t>大阪市</a:t>
            </a:r>
            <a:endParaRPr kumimoji="1" lang="en-US" altLang="ja-JP" sz="2000" b="1" i="0" u="none" strike="noStrike" kern="1200" cap="none" spc="0" normalizeH="0" baseline="0" noProof="0" dirty="0">
              <a:ln>
                <a:noFill/>
              </a:ln>
              <a:solidFill>
                <a:srgbClr val="2D2D8A"/>
              </a:solidFill>
              <a:effectLst/>
              <a:uLnTx/>
              <a:uFillTx/>
              <a:latin typeface="メイリオ"/>
              <a:ea typeface="メイリオ"/>
              <a:cs typeface="+mn-cs"/>
            </a:endParaRPr>
          </a:p>
          <a:p>
            <a:pPr marL="0" marR="0" lvl="0" indent="0" algn="ctr" defTabSz="914400" rtl="0" eaLnBrk="1" fontAlgn="base" latinLnBrk="0" hangingPunct="1">
              <a:lnSpc>
                <a:spcPct val="100000"/>
              </a:lnSpc>
              <a:spcBef>
                <a:spcPct val="10000"/>
              </a:spcBef>
              <a:spcAft>
                <a:spcPct val="0"/>
              </a:spcAft>
              <a:buClrTx/>
              <a:buSzTx/>
              <a:buFontTx/>
              <a:buNone/>
              <a:tabLst/>
              <a:defRPr/>
            </a:pPr>
            <a:r>
              <a:rPr kumimoji="1" lang="ja-JP" altLang="en-US" sz="2000" b="1" i="0" u="none" strike="noStrike" kern="1200" cap="none" spc="0" normalizeH="0" baseline="0" noProof="0" dirty="0">
                <a:ln>
                  <a:noFill/>
                </a:ln>
                <a:solidFill>
                  <a:srgbClr val="2D2D8A"/>
                </a:solidFill>
                <a:effectLst/>
                <a:uLnTx/>
                <a:uFillTx/>
                <a:latin typeface="メイリオ"/>
                <a:ea typeface="メイリオ"/>
                <a:cs typeface="+mn-cs"/>
              </a:rPr>
              <a:t>全体</a:t>
            </a:r>
          </a:p>
        </p:txBody>
      </p:sp>
      <p:sp>
        <p:nvSpPr>
          <p:cNvPr id="76" name="テキスト ボックス 75"/>
          <p:cNvSpPr txBox="1"/>
          <p:nvPr/>
        </p:nvSpPr>
        <p:spPr>
          <a:xfrm>
            <a:off x="9057456" y="3212568"/>
            <a:ext cx="1197313" cy="372410"/>
          </a:xfrm>
          <a:prstGeom prst="rect">
            <a:avLst/>
          </a:prstGeom>
          <a:noFill/>
        </p:spPr>
        <p:txBody>
          <a:bodyPr wrap="square" rtlCol="0">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r>
              <a:rPr kumimoji="1" lang="ja-JP" altLang="en-US" sz="1400" b="1" i="0" u="none" strike="noStrike" kern="1200" cap="none" spc="0" normalizeH="0" baseline="0" noProof="0">
                <a:ln>
                  <a:noFill/>
                </a:ln>
                <a:solidFill>
                  <a:srgbClr val="FF0000"/>
                </a:solidFill>
                <a:effectLst/>
                <a:uLnTx/>
                <a:uFillTx/>
                <a:latin typeface="Arial" panose="020B0604020202020204" pitchFamily="34" charset="0"/>
                <a:ea typeface="メイリオ" panose="020B0604030504040204" pitchFamily="50" charset="-128"/>
                <a:cs typeface="+mn-cs"/>
              </a:rPr>
              <a:t>ﾚﾋﾞｭｰ</a:t>
            </a:r>
            <a:endParaRPr kumimoji="1" lang="ja-JP" altLang="en-US" sz="1200" b="1" i="0" u="none" strike="noStrike" kern="1200" cap="none" spc="0" normalizeH="0" baseline="0" noProof="0">
              <a:ln>
                <a:noFill/>
              </a:ln>
              <a:solidFill>
                <a:srgbClr val="FF0000"/>
              </a:solidFill>
              <a:effectLst/>
              <a:uLnTx/>
              <a:uFillTx/>
              <a:latin typeface="Arial" panose="020B0604020202020204" pitchFamily="34" charset="0"/>
              <a:ea typeface="メイリオ" panose="020B0604030504040204" pitchFamily="50" charset="-128"/>
              <a:cs typeface="+mn-cs"/>
            </a:endParaRPr>
          </a:p>
        </p:txBody>
      </p:sp>
      <p:sp>
        <p:nvSpPr>
          <p:cNvPr id="70" name="テキスト ボックス 69"/>
          <p:cNvSpPr txBox="1"/>
          <p:nvPr/>
        </p:nvSpPr>
        <p:spPr>
          <a:xfrm>
            <a:off x="9093460" y="3003919"/>
            <a:ext cx="816684" cy="437043"/>
          </a:xfrm>
          <a:prstGeom prst="rect">
            <a:avLst/>
          </a:prstGeom>
          <a:noFill/>
        </p:spPr>
        <p:txBody>
          <a:bodyPr wrap="square" rtlCol="0">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r>
              <a:rPr kumimoji="1" lang="ja-JP" altLang="en-US" sz="1600" b="1" i="0" u="none" strike="noStrike" kern="1200" cap="none" spc="0" normalizeH="0" baseline="0" noProof="0">
                <a:ln>
                  <a:noFill/>
                </a:ln>
                <a:solidFill>
                  <a:srgbClr val="FF0000"/>
                </a:solidFill>
                <a:effectLst/>
                <a:uLnTx/>
                <a:uFillTx/>
                <a:latin typeface="Arial" panose="020B0604020202020204" pitchFamily="34" charset="0"/>
                <a:ea typeface="メイリオ" panose="020B0604030504040204" pitchFamily="50" charset="-128"/>
                <a:cs typeface="+mn-cs"/>
              </a:rPr>
              <a:t>成果</a:t>
            </a:r>
            <a:endParaRPr kumimoji="1" lang="en-US" altLang="ja-JP" sz="1600" b="1" i="0" u="none" strike="noStrike" kern="1200" cap="none" spc="0" normalizeH="0" baseline="0" noProof="0">
              <a:ln>
                <a:noFill/>
              </a:ln>
              <a:solidFill>
                <a:srgbClr val="FF0000"/>
              </a:solidFill>
              <a:effectLst/>
              <a:uLnTx/>
              <a:uFillTx/>
              <a:latin typeface="Arial" panose="020B0604020202020204" pitchFamily="34" charset="0"/>
              <a:ea typeface="メイリオ" panose="020B0604030504040204" pitchFamily="50" charset="-128"/>
              <a:cs typeface="+mn-cs"/>
            </a:endParaRPr>
          </a:p>
        </p:txBody>
      </p:sp>
      <p:graphicFrame>
        <p:nvGraphicFramePr>
          <p:cNvPr id="69" name="表 68"/>
          <p:cNvGraphicFramePr>
            <a:graphicFrameLocks noGrp="1"/>
          </p:cNvGraphicFramePr>
          <p:nvPr/>
        </p:nvGraphicFramePr>
        <p:xfrm>
          <a:off x="185588" y="4766095"/>
          <a:ext cx="9303916" cy="863819"/>
        </p:xfrm>
        <a:graphic>
          <a:graphicData uri="http://schemas.openxmlformats.org/drawingml/2006/table">
            <a:tbl>
              <a:tblPr firstRow="1" bandRow="1"/>
              <a:tblGrid>
                <a:gridCol w="4180304">
                  <a:extLst>
                    <a:ext uri="{9D8B030D-6E8A-4147-A177-3AD203B41FA5}">
                      <a16:colId xmlns:a16="http://schemas.microsoft.com/office/drawing/2014/main" val="20000"/>
                    </a:ext>
                  </a:extLst>
                </a:gridCol>
                <a:gridCol w="2586205">
                  <a:extLst>
                    <a:ext uri="{9D8B030D-6E8A-4147-A177-3AD203B41FA5}">
                      <a16:colId xmlns:a16="http://schemas.microsoft.com/office/drawing/2014/main" val="20001"/>
                    </a:ext>
                  </a:extLst>
                </a:gridCol>
                <a:gridCol w="2537407">
                  <a:extLst>
                    <a:ext uri="{9D8B030D-6E8A-4147-A177-3AD203B41FA5}">
                      <a16:colId xmlns:a16="http://schemas.microsoft.com/office/drawing/2014/main" val="20002"/>
                    </a:ext>
                  </a:extLst>
                </a:gridCol>
              </a:tblGrid>
              <a:tr h="2758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kern="1200">
                          <a:solidFill>
                            <a:schemeClr val="bg1"/>
                          </a:solidFill>
                          <a:latin typeface="+mj-ea"/>
                          <a:ea typeface="+mj-ea"/>
                          <a:cs typeface="+mn-cs"/>
                        </a:rPr>
                        <a:t>2018</a:t>
                      </a:r>
                      <a:r>
                        <a:rPr kumimoji="1" lang="ja-JP" altLang="en-US" sz="1200" b="1" kern="1200">
                          <a:solidFill>
                            <a:schemeClr val="bg1"/>
                          </a:solidFill>
                          <a:latin typeface="+mj-ea"/>
                          <a:ea typeface="+mj-ea"/>
                          <a:cs typeface="+mn-cs"/>
                        </a:rPr>
                        <a:t>年度</a:t>
                      </a:r>
                      <a:endParaRPr kumimoji="1" lang="ja-JP" altLang="en-US" sz="1200" b="1">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200">
                          <a:latin typeface="+mj-lt"/>
                        </a:rPr>
                        <a:t>2019</a:t>
                      </a:r>
                      <a:r>
                        <a:rPr kumimoji="1" lang="ja-JP" altLang="en-US" sz="1200">
                          <a:latin typeface="+mj-lt"/>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algn="ctr"/>
                      <a:r>
                        <a:rPr kumimoji="1" lang="en-US" altLang="ja-JP" sz="1200" b="1">
                          <a:solidFill>
                            <a:schemeClr val="bg1"/>
                          </a:solidFill>
                          <a:latin typeface="+mj-lt"/>
                        </a:rPr>
                        <a:t>2020</a:t>
                      </a:r>
                      <a:r>
                        <a:rPr kumimoji="1" lang="ja-JP" altLang="en-US" sz="1200" b="1">
                          <a:solidFill>
                            <a:schemeClr val="bg1"/>
                          </a:solidFill>
                          <a:latin typeface="+mj-lt"/>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588008">
                <a:tc>
                  <a:txBody>
                    <a:bodyPr/>
                    <a:lstStyle/>
                    <a:p>
                      <a:endParaRPr kumimoji="1" lang="ja-JP" altLang="en-US" sz="140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77" name="ホームベース 76"/>
          <p:cNvSpPr/>
          <p:nvPr/>
        </p:nvSpPr>
        <p:spPr>
          <a:xfrm>
            <a:off x="4384368" y="5157192"/>
            <a:ext cx="2587595" cy="308821"/>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10000"/>
              </a:spcBef>
              <a:spcAft>
                <a:spcPct val="0"/>
              </a:spcAft>
              <a:buClrTx/>
              <a:buSzTx/>
              <a:buFontTx/>
              <a:buNone/>
              <a:tabLst/>
              <a:defRPr/>
            </a:pPr>
            <a:r>
              <a:rPr kumimoji="1" lang="ja-JP" altLang="en-US" sz="105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第三者フェーズレビュー</a:t>
            </a:r>
          </a:p>
        </p:txBody>
      </p:sp>
      <p:sp>
        <p:nvSpPr>
          <p:cNvPr id="78" name="ホームベース 77"/>
          <p:cNvSpPr/>
          <p:nvPr/>
        </p:nvSpPr>
        <p:spPr>
          <a:xfrm>
            <a:off x="256856" y="5157192"/>
            <a:ext cx="1863002" cy="310778"/>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10000"/>
              </a:spcBef>
              <a:spcAft>
                <a:spcPct val="0"/>
              </a:spcAft>
              <a:buClrTx/>
              <a:buSzTx/>
              <a:buFontTx/>
              <a:buNone/>
              <a:tabLst/>
              <a:defRPr/>
            </a:pPr>
            <a:r>
              <a:rPr kumimoji="1" lang="ja-JP" altLang="en-US" sz="105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開発ガイドライン整備</a:t>
            </a:r>
          </a:p>
        </p:txBody>
      </p:sp>
      <p:sp>
        <p:nvSpPr>
          <p:cNvPr id="79" name="ホームベース 78"/>
          <p:cNvSpPr/>
          <p:nvPr/>
        </p:nvSpPr>
        <p:spPr>
          <a:xfrm>
            <a:off x="2119877" y="5157192"/>
            <a:ext cx="2264492" cy="301466"/>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10000"/>
              </a:spcBef>
              <a:spcAft>
                <a:spcPct val="0"/>
              </a:spcAft>
              <a:buClrTx/>
              <a:buSzTx/>
              <a:buFontTx/>
              <a:buNone/>
              <a:tabLst/>
              <a:defRPr/>
            </a:pPr>
            <a:r>
              <a:rPr kumimoji="1" lang="ja-JP" altLang="en-US" sz="105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適用準備・トライアル</a:t>
            </a:r>
          </a:p>
        </p:txBody>
      </p:sp>
      <p:sp>
        <p:nvSpPr>
          <p:cNvPr id="80" name="ホームベース 79"/>
          <p:cNvSpPr/>
          <p:nvPr/>
        </p:nvSpPr>
        <p:spPr>
          <a:xfrm>
            <a:off x="6971964" y="5157192"/>
            <a:ext cx="2468250" cy="291041"/>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10000"/>
              </a:spcBef>
              <a:spcAft>
                <a:spcPct val="0"/>
              </a:spcAft>
              <a:buClrTx/>
              <a:buSzTx/>
              <a:buFontTx/>
              <a:buNone/>
              <a:tabLst/>
              <a:defRPr/>
            </a:pPr>
            <a:r>
              <a:rPr kumimoji="1" lang="ja-JP" altLang="en-US"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第三者レビュー</a:t>
            </a:r>
            <a:r>
              <a:rPr kumimoji="1" lang="en-US" altLang="ja-JP"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蓄積ノウハウ活用</a:t>
            </a:r>
          </a:p>
        </p:txBody>
      </p:sp>
      <p:sp>
        <p:nvSpPr>
          <p:cNvPr id="81" name="角丸四角形 80"/>
          <p:cNvSpPr/>
          <p:nvPr/>
        </p:nvSpPr>
        <p:spPr bwMode="auto">
          <a:xfrm>
            <a:off x="165764" y="5770390"/>
            <a:ext cx="4103160" cy="898970"/>
          </a:xfrm>
          <a:prstGeom prst="roundRect">
            <a:avLst/>
          </a:prstGeom>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Arial" charset="0"/>
                <a:ea typeface="メイリオ" pitchFamily="50" charset="-128"/>
                <a:cs typeface="メイリオ" pitchFamily="50" charset="-128"/>
              </a:rPr>
              <a:t>【</a:t>
            </a:r>
            <a:r>
              <a:rPr kumimoji="1" lang="ja-JP" altLang="en-US" sz="1200" b="0" i="0" u="none" strike="noStrike" kern="1200" cap="none" spc="0" normalizeH="0" baseline="0" noProof="0">
                <a:ln>
                  <a:noFill/>
                </a:ln>
                <a:solidFill>
                  <a:srgbClr val="000000"/>
                </a:solidFill>
                <a:effectLst/>
                <a:uLnTx/>
                <a:uFillTx/>
                <a:latin typeface="Arial" charset="0"/>
                <a:ea typeface="メイリオ" pitchFamily="50" charset="-128"/>
                <a:cs typeface="メイリオ" pitchFamily="50" charset="-128"/>
              </a:rPr>
              <a:t>期待される効果</a:t>
            </a:r>
            <a:r>
              <a:rPr kumimoji="1" lang="en-US" altLang="ja-JP" sz="1200" b="0" i="0" u="none" strike="noStrike" kern="1200" cap="none" spc="0" normalizeH="0" baseline="0" noProof="0">
                <a:ln>
                  <a:noFill/>
                </a:ln>
                <a:solidFill>
                  <a:srgbClr val="000000"/>
                </a:solidFill>
                <a:effectLst/>
                <a:uLnTx/>
                <a:uFillTx/>
                <a:latin typeface="Arial" charset="0"/>
                <a:ea typeface="メイリオ" pitchFamily="50" charset="-128"/>
                <a:cs typeface="メイリオ" pitchFamily="50" charset="-128"/>
              </a:rPr>
              <a:t>】</a:t>
            </a:r>
          </a:p>
          <a:p>
            <a:pPr marL="0" marR="0" lvl="0" indent="0" algn="l" defTabSz="914400" rtl="0" eaLnBrk="1" fontAlgn="base" latinLnBrk="0" hangingPunct="1">
              <a:lnSpc>
                <a:spcPct val="140000"/>
              </a:lnSpc>
              <a:spcBef>
                <a:spcPct val="10000"/>
              </a:spcBef>
              <a:spcAft>
                <a:spcPct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Arial" charset="0"/>
                <a:ea typeface="メイリオ" pitchFamily="50" charset="-128"/>
                <a:cs typeface="メイリオ" pitchFamily="50" charset="-128"/>
              </a:rPr>
              <a:t>・情報システム障害の低減</a:t>
            </a:r>
            <a:endParaRPr kumimoji="1" lang="en-US" altLang="ja-JP" sz="1200" b="0" i="0" u="none" strike="noStrike" kern="1200" cap="none" spc="0" normalizeH="0" baseline="0" noProof="0">
              <a:ln>
                <a:noFill/>
              </a:ln>
              <a:solidFill>
                <a:srgbClr val="000000"/>
              </a:solidFill>
              <a:effectLst/>
              <a:uLnTx/>
              <a:uFillTx/>
              <a:latin typeface="Arial" charset="0"/>
              <a:ea typeface="メイリオ" pitchFamily="50" charset="-128"/>
              <a:cs typeface="メイリオ" pitchFamily="50" charset="-128"/>
            </a:endParaRPr>
          </a:p>
          <a:p>
            <a:pPr marL="0" marR="0" lvl="0" indent="0" algn="l" defTabSz="914400" rtl="0" eaLnBrk="1" fontAlgn="base" latinLnBrk="0" hangingPunct="1">
              <a:lnSpc>
                <a:spcPct val="140000"/>
              </a:lnSpc>
              <a:spcBef>
                <a:spcPct val="10000"/>
              </a:spcBef>
              <a:spcAft>
                <a:spcPct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Arial" charset="0"/>
              <a:ea typeface="メイリオ" pitchFamily="50" charset="-128"/>
              <a:cs typeface="メイリオ" pitchFamily="50" charset="-128"/>
            </a:endParaRPr>
          </a:p>
        </p:txBody>
      </p:sp>
      <p:sp>
        <p:nvSpPr>
          <p:cNvPr id="82" name="正方形/長方形 81"/>
          <p:cNvSpPr/>
          <p:nvPr/>
        </p:nvSpPr>
        <p:spPr>
          <a:xfrm>
            <a:off x="164468" y="4435307"/>
            <a:ext cx="1098092" cy="316753"/>
          </a:xfrm>
          <a:prstGeom prst="rect">
            <a:avLst/>
          </a:prstGeom>
        </p:spPr>
        <p:txBody>
          <a:bodyPr wrap="square">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スケジュール</a:t>
            </a:r>
            <a:r>
              <a:rPr kumimoji="1" lang="en-US" altLang="ja-JP"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p>
        </p:txBody>
      </p:sp>
      <p:sp>
        <p:nvSpPr>
          <p:cNvPr id="89" name="角丸四角形 88"/>
          <p:cNvSpPr/>
          <p:nvPr/>
        </p:nvSpPr>
        <p:spPr bwMode="auto">
          <a:xfrm>
            <a:off x="4384369" y="5734386"/>
            <a:ext cx="5048870" cy="898970"/>
          </a:xfrm>
          <a:prstGeom prst="roundRect">
            <a:avLst/>
          </a:prstGeom>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【KPI】</a:t>
            </a:r>
          </a:p>
          <a:p>
            <a:pPr marL="0" marR="0" lvl="0" indent="0" algn="l" defTabSz="914400" rtl="0" eaLnBrk="1" fontAlgn="base" latinLnBrk="0" hangingPunct="1">
              <a:lnSpc>
                <a:spcPct val="140000"/>
              </a:lnSpc>
              <a:spcBef>
                <a:spcPct val="10000"/>
              </a:spcBef>
              <a:spcAft>
                <a:spcPct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・開発ガイドライン適用システム数　・第三者レビュー実施回数</a:t>
            </a:r>
            <a:endParaRPr kumimoji="1" lang="en-US" altLang="ja-JP" sz="1200" b="0" i="0" u="none" strike="noStrike" kern="1200" cap="none" spc="0" normalizeH="0" baseline="0" noProof="0">
              <a:ln>
                <a:noFill/>
              </a:ln>
              <a:solidFill>
                <a:srgbClr val="000000"/>
              </a:solidFill>
              <a:effectLst/>
              <a:uLnTx/>
              <a:uFillTx/>
              <a:latin typeface="メイリオ"/>
              <a:ea typeface="メイリオ"/>
              <a:cs typeface="+mn-cs"/>
            </a:endParaRPr>
          </a:p>
          <a:p>
            <a:pPr marL="0" marR="0" lvl="0" indent="0" algn="l" defTabSz="914400" rtl="0" eaLnBrk="1" fontAlgn="base" latinLnBrk="0" hangingPunct="1">
              <a:lnSpc>
                <a:spcPct val="140000"/>
              </a:lnSpc>
              <a:spcBef>
                <a:spcPct val="10000"/>
              </a:spcBef>
              <a:spcAft>
                <a:spcPct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a:t>
            </a:r>
            <a:r>
              <a:rPr kumimoji="1" lang="en-US" altLang="ja-JP" sz="1200" b="0" i="0" u="none" strike="noStrike" kern="1200" cap="none" spc="0" normalizeH="0" baseline="0" noProof="0">
                <a:ln>
                  <a:noFill/>
                </a:ln>
                <a:solidFill>
                  <a:srgbClr val="000000"/>
                </a:solidFill>
                <a:effectLst/>
                <a:uLnTx/>
                <a:uFillTx/>
                <a:latin typeface="メイリオ"/>
                <a:ea typeface="メイリオ"/>
                <a:cs typeface="+mn-cs"/>
              </a:rPr>
              <a:t>PM</a:t>
            </a: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候補レビュー参加数　　　  　　・レビューノウハウ蓄積数</a:t>
            </a:r>
            <a:endParaRPr kumimoji="1" lang="en-US" altLang="ja-JP" sz="1200" b="0" i="0" u="none" strike="noStrike" kern="1200" cap="none" spc="0" normalizeH="0" baseline="0" noProof="0">
              <a:ln>
                <a:noFill/>
              </a:ln>
              <a:solidFill>
                <a:srgbClr val="000000"/>
              </a:solidFill>
              <a:effectLst/>
              <a:uLnTx/>
              <a:uFillTx/>
              <a:latin typeface="メイリオ"/>
              <a:ea typeface="メイリオ"/>
              <a:cs typeface="+mn-cs"/>
            </a:endParaRPr>
          </a:p>
        </p:txBody>
      </p:sp>
      <p:sp>
        <p:nvSpPr>
          <p:cNvPr id="90" name="正方形/長方形 89"/>
          <p:cNvSpPr/>
          <p:nvPr/>
        </p:nvSpPr>
        <p:spPr>
          <a:xfrm>
            <a:off x="7228746" y="50626"/>
            <a:ext cx="954107" cy="523220"/>
          </a:xfrm>
          <a:prstGeom prst="rect">
            <a:avLst/>
          </a:prstGeom>
          <a:noFill/>
          <a:ln>
            <a:solidFill>
              <a:srgbClr val="DF5327"/>
            </a:solidFill>
          </a:ln>
        </p:spPr>
        <p:style>
          <a:lnRef idx="3">
            <a:schemeClr val="lt1"/>
          </a:lnRef>
          <a:fillRef idx="1">
            <a:schemeClr val="accent3"/>
          </a:fillRef>
          <a:effectRef idx="1">
            <a:schemeClr val="accent3"/>
          </a:effectRef>
          <a:fontRef idx="minor">
            <a:schemeClr val="lt1"/>
          </a:fontRef>
        </p:style>
        <p:txBody>
          <a:bodyPr wrap="none" lIns="91440" tIns="45720" rIns="91440" bIns="45720">
            <a:spAutoFit/>
          </a:bodyP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1" lang="ja-JP" altLang="en-US" sz="20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Arial"/>
                <a:ea typeface="ＭＳ Ｐゴシック"/>
                <a:cs typeface="+mn-cs"/>
              </a:rPr>
              <a:t>検証中</a:t>
            </a:r>
          </a:p>
        </p:txBody>
      </p:sp>
      <p:sp>
        <p:nvSpPr>
          <p:cNvPr id="5" name="楕円 4"/>
          <p:cNvSpPr/>
          <p:nvPr/>
        </p:nvSpPr>
        <p:spPr bwMode="auto">
          <a:xfrm>
            <a:off x="-1779748" y="656692"/>
            <a:ext cx="1224136" cy="6665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endParaRPr kumimoji="1" lang="ja-JP" altLang="en-US" sz="2200" b="0" i="0" u="none" strike="noStrike" kern="1200" cap="none" spc="0" normalizeH="0" baseline="0" noProof="0">
              <a:ln>
                <a:noFill/>
              </a:ln>
              <a:solidFill>
                <a:srgbClr val="4D4D4D"/>
              </a:solidFill>
              <a:effectLst/>
              <a:uLnTx/>
              <a:uFillTx/>
              <a:latin typeface="Arial" charset="0"/>
              <a:ea typeface="メイリオ" pitchFamily="50" charset="-128"/>
              <a:cs typeface="メイリオ" pitchFamily="50" charset="-128"/>
            </a:endParaRPr>
          </a:p>
        </p:txBody>
      </p:sp>
      <p:sp>
        <p:nvSpPr>
          <p:cNvPr id="91" name="テキスト ボックス 90"/>
          <p:cNvSpPr txBox="1"/>
          <p:nvPr/>
        </p:nvSpPr>
        <p:spPr>
          <a:xfrm>
            <a:off x="8240332" y="118722"/>
            <a:ext cx="1537204" cy="393954"/>
          </a:xfrm>
          <a:prstGeom prst="rect">
            <a:avLst/>
          </a:prstGeom>
          <a:solidFill>
            <a:srgbClr val="FEC306"/>
          </a:solidFill>
          <a:ln>
            <a:solidFill>
              <a:srgbClr val="FEC306"/>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1" lang="en-US" altLang="ja-JP" sz="1400" b="0" i="0" u="none" strike="noStrike" kern="1200" cap="none" spc="0" normalizeH="0" baseline="0" noProof="0">
                <a:ln>
                  <a:noFill/>
                </a:ln>
                <a:solidFill>
                  <a:srgbClr val="FFFFFF"/>
                </a:solidFill>
                <a:effectLst/>
                <a:uLnTx/>
                <a:uFillTx/>
                <a:latin typeface="メイリオ"/>
                <a:ea typeface="メイリオ"/>
                <a:cs typeface="+mn-cs"/>
              </a:rPr>
              <a:t>ICT</a:t>
            </a:r>
            <a:r>
              <a:rPr kumimoji="1" lang="ja-JP" altLang="en-US" sz="1400" b="0" i="0" u="none" strike="noStrike" kern="1200" cap="none" spc="0" normalizeH="0" baseline="0" noProof="0">
                <a:ln>
                  <a:noFill/>
                </a:ln>
                <a:solidFill>
                  <a:srgbClr val="FFFFFF"/>
                </a:solidFill>
                <a:effectLst/>
                <a:uLnTx/>
                <a:uFillTx/>
                <a:latin typeface="メイリオ"/>
                <a:ea typeface="メイリオ"/>
                <a:cs typeface="+mn-cs"/>
              </a:rPr>
              <a:t>リテラシー</a:t>
            </a:r>
          </a:p>
        </p:txBody>
      </p:sp>
    </p:spTree>
    <p:extLst>
      <p:ext uri="{BB962C8B-B14F-4D97-AF65-F5344CB8AC3E}">
        <p14:creationId xmlns:p14="http://schemas.microsoft.com/office/powerpoint/2010/main" val="4824375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ホームベース 79"/>
          <p:cNvSpPr/>
          <p:nvPr/>
        </p:nvSpPr>
        <p:spPr bwMode="auto">
          <a:xfrm>
            <a:off x="9020277" y="2352138"/>
            <a:ext cx="830362" cy="1440160"/>
          </a:xfrm>
          <a:prstGeom prst="homePlate">
            <a:avLst>
              <a:gd name="adj" fmla="val 29430"/>
            </a:avLst>
          </a:prstGeom>
          <a:solidFill>
            <a:schemeClr val="accent1">
              <a:lumMod val="50000"/>
            </a:schemeClr>
          </a:solidFill>
          <a:ln>
            <a:noFill/>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endParaRPr kumimoji="1" lang="ja-JP" altLang="en-US" sz="2200" b="0" i="0" u="none" strike="noStrike" kern="1200" cap="none" spc="0" normalizeH="0" baseline="0" noProof="0">
              <a:ln>
                <a:noFill/>
              </a:ln>
              <a:solidFill>
                <a:srgbClr val="4D4D4D"/>
              </a:solidFill>
              <a:effectLst/>
              <a:uLnTx/>
              <a:uFillTx/>
              <a:latin typeface="Arial" charset="0"/>
              <a:ea typeface="メイリオ" panose="020B0604030504040204" pitchFamily="50" charset="-128"/>
              <a:cs typeface="メイリオ" pitchFamily="50" charset="-128"/>
            </a:endParaRPr>
          </a:p>
        </p:txBody>
      </p:sp>
      <p:sp>
        <p:nvSpPr>
          <p:cNvPr id="81" name="テキスト ボックス 80"/>
          <p:cNvSpPr txBox="1"/>
          <p:nvPr/>
        </p:nvSpPr>
        <p:spPr>
          <a:xfrm>
            <a:off x="8760916" y="2780928"/>
            <a:ext cx="1272556" cy="5447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10000"/>
              </a:spcBef>
              <a:spcAft>
                <a:spcPct val="0"/>
              </a:spcAft>
              <a:buClrTx/>
              <a:buSzTx/>
              <a:buFontTx/>
              <a:buNone/>
              <a:tabLst/>
              <a:defRPr/>
            </a:pPr>
            <a:r>
              <a:rPr kumimoji="1" lang="ja-JP" altLang="en-US" sz="1400" b="1" i="0" u="none" strike="noStrike" kern="1200" cap="none" spc="0" normalizeH="0" baseline="0" noProof="0">
                <a:ln>
                  <a:noFill/>
                </a:ln>
                <a:solidFill>
                  <a:srgbClr val="FFFFFF"/>
                </a:solidFill>
                <a:effectLst/>
                <a:uLnTx/>
                <a:uFillTx/>
                <a:latin typeface="メイリオ"/>
                <a:ea typeface="メイリオ"/>
                <a:cs typeface="+mn-cs"/>
              </a:rPr>
              <a:t>再編成</a:t>
            </a:r>
            <a:endParaRPr kumimoji="1" lang="en-US" altLang="ja-JP" sz="1400" b="1" i="0" u="none" strike="noStrike" kern="1200" cap="none" spc="0" normalizeH="0" baseline="0" noProof="0">
              <a:ln>
                <a:noFill/>
              </a:ln>
              <a:solidFill>
                <a:srgbClr val="FFFFFF"/>
              </a:solidFill>
              <a:effectLst/>
              <a:uLnTx/>
              <a:uFillTx/>
              <a:latin typeface="メイリオ"/>
              <a:ea typeface="メイリオ"/>
              <a:cs typeface="+mn-cs"/>
            </a:endParaRPr>
          </a:p>
          <a:p>
            <a:pPr marL="0" marR="0" lvl="0" indent="0" algn="ctr" defTabSz="914400" rtl="0" eaLnBrk="1" fontAlgn="base" latinLnBrk="0" hangingPunct="1">
              <a:lnSpc>
                <a:spcPct val="100000"/>
              </a:lnSpc>
              <a:spcBef>
                <a:spcPct val="10000"/>
              </a:spcBef>
              <a:spcAft>
                <a:spcPct val="0"/>
              </a:spcAft>
              <a:buClrTx/>
              <a:buSzTx/>
              <a:buFontTx/>
              <a:buNone/>
              <a:tabLst/>
              <a:defRPr/>
            </a:pPr>
            <a:r>
              <a:rPr kumimoji="1" lang="ja-JP" altLang="en-US" sz="1400" b="1" i="0" u="none" strike="noStrike" kern="1200" cap="none" spc="0" normalizeH="0" baseline="0" noProof="0">
                <a:ln>
                  <a:noFill/>
                </a:ln>
                <a:solidFill>
                  <a:srgbClr val="FFFFFF"/>
                </a:solidFill>
                <a:effectLst/>
                <a:uLnTx/>
                <a:uFillTx/>
                <a:latin typeface="メイリオ"/>
                <a:ea typeface="メイリオ"/>
                <a:cs typeface="+mn-cs"/>
              </a:rPr>
              <a:t>実行</a:t>
            </a:r>
          </a:p>
        </p:txBody>
      </p:sp>
      <p:pic>
        <p:nvPicPr>
          <p:cNvPr id="72" name="図 7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41432" y="3212976"/>
            <a:ext cx="977563" cy="977563"/>
          </a:xfrm>
          <a:prstGeom prst="rect">
            <a:avLst/>
          </a:prstGeom>
        </p:spPr>
      </p:pic>
      <p:pic>
        <p:nvPicPr>
          <p:cNvPr id="59" name="図 5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7995" y="2263587"/>
            <a:ext cx="1633465" cy="1633465"/>
          </a:xfrm>
          <a:prstGeom prst="rect">
            <a:avLst/>
          </a:prstGeom>
        </p:spPr>
      </p:pic>
      <p:sp>
        <p:nvSpPr>
          <p:cNvPr id="9" name="テキスト ボックス 8"/>
          <p:cNvSpPr txBox="1"/>
          <p:nvPr/>
        </p:nvSpPr>
        <p:spPr>
          <a:xfrm>
            <a:off x="92460" y="980728"/>
            <a:ext cx="9515562" cy="90486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a:ea typeface="メイリオ"/>
                <a:cs typeface="+mn-cs"/>
              </a:rPr>
              <a:t>・</a:t>
            </a:r>
            <a:r>
              <a:rPr lang="ja-JP" altLang="en-US" sz="1200" dirty="0">
                <a:solidFill>
                  <a:prstClr val="black"/>
                </a:solidFill>
                <a:latin typeface="メイリオ"/>
                <a:ea typeface="メイリオ"/>
              </a:rPr>
              <a:t>本</a:t>
            </a:r>
            <a:r>
              <a:rPr kumimoji="1" lang="ja-JP" altLang="en-US" sz="1200" b="0" i="0" u="none" strike="noStrike" kern="1200" cap="none" spc="0" normalizeH="0" baseline="0" noProof="0" dirty="0">
                <a:ln>
                  <a:noFill/>
                </a:ln>
                <a:solidFill>
                  <a:prstClr val="black"/>
                </a:solidFill>
                <a:effectLst/>
                <a:uLnTx/>
                <a:uFillTx/>
                <a:latin typeface="メイリオ"/>
                <a:ea typeface="メイリオ"/>
                <a:cs typeface="+mn-cs"/>
              </a:rPr>
              <a:t>市の</a:t>
            </a:r>
            <a:r>
              <a:rPr kumimoji="1" lang="en-US" altLang="ja-JP" sz="1200" b="0" i="0" u="none" strike="noStrike" kern="1200" cap="none" spc="0" normalizeH="0" baseline="0" noProof="0" dirty="0">
                <a:ln>
                  <a:noFill/>
                </a:ln>
                <a:solidFill>
                  <a:prstClr val="black"/>
                </a:solidFill>
                <a:effectLst/>
                <a:uLnTx/>
                <a:uFillTx/>
                <a:latin typeface="メイリオ"/>
                <a:ea typeface="メイリオ"/>
                <a:cs typeface="+mn-cs"/>
              </a:rPr>
              <a:t>ICT</a:t>
            </a:r>
            <a:r>
              <a:rPr kumimoji="1" lang="ja-JP" altLang="en-US" sz="1200" b="0" i="0" u="none" strike="noStrike" kern="1200" cap="none" spc="0" normalizeH="0" baseline="0" noProof="0" dirty="0">
                <a:ln>
                  <a:noFill/>
                </a:ln>
                <a:solidFill>
                  <a:prstClr val="black"/>
                </a:solidFill>
                <a:effectLst/>
                <a:uLnTx/>
                <a:uFillTx/>
                <a:latin typeface="メイリオ"/>
                <a:ea typeface="メイリオ"/>
                <a:cs typeface="+mn-cs"/>
              </a:rPr>
              <a:t>全てを対象に、全体最適を目指して、現在、各局のシステムごとに分散している</a:t>
            </a:r>
            <a:r>
              <a:rPr kumimoji="1" lang="en-US" altLang="ja-JP" sz="1200" b="0" i="0" u="none" strike="noStrike" kern="1200" cap="none" spc="0" normalizeH="0" baseline="0" noProof="0" dirty="0">
                <a:ln>
                  <a:noFill/>
                </a:ln>
                <a:solidFill>
                  <a:prstClr val="black"/>
                </a:solidFill>
                <a:effectLst/>
                <a:uLnTx/>
                <a:uFillTx/>
                <a:latin typeface="メイリオ"/>
                <a:ea typeface="メイリオ"/>
                <a:cs typeface="+mn-cs"/>
              </a:rPr>
              <a:t>ICT</a:t>
            </a:r>
            <a:r>
              <a:rPr kumimoji="1" lang="ja-JP" altLang="en-US" sz="1200" b="0" i="0" u="none" strike="noStrike" kern="1200" cap="none" spc="0" normalizeH="0" baseline="0" noProof="0" dirty="0">
                <a:ln>
                  <a:noFill/>
                </a:ln>
                <a:solidFill>
                  <a:prstClr val="black"/>
                </a:solidFill>
                <a:effectLst/>
                <a:uLnTx/>
                <a:uFillTx/>
                <a:latin typeface="メイリオ"/>
                <a:ea typeface="メイリオ"/>
                <a:cs typeface="+mn-cs"/>
              </a:rPr>
              <a:t>管理機能強化の検討を行い、再編成</a:t>
            </a:r>
            <a:endParaRPr kumimoji="1" lang="en-US" altLang="ja-JP" sz="12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base" latinLnBrk="0" hangingPunct="1">
              <a:lnSpc>
                <a:spcPct val="140000"/>
              </a:lnSpc>
              <a:spcBef>
                <a:spcPct val="1000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a:ea typeface="メイリオ"/>
                <a:cs typeface="+mn-cs"/>
              </a:rPr>
              <a:t>　計画を検討・策定する。</a:t>
            </a:r>
            <a:endParaRPr kumimoji="1" lang="en-US" altLang="ja-JP" sz="12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base" latinLnBrk="0" hangingPunct="1">
              <a:lnSpc>
                <a:spcPct val="140000"/>
              </a:lnSpc>
              <a:spcBef>
                <a:spcPct val="1000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a:ea typeface="メイリオ"/>
                <a:cs typeface="+mn-cs"/>
              </a:rPr>
              <a:t>・計画に沿って実行することで、</a:t>
            </a:r>
            <a:r>
              <a:rPr lang="ja-JP" altLang="en-US" sz="1200" dirty="0">
                <a:solidFill>
                  <a:prstClr val="black"/>
                </a:solidFill>
                <a:latin typeface="メイリオ"/>
                <a:ea typeface="メイリオ"/>
              </a:rPr>
              <a:t>本</a:t>
            </a:r>
            <a:r>
              <a:rPr kumimoji="1" lang="ja-JP" altLang="en-US" sz="1200" b="0" i="0" u="none" strike="noStrike" kern="1200" cap="none" spc="0" normalizeH="0" baseline="0" noProof="0" dirty="0">
                <a:ln>
                  <a:noFill/>
                </a:ln>
                <a:solidFill>
                  <a:prstClr val="black"/>
                </a:solidFill>
                <a:effectLst/>
                <a:uLnTx/>
                <a:uFillTx/>
                <a:latin typeface="メイリオ"/>
                <a:ea typeface="メイリオ"/>
                <a:cs typeface="+mn-cs"/>
              </a:rPr>
              <a:t>市</a:t>
            </a:r>
            <a:r>
              <a:rPr kumimoji="1" lang="en-US" altLang="ja-JP" sz="1200" b="0" i="0" u="none" strike="noStrike" kern="1200" cap="none" spc="0" normalizeH="0" baseline="0" noProof="0" dirty="0">
                <a:ln>
                  <a:noFill/>
                </a:ln>
                <a:solidFill>
                  <a:prstClr val="black"/>
                </a:solidFill>
                <a:effectLst/>
                <a:uLnTx/>
                <a:uFillTx/>
                <a:latin typeface="メイリオ"/>
                <a:ea typeface="メイリオ"/>
                <a:cs typeface="+mn-cs"/>
              </a:rPr>
              <a:t>ICT</a:t>
            </a:r>
            <a:r>
              <a:rPr kumimoji="1" lang="ja-JP" altLang="en-US" sz="1200" b="0" i="0" u="none" strike="noStrike" kern="1200" cap="none" spc="0" normalizeH="0" baseline="0" noProof="0" dirty="0">
                <a:ln>
                  <a:noFill/>
                </a:ln>
                <a:solidFill>
                  <a:prstClr val="black"/>
                </a:solidFill>
                <a:effectLst/>
                <a:uLnTx/>
                <a:uFillTx/>
                <a:latin typeface="メイリオ"/>
                <a:ea typeface="メイリオ"/>
                <a:cs typeface="+mn-cs"/>
              </a:rPr>
              <a:t>のマネジメントレベルの向上を図り、将来の</a:t>
            </a:r>
            <a:r>
              <a:rPr lang="ja-JP" altLang="en-US" sz="1200" dirty="0">
                <a:solidFill>
                  <a:prstClr val="black"/>
                </a:solidFill>
                <a:latin typeface="メイリオ"/>
                <a:ea typeface="メイリオ"/>
              </a:rPr>
              <a:t>本</a:t>
            </a:r>
            <a:r>
              <a:rPr kumimoji="1" lang="ja-JP" altLang="en-US" sz="1200" b="0" i="0" u="none" strike="noStrike" kern="1200" cap="none" spc="0" normalizeH="0" baseline="0" noProof="0" dirty="0">
                <a:ln>
                  <a:noFill/>
                </a:ln>
                <a:solidFill>
                  <a:prstClr val="black"/>
                </a:solidFill>
                <a:effectLst/>
                <a:uLnTx/>
                <a:uFillTx/>
                <a:latin typeface="メイリオ"/>
                <a:ea typeface="メイリオ"/>
                <a:cs typeface="+mn-cs"/>
              </a:rPr>
              <a:t>市の成長・発展に繋げる。</a:t>
            </a:r>
            <a:endParaRPr kumimoji="1" lang="en-US" altLang="ja-JP" sz="1200" b="0" i="0" u="none" strike="noStrike" kern="1200" cap="none" spc="0" normalizeH="0" baseline="0" noProof="0" dirty="0">
              <a:ln>
                <a:noFill/>
              </a:ln>
              <a:solidFill>
                <a:prstClr val="black"/>
              </a:solidFill>
              <a:effectLst/>
              <a:uLnTx/>
              <a:uFillTx/>
              <a:latin typeface="メイリオ"/>
              <a:ea typeface="ＭＳ Ｐゴシック"/>
              <a:cs typeface="+mn-cs"/>
            </a:endParaRPr>
          </a:p>
        </p:txBody>
      </p:sp>
      <p:sp>
        <p:nvSpPr>
          <p:cNvPr id="14" name="スライド番号プレースホルダー 4"/>
          <p:cNvSpPr>
            <a:spLocks noGrp="1"/>
          </p:cNvSpPr>
          <p:nvPr>
            <p:ph type="sldNum" sz="quarter" idx="10"/>
          </p:nvPr>
        </p:nvSpPr>
        <p:spPr>
          <a:xfrm>
            <a:off x="7473280" y="6668405"/>
            <a:ext cx="2311400" cy="180975"/>
          </a:xfrm>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4A53795-6EF6-48D5-90A5-2535AB951785}" type="slidenum">
              <a:rPr kumimoji="0" lang="en-US" altLang="ja-JP" sz="1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ja-JP" sz="1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8195" name="Rectangle 2"/>
          <p:cNvSpPr>
            <a:spLocks noGrp="1" noChangeArrowheads="1"/>
          </p:cNvSpPr>
          <p:nvPr>
            <p:ph type="title"/>
          </p:nvPr>
        </p:nvSpPr>
        <p:spPr>
          <a:noFill/>
        </p:spPr>
        <p:txBody>
          <a:bodyPr anchor="ctr"/>
          <a:lstStyle/>
          <a:p>
            <a:pPr eaLnBrk="1" hangingPunct="1"/>
            <a:r>
              <a:rPr lang="ja-JP" altLang="en-US"/>
              <a:t>主要な情報システムの管理体制の強化</a:t>
            </a:r>
          </a:p>
        </p:txBody>
      </p:sp>
      <p:sp>
        <p:nvSpPr>
          <p:cNvPr id="20" name="Shape 128"/>
          <p:cNvSpPr/>
          <p:nvPr/>
        </p:nvSpPr>
        <p:spPr>
          <a:xfrm>
            <a:off x="128464" y="737388"/>
            <a:ext cx="9399736"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marL="0" marR="0" lvl="0" indent="0" algn="l" defTabSz="410751" rtl="0" eaLnBrk="1" fontAlgn="auto" latinLnBrk="0" hangingPunct="0">
              <a:lnSpc>
                <a:spcPct val="100000"/>
              </a:lnSpc>
              <a:spcBef>
                <a:spcPts val="0"/>
              </a:spcBef>
              <a:spcAft>
                <a:spcPts val="0"/>
              </a:spcAft>
              <a:buClrTx/>
              <a:buSzTx/>
              <a:buFontTx/>
              <a:buNone/>
              <a:tabLst/>
              <a:defRPr sz="2600"/>
            </a:pPr>
            <a:r>
              <a:rPr kumimoji="0" lang="ja-JP" altLang="en-US" sz="1687"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sym typeface="Helvetica Light"/>
              </a:rPr>
              <a:t>大阪市ＩＣＴ管理機能の再編成計画の策定</a:t>
            </a:r>
            <a:endParaRPr kumimoji="0" lang="en-US" altLang="ja-JP" sz="1800" b="1"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sym typeface="Helvetica Light"/>
            </a:endParaRPr>
          </a:p>
        </p:txBody>
      </p:sp>
      <p:sp>
        <p:nvSpPr>
          <p:cNvPr id="4" name="ホームベース 3"/>
          <p:cNvSpPr/>
          <p:nvPr/>
        </p:nvSpPr>
        <p:spPr bwMode="auto">
          <a:xfrm>
            <a:off x="6465168" y="368660"/>
            <a:ext cx="468052" cy="835814"/>
          </a:xfrm>
          <a:prstGeom prst="homePlat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endParaRPr kumimoji="1" lang="ja-JP" altLang="en-US" sz="2200" b="0" i="0" u="none" strike="noStrike" kern="1200" cap="none" spc="0" normalizeH="0" baseline="0" noProof="0">
              <a:ln>
                <a:noFill/>
              </a:ln>
              <a:solidFill>
                <a:srgbClr val="4D4D4D"/>
              </a:solidFill>
              <a:effectLst/>
              <a:uLnTx/>
              <a:uFillTx/>
              <a:latin typeface="Arial" charset="0"/>
              <a:ea typeface="メイリオ" panose="020B0604030504040204" pitchFamily="50" charset="-128"/>
              <a:cs typeface="メイリオ" pitchFamily="50" charset="-128"/>
            </a:endParaRPr>
          </a:p>
        </p:txBody>
      </p:sp>
      <p:sp>
        <p:nvSpPr>
          <p:cNvPr id="16" name="正方形/長方形 15"/>
          <p:cNvSpPr/>
          <p:nvPr/>
        </p:nvSpPr>
        <p:spPr bwMode="auto">
          <a:xfrm>
            <a:off x="8229364" y="5035305"/>
            <a:ext cx="1152253" cy="301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endParaRPr kumimoji="1" lang="ja-JP" altLang="en-US" sz="2200" b="0" i="0" u="none" strike="noStrike" kern="1200" cap="none" spc="0" normalizeH="0" baseline="0" noProof="0">
              <a:ln>
                <a:noFill/>
              </a:ln>
              <a:solidFill>
                <a:srgbClr val="4D4D4D"/>
              </a:solidFill>
              <a:effectLst/>
              <a:uLnTx/>
              <a:uFillTx/>
              <a:latin typeface="Arial" charset="0"/>
              <a:ea typeface="メイリオ" panose="020B0604030504040204" pitchFamily="50" charset="-128"/>
              <a:cs typeface="メイリオ" pitchFamily="50" charset="-128"/>
            </a:endParaRPr>
          </a:p>
        </p:txBody>
      </p:sp>
      <p:sp>
        <p:nvSpPr>
          <p:cNvPr id="35" name="スライド番号プレースホルダー 4"/>
          <p:cNvSpPr txBox="1">
            <a:spLocks/>
          </p:cNvSpPr>
          <p:nvPr/>
        </p:nvSpPr>
        <p:spPr bwMode="auto">
          <a:xfrm>
            <a:off x="7473280" y="6411832"/>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ja-JP"/>
            </a:defPPr>
            <a:lvl1pPr algn="r" rtl="0" eaLnBrk="0" fontAlgn="base" hangingPunct="0">
              <a:lnSpc>
                <a:spcPct val="100000"/>
              </a:lnSpc>
              <a:spcBef>
                <a:spcPct val="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1pPr>
            <a:lvl2pPr marL="742950" indent="-28575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2pPr>
            <a:lvl3pPr marL="1143000" indent="-22860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3pPr>
            <a:lvl4pPr marL="1600200" indent="-22860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4pPr>
            <a:lvl5pPr marL="2057400" indent="-22860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5pPr>
            <a:lvl6pPr marL="25146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6pPr>
            <a:lvl7pPr marL="29718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7pPr>
            <a:lvl8pPr marL="34290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8pPr>
            <a:lvl9pPr marL="38862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ja-JP" sz="1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73" name="ホームベース 72"/>
          <p:cNvSpPr/>
          <p:nvPr/>
        </p:nvSpPr>
        <p:spPr bwMode="auto">
          <a:xfrm>
            <a:off x="7113116" y="2349864"/>
            <a:ext cx="544092" cy="1440160"/>
          </a:xfrm>
          <a:prstGeom prst="homePlate">
            <a:avLst>
              <a:gd name="adj" fmla="val 29430"/>
            </a:avLst>
          </a:prstGeom>
          <a:solidFill>
            <a:schemeClr val="accent1"/>
          </a:solidFill>
          <a:ln>
            <a:noFill/>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endParaRPr kumimoji="1" lang="ja-JP" altLang="en-US" sz="2200" b="0" i="0" u="none" strike="noStrike" kern="1200" cap="none" spc="0" normalizeH="0" baseline="0" noProof="0">
              <a:ln>
                <a:noFill/>
              </a:ln>
              <a:solidFill>
                <a:srgbClr val="4D4D4D"/>
              </a:solidFill>
              <a:effectLst/>
              <a:uLnTx/>
              <a:uFillTx/>
              <a:latin typeface="Arial" charset="0"/>
              <a:ea typeface="メイリオ" panose="020B0604030504040204" pitchFamily="50" charset="-128"/>
              <a:cs typeface="メイリオ" pitchFamily="50" charset="-128"/>
            </a:endParaRPr>
          </a:p>
        </p:txBody>
      </p:sp>
      <p:pic>
        <p:nvPicPr>
          <p:cNvPr id="32" name="図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2482" y="3308778"/>
            <a:ext cx="769138" cy="575580"/>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6056" y="3308778"/>
            <a:ext cx="767250" cy="574167"/>
          </a:xfrm>
          <a:prstGeom prst="rect">
            <a:avLst/>
          </a:prstGeom>
        </p:spPr>
      </p:pic>
      <p:pic>
        <p:nvPicPr>
          <p:cNvPr id="23" name="図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13286" y="2060848"/>
            <a:ext cx="902805" cy="597884"/>
          </a:xfrm>
          <a:prstGeom prst="rect">
            <a:avLst/>
          </a:prstGeom>
        </p:spPr>
      </p:pic>
      <p:sp>
        <p:nvSpPr>
          <p:cNvPr id="33" name="雲形吹き出し 32"/>
          <p:cNvSpPr/>
          <p:nvPr/>
        </p:nvSpPr>
        <p:spPr bwMode="auto">
          <a:xfrm>
            <a:off x="1969270" y="2462793"/>
            <a:ext cx="1260140" cy="1222814"/>
          </a:xfrm>
          <a:prstGeom prst="cloudCallout">
            <a:avLst/>
          </a:prstGeom>
          <a:solidFill>
            <a:schemeClr val="bg1">
              <a:lumMod val="95000"/>
            </a:schemeClr>
          </a:solidFill>
          <a:ln>
            <a:solidFill>
              <a:schemeClr val="bg1">
                <a:lumMod val="75000"/>
              </a:schemeClr>
            </a:solidFill>
          </a:ln>
          <a:effectLst/>
        </p:spPr>
        <p:txBody>
          <a:bodyPr vert="horz" wrap="square" lIns="0" tIns="0" rIns="0" bIns="0" numCol="1" rtlCol="0" anchor="t" anchorCtr="0" compatLnSpc="1">
            <a:prstTxWarp prst="textNoShape">
              <a:avLst/>
            </a:prstTxWarp>
            <a:spAutoFit/>
          </a:bodyP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1" lang="ja-JP" altLang="en-US" sz="1800" b="1" i="0" u="none" strike="noStrike" kern="1200" cap="none" spc="0" normalizeH="0" baseline="0" noProof="0" dirty="0">
                <a:ln>
                  <a:noFill/>
                </a:ln>
                <a:solidFill>
                  <a:srgbClr val="4D4D4D"/>
                </a:solidFill>
                <a:effectLst/>
                <a:uLnTx/>
                <a:uFillTx/>
                <a:latin typeface="Arial" charset="0"/>
                <a:ea typeface="メイリオ" panose="020B0604030504040204" pitchFamily="50" charset="-128"/>
                <a:cs typeface="メイリオ" pitchFamily="50" charset="-128"/>
              </a:rPr>
              <a:t>大阪市</a:t>
            </a:r>
            <a:endParaRPr kumimoji="1" lang="en-US" altLang="ja-JP" sz="1800" b="1" i="0" u="none" strike="noStrike" kern="1200" cap="none" spc="0" normalizeH="0" baseline="0" noProof="0" dirty="0">
              <a:ln>
                <a:noFill/>
              </a:ln>
              <a:solidFill>
                <a:srgbClr val="4D4D4D"/>
              </a:solidFill>
              <a:effectLst/>
              <a:uLnTx/>
              <a:uFillTx/>
              <a:latin typeface="Arial" charset="0"/>
              <a:ea typeface="メイリオ" panose="020B0604030504040204" pitchFamily="50" charset="-128"/>
              <a:cs typeface="メイリオ" pitchFamily="50" charset="-128"/>
            </a:endParaRPr>
          </a:p>
          <a:p>
            <a:pPr marL="0" marR="0" lvl="0" indent="0" algn="ctr" defTabSz="914400" rtl="0" eaLnBrk="1" fontAlgn="base" latinLnBrk="0" hangingPunct="1">
              <a:lnSpc>
                <a:spcPct val="140000"/>
              </a:lnSpc>
              <a:spcBef>
                <a:spcPct val="10000"/>
              </a:spcBef>
              <a:spcAft>
                <a:spcPct val="0"/>
              </a:spcAft>
              <a:buClrTx/>
              <a:buSzTx/>
              <a:buFontTx/>
              <a:buNone/>
              <a:tabLst/>
              <a:defRPr/>
            </a:pPr>
            <a:r>
              <a:rPr kumimoji="1" lang="en-US" altLang="ja-JP" sz="1800" b="1" i="0" u="none" strike="noStrike" kern="1200" cap="none" spc="0" normalizeH="0" baseline="0" noProof="0" dirty="0">
                <a:ln>
                  <a:noFill/>
                </a:ln>
                <a:solidFill>
                  <a:srgbClr val="4D4D4D"/>
                </a:solidFill>
                <a:effectLst/>
                <a:uLnTx/>
                <a:uFillTx/>
                <a:latin typeface="Arial" charset="0"/>
                <a:ea typeface="メイリオ" panose="020B0604030504040204" pitchFamily="50" charset="-128"/>
                <a:cs typeface="メイリオ" pitchFamily="50" charset="-128"/>
              </a:rPr>
              <a:t>ICT</a:t>
            </a:r>
            <a:endParaRPr kumimoji="1" lang="ja-JP" altLang="en-US" sz="1800" b="1" i="0" u="none" strike="noStrike" kern="1200" cap="none" spc="0" normalizeH="0" baseline="0" noProof="0" dirty="0">
              <a:ln>
                <a:noFill/>
              </a:ln>
              <a:solidFill>
                <a:srgbClr val="4D4D4D"/>
              </a:solidFill>
              <a:effectLst/>
              <a:uLnTx/>
              <a:uFillTx/>
              <a:latin typeface="Arial" charset="0"/>
              <a:ea typeface="メイリオ" panose="020B0604030504040204" pitchFamily="50" charset="-128"/>
              <a:cs typeface="メイリオ" pitchFamily="50" charset="-128"/>
            </a:endParaRPr>
          </a:p>
        </p:txBody>
      </p:sp>
      <p:sp>
        <p:nvSpPr>
          <p:cNvPr id="36" name="フローチャート: 磁気ディスク 35"/>
          <p:cNvSpPr/>
          <p:nvPr/>
        </p:nvSpPr>
        <p:spPr bwMode="auto">
          <a:xfrm>
            <a:off x="4239656" y="3309718"/>
            <a:ext cx="1362442" cy="599158"/>
          </a:xfrm>
          <a:prstGeom prst="flowChartMagneticDisk">
            <a:avLst/>
          </a:prstGeom>
          <a:solidFill>
            <a:srgbClr val="FFC000"/>
          </a:solidFill>
          <a:ln>
            <a:solidFill>
              <a:schemeClr val="accent6">
                <a:lumMod val="50000"/>
              </a:schemeClr>
            </a:solidFill>
          </a:ln>
          <a:effectLst/>
        </p:spPr>
        <p:txBody>
          <a:bodyPr vert="horz" wrap="square" lIns="0" tIns="0" rIns="0" bIns="0" numCol="1" rtlCol="0" anchor="t" anchorCtr="0" compatLnSpc="1">
            <a:prstTxWarp prst="textNoShape">
              <a:avLst/>
            </a:prstTxWarp>
            <a:spAutoFit/>
          </a:bodyP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1" lang="ja-JP" altLang="en-US" sz="1400" b="1" i="0" u="none" strike="noStrike" kern="1200" cap="none" spc="0" normalizeH="0" baseline="0" noProof="0">
                <a:ln>
                  <a:noFill/>
                </a:ln>
                <a:solidFill>
                  <a:srgbClr val="4D4D4D"/>
                </a:solidFill>
                <a:effectLst/>
                <a:uLnTx/>
                <a:uFillTx/>
                <a:latin typeface="Arial" charset="0"/>
                <a:ea typeface="メイリオ" panose="020B0604030504040204" pitchFamily="50" charset="-128"/>
                <a:cs typeface="メイリオ" pitchFamily="50" charset="-128"/>
              </a:rPr>
              <a:t>把握すべきもの</a:t>
            </a:r>
          </a:p>
        </p:txBody>
      </p:sp>
      <p:sp>
        <p:nvSpPr>
          <p:cNvPr id="57" name="フローチャート: 磁気ディスク 56"/>
          <p:cNvSpPr/>
          <p:nvPr/>
        </p:nvSpPr>
        <p:spPr bwMode="auto">
          <a:xfrm>
            <a:off x="4239656" y="2888940"/>
            <a:ext cx="1362442" cy="556361"/>
          </a:xfrm>
          <a:prstGeom prst="flowChartMagneticDisk">
            <a:avLst/>
          </a:prstGeom>
          <a:solidFill>
            <a:srgbClr val="FFCCCC"/>
          </a:solidFill>
          <a:ln>
            <a:solidFill>
              <a:schemeClr val="accent6">
                <a:lumMod val="50000"/>
              </a:schemeClr>
            </a:solidFill>
          </a:ln>
          <a:effectLst/>
        </p:spPr>
        <p:txBody>
          <a:bodyPr vert="horz" wrap="square" lIns="0" tIns="0" rIns="0" bIns="0" numCol="1" rtlCol="0" anchor="t" anchorCtr="0" compatLnSpc="1">
            <a:prstTxWarp prst="textNoShape">
              <a:avLst/>
            </a:prstTxWarp>
            <a:spAutoFit/>
          </a:bodyP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1" lang="ja-JP" altLang="en-US" sz="1300" b="1" i="0" u="none" strike="noStrike" kern="1200" cap="none" spc="0" normalizeH="0" baseline="0" noProof="0">
                <a:ln>
                  <a:noFill/>
                </a:ln>
                <a:solidFill>
                  <a:srgbClr val="4D4D4D"/>
                </a:solidFill>
                <a:effectLst/>
                <a:uLnTx/>
                <a:uFillTx/>
                <a:latin typeface="Arial" charset="0"/>
                <a:ea typeface="メイリオ" panose="020B0604030504040204" pitchFamily="50" charset="-128"/>
                <a:cs typeface="メイリオ" pitchFamily="50" charset="-128"/>
              </a:rPr>
              <a:t>標準化すべきもの</a:t>
            </a:r>
          </a:p>
        </p:txBody>
      </p:sp>
      <p:sp>
        <p:nvSpPr>
          <p:cNvPr id="60" name="フローチャート: 磁気ディスク 59"/>
          <p:cNvSpPr/>
          <p:nvPr/>
        </p:nvSpPr>
        <p:spPr bwMode="auto">
          <a:xfrm>
            <a:off x="4239656" y="2398064"/>
            <a:ext cx="1362442" cy="599158"/>
          </a:xfrm>
          <a:prstGeom prst="flowChartMagneticDisk">
            <a:avLst/>
          </a:prstGeom>
          <a:solidFill>
            <a:srgbClr val="FFFF00"/>
          </a:solidFill>
          <a:ln>
            <a:solidFill>
              <a:schemeClr val="accent6">
                <a:lumMod val="50000"/>
              </a:schemeClr>
            </a:solidFill>
          </a:ln>
          <a:effectLst/>
        </p:spPr>
        <p:txBody>
          <a:bodyPr vert="horz" wrap="square" lIns="0" tIns="0" rIns="0" bIns="0" numCol="1" rtlCol="0" anchor="t" anchorCtr="0" compatLnSpc="1">
            <a:prstTxWarp prst="textNoShape">
              <a:avLst/>
            </a:prstTxWarp>
            <a:spAutoFit/>
          </a:bodyP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1" lang="ja-JP" altLang="en-US" sz="1400" b="1" i="0" u="none" strike="noStrike" kern="1200" cap="none" spc="0" normalizeH="0" baseline="0" noProof="0">
                <a:ln>
                  <a:noFill/>
                </a:ln>
                <a:solidFill>
                  <a:srgbClr val="4D4D4D"/>
                </a:solidFill>
                <a:effectLst/>
                <a:uLnTx/>
                <a:uFillTx/>
                <a:latin typeface="Arial" charset="0"/>
                <a:ea typeface="メイリオ" panose="020B0604030504040204" pitchFamily="50" charset="-128"/>
                <a:cs typeface="メイリオ" pitchFamily="50" charset="-128"/>
              </a:rPr>
              <a:t>集約すべきもの</a:t>
            </a:r>
          </a:p>
        </p:txBody>
      </p:sp>
      <p:sp>
        <p:nvSpPr>
          <p:cNvPr id="37" name="下矢印 36"/>
          <p:cNvSpPr/>
          <p:nvPr/>
        </p:nvSpPr>
        <p:spPr bwMode="auto">
          <a:xfrm>
            <a:off x="4173328" y="2024844"/>
            <a:ext cx="1551959" cy="444377"/>
          </a:xfrm>
          <a:prstGeom prst="downArrow">
            <a:avLst>
              <a:gd name="adj1" fmla="val 92966"/>
              <a:gd name="adj2" fmla="val 50000"/>
            </a:avLst>
          </a:prstGeom>
          <a:solidFill>
            <a:schemeClr val="accent2">
              <a:lumMod val="20000"/>
              <a:lumOff val="80000"/>
            </a:schemeClr>
          </a:solidFill>
          <a:ln>
            <a:noFill/>
          </a:ln>
          <a:effectLst/>
        </p:spPr>
        <p:txBody>
          <a:bodyPr vert="horz" wrap="square" lIns="0" tIns="0" rIns="0" bIns="0" numCol="1" rtlCol="0" anchor="t" anchorCtr="0" compatLnSpc="1">
            <a:prstTxWarp prst="textNoShape">
              <a:avLst/>
            </a:prstTxWarp>
            <a:spAutoFit/>
          </a:bodyP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1" lang="ja-JP" altLang="en-US" sz="1200" b="1" i="0" u="none" strike="noStrike" kern="1200" cap="none" spc="0" normalizeH="0" baseline="0" noProof="0">
                <a:ln>
                  <a:noFill/>
                </a:ln>
                <a:solidFill>
                  <a:srgbClr val="4D4D4D"/>
                </a:solidFill>
                <a:effectLst/>
                <a:uLnTx/>
                <a:uFillTx/>
                <a:latin typeface="メイリオ"/>
                <a:ea typeface="メイリオ"/>
                <a:cs typeface="メイリオ" pitchFamily="50" charset="-128"/>
              </a:rPr>
              <a:t>大阪</a:t>
            </a:r>
            <a:r>
              <a:rPr kumimoji="1" lang="en-US" altLang="ja-JP" sz="1200" b="1" i="0" u="none" strike="noStrike" kern="1200" cap="none" spc="0" normalizeH="0" baseline="0" noProof="0">
                <a:ln>
                  <a:noFill/>
                </a:ln>
                <a:solidFill>
                  <a:srgbClr val="4D4D4D"/>
                </a:solidFill>
                <a:effectLst/>
                <a:uLnTx/>
                <a:uFillTx/>
                <a:latin typeface="メイリオ"/>
                <a:ea typeface="メイリオ"/>
                <a:cs typeface="メイリオ" pitchFamily="50" charset="-128"/>
              </a:rPr>
              <a:t>ICT</a:t>
            </a:r>
            <a:r>
              <a:rPr kumimoji="1" lang="ja-JP" altLang="en-US" sz="1200" b="1" i="0" u="none" strike="noStrike" kern="1200" cap="none" spc="0" normalizeH="0" baseline="0" noProof="0">
                <a:ln>
                  <a:noFill/>
                </a:ln>
                <a:solidFill>
                  <a:srgbClr val="4D4D4D"/>
                </a:solidFill>
                <a:effectLst/>
                <a:uLnTx/>
                <a:uFillTx/>
                <a:latin typeface="メイリオ"/>
                <a:ea typeface="メイリオ"/>
                <a:cs typeface="メイリオ" pitchFamily="50" charset="-128"/>
              </a:rPr>
              <a:t>として分類</a:t>
            </a:r>
          </a:p>
        </p:txBody>
      </p:sp>
      <p:sp>
        <p:nvSpPr>
          <p:cNvPr id="63" name="雲形吹き出し 62"/>
          <p:cNvSpPr/>
          <p:nvPr/>
        </p:nvSpPr>
        <p:spPr bwMode="auto">
          <a:xfrm>
            <a:off x="56456" y="2462793"/>
            <a:ext cx="1260140" cy="1222814"/>
          </a:xfrm>
          <a:prstGeom prst="cloudCallout">
            <a:avLst/>
          </a:prstGeom>
          <a:solidFill>
            <a:schemeClr val="bg2">
              <a:lumMod val="60000"/>
              <a:lumOff val="40000"/>
            </a:schemeClr>
          </a:solidFill>
          <a:ln>
            <a:noFill/>
          </a:ln>
          <a:effectLst/>
        </p:spPr>
        <p:txBody>
          <a:bodyPr vert="horz" wrap="square" lIns="0" tIns="0" rIns="0" bIns="0" numCol="1" rtlCol="0" anchor="t" anchorCtr="0" compatLnSpc="1">
            <a:prstTxWarp prst="textNoShape">
              <a:avLst/>
            </a:prstTxWarp>
            <a:spAutoFit/>
          </a:bodyP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1" lang="ja-JP" altLang="en-US" sz="1800" b="1" i="0" u="none" strike="noStrike" kern="1200" cap="none" spc="0" normalizeH="0" baseline="0" noProof="0" dirty="0">
                <a:ln>
                  <a:noFill/>
                </a:ln>
                <a:solidFill>
                  <a:srgbClr val="FFFFFF">
                    <a:lumMod val="85000"/>
                  </a:srgbClr>
                </a:solidFill>
                <a:effectLst/>
                <a:uLnTx/>
                <a:uFillTx/>
                <a:latin typeface="Arial" charset="0"/>
                <a:ea typeface="メイリオ" panose="020B0604030504040204" pitchFamily="50" charset="-128"/>
                <a:cs typeface="メイリオ" pitchFamily="50" charset="-128"/>
              </a:rPr>
              <a:t>大阪市</a:t>
            </a:r>
            <a:endParaRPr kumimoji="1" lang="en-US" altLang="ja-JP" sz="1800" b="1" i="0" u="none" strike="noStrike" kern="1200" cap="none" spc="0" normalizeH="0" baseline="0" noProof="0" dirty="0">
              <a:ln>
                <a:noFill/>
              </a:ln>
              <a:solidFill>
                <a:srgbClr val="FFFFFF">
                  <a:lumMod val="85000"/>
                </a:srgbClr>
              </a:solidFill>
              <a:effectLst/>
              <a:uLnTx/>
              <a:uFillTx/>
              <a:latin typeface="Arial" charset="0"/>
              <a:ea typeface="メイリオ" panose="020B0604030504040204" pitchFamily="50" charset="-128"/>
              <a:cs typeface="メイリオ" pitchFamily="50" charset="-128"/>
            </a:endParaRPr>
          </a:p>
          <a:p>
            <a:pPr marL="0" marR="0" lvl="0" indent="0" algn="ctr" defTabSz="914400" rtl="0" eaLnBrk="1" fontAlgn="base" latinLnBrk="0" hangingPunct="1">
              <a:lnSpc>
                <a:spcPct val="140000"/>
              </a:lnSpc>
              <a:spcBef>
                <a:spcPct val="10000"/>
              </a:spcBef>
              <a:spcAft>
                <a:spcPct val="0"/>
              </a:spcAft>
              <a:buClrTx/>
              <a:buSzTx/>
              <a:buFontTx/>
              <a:buNone/>
              <a:tabLst/>
              <a:defRPr/>
            </a:pPr>
            <a:r>
              <a:rPr kumimoji="1" lang="en-US" altLang="ja-JP" sz="1800" b="1" i="0" u="none" strike="noStrike" kern="1200" cap="none" spc="0" normalizeH="0" baseline="0" noProof="0" dirty="0">
                <a:ln>
                  <a:noFill/>
                </a:ln>
                <a:solidFill>
                  <a:srgbClr val="FFFFFF">
                    <a:lumMod val="85000"/>
                  </a:srgbClr>
                </a:solidFill>
                <a:effectLst/>
                <a:uLnTx/>
                <a:uFillTx/>
                <a:latin typeface="Arial" charset="0"/>
                <a:ea typeface="メイリオ" panose="020B0604030504040204" pitchFamily="50" charset="-128"/>
                <a:cs typeface="メイリオ" pitchFamily="50" charset="-128"/>
              </a:rPr>
              <a:t>ICT</a:t>
            </a:r>
            <a:endParaRPr kumimoji="1" lang="ja-JP" altLang="en-US" sz="1800" b="1" i="0" u="none" strike="noStrike" kern="1200" cap="none" spc="0" normalizeH="0" baseline="0" noProof="0" dirty="0">
              <a:ln>
                <a:noFill/>
              </a:ln>
              <a:solidFill>
                <a:srgbClr val="FFFFFF">
                  <a:lumMod val="85000"/>
                </a:srgbClr>
              </a:solidFill>
              <a:effectLst/>
              <a:uLnTx/>
              <a:uFillTx/>
              <a:latin typeface="Arial" charset="0"/>
              <a:ea typeface="メイリオ" panose="020B0604030504040204" pitchFamily="50" charset="-128"/>
              <a:cs typeface="メイリオ" pitchFamily="50" charset="-128"/>
            </a:endParaRPr>
          </a:p>
        </p:txBody>
      </p:sp>
      <p:sp>
        <p:nvSpPr>
          <p:cNvPr id="67" name="テキスト ボックス 66"/>
          <p:cNvSpPr txBox="1"/>
          <p:nvPr/>
        </p:nvSpPr>
        <p:spPr>
          <a:xfrm>
            <a:off x="7724158" y="2672916"/>
            <a:ext cx="1272556" cy="68326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4D4D4D"/>
                </a:solidFill>
                <a:effectLst/>
                <a:uLnTx/>
                <a:uFillTx/>
                <a:latin typeface="メイリオ"/>
                <a:ea typeface="メイリオ"/>
                <a:cs typeface="+mn-cs"/>
              </a:rPr>
              <a:t>大阪市</a:t>
            </a:r>
            <a:r>
              <a:rPr kumimoji="1" lang="en-US" altLang="ja-JP" sz="1200" b="1" i="0" u="none" strike="noStrike" kern="1200" cap="none" spc="0" normalizeH="0" baseline="0" noProof="0" dirty="0">
                <a:ln>
                  <a:noFill/>
                </a:ln>
                <a:solidFill>
                  <a:srgbClr val="4D4D4D"/>
                </a:solidFill>
                <a:effectLst/>
                <a:uLnTx/>
                <a:uFillTx/>
                <a:latin typeface="メイリオ"/>
                <a:ea typeface="メイリオ"/>
                <a:cs typeface="+mn-cs"/>
              </a:rPr>
              <a:t>ICT</a:t>
            </a:r>
          </a:p>
          <a:p>
            <a:pPr marL="0" marR="0" lvl="0" indent="0" algn="ctr"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4D4D4D"/>
                </a:solidFill>
                <a:effectLst/>
                <a:uLnTx/>
                <a:uFillTx/>
                <a:latin typeface="メイリオ"/>
                <a:ea typeface="メイリオ"/>
                <a:cs typeface="+mn-cs"/>
              </a:rPr>
              <a:t>管理機能</a:t>
            </a:r>
            <a:endParaRPr kumimoji="1" lang="en-US" altLang="ja-JP" sz="1200" b="1" i="0" u="none" strike="noStrike" kern="1200" cap="none" spc="0" normalizeH="0" baseline="0" noProof="0" dirty="0">
              <a:ln>
                <a:noFill/>
              </a:ln>
              <a:solidFill>
                <a:srgbClr val="4D4D4D"/>
              </a:solidFill>
              <a:effectLst/>
              <a:uLnTx/>
              <a:uFillTx/>
              <a:latin typeface="メイリオ"/>
              <a:ea typeface="メイリオ"/>
              <a:cs typeface="+mn-cs"/>
            </a:endParaRPr>
          </a:p>
          <a:p>
            <a:pPr marL="0" marR="0" lvl="0" indent="0" algn="ctr"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4D4D4D"/>
                </a:solidFill>
                <a:effectLst/>
                <a:uLnTx/>
                <a:uFillTx/>
                <a:latin typeface="メイリオ"/>
                <a:ea typeface="メイリオ"/>
                <a:cs typeface="+mn-cs"/>
              </a:rPr>
              <a:t>再編成基本計画</a:t>
            </a:r>
          </a:p>
        </p:txBody>
      </p:sp>
      <p:sp>
        <p:nvSpPr>
          <p:cNvPr id="11" name="下カーブ矢印 10"/>
          <p:cNvSpPr/>
          <p:nvPr/>
        </p:nvSpPr>
        <p:spPr bwMode="auto">
          <a:xfrm>
            <a:off x="6732316" y="1736812"/>
            <a:ext cx="797295" cy="633784"/>
          </a:xfrm>
          <a:prstGeom prst="curvedDown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endParaRPr kumimoji="1" lang="ja-JP" altLang="en-US" sz="2200" b="0" i="0" u="none" strike="noStrike" kern="1200" cap="none" spc="0" normalizeH="0" baseline="0" noProof="0">
              <a:ln>
                <a:noFill/>
              </a:ln>
              <a:solidFill>
                <a:srgbClr val="4D4D4D"/>
              </a:solidFill>
              <a:effectLst/>
              <a:uLnTx/>
              <a:uFillTx/>
              <a:latin typeface="Arial" charset="0"/>
              <a:ea typeface="メイリオ" panose="020B0604030504040204" pitchFamily="50" charset="-128"/>
              <a:cs typeface="メイリオ" pitchFamily="50" charset="-128"/>
            </a:endParaRPr>
          </a:p>
        </p:txBody>
      </p:sp>
      <p:sp>
        <p:nvSpPr>
          <p:cNvPr id="46" name="ホームベース 45"/>
          <p:cNvSpPr/>
          <p:nvPr/>
        </p:nvSpPr>
        <p:spPr bwMode="auto">
          <a:xfrm>
            <a:off x="6607816" y="2349864"/>
            <a:ext cx="544092" cy="1440160"/>
          </a:xfrm>
          <a:prstGeom prst="homePlate">
            <a:avLst>
              <a:gd name="adj" fmla="val 29430"/>
            </a:avLst>
          </a:prstGeom>
          <a:solidFill>
            <a:schemeClr val="accent1"/>
          </a:solidFill>
          <a:ln>
            <a:noFill/>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endParaRPr kumimoji="1" lang="ja-JP" altLang="en-US" sz="2200" b="0" i="0" u="none" strike="noStrike" kern="1200" cap="none" spc="0" normalizeH="0" baseline="0" noProof="0">
              <a:ln>
                <a:noFill/>
              </a:ln>
              <a:solidFill>
                <a:srgbClr val="4D4D4D"/>
              </a:solidFill>
              <a:effectLst/>
              <a:uLnTx/>
              <a:uFillTx/>
              <a:latin typeface="Arial" charset="0"/>
              <a:ea typeface="メイリオ" panose="020B0604030504040204" pitchFamily="50" charset="-128"/>
              <a:cs typeface="メイリオ" pitchFamily="50" charset="-128"/>
            </a:endParaRPr>
          </a:p>
        </p:txBody>
      </p:sp>
      <p:sp>
        <p:nvSpPr>
          <p:cNvPr id="75" name="ホームベース 74"/>
          <p:cNvSpPr/>
          <p:nvPr/>
        </p:nvSpPr>
        <p:spPr bwMode="auto">
          <a:xfrm>
            <a:off x="6092588" y="2349864"/>
            <a:ext cx="544092" cy="1440160"/>
          </a:xfrm>
          <a:prstGeom prst="homePlate">
            <a:avLst>
              <a:gd name="adj" fmla="val 29430"/>
            </a:avLst>
          </a:prstGeom>
          <a:solidFill>
            <a:schemeClr val="accent1"/>
          </a:solidFill>
          <a:ln>
            <a:noFill/>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endParaRPr kumimoji="1" lang="ja-JP" altLang="en-US" sz="2200" b="0" i="0" u="none" strike="noStrike" kern="1200" cap="none" spc="0" normalizeH="0" baseline="0" noProof="0">
              <a:ln>
                <a:noFill/>
              </a:ln>
              <a:solidFill>
                <a:srgbClr val="4D4D4D"/>
              </a:solidFill>
              <a:effectLst/>
              <a:uLnTx/>
              <a:uFillTx/>
              <a:latin typeface="Arial" charset="0"/>
              <a:ea typeface="メイリオ" panose="020B0604030504040204" pitchFamily="50" charset="-128"/>
              <a:cs typeface="メイリオ" pitchFamily="50" charset="-128"/>
            </a:endParaRPr>
          </a:p>
        </p:txBody>
      </p:sp>
      <p:sp>
        <p:nvSpPr>
          <p:cNvPr id="76" name="テキスト ボックス 75"/>
          <p:cNvSpPr txBox="1"/>
          <p:nvPr/>
        </p:nvSpPr>
        <p:spPr>
          <a:xfrm>
            <a:off x="5709084" y="2816932"/>
            <a:ext cx="1272556" cy="88024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10000"/>
              </a:spcBef>
              <a:spcAft>
                <a:spcPct val="0"/>
              </a:spcAft>
              <a:buClrTx/>
              <a:buSzTx/>
              <a:buFontTx/>
              <a:buNone/>
              <a:tabLst/>
              <a:defRPr/>
            </a:pPr>
            <a:r>
              <a:rPr kumimoji="1" lang="ja-JP" altLang="en-US" sz="1600" b="1" i="0" u="none" strike="noStrike" kern="1200" cap="none" spc="0" normalizeH="0" baseline="0" noProof="0" dirty="0">
                <a:ln>
                  <a:noFill/>
                </a:ln>
                <a:solidFill>
                  <a:schemeClr val="tx1"/>
                </a:solidFill>
                <a:effectLst/>
                <a:uLnTx/>
                <a:uFillTx/>
                <a:latin typeface="メイリオ"/>
                <a:ea typeface="メイリオ"/>
                <a:cs typeface="+mn-cs"/>
              </a:rPr>
              <a:t>計画</a:t>
            </a:r>
            <a:endParaRPr kumimoji="1" lang="en-US" altLang="ja-JP" sz="1600" b="1" i="0" u="none" strike="noStrike" kern="1200" cap="none" spc="0" normalizeH="0" baseline="0" noProof="0" dirty="0">
              <a:ln>
                <a:noFill/>
              </a:ln>
              <a:solidFill>
                <a:schemeClr val="tx1"/>
              </a:solidFill>
              <a:effectLst/>
              <a:uLnTx/>
              <a:uFillTx/>
              <a:latin typeface="メイリオ"/>
              <a:ea typeface="メイリオ"/>
              <a:cs typeface="+mn-cs"/>
            </a:endParaRPr>
          </a:p>
          <a:p>
            <a:pPr marL="0" marR="0" lvl="0" indent="0" algn="ctr" defTabSz="914400" rtl="0" eaLnBrk="1" fontAlgn="base" latinLnBrk="0" hangingPunct="1">
              <a:lnSpc>
                <a:spcPct val="100000"/>
              </a:lnSpc>
              <a:spcBef>
                <a:spcPct val="10000"/>
              </a:spcBef>
              <a:spcAft>
                <a:spcPct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メイリオ"/>
                <a:ea typeface="メイリオ"/>
                <a:cs typeface="+mn-cs"/>
              </a:rPr>
              <a:t>(</a:t>
            </a:r>
            <a:r>
              <a:rPr kumimoji="1" lang="ja-JP" altLang="en-US" sz="1600" b="1" i="0" u="none" strike="noStrike" kern="1200" cap="none" spc="0" normalizeH="0" baseline="0" noProof="0" dirty="0">
                <a:ln>
                  <a:noFill/>
                </a:ln>
                <a:solidFill>
                  <a:schemeClr val="tx1"/>
                </a:solidFill>
                <a:effectLst/>
                <a:uLnTx/>
                <a:uFillTx/>
                <a:latin typeface="メイリオ"/>
                <a:ea typeface="メイリオ"/>
                <a:cs typeface="+mn-cs"/>
              </a:rPr>
              <a:t>案</a:t>
            </a:r>
            <a:r>
              <a:rPr kumimoji="1" lang="en-US" altLang="ja-JP" sz="1600" b="1" i="0" u="none" strike="noStrike" kern="1200" cap="none" spc="0" normalizeH="0" baseline="0" noProof="0" dirty="0">
                <a:ln>
                  <a:noFill/>
                </a:ln>
                <a:solidFill>
                  <a:schemeClr val="tx1"/>
                </a:solidFill>
                <a:effectLst/>
                <a:uLnTx/>
                <a:uFillTx/>
                <a:latin typeface="メイリオ"/>
                <a:ea typeface="メイリオ"/>
                <a:cs typeface="+mn-cs"/>
              </a:rPr>
              <a:t>)</a:t>
            </a:r>
          </a:p>
          <a:p>
            <a:pPr marL="0" marR="0" lvl="0" indent="0" algn="ctr" defTabSz="914400" rtl="0" eaLnBrk="1" fontAlgn="base" latinLnBrk="0" hangingPunct="1">
              <a:lnSpc>
                <a:spcPct val="100000"/>
              </a:lnSpc>
              <a:spcBef>
                <a:spcPct val="10000"/>
              </a:spcBef>
              <a:spcAft>
                <a:spcPct val="0"/>
              </a:spcAft>
              <a:buClrTx/>
              <a:buSzTx/>
              <a:buFontTx/>
              <a:buNone/>
              <a:tabLst/>
              <a:defRPr/>
            </a:pPr>
            <a:r>
              <a:rPr kumimoji="1" lang="ja-JP" altLang="en-US" sz="1600" b="1" i="0" u="none" strike="noStrike" kern="1200" cap="none" spc="0" normalizeH="0" baseline="0" noProof="0" dirty="0">
                <a:ln>
                  <a:noFill/>
                </a:ln>
                <a:solidFill>
                  <a:schemeClr val="tx1"/>
                </a:solidFill>
                <a:effectLst/>
                <a:uLnTx/>
                <a:uFillTx/>
                <a:latin typeface="メイリオ"/>
                <a:ea typeface="メイリオ"/>
                <a:cs typeface="+mn-cs"/>
              </a:rPr>
              <a:t>作成</a:t>
            </a:r>
          </a:p>
        </p:txBody>
      </p:sp>
      <p:sp>
        <p:nvSpPr>
          <p:cNvPr id="77" name="ホームベース 76"/>
          <p:cNvSpPr/>
          <p:nvPr/>
        </p:nvSpPr>
        <p:spPr bwMode="auto">
          <a:xfrm>
            <a:off x="5672956" y="2349864"/>
            <a:ext cx="460694" cy="1440160"/>
          </a:xfrm>
          <a:prstGeom prst="homePlate">
            <a:avLst>
              <a:gd name="adj" fmla="val 29430"/>
            </a:avLst>
          </a:prstGeom>
          <a:solidFill>
            <a:schemeClr val="accent1"/>
          </a:solidFill>
          <a:ln>
            <a:noFill/>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endParaRPr kumimoji="1" lang="ja-JP" altLang="en-US" sz="2200" b="0" i="0" u="none" strike="noStrike" kern="1200" cap="none" spc="0" normalizeH="0" baseline="0" noProof="0">
              <a:ln>
                <a:noFill/>
              </a:ln>
              <a:solidFill>
                <a:srgbClr val="4D4D4D"/>
              </a:solidFill>
              <a:effectLst/>
              <a:uLnTx/>
              <a:uFillTx/>
              <a:latin typeface="Arial" charset="0"/>
              <a:ea typeface="メイリオ" panose="020B0604030504040204" pitchFamily="50" charset="-128"/>
              <a:cs typeface="メイリオ" pitchFamily="50" charset="-128"/>
            </a:endParaRPr>
          </a:p>
        </p:txBody>
      </p:sp>
      <p:sp>
        <p:nvSpPr>
          <p:cNvPr id="78" name="テキスト ボックス 77"/>
          <p:cNvSpPr txBox="1"/>
          <p:nvPr/>
        </p:nvSpPr>
        <p:spPr>
          <a:xfrm>
            <a:off x="5241032" y="2949850"/>
            <a:ext cx="1272556"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10000"/>
              </a:spcBef>
              <a:spcAft>
                <a:spcPct val="0"/>
              </a:spcAft>
              <a:buClrTx/>
              <a:buSzTx/>
              <a:buFontTx/>
              <a:buNone/>
              <a:tabLst/>
              <a:defRPr/>
            </a:pPr>
            <a:r>
              <a:rPr kumimoji="1" lang="ja-JP" altLang="en-US" sz="1600" b="1" i="0" u="none" strike="noStrike" kern="1200" cap="none" spc="0" normalizeH="0" baseline="0" noProof="0">
                <a:ln>
                  <a:noFill/>
                </a:ln>
                <a:solidFill>
                  <a:srgbClr val="4D4D4D"/>
                </a:solidFill>
                <a:effectLst/>
                <a:uLnTx/>
                <a:uFillTx/>
                <a:latin typeface="メイリオ"/>
                <a:ea typeface="メイリオ"/>
                <a:cs typeface="+mn-cs"/>
              </a:rPr>
              <a:t>検討</a:t>
            </a:r>
          </a:p>
        </p:txBody>
      </p:sp>
      <p:sp>
        <p:nvSpPr>
          <p:cNvPr id="48" name="テキスト ボックス 47"/>
          <p:cNvSpPr txBox="1"/>
          <p:nvPr/>
        </p:nvSpPr>
        <p:spPr>
          <a:xfrm>
            <a:off x="6228220" y="2960948"/>
            <a:ext cx="1272556" cy="3231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10000"/>
              </a:spcBef>
              <a:spcAft>
                <a:spcPct val="0"/>
              </a:spcAft>
              <a:buClrTx/>
              <a:buSzTx/>
              <a:buFontTx/>
              <a:buNone/>
              <a:tabLst/>
              <a:defRPr/>
            </a:pPr>
            <a:r>
              <a:rPr kumimoji="1" lang="ja-JP" altLang="en-US" sz="1500" b="1" i="0" u="none" strike="noStrike" kern="1200" cap="none" spc="0" normalizeH="0" baseline="0" noProof="0">
                <a:ln>
                  <a:noFill/>
                </a:ln>
                <a:solidFill>
                  <a:srgbClr val="4D4D4D"/>
                </a:solidFill>
                <a:effectLst/>
                <a:uLnTx/>
                <a:uFillTx/>
                <a:latin typeface="メイリオ"/>
                <a:ea typeface="メイリオ"/>
                <a:cs typeface="+mn-cs"/>
              </a:rPr>
              <a:t>調整</a:t>
            </a:r>
          </a:p>
        </p:txBody>
      </p:sp>
      <p:sp>
        <p:nvSpPr>
          <p:cNvPr id="58" name="右矢印 57"/>
          <p:cNvSpPr/>
          <p:nvPr/>
        </p:nvSpPr>
        <p:spPr bwMode="auto">
          <a:xfrm>
            <a:off x="1221000" y="2562996"/>
            <a:ext cx="756553" cy="757992"/>
          </a:xfrm>
          <a:prstGeom prst="rightArrow">
            <a:avLst>
              <a:gd name="adj1" fmla="val 50000"/>
              <a:gd name="adj2" fmla="val 32379"/>
            </a:avLst>
          </a:prstGeom>
          <a:solidFill>
            <a:schemeClr val="accent1"/>
          </a:solidFill>
          <a:ln>
            <a:noFill/>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spAutoFit/>
          </a:bodyPr>
          <a:lstStyle/>
          <a:p>
            <a:pPr marL="0" marR="0" lvl="0" indent="0" algn="ctr" defTabSz="914400" rtl="0" eaLnBrk="1" fontAlgn="base" latinLnBrk="0" hangingPunct="1">
              <a:lnSpc>
                <a:spcPct val="140000"/>
              </a:lnSpc>
              <a:spcBef>
                <a:spcPct val="10000"/>
              </a:spcBef>
              <a:spcAft>
                <a:spcPct val="0"/>
              </a:spcAft>
              <a:buClrTx/>
              <a:buSzTx/>
              <a:buFontTx/>
              <a:buNone/>
              <a:tabLst/>
              <a:defRPr/>
            </a:pPr>
            <a:endParaRPr kumimoji="1" lang="ja-JP" altLang="en-US" sz="2000" b="1" i="0" u="none" strike="noStrike" kern="1200" cap="none" spc="0" normalizeH="0" baseline="0" noProof="0">
              <a:ln>
                <a:noFill/>
              </a:ln>
              <a:solidFill>
                <a:srgbClr val="4D4D4D"/>
              </a:solidFill>
              <a:effectLst/>
              <a:uLnTx/>
              <a:uFillTx/>
              <a:latin typeface="Arial" charset="0"/>
              <a:ea typeface="メイリオ" panose="020B0604030504040204" pitchFamily="50" charset="-128"/>
              <a:cs typeface="メイリオ" pitchFamily="50" charset="-128"/>
            </a:endParaRPr>
          </a:p>
        </p:txBody>
      </p:sp>
      <p:sp>
        <p:nvSpPr>
          <p:cNvPr id="68" name="テキスト ボックス 67"/>
          <p:cNvSpPr txBox="1"/>
          <p:nvPr/>
        </p:nvSpPr>
        <p:spPr>
          <a:xfrm>
            <a:off x="884548" y="2671936"/>
            <a:ext cx="1272556" cy="60939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10000"/>
              </a:spcBef>
              <a:spcAft>
                <a:spcPct val="0"/>
              </a:spcAft>
              <a:buClrTx/>
              <a:buSzTx/>
              <a:buFontTx/>
              <a:buNone/>
              <a:tabLst/>
              <a:defRPr/>
            </a:pPr>
            <a:r>
              <a:rPr kumimoji="1" lang="ja-JP" altLang="en-US" sz="1600" b="1" i="0" u="none" strike="noStrike" kern="1200" cap="none" spc="0" normalizeH="0" baseline="0" noProof="0">
                <a:ln>
                  <a:noFill/>
                </a:ln>
                <a:solidFill>
                  <a:srgbClr val="4D4D4D"/>
                </a:solidFill>
                <a:effectLst/>
                <a:uLnTx/>
                <a:uFillTx/>
                <a:latin typeface="メイリオ"/>
                <a:ea typeface="メイリオ"/>
                <a:cs typeface="+mn-cs"/>
              </a:rPr>
              <a:t>収集</a:t>
            </a:r>
            <a:endParaRPr kumimoji="1" lang="en-US" altLang="ja-JP" sz="1600" b="1" i="0" u="none" strike="noStrike" kern="1200" cap="none" spc="0" normalizeH="0" baseline="0" noProof="0">
              <a:ln>
                <a:noFill/>
              </a:ln>
              <a:solidFill>
                <a:srgbClr val="4D4D4D"/>
              </a:solidFill>
              <a:effectLst/>
              <a:uLnTx/>
              <a:uFillTx/>
              <a:latin typeface="メイリオ"/>
              <a:ea typeface="メイリオ"/>
              <a:cs typeface="+mn-cs"/>
            </a:endParaRPr>
          </a:p>
          <a:p>
            <a:pPr marL="0" marR="0" lvl="0" indent="0" algn="ctr" defTabSz="914400" rtl="0" eaLnBrk="1" fontAlgn="base" latinLnBrk="0" hangingPunct="1">
              <a:lnSpc>
                <a:spcPct val="100000"/>
              </a:lnSpc>
              <a:spcBef>
                <a:spcPct val="10000"/>
              </a:spcBef>
              <a:spcAft>
                <a:spcPct val="0"/>
              </a:spcAft>
              <a:buClrTx/>
              <a:buSzTx/>
              <a:buFontTx/>
              <a:buNone/>
              <a:tabLst/>
              <a:defRPr/>
            </a:pPr>
            <a:r>
              <a:rPr kumimoji="1" lang="ja-JP" altLang="en-US" sz="1600" b="1" i="0" u="none" strike="noStrike" kern="1200" cap="none" spc="0" normalizeH="0" baseline="0" noProof="0">
                <a:ln>
                  <a:noFill/>
                </a:ln>
                <a:solidFill>
                  <a:srgbClr val="4D4D4D"/>
                </a:solidFill>
                <a:effectLst/>
                <a:uLnTx/>
                <a:uFillTx/>
                <a:latin typeface="メイリオ"/>
                <a:ea typeface="メイリオ"/>
                <a:cs typeface="+mn-cs"/>
              </a:rPr>
              <a:t>整理</a:t>
            </a:r>
          </a:p>
        </p:txBody>
      </p:sp>
      <p:sp>
        <p:nvSpPr>
          <p:cNvPr id="79" name="テキスト ボックス 78"/>
          <p:cNvSpPr txBox="1"/>
          <p:nvPr/>
        </p:nvSpPr>
        <p:spPr>
          <a:xfrm>
            <a:off x="7104732" y="2964043"/>
            <a:ext cx="660488"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10000"/>
              </a:spcBef>
              <a:spcAft>
                <a:spcPct val="0"/>
              </a:spcAft>
              <a:buClrTx/>
              <a:buSzTx/>
              <a:buFontTx/>
              <a:buNone/>
              <a:tabLst/>
              <a:defRPr/>
            </a:pPr>
            <a:r>
              <a:rPr kumimoji="1" lang="ja-JP" altLang="en-US" sz="1600" b="1" i="0" u="none" strike="noStrike" kern="1200" cap="none" spc="0" normalizeH="0" baseline="0" noProof="0">
                <a:ln>
                  <a:noFill/>
                </a:ln>
                <a:solidFill>
                  <a:srgbClr val="4D4D4D"/>
                </a:solidFill>
                <a:effectLst/>
                <a:uLnTx/>
                <a:uFillTx/>
                <a:latin typeface="メイリオ"/>
                <a:ea typeface="メイリオ"/>
                <a:cs typeface="+mn-cs"/>
              </a:rPr>
              <a:t>完成</a:t>
            </a:r>
            <a:endParaRPr kumimoji="1" lang="en-US" altLang="ja-JP" sz="1100" b="1" i="0" u="none" strike="noStrike" kern="1200" cap="none" spc="0" normalizeH="0" baseline="0" noProof="0">
              <a:ln>
                <a:noFill/>
              </a:ln>
              <a:solidFill>
                <a:srgbClr val="4D4D4D"/>
              </a:solidFill>
              <a:effectLst/>
              <a:uLnTx/>
              <a:uFillTx/>
              <a:latin typeface="メイリオ"/>
              <a:ea typeface="メイリオ"/>
              <a:cs typeface="+mn-cs"/>
            </a:endParaRPr>
          </a:p>
        </p:txBody>
      </p:sp>
      <p:sp>
        <p:nvSpPr>
          <p:cNvPr id="69" name="右矢印 68"/>
          <p:cNvSpPr/>
          <p:nvPr/>
        </p:nvSpPr>
        <p:spPr bwMode="auto">
          <a:xfrm>
            <a:off x="3287212" y="2550446"/>
            <a:ext cx="945708" cy="757992"/>
          </a:xfrm>
          <a:prstGeom prst="rightArrow">
            <a:avLst>
              <a:gd name="adj1" fmla="val 50000"/>
              <a:gd name="adj2" fmla="val 32379"/>
            </a:avLst>
          </a:prstGeom>
          <a:solidFill>
            <a:schemeClr val="accent1"/>
          </a:solidFill>
          <a:ln>
            <a:noFill/>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spAutoFit/>
          </a:bodyPr>
          <a:lstStyle/>
          <a:p>
            <a:pPr marL="0" marR="0" lvl="0" indent="0" algn="ctr" defTabSz="914400" rtl="0" eaLnBrk="1" fontAlgn="base" latinLnBrk="0" hangingPunct="1">
              <a:lnSpc>
                <a:spcPct val="140000"/>
              </a:lnSpc>
              <a:spcBef>
                <a:spcPct val="10000"/>
              </a:spcBef>
              <a:spcAft>
                <a:spcPct val="0"/>
              </a:spcAft>
              <a:buClrTx/>
              <a:buSzTx/>
              <a:buFontTx/>
              <a:buNone/>
              <a:tabLst/>
              <a:defRPr/>
            </a:pPr>
            <a:endParaRPr kumimoji="1" lang="ja-JP" altLang="en-US" sz="2000" b="1" i="0" u="none" strike="noStrike" kern="1200" cap="none" spc="0" normalizeH="0" baseline="0" noProof="0">
              <a:ln>
                <a:noFill/>
              </a:ln>
              <a:solidFill>
                <a:srgbClr val="4D4D4D"/>
              </a:solidFill>
              <a:effectLst/>
              <a:uLnTx/>
              <a:uFillTx/>
              <a:latin typeface="Arial" charset="0"/>
              <a:ea typeface="メイリオ" panose="020B0604030504040204" pitchFamily="50" charset="-128"/>
              <a:cs typeface="メイリオ" pitchFamily="50" charset="-128"/>
            </a:endParaRPr>
          </a:p>
        </p:txBody>
      </p:sp>
      <p:sp>
        <p:nvSpPr>
          <p:cNvPr id="74" name="テキスト ボックス 73"/>
          <p:cNvSpPr txBox="1"/>
          <p:nvPr/>
        </p:nvSpPr>
        <p:spPr>
          <a:xfrm>
            <a:off x="3068376" y="2748418"/>
            <a:ext cx="1272556"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10000"/>
              </a:spcBef>
              <a:spcAft>
                <a:spcPct val="0"/>
              </a:spcAft>
              <a:buClrTx/>
              <a:buSzTx/>
              <a:buFontTx/>
              <a:buNone/>
              <a:tabLst/>
              <a:defRPr/>
            </a:pPr>
            <a:r>
              <a:rPr kumimoji="1" lang="ja-JP" altLang="en-US" sz="1600" b="1" i="0" u="none" strike="noStrike" kern="1200" cap="none" spc="0" normalizeH="0" baseline="0" noProof="0">
                <a:ln>
                  <a:noFill/>
                </a:ln>
                <a:solidFill>
                  <a:srgbClr val="4D4D4D"/>
                </a:solidFill>
                <a:effectLst/>
                <a:uLnTx/>
                <a:uFillTx/>
                <a:latin typeface="メイリオ"/>
                <a:ea typeface="メイリオ"/>
                <a:cs typeface="+mn-cs"/>
              </a:rPr>
              <a:t>見える化</a:t>
            </a:r>
          </a:p>
        </p:txBody>
      </p:sp>
      <p:graphicFrame>
        <p:nvGraphicFramePr>
          <p:cNvPr id="47" name="表 46"/>
          <p:cNvGraphicFramePr>
            <a:graphicFrameLocks noGrp="1"/>
          </p:cNvGraphicFramePr>
          <p:nvPr/>
        </p:nvGraphicFramePr>
        <p:xfrm>
          <a:off x="251219" y="4263046"/>
          <a:ext cx="9303916" cy="1002158"/>
        </p:xfrm>
        <a:graphic>
          <a:graphicData uri="http://schemas.openxmlformats.org/drawingml/2006/table">
            <a:tbl>
              <a:tblPr firstRow="1" bandRow="1"/>
              <a:tblGrid>
                <a:gridCol w="4180304">
                  <a:extLst>
                    <a:ext uri="{9D8B030D-6E8A-4147-A177-3AD203B41FA5}">
                      <a16:colId xmlns:a16="http://schemas.microsoft.com/office/drawing/2014/main" val="20000"/>
                    </a:ext>
                  </a:extLst>
                </a:gridCol>
                <a:gridCol w="2586205">
                  <a:extLst>
                    <a:ext uri="{9D8B030D-6E8A-4147-A177-3AD203B41FA5}">
                      <a16:colId xmlns:a16="http://schemas.microsoft.com/office/drawing/2014/main" val="20001"/>
                    </a:ext>
                  </a:extLst>
                </a:gridCol>
                <a:gridCol w="2537407">
                  <a:extLst>
                    <a:ext uri="{9D8B030D-6E8A-4147-A177-3AD203B41FA5}">
                      <a16:colId xmlns:a16="http://schemas.microsoft.com/office/drawing/2014/main" val="20002"/>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kern="1200">
                          <a:solidFill>
                            <a:schemeClr val="bg1"/>
                          </a:solidFill>
                          <a:latin typeface="+mj-ea"/>
                          <a:ea typeface="+mj-ea"/>
                          <a:cs typeface="+mn-cs"/>
                        </a:rPr>
                        <a:t>2018</a:t>
                      </a:r>
                      <a:r>
                        <a:rPr kumimoji="1" lang="ja-JP" altLang="en-US" sz="1200" b="1" kern="1200">
                          <a:solidFill>
                            <a:schemeClr val="bg1"/>
                          </a:solidFill>
                          <a:latin typeface="+mj-ea"/>
                          <a:ea typeface="+mj-ea"/>
                          <a:cs typeface="+mn-cs"/>
                        </a:rPr>
                        <a:t>年度</a:t>
                      </a:r>
                      <a:endParaRPr kumimoji="1" lang="ja-JP" altLang="en-US" sz="1200" b="1">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200">
                          <a:latin typeface="+mj-lt"/>
                        </a:rPr>
                        <a:t>2019</a:t>
                      </a:r>
                      <a:r>
                        <a:rPr kumimoji="1" lang="ja-JP" altLang="en-US" sz="1200">
                          <a:latin typeface="+mj-lt"/>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algn="ctr"/>
                      <a:r>
                        <a:rPr kumimoji="1" lang="en-US" altLang="ja-JP" sz="1200" b="1">
                          <a:solidFill>
                            <a:schemeClr val="bg1"/>
                          </a:solidFill>
                          <a:latin typeface="+mj-lt"/>
                        </a:rPr>
                        <a:t>2020</a:t>
                      </a:r>
                      <a:r>
                        <a:rPr kumimoji="1" lang="ja-JP" altLang="en-US" sz="1200" b="1">
                          <a:solidFill>
                            <a:schemeClr val="bg1"/>
                          </a:solidFill>
                          <a:latin typeface="+mj-lt"/>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727838">
                <a:tc>
                  <a:txBody>
                    <a:bodyPr/>
                    <a:lstStyle/>
                    <a:p>
                      <a:endParaRPr kumimoji="1" lang="ja-JP" altLang="en-US" sz="140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49" name="ホームベース 48"/>
          <p:cNvSpPr/>
          <p:nvPr/>
        </p:nvSpPr>
        <p:spPr>
          <a:xfrm>
            <a:off x="5098229" y="4692203"/>
            <a:ext cx="4392000" cy="216000"/>
          </a:xfrm>
          <a:prstGeom prst="homePlate">
            <a:avLst>
              <a:gd name="adj" fmla="val 21574"/>
            </a:avLst>
          </a:prstGeom>
          <a:solidFill>
            <a:schemeClr val="bg1"/>
          </a:solidFill>
          <a:ln w="127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10000"/>
              </a:spcBef>
              <a:spcAft>
                <a:spcPct val="0"/>
              </a:spcAft>
              <a:buClrTx/>
              <a:buSzTx/>
              <a:buFontTx/>
              <a:buNone/>
              <a:tabLst/>
              <a:defRPr/>
            </a:pPr>
            <a:r>
              <a:rPr kumimoji="1" lang="ja-JP" altLang="en-US"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メイリオ" pitchFamily="50" charset="-128"/>
              </a:rPr>
              <a:t>再編成実行</a:t>
            </a:r>
          </a:p>
        </p:txBody>
      </p:sp>
      <p:sp>
        <p:nvSpPr>
          <p:cNvPr id="50" name="ホームベース 49"/>
          <p:cNvSpPr/>
          <p:nvPr/>
        </p:nvSpPr>
        <p:spPr>
          <a:xfrm>
            <a:off x="326464" y="4683001"/>
            <a:ext cx="2997690" cy="472722"/>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10000"/>
              </a:spcBef>
              <a:spcAft>
                <a:spcPct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メイリオ" pitchFamily="50" charset="-128"/>
              </a:rPr>
              <a:t>収集・分類</a:t>
            </a:r>
            <a:endParaRPr kumimoji="1" lang="en-US" altLang="ja-JP"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メイリオ" pitchFamily="50" charset="-128"/>
            </a:endParaRPr>
          </a:p>
        </p:txBody>
      </p:sp>
      <p:sp>
        <p:nvSpPr>
          <p:cNvPr id="51" name="ホームベース 50"/>
          <p:cNvSpPr/>
          <p:nvPr/>
        </p:nvSpPr>
        <p:spPr>
          <a:xfrm>
            <a:off x="3360158" y="4692203"/>
            <a:ext cx="1703049" cy="46387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10000"/>
              </a:spcBef>
              <a:spcAft>
                <a:spcPct val="0"/>
              </a:spcAft>
              <a:buClrTx/>
              <a:buSzTx/>
              <a:buFontTx/>
              <a:buNone/>
              <a:tabLst/>
              <a:defRPr/>
            </a:pPr>
            <a:r>
              <a:rPr lang="ja-JP" altLang="en-US" sz="1200" dirty="0">
                <a:solidFill>
                  <a:schemeClr val="tx1"/>
                </a:solidFill>
                <a:latin typeface="Meiryo UI" panose="020B0604030504040204" pitchFamily="50" charset="-128"/>
                <a:ea typeface="Meiryo UI" panose="020B0604030504040204" pitchFamily="50" charset="-128"/>
                <a:cs typeface="メイリオ" pitchFamily="50" charset="-128"/>
              </a:rPr>
              <a:t>基本</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itchFamily="50" charset="-128"/>
              </a:rPr>
              <a:t>計画</a:t>
            </a:r>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itchFamily="50" charset="-128"/>
              </a:rPr>
              <a:t>(</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itchFamily="50" charset="-128"/>
              </a:rPr>
              <a:t>案</a:t>
            </a:r>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itchFamily="50" charset="-128"/>
              </a:rPr>
              <a:t>)</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itchFamily="50" charset="-128"/>
              </a:rPr>
              <a:t>作成</a:t>
            </a:r>
            <a:endParaRPr kumimoji="1" lang="en-US" altLang="zh-TW"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itchFamily="50" charset="-128"/>
            </a:endParaRPr>
          </a:p>
        </p:txBody>
      </p:sp>
      <p:sp>
        <p:nvSpPr>
          <p:cNvPr id="52" name="ホームベース 51"/>
          <p:cNvSpPr/>
          <p:nvPr/>
        </p:nvSpPr>
        <p:spPr>
          <a:xfrm>
            <a:off x="5108670" y="4941168"/>
            <a:ext cx="4392000" cy="216000"/>
          </a:xfrm>
          <a:prstGeom prst="homePlate">
            <a:avLst>
              <a:gd name="adj" fmla="val 21574"/>
            </a:avLst>
          </a:prstGeom>
          <a:solidFill>
            <a:schemeClr val="bg1"/>
          </a:solidFill>
          <a:ln w="127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1" lang="ja-JP" altLang="en-US"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メイリオ" pitchFamily="50" charset="-128"/>
              </a:rPr>
              <a:t>基本計画完成</a:t>
            </a:r>
            <a:r>
              <a:rPr kumimoji="1" lang="en-US" altLang="ja-JP"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メイリオ" pitchFamily="50" charset="-128"/>
              </a:rPr>
              <a:t>/</a:t>
            </a:r>
            <a:r>
              <a:rPr kumimoji="1" lang="ja-JP" altLang="en-US"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メイリオ" pitchFamily="50" charset="-128"/>
              </a:rPr>
              <a:t>推進計画等の策定</a:t>
            </a:r>
            <a:endParaRPr kumimoji="1" lang="en-US" altLang="ja-JP"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メイリオ" pitchFamily="50" charset="-128"/>
            </a:endParaRPr>
          </a:p>
        </p:txBody>
      </p:sp>
      <p:sp>
        <p:nvSpPr>
          <p:cNvPr id="53" name="正方形/長方形 52"/>
          <p:cNvSpPr/>
          <p:nvPr/>
        </p:nvSpPr>
        <p:spPr>
          <a:xfrm>
            <a:off x="180119" y="3942231"/>
            <a:ext cx="1098092" cy="316753"/>
          </a:xfrm>
          <a:prstGeom prst="rect">
            <a:avLst/>
          </a:prstGeom>
        </p:spPr>
        <p:txBody>
          <a:bodyPr wrap="square">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スケジュール</a:t>
            </a:r>
            <a:r>
              <a:rPr kumimoji="1" lang="en-US" altLang="ja-JP"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p>
        </p:txBody>
      </p:sp>
      <p:sp>
        <p:nvSpPr>
          <p:cNvPr id="54" name="角丸四角形 53"/>
          <p:cNvSpPr/>
          <p:nvPr/>
        </p:nvSpPr>
        <p:spPr bwMode="auto">
          <a:xfrm>
            <a:off x="474707" y="5373216"/>
            <a:ext cx="3866225" cy="898970"/>
          </a:xfrm>
          <a:prstGeom prst="roundRect">
            <a:avLst/>
          </a:prstGeom>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メイリオ"/>
                <a:ea typeface="メイリオ"/>
                <a:cs typeface="+mn-cs"/>
              </a:rPr>
              <a:t>【</a:t>
            </a: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期待される効果</a:t>
            </a:r>
            <a:r>
              <a:rPr kumimoji="1" lang="en-US" altLang="ja-JP" sz="1200" b="0" i="0" u="none" strike="noStrike" kern="1200" cap="none" spc="0" normalizeH="0" baseline="0" noProof="0">
                <a:ln>
                  <a:noFill/>
                </a:ln>
                <a:solidFill>
                  <a:srgbClr val="000000"/>
                </a:solidFill>
                <a:effectLst/>
                <a:uLnTx/>
                <a:uFillTx/>
                <a:latin typeface="メイリオ"/>
                <a:ea typeface="メイリオ"/>
                <a:cs typeface="+mn-cs"/>
              </a:rPr>
              <a:t>】</a:t>
            </a:r>
          </a:p>
          <a:p>
            <a:pPr marL="85725" marR="0" lvl="0" indent="-85725" algn="l" defTabSz="914400" rtl="0" eaLnBrk="1" fontAlgn="base" latinLnBrk="0" hangingPunct="1">
              <a:lnSpc>
                <a:spcPct val="140000"/>
              </a:lnSpc>
              <a:spcBef>
                <a:spcPct val="10000"/>
              </a:spcBef>
              <a:spcAft>
                <a:spcPct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・コントロールされた</a:t>
            </a:r>
            <a:r>
              <a:rPr kumimoji="1" lang="en-US" altLang="ja-JP" sz="1200" b="0" i="0" u="none" strike="noStrike" kern="1200" cap="none" spc="0" normalizeH="0" baseline="0" noProof="0">
                <a:ln>
                  <a:noFill/>
                </a:ln>
                <a:solidFill>
                  <a:srgbClr val="000000"/>
                </a:solidFill>
                <a:effectLst/>
                <a:uLnTx/>
                <a:uFillTx/>
                <a:latin typeface="メイリオ"/>
                <a:ea typeface="メイリオ"/>
                <a:cs typeface="+mn-cs"/>
              </a:rPr>
              <a:t>ICT</a:t>
            </a: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リスクへの対応</a:t>
            </a:r>
            <a:endParaRPr kumimoji="1" lang="en-US" altLang="ja-JP" sz="1200" b="0" i="0" u="none" strike="noStrike" kern="1200" cap="none" spc="0" normalizeH="0" baseline="0" noProof="0">
              <a:ln>
                <a:noFill/>
              </a:ln>
              <a:solidFill>
                <a:srgbClr val="000000"/>
              </a:solidFill>
              <a:effectLst/>
              <a:uLnTx/>
              <a:uFillTx/>
              <a:latin typeface="メイリオ"/>
              <a:ea typeface="メイリオ"/>
              <a:cs typeface="+mn-cs"/>
            </a:endParaRPr>
          </a:p>
          <a:p>
            <a:pPr marL="85725" marR="0" lvl="0" indent="-85725" algn="l" defTabSz="914400" rtl="0" eaLnBrk="1" fontAlgn="base" latinLnBrk="0" hangingPunct="1">
              <a:lnSpc>
                <a:spcPct val="140000"/>
              </a:lnSpc>
              <a:spcBef>
                <a:spcPct val="10000"/>
              </a:spcBef>
              <a:spcAft>
                <a:spcPct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メイリオ"/>
                <a:ea typeface="メイリオ"/>
                <a:cs typeface="+mn-cs"/>
              </a:rPr>
              <a:t>・継続的に安定したシステムの提供</a:t>
            </a:r>
            <a:endParaRPr kumimoji="1" lang="en-US" altLang="ja-JP" sz="1200" b="0" i="0" u="none" strike="noStrike" kern="1200" cap="none" spc="0" normalizeH="0" baseline="0" noProof="0">
              <a:ln>
                <a:noFill/>
              </a:ln>
              <a:solidFill>
                <a:srgbClr val="000000"/>
              </a:solidFill>
              <a:effectLst/>
              <a:uLnTx/>
              <a:uFillTx/>
              <a:latin typeface="メイリオ"/>
              <a:ea typeface="メイリオ"/>
              <a:cs typeface="+mn-cs"/>
            </a:endParaRPr>
          </a:p>
        </p:txBody>
      </p:sp>
      <p:sp>
        <p:nvSpPr>
          <p:cNvPr id="56" name="角丸四角形 55"/>
          <p:cNvSpPr/>
          <p:nvPr/>
        </p:nvSpPr>
        <p:spPr bwMode="auto">
          <a:xfrm>
            <a:off x="4634196" y="5374346"/>
            <a:ext cx="4631587" cy="898970"/>
          </a:xfrm>
          <a:prstGeom prst="roundRect">
            <a:avLst/>
          </a:prstGeom>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メイリオ"/>
                <a:ea typeface="メイリオ"/>
                <a:cs typeface="+mn-cs"/>
              </a:rPr>
              <a:t>【KPI】</a:t>
            </a:r>
          </a:p>
          <a:p>
            <a:pPr marL="0" marR="0" lvl="0" indent="0" algn="l" defTabSz="914400" rtl="0" eaLnBrk="1" fontAlgn="base" latinLnBrk="0" hangingPunct="1">
              <a:lnSpc>
                <a:spcPct val="140000"/>
              </a:lnSpc>
              <a:spcBef>
                <a:spcPct val="1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メイリオ"/>
                <a:ea typeface="メイリオ"/>
                <a:cs typeface="+mn-cs"/>
              </a:rPr>
              <a:t>・</a:t>
            </a:r>
            <a:r>
              <a:rPr kumimoji="1" lang="en-US" altLang="ja-JP" sz="1200" b="0" i="0" u="none" strike="noStrike" kern="1200" cap="none" spc="0" normalizeH="0" baseline="0" noProof="0" dirty="0">
                <a:ln>
                  <a:noFill/>
                </a:ln>
                <a:solidFill>
                  <a:srgbClr val="000000"/>
                </a:solidFill>
                <a:effectLst/>
                <a:uLnTx/>
                <a:uFillTx/>
                <a:latin typeface="メイリオ"/>
                <a:ea typeface="メイリオ"/>
                <a:cs typeface="+mn-cs"/>
              </a:rPr>
              <a:t>ICT</a:t>
            </a:r>
            <a:r>
              <a:rPr kumimoji="1" lang="ja-JP" altLang="en-US" sz="1200" b="0" i="0" u="none" strike="noStrike" kern="1200" cap="none" spc="0" normalizeH="0" baseline="0" noProof="0" dirty="0">
                <a:ln>
                  <a:noFill/>
                </a:ln>
                <a:solidFill>
                  <a:srgbClr val="000000"/>
                </a:solidFill>
                <a:effectLst/>
                <a:uLnTx/>
                <a:uFillTx/>
                <a:latin typeface="メイリオ"/>
                <a:ea typeface="メイリオ"/>
                <a:cs typeface="+mn-cs"/>
              </a:rPr>
              <a:t>資産情報の把握実施　・推進計画</a:t>
            </a:r>
            <a:r>
              <a:rPr kumimoji="1" lang="en-US" altLang="ja-JP" sz="1200" b="0" i="0" u="none" strike="noStrike" kern="1200" cap="none" spc="0" normalizeH="0" baseline="0" noProof="0" dirty="0">
                <a:ln>
                  <a:noFill/>
                </a:ln>
                <a:solidFill>
                  <a:srgbClr val="000000"/>
                </a:solidFill>
                <a:effectLst/>
                <a:uLnTx/>
                <a:uFillTx/>
                <a:latin typeface="メイリオ"/>
                <a:ea typeface="メイリオ"/>
                <a:cs typeface="+mn-cs"/>
              </a:rPr>
              <a:t>/</a:t>
            </a:r>
            <a:r>
              <a:rPr kumimoji="1" lang="ja-JP" altLang="en-US" sz="1200" b="0" i="0" u="none" strike="noStrike" kern="1200" cap="none" spc="0" normalizeH="0" baseline="0" noProof="0" dirty="0">
                <a:ln>
                  <a:noFill/>
                </a:ln>
                <a:solidFill>
                  <a:srgbClr val="000000"/>
                </a:solidFill>
                <a:effectLst/>
                <a:uLnTx/>
                <a:uFillTx/>
                <a:latin typeface="メイリオ"/>
                <a:ea typeface="メイリオ"/>
                <a:cs typeface="+mn-cs"/>
              </a:rPr>
              <a:t>実行計画の作成　</a:t>
            </a:r>
            <a:endParaRPr kumimoji="1" lang="en-US" altLang="ja-JP" sz="1200" b="0" i="0" u="none" strike="noStrike" kern="1200" cap="none" spc="0" normalizeH="0" baseline="0" noProof="0" dirty="0">
              <a:ln>
                <a:noFill/>
              </a:ln>
              <a:solidFill>
                <a:srgbClr val="000000"/>
              </a:solidFill>
              <a:effectLst/>
              <a:uLnTx/>
              <a:uFillTx/>
              <a:latin typeface="メイリオ"/>
              <a:ea typeface="メイリオ"/>
              <a:cs typeface="+mn-cs"/>
            </a:endParaRPr>
          </a:p>
          <a:p>
            <a:pPr marL="0" marR="0" lvl="0" indent="0" algn="l" defTabSz="914400" rtl="0" eaLnBrk="1" fontAlgn="base" latinLnBrk="0" hangingPunct="1">
              <a:lnSpc>
                <a:spcPct val="140000"/>
              </a:lnSpc>
              <a:spcBef>
                <a:spcPct val="1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メイリオ"/>
                <a:ea typeface="メイリオ"/>
                <a:cs typeface="+mn-cs"/>
              </a:rPr>
              <a:t>・ガイドライン等の策定</a:t>
            </a:r>
            <a:endParaRPr kumimoji="1" lang="en-US" altLang="ja-JP" sz="1200" b="0" i="0" u="none" strike="noStrike" kern="1200" cap="none" spc="0" normalizeH="0" baseline="0" noProof="0" dirty="0">
              <a:ln>
                <a:noFill/>
              </a:ln>
              <a:solidFill>
                <a:srgbClr val="000000"/>
              </a:solidFill>
              <a:effectLst/>
              <a:uLnTx/>
              <a:uFillTx/>
              <a:latin typeface="メイリオ"/>
              <a:ea typeface="メイリオ"/>
              <a:cs typeface="+mn-cs"/>
            </a:endParaRPr>
          </a:p>
        </p:txBody>
      </p:sp>
      <p:sp>
        <p:nvSpPr>
          <p:cNvPr id="71" name="テキスト ボックス 70"/>
          <p:cNvSpPr txBox="1"/>
          <p:nvPr/>
        </p:nvSpPr>
        <p:spPr>
          <a:xfrm>
            <a:off x="9087806" y="3773462"/>
            <a:ext cx="762834" cy="2308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10000"/>
              </a:spcBef>
              <a:spcAft>
                <a:spcPct val="0"/>
              </a:spcAft>
              <a:buClrTx/>
              <a:buSzTx/>
              <a:buFontTx/>
              <a:buNone/>
              <a:tabLst/>
              <a:defRPr/>
            </a:pPr>
            <a:r>
              <a:rPr kumimoji="1" lang="ja-JP" altLang="en-US" sz="900" b="1" i="0" u="none" strike="noStrike" kern="1200" cap="none" spc="0" normalizeH="0" baseline="0" noProof="0" dirty="0">
                <a:ln>
                  <a:noFill/>
                </a:ln>
                <a:solidFill>
                  <a:schemeClr val="tx1"/>
                </a:solidFill>
                <a:effectLst/>
                <a:uLnTx/>
                <a:uFillTx/>
                <a:latin typeface="メイリオ"/>
                <a:ea typeface="メイリオ"/>
                <a:cs typeface="+mn-cs"/>
              </a:rPr>
              <a:t>ｶﾞｲﾄﾞﾗｲﾝ等</a:t>
            </a:r>
          </a:p>
        </p:txBody>
      </p:sp>
      <p:sp>
        <p:nvSpPr>
          <p:cNvPr id="64" name="テキスト ボックス 63"/>
          <p:cNvSpPr txBox="1"/>
          <p:nvPr/>
        </p:nvSpPr>
        <p:spPr>
          <a:xfrm>
            <a:off x="8785967" y="3537012"/>
            <a:ext cx="649491" cy="2308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10000"/>
              </a:spcBef>
              <a:spcAft>
                <a:spcPct val="0"/>
              </a:spcAft>
              <a:buClrTx/>
              <a:buSzTx/>
              <a:buFontTx/>
              <a:buNone/>
              <a:tabLst/>
              <a:defRPr/>
            </a:pPr>
            <a:r>
              <a:rPr kumimoji="1" lang="ja-JP" altLang="en-US" sz="900" b="1" i="0" u="none" strike="noStrike" kern="1200" cap="none" spc="0" normalizeH="0" baseline="0" noProof="0">
                <a:ln>
                  <a:noFill/>
                </a:ln>
                <a:solidFill>
                  <a:srgbClr val="4D4D4D"/>
                </a:solidFill>
                <a:effectLst/>
                <a:uLnTx/>
                <a:uFillTx/>
                <a:latin typeface="メイリオ"/>
                <a:ea typeface="メイリオ"/>
                <a:cs typeface="+mn-cs"/>
              </a:rPr>
              <a:t>推進計画</a:t>
            </a:r>
          </a:p>
        </p:txBody>
      </p:sp>
      <p:sp>
        <p:nvSpPr>
          <p:cNvPr id="55" name="正方形/長方形 54"/>
          <p:cNvSpPr/>
          <p:nvPr/>
        </p:nvSpPr>
        <p:spPr>
          <a:xfrm>
            <a:off x="7228746" y="50626"/>
            <a:ext cx="954107" cy="523220"/>
          </a:xfrm>
          <a:prstGeom prst="rect">
            <a:avLst/>
          </a:prstGeom>
          <a:noFill/>
          <a:ln>
            <a:solidFill>
              <a:srgbClr val="DF5327"/>
            </a:solidFill>
          </a:ln>
        </p:spPr>
        <p:style>
          <a:lnRef idx="3">
            <a:schemeClr val="lt1"/>
          </a:lnRef>
          <a:fillRef idx="1">
            <a:schemeClr val="accent3"/>
          </a:fillRef>
          <a:effectRef idx="1">
            <a:schemeClr val="accent3"/>
          </a:effectRef>
          <a:fontRef idx="minor">
            <a:schemeClr val="lt1"/>
          </a:fontRef>
        </p:style>
        <p:txBody>
          <a:bodyPr wrap="none" lIns="91440" tIns="45720" rIns="91440" bIns="45720">
            <a:spAutoFit/>
          </a:bodyP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1" lang="ja-JP" altLang="en-US" sz="20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Arial"/>
                <a:ea typeface="ＭＳ Ｐゴシック"/>
                <a:cs typeface="+mn-cs"/>
              </a:rPr>
              <a:t>検証中</a:t>
            </a:r>
          </a:p>
        </p:txBody>
      </p:sp>
      <p:sp>
        <p:nvSpPr>
          <p:cNvPr id="61" name="テキスト ボックス 60"/>
          <p:cNvSpPr txBox="1"/>
          <p:nvPr/>
        </p:nvSpPr>
        <p:spPr>
          <a:xfrm>
            <a:off x="8240332" y="118722"/>
            <a:ext cx="1537204" cy="393954"/>
          </a:xfrm>
          <a:prstGeom prst="rect">
            <a:avLst/>
          </a:prstGeom>
          <a:solidFill>
            <a:srgbClr val="FEC306"/>
          </a:solidFill>
          <a:ln>
            <a:solidFill>
              <a:srgbClr val="FEC306"/>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1" lang="en-US" altLang="ja-JP" sz="1400" b="0" i="0" u="none" strike="noStrike" kern="1200" cap="none" spc="0" normalizeH="0" baseline="0" noProof="0">
                <a:ln>
                  <a:noFill/>
                </a:ln>
                <a:solidFill>
                  <a:srgbClr val="FFFFFF"/>
                </a:solidFill>
                <a:effectLst/>
                <a:uLnTx/>
                <a:uFillTx/>
                <a:latin typeface="メイリオ"/>
                <a:ea typeface="メイリオ"/>
                <a:cs typeface="+mn-cs"/>
              </a:rPr>
              <a:t>ICT</a:t>
            </a:r>
            <a:r>
              <a:rPr kumimoji="1" lang="ja-JP" altLang="en-US" sz="1400" b="0" i="0" u="none" strike="noStrike" kern="1200" cap="none" spc="0" normalizeH="0" baseline="0" noProof="0">
                <a:ln>
                  <a:noFill/>
                </a:ln>
                <a:solidFill>
                  <a:srgbClr val="FFFFFF"/>
                </a:solidFill>
                <a:effectLst/>
                <a:uLnTx/>
                <a:uFillTx/>
                <a:latin typeface="メイリオ"/>
                <a:ea typeface="メイリオ"/>
                <a:cs typeface="+mn-cs"/>
              </a:rPr>
              <a:t>リテラシー</a:t>
            </a:r>
          </a:p>
        </p:txBody>
      </p:sp>
    </p:spTree>
    <p:extLst>
      <p:ext uri="{BB962C8B-B14F-4D97-AF65-F5344CB8AC3E}">
        <p14:creationId xmlns:p14="http://schemas.microsoft.com/office/powerpoint/2010/main" val="1255599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p:cNvSpPr/>
          <p:nvPr/>
        </p:nvSpPr>
        <p:spPr bwMode="auto">
          <a:xfrm>
            <a:off x="5325406" y="5326719"/>
            <a:ext cx="4020207" cy="914760"/>
          </a:xfrm>
          <a:prstGeom prst="roundRect">
            <a:avLst/>
          </a:prstGeom>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21" name="角丸四角形 20"/>
          <p:cNvSpPr/>
          <p:nvPr/>
        </p:nvSpPr>
        <p:spPr bwMode="auto">
          <a:xfrm>
            <a:off x="5325406" y="4069484"/>
            <a:ext cx="4020207" cy="914760"/>
          </a:xfrm>
          <a:prstGeom prst="roundRect">
            <a:avLst/>
          </a:prstGeom>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rgbClr val="000000"/>
                </a:solidFill>
                <a:latin typeface="メイリオ" panose="020B0604030504040204" pitchFamily="50" charset="-128"/>
              </a:rPr>
              <a:pPr eaLnBrk="1" hangingPunct="1"/>
              <a:t>31</a:t>
            </a:fld>
            <a:endParaRPr kumimoji="0" lang="en-US" altLang="ja-JP" sz="1000">
              <a:solidFill>
                <a:srgbClr val="000000"/>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ja-JP" altLang="en-US" dirty="0"/>
              <a:t>官民データの容易な利用</a:t>
            </a:r>
          </a:p>
        </p:txBody>
      </p:sp>
      <p:sp>
        <p:nvSpPr>
          <p:cNvPr id="20" name="Shape 128"/>
          <p:cNvSpPr/>
          <p:nvPr/>
        </p:nvSpPr>
        <p:spPr>
          <a:xfrm>
            <a:off x="269788" y="742904"/>
            <a:ext cx="8679656" cy="59138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rPr>
              <a:t>ＥＢＰＭ（客観的な証拠に基づく政策の策定）の推進</a:t>
            </a:r>
            <a:endParaRPr kumimoji="0" lang="en-US" altLang="ja-JP" sz="1687" kern="0" dirty="0">
              <a:solidFill>
                <a:srgbClr val="C00000"/>
              </a:solidFill>
              <a:latin typeface="メイリオ" panose="020B0604030504040204" pitchFamily="50" charset="-128"/>
              <a:sym typeface="Helvetica Light"/>
            </a:endParaRPr>
          </a:p>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　　～ＥＢＰＭを推進するための人材育成～</a:t>
            </a:r>
            <a:endParaRPr kumimoji="0" lang="en-US" altLang="ja-JP" sz="1687" u="sng" kern="0" dirty="0">
              <a:solidFill>
                <a:srgbClr val="C00000"/>
              </a:solidFill>
              <a:latin typeface="メイリオ" panose="020B0604030504040204" pitchFamily="50" charset="-128"/>
              <a:sym typeface="Helvetica Light"/>
            </a:endParaRPr>
          </a:p>
        </p:txBody>
      </p:sp>
      <p:sp>
        <p:nvSpPr>
          <p:cNvPr id="31" name="テキスト ボックス 30"/>
          <p:cNvSpPr txBox="1"/>
          <p:nvPr/>
        </p:nvSpPr>
        <p:spPr>
          <a:xfrm>
            <a:off x="217128" y="1297674"/>
            <a:ext cx="9568222" cy="114492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200" dirty="0">
                <a:solidFill>
                  <a:schemeClr val="tx1"/>
                </a:solidFill>
                <a:latin typeface="メイリオ"/>
                <a:ea typeface="メイリオ"/>
              </a:rPr>
              <a:t>・職員がそれぞれの職責に応じて、統計的な計算力にとどまらない行政課題の解決に向けたデータに基づく合理的な思考力を身につける</a:t>
            </a:r>
            <a:r>
              <a:rPr lang="en-US" altLang="ja-JP" sz="1200" dirty="0">
                <a:solidFill>
                  <a:schemeClr val="tx1"/>
                </a:solidFill>
                <a:latin typeface="メイリオ"/>
                <a:ea typeface="メイリオ"/>
              </a:rPr>
              <a:t/>
            </a:r>
            <a:br>
              <a:rPr lang="en-US" altLang="ja-JP" sz="1200" dirty="0">
                <a:solidFill>
                  <a:schemeClr val="tx1"/>
                </a:solidFill>
                <a:latin typeface="メイリオ"/>
                <a:ea typeface="メイリオ"/>
              </a:rPr>
            </a:br>
            <a:r>
              <a:rPr lang="ja-JP" altLang="en-US" sz="1200" dirty="0">
                <a:solidFill>
                  <a:schemeClr val="tx1"/>
                </a:solidFill>
                <a:latin typeface="メイリオ"/>
                <a:ea typeface="メイリオ"/>
              </a:rPr>
              <a:t>　ことができるよう、人材育成を推進する。</a:t>
            </a:r>
            <a:endParaRPr lang="en-US" altLang="ja-JP" sz="1200" dirty="0">
              <a:solidFill>
                <a:schemeClr val="tx1"/>
              </a:solidFill>
              <a:latin typeface="メイリオ"/>
              <a:ea typeface="メイリオ"/>
            </a:endParaRPr>
          </a:p>
          <a:p>
            <a:r>
              <a:rPr lang="ja-JP" altLang="en-US" sz="1200" dirty="0">
                <a:solidFill>
                  <a:schemeClr val="tx1"/>
                </a:solidFill>
                <a:latin typeface="メイリオ"/>
                <a:ea typeface="メイリオ"/>
              </a:rPr>
              <a:t>・組織的にデータ分析を普及させるため、データ活用推進にかかる研修等を実施するとともに、外部人材の活用を含めた環境づくりに</a:t>
            </a:r>
            <a:r>
              <a:rPr lang="en-US" altLang="ja-JP" sz="1200" dirty="0">
                <a:solidFill>
                  <a:schemeClr val="tx1"/>
                </a:solidFill>
                <a:latin typeface="メイリオ"/>
                <a:ea typeface="メイリオ"/>
              </a:rPr>
              <a:t/>
            </a:r>
            <a:br>
              <a:rPr lang="en-US" altLang="ja-JP" sz="1200" dirty="0">
                <a:solidFill>
                  <a:schemeClr val="tx1"/>
                </a:solidFill>
                <a:latin typeface="メイリオ"/>
                <a:ea typeface="メイリオ"/>
              </a:rPr>
            </a:br>
            <a:r>
              <a:rPr lang="ja-JP" altLang="en-US" sz="1200" dirty="0">
                <a:solidFill>
                  <a:schemeClr val="tx1"/>
                </a:solidFill>
                <a:latin typeface="メイリオ"/>
                <a:ea typeface="メイリオ"/>
              </a:rPr>
              <a:t>　ついても検討を行う。</a:t>
            </a:r>
            <a:endParaRPr lang="en-US" altLang="ja-JP" sz="1200" dirty="0">
              <a:solidFill>
                <a:schemeClr val="tx1"/>
              </a:solidFill>
              <a:latin typeface="メイリオ"/>
              <a:ea typeface="メイリオ"/>
            </a:endParaRPr>
          </a:p>
        </p:txBody>
      </p:sp>
      <p:sp>
        <p:nvSpPr>
          <p:cNvPr id="11" name="正方形/長方形 10"/>
          <p:cNvSpPr/>
          <p:nvPr/>
        </p:nvSpPr>
        <p:spPr>
          <a:xfrm>
            <a:off x="5351303" y="5397036"/>
            <a:ext cx="3274105" cy="627864"/>
          </a:xfrm>
          <a:prstGeom prst="rect">
            <a:avLst/>
          </a:prstGeom>
        </p:spPr>
        <p:txBody>
          <a:bodyPr wrap="square">
            <a:spAutoFit/>
          </a:bodyPr>
          <a:lstStyle/>
          <a:p>
            <a:r>
              <a:rPr lang="en-US" altLang="ja-JP" sz="1200" dirty="0">
                <a:solidFill>
                  <a:schemeClr val="tx1"/>
                </a:solidFill>
                <a:latin typeface="Meiryo UI" panose="020B0604030504040204" pitchFamily="50" charset="-128"/>
                <a:ea typeface="Meiryo UI" panose="020B0604030504040204" pitchFamily="50" charset="-128"/>
              </a:rPr>
              <a:t>【KPI】</a:t>
            </a:r>
            <a:endParaRPr lang="en-US" altLang="ja-JP" sz="1200" dirty="0">
              <a:solidFill>
                <a:schemeClr val="tx1"/>
              </a:solidFill>
              <a:latin typeface="メイリオ"/>
              <a:ea typeface="メイリオ"/>
            </a:endParaRPr>
          </a:p>
          <a:p>
            <a:r>
              <a:rPr lang="ja-JP" altLang="en-US" sz="1200" dirty="0">
                <a:solidFill>
                  <a:schemeClr val="tx1"/>
                </a:solidFill>
                <a:latin typeface="メイリオ"/>
                <a:ea typeface="メイリオ"/>
              </a:rPr>
              <a:t>・</a:t>
            </a:r>
            <a:r>
              <a:rPr lang="en-US" altLang="ja-JP" sz="1200" dirty="0">
                <a:solidFill>
                  <a:schemeClr val="tx1"/>
                </a:solidFill>
                <a:latin typeface="メイリオ"/>
                <a:ea typeface="メイリオ"/>
              </a:rPr>
              <a:t>EBPM</a:t>
            </a:r>
            <a:r>
              <a:rPr lang="ja-JP" altLang="en-US" sz="1200" dirty="0">
                <a:solidFill>
                  <a:schemeClr val="tx1"/>
                </a:solidFill>
                <a:latin typeface="メイリオ"/>
                <a:ea typeface="メイリオ"/>
              </a:rPr>
              <a:t>推進のための研修実施回数</a:t>
            </a:r>
            <a:endParaRPr lang="en-US" altLang="ja-JP" sz="1200" dirty="0">
              <a:solidFill>
                <a:schemeClr val="tx1"/>
              </a:solidFill>
              <a:latin typeface="メイリオ"/>
              <a:ea typeface="メイリオ"/>
            </a:endParaRPr>
          </a:p>
        </p:txBody>
      </p:sp>
      <p:sp>
        <p:nvSpPr>
          <p:cNvPr id="13" name="正方形/長方形 12"/>
          <p:cNvSpPr/>
          <p:nvPr/>
        </p:nvSpPr>
        <p:spPr>
          <a:xfrm>
            <a:off x="5393670" y="4098962"/>
            <a:ext cx="4672706" cy="904863"/>
          </a:xfrm>
          <a:prstGeom prst="rect">
            <a:avLst/>
          </a:prstGeom>
        </p:spPr>
        <p:txBody>
          <a:bodyPr wrap="square">
            <a:spAutoFit/>
          </a:bodyPr>
          <a:lstStyle/>
          <a:p>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期待される効果</a:t>
            </a:r>
            <a:r>
              <a:rPr lang="en-US" altLang="ja-JP" sz="1200" dirty="0">
                <a:solidFill>
                  <a:schemeClr val="tx1"/>
                </a:solidFill>
                <a:latin typeface="Meiryo UI" panose="020B0604030504040204" pitchFamily="50" charset="-128"/>
                <a:ea typeface="Meiryo UI" panose="020B0604030504040204" pitchFamily="50" charset="-128"/>
              </a:rPr>
              <a:t>】</a:t>
            </a:r>
          </a:p>
          <a:p>
            <a:r>
              <a:rPr lang="ja-JP" altLang="en-US" sz="1200" dirty="0">
                <a:solidFill>
                  <a:schemeClr val="tx1"/>
                </a:solidFill>
                <a:latin typeface="Meiryo UI" panose="020B0604030504040204" pitchFamily="50" charset="-128"/>
                <a:ea typeface="Meiryo UI" panose="020B0604030504040204" pitchFamily="50" charset="-128"/>
              </a:rPr>
              <a:t>・統計等データを積極的に活用したより効果的な施策の立案</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・本市全体におけるデータ活用に向けた機運の醸成</a:t>
            </a:r>
            <a:endParaRPr lang="en-US" altLang="ja-JP" sz="1200" dirty="0">
              <a:solidFill>
                <a:schemeClr val="tx1"/>
              </a:solidFill>
              <a:latin typeface="Meiryo UI" panose="020B0604030504040204" pitchFamily="50" charset="-128"/>
              <a:ea typeface="Meiryo UI" panose="020B0604030504040204" pitchFamily="50" charset="-128"/>
            </a:endParaRPr>
          </a:p>
        </p:txBody>
      </p:sp>
      <p:graphicFrame>
        <p:nvGraphicFramePr>
          <p:cNvPr id="3" name="図表 2"/>
          <p:cNvGraphicFramePr/>
          <p:nvPr/>
        </p:nvGraphicFramePr>
        <p:xfrm>
          <a:off x="0" y="2420888"/>
          <a:ext cx="5601072"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正方形/長方形 14"/>
          <p:cNvSpPr/>
          <p:nvPr/>
        </p:nvSpPr>
        <p:spPr>
          <a:xfrm>
            <a:off x="272480" y="2348880"/>
            <a:ext cx="3348372" cy="350865"/>
          </a:xfrm>
          <a:prstGeom prst="rect">
            <a:avLst/>
          </a:prstGeom>
        </p:spPr>
        <p:txBody>
          <a:bodyPr wrap="square">
            <a:spAutoFit/>
          </a:bodyPr>
          <a:lstStyle/>
          <a:p>
            <a:r>
              <a:rPr lang="en-US" altLang="ja-JP" sz="1200" dirty="0">
                <a:solidFill>
                  <a:schemeClr val="tx1"/>
                </a:solidFill>
                <a:latin typeface="Meiryo UI" panose="020B0604030504040204" pitchFamily="50" charset="-128"/>
                <a:ea typeface="Meiryo UI" panose="020B0604030504040204" pitchFamily="50" charset="-128"/>
              </a:rPr>
              <a:t>【EBPM</a:t>
            </a:r>
            <a:r>
              <a:rPr lang="ja-JP" altLang="en-US" sz="1200" dirty="0">
                <a:solidFill>
                  <a:schemeClr val="tx1"/>
                </a:solidFill>
                <a:latin typeface="Meiryo UI" panose="020B0604030504040204" pitchFamily="50" charset="-128"/>
                <a:ea typeface="Meiryo UI" panose="020B0604030504040204" pitchFamily="50" charset="-128"/>
              </a:rPr>
              <a:t>推進に必要な</a:t>
            </a:r>
            <a:r>
              <a:rPr lang="en-US" altLang="ja-JP" sz="1200" dirty="0">
                <a:solidFill>
                  <a:schemeClr val="tx1"/>
                </a:solidFill>
                <a:latin typeface="Meiryo UI" panose="020B0604030504040204" pitchFamily="50" charset="-128"/>
                <a:ea typeface="Meiryo UI" panose="020B0604030504040204" pitchFamily="50" charset="-128"/>
              </a:rPr>
              <a:t>3</a:t>
            </a:r>
            <a:r>
              <a:rPr lang="ja-JP" altLang="en-US" sz="1200" dirty="0" err="1">
                <a:solidFill>
                  <a:schemeClr val="tx1"/>
                </a:solidFill>
                <a:latin typeface="Meiryo UI" panose="020B0604030504040204" pitchFamily="50" charset="-128"/>
                <a:ea typeface="Meiryo UI" panose="020B0604030504040204" pitchFamily="50" charset="-128"/>
              </a:rPr>
              <a:t>つの</a:t>
            </a:r>
            <a:r>
              <a:rPr lang="ja-JP" altLang="en-US" sz="1200" dirty="0">
                <a:solidFill>
                  <a:schemeClr val="tx1"/>
                </a:solidFill>
                <a:latin typeface="Meiryo UI" panose="020B0604030504040204" pitchFamily="50" charset="-128"/>
                <a:ea typeface="Meiryo UI" panose="020B0604030504040204" pitchFamily="50" charset="-128"/>
              </a:rPr>
              <a:t>力</a:t>
            </a:r>
            <a:r>
              <a:rPr lang="en-US" altLang="ja-JP" sz="1200" dirty="0">
                <a:solidFill>
                  <a:schemeClr val="tx1"/>
                </a:solidFill>
                <a:latin typeface="Meiryo UI" panose="020B0604030504040204" pitchFamily="50" charset="-128"/>
                <a:ea typeface="Meiryo UI" panose="020B0604030504040204" pitchFamily="50" charset="-128"/>
              </a:rPr>
              <a:t>】</a:t>
            </a:r>
          </a:p>
        </p:txBody>
      </p:sp>
      <p:sp>
        <p:nvSpPr>
          <p:cNvPr id="24" name="正方形/長方形 23"/>
          <p:cNvSpPr/>
          <p:nvPr/>
        </p:nvSpPr>
        <p:spPr>
          <a:xfrm>
            <a:off x="4609616" y="2544728"/>
            <a:ext cx="1164494" cy="350865"/>
          </a:xfrm>
          <a:prstGeom prst="rect">
            <a:avLst/>
          </a:prstGeom>
        </p:spPr>
        <p:txBody>
          <a:bodyPr wrap="square">
            <a:spAutoFit/>
          </a:bodyPr>
          <a:lstStyle/>
          <a:p>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スケジュール</a:t>
            </a:r>
            <a:r>
              <a:rPr lang="en-US" altLang="ja-JP" sz="1200" dirty="0">
                <a:solidFill>
                  <a:schemeClr val="tx1"/>
                </a:solidFill>
                <a:latin typeface="Meiryo UI" panose="020B0604030504040204" pitchFamily="50" charset="-128"/>
                <a:ea typeface="Meiryo UI" panose="020B0604030504040204" pitchFamily="50" charset="-128"/>
              </a:rPr>
              <a:t>】</a:t>
            </a:r>
          </a:p>
        </p:txBody>
      </p:sp>
      <p:sp>
        <p:nvSpPr>
          <p:cNvPr id="16" name="テキスト ボックス 15"/>
          <p:cNvSpPr txBox="1"/>
          <p:nvPr/>
        </p:nvSpPr>
        <p:spPr>
          <a:xfrm>
            <a:off x="8240332" y="118722"/>
            <a:ext cx="1537204" cy="393954"/>
          </a:xfrm>
          <a:prstGeom prst="rect">
            <a:avLst/>
          </a:prstGeom>
          <a:solidFill>
            <a:srgbClr val="FEC306"/>
          </a:solidFill>
          <a:ln>
            <a:solidFill>
              <a:srgbClr val="FEC306"/>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ja-JP" sz="1400" dirty="0">
                <a:latin typeface="+mj-ea"/>
                <a:ea typeface="+mj-ea"/>
              </a:rPr>
              <a:t>ICT</a:t>
            </a:r>
            <a:r>
              <a:rPr lang="ja-JP" altLang="en-US" sz="1400" dirty="0">
                <a:latin typeface="+mj-ea"/>
                <a:ea typeface="+mj-ea"/>
              </a:rPr>
              <a:t>リテラシー</a:t>
            </a:r>
            <a:endParaRPr kumimoji="1" lang="ja-JP" altLang="en-US" sz="1400" dirty="0">
              <a:latin typeface="+mj-ea"/>
              <a:ea typeface="+mj-ea"/>
            </a:endParaRPr>
          </a:p>
        </p:txBody>
      </p:sp>
      <p:graphicFrame>
        <p:nvGraphicFramePr>
          <p:cNvPr id="17" name="表 16"/>
          <p:cNvGraphicFramePr>
            <a:graphicFrameLocks noGrp="1"/>
          </p:cNvGraphicFramePr>
          <p:nvPr/>
        </p:nvGraphicFramePr>
        <p:xfrm>
          <a:off x="4484948" y="2915174"/>
          <a:ext cx="4769990" cy="897666"/>
        </p:xfrm>
        <a:graphic>
          <a:graphicData uri="http://schemas.openxmlformats.org/drawingml/2006/table">
            <a:tbl>
              <a:tblPr firstRow="1" bandRow="1"/>
              <a:tblGrid>
                <a:gridCol w="2078289">
                  <a:extLst>
                    <a:ext uri="{9D8B030D-6E8A-4147-A177-3AD203B41FA5}">
                      <a16:colId xmlns:a16="http://schemas.microsoft.com/office/drawing/2014/main" val="20000"/>
                    </a:ext>
                  </a:extLst>
                </a:gridCol>
                <a:gridCol w="1326159">
                  <a:extLst>
                    <a:ext uri="{9D8B030D-6E8A-4147-A177-3AD203B41FA5}">
                      <a16:colId xmlns:a16="http://schemas.microsoft.com/office/drawing/2014/main" val="20001"/>
                    </a:ext>
                  </a:extLst>
                </a:gridCol>
                <a:gridCol w="1365542">
                  <a:extLst>
                    <a:ext uri="{9D8B030D-6E8A-4147-A177-3AD203B41FA5}">
                      <a16:colId xmlns:a16="http://schemas.microsoft.com/office/drawing/2014/main" val="20002"/>
                    </a:ext>
                  </a:extLst>
                </a:gridCol>
              </a:tblGrid>
              <a:tr h="3182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mj-ea"/>
                          <a:ea typeface="+mj-ea"/>
                          <a:cs typeface="+mn-cs"/>
                        </a:rPr>
                        <a:t>2018</a:t>
                      </a:r>
                      <a:r>
                        <a:rPr kumimoji="1" lang="ja-JP" altLang="en-US" sz="1200" b="1" kern="1200" dirty="0">
                          <a:solidFill>
                            <a:schemeClr val="bg1"/>
                          </a:solidFill>
                          <a:latin typeface="+mj-ea"/>
                          <a:ea typeface="+mj-ea"/>
                          <a:cs typeface="+mn-cs"/>
                        </a:rPr>
                        <a:t>年度</a:t>
                      </a:r>
                      <a:endParaRPr kumimoji="1" lang="ja-JP" altLang="en-US" sz="1200" b="1" dirty="0">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200" dirty="0">
                          <a:latin typeface="+mj-lt"/>
                        </a:rPr>
                        <a:t>2019</a:t>
                      </a:r>
                      <a:r>
                        <a:rPr kumimoji="1" lang="ja-JP" altLang="en-US" sz="1200" dirty="0">
                          <a:latin typeface="+mj-lt"/>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algn="ctr"/>
                      <a:r>
                        <a:rPr kumimoji="1" lang="en-US" altLang="ja-JP" sz="1200" b="1" dirty="0">
                          <a:solidFill>
                            <a:schemeClr val="bg1"/>
                          </a:solidFill>
                          <a:latin typeface="+mj-lt"/>
                        </a:rPr>
                        <a:t>2020</a:t>
                      </a:r>
                      <a:r>
                        <a:rPr kumimoji="1" lang="ja-JP" altLang="en-US" sz="1200" b="1" dirty="0">
                          <a:solidFill>
                            <a:schemeClr val="bg1"/>
                          </a:solidFill>
                          <a:latin typeface="+mj-lt"/>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579377">
                <a:tc>
                  <a:txBody>
                    <a:bodyPr/>
                    <a:lstStyle/>
                    <a:p>
                      <a:endParaRPr kumimoji="1" lang="ja-JP" altLang="en-US" sz="1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18" name="ホームベース 17"/>
          <p:cNvSpPr/>
          <p:nvPr/>
        </p:nvSpPr>
        <p:spPr>
          <a:xfrm>
            <a:off x="6625294" y="3313110"/>
            <a:ext cx="2521632" cy="419063"/>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dirty="0">
                <a:solidFill>
                  <a:srgbClr val="000000"/>
                </a:solidFill>
                <a:latin typeface="Meiryo UI" panose="020B0604030504040204" pitchFamily="50" charset="-128"/>
                <a:ea typeface="Meiryo UI" panose="020B0604030504040204" pitchFamily="50" charset="-128"/>
              </a:rPr>
              <a:t>人材育成方針に基づく研修等の実施</a:t>
            </a:r>
            <a:endParaRPr lang="en-US" altLang="ja-JP" sz="1050" dirty="0">
              <a:solidFill>
                <a:srgbClr val="000000"/>
              </a:solidFill>
              <a:latin typeface="Meiryo UI" panose="020B0604030504040204" pitchFamily="50" charset="-128"/>
              <a:ea typeface="Meiryo UI" panose="020B0604030504040204" pitchFamily="50" charset="-128"/>
            </a:endParaRPr>
          </a:p>
        </p:txBody>
      </p:sp>
      <p:sp>
        <p:nvSpPr>
          <p:cNvPr id="19" name="ホームベース 18"/>
          <p:cNvSpPr/>
          <p:nvPr/>
        </p:nvSpPr>
        <p:spPr>
          <a:xfrm>
            <a:off x="4538414" y="3317549"/>
            <a:ext cx="1978868" cy="390415"/>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dirty="0">
                <a:solidFill>
                  <a:srgbClr val="000000"/>
                </a:solidFill>
                <a:latin typeface="Meiryo UI" panose="020B0604030504040204" pitchFamily="50" charset="-128"/>
                <a:ea typeface="Meiryo UI" panose="020B0604030504040204" pitchFamily="50" charset="-128"/>
              </a:rPr>
              <a:t>人材育成方針の策定</a:t>
            </a:r>
          </a:p>
        </p:txBody>
      </p:sp>
      <p:sp>
        <p:nvSpPr>
          <p:cNvPr id="23" name="正方形/長方形 22"/>
          <p:cNvSpPr/>
          <p:nvPr/>
        </p:nvSpPr>
        <p:spPr>
          <a:xfrm>
            <a:off x="7228742" y="50626"/>
            <a:ext cx="954107" cy="523220"/>
          </a:xfrm>
          <a:prstGeom prst="rect">
            <a:avLst/>
          </a:prstGeom>
          <a:noFill/>
          <a:ln>
            <a:solidFill>
              <a:srgbClr val="DF5327"/>
            </a:solidFill>
          </a:ln>
        </p:spPr>
        <p:style>
          <a:lnRef idx="3">
            <a:schemeClr val="lt1"/>
          </a:lnRef>
          <a:fillRef idx="1">
            <a:schemeClr val="accent3"/>
          </a:fillRef>
          <a:effectRef idx="1">
            <a:schemeClr val="accent3"/>
          </a:effectRef>
          <a:fontRef idx="minor">
            <a:schemeClr val="lt1"/>
          </a:fontRef>
        </p:style>
        <p:txBody>
          <a:bodyPr wrap="none" lIns="91440" tIns="45720" rIns="91440" bIns="45720">
            <a:spAutoFit/>
          </a:bodyPr>
          <a:lstStyle/>
          <a:p>
            <a:pPr algn="ctr"/>
            <a:r>
              <a:rPr lang="ja-JP" altLang="en-US" sz="2000" dirty="0">
                <a:ln w="0"/>
                <a:solidFill>
                  <a:schemeClr val="tx1"/>
                </a:solidFill>
                <a:effectLst>
                  <a:outerShdw blurRad="38100" dist="19050" dir="2700000" algn="tl" rotWithShape="0">
                    <a:schemeClr val="dk1">
                      <a:alpha val="40000"/>
                    </a:schemeClr>
                  </a:outerShdw>
                </a:effectLst>
              </a:rPr>
              <a:t>検証中</a:t>
            </a:r>
          </a:p>
        </p:txBody>
      </p:sp>
    </p:spTree>
    <p:extLst>
      <p:ext uri="{BB962C8B-B14F-4D97-AF65-F5344CB8AC3E}">
        <p14:creationId xmlns:p14="http://schemas.microsoft.com/office/powerpoint/2010/main" val="142631757"/>
      </p:ext>
    </p:extLst>
  </p:cSld>
  <p:clrMapOvr>
    <a:masterClrMapping/>
  </p:clrMapOvr>
  <p:timing>
    <p:tnLst>
      <p:par>
        <p:cTn id="1" dur="indefinite" restart="never" nodeType="tmRoot"/>
      </p:par>
    </p:tnLst>
  </p:timing>
</p:sld>
</file>

<file path=ppt/theme/theme1.xml><?xml version="1.0" encoding="utf-8"?>
<a:theme xmlns:a="http://schemas.openxmlformats.org/drawingml/2006/main" name="6_標準デザイン">
  <a:themeElements>
    <a:clrScheme name="6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6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標準デザイン">
  <a:themeElements>
    <a:clrScheme name="4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4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標準デザイン">
  <a:themeElements>
    <a:clrScheme name="ユーザー定義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70C0"/>
      </a:folHlink>
    </a:clrScheme>
    <a:fontScheme name="7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7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標準デザイン">
  <a:themeElements>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標準デザイン">
  <a:themeElements>
    <a:clrScheme name="5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標準デザイン">
      <a:majorFont>
        <a:latin typeface="メイリオ"/>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5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標準デザイン">
  <a:themeElements>
    <a:clrScheme name="3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3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標準デザイン">
  <a:themeElements>
    <a:clrScheme name="6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6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6271</Words>
  <Application>Microsoft Office PowerPoint</Application>
  <PresentationFormat>A4 210 x 297 mm</PresentationFormat>
  <Paragraphs>545</Paragraphs>
  <Slides>21</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7</vt:i4>
      </vt:variant>
      <vt:variant>
        <vt:lpstr>スライド タイトル</vt:lpstr>
      </vt:variant>
      <vt:variant>
        <vt:i4>21</vt:i4>
      </vt:variant>
    </vt:vector>
  </HeadingPairs>
  <TitlesOfParts>
    <vt:vector size="37" baseType="lpstr">
      <vt:lpstr>Helvetica Light</vt:lpstr>
      <vt:lpstr>Meiryo UI</vt:lpstr>
      <vt:lpstr>ＭＳ Ｐゴシック</vt:lpstr>
      <vt:lpstr>ＭＳ Ｐ明朝</vt:lpstr>
      <vt:lpstr>メイリオ</vt:lpstr>
      <vt:lpstr>游ゴシック</vt:lpstr>
      <vt:lpstr>游明朝 Demibold</vt:lpstr>
      <vt:lpstr>Arial</vt:lpstr>
      <vt:lpstr>Calibri</vt:lpstr>
      <vt:lpstr>6_標準デザイン</vt:lpstr>
      <vt:lpstr>4_標準デザイン</vt:lpstr>
      <vt:lpstr>7_標準デザイン</vt:lpstr>
      <vt:lpstr>2_標準デザイン</vt:lpstr>
      <vt:lpstr>5_標準デザイン</vt:lpstr>
      <vt:lpstr>3_標準デザイン</vt:lpstr>
      <vt:lpstr>8_標準デザイン</vt:lpstr>
      <vt:lpstr>ＡＩの活用</vt:lpstr>
      <vt:lpstr>市民向け情報のスマートフォン対応</vt:lpstr>
      <vt:lpstr>官民データの容易な利用</vt:lpstr>
      <vt:lpstr>官民データの容易な利用</vt:lpstr>
      <vt:lpstr>官民データの容易な利用</vt:lpstr>
      <vt:lpstr>官民データの容易な利用</vt:lpstr>
      <vt:lpstr>主要な情報システムの管理体制の強化</vt:lpstr>
      <vt:lpstr>主要な情報システムの管理体制の強化</vt:lpstr>
      <vt:lpstr>官民データの容易な利用</vt:lpstr>
      <vt:lpstr>防災</vt:lpstr>
      <vt:lpstr>防災</vt:lpstr>
      <vt:lpstr>情報セキュリティ</vt:lpstr>
      <vt:lpstr>その他の主な取組（概要一覧）</vt:lpstr>
      <vt:lpstr>その他の主な取組（概要一覧）</vt:lpstr>
      <vt:lpstr>その他の主な取組（概要一覧）</vt:lpstr>
      <vt:lpstr>その他の主な取組（概要一覧）</vt:lpstr>
      <vt:lpstr>その他の主な取組（概要一覧）</vt:lpstr>
      <vt:lpstr>その他の主な取組（概要一覧）</vt:lpstr>
      <vt:lpstr>用語集（アルファベットなど）</vt:lpstr>
      <vt:lpstr>用語集（カタカナなど）</vt:lpstr>
      <vt:lpstr>用語集（カタカナなど）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2020-07-30T08:54:59Z</dcterms:created>
  <dcterms:modified xsi:type="dcterms:W3CDTF">2020-08-05T03:07:40Z</dcterms:modified>
</cp:coreProperties>
</file>