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4" r:id="rId1"/>
    <p:sldMasterId id="2147483652" r:id="rId2"/>
    <p:sldMasterId id="2147483655" r:id="rId3"/>
    <p:sldMasterId id="2147483650" r:id="rId4"/>
    <p:sldMasterId id="2147483653" r:id="rId5"/>
    <p:sldMasterId id="2147483651" r:id="rId6"/>
    <p:sldMasterId id="2147483735" r:id="rId7"/>
  </p:sldMasterIdLst>
  <p:notesMasterIdLst>
    <p:notesMasterId r:id="rId15"/>
  </p:notesMasterIdLst>
  <p:handoutMasterIdLst>
    <p:handoutMasterId r:id="rId16"/>
  </p:handoutMasterIdLst>
  <p:sldIdLst>
    <p:sldId id="554" r:id="rId8"/>
    <p:sldId id="555" r:id="rId9"/>
    <p:sldId id="557" r:id="rId10"/>
    <p:sldId id="560" r:id="rId11"/>
    <p:sldId id="563" r:id="rId12"/>
    <p:sldId id="561" r:id="rId13"/>
    <p:sldId id="562" r:id="rId14"/>
  </p:sldIdLst>
  <p:sldSz cx="9906000" cy="6858000" type="A4"/>
  <p:notesSz cx="7102475" cy="10234613"/>
  <p:defaultTex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p:defaultTextStyle>
  <p:extLst>
    <p:ext uri="{521415D9-36F7-43E2-AB2F-B90AF26B5E84}">
      <p14:sectionLst xmlns:p14="http://schemas.microsoft.com/office/powerpoint/2010/main">
        <p14:section name="本編" id="{FFE16742-2CDA-4863-AC2C-238EF8B7E021}">
          <p14:sldIdLst>
            <p14:sldId id="554"/>
            <p14:sldId id="555"/>
            <p14:sldId id="557"/>
            <p14:sldId id="560"/>
            <p14:sldId id="563"/>
            <p14:sldId id="561"/>
            <p14:sldId id="562"/>
          </p14:sldIdLst>
        </p14:section>
      </p14:sectionLst>
    </p:ext>
    <p:ext uri="{EFAFB233-063F-42B5-8137-9DF3F51BA10A}">
      <p15:sldGuideLst xmlns:p15="http://schemas.microsoft.com/office/powerpoint/2012/main">
        <p15:guide id="1" orient="horz" pos="2523" userDrawn="1">
          <p15:clr>
            <a:srgbClr val="A4A3A4"/>
          </p15:clr>
        </p15:guide>
        <p15:guide id="2" orient="horz" pos="391">
          <p15:clr>
            <a:srgbClr val="A4A3A4"/>
          </p15:clr>
        </p15:guide>
        <p15:guide id="3" orient="horz" pos="2160">
          <p15:clr>
            <a:srgbClr val="A4A3A4"/>
          </p15:clr>
        </p15:guide>
        <p15:guide id="4" orient="horz" pos="1185">
          <p15:clr>
            <a:srgbClr val="A4A3A4"/>
          </p15:clr>
        </p15:guide>
        <p15:guide id="5" orient="horz" pos="3135">
          <p15:clr>
            <a:srgbClr val="A4A3A4"/>
          </p15:clr>
        </p15:guide>
        <p15:guide id="6" orient="horz" pos="595">
          <p15:clr>
            <a:srgbClr val="A4A3A4"/>
          </p15:clr>
        </p15:guide>
        <p15:guide id="7" pos="3120">
          <p15:clr>
            <a:srgbClr val="A4A3A4"/>
          </p15:clr>
        </p15:guide>
        <p15:guide id="8" pos="2145">
          <p15:clr>
            <a:srgbClr val="A4A3A4"/>
          </p15:clr>
        </p15:guide>
        <p15:guide id="9" pos="4095">
          <p15:clr>
            <a:srgbClr val="A4A3A4"/>
          </p15:clr>
        </p15:guide>
        <p15:guide id="10" pos="5728">
          <p15:clr>
            <a:srgbClr val="A4A3A4"/>
          </p15:clr>
        </p15:guide>
        <p15:guide id="11" pos="51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34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200"/>
    <a:srgbClr val="E28700"/>
    <a:srgbClr val="DA4C20"/>
    <a:srgbClr val="E8D0D0"/>
    <a:srgbClr val="B73101"/>
    <a:srgbClr val="FEC306"/>
    <a:srgbClr val="DF5327"/>
    <a:srgbClr val="C0504D"/>
    <a:srgbClr val="FAE8DC"/>
    <a:srgbClr val="FBF8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A2E130-1638-44A9-917E-D3F6897FC003}" v="14" dt="2020-07-07T08:51:27.641"/>
    <p1510:client id="{68C2C9F4-5BD8-4384-A3F4-E4733B60D2B0}" v="2" dt="2020-07-07T08:49:12.910"/>
    <p1510:client id="{762365F9-0454-4E4F-80BD-B895221C317F}" v="111" dt="2020-06-18T09:16:40.620"/>
    <p1510:client id="{BB403870-EA5A-48C8-A027-4CC40AB730EB}" v="9" dt="2020-07-16T05:53:06"/>
    <p1510:client id="{C287EDBF-A3DF-43FF-A31C-89978A13F750}" v="2" dt="2020-06-15T04:54:44.0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3699" autoAdjust="0"/>
  </p:normalViewPr>
  <p:slideViewPr>
    <p:cSldViewPr snapToGrid="0">
      <p:cViewPr varScale="1">
        <p:scale>
          <a:sx n="91" d="100"/>
          <a:sy n="91" d="100"/>
        </p:scale>
        <p:origin x="78" y="66"/>
      </p:cViewPr>
      <p:guideLst>
        <p:guide orient="horz" pos="2523"/>
        <p:guide orient="horz" pos="391"/>
        <p:guide orient="horz" pos="2160"/>
        <p:guide orient="horz" pos="1185"/>
        <p:guide orient="horz" pos="3135"/>
        <p:guide orient="horz" pos="595"/>
        <p:guide pos="3120"/>
        <p:guide pos="2145"/>
        <p:guide pos="4095"/>
        <p:guide pos="5728"/>
        <p:guide pos="512"/>
      </p:guideLst>
    </p:cSldViewPr>
  </p:slideViewPr>
  <p:notesTextViewPr>
    <p:cViewPr>
      <p:scale>
        <a:sx n="1" d="1"/>
        <a:sy n="1" d="1"/>
      </p:scale>
      <p:origin x="0" y="0"/>
    </p:cViewPr>
  </p:notesTextViewPr>
  <p:notesViewPr>
    <p:cSldViewPr snapToGrid="0">
      <p:cViewPr>
        <p:scale>
          <a:sx n="1" d="2"/>
          <a:sy n="1" d="2"/>
        </p:scale>
        <p:origin x="0" y="0"/>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3" y="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t" anchorCtr="0" compatLnSpc="1">
            <a:prstTxWarp prst="textNoShape">
              <a:avLst/>
            </a:prstTxWarp>
          </a:bodyPr>
          <a:lstStyle>
            <a:lvl1pP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3" name="Rectangle 3"/>
          <p:cNvSpPr>
            <a:spLocks noGrp="1" noChangeArrowheads="1"/>
          </p:cNvSpPr>
          <p:nvPr>
            <p:ph type="dt" sz="quarter" idx="1"/>
          </p:nvPr>
        </p:nvSpPr>
        <p:spPr bwMode="auto">
          <a:xfrm>
            <a:off x="4022728" y="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t" anchorCtr="0" compatLnSpc="1">
            <a:prstTxWarp prst="textNoShape">
              <a:avLst/>
            </a:prstTxWarp>
          </a:bodyPr>
          <a:lstStyle>
            <a:lvl1pPr algn="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4" name="Rectangle 4"/>
          <p:cNvSpPr>
            <a:spLocks noGrp="1" noChangeArrowheads="1"/>
          </p:cNvSpPr>
          <p:nvPr>
            <p:ph type="ftr" sz="quarter" idx="2"/>
          </p:nvPr>
        </p:nvSpPr>
        <p:spPr bwMode="auto">
          <a:xfrm>
            <a:off x="3" y="972185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b" anchorCtr="0" compatLnSpc="1">
            <a:prstTxWarp prst="textNoShape">
              <a:avLst/>
            </a:prstTxWarp>
          </a:bodyPr>
          <a:lstStyle>
            <a:lvl1pP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5" name="Rectangle 5"/>
          <p:cNvSpPr>
            <a:spLocks noGrp="1" noChangeArrowheads="1"/>
          </p:cNvSpPr>
          <p:nvPr>
            <p:ph type="sldNum" sz="quarter" idx="3"/>
          </p:nvPr>
        </p:nvSpPr>
        <p:spPr bwMode="auto">
          <a:xfrm>
            <a:off x="4022728" y="972185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b" anchorCtr="0" compatLnSpc="1">
            <a:prstTxWarp prst="textNoShape">
              <a:avLst/>
            </a:prstTxWarp>
          </a:bodyPr>
          <a:lstStyle>
            <a:lvl1pPr algn="r" defTabSz="990310">
              <a:lnSpc>
                <a:spcPct val="100000"/>
              </a:lnSpc>
              <a:spcBef>
                <a:spcPct val="0"/>
              </a:spcBef>
              <a:defRPr sz="1300">
                <a:solidFill>
                  <a:schemeClr val="tx1"/>
                </a:solidFill>
                <a:ea typeface="ＭＳ Ｐゴシック" panose="020B0600070205080204" pitchFamily="50" charset="-128"/>
              </a:defRPr>
            </a:lvl1pPr>
          </a:lstStyle>
          <a:p>
            <a:fld id="{4AA43CAA-F8D9-4772-8863-89498C00E2FB}" type="slidenum">
              <a:rPr lang="en-US" altLang="ja-JP"/>
              <a:pPr/>
              <a:t>‹#›</a:t>
            </a:fld>
            <a:endParaRPr lang="en-US" altLang="ja-JP"/>
          </a:p>
        </p:txBody>
      </p:sp>
    </p:spTree>
    <p:extLst>
      <p:ext uri="{BB962C8B-B14F-4D97-AF65-F5344CB8AC3E}">
        <p14:creationId xmlns:p14="http://schemas.microsoft.com/office/powerpoint/2010/main" val="42895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3" y="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t" anchorCtr="0" compatLnSpc="1">
            <a:prstTxWarp prst="textNoShape">
              <a:avLst/>
            </a:prstTxWarp>
          </a:bodyPr>
          <a:lstStyle>
            <a:lvl1pP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7" name="Rectangle 3"/>
          <p:cNvSpPr>
            <a:spLocks noGrp="1" noChangeArrowheads="1"/>
          </p:cNvSpPr>
          <p:nvPr>
            <p:ph type="dt" idx="1"/>
          </p:nvPr>
        </p:nvSpPr>
        <p:spPr bwMode="auto">
          <a:xfrm>
            <a:off x="4022728" y="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t" anchorCtr="0" compatLnSpc="1">
            <a:prstTxWarp prst="textNoShape">
              <a:avLst/>
            </a:prstTxWarp>
          </a:bodyPr>
          <a:lstStyle>
            <a:lvl1pPr algn="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781050" y="768350"/>
            <a:ext cx="5541963"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09615" y="4860926"/>
            <a:ext cx="568325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3" y="972185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b" anchorCtr="0" compatLnSpc="1">
            <a:prstTxWarp prst="textNoShape">
              <a:avLst/>
            </a:prstTxWarp>
          </a:bodyPr>
          <a:lstStyle>
            <a:lvl1pPr defTabSz="990310">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11" name="Rectangle 7"/>
          <p:cNvSpPr>
            <a:spLocks noGrp="1" noChangeArrowheads="1"/>
          </p:cNvSpPr>
          <p:nvPr>
            <p:ph type="sldNum" sz="quarter" idx="5"/>
          </p:nvPr>
        </p:nvSpPr>
        <p:spPr bwMode="auto">
          <a:xfrm>
            <a:off x="4022728" y="9721853"/>
            <a:ext cx="30781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17" tIns="49508" rIns="99017" bIns="49508" numCol="1" anchor="b" anchorCtr="0" compatLnSpc="1">
            <a:prstTxWarp prst="textNoShape">
              <a:avLst/>
            </a:prstTxWarp>
          </a:bodyPr>
          <a:lstStyle>
            <a:lvl1pPr algn="r" defTabSz="990310">
              <a:lnSpc>
                <a:spcPct val="100000"/>
              </a:lnSpc>
              <a:spcBef>
                <a:spcPct val="0"/>
              </a:spcBef>
              <a:defRPr sz="1300">
                <a:solidFill>
                  <a:schemeClr val="tx1"/>
                </a:solidFill>
                <a:ea typeface="ＭＳ Ｐゴシック" panose="020B0600070205080204" pitchFamily="50" charset="-128"/>
              </a:defRPr>
            </a:lvl1pPr>
          </a:lstStyle>
          <a:p>
            <a:fld id="{D1BAD1C1-0E96-402A-B153-AAE1930FC3D4}" type="slidenum">
              <a:rPr lang="en-US" altLang="ja-JP"/>
              <a:pPr/>
              <a:t>‹#›</a:t>
            </a:fld>
            <a:endParaRPr lang="en-US" altLang="ja-JP"/>
          </a:p>
        </p:txBody>
      </p:sp>
    </p:spTree>
    <p:extLst>
      <p:ext uri="{BB962C8B-B14F-4D97-AF65-F5344CB8AC3E}">
        <p14:creationId xmlns:p14="http://schemas.microsoft.com/office/powerpoint/2010/main" val="148705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2</a:t>
            </a:fld>
            <a:endParaRPr lang="en-US" altLang="ja-JP"/>
          </a:p>
        </p:txBody>
      </p:sp>
    </p:spTree>
    <p:extLst>
      <p:ext uri="{BB962C8B-B14F-4D97-AF65-F5344CB8AC3E}">
        <p14:creationId xmlns:p14="http://schemas.microsoft.com/office/powerpoint/2010/main" val="2686130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3</a:t>
            </a:fld>
            <a:endParaRPr lang="en-US" altLang="ja-JP"/>
          </a:p>
        </p:txBody>
      </p:sp>
    </p:spTree>
    <p:extLst>
      <p:ext uri="{BB962C8B-B14F-4D97-AF65-F5344CB8AC3E}">
        <p14:creationId xmlns:p14="http://schemas.microsoft.com/office/powerpoint/2010/main" val="252952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4</a:t>
            </a:fld>
            <a:endParaRPr lang="en-US" altLang="ja-JP"/>
          </a:p>
        </p:txBody>
      </p:sp>
    </p:spTree>
    <p:extLst>
      <p:ext uri="{BB962C8B-B14F-4D97-AF65-F5344CB8AC3E}">
        <p14:creationId xmlns:p14="http://schemas.microsoft.com/office/powerpoint/2010/main" val="324179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BAD1C1-0E96-402A-B153-AAE1930FC3D4}" type="slidenum">
              <a:rPr lang="en-US" altLang="ja-JP" smtClean="0"/>
              <a:pPr/>
              <a:t>5</a:t>
            </a:fld>
            <a:endParaRPr lang="en-US" altLang="ja-JP"/>
          </a:p>
        </p:txBody>
      </p:sp>
    </p:spTree>
    <p:extLst>
      <p:ext uri="{BB962C8B-B14F-4D97-AF65-F5344CB8AC3E}">
        <p14:creationId xmlns:p14="http://schemas.microsoft.com/office/powerpoint/2010/main" val="2916255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9903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3592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1047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1CB25E3E-A466-48C9-9475-8605BDB45D95}" type="slidenum">
              <a:rPr lang="en-US" altLang="ja-JP"/>
              <a:pPr/>
              <a:t>‹#›</a:t>
            </a:fld>
            <a:endParaRPr lang="en-US" altLang="ja-JP"/>
          </a:p>
        </p:txBody>
      </p:sp>
    </p:spTree>
    <p:extLst>
      <p:ext uri="{BB962C8B-B14F-4D97-AF65-F5344CB8AC3E}">
        <p14:creationId xmlns:p14="http://schemas.microsoft.com/office/powerpoint/2010/main" val="35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F3ACBDD4-41DB-4240-A655-7396D11B8BEB}" type="slidenum">
              <a:rPr lang="en-US" altLang="ja-JP"/>
              <a:pPr/>
              <a:t>‹#›</a:t>
            </a:fld>
            <a:endParaRPr lang="en-US" altLang="ja-JP"/>
          </a:p>
        </p:txBody>
      </p:sp>
    </p:spTree>
    <p:extLst>
      <p:ext uri="{BB962C8B-B14F-4D97-AF65-F5344CB8AC3E}">
        <p14:creationId xmlns:p14="http://schemas.microsoft.com/office/powerpoint/2010/main" val="4144570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F5CC3CC8-C8F7-48A5-A2D8-B541216CCBF8}" type="slidenum">
              <a:rPr lang="en-US" altLang="ja-JP"/>
              <a:pPr/>
              <a:t>‹#›</a:t>
            </a:fld>
            <a:endParaRPr lang="en-US" altLang="ja-JP"/>
          </a:p>
        </p:txBody>
      </p:sp>
    </p:spTree>
    <p:extLst>
      <p:ext uri="{BB962C8B-B14F-4D97-AF65-F5344CB8AC3E}">
        <p14:creationId xmlns:p14="http://schemas.microsoft.com/office/powerpoint/2010/main" val="2903687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63281EA2-573B-4613-A30B-B24EC0C74477}" type="slidenum">
              <a:rPr lang="en-US" altLang="ja-JP"/>
              <a:pPr/>
              <a:t>‹#›</a:t>
            </a:fld>
            <a:endParaRPr lang="en-US" altLang="ja-JP"/>
          </a:p>
        </p:txBody>
      </p:sp>
    </p:spTree>
    <p:extLst>
      <p:ext uri="{BB962C8B-B14F-4D97-AF65-F5344CB8AC3E}">
        <p14:creationId xmlns:p14="http://schemas.microsoft.com/office/powerpoint/2010/main" val="195947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0BBCB1E7-E20E-4D82-8902-BEF31A1E5222}" type="slidenum">
              <a:rPr lang="en-US" altLang="ja-JP"/>
              <a:pPr/>
              <a:t>‹#›</a:t>
            </a:fld>
            <a:endParaRPr lang="en-US" altLang="ja-JP"/>
          </a:p>
        </p:txBody>
      </p:sp>
    </p:spTree>
    <p:extLst>
      <p:ext uri="{BB962C8B-B14F-4D97-AF65-F5344CB8AC3E}">
        <p14:creationId xmlns:p14="http://schemas.microsoft.com/office/powerpoint/2010/main" val="3124209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BFD2F668-4010-4DAC-A2AE-7ED93632BBDE}" type="slidenum">
              <a:rPr lang="en-US" altLang="ja-JP"/>
              <a:pPr/>
              <a:t>‹#›</a:t>
            </a:fld>
            <a:endParaRPr lang="en-US" altLang="ja-JP"/>
          </a:p>
        </p:txBody>
      </p:sp>
    </p:spTree>
    <p:extLst>
      <p:ext uri="{BB962C8B-B14F-4D97-AF65-F5344CB8AC3E}">
        <p14:creationId xmlns:p14="http://schemas.microsoft.com/office/powerpoint/2010/main" val="141575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610008DB-0F20-43EA-8913-5E4B0327B793}" type="slidenum">
              <a:rPr lang="en-US" altLang="ja-JP"/>
              <a:pPr/>
              <a:t>‹#›</a:t>
            </a:fld>
            <a:endParaRPr lang="en-US" altLang="ja-JP"/>
          </a:p>
        </p:txBody>
      </p:sp>
    </p:spTree>
    <p:extLst>
      <p:ext uri="{BB962C8B-B14F-4D97-AF65-F5344CB8AC3E}">
        <p14:creationId xmlns:p14="http://schemas.microsoft.com/office/powerpoint/2010/main" val="2918779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AAA15475-3E1A-415A-B7B2-2FCF67F6D27A}" type="slidenum">
              <a:rPr lang="en-US" altLang="ja-JP"/>
              <a:pPr/>
              <a:t>‹#›</a:t>
            </a:fld>
            <a:endParaRPr lang="en-US" altLang="ja-JP"/>
          </a:p>
        </p:txBody>
      </p:sp>
    </p:spTree>
    <p:extLst>
      <p:ext uri="{BB962C8B-B14F-4D97-AF65-F5344CB8AC3E}">
        <p14:creationId xmlns:p14="http://schemas.microsoft.com/office/powerpoint/2010/main" val="331535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602192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80644892-C690-4E53-AE3A-BEE9C1E3CA98}" type="slidenum">
              <a:rPr lang="en-US" altLang="ja-JP"/>
              <a:pPr/>
              <a:t>‹#›</a:t>
            </a:fld>
            <a:endParaRPr lang="en-US" altLang="ja-JP"/>
          </a:p>
        </p:txBody>
      </p:sp>
    </p:spTree>
    <p:extLst>
      <p:ext uri="{BB962C8B-B14F-4D97-AF65-F5344CB8AC3E}">
        <p14:creationId xmlns:p14="http://schemas.microsoft.com/office/powerpoint/2010/main" val="129794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00CCD2E6-93FE-494A-A2C7-02B2FA80D45E}" type="slidenum">
              <a:rPr lang="en-US" altLang="ja-JP"/>
              <a:pPr/>
              <a:t>‹#›</a:t>
            </a:fld>
            <a:endParaRPr lang="en-US" altLang="ja-JP"/>
          </a:p>
        </p:txBody>
      </p:sp>
    </p:spTree>
    <p:extLst>
      <p:ext uri="{BB962C8B-B14F-4D97-AF65-F5344CB8AC3E}">
        <p14:creationId xmlns:p14="http://schemas.microsoft.com/office/powerpoint/2010/main" val="3815154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8EF3EC3-E668-4D77-8970-6F16AD6744AE}" type="slidenum">
              <a:rPr lang="en-US" altLang="ja-JP"/>
              <a:pPr/>
              <a:t>‹#›</a:t>
            </a:fld>
            <a:endParaRPr lang="en-US" altLang="ja-JP"/>
          </a:p>
        </p:txBody>
      </p:sp>
    </p:spTree>
    <p:extLst>
      <p:ext uri="{BB962C8B-B14F-4D97-AF65-F5344CB8AC3E}">
        <p14:creationId xmlns:p14="http://schemas.microsoft.com/office/powerpoint/2010/main" val="3746587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1261479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4033327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42750269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165985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808289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00248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54724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22405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30971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88055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42742911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675981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743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B12151A9-9E7E-42F3-8191-C3306623388C}" type="slidenum">
              <a:rPr lang="en-US" altLang="ja-JP"/>
              <a:pPr/>
              <a:t>‹#›</a:t>
            </a:fld>
            <a:endParaRPr lang="en-US" altLang="ja-JP"/>
          </a:p>
        </p:txBody>
      </p:sp>
    </p:spTree>
    <p:extLst>
      <p:ext uri="{BB962C8B-B14F-4D97-AF65-F5344CB8AC3E}">
        <p14:creationId xmlns:p14="http://schemas.microsoft.com/office/powerpoint/2010/main" val="418977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D54622F9-BBBC-4961-8942-6B6AD84B81FE}" type="slidenum">
              <a:rPr lang="en-US" altLang="ja-JP"/>
              <a:pPr/>
              <a:t>‹#›</a:t>
            </a:fld>
            <a:endParaRPr lang="en-US" altLang="ja-JP"/>
          </a:p>
        </p:txBody>
      </p:sp>
    </p:spTree>
    <p:extLst>
      <p:ext uri="{BB962C8B-B14F-4D97-AF65-F5344CB8AC3E}">
        <p14:creationId xmlns:p14="http://schemas.microsoft.com/office/powerpoint/2010/main" val="2439040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6CB733D7-6E1D-4904-9F5D-9BF4CEF47844}" type="slidenum">
              <a:rPr lang="en-US" altLang="ja-JP"/>
              <a:pPr/>
              <a:t>‹#›</a:t>
            </a:fld>
            <a:endParaRPr lang="en-US" altLang="ja-JP"/>
          </a:p>
        </p:txBody>
      </p:sp>
    </p:spTree>
    <p:extLst>
      <p:ext uri="{BB962C8B-B14F-4D97-AF65-F5344CB8AC3E}">
        <p14:creationId xmlns:p14="http://schemas.microsoft.com/office/powerpoint/2010/main" val="170610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2B059851-E708-4C0C-9789-8A3495182428}" type="slidenum">
              <a:rPr lang="en-US" altLang="ja-JP"/>
              <a:pPr/>
              <a:t>‹#›</a:t>
            </a:fld>
            <a:endParaRPr lang="en-US" altLang="ja-JP"/>
          </a:p>
        </p:txBody>
      </p:sp>
    </p:spTree>
    <p:extLst>
      <p:ext uri="{BB962C8B-B14F-4D97-AF65-F5344CB8AC3E}">
        <p14:creationId xmlns:p14="http://schemas.microsoft.com/office/powerpoint/2010/main" val="18344576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5EF8FCF7-3228-447B-B58D-075A5A48AC1F}" type="slidenum">
              <a:rPr lang="en-US" altLang="ja-JP"/>
              <a:pPr/>
              <a:t>‹#›</a:t>
            </a:fld>
            <a:endParaRPr lang="en-US" altLang="ja-JP"/>
          </a:p>
        </p:txBody>
      </p:sp>
    </p:spTree>
    <p:extLst>
      <p:ext uri="{BB962C8B-B14F-4D97-AF65-F5344CB8AC3E}">
        <p14:creationId xmlns:p14="http://schemas.microsoft.com/office/powerpoint/2010/main" val="25565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128922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6D7E2887-AB3A-4CB2-9FE3-0FC7420669AF}" type="slidenum">
              <a:rPr lang="en-US" altLang="ja-JP"/>
              <a:pPr/>
              <a:t>‹#›</a:t>
            </a:fld>
            <a:endParaRPr lang="en-US" altLang="ja-JP"/>
          </a:p>
        </p:txBody>
      </p:sp>
    </p:spTree>
    <p:extLst>
      <p:ext uri="{BB962C8B-B14F-4D97-AF65-F5344CB8AC3E}">
        <p14:creationId xmlns:p14="http://schemas.microsoft.com/office/powerpoint/2010/main" val="1530393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0A24804-7C61-4983-AD88-E752E1EAE919}" type="slidenum">
              <a:rPr lang="en-US" altLang="ja-JP"/>
              <a:pPr/>
              <a:t>‹#›</a:t>
            </a:fld>
            <a:endParaRPr lang="en-US" altLang="ja-JP"/>
          </a:p>
        </p:txBody>
      </p:sp>
    </p:spTree>
    <p:extLst>
      <p:ext uri="{BB962C8B-B14F-4D97-AF65-F5344CB8AC3E}">
        <p14:creationId xmlns:p14="http://schemas.microsoft.com/office/powerpoint/2010/main" val="3717429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EACFDFF5-02AD-4008-B22A-0E80D267831C}" type="slidenum">
              <a:rPr lang="en-US" altLang="ja-JP"/>
              <a:pPr/>
              <a:t>‹#›</a:t>
            </a:fld>
            <a:endParaRPr lang="en-US" altLang="ja-JP"/>
          </a:p>
        </p:txBody>
      </p:sp>
    </p:spTree>
    <p:extLst>
      <p:ext uri="{BB962C8B-B14F-4D97-AF65-F5344CB8AC3E}">
        <p14:creationId xmlns:p14="http://schemas.microsoft.com/office/powerpoint/2010/main" val="2355960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33B1B20-871F-4CFF-A874-3E9CF5EA9C86}" type="slidenum">
              <a:rPr lang="en-US" altLang="ja-JP"/>
              <a:pPr/>
              <a:t>‹#›</a:t>
            </a:fld>
            <a:endParaRPr lang="en-US" altLang="ja-JP"/>
          </a:p>
        </p:txBody>
      </p:sp>
    </p:spTree>
    <p:extLst>
      <p:ext uri="{BB962C8B-B14F-4D97-AF65-F5344CB8AC3E}">
        <p14:creationId xmlns:p14="http://schemas.microsoft.com/office/powerpoint/2010/main" val="33217917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6414557C-F985-4657-9E85-EB1FED5C4CFA}" type="slidenum">
              <a:rPr lang="en-US" altLang="ja-JP"/>
              <a:pPr/>
              <a:t>‹#›</a:t>
            </a:fld>
            <a:endParaRPr lang="en-US" altLang="ja-JP"/>
          </a:p>
        </p:txBody>
      </p:sp>
    </p:spTree>
    <p:extLst>
      <p:ext uri="{BB962C8B-B14F-4D97-AF65-F5344CB8AC3E}">
        <p14:creationId xmlns:p14="http://schemas.microsoft.com/office/powerpoint/2010/main" val="754707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AC99E245-D082-4305-A804-C16C424B0A81}" type="slidenum">
              <a:rPr lang="en-US" altLang="ja-JP"/>
              <a:pPr/>
              <a:t>‹#›</a:t>
            </a:fld>
            <a:endParaRPr lang="en-US" altLang="ja-JP"/>
          </a:p>
        </p:txBody>
      </p:sp>
    </p:spTree>
    <p:extLst>
      <p:ext uri="{BB962C8B-B14F-4D97-AF65-F5344CB8AC3E}">
        <p14:creationId xmlns:p14="http://schemas.microsoft.com/office/powerpoint/2010/main" val="19789273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630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2439294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7535405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9644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08189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339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884800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8132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766730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280303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5282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9816199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3BDCAAE4-29E5-4F3F-804C-A9A65059E0CB}" type="slidenum">
              <a:rPr lang="en-US" altLang="ja-JP"/>
              <a:pPr/>
              <a:t>‹#›</a:t>
            </a:fld>
            <a:endParaRPr lang="en-US" altLang="ja-JP"/>
          </a:p>
        </p:txBody>
      </p:sp>
    </p:spTree>
    <p:extLst>
      <p:ext uri="{BB962C8B-B14F-4D97-AF65-F5344CB8AC3E}">
        <p14:creationId xmlns:p14="http://schemas.microsoft.com/office/powerpoint/2010/main" val="2909515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B08479D-F2DC-4A63-B59A-8E9AE873EB6B}" type="slidenum">
              <a:rPr lang="en-US" altLang="ja-JP"/>
              <a:pPr/>
              <a:t>‹#›</a:t>
            </a:fld>
            <a:endParaRPr lang="en-US" altLang="ja-JP"/>
          </a:p>
        </p:txBody>
      </p:sp>
    </p:spTree>
    <p:extLst>
      <p:ext uri="{BB962C8B-B14F-4D97-AF65-F5344CB8AC3E}">
        <p14:creationId xmlns:p14="http://schemas.microsoft.com/office/powerpoint/2010/main" val="1192856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E936E9A4-44AB-47A5-BE8C-71D8F8A8E468}" type="slidenum">
              <a:rPr lang="en-US" altLang="ja-JP"/>
              <a:pPr/>
              <a:t>‹#›</a:t>
            </a:fld>
            <a:endParaRPr lang="en-US" altLang="ja-JP"/>
          </a:p>
        </p:txBody>
      </p:sp>
    </p:spTree>
    <p:extLst>
      <p:ext uri="{BB962C8B-B14F-4D97-AF65-F5344CB8AC3E}">
        <p14:creationId xmlns:p14="http://schemas.microsoft.com/office/powerpoint/2010/main" val="59338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057583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E4A8D23B-0AE5-4A0E-BF17-3EBBEA5402BB}" type="slidenum">
              <a:rPr lang="en-US" altLang="ja-JP"/>
              <a:pPr/>
              <a:t>‹#›</a:t>
            </a:fld>
            <a:endParaRPr lang="en-US" altLang="ja-JP"/>
          </a:p>
        </p:txBody>
      </p:sp>
    </p:spTree>
    <p:extLst>
      <p:ext uri="{BB962C8B-B14F-4D97-AF65-F5344CB8AC3E}">
        <p14:creationId xmlns:p14="http://schemas.microsoft.com/office/powerpoint/2010/main" val="41274024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26220419-0B87-4419-8FA1-2BF7246C924B}" type="slidenum">
              <a:rPr lang="en-US" altLang="ja-JP"/>
              <a:pPr/>
              <a:t>‹#›</a:t>
            </a:fld>
            <a:endParaRPr lang="en-US" altLang="ja-JP"/>
          </a:p>
        </p:txBody>
      </p:sp>
    </p:spTree>
    <p:extLst>
      <p:ext uri="{BB962C8B-B14F-4D97-AF65-F5344CB8AC3E}">
        <p14:creationId xmlns:p14="http://schemas.microsoft.com/office/powerpoint/2010/main" val="3342688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5CAF7163-7FCD-421B-B69E-5F573F78EED4}" type="slidenum">
              <a:rPr lang="en-US" altLang="ja-JP"/>
              <a:pPr/>
              <a:t>‹#›</a:t>
            </a:fld>
            <a:endParaRPr lang="en-US" altLang="ja-JP"/>
          </a:p>
        </p:txBody>
      </p:sp>
    </p:spTree>
    <p:extLst>
      <p:ext uri="{BB962C8B-B14F-4D97-AF65-F5344CB8AC3E}">
        <p14:creationId xmlns:p14="http://schemas.microsoft.com/office/powerpoint/2010/main" val="40921477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21580EEB-D223-4CB0-934B-390F2402DDBE}" type="slidenum">
              <a:rPr lang="en-US" altLang="ja-JP"/>
              <a:pPr/>
              <a:t>‹#›</a:t>
            </a:fld>
            <a:endParaRPr lang="en-US" altLang="ja-JP"/>
          </a:p>
        </p:txBody>
      </p:sp>
    </p:spTree>
    <p:extLst>
      <p:ext uri="{BB962C8B-B14F-4D97-AF65-F5344CB8AC3E}">
        <p14:creationId xmlns:p14="http://schemas.microsoft.com/office/powerpoint/2010/main" val="20704965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F42002B-0E65-4B97-8ACC-98BFCA89BB18}" type="slidenum">
              <a:rPr lang="en-US" altLang="ja-JP"/>
              <a:pPr/>
              <a:t>‹#›</a:t>
            </a:fld>
            <a:endParaRPr lang="en-US" altLang="ja-JP"/>
          </a:p>
        </p:txBody>
      </p:sp>
    </p:spTree>
    <p:extLst>
      <p:ext uri="{BB962C8B-B14F-4D97-AF65-F5344CB8AC3E}">
        <p14:creationId xmlns:p14="http://schemas.microsoft.com/office/powerpoint/2010/main" val="884232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2E3CFD6F-2230-4BBB-A785-BAB62141AC91}" type="slidenum">
              <a:rPr lang="en-US" altLang="ja-JP"/>
              <a:pPr/>
              <a:t>‹#›</a:t>
            </a:fld>
            <a:endParaRPr lang="en-US" altLang="ja-JP"/>
          </a:p>
        </p:txBody>
      </p:sp>
    </p:spTree>
    <p:extLst>
      <p:ext uri="{BB962C8B-B14F-4D97-AF65-F5344CB8AC3E}">
        <p14:creationId xmlns:p14="http://schemas.microsoft.com/office/powerpoint/2010/main" val="2023368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DE07A26-CB65-45F7-B18A-C9947D9AA599}" type="slidenum">
              <a:rPr lang="en-US" altLang="ja-JP"/>
              <a:pPr/>
              <a:t>‹#›</a:t>
            </a:fld>
            <a:endParaRPr lang="en-US" altLang="ja-JP"/>
          </a:p>
        </p:txBody>
      </p:sp>
    </p:spTree>
    <p:extLst>
      <p:ext uri="{BB962C8B-B14F-4D97-AF65-F5344CB8AC3E}">
        <p14:creationId xmlns:p14="http://schemas.microsoft.com/office/powerpoint/2010/main" val="293215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CFA3940-07F6-4FB5-AF5C-AB84B62AB08E}" type="slidenum">
              <a:rPr lang="en-US" altLang="ja-JP"/>
              <a:pPr/>
              <a:t>‹#›</a:t>
            </a:fld>
            <a:endParaRPr lang="en-US" altLang="ja-JP"/>
          </a:p>
        </p:txBody>
      </p:sp>
    </p:spTree>
    <p:extLst>
      <p:ext uri="{BB962C8B-B14F-4D97-AF65-F5344CB8AC3E}">
        <p14:creationId xmlns:p14="http://schemas.microsoft.com/office/powerpoint/2010/main" val="7947351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408343042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853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63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9408301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25461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12709147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038609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08446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9068809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66212675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63916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573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3132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7525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75779"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C5487078-0306-46D7-81FD-FBFBA1FC3E1E}" type="slidenum">
              <a:rPr lang="en-US" altLang="ja-JP"/>
              <a:pPr/>
              <a:t>‹#›</a:t>
            </a:fld>
            <a:endParaRPr lang="en-US" altLang="ja-JP"/>
          </a:p>
        </p:txBody>
      </p:sp>
      <p:sp>
        <p:nvSpPr>
          <p:cNvPr id="2052" name="Rectangle 6"/>
          <p:cNvSpPr>
            <a:spLocks noChangeArrowheads="1"/>
          </p:cNvSpPr>
          <p:nvPr userDrawn="1"/>
        </p:nvSpPr>
        <p:spPr bwMode="auto">
          <a:xfrm>
            <a:off x="0" y="0"/>
            <a:ext cx="1892300" cy="6858000"/>
          </a:xfrm>
          <a:prstGeom prst="rect">
            <a:avLst/>
          </a:prstGeom>
          <a:solidFill>
            <a:srgbClr val="0071B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35843"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34B95594-0B9A-43EF-A624-26FE9996884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rtl="0" eaLnBrk="0" fontAlgn="base" hangingPunct="0">
        <a:spcBef>
          <a:spcPct val="0"/>
        </a:spcBef>
        <a:spcAft>
          <a:spcPct val="0"/>
        </a:spcAft>
        <a:defRPr kumimoji="1" sz="2200" b="1">
          <a:solidFill>
            <a:srgbClr val="5F5F5F"/>
          </a:solidFill>
          <a:latin typeface="+mj-lt"/>
          <a:ea typeface="+mj-ea"/>
          <a:cs typeface="+mj-cs"/>
        </a:defRPr>
      </a:lvl1pPr>
      <a:lvl2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2pPr>
      <a:lvl3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3pPr>
      <a:lvl4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4pPr>
      <a:lvl5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5pPr>
      <a:lvl6pPr marL="457200" algn="l" rtl="0" fontAlgn="base">
        <a:spcBef>
          <a:spcPct val="0"/>
        </a:spcBef>
        <a:spcAft>
          <a:spcPct val="0"/>
        </a:spcAft>
        <a:defRPr kumimoji="1" sz="2200" b="1">
          <a:solidFill>
            <a:srgbClr val="5F5F5F"/>
          </a:solidFill>
          <a:latin typeface="メイリオ" pitchFamily="50" charset="-128"/>
          <a:ea typeface="ＭＳ Ｐゴシック" pitchFamily="50" charset="-128"/>
        </a:defRPr>
      </a:lvl6pPr>
      <a:lvl7pPr marL="914400" algn="l" rtl="0" fontAlgn="base">
        <a:spcBef>
          <a:spcPct val="0"/>
        </a:spcBef>
        <a:spcAft>
          <a:spcPct val="0"/>
        </a:spcAft>
        <a:defRPr kumimoji="1" sz="2200" b="1">
          <a:solidFill>
            <a:srgbClr val="5F5F5F"/>
          </a:solidFill>
          <a:latin typeface="メイリオ" pitchFamily="50" charset="-128"/>
          <a:ea typeface="ＭＳ Ｐゴシック" pitchFamily="50" charset="-128"/>
        </a:defRPr>
      </a:lvl7pPr>
      <a:lvl8pPr marL="1371600" algn="l" rtl="0" fontAlgn="base">
        <a:spcBef>
          <a:spcPct val="0"/>
        </a:spcBef>
        <a:spcAft>
          <a:spcPct val="0"/>
        </a:spcAft>
        <a:defRPr kumimoji="1" sz="2200" b="1">
          <a:solidFill>
            <a:srgbClr val="5F5F5F"/>
          </a:solidFill>
          <a:latin typeface="メイリオ" pitchFamily="50" charset="-128"/>
          <a:ea typeface="ＭＳ Ｐゴシック" pitchFamily="50" charset="-128"/>
        </a:defRPr>
      </a:lvl8pPr>
      <a:lvl9pPr marL="1828800" algn="l" rtl="0" fontAlgn="base">
        <a:spcBef>
          <a:spcPct val="0"/>
        </a:spcBef>
        <a:spcAft>
          <a:spcPct val="0"/>
        </a:spcAft>
        <a:defRPr kumimoji="1" sz="2200" b="1">
          <a:solidFill>
            <a:srgbClr val="5F5F5F"/>
          </a:solidFill>
          <a:latin typeface="メイリオ"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6"/>
          <p:cNvSpPr>
            <a:spLocks noChangeArrowheads="1"/>
          </p:cNvSpPr>
          <p:nvPr userDrawn="1"/>
        </p:nvSpPr>
        <p:spPr bwMode="auto">
          <a:xfrm>
            <a:off x="0" y="0"/>
            <a:ext cx="9906000" cy="620713"/>
          </a:xfrm>
          <a:prstGeom prst="rect">
            <a:avLst/>
          </a:prstGeom>
          <a:solidFill>
            <a:srgbClr val="777777"/>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
        <p:nvSpPr>
          <p:cNvPr id="5123"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44035"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084C9C92-0CB8-4936-A90C-7FF69F23A0F7}" type="slidenum">
              <a:rPr lang="en-US" altLang="ja-JP"/>
              <a:pPr/>
              <a:t>‹#›</a:t>
            </a:fld>
            <a:endParaRPr lang="en-US" altLang="ja-JP"/>
          </a:p>
        </p:txBody>
      </p:sp>
      <p:sp>
        <p:nvSpPr>
          <p:cNvPr id="5125" name="Line 5"/>
          <p:cNvSpPr>
            <a:spLocks noChangeShapeType="1"/>
          </p:cNvSpPr>
          <p:nvPr userDrawn="1"/>
        </p:nvSpPr>
        <p:spPr bwMode="auto">
          <a:xfrm>
            <a:off x="0" y="620713"/>
            <a:ext cx="9906000" cy="0"/>
          </a:xfrm>
          <a:prstGeom prst="line">
            <a:avLst/>
          </a:prstGeom>
          <a:noFill/>
          <a:ln w="952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08737842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496" y="2130425"/>
            <a:ext cx="8420100" cy="1470025"/>
          </a:xfrm>
        </p:spPr>
        <p:txBody>
          <a:bodyPr>
            <a:normAutofit/>
          </a:bodyPr>
          <a:lstStyle/>
          <a:p>
            <a:pPr algn="ctr"/>
            <a:r>
              <a:rPr lang="ja-JP" altLang="en-US" sz="4000" dirty="0">
                <a:solidFill>
                  <a:srgbClr val="7030A0"/>
                </a:solidFill>
                <a:latin typeface="Meiryo UI" panose="020B0604030504040204" pitchFamily="50" charset="-128"/>
                <a:ea typeface="Meiryo UI" panose="020B0604030504040204" pitchFamily="50" charset="-128"/>
              </a:rPr>
              <a:t>大阪市</a:t>
            </a:r>
            <a:r>
              <a:rPr lang="en-US" altLang="ja-JP" sz="4000" dirty="0">
                <a:solidFill>
                  <a:srgbClr val="7030A0"/>
                </a:solidFill>
                <a:latin typeface="Meiryo UI" panose="020B0604030504040204" pitchFamily="50" charset="-128"/>
                <a:ea typeface="Meiryo UI" panose="020B0604030504040204" pitchFamily="50" charset="-128"/>
              </a:rPr>
              <a:t>ICT</a:t>
            </a:r>
            <a:r>
              <a:rPr lang="ja-JP" altLang="en-US" sz="4000" dirty="0">
                <a:solidFill>
                  <a:srgbClr val="7030A0"/>
                </a:solidFill>
                <a:latin typeface="Meiryo UI" panose="020B0604030504040204" pitchFamily="50" charset="-128"/>
                <a:ea typeface="Meiryo UI" panose="020B0604030504040204" pitchFamily="50" charset="-128"/>
              </a:rPr>
              <a:t>戦略アクションプラン</a:t>
            </a:r>
            <a:br>
              <a:rPr lang="en-US" altLang="ja-JP" sz="4000" dirty="0">
                <a:solidFill>
                  <a:srgbClr val="7030A0"/>
                </a:solidFill>
                <a:latin typeface="Meiryo UI" panose="020B0604030504040204" pitchFamily="50" charset="-128"/>
                <a:ea typeface="Meiryo UI" panose="020B0604030504040204" pitchFamily="50" charset="-128"/>
              </a:rPr>
            </a:br>
            <a:r>
              <a:rPr lang="en-US" altLang="ja-JP" sz="4000" dirty="0">
                <a:solidFill>
                  <a:srgbClr val="7030A0"/>
                </a:solidFill>
                <a:latin typeface="Meiryo UI" panose="020B0604030504040204" pitchFamily="50" charset="-128"/>
                <a:ea typeface="Meiryo UI" panose="020B0604030504040204" pitchFamily="50" charset="-128"/>
              </a:rPr>
              <a:t>2021</a:t>
            </a:r>
            <a:r>
              <a:rPr lang="ja-JP" altLang="en-US" sz="4000" dirty="0">
                <a:solidFill>
                  <a:srgbClr val="7030A0"/>
                </a:solidFill>
                <a:latin typeface="Meiryo UI" panose="020B0604030504040204" pitchFamily="50" charset="-128"/>
                <a:ea typeface="Meiryo UI" panose="020B0604030504040204" pitchFamily="50" charset="-128"/>
              </a:rPr>
              <a:t>年度の取組実績</a:t>
            </a:r>
          </a:p>
        </p:txBody>
      </p:sp>
      <p:sp>
        <p:nvSpPr>
          <p:cNvPr id="3" name="サブタイトル 2"/>
          <p:cNvSpPr>
            <a:spLocks noGrp="1"/>
          </p:cNvSpPr>
          <p:nvPr>
            <p:ph type="subTitle" idx="1"/>
          </p:nvPr>
        </p:nvSpPr>
        <p:spPr/>
        <p:txBody>
          <a:bodyPr/>
          <a:lstStyle/>
          <a:p>
            <a:r>
              <a:rPr kumimoji="1" lang="ja-JP" altLang="en-US" dirty="0">
                <a:latin typeface="Meiryo UI" panose="020B0604030504040204" pitchFamily="50" charset="-128"/>
                <a:ea typeface="Meiryo UI" panose="020B0604030504040204" pitchFamily="50" charset="-128"/>
              </a:rPr>
              <a:t>本編</a:t>
            </a:r>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令和４年４月　大阪市</a:t>
            </a:r>
          </a:p>
        </p:txBody>
      </p:sp>
    </p:spTree>
    <p:extLst>
      <p:ext uri="{BB962C8B-B14F-4D97-AF65-F5344CB8AC3E}">
        <p14:creationId xmlns:p14="http://schemas.microsoft.com/office/powerpoint/2010/main" val="20299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本資料について</a:t>
            </a:r>
          </a:p>
        </p:txBody>
      </p:sp>
      <p:sp>
        <p:nvSpPr>
          <p:cNvPr id="3" name="コンテンツ プレースホルダー 2"/>
          <p:cNvSpPr>
            <a:spLocks noGrp="1"/>
          </p:cNvSpPr>
          <p:nvPr>
            <p:ph idx="1"/>
          </p:nvPr>
        </p:nvSpPr>
        <p:spPr>
          <a:xfrm>
            <a:off x="640525" y="1092708"/>
            <a:ext cx="8915400" cy="4525963"/>
          </a:xfrm>
        </p:spPr>
        <p:txBody>
          <a:bodyPr/>
          <a:lstStyle/>
          <a:p>
            <a:pPr marL="0" indent="0">
              <a:buNone/>
            </a:pPr>
            <a:r>
              <a:rPr lang="ja-JP" altLang="en-US" sz="1800" dirty="0">
                <a:latin typeface="メイリオ" panose="020B0604030504040204" pitchFamily="50" charset="-128"/>
                <a:ea typeface="メイリオ" panose="020B0604030504040204" pitchFamily="50" charset="-128"/>
              </a:rPr>
              <a:t>　大阪市では、令和３年６月４日に「大阪市</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戦略第３版（以下「</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戦略」）」を策定し、デジタル社会にふさわしい都市の実現に向けて取組を進めています。</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また、</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戦略に基づく取組を着実に推進するため、具体性・実効性のある計画とし、「大阪市</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戦略アクションプラン（以下「アクションプラン」）」を策定しています。</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アクションプランに掲載している取組については、取組項目ごとに設定したスケジュールや</a:t>
            </a:r>
            <a:r>
              <a:rPr lang="en-US" altLang="ja-JP" sz="1800" dirty="0">
                <a:latin typeface="メイリオ" panose="020B0604030504040204" pitchFamily="50" charset="-128"/>
                <a:ea typeface="メイリオ" panose="020B0604030504040204" pitchFamily="50" charset="-128"/>
              </a:rPr>
              <a:t>KPI</a:t>
            </a:r>
            <a:r>
              <a:rPr lang="ja-JP" altLang="en-US" sz="1800" dirty="0">
                <a:latin typeface="メイリオ" panose="020B0604030504040204" pitchFamily="50" charset="-128"/>
                <a:ea typeface="メイリオ" panose="020B0604030504040204" pitchFamily="50" charset="-128"/>
              </a:rPr>
              <a:t>に基づき、「大阪市最高情報統括責任者（デジタル統括室長）が年１回以上進捗を管理することを基本」としています。　</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本資料では、アクションプランに掲載している取組の</a:t>
            </a:r>
            <a:r>
              <a:rPr lang="en-US" altLang="ja-JP" sz="1800" dirty="0">
                <a:latin typeface="メイリオ" panose="020B0604030504040204" pitchFamily="50" charset="-128"/>
                <a:ea typeface="メイリオ" panose="020B0604030504040204" pitchFamily="50" charset="-128"/>
              </a:rPr>
              <a:t>2021</a:t>
            </a:r>
            <a:r>
              <a:rPr lang="ja-JP" altLang="en-US" sz="1800" dirty="0">
                <a:latin typeface="メイリオ" panose="020B0604030504040204" pitchFamily="50" charset="-128"/>
                <a:ea typeface="メイリオ" panose="020B0604030504040204" pitchFamily="50" charset="-128"/>
              </a:rPr>
              <a:t>年度の進捗状況について、とりまとめています。</a:t>
            </a:r>
          </a:p>
        </p:txBody>
      </p:sp>
      <p:sp>
        <p:nvSpPr>
          <p:cNvPr id="5"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1</a:t>
            </a:fld>
            <a:endParaRPr kumimoji="0" lang="en-US" altLang="ja-JP" sz="1000" dirty="0">
              <a:solidFill>
                <a:srgbClr val="000000"/>
              </a:solidFill>
              <a:latin typeface="メイリオ" panose="020B0604030504040204" pitchFamily="50" charset="-128"/>
            </a:endParaRPr>
          </a:p>
        </p:txBody>
      </p:sp>
    </p:spTree>
    <p:extLst>
      <p:ext uri="{BB962C8B-B14F-4D97-AF65-F5344CB8AC3E}">
        <p14:creationId xmlns:p14="http://schemas.microsoft.com/office/powerpoint/2010/main" val="357148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6910960" y="1021030"/>
            <a:ext cx="1488875" cy="329466"/>
          </a:xfrm>
          <a:prstGeom prst="rect">
            <a:avLst/>
          </a:prstGeom>
          <a:noFill/>
        </p:spPr>
        <p:txBody>
          <a:bodyPr vert="horz" lIns="74295" tIns="37148" rIns="74295" bIns="37148" rtlCol="0" anchor="ctr">
            <a:noAutofit/>
          </a:bodyPr>
          <a:lstStyle>
            <a:lvl1pPr>
              <a:lnSpc>
                <a:spcPct val="90000"/>
              </a:lnSpc>
              <a:spcBef>
                <a:spcPct val="0"/>
              </a:spcBef>
              <a:buNone/>
              <a:defRPr sz="2200">
                <a:solidFill>
                  <a:srgbClr val="5F5F5F"/>
                </a:solidFill>
                <a:latin typeface="メイリオ" panose="020B0604030504040204" pitchFamily="50" charset="-128"/>
                <a:ea typeface="メイリオ" panose="020B0604030504040204" pitchFamily="50" charset="-128"/>
                <a:cs typeface="+mj-cs"/>
              </a:defRPr>
            </a:lvl1pPr>
          </a:lstStyle>
          <a:p>
            <a:r>
              <a:rPr lang="ja-JP" altLang="en-US" sz="2275" dirty="0">
                <a:latin typeface="+mj-ea"/>
                <a:ea typeface="+mj-ea"/>
              </a:rPr>
              <a:t>取組方針</a:t>
            </a:r>
          </a:p>
        </p:txBody>
      </p:sp>
      <p:sp>
        <p:nvSpPr>
          <p:cNvPr id="41" name="右矢印 40"/>
          <p:cNvSpPr/>
          <p:nvPr/>
        </p:nvSpPr>
        <p:spPr>
          <a:xfrm>
            <a:off x="4921059" y="3624192"/>
            <a:ext cx="763639" cy="1020959"/>
          </a:xfrm>
          <a:prstGeom prst="rightArrow">
            <a:avLst>
              <a:gd name="adj1" fmla="val 50000"/>
              <a:gd name="adj2" fmla="val 50861"/>
            </a:avLst>
          </a:prstGeom>
          <a:solidFill>
            <a:schemeClr val="tx1"/>
          </a:solidFill>
          <a:ln w="12700" cap="flat" cmpd="sng" algn="ctr">
            <a:noFill/>
            <a:prstDash val="solid"/>
            <a:miter lim="800000"/>
          </a:ln>
          <a:effectLst/>
        </p:spPr>
        <p:txBody>
          <a:bodyPr rtlCol="0" anchor="ctr"/>
          <a:lstStyle/>
          <a:p>
            <a:pPr algn="ctr">
              <a:defRPr/>
            </a:pPr>
            <a:endParaRPr kumimoji="0" lang="ja-JP" altLang="en-US" sz="1300" kern="0">
              <a:solidFill>
                <a:prstClr val="white"/>
              </a:solidFill>
              <a:latin typeface="+mj-ea"/>
              <a:ea typeface="+mj-ea"/>
            </a:endParaRPr>
          </a:p>
        </p:txBody>
      </p:sp>
      <p:sp>
        <p:nvSpPr>
          <p:cNvPr id="42" name="テキスト ボックス 41"/>
          <p:cNvSpPr txBox="1"/>
          <p:nvPr/>
        </p:nvSpPr>
        <p:spPr>
          <a:xfrm>
            <a:off x="5915463" y="1651438"/>
            <a:ext cx="3213908" cy="512448"/>
          </a:xfrm>
          <a:prstGeom prst="rect">
            <a:avLst/>
          </a:prstGeom>
          <a:solidFill>
            <a:srgbClr val="DA4C20"/>
          </a:solidFill>
          <a:ln w="1270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まちのスマート化</a:t>
            </a:r>
            <a:endParaRPr kumimoji="0" lang="en-US" altLang="ja-JP" sz="1950" b="1" kern="0" dirty="0">
              <a:solidFill>
                <a:prstClr val="white"/>
              </a:solidFill>
              <a:latin typeface="+mj-ea"/>
              <a:ea typeface="+mj-ea"/>
            </a:endParaRPr>
          </a:p>
        </p:txBody>
      </p:sp>
      <p:sp>
        <p:nvSpPr>
          <p:cNvPr id="43" name="テキスト ボックス 42"/>
          <p:cNvSpPr txBox="1"/>
          <p:nvPr/>
        </p:nvSpPr>
        <p:spPr>
          <a:xfrm>
            <a:off x="5921821" y="2521740"/>
            <a:ext cx="3207550" cy="512448"/>
          </a:xfrm>
          <a:prstGeom prst="rect">
            <a:avLst/>
          </a:prstGeom>
          <a:solidFill>
            <a:srgbClr val="F69200"/>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a:t>
            </a:r>
            <a:endParaRPr kumimoji="0" lang="en-US" altLang="ja-JP" sz="1950" b="1" kern="0" dirty="0">
              <a:solidFill>
                <a:prstClr val="white"/>
              </a:solidFill>
              <a:latin typeface="+mj-ea"/>
              <a:ea typeface="+mj-ea"/>
            </a:endParaRPr>
          </a:p>
        </p:txBody>
      </p:sp>
      <p:sp>
        <p:nvSpPr>
          <p:cNvPr id="44" name="テキスト ボックス 43"/>
          <p:cNvSpPr txBox="1"/>
          <p:nvPr/>
        </p:nvSpPr>
        <p:spPr>
          <a:xfrm>
            <a:off x="5906926" y="4216957"/>
            <a:ext cx="3222444" cy="1080000"/>
          </a:xfrm>
          <a:prstGeom prst="rect">
            <a:avLst/>
          </a:prstGeom>
          <a:solidFill>
            <a:srgbClr val="0070C0"/>
          </a:solidFill>
          <a:ln w="12700" cap="flat" cmpd="sng" algn="ctr">
            <a:noFill/>
            <a:prstDash val="solid"/>
            <a:miter lim="800000"/>
          </a:ln>
          <a:effectLst/>
        </p:spPr>
        <p:txBody>
          <a:bodyPr wrap="square" rtlCol="0" anchor="ctr">
            <a:spAutoFit/>
          </a:bodyPr>
          <a:lstStyle/>
          <a:p>
            <a:pPr algn="ctr">
              <a:defRPr/>
            </a:pPr>
            <a:r>
              <a:rPr kumimoji="0" lang="en-US" altLang="ja-JP" sz="1950" b="1" kern="0" dirty="0">
                <a:solidFill>
                  <a:prstClr val="white"/>
                </a:solidFill>
                <a:latin typeface="+mj-ea"/>
                <a:ea typeface="+mj-ea"/>
              </a:rPr>
              <a:t>ICT</a:t>
            </a:r>
            <a:r>
              <a:rPr kumimoji="0" lang="ja-JP" altLang="en-US" sz="1950" b="1" kern="0" dirty="0">
                <a:solidFill>
                  <a:prstClr val="white"/>
                </a:solidFill>
                <a:latin typeface="+mj-ea"/>
                <a:ea typeface="+mj-ea"/>
              </a:rPr>
              <a:t>を利用した</a:t>
            </a:r>
          </a:p>
          <a:p>
            <a:pPr algn="ctr">
              <a:defRPr/>
            </a:pPr>
            <a:r>
              <a:rPr kumimoji="0" lang="ja-JP" altLang="en-US" sz="1950" b="1" kern="0" dirty="0">
                <a:solidFill>
                  <a:prstClr val="white"/>
                </a:solidFill>
                <a:latin typeface="+mj-ea"/>
                <a:ea typeface="+mj-ea"/>
              </a:rPr>
              <a:t>行政サービスの強靭化</a:t>
            </a:r>
            <a:endParaRPr kumimoji="0" lang="en-US" altLang="ja-JP" sz="1950" b="1" kern="0" dirty="0">
              <a:solidFill>
                <a:prstClr val="white"/>
              </a:solidFill>
              <a:latin typeface="+mj-ea"/>
              <a:ea typeface="+mj-ea"/>
            </a:endParaRPr>
          </a:p>
        </p:txBody>
      </p:sp>
      <p:sp>
        <p:nvSpPr>
          <p:cNvPr id="45" name="テキスト ボックス 44"/>
          <p:cNvSpPr txBox="1"/>
          <p:nvPr/>
        </p:nvSpPr>
        <p:spPr>
          <a:xfrm>
            <a:off x="5921820" y="5539426"/>
            <a:ext cx="3234041" cy="1080000"/>
          </a:xfrm>
          <a:prstGeom prst="rect">
            <a:avLst/>
          </a:prstGeom>
          <a:solidFill>
            <a:schemeClr val="tx1">
              <a:lumMod val="65000"/>
              <a:lumOff val="35000"/>
            </a:schemeClr>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行政のデジタル化に最適な</a:t>
            </a:r>
          </a:p>
          <a:p>
            <a:pPr algn="ctr">
              <a:defRPr/>
            </a:pPr>
            <a:r>
              <a:rPr kumimoji="0" lang="ja-JP" altLang="en-US" sz="1950" b="1" kern="0" dirty="0">
                <a:solidFill>
                  <a:prstClr val="white"/>
                </a:solidFill>
                <a:latin typeface="+mj-ea"/>
                <a:ea typeface="+mj-ea"/>
              </a:rPr>
              <a:t>情報システムの整備</a:t>
            </a:r>
            <a:endParaRPr kumimoji="0" lang="en-US" altLang="ja-JP" sz="1950" b="1" kern="0" dirty="0">
              <a:solidFill>
                <a:prstClr val="white"/>
              </a:solidFill>
              <a:latin typeface="+mj-ea"/>
              <a:ea typeface="+mj-ea"/>
            </a:endParaRPr>
          </a:p>
        </p:txBody>
      </p:sp>
      <p:sp>
        <p:nvSpPr>
          <p:cNvPr id="59" name="テキスト ボックス 58"/>
          <p:cNvSpPr txBox="1"/>
          <p:nvPr/>
        </p:nvSpPr>
        <p:spPr>
          <a:xfrm>
            <a:off x="5906927" y="3412209"/>
            <a:ext cx="3222444" cy="512448"/>
          </a:xfrm>
          <a:prstGeom prst="rect">
            <a:avLst/>
          </a:prstGeom>
          <a:solidFill>
            <a:srgbClr val="A6B727"/>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データ活用の推進</a:t>
            </a:r>
            <a:endParaRPr kumimoji="0" lang="en-US" altLang="ja-JP" sz="1950" b="1" kern="0" dirty="0">
              <a:solidFill>
                <a:prstClr val="white"/>
              </a:solidFill>
              <a:latin typeface="+mj-ea"/>
              <a:ea typeface="+mj-ea"/>
            </a:endParaRPr>
          </a:p>
        </p:txBody>
      </p:sp>
      <p:sp>
        <p:nvSpPr>
          <p:cNvPr id="60" name="テキスト ボックス 59"/>
          <p:cNvSpPr txBox="1"/>
          <p:nvPr/>
        </p:nvSpPr>
        <p:spPr>
          <a:xfrm>
            <a:off x="636977" y="1583662"/>
            <a:ext cx="4010524" cy="932563"/>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便利・快適で、安全・安心できる市民生活の実現</a:t>
            </a:r>
          </a:p>
        </p:txBody>
      </p:sp>
      <p:sp>
        <p:nvSpPr>
          <p:cNvPr id="61" name="テキスト ボックス 60"/>
          <p:cNvSpPr txBox="1"/>
          <p:nvPr/>
        </p:nvSpPr>
        <p:spPr>
          <a:xfrm>
            <a:off x="636977" y="2649681"/>
            <a:ext cx="4010524" cy="932563"/>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データ活用による</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公共サービスの変革</a:t>
            </a:r>
          </a:p>
        </p:txBody>
      </p:sp>
      <p:sp>
        <p:nvSpPr>
          <p:cNvPr id="62" name="テキスト ボックス 61"/>
          <p:cNvSpPr txBox="1"/>
          <p:nvPr/>
        </p:nvSpPr>
        <p:spPr>
          <a:xfrm>
            <a:off x="636977" y="5236740"/>
            <a:ext cx="4010524" cy="1382686"/>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効率的・効果的な業務執行と</a:t>
            </a:r>
            <a:endParaRPr kumimoji="0" lang="en-US" altLang="ja-JP" sz="1950" kern="0" dirty="0">
              <a:solidFill>
                <a:prstClr val="white"/>
              </a:solidFill>
              <a:latin typeface="+mj-ea"/>
              <a:ea typeface="+mj-ea"/>
            </a:endParaRPr>
          </a:p>
          <a:p>
            <a:pPr algn="ctr">
              <a:defRPr/>
            </a:pPr>
            <a:r>
              <a:rPr kumimoji="0" lang="ja-JP" altLang="en-US" sz="1950" kern="0" dirty="0">
                <a:solidFill>
                  <a:prstClr val="white"/>
                </a:solidFill>
                <a:latin typeface="+mj-ea"/>
                <a:ea typeface="+mj-ea"/>
              </a:rPr>
              <a:t>情報セキュリティが確保された</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行政運営の実現</a:t>
            </a:r>
          </a:p>
        </p:txBody>
      </p:sp>
      <p:sp>
        <p:nvSpPr>
          <p:cNvPr id="63" name="テキスト ボックス 62"/>
          <p:cNvSpPr txBox="1"/>
          <p:nvPr/>
        </p:nvSpPr>
        <p:spPr>
          <a:xfrm>
            <a:off x="636977" y="3733153"/>
            <a:ext cx="4010524" cy="1352678"/>
          </a:xfrm>
          <a:prstGeom prst="rect">
            <a:avLst/>
          </a:prstGeom>
          <a:solidFill>
            <a:srgbClr val="418AB3"/>
          </a:solidFill>
          <a:ln w="12700" cap="flat" cmpd="sng" algn="ctr">
            <a:noFill/>
            <a:prstDash val="solid"/>
            <a:miter lim="800000"/>
          </a:ln>
          <a:effectLst/>
        </p:spPr>
        <p:txBody>
          <a:bodyPr wrap="square" rtlCol="0" anchor="ctr">
            <a:spAutoFit/>
          </a:bodyPr>
          <a:lstStyle/>
          <a:p>
            <a:pPr algn="ctr">
              <a:defRPr/>
            </a:pPr>
            <a:r>
              <a:rPr kumimoji="0" lang="ja-JP" altLang="en-US" sz="1950" kern="0" dirty="0">
                <a:solidFill>
                  <a:prstClr val="white"/>
                </a:solidFill>
                <a:latin typeface="+mj-ea"/>
                <a:ea typeface="+mj-ea"/>
              </a:rPr>
              <a:t>企業や大学などの</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多様な主体との協働による</a:t>
            </a:r>
            <a:br>
              <a:rPr kumimoji="0" lang="en-US" altLang="ja-JP" sz="1950" kern="0" dirty="0">
                <a:solidFill>
                  <a:prstClr val="white"/>
                </a:solidFill>
                <a:latin typeface="+mj-ea"/>
                <a:ea typeface="+mj-ea"/>
              </a:rPr>
            </a:br>
            <a:r>
              <a:rPr kumimoji="0" lang="ja-JP" altLang="en-US" sz="1950" kern="0" dirty="0">
                <a:solidFill>
                  <a:prstClr val="white"/>
                </a:solidFill>
                <a:latin typeface="+mj-ea"/>
                <a:ea typeface="+mj-ea"/>
              </a:rPr>
              <a:t>地域課題の解決</a:t>
            </a:r>
          </a:p>
        </p:txBody>
      </p:sp>
      <p:sp>
        <p:nvSpPr>
          <p:cNvPr id="17" name="テキスト ボックス 16"/>
          <p:cNvSpPr txBox="1"/>
          <p:nvPr/>
        </p:nvSpPr>
        <p:spPr>
          <a:xfrm>
            <a:off x="1945670" y="1014009"/>
            <a:ext cx="1393137" cy="329466"/>
          </a:xfrm>
          <a:prstGeom prst="rect">
            <a:avLst/>
          </a:prstGeom>
          <a:noFill/>
        </p:spPr>
        <p:txBody>
          <a:bodyPr vert="horz" lIns="74295" tIns="37148" rIns="74295" bIns="37148" rtlCol="0" anchor="ctr">
            <a:noAutofit/>
          </a:bodyPr>
          <a:lstStyle>
            <a:lvl1pPr>
              <a:lnSpc>
                <a:spcPct val="90000"/>
              </a:lnSpc>
              <a:spcBef>
                <a:spcPct val="0"/>
              </a:spcBef>
              <a:buNone/>
              <a:defRPr sz="2200">
                <a:solidFill>
                  <a:srgbClr val="5F5F5F"/>
                </a:solidFill>
                <a:latin typeface="メイリオ" panose="020B0604030504040204" pitchFamily="50" charset="-128"/>
                <a:ea typeface="メイリオ" panose="020B0604030504040204" pitchFamily="50" charset="-128"/>
                <a:cs typeface="+mj-cs"/>
              </a:defRPr>
            </a:lvl1pPr>
          </a:lstStyle>
          <a:p>
            <a:r>
              <a:rPr lang="ja-JP" altLang="en-US" sz="2275" dirty="0">
                <a:latin typeface="+mj-ea"/>
                <a:ea typeface="+mj-ea"/>
              </a:rPr>
              <a:t>めざす姿</a:t>
            </a: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戦略アクションプランの取組方針</a:t>
            </a:r>
          </a:p>
        </p:txBody>
      </p:sp>
      <p:sp>
        <p:nvSpPr>
          <p:cNvPr id="16"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2</a:t>
            </a:fld>
            <a:endParaRPr kumimoji="0" lang="en-US" altLang="ja-JP" sz="1000" dirty="0">
              <a:solidFill>
                <a:srgbClr val="000000"/>
              </a:solidFill>
              <a:latin typeface="メイリオ" panose="020B0604030504040204" pitchFamily="50" charset="-128"/>
            </a:endParaRPr>
          </a:p>
        </p:txBody>
      </p:sp>
    </p:spTree>
    <p:extLst>
      <p:ext uri="{BB962C8B-B14F-4D97-AF65-F5344CB8AC3E}">
        <p14:creationId xmlns:p14="http://schemas.microsoft.com/office/powerpoint/2010/main" val="409035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p:cNvSpPr txBox="1"/>
          <p:nvPr/>
        </p:nvSpPr>
        <p:spPr>
          <a:xfrm>
            <a:off x="181345" y="838048"/>
            <a:ext cx="3295319" cy="512448"/>
          </a:xfrm>
          <a:prstGeom prst="rect">
            <a:avLst/>
          </a:prstGeom>
          <a:solidFill>
            <a:srgbClr val="DA4C20"/>
          </a:solidFill>
          <a:ln w="1270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まちのスマート化</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a:t>
            </a:r>
            <a:r>
              <a:rPr lang="ja-JP" altLang="en-US" sz="2200">
                <a:latin typeface="+mj-ea"/>
              </a:rPr>
              <a:t>取組概要及び成果（</a:t>
            </a:r>
            <a:r>
              <a:rPr lang="ja-JP" altLang="en-US" sz="2200" dirty="0">
                <a:latin typeface="+mj-ea"/>
              </a:rPr>
              <a:t>１／３）</a:t>
            </a:r>
          </a:p>
        </p:txBody>
      </p:sp>
      <p:sp>
        <p:nvSpPr>
          <p:cNvPr id="6"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3</a:t>
            </a:fld>
            <a:endParaRPr kumimoji="0" lang="en-US" altLang="ja-JP" sz="1000" dirty="0">
              <a:solidFill>
                <a:srgbClr val="000000"/>
              </a:solidFill>
              <a:latin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17480631"/>
              </p:ext>
            </p:extLst>
          </p:nvPr>
        </p:nvGraphicFramePr>
        <p:xfrm>
          <a:off x="181343" y="1552263"/>
          <a:ext cx="9542948" cy="4974567"/>
        </p:xfrm>
        <a:graphic>
          <a:graphicData uri="http://schemas.openxmlformats.org/drawingml/2006/table">
            <a:tbl>
              <a:tblPr firstRow="1" bandRow="1">
                <a:tableStyleId>{5202B0CA-FC54-4496-8BCA-5EF66A818D29}</a:tableStyleId>
              </a:tblPr>
              <a:tblGrid>
                <a:gridCol w="342359">
                  <a:extLst>
                    <a:ext uri="{9D8B030D-6E8A-4147-A177-3AD203B41FA5}">
                      <a16:colId xmlns:a16="http://schemas.microsoft.com/office/drawing/2014/main" val="2501462363"/>
                    </a:ext>
                  </a:extLst>
                </a:gridCol>
                <a:gridCol w="4429115">
                  <a:extLst>
                    <a:ext uri="{9D8B030D-6E8A-4147-A177-3AD203B41FA5}">
                      <a16:colId xmlns:a16="http://schemas.microsoft.com/office/drawing/2014/main" val="212696580"/>
                    </a:ext>
                  </a:extLst>
                </a:gridCol>
                <a:gridCol w="4771474">
                  <a:extLst>
                    <a:ext uri="{9D8B030D-6E8A-4147-A177-3AD203B41FA5}">
                      <a16:colId xmlns:a16="http://schemas.microsoft.com/office/drawing/2014/main" val="3793818315"/>
                    </a:ext>
                  </a:extLst>
                </a:gridCol>
              </a:tblGrid>
              <a:tr h="311127">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1808506952"/>
                  </a:ext>
                </a:extLst>
              </a:tr>
              <a:tr h="311127">
                <a:tc>
                  <a:txBody>
                    <a:bodyPr/>
                    <a:lstStyle/>
                    <a:p>
                      <a:pPr marL="0" indent="0" algn="ctr" defTabSz="914400" rtl="0" eaLnBrk="1" latinLnBrk="0" hangingPunct="1">
                        <a:buFont typeface="Arial" panose="020B0604020202020204" pitchFamily="34" charset="0"/>
                        <a:buNone/>
                      </a:pPr>
                      <a:r>
                        <a:rPr kumimoji="1" lang="en-US" altLang="ja-JP" sz="1200" kern="1200" dirty="0">
                          <a:solidFill>
                            <a:srgbClr val="4D4D4D"/>
                          </a:solidFill>
                          <a:latin typeface="Arial" charset="0"/>
                          <a:ea typeface="メイリオ" pitchFamily="50" charset="-128"/>
                          <a:cs typeface="メイリオ" pitchFamily="50" charset="-128"/>
                        </a:rPr>
                        <a:t>1</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indent="0" algn="l" defTabSz="914400" rtl="0" eaLnBrk="1" latinLnBrk="0" hangingPunct="1">
                        <a:buFont typeface="Arial" panose="020B0604020202020204" pitchFamily="34" charset="0"/>
                        <a:buNone/>
                      </a:pPr>
                      <a:r>
                        <a:rPr kumimoji="1" lang="ja-JP" altLang="en-US" sz="1200" kern="1200" dirty="0">
                          <a:solidFill>
                            <a:srgbClr val="4D4D4D"/>
                          </a:solidFill>
                          <a:latin typeface="Arial" charset="0"/>
                          <a:ea typeface="メイリオ" pitchFamily="50" charset="-128"/>
                          <a:cs typeface="メイリオ" pitchFamily="50" charset="-128"/>
                        </a:rPr>
                        <a:t>携帯電話基地局設置窓口一元化やフィールド提供により、</a:t>
                      </a:r>
                      <a:r>
                        <a:rPr kumimoji="1" lang="en-US" altLang="ja-JP" sz="1200" kern="1200" dirty="0">
                          <a:solidFill>
                            <a:srgbClr val="4D4D4D"/>
                          </a:solidFill>
                          <a:latin typeface="Arial" charset="0"/>
                          <a:ea typeface="メイリオ" pitchFamily="50" charset="-128"/>
                          <a:cs typeface="メイリオ" pitchFamily="50" charset="-128"/>
                        </a:rPr>
                        <a:t>5G</a:t>
                      </a:r>
                      <a:r>
                        <a:rPr kumimoji="1" lang="ja-JP" altLang="en-US" sz="1200" kern="1200" dirty="0">
                          <a:solidFill>
                            <a:srgbClr val="4D4D4D"/>
                          </a:solidFill>
                          <a:latin typeface="Arial" charset="0"/>
                          <a:ea typeface="メイリオ" pitchFamily="50" charset="-128"/>
                          <a:cs typeface="メイリオ" pitchFamily="50" charset="-128"/>
                        </a:rPr>
                        <a:t>ネットワーク環境整備・活用の支援</a:t>
                      </a:r>
                    </a:p>
                  </a:txBody>
                  <a:tcPr anchor="ctr"/>
                </a:tc>
                <a:tc>
                  <a:txBody>
                    <a:bodyPr/>
                    <a:lstStyle/>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市有施設（建築物）を対象に受付窓口を一元化しました。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ローカル５</a:t>
                      </a:r>
                      <a:r>
                        <a:rPr kumimoji="1" lang="en-US" altLang="ja-JP" sz="1200" kern="1200" dirty="0">
                          <a:solidFill>
                            <a:srgbClr val="4D4D4D"/>
                          </a:solidFill>
                          <a:latin typeface="Arial" charset="0"/>
                          <a:ea typeface="メイリオ" pitchFamily="50" charset="-128"/>
                          <a:cs typeface="メイリオ" pitchFamily="50" charset="-128"/>
                        </a:rPr>
                        <a:t>G</a:t>
                      </a:r>
                      <a:r>
                        <a:rPr kumimoji="1" lang="ja-JP" altLang="en-US" sz="1200" kern="1200" dirty="0">
                          <a:solidFill>
                            <a:srgbClr val="4D4D4D"/>
                          </a:solidFill>
                          <a:latin typeface="Arial" charset="0"/>
                          <a:ea typeface="メイリオ" pitchFamily="50" charset="-128"/>
                          <a:cs typeface="メイリオ" pitchFamily="50" charset="-128"/>
                        </a:rPr>
                        <a:t>の基地局を設置しました。</a:t>
                      </a:r>
                    </a:p>
                  </a:txBody>
                  <a:tcPr anchor="ctr"/>
                </a:tc>
                <a:extLst>
                  <a:ext uri="{0D108BD9-81ED-4DB2-BD59-A6C34878D82A}">
                    <a16:rowId xmlns:a16="http://schemas.microsoft.com/office/drawing/2014/main" val="2570294206"/>
                  </a:ext>
                </a:extLst>
              </a:tr>
              <a:tr h="67781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インフラ施設の維持管理・施工監理等において</a:t>
                      </a: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を活用し、業務を効率化</a:t>
                      </a:r>
                    </a:p>
                  </a:txBody>
                  <a:tcPr anchor="ctr"/>
                </a:tc>
                <a:tc>
                  <a:txBody>
                    <a:bodyPr/>
                    <a:lstStyle/>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防潮堤の点検業務においてドローンの活用を開始しました。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en-US" altLang="ja-JP" sz="1200" kern="1200" dirty="0">
                          <a:solidFill>
                            <a:srgbClr val="4D4D4D"/>
                          </a:solidFill>
                          <a:latin typeface="Arial" charset="0"/>
                          <a:ea typeface="メイリオ" pitchFamily="50" charset="-128"/>
                          <a:cs typeface="メイリオ" pitchFamily="50" charset="-128"/>
                        </a:rPr>
                        <a:t>MMS</a:t>
                      </a:r>
                      <a:r>
                        <a:rPr kumimoji="1" lang="ja-JP" altLang="en-US" sz="1200" kern="1200" dirty="0">
                          <a:solidFill>
                            <a:srgbClr val="4D4D4D"/>
                          </a:solidFill>
                          <a:latin typeface="Arial" charset="0"/>
                          <a:ea typeface="メイリオ" pitchFamily="50" charset="-128"/>
                          <a:cs typeface="メイリオ" pitchFamily="50" charset="-128"/>
                        </a:rPr>
                        <a:t>等を活用した現況平面測量を実施しました。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浄水場等の監視制御システムにおける民間企業との共同研究の推進しました。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配水管布設工事施工監理システムの運用を開始しました。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zh-TW" altLang="en-US" sz="1200" kern="1200" dirty="0">
                          <a:solidFill>
                            <a:srgbClr val="4D4D4D"/>
                          </a:solidFill>
                          <a:latin typeface="Arial" charset="0"/>
                          <a:ea typeface="メイリオ" pitchFamily="50" charset="-128"/>
                          <a:cs typeface="メイリオ" pitchFamily="50" charset="-128"/>
                        </a:rPr>
                        <a:t>夢洲土地造成工事</a:t>
                      </a:r>
                      <a:r>
                        <a:rPr kumimoji="1" lang="ja-JP" altLang="en-US" sz="1200" kern="1200" dirty="0">
                          <a:solidFill>
                            <a:srgbClr val="4D4D4D"/>
                          </a:solidFill>
                          <a:latin typeface="Arial" charset="0"/>
                          <a:ea typeface="メイリオ" pitchFamily="50" charset="-128"/>
                          <a:cs typeface="メイリオ" pitchFamily="50" charset="-128"/>
                        </a:rPr>
                        <a:t>において</a:t>
                      </a:r>
                      <a:r>
                        <a:rPr kumimoji="1" lang="en-US" altLang="ja-JP" sz="1200" kern="1200" dirty="0" err="1">
                          <a:solidFill>
                            <a:srgbClr val="4D4D4D"/>
                          </a:solidFill>
                          <a:latin typeface="Arial" charset="0"/>
                          <a:ea typeface="メイリオ" pitchFamily="50" charset="-128"/>
                          <a:cs typeface="メイリオ" pitchFamily="50" charset="-128"/>
                        </a:rPr>
                        <a:t>i</a:t>
                      </a:r>
                      <a:r>
                        <a:rPr kumimoji="1" lang="en-US" altLang="ja-JP" sz="1200" kern="1200" dirty="0">
                          <a:solidFill>
                            <a:srgbClr val="4D4D4D"/>
                          </a:solidFill>
                          <a:latin typeface="Arial" charset="0"/>
                          <a:ea typeface="メイリオ" pitchFamily="50" charset="-128"/>
                          <a:cs typeface="メイリオ" pitchFamily="50" charset="-128"/>
                        </a:rPr>
                        <a:t>-construction</a:t>
                      </a:r>
                      <a:r>
                        <a:rPr kumimoji="1" lang="ja-JP" altLang="en-US" sz="1200" kern="1200" dirty="0">
                          <a:solidFill>
                            <a:srgbClr val="4D4D4D"/>
                          </a:solidFill>
                          <a:latin typeface="Arial" charset="0"/>
                          <a:ea typeface="メイリオ" pitchFamily="50" charset="-128"/>
                          <a:cs typeface="メイリオ" pitchFamily="50" charset="-128"/>
                        </a:rPr>
                        <a:t>を活用しました。</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047488007"/>
                  </a:ext>
                </a:extLst>
              </a:tr>
              <a:tr h="555584">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3</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を活用した技術開発を促進するための民間事業者等との連携を推進</a:t>
                      </a:r>
                    </a:p>
                  </a:txBody>
                  <a:tcPr anchor="ctr"/>
                </a:tc>
                <a:tc>
                  <a:txBody>
                    <a:bodyPr/>
                    <a:lstStyle/>
                    <a:p>
                      <a:pPr marL="171450" indent="-171450" algn="l" defTabSz="914400" rtl="0" eaLnBrk="1" latinLnBrk="0" hangingPunct="1">
                        <a:buFont typeface="Arial" panose="020B0604020202020204" pitchFamily="34" charset="0"/>
                        <a:buChar char="•"/>
                      </a:pPr>
                      <a:r>
                        <a:rPr lang="ja-JP" altLang="en-US" sz="1200" dirty="0">
                          <a:solidFill>
                            <a:srgbClr val="4D4D4D"/>
                          </a:solidFill>
                          <a:latin typeface="Arial" charset="0"/>
                          <a:ea typeface="メイリオ" pitchFamily="50" charset="-128"/>
                          <a:cs typeface="メイリオ" pitchFamily="50" charset="-128"/>
                        </a:rPr>
                        <a:t>大阪港ベイエリアにおける「空飛ぶクルマ」の社会実装に向けた実証実験等を支援しました。</a:t>
                      </a:r>
                      <a:endParaRPr lang="en-US" altLang="ja-JP" sz="1200" dirty="0">
                        <a:solidFill>
                          <a:srgbClr val="4D4D4D"/>
                        </a:solidFill>
                        <a:latin typeface="Arial" charset="0"/>
                        <a:ea typeface="メイリオ" pitchFamily="50" charset="-128"/>
                        <a:cs typeface="メイリオ" pitchFamily="50" charset="-128"/>
                      </a:endParaRPr>
                    </a:p>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大阪市立自然史博物館内の</a:t>
                      </a:r>
                      <a:r>
                        <a:rPr kumimoji="1" lang="en-US" altLang="ja-JP" sz="1200" kern="1200" dirty="0">
                          <a:solidFill>
                            <a:srgbClr val="4D4D4D"/>
                          </a:solidFill>
                          <a:latin typeface="Arial" charset="0"/>
                          <a:ea typeface="メイリオ" pitchFamily="50" charset="-128"/>
                          <a:cs typeface="メイリオ" pitchFamily="50" charset="-128"/>
                        </a:rPr>
                        <a:t>CO2</a:t>
                      </a:r>
                      <a:r>
                        <a:rPr kumimoji="1" lang="ja-JP" altLang="en-US" sz="1200" kern="1200" dirty="0">
                          <a:solidFill>
                            <a:srgbClr val="4D4D4D"/>
                          </a:solidFill>
                          <a:latin typeface="Arial" charset="0"/>
                          <a:ea typeface="メイリオ" pitchFamily="50" charset="-128"/>
                          <a:cs typeface="メイリオ" pitchFamily="50" charset="-128"/>
                        </a:rPr>
                        <a:t>濃度等を</a:t>
                      </a:r>
                      <a:r>
                        <a:rPr kumimoji="1" lang="en-US" altLang="ja-JP" sz="1200" kern="1200" dirty="0" err="1">
                          <a:solidFill>
                            <a:srgbClr val="4D4D4D"/>
                          </a:solidFill>
                          <a:latin typeface="Arial" charset="0"/>
                          <a:ea typeface="メイリオ" pitchFamily="50" charset="-128"/>
                          <a:cs typeface="メイリオ" pitchFamily="50" charset="-128"/>
                        </a:rPr>
                        <a:t>IoT</a:t>
                      </a:r>
                      <a:r>
                        <a:rPr kumimoji="1" lang="ja-JP" altLang="en-US" sz="1200" kern="1200" dirty="0">
                          <a:solidFill>
                            <a:srgbClr val="4D4D4D"/>
                          </a:solidFill>
                          <a:latin typeface="Arial" charset="0"/>
                          <a:ea typeface="メイリオ" pitchFamily="50" charset="-128"/>
                          <a:cs typeface="メイリオ" pitchFamily="50" charset="-128"/>
                        </a:rPr>
                        <a:t>センサーで「見える化」するなどの取組を実施しました。</a:t>
                      </a:r>
                    </a:p>
                    <a:p>
                      <a:pPr marL="171450" indent="-171450" algn="l" defTabSz="914400" rtl="0" eaLnBrk="1"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水道スマートメーターの導入を開始しました。</a:t>
                      </a:r>
                    </a:p>
                  </a:txBody>
                  <a:tcPr anchor="ctr"/>
                </a:tc>
                <a:extLst>
                  <a:ext uri="{0D108BD9-81ED-4DB2-BD59-A6C34878D82A}">
                    <a16:rowId xmlns:a16="http://schemas.microsoft.com/office/drawing/2014/main" val="4028167945"/>
                  </a:ext>
                </a:extLst>
              </a:tr>
              <a:tr h="311127">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4</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持続可能な地域公共交通ネットワークの構築に向けて</a:t>
                      </a:r>
                      <a:r>
                        <a:rPr kumimoji="1" lang="en-US" altLang="ja-JP" sz="1200" kern="1200" dirty="0">
                          <a:solidFill>
                            <a:srgbClr val="4D4D4D"/>
                          </a:solidFill>
                          <a:latin typeface="Arial" charset="0"/>
                          <a:ea typeface="メイリオ" pitchFamily="50" charset="-128"/>
                          <a:cs typeface="メイリオ" pitchFamily="50" charset="-128"/>
                        </a:rPr>
                        <a:t>AI</a:t>
                      </a:r>
                      <a:r>
                        <a:rPr kumimoji="1" lang="ja-JP" altLang="en-US" sz="1200" kern="1200" dirty="0">
                          <a:solidFill>
                            <a:srgbClr val="4D4D4D"/>
                          </a:solidFill>
                          <a:latin typeface="Arial" charset="0"/>
                          <a:ea typeface="メイリオ" pitchFamily="50" charset="-128"/>
                          <a:cs typeface="メイリオ" pitchFamily="50" charset="-128"/>
                        </a:rPr>
                        <a:t>オンデマンド交通の導入検討</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Osaka Metro</a:t>
                      </a:r>
                      <a:r>
                        <a:rPr kumimoji="1" lang="en-US" altLang="ja-JP" sz="1200" kern="1200" baseline="0" dirty="0">
                          <a:solidFill>
                            <a:srgbClr val="4D4D4D"/>
                          </a:solidFill>
                          <a:latin typeface="Arial" charset="0"/>
                          <a:ea typeface="メイリオ" pitchFamily="50" charset="-128"/>
                          <a:cs typeface="メイリオ" pitchFamily="50" charset="-128"/>
                        </a:rPr>
                        <a:t> Group</a:t>
                      </a:r>
                      <a:r>
                        <a:rPr kumimoji="1" lang="ja-JP" altLang="en-US" sz="1200" kern="1200" baseline="0" dirty="0">
                          <a:solidFill>
                            <a:srgbClr val="4D4D4D"/>
                          </a:solidFill>
                          <a:latin typeface="Arial" charset="0"/>
                          <a:ea typeface="メイリオ" pitchFamily="50" charset="-128"/>
                          <a:cs typeface="メイリオ" pitchFamily="50" charset="-128"/>
                        </a:rPr>
                        <a:t>による</a:t>
                      </a:r>
                      <a:r>
                        <a:rPr kumimoji="1" lang="en-US" altLang="ja-JP" sz="1200" kern="1200" dirty="0">
                          <a:solidFill>
                            <a:srgbClr val="4D4D4D"/>
                          </a:solidFill>
                          <a:latin typeface="Arial" charset="0"/>
                          <a:ea typeface="メイリオ" pitchFamily="50" charset="-128"/>
                          <a:cs typeface="メイリオ" pitchFamily="50" charset="-128"/>
                        </a:rPr>
                        <a:t>AI</a:t>
                      </a:r>
                      <a:r>
                        <a:rPr kumimoji="1" lang="ja-JP" altLang="en-US" sz="1200" kern="1200" dirty="0">
                          <a:solidFill>
                            <a:srgbClr val="4D4D4D"/>
                          </a:solidFill>
                          <a:latin typeface="Arial" charset="0"/>
                          <a:ea typeface="メイリオ" pitchFamily="50" charset="-128"/>
                          <a:cs typeface="メイリオ" pitchFamily="50" charset="-128"/>
                        </a:rPr>
                        <a:t>オンデマンド交通に関する社会実験を実施しました。</a:t>
                      </a:r>
                    </a:p>
                  </a:txBody>
                  <a:tcPr anchor="ctr"/>
                </a:tc>
                <a:extLst>
                  <a:ext uri="{0D108BD9-81ED-4DB2-BD59-A6C34878D82A}">
                    <a16:rowId xmlns:a16="http://schemas.microsoft.com/office/drawing/2014/main" val="4030736579"/>
                  </a:ext>
                </a:extLst>
              </a:tr>
              <a:tr h="18889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5</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を活用し、虐待防止に向けた対応を強化</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2021</a:t>
                      </a:r>
                      <a:r>
                        <a:rPr kumimoji="1" lang="ja-JP" altLang="en-US" sz="1200" kern="1200" dirty="0">
                          <a:solidFill>
                            <a:srgbClr val="4D4D4D"/>
                          </a:solidFill>
                          <a:latin typeface="Arial" charset="0"/>
                          <a:ea typeface="メイリオ" pitchFamily="50" charset="-128"/>
                          <a:cs typeface="メイリオ" pitchFamily="50" charset="-128"/>
                        </a:rPr>
                        <a:t>年</a:t>
                      </a:r>
                      <a:r>
                        <a:rPr kumimoji="1" lang="en-US" altLang="ja-JP" sz="1200" kern="1200" dirty="0">
                          <a:solidFill>
                            <a:srgbClr val="4D4D4D"/>
                          </a:solidFill>
                          <a:latin typeface="Arial" charset="0"/>
                          <a:ea typeface="メイリオ" pitchFamily="50" charset="-128"/>
                          <a:cs typeface="メイリオ" pitchFamily="50" charset="-128"/>
                        </a:rPr>
                        <a:t>4</a:t>
                      </a:r>
                      <a:r>
                        <a:rPr kumimoji="1" lang="ja-JP" altLang="en-US" sz="1200" kern="1200" dirty="0">
                          <a:solidFill>
                            <a:srgbClr val="4D4D4D"/>
                          </a:solidFill>
                          <a:latin typeface="Arial" charset="0"/>
                          <a:ea typeface="メイリオ" pitchFamily="50" charset="-128"/>
                          <a:cs typeface="メイリオ" pitchFamily="50" charset="-128"/>
                        </a:rPr>
                        <a:t>月に稼働した児童相談等システムの機能拡張を進めています。</a:t>
                      </a:r>
                      <a:endParaRPr kumimoji="1" lang="en-US" altLang="ja-JP" sz="1200" kern="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200" dirty="0">
                          <a:solidFill>
                            <a:srgbClr val="4D4D4D"/>
                          </a:solidFill>
                          <a:latin typeface="Arial" charset="0"/>
                          <a:ea typeface="メイリオ" pitchFamily="50" charset="-128"/>
                          <a:cs typeface="メイリオ" pitchFamily="50" charset="-128"/>
                        </a:rPr>
                        <a:t>SNS</a:t>
                      </a:r>
                      <a:r>
                        <a:rPr lang="ja-JP" altLang="en-US" sz="1200" dirty="0">
                          <a:solidFill>
                            <a:srgbClr val="4D4D4D"/>
                          </a:solidFill>
                          <a:latin typeface="Arial" charset="0"/>
                          <a:ea typeface="メイリオ" pitchFamily="50" charset="-128"/>
                          <a:cs typeface="メイリオ" pitchFamily="50" charset="-128"/>
                        </a:rPr>
                        <a:t>を活用した相談事業を開始しました。</a:t>
                      </a:r>
                      <a:endParaRPr lang="en-US" altLang="ja-JP" sz="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281358205"/>
                  </a:ext>
                </a:extLst>
              </a:tr>
              <a:tr h="311127">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6</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アプリ・ポータルサイト等を活用し、必要な情報を市民に届ける</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すみの</a:t>
                      </a:r>
                      <a:r>
                        <a:rPr kumimoji="1" lang="ja-JP" altLang="en-US" sz="1200" kern="1200" dirty="0" err="1">
                          <a:solidFill>
                            <a:srgbClr val="4D4D4D"/>
                          </a:solidFill>
                          <a:latin typeface="Arial" charset="0"/>
                          <a:ea typeface="メイリオ" pitchFamily="50" charset="-128"/>
                          <a:cs typeface="メイリオ" pitchFamily="50" charset="-128"/>
                        </a:rPr>
                        <a:t>え</a:t>
                      </a:r>
                      <a:r>
                        <a:rPr kumimoji="1" lang="ja-JP" altLang="en-US" sz="1200" kern="1200" dirty="0">
                          <a:solidFill>
                            <a:srgbClr val="4D4D4D"/>
                          </a:solidFill>
                          <a:latin typeface="Arial" charset="0"/>
                          <a:ea typeface="メイリオ" pitchFamily="50" charset="-128"/>
                          <a:cs typeface="メイリオ" pitchFamily="50" charset="-128"/>
                        </a:rPr>
                        <a:t>情報局を開設しました。</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2360386047"/>
                  </a:ext>
                </a:extLst>
              </a:tr>
              <a:tr h="311127">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7</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多機能型の観光案内表示板（デジタルサイネージ）を整備し、観光客の周遊性・回遊性を向上</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多機能型観光案内表示板の整備を開始しました。</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449297389"/>
                  </a:ext>
                </a:extLst>
              </a:tr>
            </a:tbl>
          </a:graphicData>
        </a:graphic>
      </p:graphicFrame>
    </p:spTree>
    <p:extLst>
      <p:ext uri="{BB962C8B-B14F-4D97-AF65-F5344CB8AC3E}">
        <p14:creationId xmlns:p14="http://schemas.microsoft.com/office/powerpoint/2010/main" val="265206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295645" y="892505"/>
            <a:ext cx="3295319" cy="512448"/>
          </a:xfrm>
          <a:prstGeom prst="rect">
            <a:avLst/>
          </a:prstGeom>
          <a:solidFill>
            <a:srgbClr val="F69200"/>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戦略アクションプランの取組概要（２／３）</a:t>
            </a:r>
          </a:p>
        </p:txBody>
      </p:sp>
      <p:sp>
        <p:nvSpPr>
          <p:cNvPr id="7" name="テキスト ボックス 6"/>
          <p:cNvSpPr txBox="1"/>
          <p:nvPr/>
        </p:nvSpPr>
        <p:spPr>
          <a:xfrm>
            <a:off x="295645" y="4386053"/>
            <a:ext cx="3273217" cy="512448"/>
          </a:xfrm>
          <a:prstGeom prst="rect">
            <a:avLst/>
          </a:prstGeom>
          <a:solidFill>
            <a:srgbClr val="A6B727"/>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データ活用の推進</a:t>
            </a:r>
            <a:endParaRPr kumimoji="0" lang="en-US" altLang="ja-JP" sz="1950" b="1" kern="0" dirty="0">
              <a:solidFill>
                <a:prstClr val="white"/>
              </a:solidFill>
              <a:latin typeface="+mj-ea"/>
              <a:ea typeface="+mj-ea"/>
            </a:endParaRPr>
          </a:p>
        </p:txBody>
      </p:sp>
      <p:sp>
        <p:nvSpPr>
          <p:cNvPr id="10"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4</a:t>
            </a:fld>
            <a:endParaRPr kumimoji="0" lang="en-US" altLang="ja-JP" sz="1000" dirty="0">
              <a:solidFill>
                <a:srgbClr val="000000"/>
              </a:solidFill>
              <a:latin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649316978"/>
              </p:ext>
            </p:extLst>
          </p:nvPr>
        </p:nvGraphicFramePr>
        <p:xfrm>
          <a:off x="295644" y="1540218"/>
          <a:ext cx="9402271" cy="2682240"/>
        </p:xfrm>
        <a:graphic>
          <a:graphicData uri="http://schemas.openxmlformats.org/drawingml/2006/table">
            <a:tbl>
              <a:tblPr firstRow="1" bandRow="1">
                <a:tableStyleId>{00A15C55-8517-42AA-B614-E9B94910E393}</a:tableStyleId>
              </a:tblPr>
              <a:tblGrid>
                <a:gridCol w="502378">
                  <a:extLst>
                    <a:ext uri="{9D8B030D-6E8A-4147-A177-3AD203B41FA5}">
                      <a16:colId xmlns:a16="http://schemas.microsoft.com/office/drawing/2014/main" val="1870427861"/>
                    </a:ext>
                  </a:extLst>
                </a:gridCol>
                <a:gridCol w="4198758">
                  <a:extLst>
                    <a:ext uri="{9D8B030D-6E8A-4147-A177-3AD203B41FA5}">
                      <a16:colId xmlns:a16="http://schemas.microsoft.com/office/drawing/2014/main" val="3124949386"/>
                    </a:ext>
                  </a:extLst>
                </a:gridCol>
                <a:gridCol w="4701135">
                  <a:extLst>
                    <a:ext uri="{9D8B030D-6E8A-4147-A177-3AD203B41FA5}">
                      <a16:colId xmlns:a16="http://schemas.microsoft.com/office/drawing/2014/main" val="1088845881"/>
                    </a:ext>
                  </a:extLst>
                </a:gridCol>
              </a:tblGrid>
              <a:tr h="0">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1863743173"/>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窓口に行くことなく自宅や外出先からオンラインで行える申請や手続きを拡大</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行政手続きのオンライン化の推進を図りました。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行政オンラインシステムにおいて、転入にかかる手続き判定ナビを公開しました。</a:t>
                      </a:r>
                    </a:p>
                  </a:txBody>
                  <a:tcPr anchor="ctr"/>
                </a:tc>
                <a:extLst>
                  <a:ext uri="{0D108BD9-81ED-4DB2-BD59-A6C34878D82A}">
                    <a16:rowId xmlns:a16="http://schemas.microsoft.com/office/drawing/2014/main" val="25097248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行政オンラインシステムの機能拡充及びスマート申請の実現</a:t>
                      </a:r>
                      <a:endParaRPr kumimoji="1" lang="en-US" altLang="ja-JP" sz="1200" kern="1200" dirty="0">
                        <a:solidFill>
                          <a:srgbClr val="4D4D4D"/>
                        </a:solidFill>
                        <a:latin typeface="Arial" charset="0"/>
                        <a:ea typeface="メイリオ" pitchFamily="50" charset="-128"/>
                        <a:cs typeface="メイリオ" pitchFamily="50" charset="-128"/>
                      </a:endParaRPr>
                    </a:p>
                  </a:txBody>
                  <a:tcPr anchor="ct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1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575853896"/>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10</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を活用した次世代型コールセンターの構築</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Web</a:t>
                      </a:r>
                      <a:r>
                        <a:rPr kumimoji="1" lang="ja-JP" altLang="en-US" sz="1200" kern="1200" dirty="0">
                          <a:solidFill>
                            <a:srgbClr val="4D4D4D"/>
                          </a:solidFill>
                          <a:latin typeface="Arial" charset="0"/>
                          <a:ea typeface="メイリオ" pitchFamily="50" charset="-128"/>
                          <a:cs typeface="メイリオ" pitchFamily="50" charset="-128"/>
                        </a:rPr>
                        <a:t>申請手続の構築や</a:t>
                      </a:r>
                      <a:r>
                        <a:rPr kumimoji="1" lang="en-US" altLang="ja-JP" sz="1200" kern="1200" dirty="0">
                          <a:solidFill>
                            <a:srgbClr val="4D4D4D"/>
                          </a:solidFill>
                          <a:latin typeface="Arial" charset="0"/>
                          <a:ea typeface="メイリオ" pitchFamily="50" charset="-128"/>
                          <a:cs typeface="メイリオ" pitchFamily="50" charset="-128"/>
                        </a:rPr>
                        <a:t>AI</a:t>
                      </a:r>
                      <a:r>
                        <a:rPr kumimoji="1" lang="ja-JP" altLang="en-US" sz="1200" kern="1200" dirty="0">
                          <a:solidFill>
                            <a:srgbClr val="4D4D4D"/>
                          </a:solidFill>
                          <a:latin typeface="Arial" charset="0"/>
                          <a:ea typeface="メイリオ" pitchFamily="50" charset="-128"/>
                          <a:cs typeface="メイリオ" pitchFamily="50" charset="-128"/>
                        </a:rPr>
                        <a:t>チャットボットなど応対チャネルの拡充を図りました。</a:t>
                      </a:r>
                    </a:p>
                  </a:txBody>
                  <a:tcPr anchor="ctr"/>
                </a:tc>
                <a:extLst>
                  <a:ext uri="{0D108BD9-81ED-4DB2-BD59-A6C34878D82A}">
                    <a16:rowId xmlns:a16="http://schemas.microsoft.com/office/drawing/2014/main" val="1953835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11</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ＡＩを活用したファイル全文検索エンジンの導入</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全文検索できる対象範囲を拡大しました。</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extLst>
                  <a:ext uri="{0D108BD9-81ED-4DB2-BD59-A6C34878D82A}">
                    <a16:rowId xmlns:a16="http://schemas.microsoft.com/office/drawing/2014/main" val="1418503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ＡＩを活用した音声認識ツールの業務での活用</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UD</a:t>
                      </a:r>
                      <a:r>
                        <a:rPr kumimoji="1" lang="ja-JP" altLang="en-US" sz="1200" kern="1200" dirty="0">
                          <a:solidFill>
                            <a:srgbClr val="4D4D4D"/>
                          </a:solidFill>
                          <a:latin typeface="Arial" charset="0"/>
                          <a:ea typeface="メイリオ" pitchFamily="50" charset="-128"/>
                          <a:cs typeface="メイリオ" pitchFamily="50" charset="-128"/>
                        </a:rPr>
                        <a:t>トーク、</a:t>
                      </a:r>
                      <a:r>
                        <a:rPr kumimoji="1" lang="en-US" altLang="ja-JP" sz="1200" kern="1200" dirty="0" err="1">
                          <a:solidFill>
                            <a:srgbClr val="4D4D4D"/>
                          </a:solidFill>
                          <a:latin typeface="Arial" charset="0"/>
                          <a:ea typeface="メイリオ" pitchFamily="50" charset="-128"/>
                          <a:cs typeface="メイリオ" pitchFamily="50" charset="-128"/>
                        </a:rPr>
                        <a:t>VoiceBiz</a:t>
                      </a:r>
                      <a:r>
                        <a:rPr kumimoji="1" lang="ja-JP" altLang="en-US" sz="1200" kern="1200" dirty="0">
                          <a:solidFill>
                            <a:srgbClr val="4D4D4D"/>
                          </a:solidFill>
                          <a:latin typeface="Arial" charset="0"/>
                          <a:ea typeface="メイリオ" pitchFamily="50" charset="-128"/>
                          <a:cs typeface="メイリオ" pitchFamily="50" charset="-128"/>
                        </a:rPr>
                        <a:t>の本格運用を開始しました。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議事録作成支援システムの検証を実施しました。</a:t>
                      </a:r>
                    </a:p>
                  </a:txBody>
                  <a:tcPr anchor="ctr"/>
                </a:tc>
                <a:extLst>
                  <a:ext uri="{0D108BD9-81ED-4DB2-BD59-A6C34878D82A}">
                    <a16:rowId xmlns:a16="http://schemas.microsoft.com/office/drawing/2014/main" val="198623975"/>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13</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を活用した教育の推進</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大阪市学校教育</a:t>
                      </a:r>
                      <a:r>
                        <a:rPr lang="en-US" altLang="ja-JP" sz="1200" dirty="0">
                          <a:solidFill>
                            <a:srgbClr val="4D4D4D"/>
                          </a:solidFill>
                          <a:latin typeface="Arial" charset="0"/>
                          <a:ea typeface="メイリオ" pitchFamily="50" charset="-128"/>
                          <a:cs typeface="メイリオ" pitchFamily="50" charset="-128"/>
                        </a:rPr>
                        <a:t>ICT</a:t>
                      </a:r>
                      <a:r>
                        <a:rPr lang="ja-JP" altLang="en-US" sz="1200" dirty="0">
                          <a:solidFill>
                            <a:srgbClr val="4D4D4D"/>
                          </a:solidFill>
                          <a:latin typeface="Arial" charset="0"/>
                          <a:ea typeface="メイリオ" pitchFamily="50" charset="-128"/>
                          <a:cs typeface="メイリオ" pitchFamily="50" charset="-128"/>
                        </a:rPr>
                        <a:t>ビジョンに基づく取組を推進しました。</a:t>
                      </a:r>
                    </a:p>
                  </a:txBody>
                  <a:tcPr anchor="ctr"/>
                </a:tc>
                <a:extLst>
                  <a:ext uri="{0D108BD9-81ED-4DB2-BD59-A6C34878D82A}">
                    <a16:rowId xmlns:a16="http://schemas.microsoft.com/office/drawing/2014/main" val="2116342859"/>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413852517"/>
              </p:ext>
            </p:extLst>
          </p:nvPr>
        </p:nvGraphicFramePr>
        <p:xfrm>
          <a:off x="295643" y="5102465"/>
          <a:ext cx="9402271" cy="1219200"/>
        </p:xfrm>
        <a:graphic>
          <a:graphicData uri="http://schemas.openxmlformats.org/drawingml/2006/table">
            <a:tbl>
              <a:tblPr firstRow="1" bandRow="1">
                <a:tableStyleId>{00A15C55-8517-42AA-B614-E9B94910E393}</a:tableStyleId>
              </a:tblPr>
              <a:tblGrid>
                <a:gridCol w="469126">
                  <a:extLst>
                    <a:ext uri="{9D8B030D-6E8A-4147-A177-3AD203B41FA5}">
                      <a16:colId xmlns:a16="http://schemas.microsoft.com/office/drawing/2014/main" val="1766992188"/>
                    </a:ext>
                  </a:extLst>
                </a:gridCol>
                <a:gridCol w="4232010">
                  <a:extLst>
                    <a:ext uri="{9D8B030D-6E8A-4147-A177-3AD203B41FA5}">
                      <a16:colId xmlns:a16="http://schemas.microsoft.com/office/drawing/2014/main" val="505437007"/>
                    </a:ext>
                  </a:extLst>
                </a:gridCol>
                <a:gridCol w="4701135">
                  <a:extLst>
                    <a:ext uri="{9D8B030D-6E8A-4147-A177-3AD203B41FA5}">
                      <a16:colId xmlns:a16="http://schemas.microsoft.com/office/drawing/2014/main" val="853304562"/>
                    </a:ext>
                  </a:extLst>
                </a:gridCol>
              </a:tblGrid>
              <a:tr h="162323">
                <a:tc gridSpan="2">
                  <a:txBody>
                    <a:body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tc>
                <a:extLst>
                  <a:ext uri="{0D108BD9-81ED-4DB2-BD59-A6C34878D82A}">
                    <a16:rowId xmlns:a16="http://schemas.microsoft.com/office/drawing/2014/main" val="3697708522"/>
                  </a:ext>
                </a:extLst>
              </a:tr>
              <a:tr h="16232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14</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オープンデータの質・量の充実</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企業等のニーズが高いデータセットを中心に質と量の充実を図りました。</a:t>
                      </a:r>
                      <a:endParaRPr kumimoji="1" lang="ja-JP" altLang="en-US" sz="1200" kern="1200" dirty="0">
                        <a:solidFill>
                          <a:schemeClr val="tx1"/>
                        </a:solidFill>
                        <a:latin typeface="メイリオ" panose="020B0604030504040204" pitchFamily="50" charset="-128"/>
                        <a:ea typeface="メイリオ" panose="020B0604030504040204" pitchFamily="50" charset="-128"/>
                        <a:cs typeface="+mj-cs"/>
                      </a:endParaRPr>
                    </a:p>
                  </a:txBody>
                  <a:tcPr anchor="ctr"/>
                </a:tc>
                <a:extLst>
                  <a:ext uri="{0D108BD9-81ED-4DB2-BD59-A6C34878D82A}">
                    <a16:rowId xmlns:a16="http://schemas.microsoft.com/office/drawing/2014/main" val="633243833"/>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4D4D4D"/>
                          </a:solidFill>
                          <a:latin typeface="Arial" charset="0"/>
                          <a:ea typeface="メイリオ" pitchFamily="50" charset="-128"/>
                          <a:cs typeface="メイリオ" pitchFamily="50" charset="-128"/>
                        </a:rPr>
                        <a:t>15</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200" dirty="0">
                          <a:solidFill>
                            <a:srgbClr val="4D4D4D"/>
                          </a:solidFill>
                          <a:latin typeface="Arial" charset="0"/>
                          <a:ea typeface="メイリオ" pitchFamily="50" charset="-128"/>
                          <a:cs typeface="メイリオ" pitchFamily="50" charset="-128"/>
                        </a:rPr>
                        <a:t>データの可視化によるデータ活用推進と人材育成</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予防接種実施医療機関の一覧を可視化しました。</a:t>
                      </a:r>
                      <a:endParaRPr kumimoji="1" lang="en-US" altLang="ja-JP" sz="1200" kern="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kern="1200" dirty="0">
                          <a:solidFill>
                            <a:srgbClr val="4D4D4D"/>
                          </a:solidFill>
                          <a:latin typeface="Arial" charset="0"/>
                          <a:ea typeface="メイリオ" pitchFamily="50" charset="-128"/>
                          <a:cs typeface="メイリオ" pitchFamily="50" charset="-128"/>
                        </a:rPr>
                        <a:t>EBPM</a:t>
                      </a:r>
                      <a:r>
                        <a:rPr kumimoji="1" lang="ja-JP" altLang="en-US" sz="1200" kern="1200" dirty="0">
                          <a:solidFill>
                            <a:srgbClr val="4D4D4D"/>
                          </a:solidFill>
                          <a:latin typeface="Arial" charset="0"/>
                          <a:ea typeface="メイリオ" pitchFamily="50" charset="-128"/>
                          <a:cs typeface="メイリオ" pitchFamily="50" charset="-128"/>
                        </a:rPr>
                        <a:t>の推進のための研修を実施しました。</a:t>
                      </a:r>
                    </a:p>
                  </a:txBody>
                  <a:tcPr anchor="ctr"/>
                </a:tc>
                <a:extLst>
                  <a:ext uri="{0D108BD9-81ED-4DB2-BD59-A6C34878D82A}">
                    <a16:rowId xmlns:a16="http://schemas.microsoft.com/office/drawing/2014/main" val="93107927"/>
                  </a:ext>
                </a:extLst>
              </a:tr>
            </a:tbl>
          </a:graphicData>
        </a:graphic>
      </p:graphicFrame>
    </p:spTree>
    <p:extLst>
      <p:ext uri="{BB962C8B-B14F-4D97-AF65-F5344CB8AC3E}">
        <p14:creationId xmlns:p14="http://schemas.microsoft.com/office/powerpoint/2010/main" val="217791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p:nvPr/>
        </p:nvSpPr>
        <p:spPr>
          <a:xfrm>
            <a:off x="172808" y="984597"/>
            <a:ext cx="5917095" cy="512448"/>
          </a:xfrm>
          <a:prstGeom prst="rect">
            <a:avLst/>
          </a:prstGeom>
          <a:solidFill>
            <a:srgbClr val="0070C0"/>
          </a:solidFill>
          <a:ln w="12700" cap="flat" cmpd="sng" algn="ctr">
            <a:noFill/>
            <a:prstDash val="solid"/>
            <a:miter lim="800000"/>
          </a:ln>
          <a:effectLst/>
        </p:spPr>
        <p:txBody>
          <a:bodyPr wrap="square" rtlCol="0" anchor="ctr">
            <a:spAutoFit/>
          </a:bodyPr>
          <a:lstStyle/>
          <a:p>
            <a:pPr algn="ctr">
              <a:defRPr/>
            </a:pPr>
            <a:r>
              <a:rPr kumimoji="0" lang="en-US" altLang="ja-JP" sz="1950" b="1" kern="0" dirty="0">
                <a:solidFill>
                  <a:prstClr val="white"/>
                </a:solidFill>
                <a:latin typeface="+mj-ea"/>
                <a:ea typeface="+mj-ea"/>
              </a:rPr>
              <a:t>ICT</a:t>
            </a:r>
            <a:r>
              <a:rPr kumimoji="0" lang="ja-JP" altLang="en-US" sz="1950" b="1" kern="0" dirty="0">
                <a:solidFill>
                  <a:prstClr val="white"/>
                </a:solidFill>
                <a:latin typeface="+mj-ea"/>
                <a:ea typeface="+mj-ea"/>
              </a:rPr>
              <a:t>を利用した行政サービスの強靭化</a:t>
            </a:r>
            <a:endParaRPr kumimoji="0" lang="en-US" altLang="ja-JP" sz="1950" b="1" kern="0" dirty="0">
              <a:solidFill>
                <a:prstClr val="white"/>
              </a:solidFill>
              <a:latin typeface="+mj-ea"/>
              <a:ea typeface="+mj-ea"/>
            </a:endParaRPr>
          </a:p>
        </p:txBody>
      </p:sp>
      <p:sp>
        <p:nvSpPr>
          <p:cNvPr id="45" name="テキスト ボックス 44"/>
          <p:cNvSpPr txBox="1"/>
          <p:nvPr/>
        </p:nvSpPr>
        <p:spPr>
          <a:xfrm>
            <a:off x="172808" y="4115103"/>
            <a:ext cx="5917095" cy="512448"/>
          </a:xfrm>
          <a:prstGeom prst="rect">
            <a:avLst/>
          </a:prstGeom>
          <a:solidFill>
            <a:schemeClr val="tx1">
              <a:lumMod val="65000"/>
              <a:lumOff val="35000"/>
            </a:schemeClr>
          </a:solidFill>
          <a:ln w="19050" cap="flat" cmpd="sng" algn="ctr">
            <a:noFill/>
            <a:prstDash val="solid"/>
            <a:miter lim="800000"/>
          </a:ln>
          <a:effectLst/>
        </p:spPr>
        <p:txBody>
          <a:bodyPr wrap="square" rtlCol="0" anchor="ctr">
            <a:spAutoFit/>
          </a:bodyPr>
          <a:lstStyle/>
          <a:p>
            <a:pPr algn="ctr">
              <a:defRPr/>
            </a:pPr>
            <a:r>
              <a:rPr kumimoji="0" lang="ja-JP" altLang="en-US" sz="1950" b="1" kern="0" dirty="0">
                <a:solidFill>
                  <a:prstClr val="white"/>
                </a:solidFill>
                <a:latin typeface="+mj-ea"/>
                <a:ea typeface="+mj-ea"/>
              </a:rPr>
              <a:t>行政のデジタル化に最適な情報システムの整備</a:t>
            </a:r>
            <a:endParaRPr kumimoji="0" lang="en-US" altLang="ja-JP" sz="1950" b="1" kern="0" dirty="0">
              <a:solidFill>
                <a:prstClr val="white"/>
              </a:solidFill>
              <a:latin typeface="+mj-ea"/>
              <a:ea typeface="+mj-ea"/>
            </a:endParaRPr>
          </a:p>
        </p:txBody>
      </p:sp>
      <p:sp>
        <p:nvSpPr>
          <p:cNvPr id="19" name="タイトル 1"/>
          <p:cNvSpPr txBox="1">
            <a:spLocks/>
          </p:cNvSpPr>
          <p:nvPr/>
        </p:nvSpPr>
        <p:spPr>
          <a:xfrm>
            <a:off x="0" y="-12191"/>
            <a:ext cx="9906000" cy="904696"/>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mj-ea"/>
              </a:rPr>
              <a:t>大阪市</a:t>
            </a:r>
            <a:r>
              <a:rPr lang="en-US" altLang="ja-JP" sz="2200" dirty="0">
                <a:latin typeface="+mj-ea"/>
              </a:rPr>
              <a:t>ICT</a:t>
            </a:r>
            <a:r>
              <a:rPr lang="ja-JP" altLang="en-US" sz="2200" dirty="0">
                <a:latin typeface="+mj-ea"/>
              </a:rPr>
              <a:t>戦略アクションプランの取組概要（３／３）</a:t>
            </a:r>
          </a:p>
        </p:txBody>
      </p:sp>
      <p:sp>
        <p:nvSpPr>
          <p:cNvPr id="8"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5</a:t>
            </a:fld>
            <a:endParaRPr kumimoji="0" lang="en-US" altLang="ja-JP" sz="1000" dirty="0">
              <a:solidFill>
                <a:srgbClr val="000000"/>
              </a:solidFill>
              <a:latin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798287354"/>
              </p:ext>
            </p:extLst>
          </p:nvPr>
        </p:nvGraphicFramePr>
        <p:xfrm>
          <a:off x="172808" y="1654155"/>
          <a:ext cx="9454768" cy="1859280"/>
        </p:xfrm>
        <a:graphic>
          <a:graphicData uri="http://schemas.openxmlformats.org/drawingml/2006/table">
            <a:tbl>
              <a:tblPr firstRow="1" bandRow="1"/>
              <a:tblGrid>
                <a:gridCol w="608588">
                  <a:extLst>
                    <a:ext uri="{9D8B030D-6E8A-4147-A177-3AD203B41FA5}">
                      <a16:colId xmlns:a16="http://schemas.microsoft.com/office/drawing/2014/main" val="1147115911"/>
                    </a:ext>
                  </a:extLst>
                </a:gridCol>
                <a:gridCol w="4118796">
                  <a:extLst>
                    <a:ext uri="{9D8B030D-6E8A-4147-A177-3AD203B41FA5}">
                      <a16:colId xmlns:a16="http://schemas.microsoft.com/office/drawing/2014/main" val="3859033221"/>
                    </a:ext>
                  </a:extLst>
                </a:gridCol>
                <a:gridCol w="4727384">
                  <a:extLst>
                    <a:ext uri="{9D8B030D-6E8A-4147-A177-3AD203B41FA5}">
                      <a16:colId xmlns:a16="http://schemas.microsoft.com/office/drawing/2014/main" val="3602281800"/>
                    </a:ext>
                  </a:extLst>
                </a:gridCol>
              </a:tblGrid>
              <a:tr h="166133">
                <a:tc gridSpan="2">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tc hMerge="1">
                  <a:txBody>
                    <a:bodyPr/>
                    <a:lstStyle/>
                    <a:p>
                      <a:endParaRPr kumimoji="1" lang="ja-JP" altLang="en-US"/>
                    </a:p>
                  </a:txBody>
                  <a:tcPr/>
                </a:tc>
                <a:tc>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extLst>
                  <a:ext uri="{0D108BD9-81ED-4DB2-BD59-A6C34878D82A}">
                    <a16:rowId xmlns:a16="http://schemas.microsoft.com/office/drawing/2014/main" val="944491875"/>
                  </a:ext>
                </a:extLst>
              </a:tr>
              <a:tr h="166133">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16</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防災情報システムの機能強化とともに、災害時の情報共有等に</a:t>
                      </a:r>
                      <a:r>
                        <a:rPr kumimoji="1" lang="en-US" altLang="ja-JP" sz="1200" kern="1200" dirty="0">
                          <a:solidFill>
                            <a:srgbClr val="4D4D4D"/>
                          </a:solidFill>
                          <a:latin typeface="Arial" charset="0"/>
                          <a:ea typeface="メイリオ" pitchFamily="50" charset="-128"/>
                          <a:cs typeface="メイリオ" pitchFamily="50" charset="-128"/>
                        </a:rPr>
                        <a:t>ICT</a:t>
                      </a:r>
                      <a:r>
                        <a:rPr kumimoji="1" lang="ja-JP" altLang="en-US" sz="1200" kern="1200" dirty="0">
                          <a:solidFill>
                            <a:srgbClr val="4D4D4D"/>
                          </a:solidFill>
                          <a:latin typeface="Arial" charset="0"/>
                          <a:ea typeface="メイリオ" pitchFamily="50" charset="-128"/>
                          <a:cs typeface="メイリオ" pitchFamily="50" charset="-128"/>
                        </a:rPr>
                        <a:t>を活用</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indent="-171450" algn="l" defTabSz="914400" rtl="0" eaLnBrk="1" fontAlgn="ctr" latinLnBrk="0" hangingPunct="1">
                        <a:buFont typeface="Arial" panose="020B0604020202020204" pitchFamily="34" charset="0"/>
                        <a:buChar char="•"/>
                      </a:pPr>
                      <a:r>
                        <a:rPr kumimoji="1" lang="ja-JP" altLang="en-US" sz="1200" kern="1200" dirty="0">
                          <a:solidFill>
                            <a:srgbClr val="4D4D4D"/>
                          </a:solidFill>
                          <a:latin typeface="Arial" charset="0"/>
                          <a:ea typeface="メイリオ" pitchFamily="50" charset="-128"/>
                          <a:cs typeface="メイリオ" pitchFamily="50" charset="-128"/>
                        </a:rPr>
                        <a:t>防災情報システムを再構築しました。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854326400"/>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17</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行政サービスを支えるネットワーク基盤の再整備（耐災害性の向上）</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indent="-171450" algn="l" defTabSz="914400" rtl="0" eaLnBrk="1" fontAlgn="ctr" latinLnBrk="0" hangingPunct="1">
                        <a:buFont typeface="Arial" panose="020B0604020202020204" pitchFamily="34" charset="0"/>
                        <a:buChar char="•"/>
                      </a:pPr>
                      <a:r>
                        <a:rPr lang="ja-JP" altLang="en-US" sz="1200" dirty="0">
                          <a:solidFill>
                            <a:srgbClr val="4D4D4D"/>
                          </a:solidFill>
                          <a:latin typeface="Arial" charset="0"/>
                          <a:ea typeface="メイリオ" pitchFamily="50" charset="-128"/>
                          <a:cs typeface="メイリオ" pitchFamily="50" charset="-128"/>
                        </a:rPr>
                        <a:t>ネットワーク基盤の再整備に向けた設計を開始しました。</a:t>
                      </a:r>
                      <a:endParaRPr kumimoji="1" lang="ja-JP" altLang="en-US" sz="1200" kern="1200" dirty="0">
                        <a:solidFill>
                          <a:schemeClr val="tx1"/>
                        </a:solidFill>
                        <a:latin typeface="メイリオ" panose="020B0604030504040204" pitchFamily="50" charset="-128"/>
                        <a:ea typeface="メイリオ" panose="020B0604030504040204" pitchFamily="50" charset="-128"/>
                        <a:cs typeface="+mj-cs"/>
                      </a:endParaRP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992535005"/>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ctr" defTabSz="914400" rtl="0" eaLnBrk="1" fontAlgn="ctr" latinLnBrk="0" hangingPunct="1"/>
                      <a:r>
                        <a:rPr kumimoji="1" lang="en-US" altLang="ja-JP" sz="1200" kern="1200" dirty="0">
                          <a:solidFill>
                            <a:srgbClr val="4D4D4D"/>
                          </a:solidFill>
                          <a:latin typeface="Arial" charset="0"/>
                          <a:ea typeface="メイリオ" pitchFamily="50" charset="-128"/>
                          <a:cs typeface="メイリオ" pitchFamily="50" charset="-128"/>
                        </a:rPr>
                        <a:t>18</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algn="l" defTabSz="914400" rtl="0" eaLnBrk="1" fontAlgn="ctr" latinLnBrk="0" hangingPunct="1"/>
                      <a:r>
                        <a:rPr kumimoji="1" lang="ja-JP" altLang="en-US" sz="1200" kern="1200" dirty="0">
                          <a:solidFill>
                            <a:srgbClr val="4D4D4D"/>
                          </a:solidFill>
                          <a:latin typeface="Arial" charset="0"/>
                          <a:ea typeface="メイリオ" pitchFamily="50" charset="-128"/>
                          <a:cs typeface="メイリオ" pitchFamily="50" charset="-128"/>
                        </a:rPr>
                        <a:t>情報セキュリティ対策の強化</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情報セキュリティ対策基準の改正、情報セキュリティ検査等を実施しました。</a:t>
                      </a:r>
                      <a:endParaRPr lang="en-US" altLang="ja-JP" sz="1200" dirty="0">
                        <a:solidFill>
                          <a:srgbClr val="4D4D4D"/>
                        </a:solidFill>
                        <a:latin typeface="Arial" charset="0"/>
                        <a:ea typeface="メイリオ" pitchFamily="50" charset="-128"/>
                        <a:cs typeface="メイリオ"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D4D4D"/>
                          </a:solidFill>
                          <a:latin typeface="Arial" charset="0"/>
                          <a:ea typeface="メイリオ" pitchFamily="50" charset="-128"/>
                          <a:cs typeface="メイリオ" pitchFamily="50" charset="-128"/>
                        </a:rPr>
                        <a:t>情報セキュリティに関する職員研修を実施しました。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21642965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554425628"/>
              </p:ext>
            </p:extLst>
          </p:nvPr>
        </p:nvGraphicFramePr>
        <p:xfrm>
          <a:off x="172809" y="4786487"/>
          <a:ext cx="9359779" cy="1402080"/>
        </p:xfrm>
        <a:graphic>
          <a:graphicData uri="http://schemas.openxmlformats.org/drawingml/2006/table">
            <a:tbl>
              <a:tblPr firstRow="1" bandRow="1"/>
              <a:tblGrid>
                <a:gridCol w="575336">
                  <a:extLst>
                    <a:ext uri="{9D8B030D-6E8A-4147-A177-3AD203B41FA5}">
                      <a16:colId xmlns:a16="http://schemas.microsoft.com/office/drawing/2014/main" val="3765659924"/>
                    </a:ext>
                  </a:extLst>
                </a:gridCol>
                <a:gridCol w="4104554">
                  <a:extLst>
                    <a:ext uri="{9D8B030D-6E8A-4147-A177-3AD203B41FA5}">
                      <a16:colId xmlns:a16="http://schemas.microsoft.com/office/drawing/2014/main" val="2636346"/>
                    </a:ext>
                  </a:extLst>
                </a:gridCol>
                <a:gridCol w="4679889">
                  <a:extLst>
                    <a:ext uri="{9D8B030D-6E8A-4147-A177-3AD203B41FA5}">
                      <a16:colId xmlns:a16="http://schemas.microsoft.com/office/drawing/2014/main" val="2898580187"/>
                    </a:ext>
                  </a:extLst>
                </a:gridCol>
              </a:tblGrid>
              <a:tr h="0">
                <a:tc gridSpan="2">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indent="0" algn="l" defTabSz="914400" rtl="0" eaLnBrk="1" latinLnBrk="0" hangingPunct="1">
                        <a:buFont typeface="Arial" panose="020B0604020202020204" pitchFamily="34" charset="0"/>
                        <a:buNone/>
                      </a:pPr>
                      <a:r>
                        <a:rPr kumimoji="1" lang="ja-JP" altLang="en-US" sz="1400" kern="1200" dirty="0">
                          <a:solidFill>
                            <a:schemeClr val="bg1"/>
                          </a:solidFill>
                          <a:latin typeface="Arial" charset="0"/>
                          <a:ea typeface="メイリオ" pitchFamily="50" charset="-128"/>
                          <a:cs typeface="メイリオ" pitchFamily="50" charset="-128"/>
                        </a:rPr>
                        <a:t>取組の概要</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tc hMerge="1">
                  <a:txBody>
                    <a:bodyPr/>
                    <a:lstStyle/>
                    <a:p>
                      <a:endParaRPr kumimoji="1" lang="ja-JP" altLang="en-US"/>
                    </a:p>
                  </a:txBody>
                  <a:tcPr/>
                </a:tc>
                <a:tc>
                  <a:txBody>
                    <a:bodyPr/>
                    <a:lstStyle>
                      <a:lvl1pPr marL="0" marR="0" indent="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1" i="0" u="none" strike="noStrike" cap="none" spc="0" baseline="0">
                          <a:ln>
                            <a:noFill/>
                          </a:ln>
                          <a:solidFill>
                            <a:schemeClr val="lt1"/>
                          </a:solidFill>
                          <a:uFillTx/>
                          <a:latin typeface="Arial"/>
                          <a:ea typeface="ＭＳ Ｐゴシック"/>
                          <a:sym typeface="Helvetica Light"/>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a:solidFill>
                            <a:schemeClr val="bg1"/>
                          </a:solidFill>
                          <a:latin typeface="Arial" charset="0"/>
                          <a:ea typeface="メイリオ" pitchFamily="50" charset="-128"/>
                          <a:cs typeface="メイリオ" pitchFamily="50" charset="-128"/>
                        </a:rPr>
                        <a:t>取組の成果</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0000"/>
                    </a:solidFill>
                  </a:tcPr>
                </a:tc>
                <a:extLst>
                  <a:ext uri="{0D108BD9-81ED-4DB2-BD59-A6C34878D82A}">
                    <a16:rowId xmlns:a16="http://schemas.microsoft.com/office/drawing/2014/main" val="2691338057"/>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19</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rgbClr val="4D4D4D"/>
                          </a:solidFill>
                          <a:latin typeface="Arial" charset="0"/>
                          <a:ea typeface="メイリオ" pitchFamily="50" charset="-128"/>
                          <a:cs typeface="メイリオ" pitchFamily="50" charset="-128"/>
                        </a:rPr>
                        <a:t>情報システムの刷新によるデジタル化と</a:t>
                      </a:r>
                      <a:r>
                        <a:rPr kumimoji="1" lang="en-US" altLang="ja-JP" sz="1200" kern="1200" dirty="0">
                          <a:solidFill>
                            <a:srgbClr val="4D4D4D"/>
                          </a:solidFill>
                          <a:latin typeface="Arial" charset="0"/>
                          <a:ea typeface="メイリオ" pitchFamily="50" charset="-128"/>
                          <a:cs typeface="メイリオ" pitchFamily="50" charset="-128"/>
                        </a:rPr>
                        <a:t>BPR</a:t>
                      </a:r>
                      <a:r>
                        <a:rPr kumimoji="1" lang="ja-JP" altLang="en-US" sz="1200" kern="1200" dirty="0">
                          <a:solidFill>
                            <a:srgbClr val="4D4D4D"/>
                          </a:solidFill>
                          <a:latin typeface="Arial" charset="0"/>
                          <a:ea typeface="メイリオ" pitchFamily="50" charset="-128"/>
                          <a:cs typeface="メイリオ" pitchFamily="50" charset="-128"/>
                        </a:rPr>
                        <a:t>の推進</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rowSpan="2">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所属横断的な標準化推進プロジェクトチームを立ち上げ標準化対応を推進しました。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1699031311"/>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20</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rgbClr val="4D4D4D"/>
                          </a:solidFill>
                          <a:latin typeface="Arial" charset="0"/>
                          <a:ea typeface="メイリオ" pitchFamily="50" charset="-128"/>
                          <a:cs typeface="メイリオ" pitchFamily="50" charset="-128"/>
                        </a:rPr>
                        <a:t>情報システムの標準化・共通化に向けた検討</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100" kern="1200" dirty="0">
                        <a:solidFill>
                          <a:schemeClr val="tx1"/>
                        </a:solidFill>
                        <a:latin typeface="メイリオ" panose="020B0604030504040204" pitchFamily="50" charset="-128"/>
                        <a:ea typeface="メイリオ" panose="020B0604030504040204" pitchFamily="50" charset="-128"/>
                        <a:cs typeface="+mj-cs"/>
                      </a:endParaRPr>
                    </a:p>
                  </a:txBody>
                  <a:tcPr anchor="ctr"/>
                </a:tc>
                <a:extLst>
                  <a:ext uri="{0D108BD9-81ED-4DB2-BD59-A6C34878D82A}">
                    <a16:rowId xmlns:a16="http://schemas.microsoft.com/office/drawing/2014/main" val="4124970837"/>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21</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rgbClr val="4D4D4D"/>
                          </a:solidFill>
                          <a:latin typeface="Arial" charset="0"/>
                          <a:ea typeface="メイリオ" pitchFamily="50" charset="-128"/>
                          <a:cs typeface="メイリオ" pitchFamily="50" charset="-128"/>
                        </a:rPr>
                        <a:t>本市共通クラウド基盤サービスの整備</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4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共通クラウド基盤の検討を開始しました。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40000"/>
                      </a:srgbClr>
                    </a:solidFill>
                  </a:tcPr>
                </a:tc>
                <a:extLst>
                  <a:ext uri="{0D108BD9-81ED-4DB2-BD59-A6C34878D82A}">
                    <a16:rowId xmlns:a16="http://schemas.microsoft.com/office/drawing/2014/main" val="309334567"/>
                  </a:ext>
                </a:extLst>
              </a:tr>
              <a:tr h="0">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rgbClr val="4D4D4D"/>
                          </a:solidFill>
                          <a:latin typeface="Arial" charset="0"/>
                          <a:ea typeface="メイリオ" pitchFamily="50" charset="-128"/>
                          <a:cs typeface="メイリオ" pitchFamily="50" charset="-128"/>
                        </a:rPr>
                        <a:t>22</a:t>
                      </a:r>
                      <a:endParaRPr kumimoji="1" lang="ja-JP" altLang="en-US" sz="1200" kern="1200" dirty="0">
                        <a:solidFill>
                          <a:srgbClr val="4D4D4D"/>
                        </a:solidFill>
                        <a:latin typeface="Arial" charset="0"/>
                        <a:ea typeface="メイリオ" pitchFamily="50" charset="-128"/>
                        <a:cs typeface="メイリオ" pitchFamily="50" charset="-128"/>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kern="1200" dirty="0">
                          <a:solidFill>
                            <a:srgbClr val="4D4D4D"/>
                          </a:solidFill>
                          <a:latin typeface="Arial" charset="0"/>
                          <a:ea typeface="メイリオ" pitchFamily="50" charset="-128"/>
                          <a:cs typeface="メイリオ" pitchFamily="50" charset="-128"/>
                        </a:rPr>
                        <a:t>ローコードツールの活用</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0000">
                        <a:tint val="20000"/>
                      </a:srgbClr>
                    </a:solidFill>
                  </a:tcPr>
                </a:tc>
                <a:tc>
                  <a:txBody>
                    <a:bodyPr/>
                    <a:lstStyle>
                      <a:lvl1pPr marL="0" marR="0" indent="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1pPr>
                      <a:lvl2pPr marL="0" marR="0" indent="130605"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2pPr>
                      <a:lvl3pPr marL="0" marR="0" indent="261211"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3pPr>
                      <a:lvl4pPr marL="0" marR="0" indent="39181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4pPr>
                      <a:lvl5pPr marL="0" marR="0" indent="522423"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5pPr>
                      <a:lvl6pPr marL="0" marR="0" indent="653028"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6pPr>
                      <a:lvl7pPr marL="0" marR="0" indent="783634"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7pPr>
                      <a:lvl8pPr marL="0" marR="0" indent="914240"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8pPr>
                      <a:lvl9pPr marL="0" marR="0" indent="1044846" algn="ctr" defTabSz="333770" latinLnBrk="0">
                        <a:lnSpc>
                          <a:spcPct val="100000"/>
                        </a:lnSpc>
                        <a:spcBef>
                          <a:spcPts val="0"/>
                        </a:spcBef>
                        <a:spcAft>
                          <a:spcPts val="0"/>
                        </a:spcAft>
                        <a:buClrTx/>
                        <a:buSzTx/>
                        <a:buFontTx/>
                        <a:buNone/>
                        <a:tabLst/>
                        <a:defRPr sz="857" b="0" i="0" u="none" strike="noStrike" cap="none" spc="0" baseline="0">
                          <a:ln>
                            <a:noFill/>
                          </a:ln>
                          <a:solidFill>
                            <a:schemeClr val="dk1"/>
                          </a:solidFill>
                          <a:uFillTx/>
                          <a:latin typeface="Arial"/>
                          <a:ea typeface="ＭＳ Ｐゴシック"/>
                          <a:sym typeface="Helvetica Light"/>
                        </a:defRPr>
                      </a:lvl9p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kern="1200" dirty="0">
                          <a:solidFill>
                            <a:srgbClr val="4D4D4D"/>
                          </a:solidFill>
                          <a:latin typeface="Arial" charset="0"/>
                          <a:ea typeface="メイリオ" pitchFamily="50" charset="-128"/>
                          <a:cs typeface="メイリオ" pitchFamily="50" charset="-128"/>
                        </a:rPr>
                        <a:t>横断的に検討・ 議論を進めるため、</a:t>
                      </a:r>
                      <a:r>
                        <a:rPr kumimoji="1" lang="en-US" altLang="ja-JP" sz="1200" kern="1200" dirty="0">
                          <a:solidFill>
                            <a:srgbClr val="4D4D4D"/>
                          </a:solidFill>
                          <a:latin typeface="Arial" charset="0"/>
                          <a:ea typeface="メイリオ" pitchFamily="50" charset="-128"/>
                          <a:cs typeface="メイリオ" pitchFamily="50" charset="-128"/>
                        </a:rPr>
                        <a:t>WG</a:t>
                      </a:r>
                      <a:r>
                        <a:rPr kumimoji="1" lang="ja-JP" altLang="en-US" sz="1200" kern="1200" dirty="0">
                          <a:solidFill>
                            <a:srgbClr val="4D4D4D"/>
                          </a:solidFill>
                          <a:latin typeface="Arial" charset="0"/>
                          <a:ea typeface="メイリオ" pitchFamily="50" charset="-128"/>
                          <a:cs typeface="メイリオ" pitchFamily="50" charset="-128"/>
                        </a:rPr>
                        <a:t>を立ち上げました。</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795864051"/>
                  </a:ext>
                </a:extLst>
              </a:tr>
            </a:tbl>
          </a:graphicData>
        </a:graphic>
      </p:graphicFrame>
    </p:spTree>
    <p:extLst>
      <p:ext uri="{BB962C8B-B14F-4D97-AF65-F5344CB8AC3E}">
        <p14:creationId xmlns:p14="http://schemas.microsoft.com/office/powerpoint/2010/main" val="7179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84632" y="1028700"/>
            <a:ext cx="8851392" cy="4525963"/>
          </a:xfrm>
        </p:spPr>
        <p:txBody>
          <a:bodyPr/>
          <a:lstStyle/>
          <a:p>
            <a:pPr marL="0" indent="0">
              <a:buNone/>
            </a:pPr>
            <a:r>
              <a:rPr lang="ja-JP" altLang="en-US" sz="1800" dirty="0">
                <a:latin typeface="メイリオ" panose="020B0604030504040204" pitchFamily="50" charset="-128"/>
                <a:ea typeface="メイリオ" panose="020B0604030504040204" pitchFamily="50" charset="-128"/>
              </a:rPr>
              <a:t>　大阪市では、これまでの</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戦略の取組をさらに発展させ、今後は、行政サービスや組織、業務プロセス等を変革するデジタルトランスフォーメーション（</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）を推進していくことが必要と考えています。</a:t>
            </a:r>
            <a:br>
              <a:rPr lang="en-US" altLang="ja-JP" sz="1800" dirty="0">
                <a:latin typeface="メイリオ" panose="020B0604030504040204" pitchFamily="50" charset="-128"/>
                <a:ea typeface="メイリオ" panose="020B0604030504040204" pitchFamily="50" charset="-128"/>
              </a:rPr>
            </a:b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そのため、サービス、都市・まち、行政の３つの視点から</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に取り組み、市民の</a:t>
            </a:r>
            <a:r>
              <a:rPr lang="en-US" altLang="ja-JP" sz="1800" dirty="0" err="1">
                <a:latin typeface="メイリオ" panose="020B0604030504040204" pitchFamily="50" charset="-128"/>
                <a:ea typeface="メイリオ" panose="020B0604030504040204" pitchFamily="50" charset="-128"/>
              </a:rPr>
              <a:t>QoL</a:t>
            </a:r>
            <a:r>
              <a:rPr lang="ja-JP" altLang="en-US" sz="1800" dirty="0">
                <a:latin typeface="メイリオ" panose="020B0604030504040204" pitchFamily="50" charset="-128"/>
                <a:ea typeface="メイリオ" panose="020B0604030504040204" pitchFamily="50" charset="-128"/>
              </a:rPr>
              <a:t>（生活の質）の向上と都市力の向上を図ることを目的に、単に</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を活用した取組ではなく、データとデジタル技術の活用を前提に、業務プロセス、組織、役所文化、制度などの変革を通じて市民視点で新たな価値の創出をめざす本市の</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推進の方向性や具体的な取組を示す新たな計画として「大阪市</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戦略」を令和４年度に策定する予定です。</a:t>
            </a:r>
            <a:br>
              <a:rPr lang="en-US" altLang="ja-JP" sz="1800" dirty="0">
                <a:latin typeface="メイリオ" panose="020B0604030504040204" pitchFamily="50" charset="-128"/>
                <a:ea typeface="メイリオ" panose="020B0604030504040204" pitchFamily="50" charset="-128"/>
              </a:rPr>
            </a:b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今後、</a:t>
            </a:r>
            <a:r>
              <a:rPr lang="en-US" altLang="ja-JP" sz="1800" dirty="0">
                <a:latin typeface="メイリオ" panose="020B0604030504040204" pitchFamily="50" charset="-128"/>
                <a:ea typeface="メイリオ" panose="020B0604030504040204" pitchFamily="50" charset="-128"/>
              </a:rPr>
              <a:t>ICT</a:t>
            </a:r>
            <a:r>
              <a:rPr lang="ja-JP" altLang="en-US" sz="1800" dirty="0">
                <a:latin typeface="メイリオ" panose="020B0604030504040204" pitchFamily="50" charset="-128"/>
                <a:ea typeface="メイリオ" panose="020B0604030504040204" pitchFamily="50" charset="-128"/>
              </a:rPr>
              <a:t>戦略に基づく取組を進めると同時に、</a:t>
            </a:r>
            <a:r>
              <a:rPr lang="en-US" altLang="ja-JP" sz="1800" dirty="0">
                <a:latin typeface="メイリオ" panose="020B0604030504040204" pitchFamily="50" charset="-128"/>
                <a:ea typeface="メイリオ" panose="020B0604030504040204" pitchFamily="50" charset="-128"/>
              </a:rPr>
              <a:t>DX</a:t>
            </a:r>
            <a:r>
              <a:rPr lang="ja-JP" altLang="en-US" sz="1800" dirty="0">
                <a:latin typeface="メイリオ" panose="020B0604030504040204" pitchFamily="50" charset="-128"/>
                <a:ea typeface="メイリオ" panose="020B0604030504040204" pitchFamily="50" charset="-128"/>
              </a:rPr>
              <a:t>が全職員へ浸透するよう人材育成をはじめ、試行・実行しやすい組織やしくみづくり、取組の実効性を向上させるためのデジタル人材の確保や事業評価の手法など様々な観点から検討し、令和５年度以降、</a:t>
            </a:r>
            <a:r>
              <a:rPr lang="zh-CN" altLang="en-US" sz="1800" dirty="0">
                <a:latin typeface="メイリオ" panose="020B0604030504040204" pitchFamily="50" charset="-128"/>
                <a:ea typeface="メイリオ" panose="020B0604030504040204" pitchFamily="50" charset="-128"/>
              </a:rPr>
              <a:t>「大阪市</a:t>
            </a:r>
            <a:r>
              <a:rPr lang="en-US" altLang="zh-CN" sz="1800" dirty="0">
                <a:latin typeface="メイリオ" panose="020B0604030504040204" pitchFamily="50" charset="-128"/>
                <a:ea typeface="メイリオ" panose="020B0604030504040204" pitchFamily="50" charset="-128"/>
              </a:rPr>
              <a:t>DX</a:t>
            </a:r>
            <a:r>
              <a:rPr lang="zh-CN" altLang="en-US" sz="1800" dirty="0">
                <a:latin typeface="メイリオ" panose="020B0604030504040204" pitchFamily="50" charset="-128"/>
                <a:ea typeface="メイリオ" panose="020B0604030504040204" pitchFamily="50" charset="-128"/>
              </a:rPr>
              <a:t>戦略」</a:t>
            </a:r>
            <a:r>
              <a:rPr lang="ja-JP" altLang="en-US" sz="1800" dirty="0">
                <a:latin typeface="メイリオ" panose="020B0604030504040204" pitchFamily="50" charset="-128"/>
                <a:ea typeface="メイリオ" panose="020B0604030504040204" pitchFamily="50" charset="-128"/>
              </a:rPr>
              <a:t>による取組を進めていく予定です。</a:t>
            </a:r>
            <a:endParaRPr lang="en-US" altLang="ja-JP" sz="1800" dirty="0">
              <a:latin typeface="メイリオ" panose="020B0604030504040204" pitchFamily="50" charset="-128"/>
              <a:ea typeface="メイリオ" panose="020B0604030504040204" pitchFamily="50" charset="-128"/>
            </a:endParaRPr>
          </a:p>
        </p:txBody>
      </p:sp>
      <p:sp>
        <p:nvSpPr>
          <p:cNvPr id="5" name="Rectangle 2"/>
          <p:cNvSpPr txBox="1">
            <a:spLocks noChangeArrowheads="1"/>
          </p:cNvSpPr>
          <p:nvPr/>
        </p:nvSpPr>
        <p:spPr bwMode="auto">
          <a:xfrm>
            <a:off x="179265" y="165467"/>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a:lstStyle>
          <a:p>
            <a:pPr eaLnBrk="1" hangingPunct="1">
              <a:lnSpc>
                <a:spcPct val="100000"/>
              </a:lnSpc>
            </a:pPr>
            <a:r>
              <a:rPr lang="ja-JP" altLang="en-US" kern="0" dirty="0">
                <a:solidFill>
                  <a:schemeClr val="tx1"/>
                </a:solidFill>
              </a:rPr>
              <a:t>今後の大阪市</a:t>
            </a:r>
            <a:r>
              <a:rPr lang="en-US" altLang="ja-JP" kern="0" dirty="0">
                <a:solidFill>
                  <a:schemeClr val="tx1"/>
                </a:solidFill>
              </a:rPr>
              <a:t>ICT</a:t>
            </a:r>
            <a:r>
              <a:rPr lang="ja-JP" altLang="en-US" kern="0" dirty="0">
                <a:solidFill>
                  <a:schemeClr val="tx1"/>
                </a:solidFill>
              </a:rPr>
              <a:t>戦略の取組に向けて</a:t>
            </a:r>
          </a:p>
        </p:txBody>
      </p:sp>
      <p:sp>
        <p:nvSpPr>
          <p:cNvPr id="4" name="スライド番号プレースホルダー 4"/>
          <p:cNvSpPr>
            <a:spLocks noGrp="1"/>
          </p:cNvSpPr>
          <p:nvPr>
            <p:ph type="sldNum" sz="quarter" idx="4294967295"/>
          </p:nvPr>
        </p:nvSpPr>
        <p:spPr>
          <a:xfrm>
            <a:off x="7436659" y="6677025"/>
            <a:ext cx="2311400" cy="180975"/>
          </a:xfrm>
          <a:prstGeom prst="rect">
            <a:avLst/>
          </a:prstGeom>
        </p:spPr>
        <p:txBody>
          <a:bodyPr/>
          <a:lstStyle>
            <a:lvl1pPr eaLnBrk="0" hangingPunct="0">
              <a:defRPr kumimoji="1" sz="1788">
                <a:solidFill>
                  <a:srgbClr val="4D4D4D"/>
                </a:solidFill>
                <a:latin typeface="Arial" panose="020B0604020202020204" pitchFamily="34" charset="0"/>
                <a:ea typeface="メイリオ" panose="020B0604030504040204" pitchFamily="50" charset="-128"/>
              </a:defRPr>
            </a:lvl1pPr>
            <a:lvl2pPr marL="603647" indent="-232172" eaLnBrk="0" hangingPunct="0">
              <a:defRPr kumimoji="1" sz="1788">
                <a:solidFill>
                  <a:srgbClr val="4D4D4D"/>
                </a:solidFill>
                <a:latin typeface="Arial" panose="020B0604020202020204" pitchFamily="34" charset="0"/>
                <a:ea typeface="メイリオ" panose="020B0604030504040204" pitchFamily="50" charset="-128"/>
              </a:defRPr>
            </a:lvl2pPr>
            <a:lvl3pPr marL="928688" indent="-185738" eaLnBrk="0" hangingPunct="0">
              <a:defRPr kumimoji="1" sz="1788">
                <a:solidFill>
                  <a:srgbClr val="4D4D4D"/>
                </a:solidFill>
                <a:latin typeface="Arial" panose="020B0604020202020204" pitchFamily="34" charset="0"/>
                <a:ea typeface="メイリオ" panose="020B0604030504040204" pitchFamily="50" charset="-128"/>
              </a:defRPr>
            </a:lvl3pPr>
            <a:lvl4pPr marL="1300163" indent="-185738" eaLnBrk="0" hangingPunct="0">
              <a:defRPr kumimoji="1" sz="1788">
                <a:solidFill>
                  <a:srgbClr val="4D4D4D"/>
                </a:solidFill>
                <a:latin typeface="Arial" panose="020B0604020202020204" pitchFamily="34" charset="0"/>
                <a:ea typeface="メイリオ" panose="020B0604030504040204" pitchFamily="50" charset="-128"/>
              </a:defRPr>
            </a:lvl4pPr>
            <a:lvl5pPr marL="1671638" indent="-185738" eaLnBrk="0" hangingPunct="0">
              <a:defRPr kumimoji="1" sz="1788">
                <a:solidFill>
                  <a:srgbClr val="4D4D4D"/>
                </a:solidFill>
                <a:latin typeface="Arial" panose="020B0604020202020204" pitchFamily="34" charset="0"/>
                <a:ea typeface="メイリオ" panose="020B0604030504040204" pitchFamily="50" charset="-128"/>
              </a:defRPr>
            </a:lvl5pPr>
            <a:lvl6pPr marL="204311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6pPr>
            <a:lvl7pPr marL="241458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7pPr>
            <a:lvl8pPr marL="2786063"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8pPr>
            <a:lvl9pPr marL="3157538" indent="-185738" eaLnBrk="0" fontAlgn="base" hangingPunct="0">
              <a:lnSpc>
                <a:spcPct val="140000"/>
              </a:lnSpc>
              <a:spcBef>
                <a:spcPct val="10000"/>
              </a:spcBef>
              <a:spcAft>
                <a:spcPct val="0"/>
              </a:spcAft>
              <a:defRPr kumimoji="1" sz="1788">
                <a:solidFill>
                  <a:srgbClr val="4D4D4D"/>
                </a:solidFill>
                <a:latin typeface="Arial" panose="020B0604020202020204" pitchFamily="34" charset="0"/>
                <a:ea typeface="メイリオ" panose="020B0604030504040204" pitchFamily="50" charset="-128"/>
              </a:defRPr>
            </a:lvl9pPr>
          </a:lstStyle>
          <a:p>
            <a:pPr algn="r" eaLnBrk="1" fontAlgn="base" hangingPunct="1">
              <a:spcAft>
                <a:spcPct val="0"/>
              </a:spcAft>
            </a:pPr>
            <a:fld id="{54A53795-6EF6-48D5-90A5-2535AB951785}" type="slidenum">
              <a:rPr kumimoji="0" lang="en-US" altLang="ja-JP" sz="1000">
                <a:solidFill>
                  <a:srgbClr val="000000"/>
                </a:solidFill>
                <a:latin typeface="メイリオ" panose="020B0604030504040204" pitchFamily="50" charset="-128"/>
              </a:rPr>
              <a:pPr algn="r" eaLnBrk="1" fontAlgn="base" hangingPunct="1">
                <a:spcAft>
                  <a:spcPct val="0"/>
                </a:spcAft>
              </a:pPr>
              <a:t>6</a:t>
            </a:fld>
            <a:endParaRPr kumimoji="0" lang="en-US" altLang="ja-JP" sz="1000" dirty="0">
              <a:solidFill>
                <a:srgbClr val="000000"/>
              </a:solidFill>
              <a:latin typeface="メイリオ" panose="020B0604030504040204" pitchFamily="50" charset="-128"/>
            </a:endParaRPr>
          </a:p>
        </p:txBody>
      </p:sp>
    </p:spTree>
    <p:extLst>
      <p:ext uri="{BB962C8B-B14F-4D97-AF65-F5344CB8AC3E}">
        <p14:creationId xmlns:p14="http://schemas.microsoft.com/office/powerpoint/2010/main" val="3208278887"/>
      </p:ext>
    </p:extLst>
  </p:cSld>
  <p:clrMapOvr>
    <a:masterClrMapping/>
  </p:clrMapOvr>
</p:sld>
</file>

<file path=ppt/theme/theme1.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標準デザイン">
  <a:themeElements>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標準デザイン">
      <a:majorFont>
        <a:latin typeface="メイリオ"/>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1327</Words>
  <Application>Microsoft Office PowerPoint</Application>
  <PresentationFormat>A4 210 x 297 mm</PresentationFormat>
  <Paragraphs>135</Paragraphs>
  <Slides>7</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7</vt:i4>
      </vt:variant>
      <vt:variant>
        <vt:lpstr>スライド タイトル</vt:lpstr>
      </vt:variant>
      <vt:variant>
        <vt:i4>7</vt:i4>
      </vt:variant>
    </vt:vector>
  </HeadingPairs>
  <TitlesOfParts>
    <vt:vector size="17" baseType="lpstr">
      <vt:lpstr>Meiryo UI</vt:lpstr>
      <vt:lpstr>メイリオ</vt:lpstr>
      <vt:lpstr>Arial</vt:lpstr>
      <vt:lpstr>6_標準デザイン</vt:lpstr>
      <vt:lpstr>4_標準デザイン</vt:lpstr>
      <vt:lpstr>7_標準デザイン</vt:lpstr>
      <vt:lpstr>2_標準デザイン</vt:lpstr>
      <vt:lpstr>5_標準デザイン</vt:lpstr>
      <vt:lpstr>3_標準デザイン</vt:lpstr>
      <vt:lpstr>8_標準デザイン</vt:lpstr>
      <vt:lpstr>大阪市ICT戦略アクションプラン 2021年度の取組実績</vt:lpstr>
      <vt:lpstr>本資料について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2020-07-30T08:54:59Z</dcterms:created>
  <dcterms:modified xsi:type="dcterms:W3CDTF">2022-05-02T07:46:00Z</dcterms:modified>
</cp:coreProperties>
</file>