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 showSpecialPlsOnTitleSld="0" removePersonalInfoOnSave="1" saveSubsetFonts="1">
  <p:sldMasterIdLst>
    <p:sldMasterId id="2147483654" r:id="rId1"/>
    <p:sldMasterId id="2147483652" r:id="rId2"/>
    <p:sldMasterId id="2147483655" r:id="rId3"/>
    <p:sldMasterId id="2147483650" r:id="rId4"/>
    <p:sldMasterId id="2147483653" r:id="rId5"/>
    <p:sldMasterId id="2147483651" r:id="rId6"/>
    <p:sldMasterId id="2147483735" r:id="rId7"/>
  </p:sldMasterIdLst>
  <p:notesMasterIdLst>
    <p:notesMasterId r:id="rId17"/>
  </p:notesMasterIdLst>
  <p:handoutMasterIdLst>
    <p:handoutMasterId r:id="rId18"/>
  </p:handoutMasterIdLst>
  <p:sldIdLst>
    <p:sldId id="564" r:id="rId8"/>
    <p:sldId id="513" r:id="rId9"/>
    <p:sldId id="514" r:id="rId10"/>
    <p:sldId id="515" r:id="rId11"/>
    <p:sldId id="516" r:id="rId12"/>
    <p:sldId id="519" r:id="rId13"/>
    <p:sldId id="517" r:id="rId14"/>
    <p:sldId id="522" r:id="rId15"/>
    <p:sldId id="518" r:id="rId16"/>
  </p:sldIdLst>
  <p:sldSz cx="9906000" cy="6858000" type="A4"/>
  <p:notesSz cx="6807200" cy="9939338"/>
  <p:defaultTex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p:defaultTextStyle>
  <p:extLst>
    <p:ext uri="{521415D9-36F7-43E2-AB2F-B90AF26B5E84}">
      <p14:sectionLst xmlns:p14="http://schemas.microsoft.com/office/powerpoint/2010/main">
        <p14:section name="資料編" id="{C3585947-F2C5-4FBD-A85E-CA1DD17C3BB7}">
          <p14:sldIdLst>
            <p14:sldId id="564"/>
            <p14:sldId id="513"/>
            <p14:sldId id="514"/>
            <p14:sldId id="515"/>
            <p14:sldId id="516"/>
            <p14:sldId id="519"/>
            <p14:sldId id="517"/>
            <p14:sldId id="522"/>
            <p14:sldId id="518"/>
          </p14:sldIdLst>
        </p14:section>
      </p14:sectionLst>
    </p:ext>
    <p:ext uri="{EFAFB233-063F-42B5-8137-9DF3F51BA10A}">
      <p15:sldGuideLst xmlns:p15="http://schemas.microsoft.com/office/powerpoint/2012/main">
        <p15:guide id="1" orient="horz" pos="2523" userDrawn="1">
          <p15:clr>
            <a:srgbClr val="A4A3A4"/>
          </p15:clr>
        </p15:guide>
        <p15:guide id="2" orient="horz" pos="391">
          <p15:clr>
            <a:srgbClr val="A4A3A4"/>
          </p15:clr>
        </p15:guide>
        <p15:guide id="3" orient="horz" pos="2160">
          <p15:clr>
            <a:srgbClr val="A4A3A4"/>
          </p15:clr>
        </p15:guide>
        <p15:guide id="4" orient="horz" pos="1185">
          <p15:clr>
            <a:srgbClr val="A4A3A4"/>
          </p15:clr>
        </p15:guide>
        <p15:guide id="5" orient="horz" pos="3135">
          <p15:clr>
            <a:srgbClr val="A4A3A4"/>
          </p15:clr>
        </p15:guide>
        <p15:guide id="6" orient="horz" pos="595">
          <p15:clr>
            <a:srgbClr val="A4A3A4"/>
          </p15:clr>
        </p15:guide>
        <p15:guide id="7" pos="3120">
          <p15:clr>
            <a:srgbClr val="A4A3A4"/>
          </p15:clr>
        </p15:guide>
        <p15:guide id="8" pos="2145">
          <p15:clr>
            <a:srgbClr val="A4A3A4"/>
          </p15:clr>
        </p15:guide>
        <p15:guide id="9" pos="4095">
          <p15:clr>
            <a:srgbClr val="A4A3A4"/>
          </p15:clr>
        </p15:guide>
        <p15:guide id="10" pos="5728">
          <p15:clr>
            <a:srgbClr val="A4A3A4"/>
          </p15:clr>
        </p15:guide>
        <p15:guide id="11" pos="512">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34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200"/>
    <a:srgbClr val="E28700"/>
    <a:srgbClr val="DA4C20"/>
    <a:srgbClr val="E8D0D0"/>
    <a:srgbClr val="B73101"/>
    <a:srgbClr val="FEC306"/>
    <a:srgbClr val="DF5327"/>
    <a:srgbClr val="C0504D"/>
    <a:srgbClr val="FAE8DC"/>
    <a:srgbClr val="FBF8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3699" autoAdjust="0"/>
  </p:normalViewPr>
  <p:slideViewPr>
    <p:cSldViewPr snapToGrid="0">
      <p:cViewPr varScale="1">
        <p:scale>
          <a:sx n="91" d="100"/>
          <a:sy n="91" d="100"/>
        </p:scale>
        <p:origin x="78" y="78"/>
      </p:cViewPr>
      <p:guideLst>
        <p:guide orient="horz" pos="2523"/>
        <p:guide orient="horz" pos="391"/>
        <p:guide orient="horz" pos="2160"/>
        <p:guide orient="horz" pos="1185"/>
        <p:guide orient="horz" pos="3135"/>
        <p:guide orient="horz" pos="595"/>
        <p:guide pos="3120"/>
        <p:guide pos="2145"/>
        <p:guide pos="4095"/>
        <p:guide pos="5728"/>
        <p:guide pos="512"/>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3" name="Rectangle 3"/>
          <p:cNvSpPr>
            <a:spLocks noGrp="1" noChangeArrowheads="1"/>
          </p:cNvSpPr>
          <p:nvPr>
            <p:ph type="dt" sz="quarter" idx="1"/>
          </p:nvPr>
        </p:nvSpPr>
        <p:spPr bwMode="auto">
          <a:xfrm>
            <a:off x="3855487"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algn="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4" name="Rectangle 4"/>
          <p:cNvSpPr>
            <a:spLocks noGrp="1" noChangeArrowheads="1"/>
          </p:cNvSpPr>
          <p:nvPr>
            <p:ph type="ftr" sz="quarter" idx="2"/>
          </p:nvPr>
        </p:nvSpPr>
        <p:spPr bwMode="auto">
          <a:xfrm>
            <a:off x="0"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5" name="Rectangle 5"/>
          <p:cNvSpPr>
            <a:spLocks noGrp="1" noChangeArrowheads="1"/>
          </p:cNvSpPr>
          <p:nvPr>
            <p:ph type="sldNum" sz="quarter" idx="3"/>
          </p:nvPr>
        </p:nvSpPr>
        <p:spPr bwMode="auto">
          <a:xfrm>
            <a:off x="3855487"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algn="r" defTabSz="956821">
              <a:lnSpc>
                <a:spcPct val="100000"/>
              </a:lnSpc>
              <a:spcBef>
                <a:spcPct val="0"/>
              </a:spcBef>
              <a:defRPr sz="1300">
                <a:solidFill>
                  <a:schemeClr val="tx1"/>
                </a:solidFill>
                <a:ea typeface="ＭＳ Ｐゴシック" panose="020B0600070205080204" pitchFamily="50" charset="-128"/>
              </a:defRPr>
            </a:lvl1pPr>
          </a:lstStyle>
          <a:p>
            <a:fld id="{4AA43CAA-F8D9-4772-8863-89498C00E2FB}" type="slidenum">
              <a:rPr lang="en-US" altLang="ja-JP"/>
              <a:pPr/>
              <a:t>‹#›</a:t>
            </a:fld>
            <a:endParaRPr lang="en-US" altLang="ja-JP"/>
          </a:p>
        </p:txBody>
      </p:sp>
    </p:spTree>
    <p:extLst>
      <p:ext uri="{BB962C8B-B14F-4D97-AF65-F5344CB8AC3E}">
        <p14:creationId xmlns:p14="http://schemas.microsoft.com/office/powerpoint/2010/main" val="42895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7" name="Rectangle 3"/>
          <p:cNvSpPr>
            <a:spLocks noGrp="1" noChangeArrowheads="1"/>
          </p:cNvSpPr>
          <p:nvPr>
            <p:ph type="dt" idx="1"/>
          </p:nvPr>
        </p:nvSpPr>
        <p:spPr bwMode="auto">
          <a:xfrm>
            <a:off x="3855487" y="1"/>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lvl1pPr algn="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0112" y="4720684"/>
            <a:ext cx="5446977" cy="4472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0"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defTabSz="956821">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11" name="Rectangle 7"/>
          <p:cNvSpPr>
            <a:spLocks noGrp="1" noChangeArrowheads="1"/>
          </p:cNvSpPr>
          <p:nvPr>
            <p:ph type="sldNum" sz="quarter" idx="5"/>
          </p:nvPr>
        </p:nvSpPr>
        <p:spPr bwMode="auto">
          <a:xfrm>
            <a:off x="3855487" y="9441369"/>
            <a:ext cx="2950193" cy="4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69" tIns="47834" rIns="95669" bIns="47834" numCol="1" anchor="b" anchorCtr="0" compatLnSpc="1">
            <a:prstTxWarp prst="textNoShape">
              <a:avLst/>
            </a:prstTxWarp>
          </a:bodyPr>
          <a:lstStyle>
            <a:lvl1pPr algn="r" defTabSz="956821">
              <a:lnSpc>
                <a:spcPct val="100000"/>
              </a:lnSpc>
              <a:spcBef>
                <a:spcPct val="0"/>
              </a:spcBef>
              <a:defRPr sz="1300">
                <a:solidFill>
                  <a:schemeClr val="tx1"/>
                </a:solidFill>
                <a:ea typeface="ＭＳ Ｐゴシック" panose="020B0600070205080204" pitchFamily="50" charset="-128"/>
              </a:defRPr>
            </a:lvl1pPr>
          </a:lstStyle>
          <a:p>
            <a:fld id="{D1BAD1C1-0E96-402A-B153-AAE1930FC3D4}" type="slidenum">
              <a:rPr lang="en-US" altLang="ja-JP"/>
              <a:pPr/>
              <a:t>‹#›</a:t>
            </a:fld>
            <a:endParaRPr lang="en-US" altLang="ja-JP"/>
          </a:p>
        </p:txBody>
      </p:sp>
    </p:spTree>
    <p:extLst>
      <p:ext uri="{BB962C8B-B14F-4D97-AF65-F5344CB8AC3E}">
        <p14:creationId xmlns:p14="http://schemas.microsoft.com/office/powerpoint/2010/main" val="148705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9903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3592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1047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1CB25E3E-A466-48C9-9475-8605BDB45D95}" type="slidenum">
              <a:rPr lang="en-US" altLang="ja-JP"/>
              <a:pPr/>
              <a:t>‹#›</a:t>
            </a:fld>
            <a:endParaRPr lang="en-US" altLang="ja-JP"/>
          </a:p>
        </p:txBody>
      </p:sp>
    </p:spTree>
    <p:extLst>
      <p:ext uri="{BB962C8B-B14F-4D97-AF65-F5344CB8AC3E}">
        <p14:creationId xmlns:p14="http://schemas.microsoft.com/office/powerpoint/2010/main" val="35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F3ACBDD4-41DB-4240-A655-7396D11B8BEB}" type="slidenum">
              <a:rPr lang="en-US" altLang="ja-JP"/>
              <a:pPr/>
              <a:t>‹#›</a:t>
            </a:fld>
            <a:endParaRPr lang="en-US" altLang="ja-JP"/>
          </a:p>
        </p:txBody>
      </p:sp>
    </p:spTree>
    <p:extLst>
      <p:ext uri="{BB962C8B-B14F-4D97-AF65-F5344CB8AC3E}">
        <p14:creationId xmlns:p14="http://schemas.microsoft.com/office/powerpoint/2010/main" val="4144570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F5CC3CC8-C8F7-48A5-A2D8-B541216CCBF8}" type="slidenum">
              <a:rPr lang="en-US" altLang="ja-JP"/>
              <a:pPr/>
              <a:t>‹#›</a:t>
            </a:fld>
            <a:endParaRPr lang="en-US" altLang="ja-JP"/>
          </a:p>
        </p:txBody>
      </p:sp>
    </p:spTree>
    <p:extLst>
      <p:ext uri="{BB962C8B-B14F-4D97-AF65-F5344CB8AC3E}">
        <p14:creationId xmlns:p14="http://schemas.microsoft.com/office/powerpoint/2010/main" val="2903687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63281EA2-573B-4613-A30B-B24EC0C74477}" type="slidenum">
              <a:rPr lang="en-US" altLang="ja-JP"/>
              <a:pPr/>
              <a:t>‹#›</a:t>
            </a:fld>
            <a:endParaRPr lang="en-US" altLang="ja-JP"/>
          </a:p>
        </p:txBody>
      </p:sp>
    </p:spTree>
    <p:extLst>
      <p:ext uri="{BB962C8B-B14F-4D97-AF65-F5344CB8AC3E}">
        <p14:creationId xmlns:p14="http://schemas.microsoft.com/office/powerpoint/2010/main" val="195947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0BBCB1E7-E20E-4D82-8902-BEF31A1E5222}" type="slidenum">
              <a:rPr lang="en-US" altLang="ja-JP"/>
              <a:pPr/>
              <a:t>‹#›</a:t>
            </a:fld>
            <a:endParaRPr lang="en-US" altLang="ja-JP"/>
          </a:p>
        </p:txBody>
      </p:sp>
    </p:spTree>
    <p:extLst>
      <p:ext uri="{BB962C8B-B14F-4D97-AF65-F5344CB8AC3E}">
        <p14:creationId xmlns:p14="http://schemas.microsoft.com/office/powerpoint/2010/main" val="3124209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BFD2F668-4010-4DAC-A2AE-7ED93632BBDE}" type="slidenum">
              <a:rPr lang="en-US" altLang="ja-JP"/>
              <a:pPr/>
              <a:t>‹#›</a:t>
            </a:fld>
            <a:endParaRPr lang="en-US" altLang="ja-JP"/>
          </a:p>
        </p:txBody>
      </p:sp>
    </p:spTree>
    <p:extLst>
      <p:ext uri="{BB962C8B-B14F-4D97-AF65-F5344CB8AC3E}">
        <p14:creationId xmlns:p14="http://schemas.microsoft.com/office/powerpoint/2010/main" val="141575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610008DB-0F20-43EA-8913-5E4B0327B793}" type="slidenum">
              <a:rPr lang="en-US" altLang="ja-JP"/>
              <a:pPr/>
              <a:t>‹#›</a:t>
            </a:fld>
            <a:endParaRPr lang="en-US" altLang="ja-JP"/>
          </a:p>
        </p:txBody>
      </p:sp>
    </p:spTree>
    <p:extLst>
      <p:ext uri="{BB962C8B-B14F-4D97-AF65-F5344CB8AC3E}">
        <p14:creationId xmlns:p14="http://schemas.microsoft.com/office/powerpoint/2010/main" val="2918779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AAA15475-3E1A-415A-B7B2-2FCF67F6D27A}" type="slidenum">
              <a:rPr lang="en-US" altLang="ja-JP"/>
              <a:pPr/>
              <a:t>‹#›</a:t>
            </a:fld>
            <a:endParaRPr lang="en-US" altLang="ja-JP"/>
          </a:p>
        </p:txBody>
      </p:sp>
    </p:spTree>
    <p:extLst>
      <p:ext uri="{BB962C8B-B14F-4D97-AF65-F5344CB8AC3E}">
        <p14:creationId xmlns:p14="http://schemas.microsoft.com/office/powerpoint/2010/main" val="331535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602192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80644892-C690-4E53-AE3A-BEE9C1E3CA98}" type="slidenum">
              <a:rPr lang="en-US" altLang="ja-JP"/>
              <a:pPr/>
              <a:t>‹#›</a:t>
            </a:fld>
            <a:endParaRPr lang="en-US" altLang="ja-JP"/>
          </a:p>
        </p:txBody>
      </p:sp>
    </p:spTree>
    <p:extLst>
      <p:ext uri="{BB962C8B-B14F-4D97-AF65-F5344CB8AC3E}">
        <p14:creationId xmlns:p14="http://schemas.microsoft.com/office/powerpoint/2010/main" val="129794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00CCD2E6-93FE-494A-A2C7-02B2FA80D45E}" type="slidenum">
              <a:rPr lang="en-US" altLang="ja-JP"/>
              <a:pPr/>
              <a:t>‹#›</a:t>
            </a:fld>
            <a:endParaRPr lang="en-US" altLang="ja-JP"/>
          </a:p>
        </p:txBody>
      </p:sp>
    </p:spTree>
    <p:extLst>
      <p:ext uri="{BB962C8B-B14F-4D97-AF65-F5344CB8AC3E}">
        <p14:creationId xmlns:p14="http://schemas.microsoft.com/office/powerpoint/2010/main" val="3815154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8EF3EC3-E668-4D77-8970-6F16AD6744AE}" type="slidenum">
              <a:rPr lang="en-US" altLang="ja-JP"/>
              <a:pPr/>
              <a:t>‹#›</a:t>
            </a:fld>
            <a:endParaRPr lang="en-US" altLang="ja-JP"/>
          </a:p>
        </p:txBody>
      </p:sp>
    </p:spTree>
    <p:extLst>
      <p:ext uri="{BB962C8B-B14F-4D97-AF65-F5344CB8AC3E}">
        <p14:creationId xmlns:p14="http://schemas.microsoft.com/office/powerpoint/2010/main" val="3746587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1261479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4033327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42750269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17D6AA89-1CAE-4232-B76E-BD1FB226AC19}" type="slidenum">
              <a:rPr lang="en-US" altLang="ja-JP"/>
              <a:pPr/>
              <a:t>‹#›</a:t>
            </a:fld>
            <a:endParaRPr lang="en-US" altLang="ja-JP"/>
          </a:p>
        </p:txBody>
      </p:sp>
    </p:spTree>
    <p:extLst>
      <p:ext uri="{BB962C8B-B14F-4D97-AF65-F5344CB8AC3E}">
        <p14:creationId xmlns:p14="http://schemas.microsoft.com/office/powerpoint/2010/main" val="165985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808289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00248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54724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22405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30971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88055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42742911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675981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743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B12151A9-9E7E-42F3-8191-C3306623388C}" type="slidenum">
              <a:rPr lang="en-US" altLang="ja-JP"/>
              <a:pPr/>
              <a:t>‹#›</a:t>
            </a:fld>
            <a:endParaRPr lang="en-US" altLang="ja-JP"/>
          </a:p>
        </p:txBody>
      </p:sp>
    </p:spTree>
    <p:extLst>
      <p:ext uri="{BB962C8B-B14F-4D97-AF65-F5344CB8AC3E}">
        <p14:creationId xmlns:p14="http://schemas.microsoft.com/office/powerpoint/2010/main" val="418977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D54622F9-BBBC-4961-8942-6B6AD84B81FE}" type="slidenum">
              <a:rPr lang="en-US" altLang="ja-JP"/>
              <a:pPr/>
              <a:t>‹#›</a:t>
            </a:fld>
            <a:endParaRPr lang="en-US" altLang="ja-JP"/>
          </a:p>
        </p:txBody>
      </p:sp>
    </p:spTree>
    <p:extLst>
      <p:ext uri="{BB962C8B-B14F-4D97-AF65-F5344CB8AC3E}">
        <p14:creationId xmlns:p14="http://schemas.microsoft.com/office/powerpoint/2010/main" val="2439040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6CB733D7-6E1D-4904-9F5D-9BF4CEF47844}" type="slidenum">
              <a:rPr lang="en-US" altLang="ja-JP"/>
              <a:pPr/>
              <a:t>‹#›</a:t>
            </a:fld>
            <a:endParaRPr lang="en-US" altLang="ja-JP"/>
          </a:p>
        </p:txBody>
      </p:sp>
    </p:spTree>
    <p:extLst>
      <p:ext uri="{BB962C8B-B14F-4D97-AF65-F5344CB8AC3E}">
        <p14:creationId xmlns:p14="http://schemas.microsoft.com/office/powerpoint/2010/main" val="170610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2B059851-E708-4C0C-9789-8A3495182428}" type="slidenum">
              <a:rPr lang="en-US" altLang="ja-JP"/>
              <a:pPr/>
              <a:t>‹#›</a:t>
            </a:fld>
            <a:endParaRPr lang="en-US" altLang="ja-JP"/>
          </a:p>
        </p:txBody>
      </p:sp>
    </p:spTree>
    <p:extLst>
      <p:ext uri="{BB962C8B-B14F-4D97-AF65-F5344CB8AC3E}">
        <p14:creationId xmlns:p14="http://schemas.microsoft.com/office/powerpoint/2010/main" val="18344576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5EF8FCF7-3228-447B-B58D-075A5A48AC1F}" type="slidenum">
              <a:rPr lang="en-US" altLang="ja-JP"/>
              <a:pPr/>
              <a:t>‹#›</a:t>
            </a:fld>
            <a:endParaRPr lang="en-US" altLang="ja-JP"/>
          </a:p>
        </p:txBody>
      </p:sp>
    </p:spTree>
    <p:extLst>
      <p:ext uri="{BB962C8B-B14F-4D97-AF65-F5344CB8AC3E}">
        <p14:creationId xmlns:p14="http://schemas.microsoft.com/office/powerpoint/2010/main" val="25565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128922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6D7E2887-AB3A-4CB2-9FE3-0FC7420669AF}" type="slidenum">
              <a:rPr lang="en-US" altLang="ja-JP"/>
              <a:pPr/>
              <a:t>‹#›</a:t>
            </a:fld>
            <a:endParaRPr lang="en-US" altLang="ja-JP"/>
          </a:p>
        </p:txBody>
      </p:sp>
    </p:spTree>
    <p:extLst>
      <p:ext uri="{BB962C8B-B14F-4D97-AF65-F5344CB8AC3E}">
        <p14:creationId xmlns:p14="http://schemas.microsoft.com/office/powerpoint/2010/main" val="1530393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0A24804-7C61-4983-AD88-E752E1EAE919}" type="slidenum">
              <a:rPr lang="en-US" altLang="ja-JP"/>
              <a:pPr/>
              <a:t>‹#›</a:t>
            </a:fld>
            <a:endParaRPr lang="en-US" altLang="ja-JP"/>
          </a:p>
        </p:txBody>
      </p:sp>
    </p:spTree>
    <p:extLst>
      <p:ext uri="{BB962C8B-B14F-4D97-AF65-F5344CB8AC3E}">
        <p14:creationId xmlns:p14="http://schemas.microsoft.com/office/powerpoint/2010/main" val="3717429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EACFDFF5-02AD-4008-B22A-0E80D267831C}" type="slidenum">
              <a:rPr lang="en-US" altLang="ja-JP"/>
              <a:pPr/>
              <a:t>‹#›</a:t>
            </a:fld>
            <a:endParaRPr lang="en-US" altLang="ja-JP"/>
          </a:p>
        </p:txBody>
      </p:sp>
    </p:spTree>
    <p:extLst>
      <p:ext uri="{BB962C8B-B14F-4D97-AF65-F5344CB8AC3E}">
        <p14:creationId xmlns:p14="http://schemas.microsoft.com/office/powerpoint/2010/main" val="2355960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33B1B20-871F-4CFF-A874-3E9CF5EA9C86}" type="slidenum">
              <a:rPr lang="en-US" altLang="ja-JP"/>
              <a:pPr/>
              <a:t>‹#›</a:t>
            </a:fld>
            <a:endParaRPr lang="en-US" altLang="ja-JP"/>
          </a:p>
        </p:txBody>
      </p:sp>
    </p:spTree>
    <p:extLst>
      <p:ext uri="{BB962C8B-B14F-4D97-AF65-F5344CB8AC3E}">
        <p14:creationId xmlns:p14="http://schemas.microsoft.com/office/powerpoint/2010/main" val="33217917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6414557C-F985-4657-9E85-EB1FED5C4CFA}" type="slidenum">
              <a:rPr lang="en-US" altLang="ja-JP"/>
              <a:pPr/>
              <a:t>‹#›</a:t>
            </a:fld>
            <a:endParaRPr lang="en-US" altLang="ja-JP"/>
          </a:p>
        </p:txBody>
      </p:sp>
    </p:spTree>
    <p:extLst>
      <p:ext uri="{BB962C8B-B14F-4D97-AF65-F5344CB8AC3E}">
        <p14:creationId xmlns:p14="http://schemas.microsoft.com/office/powerpoint/2010/main" val="754707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AC99E245-D082-4305-A804-C16C424B0A81}" type="slidenum">
              <a:rPr lang="en-US" altLang="ja-JP"/>
              <a:pPr/>
              <a:t>‹#›</a:t>
            </a:fld>
            <a:endParaRPr lang="en-US" altLang="ja-JP"/>
          </a:p>
        </p:txBody>
      </p:sp>
    </p:spTree>
    <p:extLst>
      <p:ext uri="{BB962C8B-B14F-4D97-AF65-F5344CB8AC3E}">
        <p14:creationId xmlns:p14="http://schemas.microsoft.com/office/powerpoint/2010/main" val="19789273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630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2439294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7535405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9644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08189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339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884800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8132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766730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280303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5282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9816199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3BDCAAE4-29E5-4F3F-804C-A9A65059E0CB}" type="slidenum">
              <a:rPr lang="en-US" altLang="ja-JP"/>
              <a:pPr/>
              <a:t>‹#›</a:t>
            </a:fld>
            <a:endParaRPr lang="en-US" altLang="ja-JP"/>
          </a:p>
        </p:txBody>
      </p:sp>
    </p:spTree>
    <p:extLst>
      <p:ext uri="{BB962C8B-B14F-4D97-AF65-F5344CB8AC3E}">
        <p14:creationId xmlns:p14="http://schemas.microsoft.com/office/powerpoint/2010/main" val="2909515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B08479D-F2DC-4A63-B59A-8E9AE873EB6B}" type="slidenum">
              <a:rPr lang="en-US" altLang="ja-JP"/>
              <a:pPr/>
              <a:t>‹#›</a:t>
            </a:fld>
            <a:endParaRPr lang="en-US" altLang="ja-JP"/>
          </a:p>
        </p:txBody>
      </p:sp>
    </p:spTree>
    <p:extLst>
      <p:ext uri="{BB962C8B-B14F-4D97-AF65-F5344CB8AC3E}">
        <p14:creationId xmlns:p14="http://schemas.microsoft.com/office/powerpoint/2010/main" val="1192856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E936E9A4-44AB-47A5-BE8C-71D8F8A8E468}" type="slidenum">
              <a:rPr lang="en-US" altLang="ja-JP"/>
              <a:pPr/>
              <a:t>‹#›</a:t>
            </a:fld>
            <a:endParaRPr lang="en-US" altLang="ja-JP"/>
          </a:p>
        </p:txBody>
      </p:sp>
    </p:spTree>
    <p:extLst>
      <p:ext uri="{BB962C8B-B14F-4D97-AF65-F5344CB8AC3E}">
        <p14:creationId xmlns:p14="http://schemas.microsoft.com/office/powerpoint/2010/main" val="59338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057583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E4A8D23B-0AE5-4A0E-BF17-3EBBEA5402BB}" type="slidenum">
              <a:rPr lang="en-US" altLang="ja-JP"/>
              <a:pPr/>
              <a:t>‹#›</a:t>
            </a:fld>
            <a:endParaRPr lang="en-US" altLang="ja-JP"/>
          </a:p>
        </p:txBody>
      </p:sp>
    </p:spTree>
    <p:extLst>
      <p:ext uri="{BB962C8B-B14F-4D97-AF65-F5344CB8AC3E}">
        <p14:creationId xmlns:p14="http://schemas.microsoft.com/office/powerpoint/2010/main" val="41274024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26220419-0B87-4419-8FA1-2BF7246C924B}" type="slidenum">
              <a:rPr lang="en-US" altLang="ja-JP"/>
              <a:pPr/>
              <a:t>‹#›</a:t>
            </a:fld>
            <a:endParaRPr lang="en-US" altLang="ja-JP"/>
          </a:p>
        </p:txBody>
      </p:sp>
    </p:spTree>
    <p:extLst>
      <p:ext uri="{BB962C8B-B14F-4D97-AF65-F5344CB8AC3E}">
        <p14:creationId xmlns:p14="http://schemas.microsoft.com/office/powerpoint/2010/main" val="3342688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5CAF7163-7FCD-421B-B69E-5F573F78EED4}" type="slidenum">
              <a:rPr lang="en-US" altLang="ja-JP"/>
              <a:pPr/>
              <a:t>‹#›</a:t>
            </a:fld>
            <a:endParaRPr lang="en-US" altLang="ja-JP"/>
          </a:p>
        </p:txBody>
      </p:sp>
    </p:spTree>
    <p:extLst>
      <p:ext uri="{BB962C8B-B14F-4D97-AF65-F5344CB8AC3E}">
        <p14:creationId xmlns:p14="http://schemas.microsoft.com/office/powerpoint/2010/main" val="40921477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21580EEB-D223-4CB0-934B-390F2402DDBE}" type="slidenum">
              <a:rPr lang="en-US" altLang="ja-JP"/>
              <a:pPr/>
              <a:t>‹#›</a:t>
            </a:fld>
            <a:endParaRPr lang="en-US" altLang="ja-JP"/>
          </a:p>
        </p:txBody>
      </p:sp>
    </p:spTree>
    <p:extLst>
      <p:ext uri="{BB962C8B-B14F-4D97-AF65-F5344CB8AC3E}">
        <p14:creationId xmlns:p14="http://schemas.microsoft.com/office/powerpoint/2010/main" val="20704965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F42002B-0E65-4B97-8ACC-98BFCA89BB18}" type="slidenum">
              <a:rPr lang="en-US" altLang="ja-JP"/>
              <a:pPr/>
              <a:t>‹#›</a:t>
            </a:fld>
            <a:endParaRPr lang="en-US" altLang="ja-JP"/>
          </a:p>
        </p:txBody>
      </p:sp>
    </p:spTree>
    <p:extLst>
      <p:ext uri="{BB962C8B-B14F-4D97-AF65-F5344CB8AC3E}">
        <p14:creationId xmlns:p14="http://schemas.microsoft.com/office/powerpoint/2010/main" val="884232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2E3CFD6F-2230-4BBB-A785-BAB62141AC91}" type="slidenum">
              <a:rPr lang="en-US" altLang="ja-JP"/>
              <a:pPr/>
              <a:t>‹#›</a:t>
            </a:fld>
            <a:endParaRPr lang="en-US" altLang="ja-JP"/>
          </a:p>
        </p:txBody>
      </p:sp>
    </p:spTree>
    <p:extLst>
      <p:ext uri="{BB962C8B-B14F-4D97-AF65-F5344CB8AC3E}">
        <p14:creationId xmlns:p14="http://schemas.microsoft.com/office/powerpoint/2010/main" val="2023368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DE07A26-CB65-45F7-B18A-C9947D9AA599}" type="slidenum">
              <a:rPr lang="en-US" altLang="ja-JP"/>
              <a:pPr/>
              <a:t>‹#›</a:t>
            </a:fld>
            <a:endParaRPr lang="en-US" altLang="ja-JP"/>
          </a:p>
        </p:txBody>
      </p:sp>
    </p:spTree>
    <p:extLst>
      <p:ext uri="{BB962C8B-B14F-4D97-AF65-F5344CB8AC3E}">
        <p14:creationId xmlns:p14="http://schemas.microsoft.com/office/powerpoint/2010/main" val="293215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CFA3940-07F6-4FB5-AF5C-AB84B62AB08E}" type="slidenum">
              <a:rPr lang="en-US" altLang="ja-JP"/>
              <a:pPr/>
              <a:t>‹#›</a:t>
            </a:fld>
            <a:endParaRPr lang="en-US" altLang="ja-JP"/>
          </a:p>
        </p:txBody>
      </p:sp>
    </p:spTree>
    <p:extLst>
      <p:ext uri="{BB962C8B-B14F-4D97-AF65-F5344CB8AC3E}">
        <p14:creationId xmlns:p14="http://schemas.microsoft.com/office/powerpoint/2010/main" val="7947351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408343042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853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63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9408301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25461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12709147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038609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08446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9068809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66212675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63916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573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3132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7525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75779"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C5487078-0306-46D7-81FD-FBFBA1FC3E1E}" type="slidenum">
              <a:rPr lang="en-US" altLang="ja-JP"/>
              <a:pPr/>
              <a:t>‹#›</a:t>
            </a:fld>
            <a:endParaRPr lang="en-US" altLang="ja-JP"/>
          </a:p>
        </p:txBody>
      </p:sp>
      <p:sp>
        <p:nvSpPr>
          <p:cNvPr id="2052" name="Rectangle 6"/>
          <p:cNvSpPr>
            <a:spLocks noChangeArrowheads="1"/>
          </p:cNvSpPr>
          <p:nvPr userDrawn="1"/>
        </p:nvSpPr>
        <p:spPr bwMode="auto">
          <a:xfrm>
            <a:off x="0" y="0"/>
            <a:ext cx="1892300" cy="6858000"/>
          </a:xfrm>
          <a:prstGeom prst="rect">
            <a:avLst/>
          </a:prstGeom>
          <a:solidFill>
            <a:srgbClr val="0071B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35843"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34B95594-0B9A-43EF-A624-26FE9996884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rtl="0" eaLnBrk="0" fontAlgn="base" hangingPunct="0">
        <a:spcBef>
          <a:spcPct val="0"/>
        </a:spcBef>
        <a:spcAft>
          <a:spcPct val="0"/>
        </a:spcAft>
        <a:defRPr kumimoji="1" sz="2200" b="1">
          <a:solidFill>
            <a:srgbClr val="5F5F5F"/>
          </a:solidFill>
          <a:latin typeface="+mj-lt"/>
          <a:ea typeface="+mj-ea"/>
          <a:cs typeface="+mj-cs"/>
        </a:defRPr>
      </a:lvl1pPr>
      <a:lvl2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2pPr>
      <a:lvl3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3pPr>
      <a:lvl4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4pPr>
      <a:lvl5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5pPr>
      <a:lvl6pPr marL="457200" algn="l" rtl="0" fontAlgn="base">
        <a:spcBef>
          <a:spcPct val="0"/>
        </a:spcBef>
        <a:spcAft>
          <a:spcPct val="0"/>
        </a:spcAft>
        <a:defRPr kumimoji="1" sz="2200" b="1">
          <a:solidFill>
            <a:srgbClr val="5F5F5F"/>
          </a:solidFill>
          <a:latin typeface="メイリオ" pitchFamily="50" charset="-128"/>
          <a:ea typeface="ＭＳ Ｐゴシック" pitchFamily="50" charset="-128"/>
        </a:defRPr>
      </a:lvl6pPr>
      <a:lvl7pPr marL="914400" algn="l" rtl="0" fontAlgn="base">
        <a:spcBef>
          <a:spcPct val="0"/>
        </a:spcBef>
        <a:spcAft>
          <a:spcPct val="0"/>
        </a:spcAft>
        <a:defRPr kumimoji="1" sz="2200" b="1">
          <a:solidFill>
            <a:srgbClr val="5F5F5F"/>
          </a:solidFill>
          <a:latin typeface="メイリオ" pitchFamily="50" charset="-128"/>
          <a:ea typeface="ＭＳ Ｐゴシック" pitchFamily="50" charset="-128"/>
        </a:defRPr>
      </a:lvl7pPr>
      <a:lvl8pPr marL="1371600" algn="l" rtl="0" fontAlgn="base">
        <a:spcBef>
          <a:spcPct val="0"/>
        </a:spcBef>
        <a:spcAft>
          <a:spcPct val="0"/>
        </a:spcAft>
        <a:defRPr kumimoji="1" sz="2200" b="1">
          <a:solidFill>
            <a:srgbClr val="5F5F5F"/>
          </a:solidFill>
          <a:latin typeface="メイリオ" pitchFamily="50" charset="-128"/>
          <a:ea typeface="ＭＳ Ｐゴシック" pitchFamily="50" charset="-128"/>
        </a:defRPr>
      </a:lvl8pPr>
      <a:lvl9pPr marL="1828800" algn="l" rtl="0" fontAlgn="base">
        <a:spcBef>
          <a:spcPct val="0"/>
        </a:spcBef>
        <a:spcAft>
          <a:spcPct val="0"/>
        </a:spcAft>
        <a:defRPr kumimoji="1" sz="2200" b="1">
          <a:solidFill>
            <a:srgbClr val="5F5F5F"/>
          </a:solidFill>
          <a:latin typeface="メイリオ"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6"/>
          <p:cNvSpPr>
            <a:spLocks noChangeArrowheads="1"/>
          </p:cNvSpPr>
          <p:nvPr userDrawn="1"/>
        </p:nvSpPr>
        <p:spPr bwMode="auto">
          <a:xfrm>
            <a:off x="0" y="0"/>
            <a:ext cx="9906000" cy="620713"/>
          </a:xfrm>
          <a:prstGeom prst="rect">
            <a:avLst/>
          </a:prstGeom>
          <a:solidFill>
            <a:srgbClr val="777777"/>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
        <p:nvSpPr>
          <p:cNvPr id="5123"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44035"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084C9C92-0CB8-4936-A90C-7FF69F23A0F7}" type="slidenum">
              <a:rPr lang="en-US" altLang="ja-JP"/>
              <a:pPr/>
              <a:t>‹#›</a:t>
            </a:fld>
            <a:endParaRPr lang="en-US" altLang="ja-JP"/>
          </a:p>
        </p:txBody>
      </p:sp>
      <p:sp>
        <p:nvSpPr>
          <p:cNvPr id="5125" name="Line 5"/>
          <p:cNvSpPr>
            <a:spLocks noChangeShapeType="1"/>
          </p:cNvSpPr>
          <p:nvPr userDrawn="1"/>
        </p:nvSpPr>
        <p:spPr bwMode="auto">
          <a:xfrm>
            <a:off x="0" y="620713"/>
            <a:ext cx="9906000" cy="0"/>
          </a:xfrm>
          <a:prstGeom prst="line">
            <a:avLst/>
          </a:prstGeom>
          <a:noFill/>
          <a:ln w="952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08737842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496" y="2130425"/>
            <a:ext cx="8420100" cy="1470025"/>
          </a:xfrm>
        </p:spPr>
        <p:txBody>
          <a:bodyPr>
            <a:normAutofit/>
          </a:bodyPr>
          <a:lstStyle/>
          <a:p>
            <a:pPr algn="ctr"/>
            <a:r>
              <a:rPr lang="ja-JP" altLang="en-US" sz="4000" dirty="0">
                <a:solidFill>
                  <a:srgbClr val="7030A0"/>
                </a:solidFill>
                <a:latin typeface="Meiryo UI" panose="020B0604030504040204" pitchFamily="50" charset="-128"/>
                <a:ea typeface="Meiryo UI" panose="020B0604030504040204" pitchFamily="50" charset="-128"/>
              </a:rPr>
              <a:t>大阪市</a:t>
            </a:r>
            <a:r>
              <a:rPr lang="en-US" altLang="ja-JP" sz="4000" dirty="0">
                <a:solidFill>
                  <a:srgbClr val="7030A0"/>
                </a:solidFill>
                <a:latin typeface="Meiryo UI" panose="020B0604030504040204" pitchFamily="50" charset="-128"/>
                <a:ea typeface="Meiryo UI" panose="020B0604030504040204" pitchFamily="50" charset="-128"/>
              </a:rPr>
              <a:t>ICT</a:t>
            </a:r>
            <a:r>
              <a:rPr lang="ja-JP" altLang="en-US" sz="4000" dirty="0">
                <a:solidFill>
                  <a:srgbClr val="7030A0"/>
                </a:solidFill>
                <a:latin typeface="Meiryo UI" panose="020B0604030504040204" pitchFamily="50" charset="-128"/>
                <a:ea typeface="Meiryo UI" panose="020B0604030504040204" pitchFamily="50" charset="-128"/>
              </a:rPr>
              <a:t>戦略アクションプラン</a:t>
            </a:r>
            <a:br>
              <a:rPr lang="en-US" altLang="ja-JP" sz="4000" dirty="0">
                <a:solidFill>
                  <a:srgbClr val="7030A0"/>
                </a:solidFill>
                <a:latin typeface="Meiryo UI" panose="020B0604030504040204" pitchFamily="50" charset="-128"/>
                <a:ea typeface="Meiryo UI" panose="020B0604030504040204" pitchFamily="50" charset="-128"/>
              </a:rPr>
            </a:br>
            <a:r>
              <a:rPr lang="en-US" altLang="ja-JP" sz="4000" dirty="0">
                <a:solidFill>
                  <a:srgbClr val="7030A0"/>
                </a:solidFill>
                <a:latin typeface="Meiryo UI" panose="020B0604030504040204" pitchFamily="50" charset="-128"/>
                <a:ea typeface="Meiryo UI" panose="020B0604030504040204" pitchFamily="50" charset="-128"/>
              </a:rPr>
              <a:t>2021</a:t>
            </a:r>
            <a:r>
              <a:rPr lang="ja-JP" altLang="en-US" sz="4000" dirty="0">
                <a:solidFill>
                  <a:srgbClr val="7030A0"/>
                </a:solidFill>
                <a:latin typeface="Meiryo UI" panose="020B0604030504040204" pitchFamily="50" charset="-128"/>
                <a:ea typeface="Meiryo UI" panose="020B0604030504040204" pitchFamily="50" charset="-128"/>
              </a:rPr>
              <a:t>年度の取組について</a:t>
            </a:r>
          </a:p>
        </p:txBody>
      </p:sp>
      <p:sp>
        <p:nvSpPr>
          <p:cNvPr id="4" name="サブタイトル 3"/>
          <p:cNvSpPr>
            <a:spLocks noGrp="1"/>
          </p:cNvSpPr>
          <p:nvPr>
            <p:ph type="subTitle" idx="1"/>
          </p:nvPr>
        </p:nvSpPr>
        <p:spPr/>
        <p:txBody>
          <a:bodyPr/>
          <a:lstStyle/>
          <a:p>
            <a:r>
              <a:rPr kumimoji="1" lang="ja-JP" altLang="en-US" dirty="0">
                <a:latin typeface="Meiryo UI" panose="020B0604030504040204" pitchFamily="50" charset="-128"/>
                <a:ea typeface="Meiryo UI" panose="020B0604030504040204" pitchFamily="50" charset="-128"/>
              </a:rPr>
              <a:t>資料編</a:t>
            </a:r>
          </a:p>
        </p:txBody>
      </p:sp>
    </p:spTree>
    <p:extLst>
      <p:ext uri="{BB962C8B-B14F-4D97-AF65-F5344CB8AC3E}">
        <p14:creationId xmlns:p14="http://schemas.microsoft.com/office/powerpoint/2010/main" val="406853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8</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p>
        </p:txBody>
      </p:sp>
      <p:sp>
        <p:nvSpPr>
          <p:cNvPr id="20" name="Shape 128"/>
          <p:cNvSpPr/>
          <p:nvPr/>
        </p:nvSpPr>
        <p:spPr>
          <a:xfrm>
            <a:off x="269788" y="872716"/>
            <a:ext cx="9363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携帯電話基地局設置窓口一元化やフィールド提供により、</a:t>
            </a:r>
            <a:r>
              <a:rPr kumimoji="0" lang="en-US" altLang="ja-JP" sz="1687" kern="0" dirty="0">
                <a:solidFill>
                  <a:srgbClr val="C00000"/>
                </a:solidFill>
                <a:latin typeface="メイリオ" panose="020B0604030504040204" pitchFamily="50" charset="-128"/>
                <a:sym typeface="Helvetica Light"/>
              </a:rPr>
              <a:t>5G</a:t>
            </a:r>
            <a:r>
              <a:rPr kumimoji="0" lang="ja-JP" altLang="en-US" sz="1687" kern="0" dirty="0">
                <a:solidFill>
                  <a:srgbClr val="C00000"/>
                </a:solidFill>
                <a:latin typeface="メイリオ" panose="020B0604030504040204" pitchFamily="50" charset="-128"/>
                <a:sym typeface="Helvetica Light"/>
              </a:rPr>
              <a:t>ネットワーク環境整備・活用の支援</a:t>
            </a:r>
            <a:endParaRPr kumimoji="0" lang="en-US" altLang="ja-JP" sz="1687"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299620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あらゆるモノがつながる</a:t>
            </a:r>
            <a:r>
              <a:rPr lang="en-US" altLang="ja-JP" sz="1100" dirty="0" err="1">
                <a:solidFill>
                  <a:schemeClr val="tx1"/>
                </a:solidFill>
                <a:latin typeface="+mj-ea"/>
                <a:ea typeface="+mj-ea"/>
              </a:rPr>
              <a:t>IoT</a:t>
            </a:r>
            <a:r>
              <a:rPr lang="ja-JP" altLang="en-US" sz="1100" dirty="0">
                <a:solidFill>
                  <a:schemeClr val="tx1"/>
                </a:solidFill>
                <a:latin typeface="+mj-ea"/>
                <a:ea typeface="+mj-ea"/>
              </a:rPr>
              <a:t>の進展と共に、その基盤となる通信ネットワークの重要性は増大する。そのため、「超高速」「超低遅延」「多数同時接続」という特徴を持つ</a:t>
            </a:r>
            <a:r>
              <a:rPr lang="en-US" altLang="ja-JP" sz="1100" dirty="0">
                <a:solidFill>
                  <a:schemeClr val="tx1"/>
                </a:solidFill>
                <a:latin typeface="+mj-ea"/>
                <a:ea typeface="+mj-ea"/>
              </a:rPr>
              <a:t>5G</a:t>
            </a:r>
            <a:r>
              <a:rPr lang="ja-JP" altLang="en-US" sz="1100" dirty="0">
                <a:solidFill>
                  <a:schemeClr val="tx1"/>
                </a:solidFill>
                <a:latin typeface="+mj-ea"/>
                <a:ea typeface="+mj-ea"/>
              </a:rPr>
              <a:t>の通信環境プラットフォーム整備は不可欠であることから、携帯電話基地局の設置を促進する必要がある。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事業者（通信キャリア・基地局シェアリング事業者等）のニーズに応じて市有施設の利活用を検討するなど、</a:t>
            </a:r>
            <a:r>
              <a:rPr lang="en-US" altLang="ja-JP" sz="1100" dirty="0">
                <a:solidFill>
                  <a:schemeClr val="tx1"/>
                </a:solidFill>
                <a:latin typeface="+mj-ea"/>
                <a:ea typeface="+mj-ea"/>
              </a:rPr>
              <a:t>5G</a:t>
            </a:r>
            <a:r>
              <a:rPr lang="ja-JP" altLang="en-US" sz="1100" dirty="0">
                <a:solidFill>
                  <a:schemeClr val="tx1"/>
                </a:solidFill>
                <a:latin typeface="+mj-ea"/>
                <a:ea typeface="+mj-ea"/>
              </a:rPr>
              <a:t>ネットワーク環境の充実に向けて取り組んでいくとともに、</a:t>
            </a:r>
            <a:r>
              <a:rPr lang="en-US" altLang="ja-JP" sz="1100" dirty="0">
                <a:solidFill>
                  <a:schemeClr val="tx1"/>
                </a:solidFill>
                <a:latin typeface="+mj-ea"/>
                <a:ea typeface="+mj-ea"/>
              </a:rPr>
              <a:t>5G</a:t>
            </a:r>
            <a:r>
              <a:rPr lang="ja-JP" altLang="en-US" sz="1100" dirty="0">
                <a:solidFill>
                  <a:schemeClr val="tx1"/>
                </a:solidFill>
                <a:latin typeface="+mj-ea"/>
                <a:ea typeface="+mj-ea"/>
              </a:rPr>
              <a:t>を活用した製品・サービスの開発に取り組む中小企業等へのビジネスサポート等により機運醸成を図る。また、ローカル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についても、企業等の実証実験にかかるフィールド提供を行い、企業等の取組を支援する。</a:t>
            </a:r>
          </a:p>
          <a:p>
            <a:r>
              <a:rPr lang="en-US" altLang="ja-JP" sz="1100" dirty="0">
                <a:solidFill>
                  <a:schemeClr val="tx1"/>
                </a:solidFill>
                <a:latin typeface="+mj-ea"/>
                <a:ea typeface="+mj-ea"/>
              </a:rPr>
              <a:t>【</a:t>
            </a:r>
            <a:r>
              <a:rPr lang="ja-JP" altLang="en-US" sz="1100" dirty="0">
                <a:solidFill>
                  <a:schemeClr val="tx1"/>
                </a:solidFill>
                <a:latin typeface="+mj-ea"/>
                <a:ea typeface="+mj-ea"/>
              </a:rPr>
              <a:t>概要</a:t>
            </a:r>
            <a:r>
              <a:rPr lang="en-US" altLang="ja-JP" sz="1100" dirty="0">
                <a:solidFill>
                  <a:schemeClr val="tx1"/>
                </a:solidFill>
                <a:latin typeface="+mj-ea"/>
                <a:ea typeface="+mj-ea"/>
              </a:rPr>
              <a:t>】</a:t>
            </a:r>
          </a:p>
          <a:p>
            <a:r>
              <a:rPr lang="ja-JP" altLang="en-US" sz="1100" dirty="0">
                <a:solidFill>
                  <a:schemeClr val="tx1"/>
                </a:solidFill>
                <a:latin typeface="+mj-ea"/>
                <a:ea typeface="+mj-ea"/>
              </a:rPr>
              <a:t>①携帯電話基地局等の設置窓口の一元化</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これまで通信キャリアが携帯電話基地局等を市有施設に設置する場合、各施設の所管所属と調整する必要があったが、調整窓口を</a:t>
            </a:r>
            <a:r>
              <a:rPr lang="en-US" altLang="ja-JP" sz="1100" dirty="0">
                <a:solidFill>
                  <a:schemeClr val="tx1"/>
                </a:solidFill>
                <a:latin typeface="+mj-ea"/>
                <a:ea typeface="+mj-ea"/>
              </a:rPr>
              <a:t>ICT</a:t>
            </a:r>
            <a:r>
              <a:rPr lang="ja-JP" altLang="en-US" sz="1100" dirty="0">
                <a:solidFill>
                  <a:schemeClr val="tx1"/>
                </a:solidFill>
                <a:latin typeface="+mj-ea"/>
                <a:ea typeface="+mj-ea"/>
              </a:rPr>
              <a:t>戦略室に一元化した。また、市有施設（建築物）のデータベースを通信キャリアへ情報提供し、見える</a:t>
            </a:r>
            <a:r>
              <a:rPr lang="ja-JP" altLang="en-US" sz="1100" dirty="0" err="1">
                <a:solidFill>
                  <a:schemeClr val="tx1"/>
                </a:solidFill>
                <a:latin typeface="+mj-ea"/>
                <a:ea typeface="+mj-ea"/>
              </a:rPr>
              <a:t>化すると</a:t>
            </a:r>
            <a:r>
              <a:rPr lang="ja-JP" altLang="en-US" sz="1100" dirty="0">
                <a:solidFill>
                  <a:schemeClr val="tx1"/>
                </a:solidFill>
                <a:latin typeface="+mj-ea"/>
                <a:ea typeface="+mj-ea"/>
              </a:rPr>
              <a:t>ともに、今後はデータベースの活用状況等を踏まえ、対象施設の拡大（工作物・土地等）等、</a:t>
            </a:r>
            <a:r>
              <a:rPr lang="en-US" altLang="ja-JP" sz="1100" dirty="0">
                <a:solidFill>
                  <a:schemeClr val="tx1"/>
                </a:solidFill>
                <a:latin typeface="+mj-ea"/>
                <a:ea typeface="+mj-ea"/>
              </a:rPr>
              <a:t>5G</a:t>
            </a:r>
            <a:r>
              <a:rPr lang="ja-JP" altLang="en-US" sz="1100" dirty="0">
                <a:solidFill>
                  <a:schemeClr val="tx1"/>
                </a:solidFill>
                <a:latin typeface="+mj-ea"/>
                <a:ea typeface="+mj-ea"/>
              </a:rPr>
              <a:t>ネットワーク環境の充実に向けた取組を進める。</a:t>
            </a:r>
            <a:endParaRPr lang="en-US" altLang="ja-JP" sz="1100" dirty="0">
              <a:solidFill>
                <a:schemeClr val="tx1"/>
              </a:solidFill>
              <a:latin typeface="+mj-ea"/>
              <a:ea typeface="+mj-ea"/>
            </a:endParaRPr>
          </a:p>
          <a:p>
            <a:pPr>
              <a:spcBef>
                <a:spcPts val="600"/>
              </a:spcBef>
            </a:pPr>
            <a:r>
              <a:rPr lang="ja-JP" altLang="en-US" sz="1100" dirty="0">
                <a:solidFill>
                  <a:schemeClr val="tx1"/>
                </a:solidFill>
                <a:latin typeface="+mj-ea"/>
                <a:ea typeface="+mj-ea"/>
              </a:rPr>
              <a:t>②ローカル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実証実験</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夢洲メガソーラー「大阪ひかりの森」プロジェクトにおける実証実験（ローカル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を活用した施設の遠隔監視・点検作業）にかかるフィールド提供を行う。</a:t>
            </a:r>
          </a:p>
        </p:txBody>
      </p:sp>
      <p:sp>
        <p:nvSpPr>
          <p:cNvPr id="60" name="正方形/長方形 59"/>
          <p:cNvSpPr/>
          <p:nvPr/>
        </p:nvSpPr>
        <p:spPr>
          <a:xfrm>
            <a:off x="5388382" y="5849027"/>
            <a:ext cx="4245062" cy="667875"/>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pPr>
              <a:lnSpc>
                <a:spcPct val="100000"/>
              </a:lnSpc>
              <a:spcBef>
                <a:spcPts val="0"/>
              </a:spcBef>
            </a:pPr>
            <a:r>
              <a:rPr lang="ja-JP" altLang="en-US" sz="1100" dirty="0">
                <a:solidFill>
                  <a:prstClr val="black"/>
                </a:solidFill>
                <a:latin typeface="+mj-lt"/>
              </a:rPr>
              <a:t>・</a:t>
            </a:r>
            <a:r>
              <a:rPr lang="en-US" altLang="ja-JP" sz="1100" dirty="0">
                <a:solidFill>
                  <a:prstClr val="black"/>
                </a:solidFill>
                <a:latin typeface="+mj-lt"/>
              </a:rPr>
              <a:t>5G</a:t>
            </a:r>
            <a:r>
              <a:rPr lang="ja-JP" altLang="en-US" sz="1100" dirty="0">
                <a:solidFill>
                  <a:prstClr val="black"/>
                </a:solidFill>
                <a:latin typeface="+mj-lt"/>
              </a:rPr>
              <a:t>ネットワーク整備・活用の促進</a:t>
            </a:r>
          </a:p>
          <a:p>
            <a:pPr>
              <a:lnSpc>
                <a:spcPct val="100000"/>
              </a:lnSpc>
              <a:spcBef>
                <a:spcPts val="0"/>
              </a:spcBef>
            </a:pPr>
            <a:r>
              <a:rPr lang="ja-JP" altLang="en-US" sz="1100" dirty="0">
                <a:solidFill>
                  <a:prstClr val="black"/>
                </a:solidFill>
                <a:latin typeface="+mj-lt"/>
              </a:rPr>
              <a:t>・市有施設の活用に係る通信キャリアの事務手続きの効率化</a:t>
            </a:r>
          </a:p>
        </p:txBody>
      </p:sp>
      <p:graphicFrame>
        <p:nvGraphicFramePr>
          <p:cNvPr id="15" name="表 14">
            <a:extLst>
              <a:ext uri="{FF2B5EF4-FFF2-40B4-BE49-F238E27FC236}">
                <a16:creationId xmlns:a16="http://schemas.microsoft.com/office/drawing/2014/main" id="{38F4205C-EAEC-4CD9-A378-8B577E702266}"/>
              </a:ext>
            </a:extLst>
          </p:cNvPr>
          <p:cNvGraphicFramePr>
            <a:graphicFrameLocks noGrp="1"/>
          </p:cNvGraphicFramePr>
          <p:nvPr>
            <p:extLst>
              <p:ext uri="{D42A27DB-BD31-4B8C-83A1-F6EECF244321}">
                <p14:modId xmlns:p14="http://schemas.microsoft.com/office/powerpoint/2010/main" val="3503502819"/>
              </p:ext>
            </p:extLst>
          </p:nvPr>
        </p:nvGraphicFramePr>
        <p:xfrm>
          <a:off x="269788" y="5265204"/>
          <a:ext cx="5035361" cy="1443340"/>
        </p:xfrm>
        <a:graphic>
          <a:graphicData uri="http://schemas.openxmlformats.org/drawingml/2006/table">
            <a:tbl>
              <a:tblPr firstRow="1" bandRow="1"/>
              <a:tblGrid>
                <a:gridCol w="1334840">
                  <a:extLst>
                    <a:ext uri="{9D8B030D-6E8A-4147-A177-3AD203B41FA5}">
                      <a16:colId xmlns:a16="http://schemas.microsoft.com/office/drawing/2014/main" val="1027003842"/>
                    </a:ext>
                  </a:extLst>
                </a:gridCol>
                <a:gridCol w="1078991">
                  <a:extLst>
                    <a:ext uri="{9D8B030D-6E8A-4147-A177-3AD203B41FA5}">
                      <a16:colId xmlns:a16="http://schemas.microsoft.com/office/drawing/2014/main" val="20000"/>
                    </a:ext>
                  </a:extLst>
                </a:gridCol>
                <a:gridCol w="1310765">
                  <a:extLst>
                    <a:ext uri="{9D8B030D-6E8A-4147-A177-3AD203B41FA5}">
                      <a16:colId xmlns:a16="http://schemas.microsoft.com/office/drawing/2014/main" val="20001"/>
                    </a:ext>
                  </a:extLst>
                </a:gridCol>
                <a:gridCol w="1310765">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lt"/>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lt"/>
                          <a:ea typeface="+mj-ea"/>
                          <a:cs typeface="+mn-cs"/>
                        </a:rPr>
                        <a:t>2021</a:t>
                      </a:r>
                      <a:r>
                        <a:rPr kumimoji="1" lang="ja-JP" altLang="en-US" sz="1100" b="0" kern="1200" dirty="0">
                          <a:solidFill>
                            <a:schemeClr val="bg1"/>
                          </a:solidFill>
                          <a:latin typeface="+mj-lt"/>
                          <a:ea typeface="+mj-ea"/>
                          <a:cs typeface="+mn-cs"/>
                        </a:rPr>
                        <a:t>年度</a:t>
                      </a:r>
                      <a:endParaRPr kumimoji="1" lang="ja-JP" altLang="en-US" sz="1100" b="0" dirty="0">
                        <a:latin typeface="+mj-lt"/>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b="0" dirty="0">
                          <a:latin typeface="+mj-lt"/>
                          <a:ea typeface="+mj-ea"/>
                        </a:rPr>
                        <a:t>2022</a:t>
                      </a:r>
                      <a:r>
                        <a:rPr kumimoji="1" lang="ja-JP" altLang="en-US" sz="1100" b="0" dirty="0">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kumimoji="1" lang="en-US" altLang="ja-JP" sz="1100" b="0" dirty="0">
                          <a:solidFill>
                            <a:schemeClr val="bg1"/>
                          </a:solidFill>
                          <a:latin typeface="+mj-lt"/>
                          <a:ea typeface="+mj-ea"/>
                        </a:rPr>
                        <a:t>2023</a:t>
                      </a:r>
                      <a:r>
                        <a:rPr kumimoji="1" lang="ja-JP" altLang="en-US" sz="1100" b="0" dirty="0">
                          <a:solidFill>
                            <a:schemeClr val="bg1"/>
                          </a:solidFill>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r>
                        <a:rPr kumimoji="1" lang="ja-JP" altLang="en-US" sz="1100" dirty="0">
                          <a:latin typeface="+mj-ea"/>
                          <a:ea typeface="+mj-ea"/>
                        </a:rPr>
                        <a:t>携帯電話基地局設置窓口一元化</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r>
                        <a:rPr kumimoji="1" lang="ja-JP" altLang="en-US" sz="1100" dirty="0">
                          <a:latin typeface="+mj-ea"/>
                          <a:ea typeface="+mj-ea"/>
                        </a:rPr>
                        <a:t>ローカル</a:t>
                      </a:r>
                      <a:r>
                        <a:rPr kumimoji="1" lang="en-US" altLang="ja-JP" sz="1100" dirty="0">
                          <a:latin typeface="+mj-ea"/>
                          <a:ea typeface="+mj-ea"/>
                        </a:rPr>
                        <a:t>5G</a:t>
                      </a:r>
                    </a:p>
                    <a:p>
                      <a:r>
                        <a:rPr kumimoji="1" lang="ja-JP" altLang="en-US" sz="1100" dirty="0">
                          <a:latin typeface="+mj-ea"/>
                          <a:ea typeface="+mj-ea"/>
                        </a:rPr>
                        <a:t>実証実験</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56" name="ホームベース 55"/>
          <p:cNvSpPr/>
          <p:nvPr/>
        </p:nvSpPr>
        <p:spPr>
          <a:xfrm>
            <a:off x="1605032" y="5699344"/>
            <a:ext cx="3636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00" dirty="0">
                <a:solidFill>
                  <a:schemeClr val="tx1"/>
                </a:solidFill>
                <a:latin typeface="+mj-ea"/>
                <a:ea typeface="+mj-ea"/>
              </a:rPr>
              <a:t>携帯電話基地局等の設置窓口による受付</a:t>
            </a:r>
          </a:p>
        </p:txBody>
      </p:sp>
      <p:sp>
        <p:nvSpPr>
          <p:cNvPr id="64" name="ホームベース 63"/>
          <p:cNvSpPr/>
          <p:nvPr/>
        </p:nvSpPr>
        <p:spPr>
          <a:xfrm>
            <a:off x="1605032" y="5927725"/>
            <a:ext cx="3636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800" dirty="0">
                <a:solidFill>
                  <a:schemeClr val="tx1"/>
                </a:solidFill>
                <a:latin typeface="+mj-ea"/>
                <a:ea typeface="+mj-ea"/>
              </a:rPr>
              <a:t>ニーズ等を踏まえ、その他市有施設（工作物・土地）の取り扱いを検討</a:t>
            </a:r>
          </a:p>
        </p:txBody>
      </p:sp>
      <p:sp>
        <p:nvSpPr>
          <p:cNvPr id="17" name="ホームベース 55">
            <a:extLst>
              <a:ext uri="{FF2B5EF4-FFF2-40B4-BE49-F238E27FC236}">
                <a16:creationId xmlns:a16="http://schemas.microsoft.com/office/drawing/2014/main" id="{2A7A5EBB-B7ED-4D36-BA90-727EBACFC8BB}"/>
              </a:ext>
            </a:extLst>
          </p:cNvPr>
          <p:cNvSpPr/>
          <p:nvPr/>
        </p:nvSpPr>
        <p:spPr>
          <a:xfrm>
            <a:off x="1605032" y="6240492"/>
            <a:ext cx="1113159"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00" dirty="0">
                <a:solidFill>
                  <a:schemeClr val="tx1"/>
                </a:solidFill>
                <a:latin typeface="+mj-ea"/>
                <a:ea typeface="+mj-ea"/>
              </a:rPr>
              <a:t>大阪ひかりの森</a:t>
            </a:r>
            <a:endParaRPr lang="en-US" altLang="ja-JP" sz="1000" dirty="0">
              <a:solidFill>
                <a:schemeClr val="tx1"/>
              </a:solidFill>
              <a:latin typeface="+mj-ea"/>
              <a:ea typeface="+mj-ea"/>
            </a:endParaRPr>
          </a:p>
          <a:p>
            <a:pPr>
              <a:lnSpc>
                <a:spcPct val="100000"/>
              </a:lnSpc>
            </a:pPr>
            <a:r>
              <a:rPr lang="ja-JP" altLang="en-US" sz="1000" dirty="0">
                <a:solidFill>
                  <a:schemeClr val="tx1"/>
                </a:solidFill>
                <a:latin typeface="+mj-ea"/>
                <a:ea typeface="+mj-ea"/>
              </a:rPr>
              <a:t>実証実験</a:t>
            </a:r>
          </a:p>
        </p:txBody>
      </p:sp>
      <p:sp>
        <p:nvSpPr>
          <p:cNvPr id="16" name="ホームベース 55">
            <a:extLst>
              <a:ext uri="{FF2B5EF4-FFF2-40B4-BE49-F238E27FC236}">
                <a16:creationId xmlns:a16="http://schemas.microsoft.com/office/drawing/2014/main" id="{2A7A5EBB-B7ED-4D36-BA90-727EBACFC8BB}"/>
              </a:ext>
            </a:extLst>
          </p:cNvPr>
          <p:cNvSpPr/>
          <p:nvPr/>
        </p:nvSpPr>
        <p:spPr>
          <a:xfrm>
            <a:off x="2792760" y="6240492"/>
            <a:ext cx="2444404"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50" dirty="0">
                <a:solidFill>
                  <a:schemeClr val="tx1"/>
                </a:solidFill>
                <a:latin typeface="+mj-ea"/>
                <a:ea typeface="+mj-ea"/>
              </a:rPr>
              <a:t>実証成果を踏まえ今後の展開を検討</a:t>
            </a:r>
          </a:p>
        </p:txBody>
      </p:sp>
      <p:sp>
        <p:nvSpPr>
          <p:cNvPr id="3" name="角丸四角形 2"/>
          <p:cNvSpPr/>
          <p:nvPr/>
        </p:nvSpPr>
        <p:spPr bwMode="auto">
          <a:xfrm>
            <a:off x="217128" y="4133292"/>
            <a:ext cx="9568222" cy="1086255"/>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①市有施設（建築物）を対象に受付窓口を一元化しました。今後、通信キャリアへのヒアリングを実施し、対象施設の拡大（工作物・土地等）を検討していきます。</a:t>
            </a:r>
            <a:endParaRPr lang="en-US" altLang="ja-JP" sz="1100" dirty="0">
              <a:solidFill>
                <a:srgbClr val="4D4D4D"/>
              </a:solidFill>
              <a:latin typeface="Arial" charset="0"/>
              <a:ea typeface="メイリオ" pitchFamily="50" charset="-128"/>
              <a:cs typeface="メイリオ" pitchFamily="50" charset="-128"/>
            </a:endParaRPr>
          </a:p>
          <a:p>
            <a:r>
              <a:rPr kumimoji="1" lang="ja-JP" altLang="en-US" sz="1100" b="0" i="0" u="none" strike="noStrike" cap="none" normalizeH="0" baseline="0" dirty="0">
                <a:ln>
                  <a:noFill/>
                </a:ln>
                <a:solidFill>
                  <a:srgbClr val="4D4D4D"/>
                </a:solidFill>
                <a:effectLst/>
                <a:latin typeface="Arial" charset="0"/>
                <a:ea typeface="メイリオ" pitchFamily="50" charset="-128"/>
                <a:cs typeface="メイリオ" pitchFamily="50" charset="-128"/>
              </a:rPr>
              <a:t>②</a:t>
            </a:r>
            <a:r>
              <a:rPr lang="ja-JP" altLang="en-US" sz="1100" dirty="0">
                <a:solidFill>
                  <a:srgbClr val="4D4D4D"/>
                </a:solidFill>
                <a:latin typeface="Arial" charset="0"/>
                <a:ea typeface="メイリオ" pitchFamily="50" charset="-128"/>
                <a:cs typeface="メイリオ" pitchFamily="50" charset="-128"/>
              </a:rPr>
              <a:t>ローカル５</a:t>
            </a:r>
            <a:r>
              <a:rPr lang="en-US" altLang="ja-JP" sz="1100" dirty="0">
                <a:solidFill>
                  <a:srgbClr val="4D4D4D"/>
                </a:solidFill>
                <a:latin typeface="Arial" charset="0"/>
                <a:ea typeface="メイリオ" pitchFamily="50" charset="-128"/>
                <a:cs typeface="メイリオ" pitchFamily="50" charset="-128"/>
              </a:rPr>
              <a:t>G</a:t>
            </a:r>
            <a:r>
              <a:rPr lang="ja-JP" altLang="en-US" sz="1100" dirty="0">
                <a:solidFill>
                  <a:srgbClr val="4D4D4D"/>
                </a:solidFill>
                <a:latin typeface="Arial" charset="0"/>
                <a:ea typeface="メイリオ" pitchFamily="50" charset="-128"/>
                <a:cs typeface="メイリオ" pitchFamily="50" charset="-128"/>
              </a:rPr>
              <a:t>の基地局を設置し、現在安定性確認中です。</a:t>
            </a:r>
          </a:p>
        </p:txBody>
      </p:sp>
    </p:spTree>
    <p:extLst>
      <p:ext uri="{BB962C8B-B14F-4D97-AF65-F5344CB8AC3E}">
        <p14:creationId xmlns:p14="http://schemas.microsoft.com/office/powerpoint/2010/main" val="223175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endParaRPr lang="ja-JP" altLang="en-US" dirty="0"/>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インフラ施設の維持管理・施工監理等において</a:t>
            </a: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を活用し、業務を効率化（１／２）</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151152" y="1195351"/>
            <a:ext cx="9568222" cy="92179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道路、橋梁、河川、公園、上下水道、ごみ処理施設など膨大な量の都市基盤施設を管理しており、かつ、古くから都市化が進んだため、都市基盤施設の高齢化が課題となっている。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持続可能な都市を支える都市基盤施設の維持管理に加え、震災・風水害などに備えた機能拡充、都市の成長を牽引する施設整備を効率的・効果的に行うために</a:t>
            </a:r>
            <a:r>
              <a:rPr lang="en-US" altLang="ja-JP" sz="1100" dirty="0">
                <a:solidFill>
                  <a:schemeClr val="tx1"/>
                </a:solidFill>
                <a:latin typeface="+mj-ea"/>
                <a:ea typeface="+mj-ea"/>
              </a:rPr>
              <a:t>ICT</a:t>
            </a:r>
            <a:r>
              <a:rPr lang="ja-JP" altLang="en-US" sz="1100" dirty="0">
                <a:solidFill>
                  <a:schemeClr val="tx1"/>
                </a:solidFill>
                <a:latin typeface="+mj-ea"/>
                <a:ea typeface="+mj-ea"/>
              </a:rPr>
              <a:t>等先端技術を活用する。</a:t>
            </a:r>
            <a:endParaRPr lang="en-US" altLang="ja-JP" sz="1100" dirty="0">
              <a:solidFill>
                <a:schemeClr val="tx1"/>
              </a:solidFill>
              <a:latin typeface="+mj-ea"/>
              <a:ea typeface="+mj-ea"/>
            </a:endParaRPr>
          </a:p>
        </p:txBody>
      </p:sp>
      <p:sp>
        <p:nvSpPr>
          <p:cNvPr id="59"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9</a:t>
            </a:fld>
            <a:endParaRPr kumimoji="0" lang="en-US" altLang="ja-JP" sz="1000">
              <a:solidFill>
                <a:schemeClr val="tx1"/>
              </a:solidFill>
              <a:latin typeface="メイリオ" panose="020B0604030504040204" pitchFamily="50" charset="-128"/>
            </a:endParaRPr>
          </a:p>
        </p:txBody>
      </p:sp>
      <p:sp>
        <p:nvSpPr>
          <p:cNvPr id="60" name="正方形/長方形 59"/>
          <p:cNvSpPr/>
          <p:nvPr/>
        </p:nvSpPr>
        <p:spPr>
          <a:xfrm>
            <a:off x="8376604" y="3116908"/>
            <a:ext cx="1368325" cy="286232"/>
          </a:xfrm>
          <a:prstGeom prst="rect">
            <a:avLst/>
          </a:prstGeom>
        </p:spPr>
        <p:txBody>
          <a:bodyPr wrap="square">
            <a:spAutoFit/>
          </a:bodyPr>
          <a:lstStyle/>
          <a:p>
            <a:pPr algn="ctr"/>
            <a:r>
              <a:rPr lang="ja-JP" altLang="en-US" sz="900" dirty="0">
                <a:solidFill>
                  <a:schemeClr val="tx1"/>
                </a:solidFill>
                <a:latin typeface="+mj-ea"/>
                <a:ea typeface="+mj-ea"/>
              </a:rPr>
              <a:t>①ドローンによる画像</a:t>
            </a:r>
            <a:endParaRPr lang="en-US" altLang="ja-JP" sz="900" dirty="0">
              <a:solidFill>
                <a:schemeClr val="tx1"/>
              </a:solidFill>
              <a:latin typeface="+mj-ea"/>
              <a:ea typeface="+mj-ea"/>
            </a:endParaRPr>
          </a:p>
        </p:txBody>
      </p:sp>
      <p:sp>
        <p:nvSpPr>
          <p:cNvPr id="61" name="正方形/長方形 60"/>
          <p:cNvSpPr/>
          <p:nvPr/>
        </p:nvSpPr>
        <p:spPr>
          <a:xfrm>
            <a:off x="8812311" y="4362395"/>
            <a:ext cx="1116000" cy="302390"/>
          </a:xfrm>
          <a:prstGeom prst="rect">
            <a:avLst/>
          </a:prstGeom>
        </p:spPr>
        <p:txBody>
          <a:bodyPr wrap="square">
            <a:spAutoFit/>
          </a:bodyPr>
          <a:lstStyle/>
          <a:p>
            <a:r>
              <a:rPr lang="ja-JP" altLang="en-US" sz="1000" dirty="0">
                <a:solidFill>
                  <a:schemeClr val="tx1"/>
                </a:solidFill>
                <a:latin typeface="+mj-ea"/>
                <a:ea typeface="+mj-ea"/>
              </a:rPr>
              <a:t>②</a:t>
            </a:r>
            <a:r>
              <a:rPr lang="en-US" altLang="ja-JP" sz="1000" dirty="0">
                <a:solidFill>
                  <a:schemeClr val="tx1"/>
                </a:solidFill>
                <a:latin typeface="+mj-ea"/>
                <a:ea typeface="+mj-ea"/>
              </a:rPr>
              <a:t>MMS</a:t>
            </a:r>
            <a:r>
              <a:rPr lang="ja-JP" altLang="en-US" sz="1000" dirty="0">
                <a:solidFill>
                  <a:schemeClr val="tx1"/>
                </a:solidFill>
                <a:latin typeface="+mj-ea"/>
                <a:ea typeface="+mj-ea"/>
              </a:rPr>
              <a:t>車両</a:t>
            </a:r>
            <a:endParaRPr lang="en-US" altLang="ja-JP" sz="1000" dirty="0">
              <a:solidFill>
                <a:schemeClr val="tx1"/>
              </a:solidFill>
              <a:latin typeface="+mj-ea"/>
              <a:ea typeface="+mj-ea"/>
            </a:endParaRPr>
          </a:p>
        </p:txBody>
      </p:sp>
      <p:sp>
        <p:nvSpPr>
          <p:cNvPr id="63" name="正方形/長方形 62"/>
          <p:cNvSpPr/>
          <p:nvPr/>
        </p:nvSpPr>
        <p:spPr>
          <a:xfrm>
            <a:off x="533884" y="4714282"/>
            <a:ext cx="5359350" cy="400110"/>
          </a:xfrm>
          <a:prstGeom prst="rect">
            <a:avLst/>
          </a:prstGeom>
        </p:spPr>
        <p:txBody>
          <a:bodyPr wrap="square">
            <a:spAutoFit/>
          </a:bodyPr>
          <a:lstStyle/>
          <a:p>
            <a:pPr marL="266700" indent="-266700">
              <a:lnSpc>
                <a:spcPct val="100000"/>
              </a:lnSpc>
              <a:spcBef>
                <a:spcPts val="0"/>
              </a:spcBef>
            </a:pPr>
            <a:r>
              <a:rPr lang="en-US" altLang="ja-JP" sz="1000" dirty="0">
                <a:solidFill>
                  <a:prstClr val="black"/>
                </a:solidFill>
                <a:latin typeface="+mj-ea"/>
              </a:rPr>
              <a:t>※</a:t>
            </a:r>
            <a:r>
              <a:rPr lang="ja-JP" altLang="en-US" sz="1000" dirty="0">
                <a:solidFill>
                  <a:prstClr val="black"/>
                </a:solidFill>
                <a:latin typeface="+mj-ea"/>
              </a:rPr>
              <a:t>）モービルマッピングシステム：車載装置（レーザ測距装置、デジタルカメラ等）により周辺地物の３次元データを連続的に取得できるシステム</a:t>
            </a:r>
            <a:endParaRPr lang="en-US" altLang="ja-JP" sz="1000" dirty="0">
              <a:solidFill>
                <a:prstClr val="black"/>
              </a:solidFill>
              <a:latin typeface="+mj-ea"/>
            </a:endParaRPr>
          </a:p>
        </p:txBody>
      </p:sp>
      <p:pic>
        <p:nvPicPr>
          <p:cNvPr id="15" name="図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15594" y="4711018"/>
            <a:ext cx="2047680" cy="1310515"/>
          </a:xfrm>
          <a:prstGeom prst="rect">
            <a:avLst/>
          </a:prstGeom>
        </p:spPr>
      </p:pic>
      <p:sp>
        <p:nvSpPr>
          <p:cNvPr id="16" name="正方形/長方形 15"/>
          <p:cNvSpPr/>
          <p:nvPr/>
        </p:nvSpPr>
        <p:spPr>
          <a:xfrm>
            <a:off x="8376604" y="6068281"/>
            <a:ext cx="1499391" cy="400110"/>
          </a:xfrm>
          <a:prstGeom prst="rect">
            <a:avLst/>
          </a:prstGeom>
        </p:spPr>
        <p:txBody>
          <a:bodyPr wrap="square">
            <a:spAutoFit/>
          </a:bodyPr>
          <a:lstStyle/>
          <a:p>
            <a:pPr algn="ctr">
              <a:lnSpc>
                <a:spcPct val="100000"/>
              </a:lnSpc>
              <a:spcBef>
                <a:spcPts val="0"/>
              </a:spcBef>
            </a:pPr>
            <a:r>
              <a:rPr lang="ja-JP" altLang="en-US" sz="1000" dirty="0">
                <a:solidFill>
                  <a:schemeClr val="tx1"/>
                </a:solidFill>
                <a:latin typeface="+mj-ea"/>
                <a:ea typeface="+mj-ea"/>
              </a:rPr>
              <a:t>③音検知システム</a:t>
            </a:r>
            <a:endParaRPr lang="en-US" altLang="ja-JP" sz="1000" dirty="0">
              <a:solidFill>
                <a:schemeClr val="tx1"/>
              </a:solidFill>
              <a:latin typeface="+mj-ea"/>
              <a:ea typeface="+mj-ea"/>
            </a:endParaRPr>
          </a:p>
          <a:p>
            <a:pPr algn="ctr">
              <a:lnSpc>
                <a:spcPct val="100000"/>
              </a:lnSpc>
              <a:spcBef>
                <a:spcPts val="0"/>
              </a:spcBef>
            </a:pPr>
            <a:r>
              <a:rPr lang="ja-JP" altLang="en-US" sz="1000" dirty="0">
                <a:solidFill>
                  <a:schemeClr val="tx1"/>
                </a:solidFill>
                <a:latin typeface="+mj-ea"/>
                <a:ea typeface="+mj-ea"/>
              </a:rPr>
              <a:t>による異常検知</a:t>
            </a:r>
            <a:endParaRPr lang="en-US" altLang="ja-JP" sz="1000" dirty="0">
              <a:solidFill>
                <a:schemeClr val="tx1"/>
              </a:solidFill>
              <a:latin typeface="+mj-ea"/>
              <a:ea typeface="+mj-ea"/>
            </a:endParaRPr>
          </a:p>
        </p:txBody>
      </p:sp>
      <p:sp>
        <p:nvSpPr>
          <p:cNvPr id="3" name="正方形/長方形 2"/>
          <p:cNvSpPr/>
          <p:nvPr/>
        </p:nvSpPr>
        <p:spPr>
          <a:xfrm>
            <a:off x="198301" y="2078931"/>
            <a:ext cx="7353094" cy="2648417"/>
          </a:xfrm>
          <a:prstGeom prst="rect">
            <a:avLst/>
          </a:prstGeom>
        </p:spPr>
        <p:txBody>
          <a:bodyPr wrap="square">
            <a:spAutoFit/>
          </a:bodyPr>
          <a:lstStyle/>
          <a:p>
            <a:pPr>
              <a:lnSpc>
                <a:spcPct val="120000"/>
              </a:lnSpc>
            </a:pPr>
            <a:r>
              <a:rPr lang="en-US" altLang="ja-JP" sz="1100" dirty="0">
                <a:solidFill>
                  <a:schemeClr val="tx1"/>
                </a:solidFill>
                <a:latin typeface="+mj-ea"/>
                <a:ea typeface="+mj-ea"/>
              </a:rPr>
              <a:t>【</a:t>
            </a:r>
            <a:r>
              <a:rPr lang="ja-JP" altLang="en-US" sz="1100" dirty="0">
                <a:solidFill>
                  <a:schemeClr val="tx1"/>
                </a:solidFill>
                <a:latin typeface="+mj-ea"/>
                <a:ea typeface="+mj-ea"/>
              </a:rPr>
              <a:t>概要（維持管理）</a:t>
            </a:r>
            <a:r>
              <a:rPr lang="en-US" altLang="ja-JP" sz="1100" dirty="0">
                <a:solidFill>
                  <a:schemeClr val="tx1"/>
                </a:solidFill>
                <a:latin typeface="+mj-ea"/>
                <a:ea typeface="+mj-ea"/>
              </a:rPr>
              <a:t>】</a:t>
            </a:r>
          </a:p>
          <a:p>
            <a:pPr>
              <a:lnSpc>
                <a:spcPct val="120000"/>
              </a:lnSpc>
            </a:pPr>
            <a:r>
              <a:rPr lang="ja-JP" altLang="en-US" sz="1100" dirty="0">
                <a:solidFill>
                  <a:schemeClr val="tx1"/>
                </a:solidFill>
                <a:latin typeface="+mj-ea"/>
                <a:ea typeface="+mj-ea"/>
              </a:rPr>
              <a:t>①ドローン活用による安全かつ効率的な維持管理</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大阪港の防潮堤やごみ処理施設の煙突上部等は、簡単に人が立ち入ることができない場所が多いため、ドローンを活用することにより、安全かつ効率的な維持管理作業を行う。</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また、大阪港においては、不法占拠物件の早期発見や自然災害発生時の被災状況の迅速な確認への活用もめざす。</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②移動三次元測量（</a:t>
            </a:r>
            <a:r>
              <a:rPr lang="en-US" altLang="ja-JP" sz="1100" dirty="0">
                <a:solidFill>
                  <a:schemeClr val="tx1"/>
                </a:solidFill>
                <a:latin typeface="+mj-ea"/>
                <a:ea typeface="+mj-ea"/>
              </a:rPr>
              <a:t>MMS※</a:t>
            </a:r>
            <a:r>
              <a:rPr lang="ja-JP" altLang="en-US" sz="1100" dirty="0">
                <a:solidFill>
                  <a:schemeClr val="tx1"/>
                </a:solidFill>
                <a:latin typeface="+mj-ea"/>
                <a:ea typeface="+mj-ea"/>
              </a:rPr>
              <a:t>）を活用した道路現況の測量</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a:t>
            </a:r>
            <a:r>
              <a:rPr lang="en-US" altLang="ja-JP" sz="1100" dirty="0">
                <a:solidFill>
                  <a:schemeClr val="tx1"/>
                </a:solidFill>
                <a:latin typeface="+mj-ea"/>
                <a:ea typeface="+mj-ea"/>
              </a:rPr>
              <a:t>MMS</a:t>
            </a:r>
            <a:r>
              <a:rPr lang="ja-JP" altLang="en-US" sz="1100" dirty="0">
                <a:solidFill>
                  <a:schemeClr val="tx1"/>
                </a:solidFill>
                <a:latin typeface="+mj-ea"/>
                <a:ea typeface="+mj-ea"/>
              </a:rPr>
              <a:t>を活用して道路現況を測量することで、区域線測量等にかかる維持管理業務の効率化を進める。</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③浄水場等の監視制御システムの高度化　</a:t>
            </a:r>
          </a:p>
          <a:p>
            <a:pPr>
              <a:lnSpc>
                <a:spcPct val="120000"/>
              </a:lnSpc>
            </a:pPr>
            <a:r>
              <a:rPr lang="ja-JP" altLang="en-US" sz="1100" dirty="0">
                <a:solidFill>
                  <a:schemeClr val="tx1"/>
                </a:solidFill>
                <a:latin typeface="+mj-ea"/>
                <a:ea typeface="+mj-ea"/>
              </a:rPr>
              <a:t>　浄水場等の運転監視においてはオペレーターのスキルに依存する部分が大きく、今後も少人数での運転管理体制を持続可能なものとするため、膨大な情報の中から必要な情報を素早く正確にキャッチすることや、仮想シミュレーターを活用し技術継承を促していくことなど、システム面でのサポートを構築することなどにより、監視制御システムの高度化を進める。</a:t>
            </a:r>
          </a:p>
        </p:txBody>
      </p:sp>
      <p:pic>
        <p:nvPicPr>
          <p:cNvPr id="4" name="図 3"/>
          <p:cNvPicPr>
            <a:picLocks noChangeAspect="1"/>
          </p:cNvPicPr>
          <p:nvPr/>
        </p:nvPicPr>
        <p:blipFill>
          <a:blip r:embed="rId3"/>
          <a:stretch>
            <a:fillRect/>
          </a:stretch>
        </p:blipFill>
        <p:spPr>
          <a:xfrm>
            <a:off x="7776987" y="2126708"/>
            <a:ext cx="1931691" cy="944757"/>
          </a:xfrm>
          <a:prstGeom prst="rect">
            <a:avLst/>
          </a:prstGeom>
        </p:spPr>
      </p:pic>
      <p:pic>
        <p:nvPicPr>
          <p:cNvPr id="8" name="図 7"/>
          <p:cNvPicPr>
            <a:picLocks noChangeAspect="1"/>
          </p:cNvPicPr>
          <p:nvPr/>
        </p:nvPicPr>
        <p:blipFill>
          <a:blip r:embed="rId4"/>
          <a:stretch>
            <a:fillRect/>
          </a:stretch>
        </p:blipFill>
        <p:spPr>
          <a:xfrm>
            <a:off x="8800635" y="3393972"/>
            <a:ext cx="820972" cy="912191"/>
          </a:xfrm>
          <a:prstGeom prst="rect">
            <a:avLst/>
          </a:prstGeom>
        </p:spPr>
      </p:pic>
      <p:sp>
        <p:nvSpPr>
          <p:cNvPr id="17" name="角丸四角形 16"/>
          <p:cNvSpPr/>
          <p:nvPr/>
        </p:nvSpPr>
        <p:spPr bwMode="auto">
          <a:xfrm>
            <a:off x="533884" y="5445630"/>
            <a:ext cx="6462232" cy="1104983"/>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①防潮堤の点検業務においてドローンの活用を開始しました。</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②本格的に</a:t>
            </a:r>
            <a:r>
              <a:rPr lang="en-US" altLang="ja-JP" sz="1100" dirty="0">
                <a:solidFill>
                  <a:srgbClr val="4D4D4D"/>
                </a:solidFill>
                <a:latin typeface="Arial" charset="0"/>
                <a:ea typeface="メイリオ" pitchFamily="50" charset="-128"/>
                <a:cs typeface="メイリオ" pitchFamily="50" charset="-128"/>
              </a:rPr>
              <a:t>MMS</a:t>
            </a:r>
            <a:r>
              <a:rPr lang="ja-JP" altLang="en-US" sz="1100" dirty="0">
                <a:solidFill>
                  <a:srgbClr val="4D4D4D"/>
                </a:solidFill>
                <a:latin typeface="Arial" charset="0"/>
                <a:ea typeface="メイリオ" pitchFamily="50" charset="-128"/>
                <a:cs typeface="メイリオ" pitchFamily="50" charset="-128"/>
              </a:rPr>
              <a:t>等を活用した現況平面測量を実施しており、取組は予定どおり進捗しています。</a:t>
            </a:r>
            <a:endParaRPr lang="en-US" altLang="ja-JP" sz="1100" dirty="0">
              <a:solidFill>
                <a:srgbClr val="4D4D4D"/>
              </a:solidFill>
              <a:latin typeface="Arial" charset="0"/>
              <a:ea typeface="メイリオ" pitchFamily="50" charset="-128"/>
              <a:cs typeface="メイリオ" pitchFamily="50" charset="-128"/>
            </a:endParaRPr>
          </a:p>
          <a:p>
            <a:r>
              <a:rPr kumimoji="1" lang="ja-JP" altLang="en-US" sz="1100" b="0" i="0" u="none" strike="noStrike" cap="none" normalizeH="0" baseline="0" dirty="0">
                <a:ln>
                  <a:noFill/>
                </a:ln>
                <a:solidFill>
                  <a:srgbClr val="4D4D4D"/>
                </a:solidFill>
                <a:effectLst/>
                <a:latin typeface="Arial" charset="0"/>
                <a:ea typeface="メイリオ" pitchFamily="50" charset="-128"/>
                <a:cs typeface="メイリオ" pitchFamily="50" charset="-128"/>
              </a:rPr>
              <a:t>③</a:t>
            </a:r>
            <a:r>
              <a:rPr lang="ja-JP" altLang="en-US" sz="1100" dirty="0">
                <a:solidFill>
                  <a:srgbClr val="4D4D4D"/>
                </a:solidFill>
                <a:latin typeface="Arial" charset="0"/>
                <a:ea typeface="メイリオ" pitchFamily="50" charset="-128"/>
                <a:cs typeface="メイリオ" pitchFamily="50" charset="-128"/>
              </a:rPr>
              <a:t>民間企業との共同研究を推進しています。今後も継続して取組を推進していきます。</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70505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endParaRPr lang="ja-JP" altLang="en-US" dirty="0"/>
          </a:p>
        </p:txBody>
      </p:sp>
      <p:sp>
        <p:nvSpPr>
          <p:cNvPr id="20" name="Shape 128"/>
          <p:cNvSpPr/>
          <p:nvPr/>
        </p:nvSpPr>
        <p:spPr>
          <a:xfrm>
            <a:off x="269788" y="861651"/>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インフラ施設の維持管理・施工監理等において</a:t>
            </a: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を活用し、業務を効率化（２／２）</a:t>
            </a:r>
            <a:endParaRPr kumimoji="0" lang="en-US" altLang="ja-JP" sz="1687" u="sng" kern="0" dirty="0">
              <a:solidFill>
                <a:srgbClr val="C00000"/>
              </a:solidFill>
              <a:latin typeface="メイリオ" panose="020B0604030504040204" pitchFamily="50" charset="-128"/>
              <a:sym typeface="Helvetica Light"/>
            </a:endParaRPr>
          </a:p>
        </p:txBody>
      </p:sp>
      <p:graphicFrame>
        <p:nvGraphicFramePr>
          <p:cNvPr id="55" name="表 54"/>
          <p:cNvGraphicFramePr>
            <a:graphicFrameLocks noGrp="1"/>
          </p:cNvGraphicFramePr>
          <p:nvPr>
            <p:extLst>
              <p:ext uri="{D42A27DB-BD31-4B8C-83A1-F6EECF244321}">
                <p14:modId xmlns:p14="http://schemas.microsoft.com/office/powerpoint/2010/main" val="4153960472"/>
              </p:ext>
            </p:extLst>
          </p:nvPr>
        </p:nvGraphicFramePr>
        <p:xfrm>
          <a:off x="4357192" y="3690031"/>
          <a:ext cx="5472608" cy="2880321"/>
        </p:xfrm>
        <a:graphic>
          <a:graphicData uri="http://schemas.openxmlformats.org/drawingml/2006/table">
            <a:tbl>
              <a:tblPr firstRow="1" bandRow="1"/>
              <a:tblGrid>
                <a:gridCol w="252027">
                  <a:extLst>
                    <a:ext uri="{9D8B030D-6E8A-4147-A177-3AD203B41FA5}">
                      <a16:colId xmlns:a16="http://schemas.microsoft.com/office/drawing/2014/main" val="2545108546"/>
                    </a:ext>
                  </a:extLst>
                </a:gridCol>
                <a:gridCol w="1476164">
                  <a:extLst>
                    <a:ext uri="{9D8B030D-6E8A-4147-A177-3AD203B41FA5}">
                      <a16:colId xmlns:a16="http://schemas.microsoft.com/office/drawing/2014/main" val="1027003842"/>
                    </a:ext>
                  </a:extLst>
                </a:gridCol>
                <a:gridCol w="1248139">
                  <a:extLst>
                    <a:ext uri="{9D8B030D-6E8A-4147-A177-3AD203B41FA5}">
                      <a16:colId xmlns:a16="http://schemas.microsoft.com/office/drawing/2014/main" val="20000"/>
                    </a:ext>
                  </a:extLst>
                </a:gridCol>
                <a:gridCol w="1248139">
                  <a:extLst>
                    <a:ext uri="{9D8B030D-6E8A-4147-A177-3AD203B41FA5}">
                      <a16:colId xmlns:a16="http://schemas.microsoft.com/office/drawing/2014/main" val="20001"/>
                    </a:ext>
                  </a:extLst>
                </a:gridCol>
                <a:gridCol w="1248139">
                  <a:extLst>
                    <a:ext uri="{9D8B030D-6E8A-4147-A177-3AD203B41FA5}">
                      <a16:colId xmlns:a16="http://schemas.microsoft.com/office/drawing/2014/main" val="20002"/>
                    </a:ext>
                  </a:extLst>
                </a:gridCol>
              </a:tblGrid>
              <a:tr h="2700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ea"/>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lt"/>
                          <a:ea typeface="+mj-ea"/>
                          <a:cs typeface="+mn-cs"/>
                        </a:rPr>
                        <a:t>2021</a:t>
                      </a:r>
                      <a:r>
                        <a:rPr kumimoji="1" lang="ja-JP" altLang="en-US" sz="1100" b="0" kern="1200" dirty="0">
                          <a:solidFill>
                            <a:schemeClr val="bg1"/>
                          </a:solidFill>
                          <a:latin typeface="+mj-lt"/>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b="0" dirty="0">
                          <a:solidFill>
                            <a:schemeClr val="bg1"/>
                          </a:solidFill>
                          <a:latin typeface="+mj-ea"/>
                          <a:ea typeface="+mj-ea"/>
                        </a:rPr>
                        <a:t>2022</a:t>
                      </a:r>
                      <a:r>
                        <a:rPr kumimoji="1" lang="ja-JP" altLang="en-US" sz="1100" b="0" dirty="0">
                          <a:solidFill>
                            <a:schemeClr val="bg1"/>
                          </a:solidFill>
                          <a:latin typeface="+mj-ea"/>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kumimoji="1" lang="en-US" altLang="ja-JP" sz="1100" b="0" dirty="0">
                          <a:solidFill>
                            <a:schemeClr val="bg1"/>
                          </a:solidFill>
                          <a:latin typeface="+mj-ea"/>
                          <a:ea typeface="+mj-ea"/>
                        </a:rPr>
                        <a:t>2023</a:t>
                      </a:r>
                      <a:r>
                        <a:rPr kumimoji="1" lang="ja-JP" altLang="en-US" sz="1100" b="0" dirty="0">
                          <a:solidFill>
                            <a:schemeClr val="bg1"/>
                          </a:solidFill>
                          <a:latin typeface="+mj-ea"/>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22058">
                <a:tc rowSpan="3">
                  <a:txBody>
                    <a:bodyPr/>
                    <a:lstStyle/>
                    <a:p>
                      <a:r>
                        <a:rPr kumimoji="1" lang="ja-JP" altLang="en-US" sz="1200" dirty="0">
                          <a:latin typeface="+mj-ea"/>
                          <a:ea typeface="+mj-ea"/>
                        </a:rPr>
                        <a:t>維持管理</a:t>
                      </a:r>
                    </a:p>
                  </a:txBody>
                  <a:tcPr vert="eaVert" anchor="ctr" anchorCtr="1">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①ドローン活用</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22058">
                <a:tc vMerge="1">
                  <a:txBody>
                    <a:bodyPr/>
                    <a:lstStyle/>
                    <a:p>
                      <a:endParaRPr kumimoji="1" lang="en-US" altLang="zh-TW" sz="110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②</a:t>
                      </a:r>
                      <a:r>
                        <a:rPr kumimoji="1" lang="zh-TW" altLang="en-US" sz="1100" dirty="0">
                          <a:latin typeface="+mj-ea"/>
                          <a:ea typeface="+mj-ea"/>
                        </a:rPr>
                        <a:t>移動三次元測量</a:t>
                      </a:r>
                      <a:r>
                        <a:rPr kumimoji="1" lang="ja-JP" altLang="en-US" sz="1100" dirty="0">
                          <a:latin typeface="+mj-ea"/>
                          <a:ea typeface="+mj-ea"/>
                        </a:rPr>
                        <a:t>　</a:t>
                      </a:r>
                      <a:endParaRPr kumimoji="1" lang="en-US" altLang="ja-JP" sz="1100" dirty="0">
                        <a:latin typeface="+mj-ea"/>
                        <a:ea typeface="+mj-ea"/>
                      </a:endParaRPr>
                    </a:p>
                    <a:p>
                      <a:r>
                        <a:rPr kumimoji="1" lang="ja-JP" altLang="en-US" sz="1100" dirty="0">
                          <a:latin typeface="+mj-ea"/>
                          <a:ea typeface="+mj-ea"/>
                        </a:rPr>
                        <a:t>　（</a:t>
                      </a:r>
                      <a:r>
                        <a:rPr kumimoji="1" lang="en-US" altLang="zh-TW" sz="1100" dirty="0">
                          <a:latin typeface="+mj-ea"/>
                          <a:ea typeface="+mj-ea"/>
                        </a:rPr>
                        <a:t>MMS</a:t>
                      </a:r>
                      <a:r>
                        <a:rPr kumimoji="1" lang="ja-JP" altLang="en-US" sz="1100" dirty="0">
                          <a:latin typeface="+mj-ea"/>
                          <a:ea typeface="+mj-ea"/>
                        </a:rPr>
                        <a:t>）</a:t>
                      </a:r>
                      <a:endParaRPr kumimoji="1" lang="en-US" altLang="zh-TW" sz="1100" dirty="0">
                        <a:latin typeface="+mj-ea"/>
                        <a:ea typeface="+mj-ea"/>
                      </a:endParaRP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r h="522058">
                <a:tc vMerge="1">
                  <a:txBody>
                    <a:bodyPr/>
                    <a:lstStyle/>
                    <a:p>
                      <a:endParaRPr kumimoji="1" lang="ja-JP" altLang="en-US" sz="110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③浄水場等の監視制御</a:t>
                      </a:r>
                      <a:endParaRPr kumimoji="1" lang="en-US" altLang="ja-JP" sz="1100" dirty="0">
                        <a:latin typeface="+mj-ea"/>
                        <a:ea typeface="+mj-ea"/>
                      </a:endParaRPr>
                    </a:p>
                    <a:p>
                      <a:r>
                        <a:rPr kumimoji="1" lang="ja-JP" altLang="en-US" sz="1100" dirty="0">
                          <a:latin typeface="+mj-ea"/>
                          <a:ea typeface="+mj-ea"/>
                        </a:rPr>
                        <a:t>　システムの高度化</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960191588"/>
                  </a:ext>
                </a:extLst>
              </a:tr>
              <a:tr h="522058">
                <a:tc rowSpan="2">
                  <a:txBody>
                    <a:bodyPr/>
                    <a:lstStyle/>
                    <a:p>
                      <a:r>
                        <a:rPr kumimoji="1" lang="ja-JP" altLang="en-US" sz="1100" baseline="0" dirty="0">
                          <a:latin typeface="+mj-ea"/>
                          <a:ea typeface="+mj-ea"/>
                        </a:rPr>
                        <a:t>施工監理等</a:t>
                      </a:r>
                    </a:p>
                  </a:txBody>
                  <a:tcPr vert="eaVert" anchor="ctr" anchorCtr="1">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baseline="0" dirty="0">
                          <a:latin typeface="+mj-ea"/>
                          <a:ea typeface="+mj-ea"/>
                        </a:rPr>
                        <a:t>④配水管布設工事</a:t>
                      </a:r>
                      <a:endParaRPr kumimoji="1" lang="en-US" altLang="ja-JP" sz="1100" baseline="0" dirty="0">
                        <a:latin typeface="+mj-ea"/>
                        <a:ea typeface="+mj-ea"/>
                      </a:endParaRPr>
                    </a:p>
                    <a:p>
                      <a:r>
                        <a:rPr kumimoji="1" lang="ja-JP" altLang="en-US" sz="1100" baseline="0" dirty="0">
                          <a:latin typeface="+mj-ea"/>
                          <a:ea typeface="+mj-ea"/>
                        </a:rPr>
                        <a:t>　施工監理システム</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2388286686"/>
                  </a:ext>
                </a:extLst>
              </a:tr>
              <a:tr h="522058">
                <a:tc vMerge="1">
                  <a:txBody>
                    <a:bodyPr/>
                    <a:lstStyle/>
                    <a:p>
                      <a:endParaRPr kumimoji="1" lang="en-US" altLang="ja-JP" sz="1100" baseline="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baseline="0" dirty="0">
                          <a:latin typeface="+mj-ea"/>
                          <a:ea typeface="+mj-ea"/>
                        </a:rPr>
                        <a:t>⑤</a:t>
                      </a:r>
                      <a:r>
                        <a:rPr kumimoji="1" lang="en-US" altLang="ja-JP" sz="1100" baseline="0" dirty="0" err="1">
                          <a:latin typeface="+mj-ea"/>
                          <a:ea typeface="+mj-ea"/>
                        </a:rPr>
                        <a:t>i</a:t>
                      </a:r>
                      <a:r>
                        <a:rPr kumimoji="1" lang="en-US" altLang="ja-JP" sz="1100" baseline="0" dirty="0">
                          <a:latin typeface="+mj-ea"/>
                          <a:ea typeface="+mj-ea"/>
                        </a:rPr>
                        <a:t>-construction</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274131409"/>
                  </a:ext>
                </a:extLst>
              </a:tr>
            </a:tbl>
          </a:graphicData>
        </a:graphic>
      </p:graphicFrame>
      <p:sp>
        <p:nvSpPr>
          <p:cNvPr id="62" name="正方形/長方形 61"/>
          <p:cNvSpPr/>
          <p:nvPr/>
        </p:nvSpPr>
        <p:spPr>
          <a:xfrm>
            <a:off x="173822" y="5090004"/>
            <a:ext cx="4138920" cy="162198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（維持管理）</a:t>
            </a:r>
            <a:endParaRPr lang="en-US" altLang="ja-JP" sz="1100" dirty="0">
              <a:solidFill>
                <a:prstClr val="black"/>
              </a:solidFill>
              <a:latin typeface="+mj-lt"/>
            </a:endParaRPr>
          </a:p>
          <a:p>
            <a:r>
              <a:rPr lang="ja-JP" altLang="en-US" sz="1100" dirty="0">
                <a:solidFill>
                  <a:prstClr val="black"/>
                </a:solidFill>
                <a:latin typeface="+mj-lt"/>
              </a:rPr>
              <a:t>・維持管理作業の効率化、安全性確保、技術の維持・継承</a:t>
            </a:r>
            <a:endParaRPr lang="en-US" altLang="ja-JP" sz="1100" dirty="0">
              <a:solidFill>
                <a:prstClr val="black"/>
              </a:solidFill>
              <a:latin typeface="+mj-lt"/>
            </a:endParaRPr>
          </a:p>
          <a:p>
            <a:r>
              <a:rPr lang="ja-JP" altLang="en-US" sz="1100" dirty="0">
                <a:solidFill>
                  <a:prstClr val="black"/>
                </a:solidFill>
                <a:latin typeface="+mj-lt"/>
              </a:rPr>
              <a:t>・不法占拠物件や災害発生時の状況確認の迅速化</a:t>
            </a:r>
            <a:endParaRPr lang="en-US" altLang="ja-JP" sz="1100" dirty="0">
              <a:solidFill>
                <a:prstClr val="black"/>
              </a:solidFill>
              <a:latin typeface="+mj-lt"/>
            </a:endParaRPr>
          </a:p>
          <a:p>
            <a:r>
              <a:rPr lang="ja-JP" altLang="en-US" sz="1100" dirty="0">
                <a:solidFill>
                  <a:prstClr val="black"/>
                </a:solidFill>
                <a:latin typeface="+mj-lt"/>
              </a:rPr>
              <a:t>（施工監理等）</a:t>
            </a:r>
            <a:endParaRPr lang="en-US" altLang="ja-JP" sz="1100" dirty="0">
              <a:solidFill>
                <a:prstClr val="black"/>
              </a:solidFill>
              <a:latin typeface="+mj-lt"/>
            </a:endParaRPr>
          </a:p>
          <a:p>
            <a:r>
              <a:rPr lang="ja-JP" altLang="en-US" sz="1100" dirty="0">
                <a:solidFill>
                  <a:prstClr val="black"/>
                </a:solidFill>
                <a:latin typeface="+mj-lt"/>
              </a:rPr>
              <a:t>・工事施工監理等の効率化、安全性確保、技術の維持・継承</a:t>
            </a:r>
            <a:endParaRPr lang="en-US" altLang="ja-JP" sz="1100" dirty="0">
              <a:solidFill>
                <a:prstClr val="black"/>
              </a:solidFill>
              <a:latin typeface="+mj-lt"/>
            </a:endParaRPr>
          </a:p>
        </p:txBody>
      </p:sp>
      <p:sp>
        <p:nvSpPr>
          <p:cNvPr id="68" name="ホームベース 67"/>
          <p:cNvSpPr/>
          <p:nvPr/>
        </p:nvSpPr>
        <p:spPr>
          <a:xfrm>
            <a:off x="6117773" y="4025152"/>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28" name="ホームベース 27"/>
          <p:cNvSpPr/>
          <p:nvPr/>
        </p:nvSpPr>
        <p:spPr>
          <a:xfrm>
            <a:off x="6128107" y="4590163"/>
            <a:ext cx="365638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本格運用（現況平面測量）</a:t>
            </a:r>
          </a:p>
        </p:txBody>
      </p:sp>
      <p:sp>
        <p:nvSpPr>
          <p:cNvPr id="33" name="ホームベース 32"/>
          <p:cNvSpPr/>
          <p:nvPr/>
        </p:nvSpPr>
        <p:spPr>
          <a:xfrm>
            <a:off x="6132897" y="5087924"/>
            <a:ext cx="3687662"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関連する技術について</a:t>
            </a:r>
            <a:endParaRPr lang="en-US" altLang="ja-JP" sz="900" dirty="0">
              <a:solidFill>
                <a:srgbClr val="000000"/>
              </a:solidFill>
              <a:latin typeface="Meiryo UI" panose="020B0604030504040204" pitchFamily="50" charset="-128"/>
              <a:ea typeface="Meiryo UI" panose="020B0604030504040204" pitchFamily="50" charset="-128"/>
            </a:endParaRPr>
          </a:p>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共同研究</a:t>
            </a:r>
          </a:p>
        </p:txBody>
      </p:sp>
      <p:sp>
        <p:nvSpPr>
          <p:cNvPr id="34" name="ホームベース 33"/>
          <p:cNvSpPr/>
          <p:nvPr/>
        </p:nvSpPr>
        <p:spPr>
          <a:xfrm>
            <a:off x="7377715" y="5229146"/>
            <a:ext cx="2406772" cy="218778"/>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監視制御システムの在り方の検討</a:t>
            </a:r>
          </a:p>
        </p:txBody>
      </p:sp>
      <p:sp>
        <p:nvSpPr>
          <p:cNvPr id="35" name="ホームベース 34"/>
          <p:cNvSpPr/>
          <p:nvPr/>
        </p:nvSpPr>
        <p:spPr>
          <a:xfrm>
            <a:off x="6113075" y="5590916"/>
            <a:ext cx="370679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現場のリアルタイム確認・現場巡視報告書作成の運用</a:t>
            </a:r>
          </a:p>
        </p:txBody>
      </p:sp>
      <p:sp>
        <p:nvSpPr>
          <p:cNvPr id="36" name="ホームベース 35"/>
          <p:cNvSpPr/>
          <p:nvPr/>
        </p:nvSpPr>
        <p:spPr>
          <a:xfrm>
            <a:off x="6113074" y="5814267"/>
            <a:ext cx="3706791"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情報共有機能等（関係書類作成・通知の効率化）の導入を検討</a:t>
            </a:r>
          </a:p>
        </p:txBody>
      </p:sp>
      <p:sp>
        <p:nvSpPr>
          <p:cNvPr id="25" name="テキスト ボックス 24"/>
          <p:cNvSpPr txBox="1"/>
          <p:nvPr/>
        </p:nvSpPr>
        <p:spPr>
          <a:xfrm>
            <a:off x="173821" y="1221460"/>
            <a:ext cx="9655979" cy="158197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en-US" altLang="zh-TW" sz="1100" dirty="0">
                <a:solidFill>
                  <a:schemeClr val="tx1"/>
                </a:solidFill>
                <a:latin typeface="+mj-ea"/>
                <a:ea typeface="+mj-ea"/>
              </a:rPr>
              <a:t>【</a:t>
            </a:r>
            <a:r>
              <a:rPr lang="zh-TW" altLang="en-US" sz="1100" dirty="0">
                <a:solidFill>
                  <a:schemeClr val="tx1"/>
                </a:solidFill>
                <a:latin typeface="+mj-ea"/>
                <a:ea typeface="+mj-ea"/>
              </a:rPr>
              <a:t>概要（</a:t>
            </a:r>
            <a:r>
              <a:rPr lang="ja-JP" altLang="en-US" sz="1100" dirty="0">
                <a:solidFill>
                  <a:schemeClr val="tx1"/>
                </a:solidFill>
                <a:latin typeface="+mj-ea"/>
                <a:ea typeface="+mj-ea"/>
              </a:rPr>
              <a:t>施工監理等</a:t>
            </a:r>
            <a:r>
              <a:rPr lang="zh-TW" altLang="en-US" sz="1100" dirty="0">
                <a:solidFill>
                  <a:schemeClr val="tx1"/>
                </a:solidFill>
                <a:latin typeface="+mj-ea"/>
                <a:ea typeface="+mj-ea"/>
              </a:rPr>
              <a:t>）</a:t>
            </a:r>
            <a:r>
              <a:rPr lang="en-US" altLang="zh-TW" sz="1100" dirty="0">
                <a:solidFill>
                  <a:schemeClr val="tx1"/>
                </a:solidFill>
                <a:latin typeface="+mj-ea"/>
                <a:ea typeface="+mj-ea"/>
              </a:rPr>
              <a:t>】</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④配水管布設工事施工監理システムの構築</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配水管布設工事の適正執行、きめ細やかな管理による工事品質の確保とともに、職員の施工監理業務の効率化をめざすため、タブレット等を用いた遠隔でのリアルタイムな施工状況の確認や関係書類の作成・通知の効率化を行っていく。</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⑤</a:t>
            </a:r>
            <a:r>
              <a:rPr lang="en-US" altLang="ja-JP" sz="1100" dirty="0" err="1">
                <a:solidFill>
                  <a:schemeClr val="tx1"/>
                </a:solidFill>
                <a:latin typeface="+mj-ea"/>
                <a:ea typeface="+mj-ea"/>
              </a:rPr>
              <a:t>i</a:t>
            </a:r>
            <a:r>
              <a:rPr lang="en-US" altLang="ja-JP" sz="1100" dirty="0">
                <a:solidFill>
                  <a:schemeClr val="tx1"/>
                </a:solidFill>
                <a:latin typeface="+mj-ea"/>
                <a:ea typeface="+mj-ea"/>
              </a:rPr>
              <a:t>-construction</a:t>
            </a:r>
            <a:r>
              <a:rPr lang="ja-JP" altLang="en-US" sz="1100" dirty="0">
                <a:solidFill>
                  <a:schemeClr val="tx1"/>
                </a:solidFill>
                <a:latin typeface="+mj-ea"/>
                <a:ea typeface="+mj-ea"/>
              </a:rPr>
              <a:t>（</a:t>
            </a:r>
            <a:r>
              <a:rPr lang="en-US" altLang="ja-JP" sz="1100" dirty="0">
                <a:solidFill>
                  <a:schemeClr val="tx1"/>
                </a:solidFill>
                <a:latin typeface="+mj-ea"/>
                <a:ea typeface="+mj-ea"/>
              </a:rPr>
              <a:t>※</a:t>
            </a:r>
            <a:r>
              <a:rPr lang="ja-JP" altLang="en-US" sz="1100" dirty="0">
                <a:solidFill>
                  <a:schemeClr val="tx1"/>
                </a:solidFill>
                <a:latin typeface="+mj-ea"/>
                <a:ea typeface="+mj-ea"/>
              </a:rPr>
              <a:t>）の実施</a:t>
            </a:r>
          </a:p>
          <a:p>
            <a:pPr>
              <a:lnSpc>
                <a:spcPct val="120000"/>
              </a:lnSpc>
            </a:pPr>
            <a:r>
              <a:rPr lang="ja-JP" altLang="en-US" sz="1100" dirty="0">
                <a:solidFill>
                  <a:schemeClr val="tx1"/>
                </a:solidFill>
                <a:latin typeface="+mj-ea"/>
                <a:ea typeface="+mj-ea"/>
              </a:rPr>
              <a:t>　夢洲における土地造成工事において、ドローンによる地形計測や</a:t>
            </a:r>
            <a:r>
              <a:rPr lang="en-US" altLang="ja-JP" sz="1100" dirty="0">
                <a:solidFill>
                  <a:schemeClr val="tx1"/>
                </a:solidFill>
                <a:latin typeface="+mj-ea"/>
                <a:ea typeface="+mj-ea"/>
              </a:rPr>
              <a:t>3D</a:t>
            </a:r>
            <a:r>
              <a:rPr lang="ja-JP" altLang="en-US" sz="1100" dirty="0">
                <a:solidFill>
                  <a:schemeClr val="tx1"/>
                </a:solidFill>
                <a:latin typeface="+mj-ea"/>
                <a:ea typeface="+mj-ea"/>
              </a:rPr>
              <a:t>設計データの活用、</a:t>
            </a:r>
            <a:r>
              <a:rPr lang="en-US" altLang="ja-JP" sz="1100" dirty="0">
                <a:solidFill>
                  <a:schemeClr val="tx1"/>
                </a:solidFill>
                <a:latin typeface="+mj-ea"/>
                <a:ea typeface="+mj-ea"/>
              </a:rPr>
              <a:t>ICT</a:t>
            </a:r>
            <a:r>
              <a:rPr lang="ja-JP" altLang="en-US" sz="1100" dirty="0">
                <a:solidFill>
                  <a:schemeClr val="tx1"/>
                </a:solidFill>
                <a:latin typeface="+mj-ea"/>
                <a:ea typeface="+mj-ea"/>
              </a:rPr>
              <a:t>建機による土工等、</a:t>
            </a:r>
            <a:r>
              <a:rPr lang="en-US" altLang="ja-JP" sz="1100" dirty="0">
                <a:solidFill>
                  <a:schemeClr val="tx1"/>
                </a:solidFill>
                <a:latin typeface="+mj-ea"/>
                <a:ea typeface="+mj-ea"/>
              </a:rPr>
              <a:t>ICT</a:t>
            </a:r>
            <a:r>
              <a:rPr lang="ja-JP" altLang="en-US" sz="1100" dirty="0">
                <a:solidFill>
                  <a:schemeClr val="tx1"/>
                </a:solidFill>
                <a:latin typeface="+mj-ea"/>
                <a:ea typeface="+mj-ea"/>
              </a:rPr>
              <a:t>を積極的に導入し、効率的な工事施工を行う。</a:t>
            </a:r>
          </a:p>
        </p:txBody>
      </p:sp>
      <p:sp>
        <p:nvSpPr>
          <p:cNvPr id="26" name="正方形/長方形 25"/>
          <p:cNvSpPr/>
          <p:nvPr/>
        </p:nvSpPr>
        <p:spPr>
          <a:xfrm>
            <a:off x="2720671" y="2702064"/>
            <a:ext cx="7109129" cy="400110"/>
          </a:xfrm>
          <a:prstGeom prst="rect">
            <a:avLst/>
          </a:prstGeom>
        </p:spPr>
        <p:txBody>
          <a:bodyPr wrap="square">
            <a:spAutoFit/>
          </a:bodyPr>
          <a:lstStyle/>
          <a:p>
            <a:pPr marL="355600" indent="-355600">
              <a:lnSpc>
                <a:spcPct val="100000"/>
              </a:lnSpc>
              <a:spcBef>
                <a:spcPts val="0"/>
              </a:spcBef>
            </a:pPr>
            <a:r>
              <a:rPr lang="ja-JP" altLang="en-US" sz="1000" dirty="0">
                <a:solidFill>
                  <a:prstClr val="black"/>
                </a:solidFill>
                <a:latin typeface="+mj-ea"/>
                <a:ea typeface="+mj-ea"/>
              </a:rPr>
              <a:t>　</a:t>
            </a:r>
            <a:r>
              <a:rPr lang="en-US" altLang="ja-JP" sz="1000" dirty="0">
                <a:solidFill>
                  <a:prstClr val="black"/>
                </a:solidFill>
                <a:latin typeface="+mj-ea"/>
                <a:ea typeface="+mj-ea"/>
              </a:rPr>
              <a:t>※</a:t>
            </a:r>
            <a:r>
              <a:rPr lang="ja-JP" altLang="en-US" sz="1000" dirty="0">
                <a:solidFill>
                  <a:prstClr val="black"/>
                </a:solidFill>
                <a:latin typeface="+mj-ea"/>
                <a:ea typeface="+mj-ea"/>
              </a:rPr>
              <a:t>「</a:t>
            </a:r>
            <a:r>
              <a:rPr lang="en-US" altLang="ja-JP" sz="1000" dirty="0">
                <a:solidFill>
                  <a:prstClr val="black"/>
                </a:solidFill>
                <a:latin typeface="+mj-ea"/>
                <a:ea typeface="+mj-ea"/>
              </a:rPr>
              <a:t>ICT</a:t>
            </a:r>
            <a:r>
              <a:rPr lang="ja-JP" altLang="en-US" sz="1000" dirty="0">
                <a:solidFill>
                  <a:prstClr val="black"/>
                </a:solidFill>
                <a:latin typeface="+mj-ea"/>
                <a:ea typeface="+mj-ea"/>
              </a:rPr>
              <a:t>の全面的な活用（</a:t>
            </a:r>
            <a:r>
              <a:rPr lang="en-US" altLang="ja-JP" sz="1000" dirty="0">
                <a:solidFill>
                  <a:prstClr val="black"/>
                </a:solidFill>
                <a:latin typeface="+mj-ea"/>
                <a:ea typeface="+mj-ea"/>
              </a:rPr>
              <a:t>ICT</a:t>
            </a:r>
            <a:r>
              <a:rPr lang="ja-JP" altLang="en-US" sz="1000" dirty="0">
                <a:solidFill>
                  <a:prstClr val="black"/>
                </a:solidFill>
                <a:latin typeface="+mj-ea"/>
                <a:ea typeface="+mj-ea"/>
              </a:rPr>
              <a:t>土工）」等の施策を建設現場に導入することによって、建設生産システム全体の生産性向上を図り、もって魅力ある建設現場をめざす取組</a:t>
            </a:r>
          </a:p>
        </p:txBody>
      </p:sp>
      <p:sp>
        <p:nvSpPr>
          <p:cNvPr id="38" name="ホームベース 37"/>
          <p:cNvSpPr/>
          <p:nvPr/>
        </p:nvSpPr>
        <p:spPr>
          <a:xfrm>
            <a:off x="6117773" y="6166026"/>
            <a:ext cx="1188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夢洲盛土工事</a:t>
            </a:r>
          </a:p>
        </p:txBody>
      </p:sp>
      <p:sp>
        <p:nvSpPr>
          <p:cNvPr id="39" name="ホームベース 71">
            <a:extLst>
              <a:ext uri="{FF2B5EF4-FFF2-40B4-BE49-F238E27FC236}">
                <a16:creationId xmlns:a16="http://schemas.microsoft.com/office/drawing/2014/main" id="{E68464CA-108A-4521-AE56-0A729126CAA3}"/>
              </a:ext>
            </a:extLst>
          </p:cNvPr>
          <p:cNvSpPr/>
          <p:nvPr/>
        </p:nvSpPr>
        <p:spPr>
          <a:xfrm>
            <a:off x="7390487" y="6166026"/>
            <a:ext cx="2376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工事毎に</a:t>
            </a:r>
            <a:r>
              <a:rPr lang="en-US" altLang="ja-JP" sz="900" dirty="0" err="1">
                <a:solidFill>
                  <a:srgbClr val="000000"/>
                </a:solidFill>
                <a:latin typeface="Meiryo UI" panose="020B0604030504040204" pitchFamily="50" charset="-128"/>
                <a:ea typeface="Meiryo UI" panose="020B0604030504040204" pitchFamily="50" charset="-128"/>
              </a:rPr>
              <a:t>i</a:t>
            </a:r>
            <a:r>
              <a:rPr lang="en-US" altLang="ja-JP" sz="900" dirty="0">
                <a:solidFill>
                  <a:srgbClr val="000000"/>
                </a:solidFill>
                <a:latin typeface="Meiryo UI" panose="020B0604030504040204" pitchFamily="50" charset="-128"/>
                <a:ea typeface="Meiryo UI" panose="020B0604030504040204" pitchFamily="50" charset="-128"/>
              </a:rPr>
              <a:t>-construction</a:t>
            </a:r>
            <a:r>
              <a:rPr lang="ja-JP" altLang="en-US" sz="900" dirty="0">
                <a:solidFill>
                  <a:srgbClr val="000000"/>
                </a:solidFill>
                <a:latin typeface="Meiryo UI" panose="020B0604030504040204" pitchFamily="50" charset="-128"/>
                <a:ea typeface="Meiryo UI" panose="020B0604030504040204" pitchFamily="50" charset="-128"/>
              </a:rPr>
              <a:t>導入を検討</a:t>
            </a:r>
          </a:p>
        </p:txBody>
      </p:sp>
      <p:sp>
        <p:nvSpPr>
          <p:cNvPr id="40" name="ホームベース 39"/>
          <p:cNvSpPr/>
          <p:nvPr/>
        </p:nvSpPr>
        <p:spPr>
          <a:xfrm>
            <a:off x="6117773" y="4244056"/>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維持管理作業等への活用を検討</a:t>
            </a:r>
          </a:p>
        </p:txBody>
      </p:sp>
      <p:sp>
        <p:nvSpPr>
          <p:cNvPr id="59"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10</a:t>
            </a:fld>
            <a:endParaRPr kumimoji="0" lang="en-US" altLang="ja-JP" sz="1000" dirty="0">
              <a:solidFill>
                <a:schemeClr val="tx1"/>
              </a:solidFill>
              <a:latin typeface="メイリオ" panose="020B0604030504040204" pitchFamily="50" charset="-128"/>
            </a:endParaRPr>
          </a:p>
        </p:txBody>
      </p:sp>
      <p:sp>
        <p:nvSpPr>
          <p:cNvPr id="24" name="正方形/長方形 23"/>
          <p:cNvSpPr/>
          <p:nvPr/>
        </p:nvSpPr>
        <p:spPr>
          <a:xfrm>
            <a:off x="4224177" y="3400917"/>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23" name="角丸四角形 22"/>
          <p:cNvSpPr/>
          <p:nvPr/>
        </p:nvSpPr>
        <p:spPr bwMode="auto">
          <a:xfrm>
            <a:off x="144857" y="3254219"/>
            <a:ext cx="4079320" cy="1348454"/>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④本格運用を開始しました。今後、工事関係書類の作成・通知の効率化に向けた取組を進めます。</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⑤</a:t>
            </a:r>
            <a:r>
              <a:rPr lang="zh-TW" altLang="en-US" sz="1100" dirty="0">
                <a:solidFill>
                  <a:srgbClr val="4D4D4D"/>
                </a:solidFill>
                <a:latin typeface="Arial" charset="0"/>
                <a:ea typeface="メイリオ" pitchFamily="50" charset="-128"/>
                <a:cs typeface="メイリオ" pitchFamily="50" charset="-128"/>
              </a:rPr>
              <a:t>夢洲土地造成工事</a:t>
            </a:r>
            <a:r>
              <a:rPr lang="ja-JP" altLang="en-US" sz="1100" dirty="0">
                <a:solidFill>
                  <a:srgbClr val="4D4D4D"/>
                </a:solidFill>
                <a:latin typeface="Arial" charset="0"/>
                <a:ea typeface="メイリオ" pitchFamily="50" charset="-128"/>
                <a:cs typeface="メイリオ" pitchFamily="50" charset="-128"/>
              </a:rPr>
              <a:t>で活用しました。今後同地盤改良工事に活用していく予定です。</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17721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t>最先端テクノロジーの実証実験等の受け入れの推進</a:t>
            </a:r>
            <a:endParaRPr lang="ja-JP" altLang="en-US" dirty="0">
              <a:solidFill>
                <a:schemeClr val="tx1"/>
              </a:solidFill>
            </a:endParaRPr>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を活用した技術開発を促進するための民間事業者等との連携を推進</a:t>
            </a:r>
            <a:endParaRPr kumimoji="0" lang="en-US" altLang="ja-JP" sz="1687"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91332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「未来社会の実験場」をコンセプトとする</a:t>
            </a: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も見据えて、革新的な実証実験を行いやすい環境を整え、大阪で新しいビジネスを生み出す好循環を創り出し、「実証事業都市・大阪」を実現するため、「実証事業推進チーム大阪」（本市、大阪府、大阪商工会議所）を設置し、実証実験の促進を図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加えて、最先端</a:t>
            </a:r>
            <a:r>
              <a:rPr lang="en-US" altLang="ja-JP" sz="1100" dirty="0">
                <a:solidFill>
                  <a:schemeClr val="tx1"/>
                </a:solidFill>
                <a:latin typeface="+mj-ea"/>
                <a:ea typeface="+mj-ea"/>
              </a:rPr>
              <a:t>ICT</a:t>
            </a:r>
            <a:r>
              <a:rPr lang="ja-JP" altLang="en-US" sz="1100" dirty="0">
                <a:solidFill>
                  <a:schemeClr val="tx1"/>
                </a:solidFill>
                <a:latin typeface="+mj-ea"/>
                <a:ea typeface="+mj-ea"/>
              </a:rPr>
              <a:t>を活用したアイデアやノウハウを企業や研究機関等から広く募集し、実証実験や共同研究に繋げる。</a:t>
            </a:r>
            <a:endParaRPr lang="en-US" altLang="ja-JP" sz="1100" dirty="0">
              <a:solidFill>
                <a:schemeClr val="tx1"/>
              </a:solidFill>
              <a:latin typeface="+mj-ea"/>
              <a:ea typeface="+mj-ea"/>
            </a:endParaRPr>
          </a:p>
        </p:txBody>
      </p:sp>
      <p:sp>
        <p:nvSpPr>
          <p:cNvPr id="54" name="正方形/長方形 53"/>
          <p:cNvSpPr/>
          <p:nvPr/>
        </p:nvSpPr>
        <p:spPr>
          <a:xfrm>
            <a:off x="7225147" y="4773956"/>
            <a:ext cx="1332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59" name="正方形/長方形 58"/>
          <p:cNvSpPr/>
          <p:nvPr/>
        </p:nvSpPr>
        <p:spPr>
          <a:xfrm>
            <a:off x="269788" y="5740486"/>
            <a:ext cx="3168067" cy="83715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・成長産業の振興</a:t>
            </a:r>
            <a:endParaRPr lang="en-US" altLang="ja-JP" sz="1100" dirty="0">
              <a:solidFill>
                <a:prstClr val="black"/>
              </a:solidFill>
              <a:latin typeface="+mj-lt"/>
            </a:endParaRPr>
          </a:p>
          <a:p>
            <a:r>
              <a:rPr lang="ja-JP" altLang="en-US" sz="1100" dirty="0">
                <a:solidFill>
                  <a:prstClr val="black"/>
                </a:solidFill>
                <a:latin typeface="+mj-lt"/>
              </a:rPr>
              <a:t>・先端技術の導入による市民の</a:t>
            </a:r>
            <a:r>
              <a:rPr lang="en-US" altLang="ja-JP" sz="1100" dirty="0" err="1">
                <a:solidFill>
                  <a:prstClr val="black"/>
                </a:solidFill>
                <a:latin typeface="+mj-lt"/>
              </a:rPr>
              <a:t>QoL</a:t>
            </a:r>
            <a:r>
              <a:rPr lang="ja-JP" altLang="en-US" sz="1100" dirty="0">
                <a:solidFill>
                  <a:prstClr val="black"/>
                </a:solidFill>
                <a:latin typeface="+mj-lt"/>
              </a:rPr>
              <a:t>向上</a:t>
            </a:r>
          </a:p>
        </p:txBody>
      </p:sp>
      <p:sp>
        <p:nvSpPr>
          <p:cNvPr id="62" name="テキスト ボックス 61"/>
          <p:cNvSpPr txBox="1"/>
          <p:nvPr/>
        </p:nvSpPr>
        <p:spPr>
          <a:xfrm>
            <a:off x="104595" y="2138762"/>
            <a:ext cx="5522482" cy="223445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100" dirty="0">
                <a:solidFill>
                  <a:prstClr val="black"/>
                </a:solidFill>
                <a:latin typeface="+mj-lt"/>
                <a:ea typeface="+mj-ea"/>
              </a:rPr>
              <a:t>【</a:t>
            </a:r>
            <a:r>
              <a:rPr lang="ja-JP" altLang="en-US" sz="1100" dirty="0">
                <a:solidFill>
                  <a:prstClr val="black"/>
                </a:solidFill>
                <a:latin typeface="+mj-lt"/>
                <a:ea typeface="+mj-ea"/>
              </a:rPr>
              <a:t>概要</a:t>
            </a:r>
            <a:r>
              <a:rPr lang="en-US" altLang="ja-JP" sz="1100" dirty="0">
                <a:solidFill>
                  <a:prstClr val="black"/>
                </a:solidFill>
                <a:latin typeface="+mj-lt"/>
                <a:ea typeface="+mj-ea"/>
              </a:rPr>
              <a:t>】</a:t>
            </a:r>
          </a:p>
          <a:p>
            <a:pPr>
              <a:lnSpc>
                <a:spcPct val="120000"/>
              </a:lnSpc>
              <a:spcBef>
                <a:spcPts val="144"/>
              </a:spcBef>
            </a:pPr>
            <a:r>
              <a:rPr lang="ja-JP" altLang="en-US" sz="1100" dirty="0">
                <a:solidFill>
                  <a:prstClr val="black"/>
                </a:solidFill>
                <a:latin typeface="+mj-lt"/>
                <a:ea typeface="+mj-ea"/>
              </a:rPr>
              <a:t>①実証事業推進チーム大阪</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　公有施設や公共空間等を実証フィールドとして提供し、実証実験を促進する。期間・フィールドを限定した募集についても、適宜実施する。（大阪城公園、夢洲他）</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②</a:t>
            </a:r>
            <a:r>
              <a:rPr lang="en-US" altLang="ja-JP" sz="1100" dirty="0">
                <a:solidFill>
                  <a:prstClr val="black"/>
                </a:solidFill>
                <a:latin typeface="+mj-lt"/>
                <a:ea typeface="+mj-ea"/>
              </a:rPr>
              <a:t>ICT</a:t>
            </a:r>
            <a:r>
              <a:rPr lang="ja-JP" altLang="en-US" sz="1100" dirty="0">
                <a:solidFill>
                  <a:prstClr val="black"/>
                </a:solidFill>
                <a:latin typeface="+mj-lt"/>
                <a:ea typeface="+mj-ea"/>
              </a:rPr>
              <a:t>施策の協働・最先端</a:t>
            </a:r>
            <a:r>
              <a:rPr lang="en-US" altLang="ja-JP" sz="1100" dirty="0">
                <a:solidFill>
                  <a:prstClr val="black"/>
                </a:solidFill>
                <a:latin typeface="+mj-lt"/>
                <a:ea typeface="+mj-ea"/>
              </a:rPr>
              <a:t>ICT</a:t>
            </a:r>
            <a:r>
              <a:rPr lang="ja-JP" altLang="en-US" sz="1100" dirty="0">
                <a:solidFill>
                  <a:prstClr val="black"/>
                </a:solidFill>
                <a:latin typeface="+mj-lt"/>
                <a:ea typeface="+mj-ea"/>
              </a:rPr>
              <a:t>を活用した提案の募集</a:t>
            </a:r>
          </a:p>
          <a:p>
            <a:pPr>
              <a:lnSpc>
                <a:spcPct val="120000"/>
              </a:lnSpc>
              <a:spcBef>
                <a:spcPts val="144"/>
              </a:spcBef>
            </a:pPr>
            <a:r>
              <a:rPr lang="ja-JP" altLang="en-US" sz="1100" dirty="0">
                <a:solidFill>
                  <a:prstClr val="black"/>
                </a:solidFill>
                <a:latin typeface="+mj-lt"/>
                <a:ea typeface="+mj-ea"/>
              </a:rPr>
              <a:t>　市民サービスの向上、ビジネス活性化等の多様な行政課題の解決に向けて、</a:t>
            </a:r>
            <a:r>
              <a:rPr lang="en-US" altLang="ja-JP" sz="1100" dirty="0">
                <a:solidFill>
                  <a:prstClr val="black"/>
                </a:solidFill>
                <a:latin typeface="+mj-lt"/>
                <a:ea typeface="+mj-ea"/>
              </a:rPr>
              <a:t>ICT</a:t>
            </a:r>
            <a:r>
              <a:rPr lang="ja-JP" altLang="en-US" sz="1100" dirty="0">
                <a:solidFill>
                  <a:prstClr val="black"/>
                </a:solidFill>
                <a:latin typeface="+mj-lt"/>
                <a:ea typeface="+mj-ea"/>
              </a:rPr>
              <a:t>を活用したアイデアやノウハウを提案募集し、企業等と協働・連携して取り組む。</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③水道スマートメーターの導入に向けた検討</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　将来の市内全域への導入拡大をめざし、水道スマートメーターの導入に向けた課題と効果を整理し、課題の解決と新たな活用方策による付加価値の創出をめざす。</a:t>
            </a:r>
          </a:p>
        </p:txBody>
      </p:sp>
      <p:graphicFrame>
        <p:nvGraphicFramePr>
          <p:cNvPr id="16" name="表 15"/>
          <p:cNvGraphicFramePr>
            <a:graphicFrameLocks noGrp="1"/>
          </p:cNvGraphicFramePr>
          <p:nvPr>
            <p:extLst>
              <p:ext uri="{D42A27DB-BD31-4B8C-83A1-F6EECF244321}">
                <p14:modId xmlns:p14="http://schemas.microsoft.com/office/powerpoint/2010/main" val="278588148"/>
              </p:ext>
            </p:extLst>
          </p:nvPr>
        </p:nvGraphicFramePr>
        <p:xfrm>
          <a:off x="4179748" y="4759133"/>
          <a:ext cx="5472608" cy="1984990"/>
        </p:xfrm>
        <a:graphic>
          <a:graphicData uri="http://schemas.openxmlformats.org/drawingml/2006/table">
            <a:tbl>
              <a:tblPr firstRow="1" bandRow="1"/>
              <a:tblGrid>
                <a:gridCol w="1692188">
                  <a:extLst>
                    <a:ext uri="{9D8B030D-6E8A-4147-A177-3AD203B41FA5}">
                      <a16:colId xmlns:a16="http://schemas.microsoft.com/office/drawing/2014/main" val="1027003842"/>
                    </a:ext>
                  </a:extLst>
                </a:gridCol>
                <a:gridCol w="1260140">
                  <a:extLst>
                    <a:ext uri="{9D8B030D-6E8A-4147-A177-3AD203B41FA5}">
                      <a16:colId xmlns:a16="http://schemas.microsoft.com/office/drawing/2014/main" val="20000"/>
                    </a:ext>
                  </a:extLst>
                </a:gridCol>
                <a:gridCol w="1260140">
                  <a:extLst>
                    <a:ext uri="{9D8B030D-6E8A-4147-A177-3AD203B41FA5}">
                      <a16:colId xmlns:a16="http://schemas.microsoft.com/office/drawing/2014/main" val="20001"/>
                    </a:ext>
                  </a:extLst>
                </a:gridCol>
                <a:gridCol w="1260140">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endParaRPr kumimoji="1" lang="ja-JP" altLang="en-US" sz="1100" b="0" dirty="0">
                        <a:solidFill>
                          <a:schemeClr val="bg1"/>
                        </a:solidFill>
                        <a:latin typeface="+mj-lt"/>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①実証事業推進チーム大阪</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②</a:t>
                      </a:r>
                      <a:r>
                        <a:rPr kumimoji="1" lang="en-US" altLang="ja-JP" sz="1100" kern="1200" dirty="0">
                          <a:solidFill>
                            <a:schemeClr val="tx1"/>
                          </a:solidFill>
                          <a:latin typeface="+mj-ea"/>
                          <a:ea typeface="+mj-ea"/>
                          <a:cs typeface="+mn-cs"/>
                        </a:rPr>
                        <a:t>ICT</a:t>
                      </a:r>
                      <a:r>
                        <a:rPr kumimoji="1" lang="ja-JP" altLang="en-US" sz="1100" kern="1200" dirty="0">
                          <a:solidFill>
                            <a:schemeClr val="tx1"/>
                          </a:solidFill>
                          <a:latin typeface="+mj-ea"/>
                          <a:ea typeface="+mj-ea"/>
                          <a:cs typeface="+mn-cs"/>
                        </a:rPr>
                        <a:t>施策の協働・</a:t>
                      </a:r>
                    </a:p>
                    <a:p>
                      <a:pPr marL="0" algn="l" defTabSz="914400" rtl="0" eaLnBrk="1" latinLnBrk="0" hangingPunct="1"/>
                      <a:r>
                        <a:rPr kumimoji="1" lang="ja-JP" altLang="en-US" sz="1100" kern="1200" dirty="0">
                          <a:solidFill>
                            <a:schemeClr val="tx1"/>
                          </a:solidFill>
                          <a:latin typeface="+mj-ea"/>
                          <a:ea typeface="+mj-ea"/>
                          <a:cs typeface="+mn-cs"/>
                        </a:rPr>
                        <a:t>最先端</a:t>
                      </a:r>
                      <a:r>
                        <a:rPr kumimoji="1" lang="en-US" altLang="ja-JP" sz="1100" kern="1200" dirty="0">
                          <a:solidFill>
                            <a:schemeClr val="tx1"/>
                          </a:solidFill>
                          <a:latin typeface="+mj-ea"/>
                          <a:ea typeface="+mj-ea"/>
                          <a:cs typeface="+mn-cs"/>
                        </a:rPr>
                        <a:t>ICT</a:t>
                      </a:r>
                      <a:r>
                        <a:rPr kumimoji="1" lang="ja-JP" altLang="en-US" sz="1100" kern="1200" dirty="0">
                          <a:solidFill>
                            <a:schemeClr val="tx1"/>
                          </a:solidFill>
                          <a:latin typeface="+mj-ea"/>
                          <a:ea typeface="+mj-ea"/>
                          <a:cs typeface="+mn-cs"/>
                        </a:rPr>
                        <a:t>提案の募集</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③水道スマートメーター導入検討</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3308644049"/>
                  </a:ext>
                </a:extLst>
              </a:tr>
            </a:tbl>
          </a:graphicData>
        </a:graphic>
      </p:graphicFrame>
      <p:sp>
        <p:nvSpPr>
          <p:cNvPr id="56" name="ホームベース 55"/>
          <p:cNvSpPr/>
          <p:nvPr/>
        </p:nvSpPr>
        <p:spPr>
          <a:xfrm>
            <a:off x="5907940" y="5194381"/>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chemeClr val="tx1"/>
                </a:solidFill>
                <a:latin typeface="Meiryo UI" panose="020B0604030504040204" pitchFamily="50" charset="-128"/>
                <a:ea typeface="Meiryo UI" panose="020B0604030504040204" pitchFamily="50" charset="-128"/>
              </a:rPr>
              <a:t>実証実験・フィールド提供の実施</a:t>
            </a:r>
          </a:p>
        </p:txBody>
      </p:sp>
      <p:sp>
        <p:nvSpPr>
          <p:cNvPr id="22" name="ホームベース 21"/>
          <p:cNvSpPr/>
          <p:nvPr/>
        </p:nvSpPr>
        <p:spPr>
          <a:xfrm>
            <a:off x="5907940" y="5422593"/>
            <a:ext cx="1980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夢洲での実証実験の調整等支援</a:t>
            </a:r>
          </a:p>
        </p:txBody>
      </p:sp>
      <p:sp>
        <p:nvSpPr>
          <p:cNvPr id="23" name="ホームベース 22"/>
          <p:cNvSpPr/>
          <p:nvPr/>
        </p:nvSpPr>
        <p:spPr>
          <a:xfrm>
            <a:off x="5907940" y="5770425"/>
            <a:ext cx="3672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企業等との協働・連携の募集・実施</a:t>
            </a:r>
          </a:p>
        </p:txBody>
      </p:sp>
      <p:sp>
        <p:nvSpPr>
          <p:cNvPr id="17" name="ホームベース 16"/>
          <p:cNvSpPr/>
          <p:nvPr/>
        </p:nvSpPr>
        <p:spPr>
          <a:xfrm>
            <a:off x="5917057" y="6283676"/>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局内</a:t>
            </a:r>
            <a:r>
              <a:rPr lang="en-US" altLang="ja-JP" sz="1000" dirty="0">
                <a:solidFill>
                  <a:srgbClr val="000000"/>
                </a:solidFill>
                <a:latin typeface="Meiryo UI" panose="020B0604030504040204" pitchFamily="50" charset="-128"/>
                <a:ea typeface="Meiryo UI" panose="020B0604030504040204" pitchFamily="50" charset="-128"/>
              </a:rPr>
              <a:t>PT</a:t>
            </a:r>
            <a:r>
              <a:rPr lang="ja-JP" altLang="en-US" sz="1000" dirty="0" err="1">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他都市・民間等と連携した導入検討</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5917056" y="6508147"/>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無線による遠隔検針の先行導入</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24"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11</a:t>
            </a:fld>
            <a:endParaRPr kumimoji="0" lang="en-US" altLang="ja-JP" sz="1000">
              <a:solidFill>
                <a:schemeClr val="tx1"/>
              </a:solidFill>
              <a:latin typeface="メイリオ" panose="020B0604030504040204" pitchFamily="50" charset="-128"/>
            </a:endParaRPr>
          </a:p>
        </p:txBody>
      </p:sp>
      <p:sp>
        <p:nvSpPr>
          <p:cNvPr id="26" name="正方形/長方形 25"/>
          <p:cNvSpPr/>
          <p:nvPr/>
        </p:nvSpPr>
        <p:spPr>
          <a:xfrm>
            <a:off x="4019086" y="4505305"/>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19" name="角丸四角形 18"/>
          <p:cNvSpPr/>
          <p:nvPr/>
        </p:nvSpPr>
        <p:spPr bwMode="auto">
          <a:xfrm>
            <a:off x="5889860" y="2179100"/>
            <a:ext cx="3699196" cy="2153781"/>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①大阪港ベイエリアにおける「空飛ぶクルマ」の社会実装に向けた実証実験や中之島ロボットチャレンジ</a:t>
            </a:r>
            <a:r>
              <a:rPr lang="en-US" altLang="ja-JP" sz="1100" dirty="0">
                <a:solidFill>
                  <a:srgbClr val="4D4D4D"/>
                </a:solidFill>
                <a:latin typeface="Arial" charset="0"/>
                <a:ea typeface="メイリオ" pitchFamily="50" charset="-128"/>
                <a:cs typeface="メイリオ" pitchFamily="50" charset="-128"/>
              </a:rPr>
              <a:t>2021</a:t>
            </a:r>
            <a:r>
              <a:rPr lang="ja-JP" altLang="en-US" sz="1100" dirty="0">
                <a:solidFill>
                  <a:srgbClr val="4D4D4D"/>
                </a:solidFill>
                <a:latin typeface="Arial" charset="0"/>
                <a:ea typeface="メイリオ" pitchFamily="50" charset="-128"/>
                <a:cs typeface="メイリオ" pitchFamily="50" charset="-128"/>
              </a:rPr>
              <a:t>の支援を実施しました。</a:t>
            </a:r>
          </a:p>
          <a:p>
            <a:r>
              <a:rPr lang="ja-JP" altLang="en-US" sz="1100" dirty="0">
                <a:solidFill>
                  <a:srgbClr val="4D4D4D"/>
                </a:solidFill>
                <a:latin typeface="Arial" charset="0"/>
                <a:ea typeface="メイリオ" pitchFamily="50" charset="-128"/>
                <a:cs typeface="メイリオ" pitchFamily="50" charset="-128"/>
              </a:rPr>
              <a:t>②大阪市立自然史博物館内の</a:t>
            </a:r>
            <a:r>
              <a:rPr lang="en-US" altLang="ja-JP" sz="1100" dirty="0">
                <a:solidFill>
                  <a:srgbClr val="4D4D4D"/>
                </a:solidFill>
                <a:latin typeface="Arial" charset="0"/>
                <a:ea typeface="メイリオ" pitchFamily="50" charset="-128"/>
                <a:cs typeface="メイリオ" pitchFamily="50" charset="-128"/>
              </a:rPr>
              <a:t>CO2</a:t>
            </a:r>
            <a:r>
              <a:rPr lang="ja-JP" altLang="en-US" sz="1100" dirty="0">
                <a:solidFill>
                  <a:srgbClr val="4D4D4D"/>
                </a:solidFill>
                <a:latin typeface="Arial" charset="0"/>
                <a:ea typeface="メイリオ" pitchFamily="50" charset="-128"/>
                <a:cs typeface="メイリオ" pitchFamily="50" charset="-128"/>
              </a:rPr>
              <a:t>濃度等を</a:t>
            </a:r>
            <a:r>
              <a:rPr lang="en-US" altLang="ja-JP" sz="1100" dirty="0" err="1">
                <a:solidFill>
                  <a:srgbClr val="4D4D4D"/>
                </a:solidFill>
                <a:latin typeface="Arial" charset="0"/>
                <a:ea typeface="メイリオ" pitchFamily="50" charset="-128"/>
                <a:cs typeface="メイリオ" pitchFamily="50" charset="-128"/>
              </a:rPr>
              <a:t>IoT</a:t>
            </a:r>
            <a:r>
              <a:rPr lang="ja-JP" altLang="en-US" sz="1100" dirty="0">
                <a:solidFill>
                  <a:srgbClr val="4D4D4D"/>
                </a:solidFill>
                <a:latin typeface="Arial" charset="0"/>
                <a:ea typeface="メイリオ" pitchFamily="50" charset="-128"/>
                <a:cs typeface="メイリオ" pitchFamily="50" charset="-128"/>
              </a:rPr>
              <a:t>センサーで「見える化」するなどの取組を実施しました。</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③先行導入対象エリアへのスマートメーターの設置について、順調に進捗しています。</a:t>
            </a:r>
          </a:p>
        </p:txBody>
      </p:sp>
    </p:spTree>
    <p:extLst>
      <p:ext uri="{BB962C8B-B14F-4D97-AF65-F5344CB8AC3E}">
        <p14:creationId xmlns:p14="http://schemas.microsoft.com/office/powerpoint/2010/main" val="4276484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12</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872716"/>
            <a:ext cx="9363732"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持続可能な地域公共交通ネットワークの構築に向けて</a:t>
            </a:r>
            <a:r>
              <a:rPr kumimoji="0" lang="en-US" altLang="ja-JP" sz="1687" kern="0" dirty="0">
                <a:solidFill>
                  <a:srgbClr val="C00000"/>
                </a:solidFill>
                <a:latin typeface="メイリオ" panose="020B0604030504040204" pitchFamily="50" charset="-128"/>
                <a:sym typeface="Helvetica Light"/>
              </a:rPr>
              <a:t>AI</a:t>
            </a:r>
            <a:r>
              <a:rPr kumimoji="0" lang="ja-JP" altLang="en-US" sz="1687" kern="0" dirty="0">
                <a:solidFill>
                  <a:srgbClr val="C00000"/>
                </a:solidFill>
                <a:latin typeface="メイリオ" panose="020B0604030504040204" pitchFamily="50" charset="-128"/>
                <a:sym typeface="Helvetica Light"/>
              </a:rPr>
              <a:t>オンデマンド交通の導入検討</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198823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人口減少や高齢化の進展などの人口動態の変化、</a:t>
            </a: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年大阪・関西万博の開催や都市開発等によるインフラ整備などの社会情勢の変化等があり、今後の地域公共交通をめぐる環境の変化が見込まれている。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現在本市では、鉄道・バス等により地域公共交通ネットワークが整備されているが、環境の変化に対応するために将来にわたって持続可能な地域公共交通ネットワークの構築が必要となる。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先端技術を活用し、きめ細かい移動サービスや更なる利用サービスの向上をめざし、将来にわたり持続可能な地域公共交通ネットワークを構築していくために、</a:t>
            </a:r>
            <a:r>
              <a:rPr lang="en-US" altLang="ja-JP" sz="1100" dirty="0">
                <a:solidFill>
                  <a:schemeClr val="tx1"/>
                </a:solidFill>
                <a:latin typeface="+mj-ea"/>
                <a:ea typeface="+mj-ea"/>
              </a:rPr>
              <a:t>AI</a:t>
            </a:r>
            <a:r>
              <a:rPr lang="ja-JP" altLang="en-US" sz="1100" dirty="0">
                <a:solidFill>
                  <a:schemeClr val="tx1"/>
                </a:solidFill>
                <a:latin typeface="+mj-ea"/>
                <a:ea typeface="+mj-ea"/>
              </a:rPr>
              <a:t>オンデマンド交通導入を検討する。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en-US" altLang="ja-JP" sz="1100" dirty="0">
                <a:solidFill>
                  <a:schemeClr val="tx1"/>
                </a:solidFill>
                <a:latin typeface="+mj-ea"/>
                <a:ea typeface="+mj-ea"/>
              </a:rPr>
              <a:t>AI</a:t>
            </a:r>
            <a:r>
              <a:rPr lang="ja-JP" altLang="en-US" sz="1100" dirty="0">
                <a:solidFill>
                  <a:schemeClr val="tx1"/>
                </a:solidFill>
                <a:latin typeface="+mj-ea"/>
                <a:ea typeface="+mj-ea"/>
              </a:rPr>
              <a:t>オンデマンド交通などの新たな移動手段の導入可能性に関する基礎調査（</a:t>
            </a:r>
            <a:r>
              <a:rPr lang="en-US" altLang="ja-JP" sz="1100" dirty="0">
                <a:solidFill>
                  <a:schemeClr val="tx1"/>
                </a:solidFill>
                <a:latin typeface="+mj-ea"/>
                <a:ea typeface="+mj-ea"/>
              </a:rPr>
              <a:t>2020</a:t>
            </a:r>
            <a:r>
              <a:rPr lang="ja-JP" altLang="en-US" sz="1100" dirty="0">
                <a:solidFill>
                  <a:schemeClr val="tx1"/>
                </a:solidFill>
                <a:latin typeface="+mj-ea"/>
                <a:ea typeface="+mj-ea"/>
              </a:rPr>
              <a:t>年度）等の成果や民間事業者による社会実験の分析結果を参考にしながら、利便性向上等が見込めるエリアの条件整理や体系化を図り、利用者のニーズと整合した最適な地域交通のあり方について検討する。</a:t>
            </a:r>
          </a:p>
          <a:p>
            <a:pPr marL="171450" indent="-171450">
              <a:lnSpc>
                <a:spcPct val="120000"/>
              </a:lnSpc>
              <a:buFont typeface="Wingdings" panose="05000000000000000000" pitchFamily="2" charset="2"/>
              <a:buChar char="l"/>
            </a:pPr>
            <a:endParaRPr lang="en-US" altLang="ja-JP" sz="1100" dirty="0">
              <a:solidFill>
                <a:schemeClr val="tx1"/>
              </a:solidFill>
              <a:latin typeface="+mj-ea"/>
              <a:ea typeface="+mj-ea"/>
            </a:endParaRPr>
          </a:p>
        </p:txBody>
      </p:sp>
      <p:sp>
        <p:nvSpPr>
          <p:cNvPr id="54" name="正方形/長方形 53"/>
          <p:cNvSpPr/>
          <p:nvPr/>
        </p:nvSpPr>
        <p:spPr>
          <a:xfrm>
            <a:off x="269788" y="4904383"/>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graphicFrame>
        <p:nvGraphicFramePr>
          <p:cNvPr id="55" name="表 54"/>
          <p:cNvGraphicFramePr>
            <a:graphicFrameLocks noGrp="1"/>
          </p:cNvGraphicFramePr>
          <p:nvPr>
            <p:extLst>
              <p:ext uri="{D42A27DB-BD31-4B8C-83A1-F6EECF244321}">
                <p14:modId xmlns:p14="http://schemas.microsoft.com/office/powerpoint/2010/main" val="656617723"/>
              </p:ext>
            </p:extLst>
          </p:nvPr>
        </p:nvGraphicFramePr>
        <p:xfrm>
          <a:off x="521816" y="5202287"/>
          <a:ext cx="4608513" cy="1430288"/>
        </p:xfrm>
        <a:graphic>
          <a:graphicData uri="http://schemas.openxmlformats.org/drawingml/2006/table">
            <a:tbl>
              <a:tblPr firstRow="1" bandRow="1"/>
              <a:tblGrid>
                <a:gridCol w="1536171">
                  <a:extLst>
                    <a:ext uri="{9D8B030D-6E8A-4147-A177-3AD203B41FA5}">
                      <a16:colId xmlns:a16="http://schemas.microsoft.com/office/drawing/2014/main" val="20000"/>
                    </a:ext>
                  </a:extLst>
                </a:gridCol>
                <a:gridCol w="1536171">
                  <a:extLst>
                    <a:ext uri="{9D8B030D-6E8A-4147-A177-3AD203B41FA5}">
                      <a16:colId xmlns:a16="http://schemas.microsoft.com/office/drawing/2014/main" val="20001"/>
                    </a:ext>
                  </a:extLst>
                </a:gridCol>
                <a:gridCol w="1536171">
                  <a:extLst>
                    <a:ext uri="{9D8B030D-6E8A-4147-A177-3AD203B41FA5}">
                      <a16:colId xmlns:a16="http://schemas.microsoft.com/office/drawing/2014/main" val="20002"/>
                    </a:ext>
                  </a:extLst>
                </a:gridCol>
              </a:tblGrid>
              <a:tr h="432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endParaRPr kumimoji="1" lang="ja-JP" altLang="en-US" sz="1100" b="0"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997748">
                <a:tc>
                  <a:txBody>
                    <a:bodyPr/>
                    <a:lstStyle/>
                    <a:p>
                      <a:endParaRPr kumimoji="1" lang="ja-JP" altLang="en-US" sz="14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bl>
          </a:graphicData>
        </a:graphic>
      </p:graphicFrame>
      <p:sp>
        <p:nvSpPr>
          <p:cNvPr id="56" name="ホームベース 55"/>
          <p:cNvSpPr/>
          <p:nvPr/>
        </p:nvSpPr>
        <p:spPr>
          <a:xfrm>
            <a:off x="558003" y="6002517"/>
            <a:ext cx="4536000" cy="25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100" dirty="0">
                <a:solidFill>
                  <a:srgbClr val="000000"/>
                </a:solidFill>
                <a:latin typeface="+mj-ea"/>
                <a:ea typeface="+mj-ea"/>
              </a:rPr>
              <a:t>持続可能な地域交通のあり方検討</a:t>
            </a:r>
          </a:p>
        </p:txBody>
      </p:sp>
      <p:sp>
        <p:nvSpPr>
          <p:cNvPr id="59" name="正方形/長方形 58"/>
          <p:cNvSpPr/>
          <p:nvPr/>
        </p:nvSpPr>
        <p:spPr>
          <a:xfrm>
            <a:off x="521816" y="3999861"/>
            <a:ext cx="4290558" cy="820225"/>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　・きめ細かい移動サービスや更なる利用サービスの向上</a:t>
            </a:r>
            <a:endParaRPr lang="en-US" altLang="ja-JP" sz="1100" dirty="0">
              <a:solidFill>
                <a:prstClr val="black"/>
              </a:solidFill>
              <a:latin typeface="+mj-lt"/>
            </a:endParaRPr>
          </a:p>
          <a:p>
            <a:r>
              <a:rPr lang="ja-JP" altLang="en-US" sz="1100" dirty="0">
                <a:solidFill>
                  <a:prstClr val="black"/>
                </a:solidFill>
                <a:latin typeface="+mj-lt"/>
              </a:rPr>
              <a:t>　・持続可能な地域公共交通ネットワークの構築</a:t>
            </a:r>
          </a:p>
        </p:txBody>
      </p:sp>
      <p:sp>
        <p:nvSpPr>
          <p:cNvPr id="60" name="テキスト ボックス 59"/>
          <p:cNvSpPr txBox="1"/>
          <p:nvPr/>
        </p:nvSpPr>
        <p:spPr>
          <a:xfrm>
            <a:off x="6749771" y="6252214"/>
            <a:ext cx="2887329" cy="246221"/>
          </a:xfrm>
          <a:prstGeom prst="rect">
            <a:avLst/>
          </a:prstGeom>
          <a:noFill/>
        </p:spPr>
        <p:txBody>
          <a:bodyPr wrap="none" rtlCol="0">
            <a:spAutoFit/>
          </a:bodyPr>
          <a:lstStyle/>
          <a:p>
            <a:pPr algn="ctr">
              <a:lnSpc>
                <a:spcPct val="100000"/>
              </a:lnSpc>
              <a:spcBef>
                <a:spcPts val="0"/>
              </a:spcBef>
            </a:pPr>
            <a:r>
              <a:rPr lang="en-US" altLang="ja-JP" sz="1000" dirty="0">
                <a:solidFill>
                  <a:schemeClr val="tx1"/>
                </a:solidFill>
                <a:latin typeface="+mj-lt"/>
              </a:rPr>
              <a:t>AI</a:t>
            </a:r>
            <a:r>
              <a:rPr lang="ja-JP" altLang="en-US" sz="1000" dirty="0">
                <a:solidFill>
                  <a:schemeClr val="tx1"/>
                </a:solidFill>
                <a:latin typeface="+mj-lt"/>
              </a:rPr>
              <a:t>オンデマンド交通導入時の地域交通イメージ</a:t>
            </a:r>
          </a:p>
        </p:txBody>
      </p:sp>
      <p:sp>
        <p:nvSpPr>
          <p:cNvPr id="64" name="ホームベース 63"/>
          <p:cNvSpPr/>
          <p:nvPr/>
        </p:nvSpPr>
        <p:spPr>
          <a:xfrm>
            <a:off x="558003" y="5696495"/>
            <a:ext cx="1476000" cy="25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en-US" altLang="ja-JP" sz="1000" dirty="0">
                <a:solidFill>
                  <a:srgbClr val="000000"/>
                </a:solidFill>
                <a:latin typeface="+mj-ea"/>
                <a:ea typeface="+mj-ea"/>
              </a:rPr>
              <a:t>AI</a:t>
            </a:r>
            <a:r>
              <a:rPr lang="ja-JP" altLang="en-US" sz="1000" dirty="0">
                <a:solidFill>
                  <a:srgbClr val="000000"/>
                </a:solidFill>
                <a:latin typeface="+mj-ea"/>
                <a:ea typeface="+mj-ea"/>
              </a:rPr>
              <a:t>オンデマンド社会実験</a:t>
            </a:r>
            <a:endParaRPr lang="en-US" altLang="ja-JP" sz="1000" dirty="0">
              <a:solidFill>
                <a:srgbClr val="000000"/>
              </a:solidFill>
              <a:latin typeface="+mj-ea"/>
              <a:ea typeface="+mj-ea"/>
            </a:endParaRPr>
          </a:p>
        </p:txBody>
      </p:sp>
      <p:pic>
        <p:nvPicPr>
          <p:cNvPr id="17" name="図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50013" y="3406306"/>
            <a:ext cx="2887087" cy="2777944"/>
          </a:xfrm>
          <a:prstGeom prst="rect">
            <a:avLst/>
          </a:prstGeom>
        </p:spPr>
      </p:pic>
      <p:sp>
        <p:nvSpPr>
          <p:cNvPr id="22" name="ホームベース 21"/>
          <p:cNvSpPr/>
          <p:nvPr/>
        </p:nvSpPr>
        <p:spPr>
          <a:xfrm>
            <a:off x="2106324" y="6308539"/>
            <a:ext cx="2988000" cy="252000"/>
          </a:xfrm>
          <a:prstGeom prst="homePlate">
            <a:avLst>
              <a:gd name="adj" fmla="val 21574"/>
            </a:avLst>
          </a:prstGeom>
          <a:solidFill>
            <a:schemeClr val="bg1"/>
          </a:solidFill>
          <a:ln w="28575">
            <a:solidFill>
              <a:srgbClr val="C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100" dirty="0">
                <a:solidFill>
                  <a:srgbClr val="000000"/>
                </a:solidFill>
                <a:latin typeface="+mj-ea"/>
                <a:ea typeface="+mj-ea"/>
              </a:rPr>
              <a:t>社会実験の調整</a:t>
            </a:r>
          </a:p>
        </p:txBody>
      </p:sp>
      <p:sp>
        <p:nvSpPr>
          <p:cNvPr id="2" name="下矢印 1"/>
          <p:cNvSpPr/>
          <p:nvPr/>
        </p:nvSpPr>
        <p:spPr bwMode="auto">
          <a:xfrm>
            <a:off x="1169888" y="5904307"/>
            <a:ext cx="332937" cy="286638"/>
          </a:xfrm>
          <a:prstGeom prst="downArrow">
            <a:avLst/>
          </a:prstGeom>
          <a:ln>
            <a:solidFill>
              <a:srgbClr val="B7310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16" name="下矢印 15"/>
          <p:cNvSpPr/>
          <p:nvPr/>
        </p:nvSpPr>
        <p:spPr bwMode="auto">
          <a:xfrm>
            <a:off x="2681703" y="6201140"/>
            <a:ext cx="332937" cy="286638"/>
          </a:xfrm>
          <a:prstGeom prst="downArrow">
            <a:avLst/>
          </a:prstGeom>
          <a:ln>
            <a:solidFill>
              <a:srgbClr val="B7310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18"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19" name="角丸四角形 18"/>
          <p:cNvSpPr/>
          <p:nvPr/>
        </p:nvSpPr>
        <p:spPr bwMode="auto">
          <a:xfrm>
            <a:off x="521816" y="3007658"/>
            <a:ext cx="6080189" cy="805327"/>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en-US" altLang="ja-JP" sz="1100" dirty="0">
                <a:solidFill>
                  <a:srgbClr val="4D4D4D"/>
                </a:solidFill>
                <a:latin typeface="Arial" charset="0"/>
                <a:ea typeface="メイリオ" pitchFamily="50" charset="-128"/>
                <a:cs typeface="メイリオ" pitchFamily="50" charset="-128"/>
              </a:rPr>
              <a:t>AI</a:t>
            </a:r>
            <a:r>
              <a:rPr lang="ja-JP" altLang="en-US" sz="1100" dirty="0">
                <a:solidFill>
                  <a:srgbClr val="4D4D4D"/>
                </a:solidFill>
                <a:latin typeface="Arial" charset="0"/>
                <a:ea typeface="メイリオ" pitchFamily="50" charset="-128"/>
                <a:cs typeface="メイリオ" pitchFamily="50" charset="-128"/>
              </a:rPr>
              <a:t>オンデマンド交通に関する社会実験については、</a:t>
            </a:r>
            <a:r>
              <a:rPr lang="en-US" altLang="ja-JP" sz="1100" dirty="0">
                <a:solidFill>
                  <a:srgbClr val="4D4D4D"/>
                </a:solidFill>
                <a:latin typeface="Arial" charset="0"/>
                <a:ea typeface="メイリオ" pitchFamily="50" charset="-128"/>
                <a:cs typeface="メイリオ" pitchFamily="50" charset="-128"/>
              </a:rPr>
              <a:t>Osaka</a:t>
            </a:r>
            <a:r>
              <a:rPr lang="ja-JP" altLang="en-US" sz="1100" dirty="0">
                <a:solidFill>
                  <a:srgbClr val="4D4D4D"/>
                </a:solidFill>
                <a:latin typeface="Arial" charset="0"/>
                <a:ea typeface="メイリオ" pitchFamily="50" charset="-128"/>
                <a:cs typeface="メイリオ" pitchFamily="50" charset="-128"/>
              </a:rPr>
              <a:t> </a:t>
            </a:r>
            <a:r>
              <a:rPr lang="en-US" altLang="ja-JP" sz="1100" dirty="0">
                <a:solidFill>
                  <a:srgbClr val="4D4D4D"/>
                </a:solidFill>
                <a:latin typeface="Arial" charset="0"/>
                <a:ea typeface="メイリオ" pitchFamily="50" charset="-128"/>
                <a:cs typeface="メイリオ" pitchFamily="50" charset="-128"/>
              </a:rPr>
              <a:t>Metro</a:t>
            </a:r>
            <a:r>
              <a:rPr lang="ja-JP" altLang="en-US" sz="1100" dirty="0">
                <a:solidFill>
                  <a:srgbClr val="4D4D4D"/>
                </a:solidFill>
                <a:latin typeface="Arial" charset="0"/>
                <a:ea typeface="メイリオ" pitchFamily="50" charset="-128"/>
                <a:cs typeface="メイリオ" pitchFamily="50" charset="-128"/>
              </a:rPr>
              <a:t> </a:t>
            </a:r>
            <a:r>
              <a:rPr lang="en-US" altLang="ja-JP" sz="1100" dirty="0">
                <a:solidFill>
                  <a:srgbClr val="4D4D4D"/>
                </a:solidFill>
                <a:latin typeface="Arial" charset="0"/>
                <a:ea typeface="メイリオ" pitchFamily="50" charset="-128"/>
                <a:cs typeface="メイリオ" pitchFamily="50" charset="-128"/>
              </a:rPr>
              <a:t>Group</a:t>
            </a:r>
            <a:r>
              <a:rPr lang="ja-JP" altLang="en-US" sz="1100" dirty="0">
                <a:solidFill>
                  <a:srgbClr val="4D4D4D"/>
                </a:solidFill>
                <a:latin typeface="Arial" charset="0"/>
                <a:ea typeface="メイリオ" pitchFamily="50" charset="-128"/>
                <a:cs typeface="メイリオ" pitchFamily="50" charset="-128"/>
              </a:rPr>
              <a:t>が事業主体として実施しています。引き続き、地域交通の検討調査を実施します。</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969889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13</a:t>
            </a:fld>
            <a:endParaRPr kumimoji="0" lang="en-US" altLang="ja-JP" sz="100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t>地域特性に応じた取組の推進</a:t>
            </a:r>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を活用し、虐待防止に向けた対応を強化</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49859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重大な児童虐待ゼロに向けては、小さな虐待の芽を見逃さず、早期発見・早期対応に繋げることが必要であり、発生予防・早期発見のための取組と発生時に迅速・的確な対応をするために、地域と連携した取組を推進する。</a:t>
            </a:r>
            <a:endParaRPr lang="en-US" altLang="ja-JP" sz="1100" dirty="0">
              <a:solidFill>
                <a:schemeClr val="tx1"/>
              </a:solidFill>
              <a:latin typeface="+mj-ea"/>
              <a:ea typeface="+mj-ea"/>
            </a:endParaRPr>
          </a:p>
        </p:txBody>
      </p:sp>
      <p:sp>
        <p:nvSpPr>
          <p:cNvPr id="32" name="正方形/長方形 31"/>
          <p:cNvSpPr/>
          <p:nvPr/>
        </p:nvSpPr>
        <p:spPr>
          <a:xfrm>
            <a:off x="3652406" y="4600391"/>
            <a:ext cx="1601757" cy="350865"/>
          </a:xfrm>
          <a:prstGeom prst="rect">
            <a:avLst/>
          </a:prstGeom>
        </p:spPr>
        <p:txBody>
          <a:bodyPr wrap="square">
            <a:spAutoFit/>
          </a:bodyPr>
          <a:lstStyle/>
          <a:p>
            <a:r>
              <a:rPr lang="en-US" altLang="ja-JP" sz="1200" dirty="0">
                <a:solidFill>
                  <a:schemeClr val="tx1"/>
                </a:solidFill>
                <a:latin typeface="+mj-ea"/>
                <a:ea typeface="+mj-ea"/>
              </a:rPr>
              <a:t>【</a:t>
            </a:r>
            <a:r>
              <a:rPr lang="ja-JP" altLang="en-US" sz="1200" dirty="0">
                <a:solidFill>
                  <a:schemeClr val="tx1"/>
                </a:solidFill>
                <a:latin typeface="+mj-ea"/>
                <a:ea typeface="+mj-ea"/>
              </a:rPr>
              <a:t>スケジュール</a:t>
            </a:r>
            <a:r>
              <a:rPr lang="en-US" altLang="ja-JP" sz="1200" dirty="0">
                <a:solidFill>
                  <a:schemeClr val="tx1"/>
                </a:solidFill>
                <a:latin typeface="+mj-ea"/>
                <a:ea typeface="+mj-ea"/>
              </a:rPr>
              <a:t>】</a:t>
            </a:r>
          </a:p>
        </p:txBody>
      </p:sp>
      <p:graphicFrame>
        <p:nvGraphicFramePr>
          <p:cNvPr id="59" name="表 58"/>
          <p:cNvGraphicFramePr>
            <a:graphicFrameLocks noGrp="1"/>
          </p:cNvGraphicFramePr>
          <p:nvPr>
            <p:extLst>
              <p:ext uri="{D42A27DB-BD31-4B8C-83A1-F6EECF244321}">
                <p14:modId xmlns:p14="http://schemas.microsoft.com/office/powerpoint/2010/main" val="1350371919"/>
              </p:ext>
            </p:extLst>
          </p:nvPr>
        </p:nvGraphicFramePr>
        <p:xfrm>
          <a:off x="3835622" y="4908535"/>
          <a:ext cx="5307529" cy="1443340"/>
        </p:xfrm>
        <a:graphic>
          <a:graphicData uri="http://schemas.openxmlformats.org/drawingml/2006/table">
            <a:tbl>
              <a:tblPr firstRow="1" bandRow="1"/>
              <a:tblGrid>
                <a:gridCol w="1575394">
                  <a:extLst>
                    <a:ext uri="{9D8B030D-6E8A-4147-A177-3AD203B41FA5}">
                      <a16:colId xmlns:a16="http://schemas.microsoft.com/office/drawing/2014/main" val="1027003842"/>
                    </a:ext>
                  </a:extLst>
                </a:gridCol>
                <a:gridCol w="1244045">
                  <a:extLst>
                    <a:ext uri="{9D8B030D-6E8A-4147-A177-3AD203B41FA5}">
                      <a16:colId xmlns:a16="http://schemas.microsoft.com/office/drawing/2014/main" val="20000"/>
                    </a:ext>
                  </a:extLst>
                </a:gridCol>
                <a:gridCol w="1244045">
                  <a:extLst>
                    <a:ext uri="{9D8B030D-6E8A-4147-A177-3AD203B41FA5}">
                      <a16:colId xmlns:a16="http://schemas.microsoft.com/office/drawing/2014/main" val="20001"/>
                    </a:ext>
                  </a:extLst>
                </a:gridCol>
                <a:gridCol w="1244045">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j-ea"/>
                          <a:ea typeface="+mj-ea"/>
                          <a:cs typeface="+mn-cs"/>
                        </a:rPr>
                        <a:t>①児童相談等システムの再構築</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r>
                        <a:rPr kumimoji="1" lang="ja-JP" altLang="en-US" sz="1100" kern="1200" dirty="0">
                          <a:solidFill>
                            <a:schemeClr val="tx1"/>
                          </a:solidFill>
                          <a:latin typeface="+mj-ea"/>
                          <a:ea typeface="+mj-ea"/>
                          <a:cs typeface="+mn-cs"/>
                        </a:rPr>
                        <a:t>②</a:t>
                      </a:r>
                      <a:r>
                        <a:rPr kumimoji="1" lang="en-US" altLang="ja-JP" sz="1100" kern="1200" dirty="0">
                          <a:solidFill>
                            <a:schemeClr val="tx1"/>
                          </a:solidFill>
                          <a:latin typeface="+mj-ea"/>
                          <a:ea typeface="+mj-ea"/>
                          <a:cs typeface="+mn-cs"/>
                        </a:rPr>
                        <a:t>SNS</a:t>
                      </a:r>
                      <a:r>
                        <a:rPr kumimoji="1" lang="ja-JP" altLang="en-US" sz="1100" kern="1200" dirty="0">
                          <a:solidFill>
                            <a:schemeClr val="tx1"/>
                          </a:solidFill>
                          <a:latin typeface="+mj-ea"/>
                          <a:ea typeface="+mj-ea"/>
                          <a:cs typeface="+mn-cs"/>
                        </a:rPr>
                        <a:t>を活用した児童虐待防止相談</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65" name="ホームベース 64"/>
          <p:cNvSpPr/>
          <p:nvPr/>
        </p:nvSpPr>
        <p:spPr>
          <a:xfrm>
            <a:off x="5471151" y="5355660"/>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稼働</a:t>
            </a:r>
          </a:p>
        </p:txBody>
      </p:sp>
      <p:sp>
        <p:nvSpPr>
          <p:cNvPr id="66" name="ホームベース 65"/>
          <p:cNvSpPr/>
          <p:nvPr/>
        </p:nvSpPr>
        <p:spPr>
          <a:xfrm>
            <a:off x="5471151" y="5591840"/>
            <a:ext cx="1188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府警との情報共有</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67" name="ホームベース 66"/>
          <p:cNvSpPr/>
          <p:nvPr/>
        </p:nvSpPr>
        <p:spPr>
          <a:xfrm>
            <a:off x="5995166" y="5921417"/>
            <a:ext cx="309704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68" name="ホームベース 67"/>
          <p:cNvSpPr/>
          <p:nvPr/>
        </p:nvSpPr>
        <p:spPr>
          <a:xfrm>
            <a:off x="6725865" y="5591840"/>
            <a:ext cx="241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国システムとのデータ連携・統計機能付加</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17128" y="1696906"/>
            <a:ext cx="9218605" cy="159889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100" dirty="0">
                <a:solidFill>
                  <a:prstClr val="black"/>
                </a:solidFill>
                <a:latin typeface="+mj-ea"/>
                <a:ea typeface="+mj-ea"/>
              </a:rPr>
              <a:t>【</a:t>
            </a:r>
            <a:r>
              <a:rPr lang="ja-JP" altLang="en-US" sz="1100" dirty="0">
                <a:solidFill>
                  <a:prstClr val="black"/>
                </a:solidFill>
                <a:latin typeface="+mj-ea"/>
                <a:ea typeface="+mj-ea"/>
              </a:rPr>
              <a:t>概要</a:t>
            </a:r>
            <a:r>
              <a:rPr lang="en-US" altLang="ja-JP" sz="1100" dirty="0">
                <a:solidFill>
                  <a:prstClr val="black"/>
                </a:solidFill>
                <a:latin typeface="+mj-ea"/>
                <a:ea typeface="+mj-ea"/>
              </a:rPr>
              <a:t>】</a:t>
            </a:r>
          </a:p>
          <a:p>
            <a:r>
              <a:rPr lang="ja-JP" altLang="en-US" sz="1100" dirty="0">
                <a:solidFill>
                  <a:prstClr val="black"/>
                </a:solidFill>
                <a:latin typeface="+mj-ea"/>
                <a:ea typeface="+mj-ea"/>
              </a:rPr>
              <a:t>①児童相談等システムの再構築</a:t>
            </a:r>
          </a:p>
          <a:p>
            <a:r>
              <a:rPr lang="ja-JP" altLang="en-US" sz="1100" dirty="0">
                <a:solidFill>
                  <a:prstClr val="black"/>
                </a:solidFill>
                <a:latin typeface="+mj-ea"/>
                <a:ea typeface="+mj-ea"/>
              </a:rPr>
              <a:t>　虐待情報と</a:t>
            </a:r>
            <a:r>
              <a:rPr lang="en-US" altLang="ja-JP" sz="1100" dirty="0">
                <a:solidFill>
                  <a:prstClr val="black"/>
                </a:solidFill>
                <a:latin typeface="+mj-ea"/>
                <a:ea typeface="+mj-ea"/>
              </a:rPr>
              <a:t>DV</a:t>
            </a:r>
            <a:r>
              <a:rPr lang="ja-JP" altLang="en-US" sz="1100" dirty="0">
                <a:solidFill>
                  <a:prstClr val="black"/>
                </a:solidFill>
                <a:latin typeface="+mj-ea"/>
                <a:ea typeface="+mj-ea"/>
              </a:rPr>
              <a:t>情報の集約・一元化、他の福祉施策情報との連携等により、</a:t>
            </a:r>
            <a:r>
              <a:rPr lang="ja-JP" altLang="en-US" sz="1100" dirty="0">
                <a:solidFill>
                  <a:srgbClr val="000000"/>
                </a:solidFill>
                <a:latin typeface="メイリオ"/>
                <a:ea typeface="メイリオ"/>
              </a:rPr>
              <a:t>児童虐待発生時の迅速かつ的確な対応を</a:t>
            </a:r>
            <a:r>
              <a:rPr lang="ja-JP" altLang="en-US" sz="1100" dirty="0">
                <a:solidFill>
                  <a:prstClr val="black"/>
                </a:solidFill>
                <a:latin typeface="+mj-ea"/>
                <a:ea typeface="+mj-ea"/>
              </a:rPr>
              <a:t>可能とする。</a:t>
            </a:r>
            <a:endParaRPr lang="en-US" altLang="ja-JP" sz="1100" dirty="0">
              <a:solidFill>
                <a:prstClr val="black"/>
              </a:solidFill>
              <a:latin typeface="+mj-ea"/>
              <a:ea typeface="+mj-ea"/>
            </a:endParaRPr>
          </a:p>
          <a:p>
            <a:endParaRPr lang="en-US" altLang="ja-JP" sz="1100" dirty="0">
              <a:solidFill>
                <a:prstClr val="black"/>
              </a:solidFill>
              <a:latin typeface="+mj-ea"/>
              <a:ea typeface="+mj-ea"/>
            </a:endParaRPr>
          </a:p>
          <a:p>
            <a:r>
              <a:rPr lang="ja-JP" altLang="en-US" sz="1100" dirty="0">
                <a:solidFill>
                  <a:prstClr val="black"/>
                </a:solidFill>
                <a:latin typeface="+mj-ea"/>
                <a:ea typeface="+mj-ea"/>
              </a:rPr>
              <a:t>②</a:t>
            </a:r>
            <a:r>
              <a:rPr lang="en-US" altLang="ja-JP" sz="1100" dirty="0">
                <a:solidFill>
                  <a:prstClr val="black"/>
                </a:solidFill>
                <a:latin typeface="+mj-ea"/>
                <a:ea typeface="+mj-ea"/>
              </a:rPr>
              <a:t>SNS</a:t>
            </a:r>
            <a:r>
              <a:rPr lang="ja-JP" altLang="en-US" sz="1100" dirty="0">
                <a:solidFill>
                  <a:prstClr val="black"/>
                </a:solidFill>
                <a:latin typeface="+mj-ea"/>
                <a:ea typeface="+mj-ea"/>
              </a:rPr>
              <a:t>を活用した子育て支援、児童虐待防止相談</a:t>
            </a:r>
          </a:p>
          <a:p>
            <a:r>
              <a:rPr lang="ja-JP" altLang="en-US" sz="1100" dirty="0">
                <a:solidFill>
                  <a:prstClr val="black"/>
                </a:solidFill>
                <a:latin typeface="+mj-ea"/>
                <a:ea typeface="+mj-ea"/>
              </a:rPr>
              <a:t>　大阪府・堺市と協力し、子育てに悩みのある親、こども本人等が相談できる窓口をＳＮＳを活用し開設する。</a:t>
            </a:r>
          </a:p>
        </p:txBody>
      </p:sp>
      <p:sp>
        <p:nvSpPr>
          <p:cNvPr id="19" name="ホームベース 18"/>
          <p:cNvSpPr/>
          <p:nvPr/>
        </p:nvSpPr>
        <p:spPr>
          <a:xfrm>
            <a:off x="5425424" y="5921417"/>
            <a:ext cx="569742"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設計開発</a:t>
            </a:r>
          </a:p>
        </p:txBody>
      </p:sp>
      <p:sp>
        <p:nvSpPr>
          <p:cNvPr id="21" name="正方形/長方形 20"/>
          <p:cNvSpPr/>
          <p:nvPr/>
        </p:nvSpPr>
        <p:spPr>
          <a:xfrm>
            <a:off x="269788" y="4919983"/>
            <a:ext cx="3055461" cy="1091068"/>
          </a:xfrm>
          <a:prstGeom prst="rect">
            <a:avLst/>
          </a:prstGeom>
          <a:ln>
            <a:solidFill>
              <a:srgbClr val="DF5327"/>
            </a:solidFill>
          </a:ln>
        </p:spPr>
        <p:txBody>
          <a:bodyPr wrap="square">
            <a:spAutoFit/>
          </a:bodyPr>
          <a:lstStyle/>
          <a:p>
            <a:r>
              <a:rPr lang="en-US" altLang="ja-JP" sz="1100" dirty="0">
                <a:solidFill>
                  <a:srgbClr val="000000"/>
                </a:solidFill>
                <a:latin typeface="メイリオ"/>
                <a:ea typeface="メイリオ"/>
              </a:rPr>
              <a:t>【</a:t>
            </a:r>
            <a:r>
              <a:rPr lang="ja-JP" altLang="en-US" sz="1100" dirty="0">
                <a:solidFill>
                  <a:srgbClr val="000000"/>
                </a:solidFill>
                <a:latin typeface="メイリオ"/>
                <a:ea typeface="メイリオ"/>
              </a:rPr>
              <a:t>期待される効果</a:t>
            </a:r>
            <a:r>
              <a:rPr lang="en-US" altLang="ja-JP" sz="1100" dirty="0">
                <a:solidFill>
                  <a:srgbClr val="000000"/>
                </a:solidFill>
                <a:latin typeface="メイリオ"/>
                <a:ea typeface="メイリオ"/>
              </a:rPr>
              <a:t>】</a:t>
            </a:r>
          </a:p>
          <a:p>
            <a:r>
              <a:rPr lang="ja-JP" altLang="en-US" sz="1100" dirty="0">
                <a:solidFill>
                  <a:srgbClr val="000000"/>
                </a:solidFill>
                <a:latin typeface="メイリオ"/>
                <a:ea typeface="メイリオ"/>
              </a:rPr>
              <a:t>・児童虐待の発生予防・早期発見</a:t>
            </a:r>
            <a:endParaRPr lang="en-US" altLang="ja-JP" sz="1100" dirty="0">
              <a:solidFill>
                <a:srgbClr val="000000"/>
              </a:solidFill>
              <a:latin typeface="メイリオ"/>
              <a:ea typeface="メイリオ"/>
            </a:endParaRPr>
          </a:p>
          <a:p>
            <a:r>
              <a:rPr lang="ja-JP" altLang="en-US" sz="1100" dirty="0">
                <a:solidFill>
                  <a:srgbClr val="000000"/>
                </a:solidFill>
                <a:latin typeface="メイリオ"/>
                <a:ea typeface="メイリオ"/>
              </a:rPr>
              <a:t>・児童虐待発生時の迅速かつ的確な対応</a:t>
            </a:r>
            <a:endParaRPr lang="en-US" altLang="ja-JP" sz="1100" dirty="0">
              <a:solidFill>
                <a:srgbClr val="000000"/>
              </a:solidFill>
              <a:latin typeface="メイリオ"/>
              <a:ea typeface="メイリオ"/>
            </a:endParaRPr>
          </a:p>
          <a:p>
            <a:r>
              <a:rPr lang="ja-JP" altLang="en-US" sz="1100" dirty="0">
                <a:solidFill>
                  <a:srgbClr val="000000"/>
                </a:solidFill>
                <a:latin typeface="メイリオ"/>
                <a:ea typeface="メイリオ"/>
              </a:rPr>
              <a:t>・子育て支援（孤立育児の防止等）</a:t>
            </a:r>
            <a:endParaRPr lang="en-US" altLang="ja-JP" sz="1100" dirty="0">
              <a:solidFill>
                <a:srgbClr val="000000"/>
              </a:solidFill>
              <a:latin typeface="メイリオ"/>
              <a:ea typeface="メイリオ"/>
            </a:endParaRPr>
          </a:p>
        </p:txBody>
      </p:sp>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58271" y="2012959"/>
            <a:ext cx="1377462" cy="1377462"/>
          </a:xfrm>
          <a:prstGeom prst="rect">
            <a:avLst/>
          </a:prstGeom>
        </p:spPr>
      </p:pic>
      <p:sp>
        <p:nvSpPr>
          <p:cNvPr id="16" name="角丸四角形 15"/>
          <p:cNvSpPr/>
          <p:nvPr/>
        </p:nvSpPr>
        <p:spPr bwMode="auto">
          <a:xfrm>
            <a:off x="285154" y="3530301"/>
            <a:ext cx="6080189" cy="1086255"/>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a:t>
            </a:r>
            <a:r>
              <a:rPr lang="en-US" altLang="ja-JP" sz="1100" dirty="0">
                <a:solidFill>
                  <a:srgbClr val="4D4D4D"/>
                </a:solidFill>
                <a:latin typeface="Arial" charset="0"/>
                <a:ea typeface="メイリオ" pitchFamily="50" charset="-128"/>
                <a:cs typeface="メイリオ" pitchFamily="50" charset="-128"/>
              </a:rPr>
              <a:t>2021</a:t>
            </a:r>
            <a:r>
              <a:rPr lang="ja-JP" altLang="en-US" sz="1100" dirty="0">
                <a:solidFill>
                  <a:srgbClr val="4D4D4D"/>
                </a:solidFill>
                <a:latin typeface="Arial" charset="0"/>
                <a:ea typeface="メイリオ" pitchFamily="50" charset="-128"/>
                <a:cs typeface="メイリオ" pitchFamily="50" charset="-128"/>
              </a:rPr>
              <a:t>年</a:t>
            </a:r>
            <a:r>
              <a:rPr lang="en-US" altLang="ja-JP" sz="1100" dirty="0">
                <a:solidFill>
                  <a:srgbClr val="4D4D4D"/>
                </a:solidFill>
                <a:latin typeface="Arial" charset="0"/>
                <a:ea typeface="メイリオ" pitchFamily="50" charset="-128"/>
                <a:cs typeface="メイリオ" pitchFamily="50" charset="-128"/>
              </a:rPr>
              <a:t>4</a:t>
            </a:r>
            <a:r>
              <a:rPr lang="ja-JP" altLang="en-US" sz="1100" dirty="0">
                <a:solidFill>
                  <a:srgbClr val="4D4D4D"/>
                </a:solidFill>
                <a:latin typeface="Arial" charset="0"/>
                <a:ea typeface="メイリオ" pitchFamily="50" charset="-128"/>
                <a:cs typeface="メイリオ" pitchFamily="50" charset="-128"/>
              </a:rPr>
              <a:t>月にシステムを稼働し、</a:t>
            </a:r>
            <a:r>
              <a:rPr lang="en-US" altLang="ja-JP" sz="1100" dirty="0">
                <a:solidFill>
                  <a:srgbClr val="4D4D4D"/>
                </a:solidFill>
                <a:latin typeface="Arial" charset="0"/>
                <a:ea typeface="メイリオ" pitchFamily="50" charset="-128"/>
                <a:cs typeface="メイリオ" pitchFamily="50" charset="-128"/>
              </a:rPr>
              <a:t>2022</a:t>
            </a:r>
            <a:r>
              <a:rPr lang="ja-JP" altLang="en-US" sz="1100" dirty="0">
                <a:solidFill>
                  <a:srgbClr val="4D4D4D"/>
                </a:solidFill>
                <a:latin typeface="Arial" charset="0"/>
                <a:ea typeface="メイリオ" pitchFamily="50" charset="-128"/>
                <a:cs typeface="メイリオ" pitchFamily="50" charset="-128"/>
              </a:rPr>
              <a:t>年</a:t>
            </a:r>
            <a:r>
              <a:rPr lang="en-US" altLang="ja-JP" sz="1100" dirty="0">
                <a:solidFill>
                  <a:srgbClr val="4D4D4D"/>
                </a:solidFill>
                <a:latin typeface="Arial" charset="0"/>
                <a:ea typeface="メイリオ" pitchFamily="50" charset="-128"/>
                <a:cs typeface="メイリオ" pitchFamily="50" charset="-128"/>
              </a:rPr>
              <a:t>4</a:t>
            </a:r>
            <a:r>
              <a:rPr lang="ja-JP" altLang="en-US" sz="1100" dirty="0">
                <a:solidFill>
                  <a:srgbClr val="4D4D4D"/>
                </a:solidFill>
                <a:latin typeface="Arial" charset="0"/>
                <a:ea typeface="メイリオ" pitchFamily="50" charset="-128"/>
                <a:cs typeface="メイリオ" pitchFamily="50" charset="-128"/>
              </a:rPr>
              <a:t>月予定の国システムとのデータ連携に向けて、取組は順調に進捗しています。</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②</a:t>
            </a:r>
            <a:r>
              <a:rPr lang="en-US" altLang="ja-JP" sz="1100" dirty="0">
                <a:solidFill>
                  <a:srgbClr val="4D4D4D"/>
                </a:solidFill>
                <a:latin typeface="Arial" charset="0"/>
                <a:ea typeface="メイリオ" pitchFamily="50" charset="-128"/>
                <a:cs typeface="メイリオ" pitchFamily="50" charset="-128"/>
              </a:rPr>
              <a:t>SNS</a:t>
            </a:r>
            <a:r>
              <a:rPr lang="ja-JP" altLang="en-US" sz="1100" dirty="0">
                <a:solidFill>
                  <a:srgbClr val="4D4D4D"/>
                </a:solidFill>
                <a:latin typeface="Arial" charset="0"/>
                <a:ea typeface="メイリオ" pitchFamily="50" charset="-128"/>
                <a:cs typeface="メイリオ" pitchFamily="50" charset="-128"/>
              </a:rPr>
              <a:t>を活用した相談事業を開始しました。</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3449817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14</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800708"/>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アプリ・ポータルサイト等を活用し、必要な情報を市民に届ける</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930681"/>
            <a:ext cx="7161684" cy="237911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100" dirty="0">
                <a:solidFill>
                  <a:prstClr val="black"/>
                </a:solidFill>
                <a:latin typeface="+mj-ea"/>
                <a:ea typeface="+mj-ea"/>
              </a:rPr>
              <a:t>【</a:t>
            </a:r>
            <a:r>
              <a:rPr lang="ja-JP" altLang="en-US" sz="1100" dirty="0">
                <a:solidFill>
                  <a:prstClr val="black"/>
                </a:solidFill>
                <a:latin typeface="+mj-ea"/>
                <a:ea typeface="+mj-ea"/>
              </a:rPr>
              <a:t>取組事例</a:t>
            </a:r>
            <a:r>
              <a:rPr lang="en-US" altLang="ja-JP" sz="1100" dirty="0">
                <a:solidFill>
                  <a:prstClr val="black"/>
                </a:solidFill>
                <a:latin typeface="+mj-ea"/>
                <a:ea typeface="+mj-ea"/>
              </a:rPr>
              <a:t>】</a:t>
            </a:r>
          </a:p>
          <a:p>
            <a:pPr>
              <a:spcBef>
                <a:spcPts val="200"/>
              </a:spcBef>
            </a:pPr>
            <a:r>
              <a:rPr lang="ja-JP" altLang="en-US" sz="1100" dirty="0">
                <a:solidFill>
                  <a:prstClr val="black"/>
                </a:solidFill>
                <a:latin typeface="+mj-ea"/>
                <a:ea typeface="+mj-ea"/>
              </a:rPr>
              <a:t>①すみのえ情報局の開設</a:t>
            </a:r>
            <a:endParaRPr lang="en-US" altLang="ja-JP" sz="1100" dirty="0">
              <a:solidFill>
                <a:prstClr val="black"/>
              </a:solidFill>
              <a:latin typeface="+mj-ea"/>
              <a:ea typeface="+mj-ea"/>
            </a:endParaRPr>
          </a:p>
          <a:p>
            <a:pPr>
              <a:spcBef>
                <a:spcPts val="200"/>
              </a:spcBef>
            </a:pPr>
            <a:r>
              <a:rPr lang="ja-JP" altLang="en-US" sz="1100" dirty="0">
                <a:solidFill>
                  <a:prstClr val="black"/>
                </a:solidFill>
                <a:latin typeface="+mj-ea"/>
                <a:ea typeface="+mj-ea"/>
              </a:rPr>
              <a:t>　区民、区内の関連団体等が情報発信者となって、住之江区の歴史・文化や地域活動、企業活動の様子、区の取組などを動画、写真、記事等で発信することができるサイトを作り、住之江区を内外に知ってもらうきっかけにするとともに、区内の関係者・団体が出会う場とし、区内で協力し合える関係づくりを促す。</a:t>
            </a:r>
          </a:p>
          <a:p>
            <a:pPr>
              <a:spcBef>
                <a:spcPts val="600"/>
              </a:spcBef>
            </a:pPr>
            <a:r>
              <a:rPr lang="ja-JP" altLang="en-US" sz="1100" dirty="0">
                <a:solidFill>
                  <a:prstClr val="black"/>
                </a:solidFill>
                <a:latin typeface="+mj-ea"/>
                <a:ea typeface="+mj-ea"/>
              </a:rPr>
              <a:t>②城東区子育てスキルアップ推進事業</a:t>
            </a:r>
            <a:endParaRPr lang="en-US" altLang="ja-JP" sz="1100" dirty="0">
              <a:solidFill>
                <a:prstClr val="black"/>
              </a:solidFill>
              <a:latin typeface="+mj-ea"/>
              <a:ea typeface="+mj-ea"/>
            </a:endParaRPr>
          </a:p>
          <a:p>
            <a:pPr>
              <a:spcBef>
                <a:spcPts val="200"/>
              </a:spcBef>
            </a:pPr>
            <a:r>
              <a:rPr lang="ja-JP" altLang="en-US" sz="1100" dirty="0">
                <a:solidFill>
                  <a:prstClr val="black"/>
                </a:solidFill>
                <a:latin typeface="+mj-ea"/>
                <a:ea typeface="+mj-ea"/>
              </a:rPr>
              <a:t>　「妊産婦や子育て中の保護者」に確実に行政サービスや情報が届くよう「城東区わくわく子育て応援アプリ」を構築、運用することで「妊産婦や子育て中の保護者」に対し、生活の質の改善・向上や、胎児・乳幼児にとって良好な生育環境の実現・維持を図る。</a:t>
            </a:r>
            <a:endParaRPr lang="en-US" altLang="ja-JP" sz="1100" dirty="0">
              <a:solidFill>
                <a:prstClr val="black"/>
              </a:solidFill>
              <a:latin typeface="+mj-ea"/>
              <a:ea typeface="+mj-ea"/>
            </a:endParaRPr>
          </a:p>
        </p:txBody>
      </p:sp>
      <p:sp>
        <p:nvSpPr>
          <p:cNvPr id="59" name="正方形/長方形 58"/>
          <p:cNvSpPr/>
          <p:nvPr/>
        </p:nvSpPr>
        <p:spPr>
          <a:xfrm>
            <a:off x="2238834" y="5458402"/>
            <a:ext cx="1601757" cy="350865"/>
          </a:xfrm>
          <a:prstGeom prst="rect">
            <a:avLst/>
          </a:prstGeom>
        </p:spPr>
        <p:txBody>
          <a:bodyPr wrap="square">
            <a:spAutoFit/>
          </a:bodyPr>
          <a:lstStyle/>
          <a:p>
            <a:r>
              <a:rPr lang="en-US" altLang="ja-JP" sz="1200" dirty="0">
                <a:solidFill>
                  <a:schemeClr val="tx1"/>
                </a:solidFill>
                <a:latin typeface="+mj-ea"/>
                <a:ea typeface="+mj-ea"/>
              </a:rPr>
              <a:t>【</a:t>
            </a:r>
            <a:r>
              <a:rPr lang="ja-JP" altLang="en-US" sz="1200" dirty="0">
                <a:solidFill>
                  <a:schemeClr val="tx1"/>
                </a:solidFill>
                <a:latin typeface="+mj-ea"/>
                <a:ea typeface="+mj-ea"/>
              </a:rPr>
              <a:t>スケジュール</a:t>
            </a:r>
            <a:r>
              <a:rPr lang="en-US" altLang="ja-JP" sz="1200" dirty="0">
                <a:solidFill>
                  <a:schemeClr val="tx1"/>
                </a:solidFill>
                <a:latin typeface="+mj-ea"/>
                <a:ea typeface="+mj-ea"/>
              </a:rPr>
              <a:t>】</a:t>
            </a:r>
          </a:p>
        </p:txBody>
      </p:sp>
      <p:graphicFrame>
        <p:nvGraphicFramePr>
          <p:cNvPr id="60" name="表 59"/>
          <p:cNvGraphicFramePr>
            <a:graphicFrameLocks noGrp="1"/>
          </p:cNvGraphicFramePr>
          <p:nvPr>
            <p:extLst>
              <p:ext uri="{D42A27DB-BD31-4B8C-83A1-F6EECF244321}">
                <p14:modId xmlns:p14="http://schemas.microsoft.com/office/powerpoint/2010/main" val="2658812037"/>
              </p:ext>
            </p:extLst>
          </p:nvPr>
        </p:nvGraphicFramePr>
        <p:xfrm>
          <a:off x="3491661" y="5373361"/>
          <a:ext cx="5595561" cy="1343711"/>
        </p:xfrm>
        <a:graphic>
          <a:graphicData uri="http://schemas.openxmlformats.org/drawingml/2006/table">
            <a:tbl>
              <a:tblPr firstRow="1" bandRow="1"/>
              <a:tblGrid>
                <a:gridCol w="1863426">
                  <a:extLst>
                    <a:ext uri="{9D8B030D-6E8A-4147-A177-3AD203B41FA5}">
                      <a16:colId xmlns:a16="http://schemas.microsoft.com/office/drawing/2014/main" val="1027003842"/>
                    </a:ext>
                  </a:extLst>
                </a:gridCol>
                <a:gridCol w="1244045">
                  <a:extLst>
                    <a:ext uri="{9D8B030D-6E8A-4147-A177-3AD203B41FA5}">
                      <a16:colId xmlns:a16="http://schemas.microsoft.com/office/drawing/2014/main" val="20000"/>
                    </a:ext>
                  </a:extLst>
                </a:gridCol>
                <a:gridCol w="1244045">
                  <a:extLst>
                    <a:ext uri="{9D8B030D-6E8A-4147-A177-3AD203B41FA5}">
                      <a16:colId xmlns:a16="http://schemas.microsoft.com/office/drawing/2014/main" val="20001"/>
                    </a:ext>
                  </a:extLst>
                </a:gridCol>
                <a:gridCol w="1244045">
                  <a:extLst>
                    <a:ext uri="{9D8B030D-6E8A-4147-A177-3AD203B41FA5}">
                      <a16:colId xmlns:a16="http://schemas.microsoft.com/office/drawing/2014/main" val="20002"/>
                    </a:ext>
                  </a:extLst>
                </a:gridCol>
              </a:tblGrid>
              <a:tr h="3100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16812">
                <a:tc>
                  <a:txBody>
                    <a:bodyPr/>
                    <a:lstStyle/>
                    <a:p>
                      <a:r>
                        <a:rPr kumimoji="1" lang="ja-JP" altLang="en-US" sz="1200" dirty="0">
                          <a:latin typeface="+mj-ea"/>
                          <a:ea typeface="+mj-ea"/>
                        </a:rPr>
                        <a:t>①すみの</a:t>
                      </a:r>
                      <a:r>
                        <a:rPr kumimoji="1" lang="ja-JP" altLang="en-US" sz="1200" dirty="0" err="1">
                          <a:latin typeface="+mj-ea"/>
                          <a:ea typeface="+mj-ea"/>
                        </a:rPr>
                        <a:t>え</a:t>
                      </a:r>
                      <a:r>
                        <a:rPr kumimoji="1" lang="ja-JP" altLang="en-US" sz="1200" dirty="0">
                          <a:latin typeface="+mj-ea"/>
                          <a:ea typeface="+mj-ea"/>
                        </a:rPr>
                        <a:t>情報局</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16812">
                <a:tc>
                  <a:txBody>
                    <a:bodyPr/>
                    <a:lstStyle/>
                    <a:p>
                      <a:r>
                        <a:rPr kumimoji="1" lang="ja-JP" altLang="en-US" sz="1200" dirty="0">
                          <a:latin typeface="+mj-ea"/>
                          <a:ea typeface="+mj-ea"/>
                        </a:rPr>
                        <a:t>②城東区子育てスキルアップ推進事業</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70" name="正方形/長方形 69"/>
          <p:cNvSpPr/>
          <p:nvPr/>
        </p:nvSpPr>
        <p:spPr>
          <a:xfrm>
            <a:off x="269788" y="5871802"/>
            <a:ext cx="2959455" cy="83715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・市民が必要な情報を的確に入手</a:t>
            </a:r>
            <a:endParaRPr lang="en-US" altLang="ja-JP" sz="1100" dirty="0">
              <a:solidFill>
                <a:prstClr val="black"/>
              </a:solidFill>
              <a:latin typeface="+mj-lt"/>
            </a:endParaRPr>
          </a:p>
          <a:p>
            <a:r>
              <a:rPr lang="ja-JP" altLang="en-US" sz="1100" dirty="0">
                <a:solidFill>
                  <a:prstClr val="black"/>
                </a:solidFill>
                <a:latin typeface="+mj-lt"/>
              </a:rPr>
              <a:t>・効果的な広報・啓発</a:t>
            </a:r>
          </a:p>
        </p:txBody>
      </p:sp>
      <p:sp>
        <p:nvSpPr>
          <p:cNvPr id="16" name="正方形/長方形 15"/>
          <p:cNvSpPr/>
          <p:nvPr/>
        </p:nvSpPr>
        <p:spPr>
          <a:xfrm>
            <a:off x="7378811" y="2864869"/>
            <a:ext cx="2280468" cy="307777"/>
          </a:xfrm>
          <a:prstGeom prst="rect">
            <a:avLst/>
          </a:prstGeom>
        </p:spPr>
        <p:txBody>
          <a:bodyPr wrap="square">
            <a:spAutoFit/>
          </a:bodyPr>
          <a:lstStyle/>
          <a:p>
            <a:pPr algn="ctr"/>
            <a:r>
              <a:rPr lang="ja-JP" altLang="en-US" sz="1000" dirty="0">
                <a:solidFill>
                  <a:schemeClr val="tx1"/>
                </a:solidFill>
                <a:latin typeface="+mj-ea"/>
                <a:ea typeface="+mj-ea"/>
              </a:rPr>
              <a:t>①すみの</a:t>
            </a:r>
            <a:r>
              <a:rPr lang="ja-JP" altLang="en-US" sz="1000" dirty="0" err="1">
                <a:solidFill>
                  <a:schemeClr val="tx1"/>
                </a:solidFill>
                <a:latin typeface="+mj-ea"/>
                <a:ea typeface="+mj-ea"/>
              </a:rPr>
              <a:t>え</a:t>
            </a:r>
            <a:r>
              <a:rPr lang="ja-JP" altLang="en-US" sz="1000" dirty="0">
                <a:solidFill>
                  <a:schemeClr val="tx1"/>
                </a:solidFill>
                <a:latin typeface="+mj-ea"/>
                <a:ea typeface="+mj-ea"/>
              </a:rPr>
              <a:t>情報局</a:t>
            </a:r>
            <a:endParaRPr lang="en-US" altLang="ja-JP" sz="1000" dirty="0">
              <a:solidFill>
                <a:schemeClr val="tx1"/>
              </a:solidFill>
              <a:latin typeface="+mj-ea"/>
              <a:ea typeface="+mj-ea"/>
            </a:endParaRPr>
          </a:p>
        </p:txBody>
      </p:sp>
      <p:sp>
        <p:nvSpPr>
          <p:cNvPr id="18" name="テキスト ボックス 17"/>
          <p:cNvSpPr txBox="1"/>
          <p:nvPr/>
        </p:nvSpPr>
        <p:spPr>
          <a:xfrm>
            <a:off x="217128" y="1099437"/>
            <a:ext cx="6948603" cy="91332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地域活動や区役所、子育て・福祉関係の情報をアプリ、ポータルサイト、</a:t>
            </a:r>
            <a:r>
              <a:rPr lang="en-US" altLang="ja-JP" sz="1100" dirty="0">
                <a:solidFill>
                  <a:schemeClr val="tx1"/>
                </a:solidFill>
                <a:latin typeface="+mj-ea"/>
                <a:ea typeface="+mj-ea"/>
              </a:rPr>
              <a:t>SNS</a:t>
            </a:r>
            <a:r>
              <a:rPr lang="ja-JP" altLang="en-US" sz="1100" dirty="0">
                <a:solidFill>
                  <a:schemeClr val="tx1"/>
                </a:solidFill>
                <a:latin typeface="+mj-ea"/>
                <a:ea typeface="+mj-ea"/>
              </a:rPr>
              <a:t>等で発信することにより、誰もが、いつでも、どこでも必要な情報を得ることができる仕組みを構築する。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新たなアプリケーションの開発にあたっては、デザインを重視する観点から常に利用者目線に立ち、ユーザインターフェースの質の向上に取組んでいく。</a:t>
            </a:r>
            <a:endParaRPr lang="en-US" altLang="ja-JP" sz="1100" dirty="0">
              <a:solidFill>
                <a:schemeClr val="tx1"/>
              </a:solidFill>
              <a:latin typeface="+mj-ea"/>
              <a:ea typeface="+mj-ea"/>
            </a:endParaRPr>
          </a:p>
        </p:txBody>
      </p:sp>
      <p:sp>
        <p:nvSpPr>
          <p:cNvPr id="19" name="正方形/長方形 18"/>
          <p:cNvSpPr/>
          <p:nvPr/>
        </p:nvSpPr>
        <p:spPr>
          <a:xfrm>
            <a:off x="7282602" y="4845310"/>
            <a:ext cx="2376120" cy="307777"/>
          </a:xfrm>
          <a:prstGeom prst="rect">
            <a:avLst/>
          </a:prstGeom>
        </p:spPr>
        <p:txBody>
          <a:bodyPr wrap="square">
            <a:spAutoFit/>
          </a:bodyPr>
          <a:lstStyle/>
          <a:p>
            <a:pPr algn="ctr"/>
            <a:r>
              <a:rPr lang="ja-JP" altLang="en-US" sz="1000" dirty="0">
                <a:solidFill>
                  <a:schemeClr val="tx1"/>
                </a:solidFill>
                <a:latin typeface="+mj-ea"/>
                <a:ea typeface="+mj-ea"/>
              </a:rPr>
              <a:t>②城東区わくわく子育て応援アプリ</a:t>
            </a:r>
            <a:endParaRPr lang="en-US" altLang="ja-JP" sz="1000" dirty="0">
              <a:solidFill>
                <a:schemeClr val="tx1"/>
              </a:solidFill>
              <a:latin typeface="+mj-ea"/>
              <a:ea typeface="+mj-ea"/>
            </a:endParaRPr>
          </a:p>
        </p:txBody>
      </p:sp>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78811" y="1497362"/>
            <a:ext cx="2313105" cy="1301122"/>
          </a:xfrm>
          <a:prstGeom prst="rect">
            <a:avLst/>
          </a:prstGeom>
        </p:spPr>
      </p:pic>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11102" y="3293705"/>
            <a:ext cx="1654839" cy="1490827"/>
          </a:xfrm>
          <a:prstGeom prst="rect">
            <a:avLst/>
          </a:prstGeom>
        </p:spPr>
      </p:pic>
      <p:sp>
        <p:nvSpPr>
          <p:cNvPr id="22" name="ホームベース 21"/>
          <p:cNvSpPr/>
          <p:nvPr/>
        </p:nvSpPr>
        <p:spPr>
          <a:xfrm>
            <a:off x="6624289" y="5756420"/>
            <a:ext cx="2412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23" name="ホームベース 22"/>
          <p:cNvSpPr/>
          <p:nvPr/>
        </p:nvSpPr>
        <p:spPr>
          <a:xfrm>
            <a:off x="5369495" y="5756420"/>
            <a:ext cx="1188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ポータルサイト構築</a:t>
            </a:r>
          </a:p>
        </p:txBody>
      </p:sp>
      <p:sp>
        <p:nvSpPr>
          <p:cNvPr id="24" name="ホームベース 62">
            <a:extLst>
              <a:ext uri="{FF2B5EF4-FFF2-40B4-BE49-F238E27FC236}">
                <a16:creationId xmlns:a16="http://schemas.microsoft.com/office/drawing/2014/main" id="{CDD69AFE-184C-4C31-9DA3-372AF2C9DA0C}"/>
              </a:ext>
            </a:extLst>
          </p:cNvPr>
          <p:cNvSpPr/>
          <p:nvPr/>
        </p:nvSpPr>
        <p:spPr>
          <a:xfrm>
            <a:off x="5369495" y="6230997"/>
            <a:ext cx="3666794" cy="213957"/>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25" name="ホームベース 20">
            <a:extLst>
              <a:ext uri="{FF2B5EF4-FFF2-40B4-BE49-F238E27FC236}">
                <a16:creationId xmlns:a16="http://schemas.microsoft.com/office/drawing/2014/main" id="{11834D4E-0772-4110-B780-97247A63F616}"/>
              </a:ext>
            </a:extLst>
          </p:cNvPr>
          <p:cNvSpPr/>
          <p:nvPr/>
        </p:nvSpPr>
        <p:spPr>
          <a:xfrm>
            <a:off x="5369495" y="6455133"/>
            <a:ext cx="3666794" cy="213957"/>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他区への水平展開の検討</a:t>
            </a:r>
          </a:p>
        </p:txBody>
      </p:sp>
      <p:sp>
        <p:nvSpPr>
          <p:cNvPr id="26"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21" name="角丸四角形 20"/>
          <p:cNvSpPr/>
          <p:nvPr/>
        </p:nvSpPr>
        <p:spPr bwMode="auto">
          <a:xfrm>
            <a:off x="217128" y="4241347"/>
            <a:ext cx="7065474" cy="1086255"/>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①ポータルサイトの運用を開始するなど、取組は順調に進捗しています。</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②お知らせ機能を活用し、子育て支援事業をタイムリーに通知しています。また、</a:t>
            </a:r>
            <a:r>
              <a:rPr lang="en-US" altLang="ja-JP" sz="1100" dirty="0">
                <a:solidFill>
                  <a:srgbClr val="4D4D4D"/>
                </a:solidFill>
                <a:latin typeface="Arial" charset="0"/>
                <a:ea typeface="メイリオ" pitchFamily="50" charset="-128"/>
                <a:cs typeface="メイリオ" pitchFamily="50" charset="-128"/>
              </a:rPr>
              <a:t>0</a:t>
            </a:r>
            <a:r>
              <a:rPr lang="ja-JP" altLang="en-US" sz="1100" dirty="0">
                <a:solidFill>
                  <a:srgbClr val="4D4D4D"/>
                </a:solidFill>
                <a:latin typeface="Arial" charset="0"/>
                <a:ea typeface="メイリオ" pitchFamily="50" charset="-128"/>
                <a:cs typeface="メイリオ" pitchFamily="50" charset="-128"/>
              </a:rPr>
              <a:t>歳児家庭見守り支援事業の訪問にてアプリを案内し、子育て情報・児の記録に活用しています。</a:t>
            </a:r>
          </a:p>
        </p:txBody>
      </p:sp>
    </p:spTree>
    <p:extLst>
      <p:ext uri="{BB962C8B-B14F-4D97-AF65-F5344CB8AC3E}">
        <p14:creationId xmlns:p14="http://schemas.microsoft.com/office/powerpoint/2010/main" val="4096932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15</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742905"/>
            <a:ext cx="8679656" cy="59138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多機能型の観光案内表示板（デジタルサイネージ）を整備し、観光客の周遊性・回遊性を向上</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156504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年大阪・関西万博の開催を見据え、外国人を含む来阪観光客の様々なニーズに対応するため、多言語表示の充実や公衆無線</a:t>
            </a:r>
            <a:r>
              <a:rPr lang="en-US" altLang="ja-JP" sz="1100" dirty="0">
                <a:solidFill>
                  <a:schemeClr val="tx1"/>
                </a:solidFill>
                <a:latin typeface="+mj-ea"/>
                <a:ea typeface="+mj-ea"/>
              </a:rPr>
              <a:t>LAN</a:t>
            </a:r>
            <a:r>
              <a:rPr lang="ja-JP" altLang="en-US" sz="1100" dirty="0">
                <a:solidFill>
                  <a:schemeClr val="tx1"/>
                </a:solidFill>
                <a:latin typeface="+mj-ea"/>
                <a:ea typeface="+mj-ea"/>
              </a:rPr>
              <a:t>の設置など、観光案内機能の強化を目的とした多機能型の観光案内表示板（デジタルサイネージ）を、特に多くの観光客が訪れる施設や主要駅の周辺等に整備する。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多機能型の</a:t>
            </a:r>
            <a:r>
              <a:rPr lang="zh-CN" altLang="en-US" sz="1100" dirty="0">
                <a:solidFill>
                  <a:schemeClr val="tx1"/>
                </a:solidFill>
                <a:latin typeface="+mj-ea"/>
                <a:ea typeface="+mj-ea"/>
              </a:rPr>
              <a:t>観光案内表示板</a:t>
            </a:r>
            <a:r>
              <a:rPr lang="ja-JP" altLang="en-US" sz="1100" dirty="0">
                <a:solidFill>
                  <a:schemeClr val="tx1"/>
                </a:solidFill>
                <a:latin typeface="+mj-ea"/>
                <a:ea typeface="+mj-ea"/>
              </a:rPr>
              <a:t>については、災害時等における本市からの情報発信にも活用する。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観光案内表示板の整備・維持管理については、広告収入等により民間活力を積極的に活用し、本市が整備費用及び維持管理費用を負担しない手法による。これにより、多機能型の観光案内表示板を含むより多くの観光案内表示板を整備する。</a:t>
            </a:r>
          </a:p>
          <a:p>
            <a:pPr marL="171450" indent="-171450">
              <a:lnSpc>
                <a:spcPct val="120000"/>
              </a:lnSpc>
              <a:buFont typeface="Wingdings" panose="05000000000000000000" pitchFamily="2" charset="2"/>
              <a:buChar char="l"/>
            </a:pPr>
            <a:endParaRPr lang="ja-JP" altLang="en-US" sz="1100" dirty="0">
              <a:solidFill>
                <a:schemeClr val="tx1"/>
              </a:solidFill>
              <a:latin typeface="+mj-ea"/>
              <a:ea typeface="+mj-ea"/>
            </a:endParaRPr>
          </a:p>
        </p:txBody>
      </p:sp>
      <p:sp>
        <p:nvSpPr>
          <p:cNvPr id="54" name="正方形/長方形 53"/>
          <p:cNvSpPr/>
          <p:nvPr/>
        </p:nvSpPr>
        <p:spPr>
          <a:xfrm>
            <a:off x="194354" y="5091371"/>
            <a:ext cx="1332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graphicFrame>
        <p:nvGraphicFramePr>
          <p:cNvPr id="55" name="表 54"/>
          <p:cNvGraphicFramePr>
            <a:graphicFrameLocks noGrp="1"/>
          </p:cNvGraphicFramePr>
          <p:nvPr>
            <p:extLst>
              <p:ext uri="{D42A27DB-BD31-4B8C-83A1-F6EECF244321}">
                <p14:modId xmlns:p14="http://schemas.microsoft.com/office/powerpoint/2010/main" val="2827676932"/>
              </p:ext>
            </p:extLst>
          </p:nvPr>
        </p:nvGraphicFramePr>
        <p:xfrm>
          <a:off x="410378" y="5353271"/>
          <a:ext cx="4608513" cy="1130613"/>
        </p:xfrm>
        <a:graphic>
          <a:graphicData uri="http://schemas.openxmlformats.org/drawingml/2006/table">
            <a:tbl>
              <a:tblPr firstRow="1" bandRow="1"/>
              <a:tblGrid>
                <a:gridCol w="1536171">
                  <a:extLst>
                    <a:ext uri="{9D8B030D-6E8A-4147-A177-3AD203B41FA5}">
                      <a16:colId xmlns:a16="http://schemas.microsoft.com/office/drawing/2014/main" val="20000"/>
                    </a:ext>
                  </a:extLst>
                </a:gridCol>
                <a:gridCol w="1536171">
                  <a:extLst>
                    <a:ext uri="{9D8B030D-6E8A-4147-A177-3AD203B41FA5}">
                      <a16:colId xmlns:a16="http://schemas.microsoft.com/office/drawing/2014/main" val="20001"/>
                    </a:ext>
                  </a:extLst>
                </a:gridCol>
                <a:gridCol w="1536171">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2021</a:t>
                      </a:r>
                      <a:r>
                        <a:rPr kumimoji="1" lang="ja-JP" altLang="en-US" sz="1200" b="0" kern="1200" dirty="0">
                          <a:solidFill>
                            <a:schemeClr val="bg1"/>
                          </a:solidFill>
                          <a:latin typeface="+mj-ea"/>
                          <a:ea typeface="+mj-ea"/>
                          <a:cs typeface="+mn-cs"/>
                        </a:rPr>
                        <a:t>年度</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2022</a:t>
                      </a:r>
                      <a:r>
                        <a:rPr kumimoji="1" lang="ja-JP" altLang="en-US" sz="12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2023</a:t>
                      </a:r>
                      <a:r>
                        <a:rPr kumimoji="1" lang="ja-JP" altLang="en-US" sz="12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770573">
                <a:tc>
                  <a:txBody>
                    <a:bodyPr/>
                    <a:lstStyle/>
                    <a:p>
                      <a:endParaRPr kumimoji="1" lang="ja-JP" altLang="en-US" sz="14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bl>
          </a:graphicData>
        </a:graphic>
      </p:graphicFrame>
      <p:pic>
        <p:nvPicPr>
          <p:cNvPr id="32" name="図 3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04527" y="2600908"/>
            <a:ext cx="2664997" cy="3025203"/>
          </a:xfrm>
          <a:prstGeom prst="rect">
            <a:avLst/>
          </a:prstGeom>
        </p:spPr>
      </p:pic>
      <p:sp>
        <p:nvSpPr>
          <p:cNvPr id="59" name="正方形/長方形 58"/>
          <p:cNvSpPr/>
          <p:nvPr/>
        </p:nvSpPr>
        <p:spPr>
          <a:xfrm>
            <a:off x="446382" y="3881519"/>
            <a:ext cx="3619112" cy="837152"/>
          </a:xfrm>
          <a:prstGeom prst="rect">
            <a:avLst/>
          </a:prstGeom>
          <a:ln>
            <a:solidFill>
              <a:srgbClr val="DF5327"/>
            </a:solidFill>
          </a:ln>
        </p:spPr>
        <p:txBody>
          <a:bodyPr wrap="square">
            <a:spAutoFit/>
          </a:bodyPr>
          <a:lstStyle/>
          <a:p>
            <a:r>
              <a:rPr lang="en-US" altLang="ja-JP" sz="1100" dirty="0">
                <a:solidFill>
                  <a:prstClr val="black"/>
                </a:solidFill>
                <a:latin typeface="+mj-lt"/>
                <a:ea typeface="メイリオ" panose="020B0604030504040204" pitchFamily="50" charset="-128"/>
              </a:rPr>
              <a:t>【</a:t>
            </a:r>
            <a:r>
              <a:rPr lang="ja-JP" altLang="en-US" sz="1100" dirty="0">
                <a:solidFill>
                  <a:prstClr val="black"/>
                </a:solidFill>
                <a:latin typeface="+mj-lt"/>
                <a:ea typeface="メイリオ" panose="020B0604030504040204" pitchFamily="50" charset="-128"/>
              </a:rPr>
              <a:t>期待される効果</a:t>
            </a:r>
            <a:r>
              <a:rPr lang="en-US" altLang="ja-JP" sz="1100" dirty="0">
                <a:solidFill>
                  <a:prstClr val="black"/>
                </a:solidFill>
                <a:latin typeface="+mj-lt"/>
                <a:ea typeface="メイリオ" panose="020B0604030504040204" pitchFamily="50" charset="-128"/>
              </a:rPr>
              <a:t>】</a:t>
            </a:r>
          </a:p>
          <a:p>
            <a:r>
              <a:rPr lang="ja-JP" altLang="en-US" sz="1100" dirty="0">
                <a:solidFill>
                  <a:prstClr val="black"/>
                </a:solidFill>
                <a:latin typeface="+mj-lt"/>
                <a:ea typeface="メイリオ" panose="020B0604030504040204" pitchFamily="50" charset="-128"/>
              </a:rPr>
              <a:t>・観光客の周遊性・回遊性の向上</a:t>
            </a:r>
          </a:p>
          <a:p>
            <a:r>
              <a:rPr lang="ja-JP" altLang="en-US" sz="1100" dirty="0">
                <a:solidFill>
                  <a:prstClr val="black"/>
                </a:solidFill>
                <a:latin typeface="+mj-lt"/>
                <a:ea typeface="メイリオ" panose="020B0604030504040204" pitchFamily="50" charset="-128"/>
              </a:rPr>
              <a:t>・外国人観光客の利便性向上</a:t>
            </a:r>
          </a:p>
        </p:txBody>
      </p:sp>
      <p:sp>
        <p:nvSpPr>
          <p:cNvPr id="60" name="正方形/長方形 59"/>
          <p:cNvSpPr/>
          <p:nvPr/>
        </p:nvSpPr>
        <p:spPr>
          <a:xfrm>
            <a:off x="7675650" y="5660753"/>
            <a:ext cx="1908000" cy="312393"/>
          </a:xfrm>
          <a:prstGeom prst="rect">
            <a:avLst/>
          </a:prstGeom>
        </p:spPr>
        <p:txBody>
          <a:bodyPr wrap="square">
            <a:spAutoFit/>
          </a:bodyPr>
          <a:lstStyle/>
          <a:p>
            <a:r>
              <a:rPr lang="ja-JP" altLang="en-US" sz="1050" dirty="0">
                <a:solidFill>
                  <a:prstClr val="black"/>
                </a:solidFill>
                <a:latin typeface="+mj-ea"/>
              </a:rPr>
              <a:t>道頓堀における設置事例</a:t>
            </a: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96443" y="4310238"/>
            <a:ext cx="1498584" cy="1472359"/>
          </a:xfrm>
          <a:prstGeom prst="rect">
            <a:avLst/>
          </a:prstGeom>
        </p:spPr>
      </p:pic>
      <p:sp>
        <p:nvSpPr>
          <p:cNvPr id="16" name="ホームベース 15"/>
          <p:cNvSpPr/>
          <p:nvPr/>
        </p:nvSpPr>
        <p:spPr>
          <a:xfrm>
            <a:off x="446382" y="5835812"/>
            <a:ext cx="4494211" cy="43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多機能型観光案内表示板整備</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18"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15" name="角丸四角形 14"/>
          <p:cNvSpPr/>
          <p:nvPr/>
        </p:nvSpPr>
        <p:spPr bwMode="auto">
          <a:xfrm>
            <a:off x="410378" y="2911070"/>
            <a:ext cx="6080189" cy="543127"/>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民間活力を活用した観光案内表示板のモデル事業にかかる事業者を選定し取組を進めています。</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4034636652"/>
      </p:ext>
    </p:extLst>
  </p:cSld>
  <p:clrMapOvr>
    <a:masterClrMapping/>
  </p:clrMapOvr>
</p:sld>
</file>

<file path=ppt/theme/theme1.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標準デザイン">
  <a:themeElements>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標準デザイン">
      <a:majorFont>
        <a:latin typeface="メイリオ"/>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3144</Words>
  <Application>Microsoft Office PowerPoint</Application>
  <PresentationFormat>A4 210 x 297 mm</PresentationFormat>
  <Paragraphs>219</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7</vt:i4>
      </vt:variant>
      <vt:variant>
        <vt:lpstr>スライド タイトル</vt:lpstr>
      </vt:variant>
      <vt:variant>
        <vt:i4>9</vt:i4>
      </vt:variant>
    </vt:vector>
  </HeadingPairs>
  <TitlesOfParts>
    <vt:vector size="21" baseType="lpstr">
      <vt:lpstr>Meiryo UI</vt:lpstr>
      <vt:lpstr>メイリオ</vt:lpstr>
      <vt:lpstr>Arial</vt:lpstr>
      <vt:lpstr>Calibri</vt:lpstr>
      <vt:lpstr>Wingdings</vt:lpstr>
      <vt:lpstr>6_標準デザイン</vt:lpstr>
      <vt:lpstr>4_標準デザイン</vt:lpstr>
      <vt:lpstr>7_標準デザイン</vt:lpstr>
      <vt:lpstr>2_標準デザイン</vt:lpstr>
      <vt:lpstr>5_標準デザイン</vt:lpstr>
      <vt:lpstr>3_標準デザイン</vt:lpstr>
      <vt:lpstr>8_標準デザイン</vt:lpstr>
      <vt:lpstr>大阪市ICT戦略アクションプラン 2021年度の取組について</vt:lpstr>
      <vt:lpstr>都市インフラのデジタル化の推進</vt:lpstr>
      <vt:lpstr>都市インフラのデジタル化の推進</vt:lpstr>
      <vt:lpstr>都市インフラのデジタル化の推進</vt:lpstr>
      <vt:lpstr>最先端テクノロジーの実証実験等の受け入れの推進</vt:lpstr>
      <vt:lpstr>地域特性に応じた取組の推進</vt:lpstr>
      <vt:lpstr>地域特性に応じた取組の推進</vt:lpstr>
      <vt:lpstr>地域特性に応じた取組の推進</vt:lpstr>
      <vt:lpstr>地域特性に応じた取組の推進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2020-07-30T08:54:59Z</dcterms:created>
  <dcterms:modified xsi:type="dcterms:W3CDTF">2022-05-02T07:53:47Z</dcterms:modified>
</cp:coreProperties>
</file>