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2" showSpecialPlsOnTitleSld="0" removePersonalInfoOnSave="1" saveSubsetFonts="1">
  <p:sldMasterIdLst>
    <p:sldMasterId id="2147483654" r:id="rId1"/>
    <p:sldMasterId id="2147483652" r:id="rId2"/>
    <p:sldMasterId id="2147483655" r:id="rId3"/>
    <p:sldMasterId id="2147483650" r:id="rId4"/>
    <p:sldMasterId id="2147483653" r:id="rId5"/>
    <p:sldMasterId id="2147483651" r:id="rId6"/>
    <p:sldMasterId id="2147483735" r:id="rId7"/>
  </p:sldMasterIdLst>
  <p:notesMasterIdLst>
    <p:notesMasterId r:id="rId16"/>
  </p:notesMasterIdLst>
  <p:handoutMasterIdLst>
    <p:handoutMasterId r:id="rId17"/>
  </p:handoutMasterIdLst>
  <p:sldIdLst>
    <p:sldId id="513" r:id="rId8"/>
    <p:sldId id="514" r:id="rId9"/>
    <p:sldId id="515" r:id="rId10"/>
    <p:sldId id="557" r:id="rId11"/>
    <p:sldId id="516" r:id="rId12"/>
    <p:sldId id="519" r:id="rId13"/>
    <p:sldId id="517" r:id="rId14"/>
    <p:sldId id="522" r:id="rId15"/>
  </p:sldIdLst>
  <p:sldSz cx="9906000" cy="6858000" type="A4"/>
  <p:notesSz cx="6807200" cy="9939338"/>
  <p:defaultTex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p:defaultTextStyle>
  <p:extLst>
    <p:ext uri="{521415D9-36F7-43E2-AB2F-B90AF26B5E84}">
      <p14:sectionLst xmlns:p14="http://schemas.microsoft.com/office/powerpoint/2010/main">
        <p14:section name="3.取組内容" id="{97D64EA0-41A4-4BFE-9006-9DD3FB4F0DB6}">
          <p14:sldIdLst>
            <p14:sldId id="513"/>
            <p14:sldId id="514"/>
            <p14:sldId id="515"/>
            <p14:sldId id="557"/>
            <p14:sldId id="516"/>
            <p14:sldId id="519"/>
            <p14:sldId id="517"/>
            <p14:sldId id="522"/>
          </p14:sldIdLst>
        </p14:section>
      </p14:sectionLst>
    </p:ext>
    <p:ext uri="{EFAFB233-063F-42B5-8137-9DF3F51BA10A}">
      <p15:sldGuideLst xmlns:p15="http://schemas.microsoft.com/office/powerpoint/2012/main">
        <p15:guide id="1" orient="horz" pos="2523" userDrawn="1">
          <p15:clr>
            <a:srgbClr val="A4A3A4"/>
          </p15:clr>
        </p15:guide>
        <p15:guide id="2" orient="horz" pos="391">
          <p15:clr>
            <a:srgbClr val="A4A3A4"/>
          </p15:clr>
        </p15:guide>
        <p15:guide id="3" orient="horz" pos="2160">
          <p15:clr>
            <a:srgbClr val="A4A3A4"/>
          </p15:clr>
        </p15:guide>
        <p15:guide id="4" orient="horz" pos="1185">
          <p15:clr>
            <a:srgbClr val="A4A3A4"/>
          </p15:clr>
        </p15:guide>
        <p15:guide id="5" orient="horz" pos="3135">
          <p15:clr>
            <a:srgbClr val="A4A3A4"/>
          </p15:clr>
        </p15:guide>
        <p15:guide id="6" orient="horz" pos="595">
          <p15:clr>
            <a:srgbClr val="A4A3A4"/>
          </p15:clr>
        </p15:guide>
        <p15:guide id="7" pos="3120">
          <p15:clr>
            <a:srgbClr val="A4A3A4"/>
          </p15:clr>
        </p15:guide>
        <p15:guide id="8" pos="2145">
          <p15:clr>
            <a:srgbClr val="A4A3A4"/>
          </p15:clr>
        </p15:guide>
        <p15:guide id="9" pos="4095">
          <p15:clr>
            <a:srgbClr val="A4A3A4"/>
          </p15:clr>
        </p15:guide>
        <p15:guide id="10" pos="5728">
          <p15:clr>
            <a:srgbClr val="A4A3A4"/>
          </p15:clr>
        </p15:guide>
        <p15:guide id="11" pos="51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34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00"/>
    <a:srgbClr val="E28700"/>
    <a:srgbClr val="DA4C20"/>
    <a:srgbClr val="E8D0D0"/>
    <a:srgbClr val="B73101"/>
    <a:srgbClr val="FEC306"/>
    <a:srgbClr val="DF5327"/>
    <a:srgbClr val="C0504D"/>
    <a:srgbClr val="FAE8DC"/>
    <a:srgbClr val="FBF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2E130-1638-44A9-917E-D3F6897FC003}" v="14" dt="2020-07-07T08:51:27.641"/>
    <p1510:client id="{68C2C9F4-5BD8-4384-A3F4-E4733B60D2B0}" v="2" dt="2020-07-07T08:49:12.910"/>
    <p1510:client id="{762365F9-0454-4E4F-80BD-B895221C317F}" v="111" dt="2020-06-18T09:16:40.620"/>
    <p1510:client id="{BB403870-EA5A-48C8-A027-4CC40AB730EB}" v="9" dt="2020-07-16T05:53:06"/>
    <p1510:client id="{C287EDBF-A3DF-43FF-A31C-89978A13F750}" v="2" dt="2020-06-15T04:54:44.00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3699" autoAdjust="0"/>
  </p:normalViewPr>
  <p:slideViewPr>
    <p:cSldViewPr snapToGrid="0">
      <p:cViewPr varScale="1">
        <p:scale>
          <a:sx n="130" d="100"/>
          <a:sy n="130" d="100"/>
        </p:scale>
        <p:origin x="690" y="96"/>
      </p:cViewPr>
      <p:guideLst>
        <p:guide orient="horz" pos="2523"/>
        <p:guide orient="horz" pos="391"/>
        <p:guide orient="horz" pos="2160"/>
        <p:guide orient="horz" pos="1185"/>
        <p:guide orient="horz" pos="3135"/>
        <p:guide orient="horz" pos="595"/>
        <p:guide pos="3120"/>
        <p:guide pos="2145"/>
        <p:guide pos="4095"/>
        <p:guide pos="5728"/>
        <p:guide pos="512"/>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4AA43CAA-F8D9-4772-8863-89498C00E2FB}" type="slidenum">
              <a:rPr lang="en-US" altLang="ja-JP"/>
              <a:pPr/>
              <a:t>‹#›</a:t>
            </a:fld>
            <a:endParaRPr lang="en-US" altLang="ja-JP"/>
          </a:p>
        </p:txBody>
      </p:sp>
    </p:spTree>
    <p:extLst>
      <p:ext uri="{BB962C8B-B14F-4D97-AF65-F5344CB8AC3E}">
        <p14:creationId xmlns:p14="http://schemas.microsoft.com/office/powerpoint/2010/main" val="428952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0112" y="4720684"/>
            <a:ext cx="5446977" cy="447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510" name="Rectangle 6"/>
          <p:cNvSpPr>
            <a:spLocks noGrp="1" noChangeArrowheads="1"/>
          </p:cNvSpPr>
          <p:nvPr>
            <p:ph type="ftr" sz="quarter" idx="4"/>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D1BAD1C1-0E96-402A-B153-AAE1930FC3D4}" type="slidenum">
              <a:rPr lang="en-US" altLang="ja-JP"/>
              <a:pPr/>
              <a:t>‹#›</a:t>
            </a:fld>
            <a:endParaRPr lang="en-US" altLang="ja-JP"/>
          </a:p>
        </p:txBody>
      </p:sp>
    </p:spTree>
    <p:extLst>
      <p:ext uri="{BB962C8B-B14F-4D97-AF65-F5344CB8AC3E}">
        <p14:creationId xmlns:p14="http://schemas.microsoft.com/office/powerpoint/2010/main" val="1487058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9903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73592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104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1CB25E3E-A466-48C9-9475-8605BDB45D95}" type="slidenum">
              <a:rPr lang="en-US" altLang="ja-JP"/>
              <a:pPr/>
              <a:t>‹#›</a:t>
            </a:fld>
            <a:endParaRPr lang="en-US" altLang="ja-JP"/>
          </a:p>
        </p:txBody>
      </p:sp>
    </p:spTree>
    <p:extLst>
      <p:ext uri="{BB962C8B-B14F-4D97-AF65-F5344CB8AC3E}">
        <p14:creationId xmlns:p14="http://schemas.microsoft.com/office/powerpoint/2010/main" val="35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F3ACBDD4-41DB-4240-A655-7396D11B8BEB}" type="slidenum">
              <a:rPr lang="en-US" altLang="ja-JP"/>
              <a:pPr/>
              <a:t>‹#›</a:t>
            </a:fld>
            <a:endParaRPr lang="en-US" altLang="ja-JP"/>
          </a:p>
        </p:txBody>
      </p:sp>
    </p:spTree>
    <p:extLst>
      <p:ext uri="{BB962C8B-B14F-4D97-AF65-F5344CB8AC3E}">
        <p14:creationId xmlns:p14="http://schemas.microsoft.com/office/powerpoint/2010/main" val="41445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F5CC3CC8-C8F7-48A5-A2D8-B541216CCBF8}" type="slidenum">
              <a:rPr lang="en-US" altLang="ja-JP"/>
              <a:pPr/>
              <a:t>‹#›</a:t>
            </a:fld>
            <a:endParaRPr lang="en-US" altLang="ja-JP"/>
          </a:p>
        </p:txBody>
      </p:sp>
    </p:spTree>
    <p:extLst>
      <p:ext uri="{BB962C8B-B14F-4D97-AF65-F5344CB8AC3E}">
        <p14:creationId xmlns:p14="http://schemas.microsoft.com/office/powerpoint/2010/main" val="290368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63281EA2-573B-4613-A30B-B24EC0C74477}" type="slidenum">
              <a:rPr lang="en-US" altLang="ja-JP"/>
              <a:pPr/>
              <a:t>‹#›</a:t>
            </a:fld>
            <a:endParaRPr lang="en-US" altLang="ja-JP"/>
          </a:p>
        </p:txBody>
      </p:sp>
    </p:spTree>
    <p:extLst>
      <p:ext uri="{BB962C8B-B14F-4D97-AF65-F5344CB8AC3E}">
        <p14:creationId xmlns:p14="http://schemas.microsoft.com/office/powerpoint/2010/main" val="195947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0BBCB1E7-E20E-4D82-8902-BEF31A1E5222}" type="slidenum">
              <a:rPr lang="en-US" altLang="ja-JP"/>
              <a:pPr/>
              <a:t>‹#›</a:t>
            </a:fld>
            <a:endParaRPr lang="en-US" altLang="ja-JP"/>
          </a:p>
        </p:txBody>
      </p:sp>
    </p:spTree>
    <p:extLst>
      <p:ext uri="{BB962C8B-B14F-4D97-AF65-F5344CB8AC3E}">
        <p14:creationId xmlns:p14="http://schemas.microsoft.com/office/powerpoint/2010/main" val="3124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BFD2F668-4010-4DAC-A2AE-7ED93632BBDE}" type="slidenum">
              <a:rPr lang="en-US" altLang="ja-JP"/>
              <a:pPr/>
              <a:t>‹#›</a:t>
            </a:fld>
            <a:endParaRPr lang="en-US" altLang="ja-JP"/>
          </a:p>
        </p:txBody>
      </p:sp>
    </p:spTree>
    <p:extLst>
      <p:ext uri="{BB962C8B-B14F-4D97-AF65-F5344CB8AC3E}">
        <p14:creationId xmlns:p14="http://schemas.microsoft.com/office/powerpoint/2010/main" val="141575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610008DB-0F20-43EA-8913-5E4B0327B793}" type="slidenum">
              <a:rPr lang="en-US" altLang="ja-JP"/>
              <a:pPr/>
              <a:t>‹#›</a:t>
            </a:fld>
            <a:endParaRPr lang="en-US" altLang="ja-JP"/>
          </a:p>
        </p:txBody>
      </p:sp>
    </p:spTree>
    <p:extLst>
      <p:ext uri="{BB962C8B-B14F-4D97-AF65-F5344CB8AC3E}">
        <p14:creationId xmlns:p14="http://schemas.microsoft.com/office/powerpoint/2010/main" val="29187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AAA15475-3E1A-415A-B7B2-2FCF67F6D27A}" type="slidenum">
              <a:rPr lang="en-US" altLang="ja-JP"/>
              <a:pPr/>
              <a:t>‹#›</a:t>
            </a:fld>
            <a:endParaRPr lang="en-US" altLang="ja-JP"/>
          </a:p>
        </p:txBody>
      </p:sp>
    </p:spTree>
    <p:extLst>
      <p:ext uri="{BB962C8B-B14F-4D97-AF65-F5344CB8AC3E}">
        <p14:creationId xmlns:p14="http://schemas.microsoft.com/office/powerpoint/2010/main" val="33153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60219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0644892-C690-4E53-AE3A-BEE9C1E3CA98}" type="slidenum">
              <a:rPr lang="en-US" altLang="ja-JP"/>
              <a:pPr/>
              <a:t>‹#›</a:t>
            </a:fld>
            <a:endParaRPr lang="en-US" altLang="ja-JP"/>
          </a:p>
        </p:txBody>
      </p:sp>
    </p:spTree>
    <p:extLst>
      <p:ext uri="{BB962C8B-B14F-4D97-AF65-F5344CB8AC3E}">
        <p14:creationId xmlns:p14="http://schemas.microsoft.com/office/powerpoint/2010/main" val="12979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00CCD2E6-93FE-494A-A2C7-02B2FA80D45E}" type="slidenum">
              <a:rPr lang="en-US" altLang="ja-JP"/>
              <a:pPr/>
              <a:t>‹#›</a:t>
            </a:fld>
            <a:endParaRPr lang="en-US" altLang="ja-JP"/>
          </a:p>
        </p:txBody>
      </p:sp>
    </p:spTree>
    <p:extLst>
      <p:ext uri="{BB962C8B-B14F-4D97-AF65-F5344CB8AC3E}">
        <p14:creationId xmlns:p14="http://schemas.microsoft.com/office/powerpoint/2010/main" val="381515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8EF3EC3-E668-4D77-8970-6F16AD6744AE}" type="slidenum">
              <a:rPr lang="en-US" altLang="ja-JP"/>
              <a:pPr/>
              <a:t>‹#›</a:t>
            </a:fld>
            <a:endParaRPr lang="en-US" altLang="ja-JP"/>
          </a:p>
        </p:txBody>
      </p:sp>
    </p:spTree>
    <p:extLst>
      <p:ext uri="{BB962C8B-B14F-4D97-AF65-F5344CB8AC3E}">
        <p14:creationId xmlns:p14="http://schemas.microsoft.com/office/powerpoint/2010/main" val="37465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126147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40333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427502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65985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188082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0024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547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72240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30971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88055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4274291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26759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743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B12151A9-9E7E-42F3-8191-C3306623388C}" type="slidenum">
              <a:rPr lang="en-US" altLang="ja-JP"/>
              <a:pPr/>
              <a:t>‹#›</a:t>
            </a:fld>
            <a:endParaRPr lang="en-US" altLang="ja-JP"/>
          </a:p>
        </p:txBody>
      </p:sp>
    </p:spTree>
    <p:extLst>
      <p:ext uri="{BB962C8B-B14F-4D97-AF65-F5344CB8AC3E}">
        <p14:creationId xmlns:p14="http://schemas.microsoft.com/office/powerpoint/2010/main" val="41897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D54622F9-BBBC-4961-8942-6B6AD84B81FE}" type="slidenum">
              <a:rPr lang="en-US" altLang="ja-JP"/>
              <a:pPr/>
              <a:t>‹#›</a:t>
            </a:fld>
            <a:endParaRPr lang="en-US" altLang="ja-JP"/>
          </a:p>
        </p:txBody>
      </p:sp>
    </p:spTree>
    <p:extLst>
      <p:ext uri="{BB962C8B-B14F-4D97-AF65-F5344CB8AC3E}">
        <p14:creationId xmlns:p14="http://schemas.microsoft.com/office/powerpoint/2010/main" val="243904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6CB733D7-6E1D-4904-9F5D-9BF4CEF47844}" type="slidenum">
              <a:rPr lang="en-US" altLang="ja-JP"/>
              <a:pPr/>
              <a:t>‹#›</a:t>
            </a:fld>
            <a:endParaRPr lang="en-US" altLang="ja-JP"/>
          </a:p>
        </p:txBody>
      </p:sp>
    </p:spTree>
    <p:extLst>
      <p:ext uri="{BB962C8B-B14F-4D97-AF65-F5344CB8AC3E}">
        <p14:creationId xmlns:p14="http://schemas.microsoft.com/office/powerpoint/2010/main" val="1706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2B059851-E708-4C0C-9789-8A3495182428}" type="slidenum">
              <a:rPr lang="en-US" altLang="ja-JP"/>
              <a:pPr/>
              <a:t>‹#›</a:t>
            </a:fld>
            <a:endParaRPr lang="en-US" altLang="ja-JP"/>
          </a:p>
        </p:txBody>
      </p:sp>
    </p:spTree>
    <p:extLst>
      <p:ext uri="{BB962C8B-B14F-4D97-AF65-F5344CB8AC3E}">
        <p14:creationId xmlns:p14="http://schemas.microsoft.com/office/powerpoint/2010/main" val="183445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5EF8FCF7-3228-447B-B58D-075A5A48AC1F}" type="slidenum">
              <a:rPr lang="en-US" altLang="ja-JP"/>
              <a:pPr/>
              <a:t>‹#›</a:t>
            </a:fld>
            <a:endParaRPr lang="en-US" altLang="ja-JP"/>
          </a:p>
        </p:txBody>
      </p:sp>
    </p:spTree>
    <p:extLst>
      <p:ext uri="{BB962C8B-B14F-4D97-AF65-F5344CB8AC3E}">
        <p14:creationId xmlns:p14="http://schemas.microsoft.com/office/powerpoint/2010/main" val="2556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128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6D7E2887-AB3A-4CB2-9FE3-0FC7420669AF}" type="slidenum">
              <a:rPr lang="en-US" altLang="ja-JP"/>
              <a:pPr/>
              <a:t>‹#›</a:t>
            </a:fld>
            <a:endParaRPr lang="en-US" altLang="ja-JP"/>
          </a:p>
        </p:txBody>
      </p:sp>
    </p:spTree>
    <p:extLst>
      <p:ext uri="{BB962C8B-B14F-4D97-AF65-F5344CB8AC3E}">
        <p14:creationId xmlns:p14="http://schemas.microsoft.com/office/powerpoint/2010/main" val="1530393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70A24804-7C61-4983-AD88-E752E1EAE919}" type="slidenum">
              <a:rPr lang="en-US" altLang="ja-JP"/>
              <a:pPr/>
              <a:t>‹#›</a:t>
            </a:fld>
            <a:endParaRPr lang="en-US" altLang="ja-JP"/>
          </a:p>
        </p:txBody>
      </p:sp>
    </p:spTree>
    <p:extLst>
      <p:ext uri="{BB962C8B-B14F-4D97-AF65-F5344CB8AC3E}">
        <p14:creationId xmlns:p14="http://schemas.microsoft.com/office/powerpoint/2010/main" val="371742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EACFDFF5-02AD-4008-B22A-0E80D267831C}" type="slidenum">
              <a:rPr lang="en-US" altLang="ja-JP"/>
              <a:pPr/>
              <a:t>‹#›</a:t>
            </a:fld>
            <a:endParaRPr lang="en-US" altLang="ja-JP"/>
          </a:p>
        </p:txBody>
      </p:sp>
    </p:spTree>
    <p:extLst>
      <p:ext uri="{BB962C8B-B14F-4D97-AF65-F5344CB8AC3E}">
        <p14:creationId xmlns:p14="http://schemas.microsoft.com/office/powerpoint/2010/main" val="235596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33B1B20-871F-4CFF-A874-3E9CF5EA9C86}" type="slidenum">
              <a:rPr lang="en-US" altLang="ja-JP"/>
              <a:pPr/>
              <a:t>‹#›</a:t>
            </a:fld>
            <a:endParaRPr lang="en-US" altLang="ja-JP"/>
          </a:p>
        </p:txBody>
      </p:sp>
    </p:spTree>
    <p:extLst>
      <p:ext uri="{BB962C8B-B14F-4D97-AF65-F5344CB8AC3E}">
        <p14:creationId xmlns:p14="http://schemas.microsoft.com/office/powerpoint/2010/main" val="332179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6414557C-F985-4657-9E85-EB1FED5C4CFA}" type="slidenum">
              <a:rPr lang="en-US" altLang="ja-JP"/>
              <a:pPr/>
              <a:t>‹#›</a:t>
            </a:fld>
            <a:endParaRPr lang="en-US" altLang="ja-JP"/>
          </a:p>
        </p:txBody>
      </p:sp>
    </p:spTree>
    <p:extLst>
      <p:ext uri="{BB962C8B-B14F-4D97-AF65-F5344CB8AC3E}">
        <p14:creationId xmlns:p14="http://schemas.microsoft.com/office/powerpoint/2010/main" val="7547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AC99E245-D082-4305-A804-C16C424B0A81}" type="slidenum">
              <a:rPr lang="en-US" altLang="ja-JP"/>
              <a:pPr/>
              <a:t>‹#›</a:t>
            </a:fld>
            <a:endParaRPr lang="en-US" altLang="ja-JP"/>
          </a:p>
        </p:txBody>
      </p:sp>
    </p:spTree>
    <p:extLst>
      <p:ext uri="{BB962C8B-B14F-4D97-AF65-F5344CB8AC3E}">
        <p14:creationId xmlns:p14="http://schemas.microsoft.com/office/powerpoint/2010/main" val="19789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630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4392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753540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296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08189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339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8848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1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6673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8030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52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a:prstGeom prst="rect">
            <a:avLst/>
          </a:prstGeo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274638"/>
            <a:ext cx="65341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9816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3BDCAAE4-29E5-4F3F-804C-A9A65059E0CB}" type="slidenum">
              <a:rPr lang="en-US" altLang="ja-JP"/>
              <a:pPr/>
              <a:t>‹#›</a:t>
            </a:fld>
            <a:endParaRPr lang="en-US" altLang="ja-JP"/>
          </a:p>
        </p:txBody>
      </p:sp>
    </p:spTree>
    <p:extLst>
      <p:ext uri="{BB962C8B-B14F-4D97-AF65-F5344CB8AC3E}">
        <p14:creationId xmlns:p14="http://schemas.microsoft.com/office/powerpoint/2010/main" val="2909515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B08479D-F2DC-4A63-B59A-8E9AE873EB6B}" type="slidenum">
              <a:rPr lang="en-US" altLang="ja-JP"/>
              <a:pPr/>
              <a:t>‹#›</a:t>
            </a:fld>
            <a:endParaRPr lang="en-US" altLang="ja-JP"/>
          </a:p>
        </p:txBody>
      </p:sp>
    </p:spTree>
    <p:extLst>
      <p:ext uri="{BB962C8B-B14F-4D97-AF65-F5344CB8AC3E}">
        <p14:creationId xmlns:p14="http://schemas.microsoft.com/office/powerpoint/2010/main" val="119285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E936E9A4-44AB-47A5-BE8C-71D8F8A8E468}" type="slidenum">
              <a:rPr lang="en-US" altLang="ja-JP"/>
              <a:pPr/>
              <a:t>‹#›</a:t>
            </a:fld>
            <a:endParaRPr lang="en-US" altLang="ja-JP"/>
          </a:p>
        </p:txBody>
      </p:sp>
    </p:spTree>
    <p:extLst>
      <p:ext uri="{BB962C8B-B14F-4D97-AF65-F5344CB8AC3E}">
        <p14:creationId xmlns:p14="http://schemas.microsoft.com/office/powerpoint/2010/main" val="5933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0575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E4A8D23B-0AE5-4A0E-BF17-3EBBEA5402BB}" type="slidenum">
              <a:rPr lang="en-US" altLang="ja-JP"/>
              <a:pPr/>
              <a:t>‹#›</a:t>
            </a:fld>
            <a:endParaRPr lang="en-US" altLang="ja-JP"/>
          </a:p>
        </p:txBody>
      </p:sp>
    </p:spTree>
    <p:extLst>
      <p:ext uri="{BB962C8B-B14F-4D97-AF65-F5344CB8AC3E}">
        <p14:creationId xmlns:p14="http://schemas.microsoft.com/office/powerpoint/2010/main" val="4127402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26220419-0B87-4419-8FA1-2BF7246C924B}" type="slidenum">
              <a:rPr lang="en-US" altLang="ja-JP"/>
              <a:pPr/>
              <a:t>‹#›</a:t>
            </a:fld>
            <a:endParaRPr lang="en-US" altLang="ja-JP"/>
          </a:p>
        </p:txBody>
      </p:sp>
    </p:spTree>
    <p:extLst>
      <p:ext uri="{BB962C8B-B14F-4D97-AF65-F5344CB8AC3E}">
        <p14:creationId xmlns:p14="http://schemas.microsoft.com/office/powerpoint/2010/main" val="334268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5CAF7163-7FCD-421B-B69E-5F573F78EED4}" type="slidenum">
              <a:rPr lang="en-US" altLang="ja-JP"/>
              <a:pPr/>
              <a:t>‹#›</a:t>
            </a:fld>
            <a:endParaRPr lang="en-US" altLang="ja-JP"/>
          </a:p>
        </p:txBody>
      </p:sp>
    </p:spTree>
    <p:extLst>
      <p:ext uri="{BB962C8B-B14F-4D97-AF65-F5344CB8AC3E}">
        <p14:creationId xmlns:p14="http://schemas.microsoft.com/office/powerpoint/2010/main" val="409214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1580EEB-D223-4CB0-934B-390F2402DDBE}" type="slidenum">
              <a:rPr lang="en-US" altLang="ja-JP"/>
              <a:pPr/>
              <a:t>‹#›</a:t>
            </a:fld>
            <a:endParaRPr lang="en-US" altLang="ja-JP"/>
          </a:p>
        </p:txBody>
      </p:sp>
    </p:spTree>
    <p:extLst>
      <p:ext uri="{BB962C8B-B14F-4D97-AF65-F5344CB8AC3E}">
        <p14:creationId xmlns:p14="http://schemas.microsoft.com/office/powerpoint/2010/main" val="207049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F42002B-0E65-4B97-8ACC-98BFCA89BB18}" type="slidenum">
              <a:rPr lang="en-US" altLang="ja-JP"/>
              <a:pPr/>
              <a:t>‹#›</a:t>
            </a:fld>
            <a:endParaRPr lang="en-US" altLang="ja-JP"/>
          </a:p>
        </p:txBody>
      </p:sp>
    </p:spTree>
    <p:extLst>
      <p:ext uri="{BB962C8B-B14F-4D97-AF65-F5344CB8AC3E}">
        <p14:creationId xmlns:p14="http://schemas.microsoft.com/office/powerpoint/2010/main" val="88423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2E3CFD6F-2230-4BBB-A785-BAB62141AC91}" type="slidenum">
              <a:rPr lang="en-US" altLang="ja-JP"/>
              <a:pPr/>
              <a:t>‹#›</a:t>
            </a:fld>
            <a:endParaRPr lang="en-US" altLang="ja-JP"/>
          </a:p>
        </p:txBody>
      </p:sp>
    </p:spTree>
    <p:extLst>
      <p:ext uri="{BB962C8B-B14F-4D97-AF65-F5344CB8AC3E}">
        <p14:creationId xmlns:p14="http://schemas.microsoft.com/office/powerpoint/2010/main" val="202336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DE07A26-CB65-45F7-B18A-C9947D9AA599}" type="slidenum">
              <a:rPr lang="en-US" altLang="ja-JP"/>
              <a:pPr/>
              <a:t>‹#›</a:t>
            </a:fld>
            <a:endParaRPr lang="en-US" altLang="ja-JP"/>
          </a:p>
        </p:txBody>
      </p:sp>
    </p:spTree>
    <p:extLst>
      <p:ext uri="{BB962C8B-B14F-4D97-AF65-F5344CB8AC3E}">
        <p14:creationId xmlns:p14="http://schemas.microsoft.com/office/powerpoint/2010/main" val="2932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CFA3940-07F6-4FB5-AF5C-AB84B62AB08E}" type="slidenum">
              <a:rPr lang="en-US" altLang="ja-JP"/>
              <a:pPr/>
              <a:t>‹#›</a:t>
            </a:fld>
            <a:endParaRPr lang="en-US" altLang="ja-JP"/>
          </a:p>
        </p:txBody>
      </p:sp>
    </p:spTree>
    <p:extLst>
      <p:ext uri="{BB962C8B-B14F-4D97-AF65-F5344CB8AC3E}">
        <p14:creationId xmlns:p14="http://schemas.microsoft.com/office/powerpoint/2010/main" val="7947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4083430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853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6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940830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2546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127091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03860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446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906880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662126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63916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5738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13132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7525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75779"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C5487078-0306-46D7-81FD-FBFBA1FC3E1E}" type="slidenum">
              <a:rPr lang="en-US" altLang="ja-JP"/>
              <a:pPr/>
              <a:t>‹#›</a:t>
            </a:fld>
            <a:endParaRPr lang="en-US" altLang="ja-JP"/>
          </a:p>
        </p:txBody>
      </p:sp>
      <p:sp>
        <p:nvSpPr>
          <p:cNvPr id="2052" name="Rectangle 6"/>
          <p:cNvSpPr>
            <a:spLocks noChangeArrowheads="1"/>
          </p:cNvSpPr>
          <p:nvPr userDrawn="1"/>
        </p:nvSpPr>
        <p:spPr bwMode="auto">
          <a:xfrm>
            <a:off x="0" y="0"/>
            <a:ext cx="1892300" cy="6858000"/>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35843"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34B95594-0B9A-43EF-A624-26FE9996884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kumimoji="1" sz="2200" b="1">
          <a:solidFill>
            <a:srgbClr val="5F5F5F"/>
          </a:solidFill>
          <a:latin typeface="+mj-lt"/>
          <a:ea typeface="+mj-ea"/>
          <a:cs typeface="+mj-cs"/>
        </a:defRPr>
      </a:lvl1pPr>
      <a:lvl2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2pPr>
      <a:lvl3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3pPr>
      <a:lvl4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4pPr>
      <a:lvl5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5pPr>
      <a:lvl6pPr marL="457200" algn="l" rtl="0" fontAlgn="base">
        <a:spcBef>
          <a:spcPct val="0"/>
        </a:spcBef>
        <a:spcAft>
          <a:spcPct val="0"/>
        </a:spcAft>
        <a:defRPr kumimoji="1" sz="2200" b="1">
          <a:solidFill>
            <a:srgbClr val="5F5F5F"/>
          </a:solidFill>
          <a:latin typeface="メイリオ" pitchFamily="50" charset="-128"/>
          <a:ea typeface="ＭＳ Ｐゴシック" pitchFamily="50" charset="-128"/>
        </a:defRPr>
      </a:lvl6pPr>
      <a:lvl7pPr marL="914400" algn="l" rtl="0" fontAlgn="base">
        <a:spcBef>
          <a:spcPct val="0"/>
        </a:spcBef>
        <a:spcAft>
          <a:spcPct val="0"/>
        </a:spcAft>
        <a:defRPr kumimoji="1" sz="2200" b="1">
          <a:solidFill>
            <a:srgbClr val="5F5F5F"/>
          </a:solidFill>
          <a:latin typeface="メイリオ" pitchFamily="50" charset="-128"/>
          <a:ea typeface="ＭＳ Ｐゴシック" pitchFamily="50" charset="-128"/>
        </a:defRPr>
      </a:lvl7pPr>
      <a:lvl8pPr marL="1371600" algn="l" rtl="0" fontAlgn="base">
        <a:spcBef>
          <a:spcPct val="0"/>
        </a:spcBef>
        <a:spcAft>
          <a:spcPct val="0"/>
        </a:spcAft>
        <a:defRPr kumimoji="1" sz="2200" b="1">
          <a:solidFill>
            <a:srgbClr val="5F5F5F"/>
          </a:solidFill>
          <a:latin typeface="メイリオ" pitchFamily="50" charset="-128"/>
          <a:ea typeface="ＭＳ Ｐゴシック" pitchFamily="50" charset="-128"/>
        </a:defRPr>
      </a:lvl8pPr>
      <a:lvl9pPr marL="1828800" algn="l" rtl="0" fontAlgn="base">
        <a:spcBef>
          <a:spcPct val="0"/>
        </a:spcBef>
        <a:spcAft>
          <a:spcPct val="0"/>
        </a:spcAft>
        <a:defRPr kumimoji="1" sz="2200" b="1">
          <a:solidFill>
            <a:srgbClr val="5F5F5F"/>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userDrawn="1"/>
        </p:nvSpPr>
        <p:spPr bwMode="auto">
          <a:xfrm>
            <a:off x="0" y="0"/>
            <a:ext cx="9906000" cy="620713"/>
          </a:xfrm>
          <a:prstGeom prst="rect">
            <a:avLst/>
          </a:prstGeom>
          <a:solidFill>
            <a:srgbClr val="7777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
        <p:nvSpPr>
          <p:cNvPr id="5123"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44035"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084C9C92-0CB8-4936-A90C-7FF69F23A0F7}" type="slidenum">
              <a:rPr lang="en-US" altLang="ja-JP"/>
              <a:pPr/>
              <a:t>‹#›</a:t>
            </a:fld>
            <a:endParaRPr lang="en-US" altLang="ja-JP"/>
          </a:p>
        </p:txBody>
      </p:sp>
      <p:sp>
        <p:nvSpPr>
          <p:cNvPr id="5125" name="Line 5"/>
          <p:cNvSpPr>
            <a:spLocks noChangeShapeType="1"/>
          </p:cNvSpPr>
          <p:nvPr userDrawn="1"/>
        </p:nvSpPr>
        <p:spPr bwMode="auto">
          <a:xfrm>
            <a:off x="0" y="620713"/>
            <a:ext cx="99060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0873784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12</a:t>
            </a:fld>
            <a:endParaRPr kumimoji="0" lang="en-US" altLang="ja-JP" sz="1000" dirty="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solidFill>
                  <a:schemeClr val="tx1"/>
                </a:solidFill>
              </a:rPr>
              <a:t>都市インフラのデジタル化の推進</a:t>
            </a:r>
          </a:p>
        </p:txBody>
      </p:sp>
      <p:sp>
        <p:nvSpPr>
          <p:cNvPr id="20" name="Shape 128"/>
          <p:cNvSpPr/>
          <p:nvPr/>
        </p:nvSpPr>
        <p:spPr>
          <a:xfrm>
            <a:off x="269788" y="872716"/>
            <a:ext cx="9363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携帯電話基地局設置窓口一元化やフィールド提供により、</a:t>
            </a:r>
            <a:r>
              <a:rPr kumimoji="0" lang="en-US" altLang="ja-JP" sz="1687" kern="0" dirty="0">
                <a:solidFill>
                  <a:srgbClr val="C00000"/>
                </a:solidFill>
                <a:latin typeface="メイリオ" panose="020B0604030504040204" pitchFamily="50" charset="-128"/>
                <a:sym typeface="Helvetica Light"/>
              </a:rPr>
              <a:t>5G</a:t>
            </a:r>
            <a:r>
              <a:rPr kumimoji="0" lang="ja-JP" altLang="en-US" sz="1687" kern="0" dirty="0">
                <a:solidFill>
                  <a:srgbClr val="C00000"/>
                </a:solidFill>
                <a:latin typeface="メイリオ" panose="020B0604030504040204" pitchFamily="50" charset="-128"/>
                <a:sym typeface="Helvetica Light"/>
              </a:rPr>
              <a:t>ネットワーク環境整備・活用の支援</a:t>
            </a:r>
            <a:endParaRPr kumimoji="0" lang="en-US" altLang="ja-JP" sz="1687"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04474"/>
            <a:ext cx="9568222" cy="29877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あらゆるモノがつながる</a:t>
            </a:r>
            <a:r>
              <a:rPr lang="en-US" altLang="ja-JP" sz="1100" dirty="0" err="1">
                <a:solidFill>
                  <a:schemeClr val="tx1"/>
                </a:solidFill>
                <a:latin typeface="+mj-ea"/>
                <a:ea typeface="+mj-ea"/>
              </a:rPr>
              <a:t>IoT</a:t>
            </a:r>
            <a:r>
              <a:rPr lang="ja-JP" altLang="en-US" sz="1100" dirty="0">
                <a:solidFill>
                  <a:schemeClr val="tx1"/>
                </a:solidFill>
                <a:latin typeface="+mj-ea"/>
                <a:ea typeface="+mj-ea"/>
              </a:rPr>
              <a:t>の進展と共に、その基盤となる通信ネットワークの重要性は増大する。そのため、「超高速」「超低遅延」「多数同時接続」という特徴を持つ</a:t>
            </a:r>
            <a:r>
              <a:rPr lang="en-US" altLang="ja-JP" sz="1100" dirty="0">
                <a:solidFill>
                  <a:schemeClr val="tx1"/>
                </a:solidFill>
                <a:latin typeface="+mj-ea"/>
                <a:ea typeface="+mj-ea"/>
              </a:rPr>
              <a:t>5G</a:t>
            </a:r>
            <a:r>
              <a:rPr lang="ja-JP" altLang="en-US" sz="1100" dirty="0">
                <a:solidFill>
                  <a:schemeClr val="tx1"/>
                </a:solidFill>
                <a:latin typeface="+mj-ea"/>
                <a:ea typeface="+mj-ea"/>
              </a:rPr>
              <a:t>の通信環境プラットフォーム整備は不可欠であることから、携帯電話基地局の設置を促進する必要がある。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事業者（通信キャリア・基地局シェアリング事業者等）のニーズに応じて市有施設の利活用を検討するなど、</a:t>
            </a:r>
            <a:r>
              <a:rPr lang="en-US" altLang="ja-JP" sz="1100" dirty="0">
                <a:solidFill>
                  <a:schemeClr val="tx1"/>
                </a:solidFill>
                <a:latin typeface="+mj-ea"/>
                <a:ea typeface="+mj-ea"/>
              </a:rPr>
              <a:t>5G</a:t>
            </a:r>
            <a:r>
              <a:rPr lang="ja-JP" altLang="en-US" sz="1100" dirty="0">
                <a:solidFill>
                  <a:schemeClr val="tx1"/>
                </a:solidFill>
                <a:latin typeface="+mj-ea"/>
                <a:ea typeface="+mj-ea"/>
              </a:rPr>
              <a:t>ネットワーク環境の充実に向けて取り組んでいくとともに、</a:t>
            </a:r>
            <a:r>
              <a:rPr lang="en-US" altLang="ja-JP" sz="1100" dirty="0">
                <a:solidFill>
                  <a:schemeClr val="tx1"/>
                </a:solidFill>
                <a:latin typeface="+mj-ea"/>
                <a:ea typeface="+mj-ea"/>
              </a:rPr>
              <a:t>5G</a:t>
            </a:r>
            <a:r>
              <a:rPr lang="ja-JP" altLang="en-US" sz="1100" dirty="0">
                <a:solidFill>
                  <a:schemeClr val="tx1"/>
                </a:solidFill>
                <a:latin typeface="+mj-ea"/>
                <a:ea typeface="+mj-ea"/>
              </a:rPr>
              <a:t>を活用した製品・サービスの開発に取り組む中小企業等へのビジネスサポート等により機運醸成を図る。また、ローカル</a:t>
            </a:r>
            <a:r>
              <a:rPr lang="en-US" altLang="ja-JP" sz="1100" dirty="0">
                <a:solidFill>
                  <a:schemeClr val="tx1"/>
                </a:solidFill>
                <a:latin typeface="+mj-ea"/>
                <a:ea typeface="+mj-ea"/>
              </a:rPr>
              <a:t>5G</a:t>
            </a:r>
            <a:r>
              <a:rPr lang="ja-JP" altLang="en-US" sz="1100" dirty="0">
                <a:solidFill>
                  <a:schemeClr val="tx1"/>
                </a:solidFill>
                <a:latin typeface="+mj-ea"/>
                <a:ea typeface="+mj-ea"/>
              </a:rPr>
              <a:t>についても、企業等の実証実験にかかるフィールド提供を行い、企業等の取組を支援する。</a:t>
            </a:r>
          </a:p>
          <a:p>
            <a:r>
              <a:rPr lang="en-US" altLang="ja-JP" sz="1100" dirty="0">
                <a:solidFill>
                  <a:schemeClr val="tx1"/>
                </a:solidFill>
                <a:latin typeface="+mj-ea"/>
                <a:ea typeface="+mj-ea"/>
              </a:rPr>
              <a:t>【</a:t>
            </a:r>
            <a:r>
              <a:rPr lang="ja-JP" altLang="en-US" sz="1100" dirty="0">
                <a:solidFill>
                  <a:schemeClr val="tx1"/>
                </a:solidFill>
                <a:latin typeface="+mj-ea"/>
                <a:ea typeface="+mj-ea"/>
              </a:rPr>
              <a:t>概要</a:t>
            </a:r>
            <a:r>
              <a:rPr lang="en-US" altLang="ja-JP" sz="1100" dirty="0">
                <a:solidFill>
                  <a:schemeClr val="tx1"/>
                </a:solidFill>
                <a:latin typeface="+mj-ea"/>
                <a:ea typeface="+mj-ea"/>
              </a:rPr>
              <a:t>】</a:t>
            </a:r>
          </a:p>
          <a:p>
            <a:r>
              <a:rPr lang="ja-JP" altLang="en-US" sz="1100" dirty="0">
                <a:solidFill>
                  <a:schemeClr val="tx1"/>
                </a:solidFill>
                <a:latin typeface="+mj-ea"/>
                <a:ea typeface="+mj-ea"/>
              </a:rPr>
              <a:t>①携帯電話基地局等の設置窓口の一元化</a:t>
            </a:r>
            <a:endParaRPr lang="en-US" altLang="ja-JP" sz="1100" dirty="0">
              <a:solidFill>
                <a:schemeClr val="tx1"/>
              </a:solidFill>
              <a:latin typeface="+mj-ea"/>
              <a:ea typeface="+mj-ea"/>
            </a:endParaRPr>
          </a:p>
          <a:p>
            <a:pPr>
              <a:lnSpc>
                <a:spcPct val="120000"/>
              </a:lnSpc>
            </a:pPr>
            <a:r>
              <a:rPr lang="ja-JP" altLang="en-US" sz="1100" dirty="0">
                <a:solidFill>
                  <a:schemeClr val="tx1"/>
                </a:solidFill>
                <a:latin typeface="+mj-ea"/>
                <a:ea typeface="+mj-ea"/>
              </a:rPr>
              <a:t>　これまで通信キャリアが携帯電話基地局等を市有施設に設置する場合、各施設の所管所属と調整する必要があったが、調整窓口を</a:t>
            </a:r>
            <a:r>
              <a:rPr lang="en-US" altLang="ja-JP" sz="1100" dirty="0">
                <a:solidFill>
                  <a:schemeClr val="tx1"/>
                </a:solidFill>
                <a:latin typeface="+mj-ea"/>
                <a:ea typeface="+mj-ea"/>
              </a:rPr>
              <a:t>ICT</a:t>
            </a:r>
            <a:r>
              <a:rPr lang="ja-JP" altLang="en-US" sz="1100" dirty="0">
                <a:solidFill>
                  <a:schemeClr val="tx1"/>
                </a:solidFill>
                <a:latin typeface="+mj-ea"/>
                <a:ea typeface="+mj-ea"/>
              </a:rPr>
              <a:t>戦略室に一元化した。また、市有施設（建築物）のデータベースを通信キャリアへ情報提供し、見える</a:t>
            </a:r>
            <a:r>
              <a:rPr lang="ja-JP" altLang="en-US" sz="1100" dirty="0" err="1">
                <a:solidFill>
                  <a:schemeClr val="tx1"/>
                </a:solidFill>
                <a:latin typeface="+mj-ea"/>
                <a:ea typeface="+mj-ea"/>
              </a:rPr>
              <a:t>化すると</a:t>
            </a:r>
            <a:r>
              <a:rPr lang="ja-JP" altLang="en-US" sz="1100" dirty="0">
                <a:solidFill>
                  <a:schemeClr val="tx1"/>
                </a:solidFill>
                <a:latin typeface="+mj-ea"/>
                <a:ea typeface="+mj-ea"/>
              </a:rPr>
              <a:t>ともに、今後はデータベースの活用状況等を踏まえ、対象施設の拡大（工作物・土地等）等、</a:t>
            </a:r>
            <a:r>
              <a:rPr lang="en-US" altLang="ja-JP" sz="1100" dirty="0">
                <a:solidFill>
                  <a:schemeClr val="tx1"/>
                </a:solidFill>
                <a:latin typeface="+mj-ea"/>
                <a:ea typeface="+mj-ea"/>
              </a:rPr>
              <a:t>5G</a:t>
            </a:r>
            <a:r>
              <a:rPr lang="ja-JP" altLang="en-US" sz="1100" dirty="0">
                <a:solidFill>
                  <a:schemeClr val="tx1"/>
                </a:solidFill>
                <a:latin typeface="+mj-ea"/>
                <a:ea typeface="+mj-ea"/>
              </a:rPr>
              <a:t>ネットワーク環境の充実に向けた取組を進める。</a:t>
            </a:r>
            <a:endParaRPr lang="en-US" altLang="ja-JP" sz="1100" dirty="0">
              <a:solidFill>
                <a:schemeClr val="tx1"/>
              </a:solidFill>
              <a:latin typeface="+mj-ea"/>
              <a:ea typeface="+mj-ea"/>
            </a:endParaRPr>
          </a:p>
          <a:p>
            <a:pPr>
              <a:spcBef>
                <a:spcPts val="600"/>
              </a:spcBef>
            </a:pPr>
            <a:r>
              <a:rPr lang="ja-JP" altLang="en-US" sz="1100" dirty="0">
                <a:solidFill>
                  <a:schemeClr val="tx1"/>
                </a:solidFill>
                <a:latin typeface="+mj-ea"/>
                <a:ea typeface="+mj-ea"/>
              </a:rPr>
              <a:t>②ローカル</a:t>
            </a:r>
            <a:r>
              <a:rPr lang="en-US" altLang="ja-JP" sz="1100" dirty="0">
                <a:solidFill>
                  <a:schemeClr val="tx1"/>
                </a:solidFill>
                <a:latin typeface="+mj-ea"/>
                <a:ea typeface="+mj-ea"/>
              </a:rPr>
              <a:t>5G</a:t>
            </a:r>
            <a:r>
              <a:rPr lang="ja-JP" altLang="en-US" sz="1100" dirty="0">
                <a:solidFill>
                  <a:schemeClr val="tx1"/>
                </a:solidFill>
                <a:latin typeface="+mj-ea"/>
                <a:ea typeface="+mj-ea"/>
              </a:rPr>
              <a:t>実証実験</a:t>
            </a:r>
            <a:endParaRPr lang="en-US" altLang="ja-JP" sz="1100" dirty="0">
              <a:solidFill>
                <a:schemeClr val="tx1"/>
              </a:solidFill>
              <a:latin typeface="+mj-ea"/>
              <a:ea typeface="+mj-ea"/>
            </a:endParaRPr>
          </a:p>
          <a:p>
            <a:pPr>
              <a:lnSpc>
                <a:spcPct val="120000"/>
              </a:lnSpc>
            </a:pPr>
            <a:r>
              <a:rPr lang="ja-JP" altLang="en-US" sz="1100" dirty="0">
                <a:solidFill>
                  <a:schemeClr val="tx1"/>
                </a:solidFill>
                <a:latin typeface="+mj-ea"/>
                <a:ea typeface="+mj-ea"/>
              </a:rPr>
              <a:t>　夢洲メガソーラー「大阪ひかりの森」プロジェクトにおける実証実験（ローカル</a:t>
            </a:r>
            <a:r>
              <a:rPr lang="en-US" altLang="ja-JP" sz="1100" dirty="0">
                <a:solidFill>
                  <a:schemeClr val="tx1"/>
                </a:solidFill>
                <a:latin typeface="+mj-ea"/>
                <a:ea typeface="+mj-ea"/>
              </a:rPr>
              <a:t>5G</a:t>
            </a:r>
            <a:r>
              <a:rPr lang="ja-JP" altLang="en-US" sz="1100" dirty="0">
                <a:solidFill>
                  <a:schemeClr val="tx1"/>
                </a:solidFill>
                <a:latin typeface="+mj-ea"/>
                <a:ea typeface="+mj-ea"/>
              </a:rPr>
              <a:t>を活用した施設の遠隔監視・点検作業）にかかるフィールド提供を行う。</a:t>
            </a:r>
          </a:p>
        </p:txBody>
      </p:sp>
      <p:sp>
        <p:nvSpPr>
          <p:cNvPr id="60" name="正方形/長方形 59"/>
          <p:cNvSpPr/>
          <p:nvPr/>
        </p:nvSpPr>
        <p:spPr>
          <a:xfrm>
            <a:off x="269788" y="4192215"/>
            <a:ext cx="4245062" cy="667875"/>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pPr>
              <a:lnSpc>
                <a:spcPct val="100000"/>
              </a:lnSpc>
              <a:spcBef>
                <a:spcPts val="0"/>
              </a:spcBef>
            </a:pPr>
            <a:r>
              <a:rPr lang="ja-JP" altLang="en-US" sz="1100" dirty="0">
                <a:solidFill>
                  <a:prstClr val="black"/>
                </a:solidFill>
                <a:latin typeface="+mj-lt"/>
              </a:rPr>
              <a:t>・</a:t>
            </a:r>
            <a:r>
              <a:rPr lang="en-US" altLang="ja-JP" sz="1100" dirty="0">
                <a:solidFill>
                  <a:prstClr val="black"/>
                </a:solidFill>
                <a:latin typeface="+mj-lt"/>
              </a:rPr>
              <a:t>5G</a:t>
            </a:r>
            <a:r>
              <a:rPr lang="ja-JP" altLang="en-US" sz="1100" dirty="0">
                <a:solidFill>
                  <a:prstClr val="black"/>
                </a:solidFill>
                <a:latin typeface="+mj-lt"/>
              </a:rPr>
              <a:t>ネットワーク整備・活用の促進</a:t>
            </a:r>
          </a:p>
          <a:p>
            <a:pPr>
              <a:lnSpc>
                <a:spcPct val="100000"/>
              </a:lnSpc>
              <a:spcBef>
                <a:spcPts val="0"/>
              </a:spcBef>
            </a:pPr>
            <a:r>
              <a:rPr lang="ja-JP" altLang="en-US" sz="1100" dirty="0">
                <a:solidFill>
                  <a:prstClr val="black"/>
                </a:solidFill>
                <a:latin typeface="+mj-lt"/>
              </a:rPr>
              <a:t>・市有施設の活用に係る通信キャリアの事務手続きの効率化</a:t>
            </a:r>
          </a:p>
        </p:txBody>
      </p:sp>
      <p:sp>
        <p:nvSpPr>
          <p:cNvPr id="63" name="正方形/長方形 62"/>
          <p:cNvSpPr/>
          <p:nvPr/>
        </p:nvSpPr>
        <p:spPr>
          <a:xfrm>
            <a:off x="8265444" y="6592067"/>
            <a:ext cx="1368000" cy="329321"/>
          </a:xfrm>
          <a:prstGeom prst="rect">
            <a:avLst/>
          </a:prstGeom>
        </p:spPr>
        <p:txBody>
          <a:bodyPr wrap="square">
            <a:spAutoFit/>
          </a:bodyPr>
          <a:lstStyle/>
          <a:p>
            <a:r>
              <a:rPr lang="ja-JP" altLang="en-US" sz="1100" dirty="0">
                <a:solidFill>
                  <a:schemeClr val="tx1"/>
                </a:solidFill>
                <a:latin typeface="+mj-ea"/>
                <a:ea typeface="+mj-ea"/>
              </a:rPr>
              <a:t>（出典：総務省）</a:t>
            </a:r>
            <a:endParaRPr lang="en-US" altLang="ja-JP" sz="1100" dirty="0">
              <a:solidFill>
                <a:schemeClr val="tx1"/>
              </a:solidFill>
              <a:latin typeface="+mj-ea"/>
              <a:ea typeface="+mj-ea"/>
            </a:endParaRPr>
          </a:p>
        </p:txBody>
      </p:sp>
      <p:graphicFrame>
        <p:nvGraphicFramePr>
          <p:cNvPr id="15" name="表 14">
            <a:extLst>
              <a:ext uri="{FF2B5EF4-FFF2-40B4-BE49-F238E27FC236}">
                <a16:creationId xmlns:a16="http://schemas.microsoft.com/office/drawing/2014/main" id="{38F4205C-EAEC-4CD9-A378-8B577E702266}"/>
              </a:ext>
            </a:extLst>
          </p:cNvPr>
          <p:cNvGraphicFramePr>
            <a:graphicFrameLocks noGrp="1"/>
          </p:cNvGraphicFramePr>
          <p:nvPr>
            <p:extLst>
              <p:ext uri="{D42A27DB-BD31-4B8C-83A1-F6EECF244321}">
                <p14:modId xmlns:p14="http://schemas.microsoft.com/office/powerpoint/2010/main" val="3503502819"/>
              </p:ext>
            </p:extLst>
          </p:nvPr>
        </p:nvGraphicFramePr>
        <p:xfrm>
          <a:off x="269788" y="5265204"/>
          <a:ext cx="5035361" cy="1443340"/>
        </p:xfrm>
        <a:graphic>
          <a:graphicData uri="http://schemas.openxmlformats.org/drawingml/2006/table">
            <a:tbl>
              <a:tblPr firstRow="1" bandRow="1"/>
              <a:tblGrid>
                <a:gridCol w="1334840">
                  <a:extLst>
                    <a:ext uri="{9D8B030D-6E8A-4147-A177-3AD203B41FA5}">
                      <a16:colId xmlns:a16="http://schemas.microsoft.com/office/drawing/2014/main" val="1027003842"/>
                    </a:ext>
                  </a:extLst>
                </a:gridCol>
                <a:gridCol w="1078991">
                  <a:extLst>
                    <a:ext uri="{9D8B030D-6E8A-4147-A177-3AD203B41FA5}">
                      <a16:colId xmlns:a16="http://schemas.microsoft.com/office/drawing/2014/main" val="20000"/>
                    </a:ext>
                  </a:extLst>
                </a:gridCol>
                <a:gridCol w="1310765">
                  <a:extLst>
                    <a:ext uri="{9D8B030D-6E8A-4147-A177-3AD203B41FA5}">
                      <a16:colId xmlns:a16="http://schemas.microsoft.com/office/drawing/2014/main" val="20001"/>
                    </a:ext>
                  </a:extLst>
                </a:gridCol>
                <a:gridCol w="1310765">
                  <a:extLst>
                    <a:ext uri="{9D8B030D-6E8A-4147-A177-3AD203B41FA5}">
                      <a16:colId xmlns:a16="http://schemas.microsoft.com/office/drawing/2014/main" val="20002"/>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chemeClr val="bg1"/>
                        </a:solidFill>
                        <a:latin typeface="+mj-lt"/>
                        <a:ea typeface="+mj-ea"/>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lt"/>
                          <a:ea typeface="+mj-ea"/>
                          <a:cs typeface="+mn-cs"/>
                        </a:rPr>
                        <a:t>2021</a:t>
                      </a:r>
                      <a:r>
                        <a:rPr kumimoji="1" lang="ja-JP" altLang="en-US" sz="1100" b="0" kern="1200" dirty="0">
                          <a:solidFill>
                            <a:schemeClr val="bg1"/>
                          </a:solidFill>
                          <a:latin typeface="+mj-lt"/>
                          <a:ea typeface="+mj-ea"/>
                          <a:cs typeface="+mn-cs"/>
                        </a:rPr>
                        <a:t>年度</a:t>
                      </a:r>
                      <a:endParaRPr kumimoji="1" lang="ja-JP" altLang="en-US" sz="1100" b="0" dirty="0">
                        <a:latin typeface="+mj-lt"/>
                        <a:ea typeface="+mj-ea"/>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100" b="0" dirty="0">
                          <a:latin typeface="+mj-lt"/>
                          <a:ea typeface="+mj-ea"/>
                        </a:rPr>
                        <a:t>2022</a:t>
                      </a:r>
                      <a:r>
                        <a:rPr kumimoji="1" lang="ja-JP" altLang="en-US" sz="1100" b="0" dirty="0">
                          <a:latin typeface="+mj-lt"/>
                          <a:ea typeface="+mj-ea"/>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100" b="0" dirty="0">
                          <a:solidFill>
                            <a:schemeClr val="bg1"/>
                          </a:solidFill>
                          <a:latin typeface="+mj-lt"/>
                          <a:ea typeface="+mj-ea"/>
                        </a:rPr>
                        <a:t>2023</a:t>
                      </a:r>
                      <a:r>
                        <a:rPr kumimoji="1" lang="ja-JP" altLang="en-US" sz="1100" b="0" dirty="0">
                          <a:solidFill>
                            <a:schemeClr val="bg1"/>
                          </a:solidFill>
                          <a:latin typeface="+mj-lt"/>
                          <a:ea typeface="+mj-ea"/>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41650">
                <a:tc>
                  <a:txBody>
                    <a:bodyPr/>
                    <a:lstStyle/>
                    <a:p>
                      <a:r>
                        <a:rPr kumimoji="1" lang="ja-JP" altLang="en-US" sz="1100" dirty="0">
                          <a:latin typeface="+mj-ea"/>
                          <a:ea typeface="+mj-ea"/>
                        </a:rPr>
                        <a:t>携帯電話基地局設置窓口一元化</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41650">
                <a:tc>
                  <a:txBody>
                    <a:bodyPr/>
                    <a:lstStyle/>
                    <a:p>
                      <a:r>
                        <a:rPr kumimoji="1" lang="ja-JP" altLang="en-US" sz="1100" dirty="0">
                          <a:latin typeface="+mj-ea"/>
                          <a:ea typeface="+mj-ea"/>
                        </a:rPr>
                        <a:t>ローカル</a:t>
                      </a:r>
                      <a:r>
                        <a:rPr kumimoji="1" lang="en-US" altLang="ja-JP" sz="1100" dirty="0">
                          <a:latin typeface="+mj-ea"/>
                          <a:ea typeface="+mj-ea"/>
                        </a:rPr>
                        <a:t>5G</a:t>
                      </a:r>
                    </a:p>
                    <a:p>
                      <a:r>
                        <a:rPr kumimoji="1" lang="ja-JP" altLang="en-US" sz="1100" dirty="0">
                          <a:latin typeface="+mj-ea"/>
                          <a:ea typeface="+mj-ea"/>
                        </a:rPr>
                        <a:t>実証実験</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bl>
          </a:graphicData>
        </a:graphic>
      </p:graphicFrame>
      <p:sp>
        <p:nvSpPr>
          <p:cNvPr id="56" name="ホームベース 55"/>
          <p:cNvSpPr/>
          <p:nvPr/>
        </p:nvSpPr>
        <p:spPr>
          <a:xfrm>
            <a:off x="1605032" y="5699344"/>
            <a:ext cx="363600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0000"/>
              </a:lnSpc>
            </a:pPr>
            <a:r>
              <a:rPr lang="ja-JP" altLang="en-US" sz="1000" dirty="0">
                <a:solidFill>
                  <a:schemeClr val="tx1"/>
                </a:solidFill>
                <a:latin typeface="+mj-ea"/>
                <a:ea typeface="+mj-ea"/>
              </a:rPr>
              <a:t>携帯電話基地局等の設置窓口による受付</a:t>
            </a:r>
          </a:p>
        </p:txBody>
      </p:sp>
      <p:sp>
        <p:nvSpPr>
          <p:cNvPr id="64" name="ホームベース 63"/>
          <p:cNvSpPr/>
          <p:nvPr/>
        </p:nvSpPr>
        <p:spPr>
          <a:xfrm>
            <a:off x="1605032" y="5927725"/>
            <a:ext cx="363600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0000"/>
              </a:lnSpc>
            </a:pPr>
            <a:r>
              <a:rPr lang="ja-JP" altLang="en-US" sz="800" dirty="0">
                <a:solidFill>
                  <a:schemeClr val="tx1"/>
                </a:solidFill>
                <a:latin typeface="+mj-ea"/>
                <a:ea typeface="+mj-ea"/>
              </a:rPr>
              <a:t>ニーズ等を踏まえ、その他市有施設（工作物・土地）の取り扱いを検討</a:t>
            </a:r>
          </a:p>
        </p:txBody>
      </p:sp>
      <p:sp>
        <p:nvSpPr>
          <p:cNvPr id="17" name="ホームベース 55">
            <a:extLst>
              <a:ext uri="{FF2B5EF4-FFF2-40B4-BE49-F238E27FC236}">
                <a16:creationId xmlns:a16="http://schemas.microsoft.com/office/drawing/2014/main" id="{2A7A5EBB-B7ED-4D36-BA90-727EBACFC8BB}"/>
              </a:ext>
            </a:extLst>
          </p:cNvPr>
          <p:cNvSpPr/>
          <p:nvPr/>
        </p:nvSpPr>
        <p:spPr>
          <a:xfrm>
            <a:off x="1605032" y="6240492"/>
            <a:ext cx="1113159" cy="36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0000"/>
              </a:lnSpc>
            </a:pPr>
            <a:r>
              <a:rPr lang="ja-JP" altLang="en-US" sz="1000" dirty="0">
                <a:solidFill>
                  <a:schemeClr val="tx1"/>
                </a:solidFill>
                <a:latin typeface="+mj-ea"/>
                <a:ea typeface="+mj-ea"/>
              </a:rPr>
              <a:t>大阪ひかりの森</a:t>
            </a:r>
            <a:endParaRPr lang="en-US" altLang="ja-JP" sz="1000" dirty="0">
              <a:solidFill>
                <a:schemeClr val="tx1"/>
              </a:solidFill>
              <a:latin typeface="+mj-ea"/>
              <a:ea typeface="+mj-ea"/>
            </a:endParaRPr>
          </a:p>
          <a:p>
            <a:pPr>
              <a:lnSpc>
                <a:spcPct val="100000"/>
              </a:lnSpc>
            </a:pPr>
            <a:r>
              <a:rPr lang="ja-JP" altLang="en-US" sz="1000" dirty="0">
                <a:solidFill>
                  <a:schemeClr val="tx1"/>
                </a:solidFill>
                <a:latin typeface="+mj-ea"/>
                <a:ea typeface="+mj-ea"/>
              </a:rPr>
              <a:t>実証実験</a:t>
            </a:r>
          </a:p>
        </p:txBody>
      </p:sp>
      <p:sp>
        <p:nvSpPr>
          <p:cNvPr id="16" name="ホームベース 55">
            <a:extLst>
              <a:ext uri="{FF2B5EF4-FFF2-40B4-BE49-F238E27FC236}">
                <a16:creationId xmlns:a16="http://schemas.microsoft.com/office/drawing/2014/main" id="{2A7A5EBB-B7ED-4D36-BA90-727EBACFC8BB}"/>
              </a:ext>
            </a:extLst>
          </p:cNvPr>
          <p:cNvSpPr/>
          <p:nvPr/>
        </p:nvSpPr>
        <p:spPr>
          <a:xfrm>
            <a:off x="2792760" y="6240492"/>
            <a:ext cx="2444404" cy="36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0000"/>
              </a:lnSpc>
            </a:pPr>
            <a:r>
              <a:rPr lang="ja-JP" altLang="en-US" sz="1050" dirty="0">
                <a:solidFill>
                  <a:schemeClr val="tx1"/>
                </a:solidFill>
                <a:latin typeface="+mj-ea"/>
                <a:ea typeface="+mj-ea"/>
              </a:rPr>
              <a:t>実証成果を踏まえ今後の展開を検討</a:t>
            </a:r>
          </a:p>
        </p:txBody>
      </p:sp>
      <p:sp>
        <p:nvSpPr>
          <p:cNvPr id="18" name="正方形/長方形 17"/>
          <p:cNvSpPr/>
          <p:nvPr/>
        </p:nvSpPr>
        <p:spPr>
          <a:xfrm>
            <a:off x="129032" y="4943805"/>
            <a:ext cx="1476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pic>
        <p:nvPicPr>
          <p:cNvPr id="2" name="図 1"/>
          <p:cNvPicPr>
            <a:picLocks noChangeAspect="1"/>
          </p:cNvPicPr>
          <p:nvPr/>
        </p:nvPicPr>
        <p:blipFill>
          <a:blip r:embed="rId2"/>
          <a:stretch>
            <a:fillRect/>
          </a:stretch>
        </p:blipFill>
        <p:spPr>
          <a:xfrm>
            <a:off x="5632450" y="4104838"/>
            <a:ext cx="4152900" cy="2466975"/>
          </a:xfrm>
          <a:prstGeom prst="rect">
            <a:avLst/>
          </a:prstGeom>
        </p:spPr>
      </p:pic>
    </p:spTree>
    <p:extLst>
      <p:ext uri="{BB962C8B-B14F-4D97-AF65-F5344CB8AC3E}">
        <p14:creationId xmlns:p14="http://schemas.microsoft.com/office/powerpoint/2010/main" val="223175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anchor="ctr"/>
          <a:lstStyle/>
          <a:p>
            <a:pPr eaLnBrk="1" hangingPunct="1"/>
            <a:r>
              <a:rPr lang="ja-JP" altLang="en-US" dirty="0">
                <a:solidFill>
                  <a:schemeClr val="tx1"/>
                </a:solidFill>
              </a:rPr>
              <a:t>都市インフラのデジタル化の推進</a:t>
            </a:r>
            <a:endParaRPr lang="ja-JP" altLang="en-US" dirty="0"/>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インフラ施設の維持管理・施工監理等において</a:t>
            </a:r>
            <a:r>
              <a:rPr kumimoji="0" lang="en-US" altLang="ja-JP" sz="1687" kern="0" dirty="0">
                <a:solidFill>
                  <a:srgbClr val="C00000"/>
                </a:solidFill>
                <a:latin typeface="メイリオ" panose="020B0604030504040204" pitchFamily="50" charset="-128"/>
                <a:sym typeface="Helvetica Light"/>
              </a:rPr>
              <a:t>ICT</a:t>
            </a:r>
            <a:r>
              <a:rPr kumimoji="0" lang="ja-JP" altLang="en-US" sz="1687" kern="0" dirty="0">
                <a:solidFill>
                  <a:srgbClr val="C00000"/>
                </a:solidFill>
                <a:latin typeface="メイリオ" panose="020B0604030504040204" pitchFamily="50" charset="-128"/>
                <a:sym typeface="Helvetica Light"/>
              </a:rPr>
              <a:t>を活用し、業務を効率化（１／２）</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151152" y="1195351"/>
            <a:ext cx="9568222" cy="9217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道路、橋梁、河川、公園、上下水道、ごみ処理施設など膨大な量の都市基盤施設を管理しており、かつ、古くから都市化が進んだため、都市基盤施設の高齢化が課題となっている。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持続可能な都市を支える都市基盤施設の維持管理に加え、震災・風水害などに備えた機能拡充、都市の成長を牽引する施設整備を効率的・効果的に行うために</a:t>
            </a:r>
            <a:r>
              <a:rPr lang="en-US" altLang="ja-JP" sz="1100" dirty="0">
                <a:solidFill>
                  <a:schemeClr val="tx1"/>
                </a:solidFill>
                <a:latin typeface="+mj-ea"/>
                <a:ea typeface="+mj-ea"/>
              </a:rPr>
              <a:t>ICT</a:t>
            </a:r>
            <a:r>
              <a:rPr lang="ja-JP" altLang="en-US" sz="1100" dirty="0">
                <a:solidFill>
                  <a:schemeClr val="tx1"/>
                </a:solidFill>
                <a:latin typeface="+mj-ea"/>
                <a:ea typeface="+mj-ea"/>
              </a:rPr>
              <a:t>等先端技術を活用する。</a:t>
            </a:r>
            <a:endParaRPr lang="en-US" altLang="ja-JP" sz="1100" dirty="0">
              <a:solidFill>
                <a:schemeClr val="tx1"/>
              </a:solidFill>
              <a:latin typeface="+mj-ea"/>
              <a:ea typeface="+mj-ea"/>
            </a:endParaRPr>
          </a:p>
        </p:txBody>
      </p:sp>
      <p:sp>
        <p:nvSpPr>
          <p:cNvPr id="59"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13</a:t>
            </a:fld>
            <a:endParaRPr kumimoji="0" lang="en-US" altLang="ja-JP" sz="1000">
              <a:solidFill>
                <a:schemeClr val="tx1"/>
              </a:solidFill>
              <a:latin typeface="メイリオ" panose="020B0604030504040204" pitchFamily="50" charset="-128"/>
            </a:endParaRPr>
          </a:p>
        </p:txBody>
      </p:sp>
      <p:sp>
        <p:nvSpPr>
          <p:cNvPr id="60" name="正方形/長方形 59"/>
          <p:cNvSpPr/>
          <p:nvPr/>
        </p:nvSpPr>
        <p:spPr>
          <a:xfrm>
            <a:off x="7590692" y="3116908"/>
            <a:ext cx="2154237" cy="286232"/>
          </a:xfrm>
          <a:prstGeom prst="rect">
            <a:avLst/>
          </a:prstGeom>
        </p:spPr>
        <p:txBody>
          <a:bodyPr wrap="square">
            <a:spAutoFit/>
          </a:bodyPr>
          <a:lstStyle/>
          <a:p>
            <a:pPr algn="ctr"/>
            <a:r>
              <a:rPr lang="ja-JP" altLang="en-US" sz="900" dirty="0">
                <a:solidFill>
                  <a:schemeClr val="tx1"/>
                </a:solidFill>
                <a:latin typeface="+mj-ea"/>
                <a:ea typeface="+mj-ea"/>
              </a:rPr>
              <a:t>①ドローンとドローンによる画像</a:t>
            </a:r>
            <a:endParaRPr lang="en-US" altLang="ja-JP" sz="900" dirty="0">
              <a:solidFill>
                <a:schemeClr val="tx1"/>
              </a:solidFill>
              <a:latin typeface="+mj-ea"/>
              <a:ea typeface="+mj-ea"/>
            </a:endParaRPr>
          </a:p>
        </p:txBody>
      </p:sp>
      <p:sp>
        <p:nvSpPr>
          <p:cNvPr id="61" name="正方形/長方形 60"/>
          <p:cNvSpPr/>
          <p:nvPr/>
        </p:nvSpPr>
        <p:spPr>
          <a:xfrm>
            <a:off x="8071650" y="4335146"/>
            <a:ext cx="1116000" cy="302390"/>
          </a:xfrm>
          <a:prstGeom prst="rect">
            <a:avLst/>
          </a:prstGeom>
        </p:spPr>
        <p:txBody>
          <a:bodyPr wrap="square">
            <a:spAutoFit/>
          </a:bodyPr>
          <a:lstStyle/>
          <a:p>
            <a:r>
              <a:rPr lang="ja-JP" altLang="en-US" sz="1000" dirty="0">
                <a:solidFill>
                  <a:schemeClr val="tx1"/>
                </a:solidFill>
                <a:latin typeface="+mj-ea"/>
                <a:ea typeface="+mj-ea"/>
              </a:rPr>
              <a:t>②</a:t>
            </a:r>
            <a:r>
              <a:rPr lang="en-US" altLang="ja-JP" sz="1000" dirty="0">
                <a:solidFill>
                  <a:schemeClr val="tx1"/>
                </a:solidFill>
                <a:latin typeface="+mj-ea"/>
                <a:ea typeface="+mj-ea"/>
              </a:rPr>
              <a:t>MMS</a:t>
            </a:r>
            <a:r>
              <a:rPr lang="ja-JP" altLang="en-US" sz="1000" dirty="0">
                <a:solidFill>
                  <a:schemeClr val="tx1"/>
                </a:solidFill>
                <a:latin typeface="+mj-ea"/>
                <a:ea typeface="+mj-ea"/>
              </a:rPr>
              <a:t>車両</a:t>
            </a:r>
            <a:endParaRPr lang="en-US" altLang="ja-JP" sz="1000" dirty="0">
              <a:solidFill>
                <a:schemeClr val="tx1"/>
              </a:solidFill>
              <a:latin typeface="+mj-ea"/>
              <a:ea typeface="+mj-ea"/>
            </a:endParaRPr>
          </a:p>
        </p:txBody>
      </p:sp>
      <p:sp>
        <p:nvSpPr>
          <p:cNvPr id="63" name="正方形/長方形 62"/>
          <p:cNvSpPr/>
          <p:nvPr/>
        </p:nvSpPr>
        <p:spPr>
          <a:xfrm>
            <a:off x="173399" y="6322952"/>
            <a:ext cx="5359350" cy="400110"/>
          </a:xfrm>
          <a:prstGeom prst="rect">
            <a:avLst/>
          </a:prstGeom>
        </p:spPr>
        <p:txBody>
          <a:bodyPr wrap="square">
            <a:spAutoFit/>
          </a:bodyPr>
          <a:lstStyle/>
          <a:p>
            <a:pPr marL="266700" indent="-266700">
              <a:lnSpc>
                <a:spcPct val="100000"/>
              </a:lnSpc>
              <a:spcBef>
                <a:spcPts val="0"/>
              </a:spcBef>
            </a:pPr>
            <a:r>
              <a:rPr lang="en-US" altLang="ja-JP" sz="1000" dirty="0">
                <a:solidFill>
                  <a:prstClr val="black"/>
                </a:solidFill>
                <a:latin typeface="+mj-ea"/>
              </a:rPr>
              <a:t>※</a:t>
            </a:r>
            <a:r>
              <a:rPr lang="ja-JP" altLang="en-US" sz="1000" dirty="0">
                <a:solidFill>
                  <a:prstClr val="black"/>
                </a:solidFill>
                <a:latin typeface="+mj-ea"/>
              </a:rPr>
              <a:t>）モービルマッピングシステム：車載装置（レーザ測距装置、デジタルカメラ等）により周辺地物の３次元データを連続的に取得できるシステム</a:t>
            </a:r>
            <a:endParaRPr lang="en-US" altLang="ja-JP" sz="1000" dirty="0">
              <a:solidFill>
                <a:prstClr val="black"/>
              </a:solidFill>
              <a:latin typeface="+mj-ea"/>
            </a:endParaRPr>
          </a:p>
        </p:txBody>
      </p:sp>
      <p:pic>
        <p:nvPicPr>
          <p:cNvPr id="15" name="図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8286" y="4734639"/>
            <a:ext cx="3044025" cy="1948176"/>
          </a:xfrm>
          <a:prstGeom prst="rect">
            <a:avLst/>
          </a:prstGeom>
        </p:spPr>
      </p:pic>
      <p:sp>
        <p:nvSpPr>
          <p:cNvPr id="16" name="正方形/長方形 15"/>
          <p:cNvSpPr/>
          <p:nvPr/>
        </p:nvSpPr>
        <p:spPr>
          <a:xfrm>
            <a:off x="8298152" y="6101730"/>
            <a:ext cx="1499391" cy="400110"/>
          </a:xfrm>
          <a:prstGeom prst="rect">
            <a:avLst/>
          </a:prstGeom>
        </p:spPr>
        <p:txBody>
          <a:bodyPr wrap="square">
            <a:spAutoFit/>
          </a:bodyPr>
          <a:lstStyle/>
          <a:p>
            <a:pPr algn="ctr">
              <a:lnSpc>
                <a:spcPct val="100000"/>
              </a:lnSpc>
              <a:spcBef>
                <a:spcPts val="0"/>
              </a:spcBef>
            </a:pPr>
            <a:r>
              <a:rPr lang="ja-JP" altLang="en-US" sz="1000" dirty="0">
                <a:solidFill>
                  <a:schemeClr val="tx1"/>
                </a:solidFill>
                <a:latin typeface="+mj-ea"/>
                <a:ea typeface="+mj-ea"/>
              </a:rPr>
              <a:t>③音検知システム</a:t>
            </a:r>
            <a:endParaRPr lang="en-US" altLang="ja-JP" sz="1000" dirty="0">
              <a:solidFill>
                <a:schemeClr val="tx1"/>
              </a:solidFill>
              <a:latin typeface="+mj-ea"/>
              <a:ea typeface="+mj-ea"/>
            </a:endParaRPr>
          </a:p>
          <a:p>
            <a:pPr algn="ctr">
              <a:lnSpc>
                <a:spcPct val="100000"/>
              </a:lnSpc>
              <a:spcBef>
                <a:spcPts val="0"/>
              </a:spcBef>
            </a:pPr>
            <a:r>
              <a:rPr lang="ja-JP" altLang="en-US" sz="1000" dirty="0">
                <a:solidFill>
                  <a:schemeClr val="tx1"/>
                </a:solidFill>
                <a:latin typeface="+mj-ea"/>
                <a:ea typeface="+mj-ea"/>
              </a:rPr>
              <a:t>による異常検知</a:t>
            </a:r>
            <a:endParaRPr lang="en-US" altLang="ja-JP" sz="1000" dirty="0">
              <a:solidFill>
                <a:schemeClr val="tx1"/>
              </a:solidFill>
              <a:latin typeface="+mj-ea"/>
              <a:ea typeface="+mj-ea"/>
            </a:endParaRPr>
          </a:p>
        </p:txBody>
      </p:sp>
      <p:sp>
        <p:nvSpPr>
          <p:cNvPr id="3" name="正方形/長方形 2"/>
          <p:cNvSpPr/>
          <p:nvPr/>
        </p:nvSpPr>
        <p:spPr>
          <a:xfrm>
            <a:off x="173399" y="2161980"/>
            <a:ext cx="5594887" cy="3901068"/>
          </a:xfrm>
          <a:prstGeom prst="rect">
            <a:avLst/>
          </a:prstGeom>
        </p:spPr>
        <p:txBody>
          <a:bodyPr wrap="square">
            <a:spAutoFit/>
          </a:bodyPr>
          <a:lstStyle/>
          <a:p>
            <a:pPr>
              <a:lnSpc>
                <a:spcPct val="120000"/>
              </a:lnSpc>
            </a:pPr>
            <a:r>
              <a:rPr lang="en-US" altLang="ja-JP" sz="1100" dirty="0">
                <a:solidFill>
                  <a:schemeClr val="tx1"/>
                </a:solidFill>
                <a:latin typeface="+mj-ea"/>
                <a:ea typeface="+mj-ea"/>
              </a:rPr>
              <a:t>【</a:t>
            </a:r>
            <a:r>
              <a:rPr lang="ja-JP" altLang="en-US" sz="1100" dirty="0">
                <a:solidFill>
                  <a:schemeClr val="tx1"/>
                </a:solidFill>
                <a:latin typeface="+mj-ea"/>
                <a:ea typeface="+mj-ea"/>
              </a:rPr>
              <a:t>概要（維持管理）</a:t>
            </a:r>
            <a:r>
              <a:rPr lang="en-US" altLang="ja-JP" sz="1100" dirty="0">
                <a:solidFill>
                  <a:schemeClr val="tx1"/>
                </a:solidFill>
                <a:latin typeface="+mj-ea"/>
                <a:ea typeface="+mj-ea"/>
              </a:rPr>
              <a:t>】</a:t>
            </a:r>
          </a:p>
          <a:p>
            <a:pPr>
              <a:lnSpc>
                <a:spcPct val="120000"/>
              </a:lnSpc>
            </a:pPr>
            <a:r>
              <a:rPr lang="ja-JP" altLang="en-US" sz="1100" dirty="0">
                <a:solidFill>
                  <a:schemeClr val="tx1"/>
                </a:solidFill>
                <a:latin typeface="+mj-ea"/>
                <a:ea typeface="+mj-ea"/>
              </a:rPr>
              <a:t>①ドローン活用による安全かつ効率的な維持管理</a:t>
            </a:r>
            <a:endParaRPr lang="en-US" altLang="ja-JP" sz="1100" dirty="0">
              <a:solidFill>
                <a:schemeClr val="tx1"/>
              </a:solidFill>
              <a:latin typeface="+mj-ea"/>
              <a:ea typeface="+mj-ea"/>
            </a:endParaRPr>
          </a:p>
          <a:p>
            <a:pPr>
              <a:lnSpc>
                <a:spcPct val="120000"/>
              </a:lnSpc>
            </a:pPr>
            <a:r>
              <a:rPr lang="ja-JP" altLang="en-US" sz="1100" dirty="0">
                <a:solidFill>
                  <a:schemeClr val="tx1"/>
                </a:solidFill>
                <a:latin typeface="+mj-ea"/>
                <a:ea typeface="+mj-ea"/>
              </a:rPr>
              <a:t>　大阪港の防潮堤やごみ処理施設の煙突上部等は、簡単に人が立ち入ることができない場所が多いため、ドローンを活用することにより、安全かつ効率的な維持管理作業を行う。</a:t>
            </a:r>
            <a:endParaRPr lang="en-US" altLang="ja-JP" sz="1100" dirty="0">
              <a:solidFill>
                <a:schemeClr val="tx1"/>
              </a:solidFill>
              <a:latin typeface="+mj-ea"/>
              <a:ea typeface="+mj-ea"/>
            </a:endParaRPr>
          </a:p>
          <a:p>
            <a:pPr>
              <a:lnSpc>
                <a:spcPct val="120000"/>
              </a:lnSpc>
            </a:pPr>
            <a:r>
              <a:rPr lang="ja-JP" altLang="en-US" sz="1100" dirty="0">
                <a:solidFill>
                  <a:schemeClr val="tx1"/>
                </a:solidFill>
                <a:latin typeface="+mj-ea"/>
                <a:ea typeface="+mj-ea"/>
              </a:rPr>
              <a:t>　また、大阪港においては、不法占拠物件の早期発見や自然災害発生時の被災状況の迅速な確認への活用もめざす。</a:t>
            </a:r>
            <a:endParaRPr lang="en-US" altLang="ja-JP" sz="1100" dirty="0">
              <a:solidFill>
                <a:schemeClr val="tx1"/>
              </a:solidFill>
              <a:latin typeface="+mj-ea"/>
              <a:ea typeface="+mj-ea"/>
            </a:endParaRPr>
          </a:p>
          <a:p>
            <a:pPr>
              <a:lnSpc>
                <a:spcPct val="120000"/>
              </a:lnSpc>
            </a:pPr>
            <a:endParaRPr lang="en-US" altLang="ja-JP" sz="1100" dirty="0">
              <a:solidFill>
                <a:schemeClr val="tx1"/>
              </a:solidFill>
              <a:latin typeface="+mj-ea"/>
              <a:ea typeface="+mj-ea"/>
            </a:endParaRPr>
          </a:p>
          <a:p>
            <a:pPr>
              <a:lnSpc>
                <a:spcPct val="120000"/>
              </a:lnSpc>
            </a:pPr>
            <a:r>
              <a:rPr lang="ja-JP" altLang="en-US" sz="1100" dirty="0">
                <a:solidFill>
                  <a:schemeClr val="tx1"/>
                </a:solidFill>
                <a:latin typeface="+mj-ea"/>
                <a:ea typeface="+mj-ea"/>
              </a:rPr>
              <a:t>②移動三次元測量（</a:t>
            </a:r>
            <a:r>
              <a:rPr lang="en-US" altLang="ja-JP" sz="1100" dirty="0">
                <a:solidFill>
                  <a:schemeClr val="tx1"/>
                </a:solidFill>
                <a:latin typeface="+mj-ea"/>
                <a:ea typeface="+mj-ea"/>
              </a:rPr>
              <a:t>MMS</a:t>
            </a:r>
            <a:r>
              <a:rPr lang="ja-JP" altLang="en-US" sz="1100" dirty="0">
                <a:solidFill>
                  <a:schemeClr val="tx1"/>
                </a:solidFill>
                <a:latin typeface="+mj-ea"/>
                <a:ea typeface="+mj-ea"/>
              </a:rPr>
              <a:t>等）を活用した道路現況の測量</a:t>
            </a:r>
            <a:endParaRPr lang="en-US" altLang="ja-JP" sz="1100" dirty="0">
              <a:solidFill>
                <a:schemeClr val="tx1"/>
              </a:solidFill>
              <a:latin typeface="+mj-ea"/>
              <a:ea typeface="+mj-ea"/>
            </a:endParaRPr>
          </a:p>
          <a:p>
            <a:pPr>
              <a:lnSpc>
                <a:spcPct val="120000"/>
              </a:lnSpc>
            </a:pPr>
            <a:r>
              <a:rPr lang="ja-JP" altLang="en-US" sz="1100" dirty="0">
                <a:solidFill>
                  <a:schemeClr val="tx1"/>
                </a:solidFill>
                <a:latin typeface="+mj-ea"/>
                <a:ea typeface="+mj-ea"/>
              </a:rPr>
              <a:t>　</a:t>
            </a:r>
            <a:r>
              <a:rPr lang="en-US" altLang="ja-JP" sz="1100" dirty="0">
                <a:solidFill>
                  <a:schemeClr val="tx1"/>
                </a:solidFill>
                <a:latin typeface="+mj-ea"/>
                <a:ea typeface="+mj-ea"/>
              </a:rPr>
              <a:t>MMS</a:t>
            </a:r>
            <a:r>
              <a:rPr lang="ja-JP" altLang="en-US" sz="1100" dirty="0">
                <a:solidFill>
                  <a:schemeClr val="tx1"/>
                </a:solidFill>
                <a:latin typeface="+mj-ea"/>
                <a:ea typeface="+mj-ea"/>
              </a:rPr>
              <a:t>を活用して道路現況を測量することで、区域線測量等にかかる維持管理業務の効率化を進める。</a:t>
            </a:r>
            <a:endParaRPr lang="en-US" altLang="ja-JP" sz="1100" dirty="0">
              <a:solidFill>
                <a:schemeClr val="tx1"/>
              </a:solidFill>
              <a:latin typeface="+mj-ea"/>
              <a:ea typeface="+mj-ea"/>
            </a:endParaRPr>
          </a:p>
          <a:p>
            <a:pPr>
              <a:lnSpc>
                <a:spcPct val="120000"/>
              </a:lnSpc>
            </a:pPr>
            <a:endParaRPr lang="en-US" altLang="ja-JP" sz="1100" dirty="0">
              <a:solidFill>
                <a:schemeClr val="tx1"/>
              </a:solidFill>
              <a:latin typeface="+mj-ea"/>
              <a:ea typeface="+mj-ea"/>
            </a:endParaRPr>
          </a:p>
          <a:p>
            <a:pPr>
              <a:lnSpc>
                <a:spcPct val="120000"/>
              </a:lnSpc>
            </a:pPr>
            <a:r>
              <a:rPr lang="ja-JP" altLang="en-US" sz="1100" dirty="0">
                <a:solidFill>
                  <a:schemeClr val="tx1"/>
                </a:solidFill>
                <a:latin typeface="+mj-ea"/>
                <a:ea typeface="+mj-ea"/>
              </a:rPr>
              <a:t>③浄水場等の監視制御システムの高度化　</a:t>
            </a:r>
          </a:p>
          <a:p>
            <a:pPr>
              <a:lnSpc>
                <a:spcPct val="120000"/>
              </a:lnSpc>
            </a:pPr>
            <a:r>
              <a:rPr lang="ja-JP" altLang="en-US" sz="1100" dirty="0">
                <a:solidFill>
                  <a:schemeClr val="tx1"/>
                </a:solidFill>
                <a:latin typeface="+mj-ea"/>
                <a:ea typeface="+mj-ea"/>
              </a:rPr>
              <a:t>　浄水場等の運転監視においてはオペレーターのスキルに依存する部分が大きく、今後も少人数での運転管理体制を持続可能なものとするため、膨大な情報の中から必要な情報を素早く正確にキャッチすることや、仮想シミュレーターを活用し技術継承を促していくことなど、システム面でのサポートを構築することなどにより、監視制御システムの高度化を進める。</a:t>
            </a:r>
          </a:p>
        </p:txBody>
      </p:sp>
      <p:pic>
        <p:nvPicPr>
          <p:cNvPr id="4" name="図 3"/>
          <p:cNvPicPr>
            <a:picLocks noChangeAspect="1"/>
          </p:cNvPicPr>
          <p:nvPr/>
        </p:nvPicPr>
        <p:blipFill>
          <a:blip r:embed="rId3"/>
          <a:stretch>
            <a:fillRect/>
          </a:stretch>
        </p:blipFill>
        <p:spPr>
          <a:xfrm>
            <a:off x="7473950" y="2035610"/>
            <a:ext cx="2181225" cy="1066800"/>
          </a:xfrm>
          <a:prstGeom prst="rect">
            <a:avLst/>
          </a:prstGeom>
        </p:spPr>
      </p:pic>
      <p:pic>
        <p:nvPicPr>
          <p:cNvPr id="5" name="図 4"/>
          <p:cNvPicPr>
            <a:picLocks noChangeAspect="1"/>
          </p:cNvPicPr>
          <p:nvPr/>
        </p:nvPicPr>
        <p:blipFill>
          <a:blip r:embed="rId4"/>
          <a:stretch>
            <a:fillRect/>
          </a:stretch>
        </p:blipFill>
        <p:spPr>
          <a:xfrm>
            <a:off x="5786460" y="2023671"/>
            <a:ext cx="1552575" cy="1114425"/>
          </a:xfrm>
          <a:prstGeom prst="rect">
            <a:avLst/>
          </a:prstGeom>
        </p:spPr>
      </p:pic>
      <p:pic>
        <p:nvPicPr>
          <p:cNvPr id="6" name="図 5"/>
          <p:cNvPicPr>
            <a:picLocks noChangeAspect="1"/>
          </p:cNvPicPr>
          <p:nvPr/>
        </p:nvPicPr>
        <p:blipFill>
          <a:blip r:embed="rId5"/>
          <a:stretch>
            <a:fillRect/>
          </a:stretch>
        </p:blipFill>
        <p:spPr>
          <a:xfrm>
            <a:off x="5776448" y="3469769"/>
            <a:ext cx="1104900" cy="1143000"/>
          </a:xfrm>
          <a:prstGeom prst="rect">
            <a:avLst/>
          </a:prstGeom>
        </p:spPr>
      </p:pic>
      <p:pic>
        <p:nvPicPr>
          <p:cNvPr id="8" name="図 7"/>
          <p:cNvPicPr>
            <a:picLocks noChangeAspect="1"/>
          </p:cNvPicPr>
          <p:nvPr/>
        </p:nvPicPr>
        <p:blipFill>
          <a:blip r:embed="rId6"/>
          <a:stretch>
            <a:fillRect/>
          </a:stretch>
        </p:blipFill>
        <p:spPr>
          <a:xfrm>
            <a:off x="7002488" y="3460904"/>
            <a:ext cx="1028700" cy="1143000"/>
          </a:xfrm>
          <a:prstGeom prst="rect">
            <a:avLst/>
          </a:prstGeom>
        </p:spPr>
      </p:pic>
    </p:spTree>
    <p:extLst>
      <p:ext uri="{BB962C8B-B14F-4D97-AF65-F5344CB8AC3E}">
        <p14:creationId xmlns:p14="http://schemas.microsoft.com/office/powerpoint/2010/main" val="70505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anchor="ctr"/>
          <a:lstStyle/>
          <a:p>
            <a:pPr eaLnBrk="1" hangingPunct="1"/>
            <a:r>
              <a:rPr lang="ja-JP" altLang="en-US" dirty="0">
                <a:solidFill>
                  <a:schemeClr val="tx1"/>
                </a:solidFill>
              </a:rPr>
              <a:t>都市インフラのデジタル化の推進</a:t>
            </a:r>
            <a:endParaRPr lang="ja-JP" altLang="en-US" dirty="0"/>
          </a:p>
        </p:txBody>
      </p:sp>
      <p:sp>
        <p:nvSpPr>
          <p:cNvPr id="20" name="Shape 128"/>
          <p:cNvSpPr/>
          <p:nvPr/>
        </p:nvSpPr>
        <p:spPr>
          <a:xfrm>
            <a:off x="269788" y="861651"/>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インフラ施設の維持管理・施工監理等において</a:t>
            </a:r>
            <a:r>
              <a:rPr kumimoji="0" lang="en-US" altLang="ja-JP" sz="1687" kern="0" dirty="0">
                <a:solidFill>
                  <a:srgbClr val="C00000"/>
                </a:solidFill>
                <a:latin typeface="メイリオ" panose="020B0604030504040204" pitchFamily="50" charset="-128"/>
                <a:sym typeface="Helvetica Light"/>
              </a:rPr>
              <a:t>ICT</a:t>
            </a:r>
            <a:r>
              <a:rPr kumimoji="0" lang="ja-JP" altLang="en-US" sz="1687" kern="0" dirty="0">
                <a:solidFill>
                  <a:srgbClr val="C00000"/>
                </a:solidFill>
                <a:latin typeface="メイリオ" panose="020B0604030504040204" pitchFamily="50" charset="-128"/>
                <a:sym typeface="Helvetica Light"/>
              </a:rPr>
              <a:t>を活用し、業務を効率化（２／２）</a:t>
            </a:r>
            <a:endParaRPr kumimoji="0" lang="en-US" altLang="ja-JP" sz="1687" u="sng" kern="0" dirty="0">
              <a:solidFill>
                <a:srgbClr val="C00000"/>
              </a:solidFill>
              <a:latin typeface="メイリオ" panose="020B0604030504040204" pitchFamily="50" charset="-128"/>
              <a:sym typeface="Helvetica Light"/>
            </a:endParaRPr>
          </a:p>
        </p:txBody>
      </p:sp>
      <p:graphicFrame>
        <p:nvGraphicFramePr>
          <p:cNvPr id="55" name="表 54"/>
          <p:cNvGraphicFramePr>
            <a:graphicFrameLocks noGrp="1"/>
          </p:cNvGraphicFramePr>
          <p:nvPr>
            <p:extLst>
              <p:ext uri="{D42A27DB-BD31-4B8C-83A1-F6EECF244321}">
                <p14:modId xmlns:p14="http://schemas.microsoft.com/office/powerpoint/2010/main" val="4153960472"/>
              </p:ext>
            </p:extLst>
          </p:nvPr>
        </p:nvGraphicFramePr>
        <p:xfrm>
          <a:off x="4357192" y="3690031"/>
          <a:ext cx="5472608" cy="2880321"/>
        </p:xfrm>
        <a:graphic>
          <a:graphicData uri="http://schemas.openxmlformats.org/drawingml/2006/table">
            <a:tbl>
              <a:tblPr firstRow="1" bandRow="1"/>
              <a:tblGrid>
                <a:gridCol w="252027">
                  <a:extLst>
                    <a:ext uri="{9D8B030D-6E8A-4147-A177-3AD203B41FA5}">
                      <a16:colId xmlns:a16="http://schemas.microsoft.com/office/drawing/2014/main" val="2545108546"/>
                    </a:ext>
                  </a:extLst>
                </a:gridCol>
                <a:gridCol w="1476164">
                  <a:extLst>
                    <a:ext uri="{9D8B030D-6E8A-4147-A177-3AD203B41FA5}">
                      <a16:colId xmlns:a16="http://schemas.microsoft.com/office/drawing/2014/main" val="1027003842"/>
                    </a:ext>
                  </a:extLst>
                </a:gridCol>
                <a:gridCol w="1248139">
                  <a:extLst>
                    <a:ext uri="{9D8B030D-6E8A-4147-A177-3AD203B41FA5}">
                      <a16:colId xmlns:a16="http://schemas.microsoft.com/office/drawing/2014/main" val="20000"/>
                    </a:ext>
                  </a:extLst>
                </a:gridCol>
                <a:gridCol w="1248139">
                  <a:extLst>
                    <a:ext uri="{9D8B030D-6E8A-4147-A177-3AD203B41FA5}">
                      <a16:colId xmlns:a16="http://schemas.microsoft.com/office/drawing/2014/main" val="20001"/>
                    </a:ext>
                  </a:extLst>
                </a:gridCol>
                <a:gridCol w="1248139">
                  <a:extLst>
                    <a:ext uri="{9D8B030D-6E8A-4147-A177-3AD203B41FA5}">
                      <a16:colId xmlns:a16="http://schemas.microsoft.com/office/drawing/2014/main" val="20002"/>
                    </a:ext>
                  </a:extLst>
                </a:gridCol>
              </a:tblGrid>
              <a:tr h="2700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chemeClr val="bg1"/>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chemeClr val="bg1"/>
                        </a:solidFill>
                        <a:latin typeface="+mj-ea"/>
                        <a:ea typeface="+mj-ea"/>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lt"/>
                          <a:ea typeface="+mj-ea"/>
                          <a:cs typeface="+mn-cs"/>
                        </a:rPr>
                        <a:t>2021</a:t>
                      </a:r>
                      <a:r>
                        <a:rPr kumimoji="1" lang="ja-JP" altLang="en-US" sz="1100" b="0" kern="1200" dirty="0">
                          <a:solidFill>
                            <a:schemeClr val="bg1"/>
                          </a:solidFill>
                          <a:latin typeface="+mj-lt"/>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100" b="0" dirty="0">
                          <a:solidFill>
                            <a:schemeClr val="bg1"/>
                          </a:solidFill>
                          <a:latin typeface="+mj-ea"/>
                          <a:ea typeface="+mj-ea"/>
                        </a:rPr>
                        <a:t>2022</a:t>
                      </a:r>
                      <a:r>
                        <a:rPr kumimoji="1" lang="ja-JP" altLang="en-US" sz="1100" b="0" dirty="0">
                          <a:solidFill>
                            <a:schemeClr val="bg1"/>
                          </a:solidFill>
                          <a:latin typeface="+mj-ea"/>
                          <a:ea typeface="+mj-ea"/>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100" b="0" dirty="0">
                          <a:solidFill>
                            <a:schemeClr val="bg1"/>
                          </a:solidFill>
                          <a:latin typeface="+mj-ea"/>
                          <a:ea typeface="+mj-ea"/>
                        </a:rPr>
                        <a:t>2023</a:t>
                      </a:r>
                      <a:r>
                        <a:rPr kumimoji="1" lang="ja-JP" altLang="en-US" sz="1100" b="0" dirty="0">
                          <a:solidFill>
                            <a:schemeClr val="bg1"/>
                          </a:solidFill>
                          <a:latin typeface="+mj-ea"/>
                          <a:ea typeface="+mj-ea"/>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22058">
                <a:tc rowSpan="3">
                  <a:txBody>
                    <a:bodyPr/>
                    <a:lstStyle/>
                    <a:p>
                      <a:r>
                        <a:rPr kumimoji="1" lang="ja-JP" altLang="en-US" sz="1200" dirty="0">
                          <a:latin typeface="+mj-ea"/>
                          <a:ea typeface="+mj-ea"/>
                        </a:rPr>
                        <a:t>維持管理</a:t>
                      </a:r>
                    </a:p>
                  </a:txBody>
                  <a:tcPr vert="eaVert"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r>
                        <a:rPr kumimoji="1" lang="ja-JP" altLang="en-US" sz="1100" dirty="0">
                          <a:latin typeface="+mj-ea"/>
                          <a:ea typeface="+mj-ea"/>
                        </a:rPr>
                        <a:t>①ドローン活用</a:t>
                      </a:r>
                    </a:p>
                  </a:txBody>
                  <a:tcPr marL="36000" marR="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22058">
                <a:tc vMerge="1">
                  <a:txBody>
                    <a:bodyPr/>
                    <a:lstStyle/>
                    <a:p>
                      <a:endParaRPr kumimoji="1" lang="en-US" altLang="zh-TW" sz="1100" dirty="0">
                        <a:latin typeface="+mj-ea"/>
                        <a:ea typeface="+mj-ea"/>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r>
                        <a:rPr kumimoji="1" lang="ja-JP" altLang="en-US" sz="1100" dirty="0">
                          <a:latin typeface="+mj-ea"/>
                          <a:ea typeface="+mj-ea"/>
                        </a:rPr>
                        <a:t>②</a:t>
                      </a:r>
                      <a:r>
                        <a:rPr kumimoji="1" lang="zh-TW" altLang="en-US" sz="1100" dirty="0">
                          <a:latin typeface="+mj-ea"/>
                          <a:ea typeface="+mj-ea"/>
                        </a:rPr>
                        <a:t>移動三次元測量</a:t>
                      </a:r>
                      <a:r>
                        <a:rPr kumimoji="1" lang="ja-JP" altLang="en-US" sz="1100" dirty="0">
                          <a:latin typeface="+mj-ea"/>
                          <a:ea typeface="+mj-ea"/>
                        </a:rPr>
                        <a:t>　</a:t>
                      </a:r>
                      <a:endParaRPr kumimoji="1" lang="en-US" altLang="ja-JP" sz="1100" dirty="0">
                        <a:latin typeface="+mj-ea"/>
                        <a:ea typeface="+mj-ea"/>
                      </a:endParaRPr>
                    </a:p>
                    <a:p>
                      <a:r>
                        <a:rPr kumimoji="1" lang="ja-JP" altLang="en-US" sz="1100" dirty="0">
                          <a:latin typeface="+mj-ea"/>
                          <a:ea typeface="+mj-ea"/>
                        </a:rPr>
                        <a:t>　（</a:t>
                      </a:r>
                      <a:r>
                        <a:rPr kumimoji="1" lang="en-US" altLang="zh-TW" sz="1100" dirty="0">
                          <a:latin typeface="+mj-ea"/>
                          <a:ea typeface="+mj-ea"/>
                        </a:rPr>
                        <a:t>MMS</a:t>
                      </a:r>
                      <a:r>
                        <a:rPr kumimoji="1" lang="ja-JP" altLang="en-US" sz="1100" dirty="0">
                          <a:latin typeface="+mj-ea"/>
                          <a:ea typeface="+mj-ea"/>
                        </a:rPr>
                        <a:t>）</a:t>
                      </a:r>
                      <a:endParaRPr kumimoji="1" lang="en-US" altLang="zh-TW" sz="1100" dirty="0">
                        <a:latin typeface="+mj-ea"/>
                        <a:ea typeface="+mj-ea"/>
                      </a:endParaRPr>
                    </a:p>
                  </a:txBody>
                  <a:tcPr marL="36000" marR="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r h="522058">
                <a:tc vMerge="1">
                  <a:txBody>
                    <a:bodyPr/>
                    <a:lstStyle/>
                    <a:p>
                      <a:endParaRPr kumimoji="1" lang="ja-JP" altLang="en-US" sz="1100" dirty="0">
                        <a:latin typeface="+mj-ea"/>
                        <a:ea typeface="+mj-ea"/>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r>
                        <a:rPr kumimoji="1" lang="ja-JP" altLang="en-US" sz="1100" dirty="0">
                          <a:latin typeface="+mj-ea"/>
                          <a:ea typeface="+mj-ea"/>
                        </a:rPr>
                        <a:t>③浄水場等の監視制御</a:t>
                      </a:r>
                      <a:endParaRPr kumimoji="1" lang="en-US" altLang="ja-JP" sz="1100" dirty="0">
                        <a:latin typeface="+mj-ea"/>
                        <a:ea typeface="+mj-ea"/>
                      </a:endParaRPr>
                    </a:p>
                    <a:p>
                      <a:r>
                        <a:rPr kumimoji="1" lang="ja-JP" altLang="en-US" sz="1100" dirty="0">
                          <a:latin typeface="+mj-ea"/>
                          <a:ea typeface="+mj-ea"/>
                        </a:rPr>
                        <a:t>　システムの高度化</a:t>
                      </a:r>
                    </a:p>
                  </a:txBody>
                  <a:tcPr marL="36000" marR="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960191588"/>
                  </a:ext>
                </a:extLst>
              </a:tr>
              <a:tr h="522058">
                <a:tc rowSpan="2">
                  <a:txBody>
                    <a:bodyPr/>
                    <a:lstStyle/>
                    <a:p>
                      <a:r>
                        <a:rPr kumimoji="1" lang="ja-JP" altLang="en-US" sz="1100" baseline="0" dirty="0">
                          <a:latin typeface="+mj-ea"/>
                          <a:ea typeface="+mj-ea"/>
                        </a:rPr>
                        <a:t>施工監理等</a:t>
                      </a:r>
                    </a:p>
                  </a:txBody>
                  <a:tcPr vert="eaVert"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r>
                        <a:rPr kumimoji="1" lang="ja-JP" altLang="en-US" sz="1100" baseline="0" dirty="0">
                          <a:latin typeface="+mj-ea"/>
                          <a:ea typeface="+mj-ea"/>
                        </a:rPr>
                        <a:t>④配水管布設工事</a:t>
                      </a:r>
                      <a:endParaRPr kumimoji="1" lang="en-US" altLang="ja-JP" sz="1100" baseline="0" dirty="0">
                        <a:latin typeface="+mj-ea"/>
                        <a:ea typeface="+mj-ea"/>
                      </a:endParaRPr>
                    </a:p>
                    <a:p>
                      <a:r>
                        <a:rPr kumimoji="1" lang="ja-JP" altLang="en-US" sz="1100" baseline="0" dirty="0">
                          <a:latin typeface="+mj-ea"/>
                          <a:ea typeface="+mj-ea"/>
                        </a:rPr>
                        <a:t>　施工監理システム</a:t>
                      </a:r>
                    </a:p>
                  </a:txBody>
                  <a:tcPr marL="36000" marR="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2388286686"/>
                  </a:ext>
                </a:extLst>
              </a:tr>
              <a:tr h="522058">
                <a:tc vMerge="1">
                  <a:txBody>
                    <a:bodyPr/>
                    <a:lstStyle/>
                    <a:p>
                      <a:endParaRPr kumimoji="1" lang="en-US" altLang="ja-JP" sz="1100" baseline="0" dirty="0">
                        <a:latin typeface="+mj-ea"/>
                        <a:ea typeface="+mj-ea"/>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r>
                        <a:rPr kumimoji="1" lang="ja-JP" altLang="en-US" sz="1100" baseline="0" dirty="0">
                          <a:latin typeface="+mj-ea"/>
                          <a:ea typeface="+mj-ea"/>
                        </a:rPr>
                        <a:t>⑤</a:t>
                      </a:r>
                      <a:r>
                        <a:rPr kumimoji="1" lang="en-US" altLang="ja-JP" sz="1100" baseline="0" dirty="0" err="1">
                          <a:latin typeface="+mj-ea"/>
                          <a:ea typeface="+mj-ea"/>
                        </a:rPr>
                        <a:t>i</a:t>
                      </a:r>
                      <a:r>
                        <a:rPr kumimoji="1" lang="en-US" altLang="ja-JP" sz="1100" baseline="0" dirty="0">
                          <a:latin typeface="+mj-ea"/>
                          <a:ea typeface="+mj-ea"/>
                        </a:rPr>
                        <a:t>-construction</a:t>
                      </a:r>
                    </a:p>
                  </a:txBody>
                  <a:tcPr marL="36000" marR="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274131409"/>
                  </a:ext>
                </a:extLst>
              </a:tr>
            </a:tbl>
          </a:graphicData>
        </a:graphic>
      </p:graphicFrame>
      <p:sp>
        <p:nvSpPr>
          <p:cNvPr id="62" name="正方形/長方形 61"/>
          <p:cNvSpPr/>
          <p:nvPr/>
        </p:nvSpPr>
        <p:spPr>
          <a:xfrm>
            <a:off x="173822" y="5090004"/>
            <a:ext cx="4138920" cy="1621982"/>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（維持管理）</a:t>
            </a:r>
            <a:endParaRPr lang="en-US" altLang="ja-JP" sz="1100" dirty="0">
              <a:solidFill>
                <a:prstClr val="black"/>
              </a:solidFill>
              <a:latin typeface="+mj-lt"/>
            </a:endParaRPr>
          </a:p>
          <a:p>
            <a:r>
              <a:rPr lang="ja-JP" altLang="en-US" sz="1100" dirty="0">
                <a:solidFill>
                  <a:prstClr val="black"/>
                </a:solidFill>
                <a:latin typeface="+mj-lt"/>
              </a:rPr>
              <a:t>・維持管理作業の効率化、安全性確保、技術の維持・継承</a:t>
            </a:r>
            <a:endParaRPr lang="en-US" altLang="ja-JP" sz="1100" dirty="0">
              <a:solidFill>
                <a:prstClr val="black"/>
              </a:solidFill>
              <a:latin typeface="+mj-lt"/>
            </a:endParaRPr>
          </a:p>
          <a:p>
            <a:r>
              <a:rPr lang="ja-JP" altLang="en-US" sz="1100" dirty="0">
                <a:solidFill>
                  <a:prstClr val="black"/>
                </a:solidFill>
                <a:latin typeface="+mj-lt"/>
              </a:rPr>
              <a:t>・不法占拠物件や災害発生時の状況確認の迅速化</a:t>
            </a:r>
            <a:endParaRPr lang="en-US" altLang="ja-JP" sz="1100" dirty="0">
              <a:solidFill>
                <a:prstClr val="black"/>
              </a:solidFill>
              <a:latin typeface="+mj-lt"/>
            </a:endParaRPr>
          </a:p>
          <a:p>
            <a:r>
              <a:rPr lang="ja-JP" altLang="en-US" sz="1100" dirty="0">
                <a:solidFill>
                  <a:prstClr val="black"/>
                </a:solidFill>
                <a:latin typeface="+mj-lt"/>
              </a:rPr>
              <a:t>（施工監理等）</a:t>
            </a:r>
            <a:endParaRPr lang="en-US" altLang="ja-JP" sz="1100" dirty="0">
              <a:solidFill>
                <a:prstClr val="black"/>
              </a:solidFill>
              <a:latin typeface="+mj-lt"/>
            </a:endParaRPr>
          </a:p>
          <a:p>
            <a:r>
              <a:rPr lang="ja-JP" altLang="en-US" sz="1100" dirty="0">
                <a:solidFill>
                  <a:prstClr val="black"/>
                </a:solidFill>
                <a:latin typeface="+mj-lt"/>
              </a:rPr>
              <a:t>・工事施工監理等の効率化、安全性確保、技術の維持・継承</a:t>
            </a:r>
            <a:endParaRPr lang="en-US" altLang="ja-JP" sz="1100" dirty="0">
              <a:solidFill>
                <a:prstClr val="black"/>
              </a:solidFill>
              <a:latin typeface="+mj-lt"/>
            </a:endParaRPr>
          </a:p>
        </p:txBody>
      </p:sp>
      <p:sp>
        <p:nvSpPr>
          <p:cNvPr id="68" name="ホームベース 67"/>
          <p:cNvSpPr/>
          <p:nvPr/>
        </p:nvSpPr>
        <p:spPr>
          <a:xfrm>
            <a:off x="6117773" y="4025152"/>
            <a:ext cx="367200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運用</a:t>
            </a:r>
          </a:p>
        </p:txBody>
      </p:sp>
      <p:sp>
        <p:nvSpPr>
          <p:cNvPr id="28" name="ホームベース 27"/>
          <p:cNvSpPr/>
          <p:nvPr/>
        </p:nvSpPr>
        <p:spPr>
          <a:xfrm>
            <a:off x="6128107" y="4590163"/>
            <a:ext cx="365638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chemeClr val="tx1"/>
                </a:solidFill>
                <a:latin typeface="Meiryo UI" panose="020B0604030504040204" pitchFamily="50" charset="-128"/>
                <a:ea typeface="Meiryo UI" panose="020B0604030504040204" pitchFamily="50" charset="-128"/>
              </a:rPr>
              <a:t>本格運用（現況平面測量）</a:t>
            </a:r>
          </a:p>
        </p:txBody>
      </p:sp>
      <p:sp>
        <p:nvSpPr>
          <p:cNvPr id="32" name="正方形/長方形 31"/>
          <p:cNvSpPr/>
          <p:nvPr/>
        </p:nvSpPr>
        <p:spPr>
          <a:xfrm>
            <a:off x="6711773" y="3180695"/>
            <a:ext cx="2765502" cy="307777"/>
          </a:xfrm>
          <a:prstGeom prst="rect">
            <a:avLst/>
          </a:prstGeom>
        </p:spPr>
        <p:txBody>
          <a:bodyPr wrap="square">
            <a:spAutoFit/>
          </a:bodyPr>
          <a:lstStyle/>
          <a:p>
            <a:pPr algn="ctr"/>
            <a:r>
              <a:rPr lang="ja-JP" altLang="en-US" sz="1000" dirty="0">
                <a:solidFill>
                  <a:schemeClr val="tx1"/>
                </a:solidFill>
                <a:latin typeface="+mj-ea"/>
                <a:ea typeface="+mj-ea"/>
              </a:rPr>
              <a:t>④配水管布設工事施工監理システム</a:t>
            </a:r>
            <a:endParaRPr lang="en-US" altLang="ja-JP" sz="1000" dirty="0">
              <a:solidFill>
                <a:schemeClr val="tx1"/>
              </a:solidFill>
              <a:latin typeface="+mj-ea"/>
              <a:ea typeface="+mj-ea"/>
            </a:endParaRPr>
          </a:p>
        </p:txBody>
      </p:sp>
      <p:sp>
        <p:nvSpPr>
          <p:cNvPr id="33" name="ホームベース 32"/>
          <p:cNvSpPr/>
          <p:nvPr/>
        </p:nvSpPr>
        <p:spPr>
          <a:xfrm>
            <a:off x="6132897" y="5087924"/>
            <a:ext cx="3687662" cy="36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　関連する技術について</a:t>
            </a:r>
            <a:endParaRPr lang="en-US" altLang="ja-JP" sz="900" dirty="0">
              <a:solidFill>
                <a:srgbClr val="000000"/>
              </a:solidFill>
              <a:latin typeface="Meiryo UI" panose="020B0604030504040204" pitchFamily="50" charset="-128"/>
              <a:ea typeface="Meiryo UI" panose="020B0604030504040204" pitchFamily="50" charset="-128"/>
            </a:endParaRPr>
          </a:p>
          <a:p>
            <a:pP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　共同研究</a:t>
            </a:r>
          </a:p>
        </p:txBody>
      </p:sp>
      <p:sp>
        <p:nvSpPr>
          <p:cNvPr id="34" name="ホームベース 33"/>
          <p:cNvSpPr/>
          <p:nvPr/>
        </p:nvSpPr>
        <p:spPr>
          <a:xfrm>
            <a:off x="7377715" y="5229146"/>
            <a:ext cx="2406772" cy="21877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　　　　　　監視制御システムの在り方の検討</a:t>
            </a:r>
          </a:p>
        </p:txBody>
      </p:sp>
      <p:sp>
        <p:nvSpPr>
          <p:cNvPr id="35" name="ホームベース 34"/>
          <p:cNvSpPr/>
          <p:nvPr/>
        </p:nvSpPr>
        <p:spPr>
          <a:xfrm>
            <a:off x="6113075" y="5590916"/>
            <a:ext cx="370679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現場のリアルタイム確認・現場巡視報告書作成の運用</a:t>
            </a:r>
          </a:p>
        </p:txBody>
      </p:sp>
      <p:sp>
        <p:nvSpPr>
          <p:cNvPr id="36" name="ホームベース 35"/>
          <p:cNvSpPr/>
          <p:nvPr/>
        </p:nvSpPr>
        <p:spPr>
          <a:xfrm>
            <a:off x="6113074" y="5814267"/>
            <a:ext cx="3706791"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情報共有機能等（関係書類作成・通知の効率化）の導入を検討</a:t>
            </a:r>
          </a:p>
        </p:txBody>
      </p:sp>
      <p:sp>
        <p:nvSpPr>
          <p:cNvPr id="25" name="テキスト ボックス 24"/>
          <p:cNvSpPr txBox="1"/>
          <p:nvPr/>
        </p:nvSpPr>
        <p:spPr>
          <a:xfrm>
            <a:off x="173821" y="1221460"/>
            <a:ext cx="6221451" cy="20051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20000"/>
              </a:lnSpc>
            </a:pPr>
            <a:r>
              <a:rPr lang="en-US" altLang="zh-TW" sz="1100" dirty="0">
                <a:solidFill>
                  <a:schemeClr val="tx1"/>
                </a:solidFill>
                <a:latin typeface="+mj-ea"/>
                <a:ea typeface="+mj-ea"/>
              </a:rPr>
              <a:t>【</a:t>
            </a:r>
            <a:r>
              <a:rPr lang="zh-TW" altLang="en-US" sz="1100" dirty="0">
                <a:solidFill>
                  <a:schemeClr val="tx1"/>
                </a:solidFill>
                <a:latin typeface="+mj-ea"/>
                <a:ea typeface="+mj-ea"/>
              </a:rPr>
              <a:t>概要（</a:t>
            </a:r>
            <a:r>
              <a:rPr lang="ja-JP" altLang="en-US" sz="1100" dirty="0">
                <a:solidFill>
                  <a:schemeClr val="tx1"/>
                </a:solidFill>
                <a:latin typeface="+mj-ea"/>
                <a:ea typeface="+mj-ea"/>
              </a:rPr>
              <a:t>施工監理等</a:t>
            </a:r>
            <a:r>
              <a:rPr lang="zh-TW" altLang="en-US" sz="1100" dirty="0">
                <a:solidFill>
                  <a:schemeClr val="tx1"/>
                </a:solidFill>
                <a:latin typeface="+mj-ea"/>
                <a:ea typeface="+mj-ea"/>
              </a:rPr>
              <a:t>）</a:t>
            </a:r>
            <a:r>
              <a:rPr lang="en-US" altLang="zh-TW" sz="1100" dirty="0">
                <a:solidFill>
                  <a:schemeClr val="tx1"/>
                </a:solidFill>
                <a:latin typeface="+mj-ea"/>
                <a:ea typeface="+mj-ea"/>
              </a:rPr>
              <a:t>】</a:t>
            </a:r>
            <a:endParaRPr lang="en-US" altLang="ja-JP" sz="1100" dirty="0">
              <a:solidFill>
                <a:schemeClr val="tx1"/>
              </a:solidFill>
              <a:latin typeface="+mj-ea"/>
              <a:ea typeface="+mj-ea"/>
            </a:endParaRPr>
          </a:p>
          <a:p>
            <a:pPr>
              <a:lnSpc>
                <a:spcPct val="120000"/>
              </a:lnSpc>
            </a:pPr>
            <a:r>
              <a:rPr lang="ja-JP" altLang="en-US" sz="1100" dirty="0">
                <a:solidFill>
                  <a:schemeClr val="tx1"/>
                </a:solidFill>
                <a:latin typeface="+mj-ea"/>
                <a:ea typeface="+mj-ea"/>
              </a:rPr>
              <a:t>④配水管布設工事施工監理システムの構築</a:t>
            </a:r>
            <a:endParaRPr lang="en-US" altLang="ja-JP" sz="1100" dirty="0">
              <a:solidFill>
                <a:schemeClr val="tx1"/>
              </a:solidFill>
              <a:latin typeface="+mj-ea"/>
              <a:ea typeface="+mj-ea"/>
            </a:endParaRPr>
          </a:p>
          <a:p>
            <a:pPr>
              <a:lnSpc>
                <a:spcPct val="120000"/>
              </a:lnSpc>
            </a:pPr>
            <a:r>
              <a:rPr lang="ja-JP" altLang="en-US" sz="1100" dirty="0">
                <a:solidFill>
                  <a:schemeClr val="tx1"/>
                </a:solidFill>
                <a:latin typeface="+mj-ea"/>
                <a:ea typeface="+mj-ea"/>
              </a:rPr>
              <a:t>　配水管布設工事の適正執行、きめ細やかな管理による工事品質の確保とともに、職員の施工監理業務の効率化をめざすため、タブレット等を用いた遠隔でのリアルタイムな施工状況の確認や関係書類の作成・通知の効率化を行っていく。</a:t>
            </a:r>
            <a:endParaRPr lang="en-US" altLang="ja-JP" sz="1100" dirty="0">
              <a:solidFill>
                <a:schemeClr val="tx1"/>
              </a:solidFill>
              <a:latin typeface="+mj-ea"/>
              <a:ea typeface="+mj-ea"/>
            </a:endParaRPr>
          </a:p>
          <a:p>
            <a:pPr>
              <a:lnSpc>
                <a:spcPct val="120000"/>
              </a:lnSpc>
            </a:pPr>
            <a:endParaRPr lang="en-US" altLang="ja-JP" sz="1100" dirty="0">
              <a:solidFill>
                <a:schemeClr val="tx1"/>
              </a:solidFill>
              <a:latin typeface="+mj-ea"/>
              <a:ea typeface="+mj-ea"/>
            </a:endParaRPr>
          </a:p>
          <a:p>
            <a:pPr>
              <a:lnSpc>
                <a:spcPct val="120000"/>
              </a:lnSpc>
            </a:pPr>
            <a:r>
              <a:rPr lang="ja-JP" altLang="en-US" sz="1100" dirty="0">
                <a:solidFill>
                  <a:schemeClr val="tx1"/>
                </a:solidFill>
                <a:latin typeface="+mj-ea"/>
                <a:ea typeface="+mj-ea"/>
              </a:rPr>
              <a:t>⑤</a:t>
            </a:r>
            <a:r>
              <a:rPr lang="en-US" altLang="ja-JP" sz="1100" dirty="0" err="1">
                <a:solidFill>
                  <a:schemeClr val="tx1"/>
                </a:solidFill>
                <a:latin typeface="+mj-ea"/>
                <a:ea typeface="+mj-ea"/>
              </a:rPr>
              <a:t>i</a:t>
            </a:r>
            <a:r>
              <a:rPr lang="en-US" altLang="ja-JP" sz="1100" dirty="0">
                <a:solidFill>
                  <a:schemeClr val="tx1"/>
                </a:solidFill>
                <a:latin typeface="+mj-ea"/>
                <a:ea typeface="+mj-ea"/>
              </a:rPr>
              <a:t>-construction</a:t>
            </a:r>
            <a:r>
              <a:rPr lang="ja-JP" altLang="en-US" sz="1100" dirty="0">
                <a:solidFill>
                  <a:schemeClr val="tx1"/>
                </a:solidFill>
                <a:latin typeface="+mj-ea"/>
                <a:ea typeface="+mj-ea"/>
              </a:rPr>
              <a:t>（</a:t>
            </a:r>
            <a:r>
              <a:rPr lang="en-US" altLang="ja-JP" sz="1100" dirty="0">
                <a:solidFill>
                  <a:schemeClr val="tx1"/>
                </a:solidFill>
                <a:latin typeface="+mj-ea"/>
                <a:ea typeface="+mj-ea"/>
              </a:rPr>
              <a:t>※</a:t>
            </a:r>
            <a:r>
              <a:rPr lang="ja-JP" altLang="en-US" sz="1100" dirty="0">
                <a:solidFill>
                  <a:schemeClr val="tx1"/>
                </a:solidFill>
                <a:latin typeface="+mj-ea"/>
                <a:ea typeface="+mj-ea"/>
              </a:rPr>
              <a:t>）の実施</a:t>
            </a:r>
          </a:p>
          <a:p>
            <a:pPr>
              <a:lnSpc>
                <a:spcPct val="120000"/>
              </a:lnSpc>
            </a:pPr>
            <a:r>
              <a:rPr lang="ja-JP" altLang="en-US" sz="1100" dirty="0">
                <a:solidFill>
                  <a:schemeClr val="tx1"/>
                </a:solidFill>
                <a:latin typeface="+mj-ea"/>
                <a:ea typeface="+mj-ea"/>
              </a:rPr>
              <a:t>　夢洲における土地造成工事において、ドローンによる地形計測や</a:t>
            </a:r>
            <a:r>
              <a:rPr lang="en-US" altLang="ja-JP" sz="1100" dirty="0">
                <a:solidFill>
                  <a:schemeClr val="tx1"/>
                </a:solidFill>
                <a:latin typeface="+mj-ea"/>
                <a:ea typeface="+mj-ea"/>
              </a:rPr>
              <a:t>3D</a:t>
            </a:r>
            <a:r>
              <a:rPr lang="ja-JP" altLang="en-US" sz="1100" dirty="0">
                <a:solidFill>
                  <a:schemeClr val="tx1"/>
                </a:solidFill>
                <a:latin typeface="+mj-ea"/>
                <a:ea typeface="+mj-ea"/>
              </a:rPr>
              <a:t>設計データの活用、</a:t>
            </a:r>
            <a:r>
              <a:rPr lang="en-US" altLang="ja-JP" sz="1100" dirty="0">
                <a:solidFill>
                  <a:schemeClr val="tx1"/>
                </a:solidFill>
                <a:latin typeface="+mj-ea"/>
                <a:ea typeface="+mj-ea"/>
              </a:rPr>
              <a:t>ICT</a:t>
            </a:r>
            <a:r>
              <a:rPr lang="ja-JP" altLang="en-US" sz="1100" dirty="0">
                <a:solidFill>
                  <a:schemeClr val="tx1"/>
                </a:solidFill>
                <a:latin typeface="+mj-ea"/>
                <a:ea typeface="+mj-ea"/>
              </a:rPr>
              <a:t>建機による土工等、</a:t>
            </a:r>
            <a:r>
              <a:rPr lang="en-US" altLang="ja-JP" sz="1100" dirty="0">
                <a:solidFill>
                  <a:schemeClr val="tx1"/>
                </a:solidFill>
                <a:latin typeface="+mj-ea"/>
                <a:ea typeface="+mj-ea"/>
              </a:rPr>
              <a:t>ICT</a:t>
            </a:r>
            <a:r>
              <a:rPr lang="ja-JP" altLang="en-US" sz="1100" dirty="0">
                <a:solidFill>
                  <a:schemeClr val="tx1"/>
                </a:solidFill>
                <a:latin typeface="+mj-ea"/>
                <a:ea typeface="+mj-ea"/>
              </a:rPr>
              <a:t>を積極的に導入し、効率的な工事施工を行う。</a:t>
            </a:r>
          </a:p>
        </p:txBody>
      </p:sp>
      <p:sp>
        <p:nvSpPr>
          <p:cNvPr id="26" name="正方形/長方形 25"/>
          <p:cNvSpPr/>
          <p:nvPr/>
        </p:nvSpPr>
        <p:spPr>
          <a:xfrm>
            <a:off x="224287" y="3212985"/>
            <a:ext cx="3720969" cy="553998"/>
          </a:xfrm>
          <a:prstGeom prst="rect">
            <a:avLst/>
          </a:prstGeom>
        </p:spPr>
        <p:txBody>
          <a:bodyPr wrap="square">
            <a:spAutoFit/>
          </a:bodyPr>
          <a:lstStyle/>
          <a:p>
            <a:pPr marL="355600" indent="-355600">
              <a:lnSpc>
                <a:spcPct val="100000"/>
              </a:lnSpc>
              <a:spcBef>
                <a:spcPts val="0"/>
              </a:spcBef>
            </a:pPr>
            <a:r>
              <a:rPr lang="ja-JP" altLang="en-US" sz="1000" dirty="0">
                <a:solidFill>
                  <a:prstClr val="black"/>
                </a:solidFill>
                <a:latin typeface="+mj-ea"/>
                <a:ea typeface="+mj-ea"/>
              </a:rPr>
              <a:t>　</a:t>
            </a:r>
            <a:r>
              <a:rPr lang="en-US" altLang="ja-JP" sz="1000" dirty="0">
                <a:solidFill>
                  <a:prstClr val="black"/>
                </a:solidFill>
                <a:latin typeface="+mj-ea"/>
                <a:ea typeface="+mj-ea"/>
              </a:rPr>
              <a:t>※</a:t>
            </a:r>
            <a:r>
              <a:rPr lang="ja-JP" altLang="en-US" sz="1000" dirty="0">
                <a:solidFill>
                  <a:prstClr val="black"/>
                </a:solidFill>
                <a:latin typeface="+mj-ea"/>
                <a:ea typeface="+mj-ea"/>
              </a:rPr>
              <a:t>「</a:t>
            </a:r>
            <a:r>
              <a:rPr lang="en-US" altLang="ja-JP" sz="1000" dirty="0">
                <a:solidFill>
                  <a:prstClr val="black"/>
                </a:solidFill>
                <a:latin typeface="+mj-ea"/>
                <a:ea typeface="+mj-ea"/>
              </a:rPr>
              <a:t>ICT</a:t>
            </a:r>
            <a:r>
              <a:rPr lang="ja-JP" altLang="en-US" sz="1000" dirty="0">
                <a:solidFill>
                  <a:prstClr val="black"/>
                </a:solidFill>
                <a:latin typeface="+mj-ea"/>
                <a:ea typeface="+mj-ea"/>
              </a:rPr>
              <a:t>の全面的な活用（</a:t>
            </a:r>
            <a:r>
              <a:rPr lang="en-US" altLang="ja-JP" sz="1000" dirty="0">
                <a:solidFill>
                  <a:prstClr val="black"/>
                </a:solidFill>
                <a:latin typeface="+mj-ea"/>
                <a:ea typeface="+mj-ea"/>
              </a:rPr>
              <a:t>ICT</a:t>
            </a:r>
            <a:r>
              <a:rPr lang="ja-JP" altLang="en-US" sz="1000" dirty="0">
                <a:solidFill>
                  <a:prstClr val="black"/>
                </a:solidFill>
                <a:latin typeface="+mj-ea"/>
                <a:ea typeface="+mj-ea"/>
              </a:rPr>
              <a:t>土工）」等の施策を建設現場に導入することによって、建設生産システム全体の生産性向上を図り、もって魅力ある建設現場をめざす取組</a:t>
            </a:r>
          </a:p>
        </p:txBody>
      </p:sp>
      <p:sp>
        <p:nvSpPr>
          <p:cNvPr id="27" name="正方形/長方形 26"/>
          <p:cNvSpPr/>
          <p:nvPr/>
        </p:nvSpPr>
        <p:spPr>
          <a:xfrm>
            <a:off x="-289513" y="4516363"/>
            <a:ext cx="2306656" cy="307777"/>
          </a:xfrm>
          <a:prstGeom prst="rect">
            <a:avLst/>
          </a:prstGeom>
        </p:spPr>
        <p:txBody>
          <a:bodyPr wrap="square">
            <a:spAutoFit/>
          </a:bodyPr>
          <a:lstStyle/>
          <a:p>
            <a:pPr algn="ctr"/>
            <a:r>
              <a:rPr lang="ja-JP" altLang="en-US" sz="1000" dirty="0">
                <a:solidFill>
                  <a:schemeClr val="tx1"/>
                </a:solidFill>
                <a:latin typeface="+mj-ea"/>
                <a:ea typeface="+mj-ea"/>
              </a:rPr>
              <a:t>⑤</a:t>
            </a:r>
            <a:r>
              <a:rPr lang="en-US" altLang="ja-JP" sz="1000" dirty="0">
                <a:solidFill>
                  <a:schemeClr val="tx1"/>
                </a:solidFill>
                <a:latin typeface="+mj-ea"/>
                <a:ea typeface="+mj-ea"/>
              </a:rPr>
              <a:t>3D</a:t>
            </a:r>
            <a:r>
              <a:rPr lang="ja-JP" altLang="en-US" sz="1000" dirty="0">
                <a:solidFill>
                  <a:schemeClr val="tx1"/>
                </a:solidFill>
                <a:latin typeface="+mj-ea"/>
                <a:ea typeface="+mj-ea"/>
              </a:rPr>
              <a:t>設計データの活用</a:t>
            </a:r>
            <a:endParaRPr lang="en-US" altLang="ja-JP" sz="1000" dirty="0">
              <a:solidFill>
                <a:schemeClr val="tx1"/>
              </a:solidFill>
              <a:latin typeface="+mj-ea"/>
              <a:ea typeface="+mj-ea"/>
            </a:endParaRPr>
          </a:p>
        </p:txBody>
      </p:sp>
      <p:sp>
        <p:nvSpPr>
          <p:cNvPr id="38" name="ホームベース 37"/>
          <p:cNvSpPr/>
          <p:nvPr/>
        </p:nvSpPr>
        <p:spPr>
          <a:xfrm>
            <a:off x="6117773" y="6166026"/>
            <a:ext cx="1188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夢洲盛土工事</a:t>
            </a:r>
          </a:p>
        </p:txBody>
      </p:sp>
      <p:sp>
        <p:nvSpPr>
          <p:cNvPr id="39" name="ホームベース 71">
            <a:extLst>
              <a:ext uri="{FF2B5EF4-FFF2-40B4-BE49-F238E27FC236}">
                <a16:creationId xmlns:a16="http://schemas.microsoft.com/office/drawing/2014/main" id="{E68464CA-108A-4521-AE56-0A729126CAA3}"/>
              </a:ext>
            </a:extLst>
          </p:cNvPr>
          <p:cNvSpPr/>
          <p:nvPr/>
        </p:nvSpPr>
        <p:spPr>
          <a:xfrm>
            <a:off x="7390487" y="6166026"/>
            <a:ext cx="2376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工事毎に</a:t>
            </a:r>
            <a:r>
              <a:rPr lang="en-US" altLang="ja-JP" sz="900" dirty="0" err="1">
                <a:solidFill>
                  <a:srgbClr val="000000"/>
                </a:solidFill>
                <a:latin typeface="Meiryo UI" panose="020B0604030504040204" pitchFamily="50" charset="-128"/>
                <a:ea typeface="Meiryo UI" panose="020B0604030504040204" pitchFamily="50" charset="-128"/>
              </a:rPr>
              <a:t>i</a:t>
            </a:r>
            <a:r>
              <a:rPr lang="en-US" altLang="ja-JP" sz="900" dirty="0">
                <a:solidFill>
                  <a:srgbClr val="000000"/>
                </a:solidFill>
                <a:latin typeface="Meiryo UI" panose="020B0604030504040204" pitchFamily="50" charset="-128"/>
                <a:ea typeface="Meiryo UI" panose="020B0604030504040204" pitchFamily="50" charset="-128"/>
              </a:rPr>
              <a:t>-construction</a:t>
            </a:r>
            <a:r>
              <a:rPr lang="ja-JP" altLang="en-US" sz="900" dirty="0">
                <a:solidFill>
                  <a:srgbClr val="000000"/>
                </a:solidFill>
                <a:latin typeface="Meiryo UI" panose="020B0604030504040204" pitchFamily="50" charset="-128"/>
                <a:ea typeface="Meiryo UI" panose="020B0604030504040204" pitchFamily="50" charset="-128"/>
              </a:rPr>
              <a:t>導入を検討</a:t>
            </a:r>
          </a:p>
        </p:txBody>
      </p:sp>
      <p:sp>
        <p:nvSpPr>
          <p:cNvPr id="40" name="ホームベース 39"/>
          <p:cNvSpPr/>
          <p:nvPr/>
        </p:nvSpPr>
        <p:spPr>
          <a:xfrm>
            <a:off x="6117773" y="4244056"/>
            <a:ext cx="367200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維持管理作業等への活用を検討</a:t>
            </a:r>
          </a:p>
        </p:txBody>
      </p:sp>
      <p:sp>
        <p:nvSpPr>
          <p:cNvPr id="59"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14</a:t>
            </a:fld>
            <a:endParaRPr kumimoji="0" lang="en-US" altLang="ja-JP" sz="1000" dirty="0">
              <a:solidFill>
                <a:schemeClr val="tx1"/>
              </a:solidFill>
              <a:latin typeface="メイリオ" panose="020B0604030504040204" pitchFamily="50" charset="-128"/>
            </a:endParaRPr>
          </a:p>
        </p:txBody>
      </p:sp>
      <p:sp>
        <p:nvSpPr>
          <p:cNvPr id="24" name="正方形/長方形 23"/>
          <p:cNvSpPr/>
          <p:nvPr/>
        </p:nvSpPr>
        <p:spPr>
          <a:xfrm>
            <a:off x="4224177" y="3400917"/>
            <a:ext cx="1476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pic>
        <p:nvPicPr>
          <p:cNvPr id="2" name="図 1"/>
          <p:cNvPicPr>
            <a:picLocks noChangeAspect="1"/>
          </p:cNvPicPr>
          <p:nvPr/>
        </p:nvPicPr>
        <p:blipFill>
          <a:blip r:embed="rId2"/>
          <a:stretch>
            <a:fillRect/>
          </a:stretch>
        </p:blipFill>
        <p:spPr>
          <a:xfrm>
            <a:off x="1655066" y="3811363"/>
            <a:ext cx="2276475" cy="1066800"/>
          </a:xfrm>
          <a:prstGeom prst="rect">
            <a:avLst/>
          </a:prstGeom>
        </p:spPr>
      </p:pic>
      <p:pic>
        <p:nvPicPr>
          <p:cNvPr id="3" name="図 2"/>
          <p:cNvPicPr>
            <a:picLocks noChangeAspect="1"/>
          </p:cNvPicPr>
          <p:nvPr/>
        </p:nvPicPr>
        <p:blipFill>
          <a:blip r:embed="rId3"/>
          <a:stretch>
            <a:fillRect/>
          </a:stretch>
        </p:blipFill>
        <p:spPr>
          <a:xfrm>
            <a:off x="6374458" y="1240815"/>
            <a:ext cx="3362325" cy="1905000"/>
          </a:xfrm>
          <a:prstGeom prst="rect">
            <a:avLst/>
          </a:prstGeom>
        </p:spPr>
      </p:pic>
    </p:spTree>
    <p:extLst>
      <p:ext uri="{BB962C8B-B14F-4D97-AF65-F5344CB8AC3E}">
        <p14:creationId xmlns:p14="http://schemas.microsoft.com/office/powerpoint/2010/main" val="17721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429129" y="6601513"/>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smtClean="0">
                <a:solidFill>
                  <a:schemeClr val="accent4"/>
                </a:solidFill>
                <a:latin typeface="メイリオ" panose="020B0604030504040204" pitchFamily="50" charset="-128"/>
              </a:rPr>
              <a:pPr eaLnBrk="1" hangingPunct="1"/>
              <a:t>15</a:t>
            </a:fld>
            <a:endParaRPr kumimoji="0" lang="en-US" altLang="ja-JP" sz="1000" dirty="0">
              <a:solidFill>
                <a:schemeClr val="accent4"/>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solidFill>
                  <a:schemeClr val="tx1"/>
                </a:solidFill>
              </a:rPr>
              <a:t>都市インフラのデジタル化の推進</a:t>
            </a:r>
          </a:p>
        </p:txBody>
      </p:sp>
      <p:sp>
        <p:nvSpPr>
          <p:cNvPr id="20" name="Shape 128"/>
          <p:cNvSpPr/>
          <p:nvPr/>
        </p:nvSpPr>
        <p:spPr>
          <a:xfrm>
            <a:off x="269788" y="872716"/>
            <a:ext cx="9363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インフラ部局横断的な連携の推進</a:t>
            </a:r>
          </a:p>
        </p:txBody>
      </p:sp>
      <p:sp>
        <p:nvSpPr>
          <p:cNvPr id="31" name="テキスト ボックス 30"/>
          <p:cNvSpPr txBox="1"/>
          <p:nvPr/>
        </p:nvSpPr>
        <p:spPr>
          <a:xfrm>
            <a:off x="217129" y="1339228"/>
            <a:ext cx="6544398" cy="34809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200" dirty="0">
                <a:solidFill>
                  <a:schemeClr val="tx1"/>
                </a:solidFill>
                <a:latin typeface="+mj-ea"/>
                <a:ea typeface="+mj-ea"/>
              </a:rPr>
              <a:t>これまで、道路、橋梁、港湾、上下水道、ごみ処理、公園、公共建築物などのインフラ分野や環境・エネルギー分野、防災分野において、各関係局がデジタル技術を活用し、信頼性・効率性の高い都市基盤の構築を進めてきている。</a:t>
            </a:r>
          </a:p>
          <a:p>
            <a:pPr marL="171450" indent="-171450">
              <a:lnSpc>
                <a:spcPct val="120000"/>
              </a:lnSpc>
              <a:spcBef>
                <a:spcPts val="900"/>
              </a:spcBef>
              <a:buFont typeface="Wingdings" panose="05000000000000000000" pitchFamily="2" charset="2"/>
              <a:buChar char="l"/>
            </a:pPr>
            <a:r>
              <a:rPr lang="ja-JP" altLang="en-US" sz="1200" dirty="0">
                <a:solidFill>
                  <a:schemeClr val="tx1"/>
                </a:solidFill>
                <a:latin typeface="+mj-ea"/>
                <a:ea typeface="+mj-ea"/>
              </a:rPr>
              <a:t>各分野の関係局が保有するデータやこれまで培ってきたデジタル技術を活用し、「まちのスマート化」を加速させ、都市・まち</a:t>
            </a:r>
            <a:r>
              <a:rPr lang="en-US" altLang="ja-JP" sz="1200" dirty="0">
                <a:solidFill>
                  <a:schemeClr val="tx1"/>
                </a:solidFill>
                <a:latin typeface="+mj-ea"/>
                <a:ea typeface="+mj-ea"/>
              </a:rPr>
              <a:t>DX</a:t>
            </a:r>
            <a:r>
              <a:rPr lang="ja-JP" altLang="en-US" sz="1200" dirty="0">
                <a:solidFill>
                  <a:schemeClr val="tx1"/>
                </a:solidFill>
                <a:latin typeface="+mj-ea"/>
                <a:ea typeface="+mj-ea"/>
              </a:rPr>
              <a:t>を推進していくため、関係部局による都市インフラへの</a:t>
            </a:r>
            <a:r>
              <a:rPr lang="en-US" altLang="ja-JP" sz="1200" dirty="0">
                <a:solidFill>
                  <a:schemeClr val="tx1"/>
                </a:solidFill>
                <a:latin typeface="+mj-ea"/>
                <a:ea typeface="+mj-ea"/>
              </a:rPr>
              <a:t>ICT</a:t>
            </a:r>
            <a:r>
              <a:rPr lang="ja-JP" altLang="en-US" sz="1200" dirty="0">
                <a:solidFill>
                  <a:schemeClr val="tx1"/>
                </a:solidFill>
                <a:latin typeface="+mj-ea"/>
                <a:ea typeface="+mj-ea"/>
              </a:rPr>
              <a:t>活用を検討するワーキンググループ（</a:t>
            </a:r>
            <a:r>
              <a:rPr lang="en-US" altLang="ja-JP" sz="1200" dirty="0">
                <a:solidFill>
                  <a:schemeClr val="tx1"/>
                </a:solidFill>
                <a:latin typeface="+mj-ea"/>
                <a:ea typeface="+mj-ea"/>
              </a:rPr>
              <a:t>WG</a:t>
            </a:r>
            <a:r>
              <a:rPr lang="ja-JP" altLang="en-US" sz="1200" dirty="0">
                <a:solidFill>
                  <a:schemeClr val="tx1"/>
                </a:solidFill>
                <a:latin typeface="+mj-ea"/>
                <a:ea typeface="+mj-ea"/>
              </a:rPr>
              <a:t>）を設置した。</a:t>
            </a:r>
          </a:p>
          <a:p>
            <a:pPr marL="171450" indent="-171450">
              <a:lnSpc>
                <a:spcPct val="120000"/>
              </a:lnSpc>
              <a:spcBef>
                <a:spcPts val="900"/>
              </a:spcBef>
              <a:buFont typeface="Wingdings" panose="05000000000000000000" pitchFamily="2" charset="2"/>
              <a:buChar char="l"/>
            </a:pPr>
            <a:r>
              <a:rPr lang="en-US" altLang="ja-JP" sz="1200" dirty="0">
                <a:solidFill>
                  <a:schemeClr val="tx1"/>
                </a:solidFill>
                <a:latin typeface="+mj-ea"/>
                <a:ea typeface="+mj-ea"/>
              </a:rPr>
              <a:t>WG</a:t>
            </a:r>
            <a:r>
              <a:rPr lang="ja-JP" altLang="en-US" sz="1200" dirty="0">
                <a:solidFill>
                  <a:schemeClr val="tx1"/>
                </a:solidFill>
                <a:latin typeface="+mj-ea"/>
                <a:ea typeface="+mj-ea"/>
              </a:rPr>
              <a:t>を通じて都市・まち</a:t>
            </a:r>
            <a:r>
              <a:rPr lang="en-US" altLang="ja-JP" sz="1200" dirty="0">
                <a:solidFill>
                  <a:schemeClr val="tx1"/>
                </a:solidFill>
                <a:latin typeface="+mj-ea"/>
                <a:ea typeface="+mj-ea"/>
              </a:rPr>
              <a:t>DX</a:t>
            </a:r>
            <a:r>
              <a:rPr lang="ja-JP" altLang="en-US" sz="1200" dirty="0">
                <a:solidFill>
                  <a:schemeClr val="tx1"/>
                </a:solidFill>
                <a:latin typeface="+mj-ea"/>
                <a:ea typeface="+mj-ea"/>
              </a:rPr>
              <a:t>の推進につながる知見を関係局で共有するとともに、都市機能の強化や</a:t>
            </a:r>
            <a:r>
              <a:rPr lang="en-US" altLang="ja-JP" sz="1200" dirty="0">
                <a:solidFill>
                  <a:schemeClr val="tx1"/>
                </a:solidFill>
                <a:latin typeface="+mj-ea"/>
                <a:ea typeface="+mj-ea"/>
              </a:rPr>
              <a:t>SDGs</a:t>
            </a:r>
            <a:r>
              <a:rPr lang="ja-JP" altLang="en-US" sz="1200" dirty="0">
                <a:solidFill>
                  <a:schemeClr val="tx1"/>
                </a:solidFill>
                <a:latin typeface="+mj-ea"/>
                <a:ea typeface="+mj-ea"/>
              </a:rPr>
              <a:t>の目標達成につなげる新たな</a:t>
            </a:r>
            <a:r>
              <a:rPr lang="en-US" altLang="ja-JP" sz="1200" dirty="0">
                <a:solidFill>
                  <a:schemeClr val="tx1"/>
                </a:solidFill>
                <a:latin typeface="+mj-ea"/>
                <a:ea typeface="+mj-ea"/>
              </a:rPr>
              <a:t>ICT</a:t>
            </a:r>
            <a:r>
              <a:rPr lang="ja-JP" altLang="en-US" sz="1200" dirty="0">
                <a:solidFill>
                  <a:schemeClr val="tx1"/>
                </a:solidFill>
                <a:latin typeface="+mj-ea"/>
                <a:ea typeface="+mj-ea"/>
              </a:rPr>
              <a:t>活用についての検討を進めていく。</a:t>
            </a:r>
            <a:endParaRPr lang="en-US" altLang="ja-JP" sz="1200" dirty="0">
              <a:solidFill>
                <a:schemeClr val="tx1"/>
              </a:solidFill>
              <a:latin typeface="+mj-ea"/>
              <a:ea typeface="+mj-ea"/>
            </a:endParaRPr>
          </a:p>
          <a:p>
            <a:pPr lvl="0" defTabSz="457200" fontAlgn="auto">
              <a:lnSpc>
                <a:spcPct val="100000"/>
              </a:lnSpc>
              <a:spcBef>
                <a:spcPts val="1200"/>
              </a:spcBef>
              <a:spcAft>
                <a:spcPts val="0"/>
              </a:spcAft>
              <a:defRPr/>
            </a:pPr>
            <a:r>
              <a:rPr lang="ja-JP" altLang="en-US" sz="1200" dirty="0">
                <a:solidFill>
                  <a:prstClr val="black"/>
                </a:solidFill>
                <a:latin typeface="Meiryo UI"/>
                <a:ea typeface="Meiryo UI"/>
              </a:rPr>
              <a:t>　</a:t>
            </a:r>
            <a:r>
              <a:rPr lang="en-US" altLang="ja-JP" sz="1200" dirty="0">
                <a:solidFill>
                  <a:prstClr val="black"/>
                </a:solidFill>
                <a:latin typeface="Meiryo UI"/>
                <a:ea typeface="Meiryo UI"/>
              </a:rPr>
              <a:t>【</a:t>
            </a:r>
            <a:r>
              <a:rPr lang="ja-JP" altLang="en-US" sz="1200" dirty="0">
                <a:solidFill>
                  <a:prstClr val="black"/>
                </a:solidFill>
                <a:latin typeface="Meiryo UI"/>
                <a:ea typeface="Meiryo UI"/>
              </a:rPr>
              <a:t>当面の取組み項目</a:t>
            </a:r>
            <a:r>
              <a:rPr lang="en-US" altLang="ja-JP" sz="1200" dirty="0">
                <a:solidFill>
                  <a:prstClr val="black"/>
                </a:solidFill>
                <a:latin typeface="Meiryo UI"/>
                <a:ea typeface="Meiryo UI"/>
              </a:rPr>
              <a:t>】</a:t>
            </a:r>
          </a:p>
          <a:p>
            <a:pPr marL="452438" lvl="0" indent="-187325" defTabSz="457200" fontAlgn="auto">
              <a:lnSpc>
                <a:spcPct val="100000"/>
              </a:lnSpc>
              <a:spcBef>
                <a:spcPts val="600"/>
              </a:spcBef>
              <a:spcAft>
                <a:spcPts val="0"/>
              </a:spcAft>
              <a:buFont typeface="Wingdings" panose="05000000000000000000" pitchFamily="2" charset="2"/>
              <a:buChar char="Ø"/>
              <a:defRPr/>
            </a:pPr>
            <a:r>
              <a:rPr lang="ja-JP" altLang="en-US" sz="1200" dirty="0">
                <a:solidFill>
                  <a:prstClr val="black"/>
                </a:solidFill>
                <a:latin typeface="Meiryo UI"/>
                <a:ea typeface="Meiryo UI"/>
              </a:rPr>
              <a:t>インフラ分野関係局におけるデジタル技術活用策の情報共有</a:t>
            </a:r>
            <a:endParaRPr lang="en-US" altLang="ja-JP" sz="1200" dirty="0">
              <a:solidFill>
                <a:prstClr val="black"/>
              </a:solidFill>
              <a:latin typeface="Meiryo UI"/>
              <a:ea typeface="Meiryo UI"/>
            </a:endParaRPr>
          </a:p>
          <a:p>
            <a:pPr marL="452438" lvl="0" indent="-187325" defTabSz="457200" fontAlgn="auto">
              <a:lnSpc>
                <a:spcPct val="100000"/>
              </a:lnSpc>
              <a:spcBef>
                <a:spcPts val="600"/>
              </a:spcBef>
              <a:spcAft>
                <a:spcPts val="0"/>
              </a:spcAft>
              <a:buFont typeface="Wingdings" panose="05000000000000000000" pitchFamily="2" charset="2"/>
              <a:buChar char="Ø"/>
              <a:defRPr/>
            </a:pPr>
            <a:r>
              <a:rPr lang="ja-JP" altLang="en-US" sz="1200" dirty="0">
                <a:solidFill>
                  <a:prstClr val="black"/>
                </a:solidFill>
                <a:latin typeface="Meiryo UI"/>
                <a:ea typeface="Meiryo UI"/>
              </a:rPr>
              <a:t>データ活用の新たな取組みの検討・推進</a:t>
            </a:r>
            <a:endParaRPr lang="en-US" altLang="ja-JP" sz="1200" dirty="0">
              <a:solidFill>
                <a:prstClr val="black"/>
              </a:solidFill>
              <a:latin typeface="Meiryo UI"/>
              <a:ea typeface="Meiryo UI"/>
            </a:endParaRPr>
          </a:p>
          <a:p>
            <a:pPr marL="452438" lvl="0" indent="-187325" defTabSz="457200" fontAlgn="auto">
              <a:lnSpc>
                <a:spcPct val="100000"/>
              </a:lnSpc>
              <a:spcBef>
                <a:spcPts val="600"/>
              </a:spcBef>
              <a:spcAft>
                <a:spcPts val="0"/>
              </a:spcAft>
              <a:buFont typeface="Wingdings" panose="05000000000000000000" pitchFamily="2" charset="2"/>
              <a:buChar char="Ø"/>
              <a:defRPr/>
            </a:pPr>
            <a:r>
              <a:rPr lang="ja-JP" altLang="en-US" sz="1200" dirty="0">
                <a:solidFill>
                  <a:prstClr val="black"/>
                </a:solidFill>
                <a:latin typeface="Meiryo UI"/>
                <a:ea typeface="Meiryo UI"/>
              </a:rPr>
              <a:t>都市・まち</a:t>
            </a:r>
            <a:r>
              <a:rPr lang="en-US" altLang="ja-JP" sz="1200" dirty="0">
                <a:solidFill>
                  <a:prstClr val="black"/>
                </a:solidFill>
                <a:latin typeface="Meiryo UI"/>
                <a:ea typeface="Meiryo UI"/>
              </a:rPr>
              <a:t>DX</a:t>
            </a:r>
            <a:r>
              <a:rPr lang="ja-JP" altLang="en-US" sz="1200" dirty="0">
                <a:solidFill>
                  <a:prstClr val="black"/>
                </a:solidFill>
                <a:latin typeface="Meiryo UI"/>
                <a:ea typeface="Meiryo UI"/>
              </a:rPr>
              <a:t>の推進に向けた新たな取組みの検討・推進</a:t>
            </a:r>
            <a:endParaRPr lang="en-US" altLang="ja-JP" sz="1200" dirty="0">
              <a:solidFill>
                <a:prstClr val="black"/>
              </a:solidFill>
              <a:latin typeface="Meiryo UI"/>
              <a:ea typeface="Meiryo UI"/>
            </a:endParaRPr>
          </a:p>
          <a:p>
            <a:pPr marL="452438" lvl="0" indent="-187325" defTabSz="457200" fontAlgn="auto">
              <a:lnSpc>
                <a:spcPct val="100000"/>
              </a:lnSpc>
              <a:spcBef>
                <a:spcPts val="600"/>
              </a:spcBef>
              <a:spcAft>
                <a:spcPts val="0"/>
              </a:spcAft>
              <a:buFont typeface="Wingdings" panose="05000000000000000000" pitchFamily="2" charset="2"/>
              <a:buChar char="Ø"/>
              <a:defRPr/>
            </a:pPr>
            <a:r>
              <a:rPr lang="ja-JP" altLang="en-US" sz="1200" dirty="0">
                <a:solidFill>
                  <a:prstClr val="black"/>
                </a:solidFill>
                <a:latin typeface="Meiryo UI"/>
                <a:ea typeface="Meiryo UI"/>
              </a:rPr>
              <a:t>民間企業マッチング等による新事業創出検討</a:t>
            </a:r>
          </a:p>
        </p:txBody>
      </p:sp>
      <p:sp>
        <p:nvSpPr>
          <p:cNvPr id="60" name="正方形/長方形 59"/>
          <p:cNvSpPr/>
          <p:nvPr/>
        </p:nvSpPr>
        <p:spPr>
          <a:xfrm>
            <a:off x="176939" y="5321825"/>
            <a:ext cx="4043694" cy="1237262"/>
          </a:xfrm>
          <a:prstGeom prst="rect">
            <a:avLst/>
          </a:prstGeom>
          <a:ln>
            <a:solidFill>
              <a:srgbClr val="DF5327"/>
            </a:solidFill>
          </a:ln>
        </p:spPr>
        <p:txBody>
          <a:bodyPr wrap="square">
            <a:spAutoFit/>
          </a:bodyPr>
          <a:lstStyle/>
          <a:p>
            <a:pPr>
              <a:spcBef>
                <a:spcPts val="600"/>
              </a:spcBef>
            </a:pPr>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pPr>
              <a:lnSpc>
                <a:spcPct val="100000"/>
              </a:lnSpc>
              <a:spcBef>
                <a:spcPts val="300"/>
              </a:spcBef>
            </a:pPr>
            <a:r>
              <a:rPr lang="ja-JP" altLang="en-US" sz="1100" dirty="0">
                <a:solidFill>
                  <a:prstClr val="black"/>
                </a:solidFill>
                <a:latin typeface="+mj-lt"/>
              </a:rPr>
              <a:t>・都市機能を強化し、非常時でも市民等が安全・安心を</a:t>
            </a:r>
            <a:endParaRPr lang="en-US" altLang="ja-JP" sz="1100" dirty="0">
              <a:solidFill>
                <a:prstClr val="black"/>
              </a:solidFill>
              <a:latin typeface="+mj-lt"/>
            </a:endParaRPr>
          </a:p>
          <a:p>
            <a:pPr>
              <a:lnSpc>
                <a:spcPct val="100000"/>
              </a:lnSpc>
              <a:spcBef>
                <a:spcPts val="0"/>
              </a:spcBef>
            </a:pPr>
            <a:r>
              <a:rPr lang="ja-JP" altLang="en-US" sz="1100" dirty="0">
                <a:solidFill>
                  <a:prstClr val="black"/>
                </a:solidFill>
                <a:latin typeface="+mj-lt"/>
              </a:rPr>
              <a:t>　享受できるレジリエントなまちを形成</a:t>
            </a:r>
            <a:endParaRPr lang="en-US" altLang="ja-JP" sz="1100" dirty="0">
              <a:solidFill>
                <a:prstClr val="black"/>
              </a:solidFill>
              <a:latin typeface="+mj-lt"/>
            </a:endParaRPr>
          </a:p>
          <a:p>
            <a:pPr>
              <a:lnSpc>
                <a:spcPct val="100000"/>
              </a:lnSpc>
              <a:spcBef>
                <a:spcPts val="600"/>
              </a:spcBef>
            </a:pPr>
            <a:r>
              <a:rPr lang="ja-JP" altLang="en-US" sz="1100" dirty="0">
                <a:solidFill>
                  <a:prstClr val="black"/>
                </a:solidFill>
                <a:latin typeface="+mj-lt"/>
              </a:rPr>
              <a:t>・環境負荷低減等</a:t>
            </a:r>
            <a:r>
              <a:rPr lang="en-US" altLang="ja-JP" sz="1100" dirty="0">
                <a:solidFill>
                  <a:prstClr val="black"/>
                </a:solidFill>
                <a:latin typeface="+mj-lt"/>
              </a:rPr>
              <a:t>SDGs</a:t>
            </a:r>
            <a:r>
              <a:rPr lang="ja-JP" altLang="en-US" sz="1100" dirty="0">
                <a:solidFill>
                  <a:prstClr val="black"/>
                </a:solidFill>
                <a:latin typeface="+mj-lt"/>
              </a:rPr>
              <a:t>の目標達成</a:t>
            </a:r>
            <a:endParaRPr lang="en-US" altLang="ja-JP" sz="1100" dirty="0">
              <a:solidFill>
                <a:prstClr val="black"/>
              </a:solidFill>
              <a:latin typeface="+mj-lt"/>
            </a:endParaRPr>
          </a:p>
          <a:p>
            <a:pPr>
              <a:lnSpc>
                <a:spcPct val="100000"/>
              </a:lnSpc>
              <a:spcBef>
                <a:spcPts val="600"/>
              </a:spcBef>
            </a:pPr>
            <a:r>
              <a:rPr lang="ja-JP" altLang="en-US" sz="1100" dirty="0">
                <a:solidFill>
                  <a:prstClr val="black"/>
                </a:solidFill>
                <a:latin typeface="+mj-lt"/>
              </a:rPr>
              <a:t>・都市インフラ施設の維持管理・整備等の効率化</a:t>
            </a:r>
          </a:p>
        </p:txBody>
      </p:sp>
      <p:graphicFrame>
        <p:nvGraphicFramePr>
          <p:cNvPr id="15" name="表 14">
            <a:extLst>
              <a:ext uri="{FF2B5EF4-FFF2-40B4-BE49-F238E27FC236}">
                <a16:creationId xmlns:a16="http://schemas.microsoft.com/office/drawing/2014/main" id="{38F4205C-EAEC-4CD9-A378-8B577E702266}"/>
              </a:ext>
            </a:extLst>
          </p:cNvPr>
          <p:cNvGraphicFramePr>
            <a:graphicFrameLocks noGrp="1"/>
          </p:cNvGraphicFramePr>
          <p:nvPr/>
        </p:nvGraphicFramePr>
        <p:xfrm>
          <a:off x="4310968" y="5293490"/>
          <a:ext cx="5226346" cy="1306326"/>
        </p:xfrm>
        <a:graphic>
          <a:graphicData uri="http://schemas.openxmlformats.org/drawingml/2006/table">
            <a:tbl>
              <a:tblPr firstRow="1" bandRow="1"/>
              <a:tblGrid>
                <a:gridCol w="2609949">
                  <a:extLst>
                    <a:ext uri="{9D8B030D-6E8A-4147-A177-3AD203B41FA5}">
                      <a16:colId xmlns:a16="http://schemas.microsoft.com/office/drawing/2014/main" val="20001"/>
                    </a:ext>
                  </a:extLst>
                </a:gridCol>
                <a:gridCol w="2616397">
                  <a:extLst>
                    <a:ext uri="{9D8B030D-6E8A-4147-A177-3AD203B41FA5}">
                      <a16:colId xmlns:a16="http://schemas.microsoft.com/office/drawing/2014/main" val="20002"/>
                    </a:ext>
                  </a:extLst>
                </a:gridCol>
              </a:tblGrid>
              <a:tr h="36004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100" b="0" dirty="0">
                          <a:latin typeface="+mj-lt"/>
                          <a:ea typeface="+mj-ea"/>
                        </a:rPr>
                        <a:t>2022</a:t>
                      </a:r>
                      <a:r>
                        <a:rPr kumimoji="1" lang="ja-JP" altLang="en-US" sz="1100" b="0" dirty="0">
                          <a:latin typeface="+mj-lt"/>
                          <a:ea typeface="+mj-ea"/>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100" b="0" dirty="0">
                          <a:solidFill>
                            <a:schemeClr val="bg1"/>
                          </a:solidFill>
                          <a:latin typeface="+mj-lt"/>
                          <a:ea typeface="+mj-ea"/>
                        </a:rPr>
                        <a:t>2023</a:t>
                      </a:r>
                      <a:r>
                        <a:rPr kumimoji="1" lang="ja-JP" altLang="en-US" sz="1100" b="0" dirty="0">
                          <a:solidFill>
                            <a:schemeClr val="bg1"/>
                          </a:solidFill>
                          <a:latin typeface="+mj-lt"/>
                          <a:ea typeface="+mj-ea"/>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94628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56" name="ホームベース 55"/>
          <p:cNvSpPr/>
          <p:nvPr/>
        </p:nvSpPr>
        <p:spPr>
          <a:xfrm>
            <a:off x="4364946" y="5788029"/>
            <a:ext cx="2520000" cy="61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1050" dirty="0">
                <a:solidFill>
                  <a:schemeClr val="tx1"/>
                </a:solidFill>
                <a:latin typeface="+mj-ea"/>
                <a:ea typeface="+mj-ea"/>
              </a:rPr>
              <a:t>WG</a:t>
            </a:r>
            <a:r>
              <a:rPr lang="ja-JP" altLang="en-US" sz="1050" dirty="0">
                <a:solidFill>
                  <a:schemeClr val="tx1"/>
                </a:solidFill>
                <a:latin typeface="+mj-ea"/>
                <a:ea typeface="+mj-ea"/>
              </a:rPr>
              <a:t>による継続検討</a:t>
            </a:r>
          </a:p>
        </p:txBody>
      </p:sp>
      <p:sp>
        <p:nvSpPr>
          <p:cNvPr id="18" name="正方形/長方形 17"/>
          <p:cNvSpPr/>
          <p:nvPr/>
        </p:nvSpPr>
        <p:spPr>
          <a:xfrm>
            <a:off x="4182958" y="4972207"/>
            <a:ext cx="1476000" cy="332399"/>
          </a:xfrm>
          <a:prstGeom prst="rect">
            <a:avLst/>
          </a:prstGeom>
        </p:spPr>
        <p:txBody>
          <a:bodyPr wrap="square">
            <a:spAutoFit/>
          </a:bodyPr>
          <a:lstStyle/>
          <a:p>
            <a:r>
              <a:rPr lang="en-US" altLang="ja-JP" sz="1200" dirty="0">
                <a:solidFill>
                  <a:schemeClr val="tx1"/>
                </a:solidFill>
                <a:latin typeface="+mj-ea"/>
                <a:ea typeface="+mj-ea"/>
              </a:rPr>
              <a:t>【</a:t>
            </a:r>
            <a:r>
              <a:rPr lang="ja-JP" altLang="en-US" sz="1200" dirty="0">
                <a:solidFill>
                  <a:schemeClr val="tx1"/>
                </a:solidFill>
                <a:latin typeface="+mj-ea"/>
                <a:ea typeface="+mj-ea"/>
              </a:rPr>
              <a:t>スケジュール</a:t>
            </a:r>
            <a:r>
              <a:rPr lang="en-US" altLang="ja-JP" sz="1200" dirty="0">
                <a:solidFill>
                  <a:schemeClr val="tx1"/>
                </a:solidFill>
                <a:latin typeface="+mj-ea"/>
                <a:ea typeface="+mj-ea"/>
              </a:rPr>
              <a:t>】</a:t>
            </a:r>
          </a:p>
        </p:txBody>
      </p:sp>
      <p:sp>
        <p:nvSpPr>
          <p:cNvPr id="28" name="ホームベース 27"/>
          <p:cNvSpPr/>
          <p:nvPr/>
        </p:nvSpPr>
        <p:spPr>
          <a:xfrm>
            <a:off x="6975281" y="5788029"/>
            <a:ext cx="2520000" cy="61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chemeClr val="tx1"/>
                </a:solidFill>
                <a:latin typeface="+mj-ea"/>
                <a:ea typeface="+mj-ea"/>
              </a:rPr>
              <a:t>全庁的な</a:t>
            </a:r>
            <a:r>
              <a:rPr lang="en-US" altLang="ja-JP" sz="1050" dirty="0">
                <a:solidFill>
                  <a:schemeClr val="tx1"/>
                </a:solidFill>
                <a:latin typeface="+mj-ea"/>
                <a:ea typeface="+mj-ea"/>
              </a:rPr>
              <a:t>DX</a:t>
            </a:r>
            <a:r>
              <a:rPr lang="ja-JP" altLang="en-US" sz="1050" dirty="0">
                <a:solidFill>
                  <a:schemeClr val="tx1"/>
                </a:solidFill>
                <a:latin typeface="+mj-ea"/>
                <a:ea typeface="+mj-ea"/>
              </a:rPr>
              <a:t>推進体制の中で</a:t>
            </a:r>
            <a:endParaRPr lang="en-US" altLang="ja-JP" sz="1050" dirty="0">
              <a:solidFill>
                <a:schemeClr val="tx1"/>
              </a:solidFill>
              <a:latin typeface="+mj-ea"/>
              <a:ea typeface="+mj-ea"/>
            </a:endParaRPr>
          </a:p>
          <a:p>
            <a:pPr algn="ctr">
              <a:lnSpc>
                <a:spcPct val="100000"/>
              </a:lnSpc>
            </a:pPr>
            <a:r>
              <a:rPr lang="ja-JP" altLang="en-US" sz="1050" dirty="0">
                <a:solidFill>
                  <a:schemeClr val="tx1"/>
                </a:solidFill>
                <a:latin typeface="+mj-ea"/>
                <a:ea typeface="+mj-ea"/>
              </a:rPr>
              <a:t>都市インフラに関する</a:t>
            </a:r>
            <a:r>
              <a:rPr lang="en-US" altLang="ja-JP" sz="1050" dirty="0">
                <a:solidFill>
                  <a:schemeClr val="tx1"/>
                </a:solidFill>
                <a:latin typeface="+mj-ea"/>
                <a:ea typeface="+mj-ea"/>
              </a:rPr>
              <a:t>PT</a:t>
            </a:r>
            <a:r>
              <a:rPr lang="ja-JP" altLang="en-US" sz="1050" dirty="0">
                <a:solidFill>
                  <a:schemeClr val="tx1"/>
                </a:solidFill>
                <a:latin typeface="+mj-ea"/>
                <a:ea typeface="+mj-ea"/>
              </a:rPr>
              <a:t>等により</a:t>
            </a:r>
            <a:endParaRPr lang="en-US" altLang="ja-JP" sz="1050" dirty="0">
              <a:solidFill>
                <a:schemeClr val="tx1"/>
              </a:solidFill>
              <a:latin typeface="+mj-ea"/>
              <a:ea typeface="+mj-ea"/>
            </a:endParaRPr>
          </a:p>
          <a:p>
            <a:pPr algn="ctr">
              <a:lnSpc>
                <a:spcPct val="100000"/>
              </a:lnSpc>
            </a:pPr>
            <a:r>
              <a:rPr lang="en-US" altLang="ja-JP" sz="1050" dirty="0">
                <a:solidFill>
                  <a:schemeClr val="tx1"/>
                </a:solidFill>
                <a:latin typeface="+mj-ea"/>
                <a:ea typeface="+mj-ea"/>
              </a:rPr>
              <a:t>WG</a:t>
            </a:r>
            <a:r>
              <a:rPr lang="ja-JP" altLang="en-US" sz="1050" dirty="0">
                <a:solidFill>
                  <a:schemeClr val="tx1"/>
                </a:solidFill>
                <a:latin typeface="+mj-ea"/>
                <a:ea typeface="+mj-ea"/>
              </a:rPr>
              <a:t>検討内容を引継ぎ取組を推進</a:t>
            </a:r>
          </a:p>
        </p:txBody>
      </p:sp>
      <p:pic>
        <p:nvPicPr>
          <p:cNvPr id="29" name="図 28"/>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9780" y="2111534"/>
            <a:ext cx="1058699" cy="1058699"/>
          </a:xfrm>
          <a:prstGeom prst="rect">
            <a:avLst/>
          </a:prstGeom>
        </p:spPr>
      </p:pic>
      <p:pic>
        <p:nvPicPr>
          <p:cNvPr id="30" name="図 29"/>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8074" y="2135523"/>
            <a:ext cx="1015548" cy="1015548"/>
          </a:xfrm>
          <a:prstGeom prst="rect">
            <a:avLst/>
          </a:prstGeom>
        </p:spPr>
      </p:pic>
      <p:pic>
        <p:nvPicPr>
          <p:cNvPr id="32" name="図 31"/>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413" y="1477408"/>
            <a:ext cx="742135" cy="742135"/>
          </a:xfrm>
          <a:prstGeom prst="rect">
            <a:avLst/>
          </a:prstGeom>
        </p:spPr>
      </p:pic>
      <p:pic>
        <p:nvPicPr>
          <p:cNvPr id="33" name="図 32"/>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0715" y="1031993"/>
            <a:ext cx="900000" cy="900000"/>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4645" y="3305089"/>
            <a:ext cx="823267" cy="823267"/>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3826" y="4109209"/>
            <a:ext cx="1174736" cy="1174736"/>
          </a:xfrm>
          <a:prstGeom prst="rect">
            <a:avLst/>
          </a:prstGeom>
        </p:spPr>
      </p:pic>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4313" y="3883553"/>
            <a:ext cx="1166769" cy="1166769"/>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09780" y="4221522"/>
            <a:ext cx="840871" cy="840871"/>
          </a:xfrm>
          <a:prstGeom prst="rect">
            <a:avLst/>
          </a:prstGeom>
        </p:spPr>
      </p:pic>
    </p:spTree>
    <p:extLst>
      <p:ext uri="{BB962C8B-B14F-4D97-AF65-F5344CB8AC3E}">
        <p14:creationId xmlns:p14="http://schemas.microsoft.com/office/powerpoint/2010/main" val="111892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anchor="ctr"/>
          <a:lstStyle/>
          <a:p>
            <a:pPr eaLnBrk="1" hangingPunct="1"/>
            <a:r>
              <a:rPr lang="ja-JP" altLang="en-US" dirty="0"/>
              <a:t>最先端テクノロジーの実証実験等の受け入れの推進</a:t>
            </a:r>
            <a:endParaRPr lang="ja-JP" altLang="en-US" dirty="0">
              <a:solidFill>
                <a:schemeClr val="tx1"/>
              </a:solidFill>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en-US" altLang="ja-JP" sz="1687" kern="0" dirty="0">
                <a:solidFill>
                  <a:srgbClr val="C00000"/>
                </a:solidFill>
                <a:latin typeface="メイリオ" panose="020B0604030504040204" pitchFamily="50" charset="-128"/>
                <a:sym typeface="Helvetica Light"/>
              </a:rPr>
              <a:t>ICT</a:t>
            </a:r>
            <a:r>
              <a:rPr kumimoji="0" lang="ja-JP" altLang="en-US" sz="1687" kern="0" dirty="0">
                <a:solidFill>
                  <a:srgbClr val="C00000"/>
                </a:solidFill>
                <a:latin typeface="メイリオ" panose="020B0604030504040204" pitchFamily="50" charset="-128"/>
                <a:sym typeface="Helvetica Light"/>
              </a:rPr>
              <a:t>を活用した技術開発を促進するための民間事業者等との連携を推進</a:t>
            </a:r>
            <a:endParaRPr kumimoji="0" lang="en-US" altLang="ja-JP" sz="1687"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04474"/>
            <a:ext cx="9568222" cy="9133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「未来社会の実験場」をコンセプトとする</a:t>
            </a:r>
            <a:r>
              <a:rPr lang="en-US" altLang="ja-JP" sz="1100" dirty="0">
                <a:solidFill>
                  <a:schemeClr val="tx1"/>
                </a:solidFill>
                <a:latin typeface="+mj-ea"/>
                <a:ea typeface="+mj-ea"/>
              </a:rPr>
              <a:t>2025</a:t>
            </a:r>
            <a:r>
              <a:rPr lang="ja-JP" altLang="en-US" sz="1100" dirty="0">
                <a:solidFill>
                  <a:schemeClr val="tx1"/>
                </a:solidFill>
                <a:latin typeface="+mj-ea"/>
                <a:ea typeface="+mj-ea"/>
              </a:rPr>
              <a:t>年大阪・関西万博も見据えて、革新的な実証実験を行いやすい環境を整え、大阪で新しいビジネスを生み出す好循環を創り出し、「実証事業都市・大阪」を実現するため、「実証事業推進チーム大阪」（本市、大阪府、大阪商工会議所）を設置し、実証実験の促進を図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加えて、最先端</a:t>
            </a:r>
            <a:r>
              <a:rPr lang="en-US" altLang="ja-JP" sz="1100" dirty="0">
                <a:solidFill>
                  <a:schemeClr val="tx1"/>
                </a:solidFill>
                <a:latin typeface="+mj-ea"/>
                <a:ea typeface="+mj-ea"/>
              </a:rPr>
              <a:t>ICT</a:t>
            </a:r>
            <a:r>
              <a:rPr lang="ja-JP" altLang="en-US" sz="1100" dirty="0">
                <a:solidFill>
                  <a:schemeClr val="tx1"/>
                </a:solidFill>
                <a:latin typeface="+mj-ea"/>
                <a:ea typeface="+mj-ea"/>
              </a:rPr>
              <a:t>を活用したアイデアやノウハウを企業や研究機関等から広く募集し、実証実験や共同研究に繋げる。</a:t>
            </a:r>
            <a:endParaRPr lang="en-US" altLang="ja-JP" sz="1100" dirty="0">
              <a:solidFill>
                <a:schemeClr val="tx1"/>
              </a:solidFill>
              <a:latin typeface="+mj-ea"/>
              <a:ea typeface="+mj-ea"/>
            </a:endParaRPr>
          </a:p>
        </p:txBody>
      </p:sp>
      <p:sp>
        <p:nvSpPr>
          <p:cNvPr id="54" name="正方形/長方形 53"/>
          <p:cNvSpPr/>
          <p:nvPr/>
        </p:nvSpPr>
        <p:spPr>
          <a:xfrm>
            <a:off x="7358141" y="4620542"/>
            <a:ext cx="1332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59" name="正方形/長方形 58"/>
          <p:cNvSpPr/>
          <p:nvPr/>
        </p:nvSpPr>
        <p:spPr>
          <a:xfrm>
            <a:off x="200757" y="5291676"/>
            <a:ext cx="3168067" cy="837152"/>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・成長産業の振興</a:t>
            </a:r>
            <a:endParaRPr lang="en-US" altLang="ja-JP" sz="1100" dirty="0">
              <a:solidFill>
                <a:prstClr val="black"/>
              </a:solidFill>
              <a:latin typeface="+mj-lt"/>
            </a:endParaRPr>
          </a:p>
          <a:p>
            <a:r>
              <a:rPr lang="ja-JP" altLang="en-US" sz="1100" dirty="0">
                <a:solidFill>
                  <a:prstClr val="black"/>
                </a:solidFill>
                <a:latin typeface="+mj-lt"/>
              </a:rPr>
              <a:t>・先端技術の導入による市民の</a:t>
            </a:r>
            <a:r>
              <a:rPr lang="en-US" altLang="ja-JP" sz="1100" dirty="0" err="1">
                <a:solidFill>
                  <a:prstClr val="black"/>
                </a:solidFill>
                <a:latin typeface="+mj-lt"/>
              </a:rPr>
              <a:t>QoL</a:t>
            </a:r>
            <a:r>
              <a:rPr lang="ja-JP" altLang="en-US" sz="1100" dirty="0">
                <a:solidFill>
                  <a:prstClr val="black"/>
                </a:solidFill>
                <a:latin typeface="+mj-lt"/>
              </a:rPr>
              <a:t>向上</a:t>
            </a:r>
          </a:p>
        </p:txBody>
      </p:sp>
      <p:sp>
        <p:nvSpPr>
          <p:cNvPr id="62" name="テキスト ボックス 61"/>
          <p:cNvSpPr txBox="1"/>
          <p:nvPr/>
        </p:nvSpPr>
        <p:spPr>
          <a:xfrm>
            <a:off x="104595" y="2138762"/>
            <a:ext cx="5996012" cy="289515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100" dirty="0">
                <a:solidFill>
                  <a:prstClr val="black"/>
                </a:solidFill>
                <a:latin typeface="+mj-lt"/>
                <a:ea typeface="+mj-ea"/>
              </a:rPr>
              <a:t>【</a:t>
            </a:r>
            <a:r>
              <a:rPr lang="ja-JP" altLang="en-US" sz="1100" dirty="0">
                <a:solidFill>
                  <a:prstClr val="black"/>
                </a:solidFill>
                <a:latin typeface="+mj-lt"/>
                <a:ea typeface="+mj-ea"/>
              </a:rPr>
              <a:t>概要</a:t>
            </a:r>
            <a:r>
              <a:rPr lang="en-US" altLang="ja-JP" sz="1100" dirty="0">
                <a:solidFill>
                  <a:prstClr val="black"/>
                </a:solidFill>
                <a:latin typeface="+mj-lt"/>
                <a:ea typeface="+mj-ea"/>
              </a:rPr>
              <a:t>】</a:t>
            </a:r>
          </a:p>
          <a:p>
            <a:pPr>
              <a:lnSpc>
                <a:spcPct val="120000"/>
              </a:lnSpc>
              <a:spcBef>
                <a:spcPts val="144"/>
              </a:spcBef>
            </a:pPr>
            <a:r>
              <a:rPr lang="ja-JP" altLang="en-US" sz="1100" dirty="0">
                <a:solidFill>
                  <a:prstClr val="black"/>
                </a:solidFill>
                <a:latin typeface="+mj-lt"/>
                <a:ea typeface="+mj-ea"/>
              </a:rPr>
              <a:t>①実証事業推進チーム大阪</a:t>
            </a:r>
            <a:endParaRPr lang="en-US" altLang="ja-JP" sz="1100" dirty="0">
              <a:solidFill>
                <a:prstClr val="black"/>
              </a:solidFill>
              <a:latin typeface="+mj-lt"/>
              <a:ea typeface="+mj-ea"/>
            </a:endParaRPr>
          </a:p>
          <a:p>
            <a:pPr>
              <a:lnSpc>
                <a:spcPct val="120000"/>
              </a:lnSpc>
              <a:spcBef>
                <a:spcPts val="144"/>
              </a:spcBef>
            </a:pPr>
            <a:r>
              <a:rPr lang="ja-JP" altLang="en-US" sz="1100" dirty="0">
                <a:solidFill>
                  <a:prstClr val="black"/>
                </a:solidFill>
                <a:latin typeface="+mj-lt"/>
                <a:ea typeface="+mj-ea"/>
              </a:rPr>
              <a:t>　公有施設や公共空間等を実証フィールドとして提供し、実証実験を促進する。期間・フィールドを限定した募集についても、適宜実施する。（大阪城公園、夢洲他）</a:t>
            </a:r>
            <a:endParaRPr lang="en-US" altLang="ja-JP" sz="1100" dirty="0">
              <a:solidFill>
                <a:prstClr val="black"/>
              </a:solidFill>
              <a:latin typeface="+mj-lt"/>
              <a:ea typeface="+mj-ea"/>
            </a:endParaRPr>
          </a:p>
          <a:p>
            <a:pPr>
              <a:lnSpc>
                <a:spcPct val="120000"/>
              </a:lnSpc>
              <a:spcBef>
                <a:spcPts val="144"/>
              </a:spcBef>
            </a:pPr>
            <a:endParaRPr lang="en-US" altLang="ja-JP" sz="1100" dirty="0">
              <a:solidFill>
                <a:prstClr val="black"/>
              </a:solidFill>
              <a:latin typeface="+mj-lt"/>
              <a:ea typeface="+mj-ea"/>
            </a:endParaRPr>
          </a:p>
          <a:p>
            <a:pPr>
              <a:lnSpc>
                <a:spcPct val="120000"/>
              </a:lnSpc>
              <a:spcBef>
                <a:spcPts val="144"/>
              </a:spcBef>
            </a:pPr>
            <a:r>
              <a:rPr lang="ja-JP" altLang="en-US" sz="1100" dirty="0">
                <a:solidFill>
                  <a:prstClr val="black"/>
                </a:solidFill>
                <a:latin typeface="+mj-lt"/>
                <a:ea typeface="+mj-ea"/>
              </a:rPr>
              <a:t>②</a:t>
            </a:r>
            <a:r>
              <a:rPr lang="en-US" altLang="ja-JP" sz="1100" dirty="0">
                <a:solidFill>
                  <a:prstClr val="black"/>
                </a:solidFill>
                <a:latin typeface="+mj-lt"/>
                <a:ea typeface="+mj-ea"/>
              </a:rPr>
              <a:t>ICT</a:t>
            </a:r>
            <a:r>
              <a:rPr lang="ja-JP" altLang="en-US" sz="1100" dirty="0">
                <a:solidFill>
                  <a:prstClr val="black"/>
                </a:solidFill>
                <a:latin typeface="+mj-lt"/>
                <a:ea typeface="+mj-ea"/>
              </a:rPr>
              <a:t>施策の協働・最先端</a:t>
            </a:r>
            <a:r>
              <a:rPr lang="en-US" altLang="ja-JP" sz="1100" dirty="0">
                <a:solidFill>
                  <a:prstClr val="black"/>
                </a:solidFill>
                <a:latin typeface="+mj-lt"/>
                <a:ea typeface="+mj-ea"/>
              </a:rPr>
              <a:t>ICT</a:t>
            </a:r>
            <a:r>
              <a:rPr lang="ja-JP" altLang="en-US" sz="1100" dirty="0">
                <a:solidFill>
                  <a:prstClr val="black"/>
                </a:solidFill>
                <a:latin typeface="+mj-lt"/>
                <a:ea typeface="+mj-ea"/>
              </a:rPr>
              <a:t>を活用した提案の募集</a:t>
            </a:r>
          </a:p>
          <a:p>
            <a:pPr>
              <a:lnSpc>
                <a:spcPct val="120000"/>
              </a:lnSpc>
              <a:spcBef>
                <a:spcPts val="144"/>
              </a:spcBef>
            </a:pPr>
            <a:r>
              <a:rPr lang="ja-JP" altLang="en-US" sz="1100" dirty="0">
                <a:solidFill>
                  <a:prstClr val="black"/>
                </a:solidFill>
                <a:latin typeface="+mj-lt"/>
                <a:ea typeface="+mj-ea"/>
              </a:rPr>
              <a:t>　市民サービスの向上、ビジネス活性化等の多様な行政課題の解決に向けて、</a:t>
            </a:r>
            <a:r>
              <a:rPr lang="en-US" altLang="ja-JP" sz="1100" dirty="0">
                <a:solidFill>
                  <a:prstClr val="black"/>
                </a:solidFill>
                <a:latin typeface="+mj-lt"/>
                <a:ea typeface="+mj-ea"/>
              </a:rPr>
              <a:t>ICT</a:t>
            </a:r>
            <a:r>
              <a:rPr lang="ja-JP" altLang="en-US" sz="1100" dirty="0">
                <a:solidFill>
                  <a:prstClr val="black"/>
                </a:solidFill>
                <a:latin typeface="+mj-lt"/>
                <a:ea typeface="+mj-ea"/>
              </a:rPr>
              <a:t>を活用したアイデアやノウハウを提案募集し、企業等と協働・連携して取り組む。</a:t>
            </a:r>
            <a:endParaRPr lang="en-US" altLang="ja-JP" sz="1100" dirty="0">
              <a:solidFill>
                <a:prstClr val="black"/>
              </a:solidFill>
              <a:latin typeface="+mj-lt"/>
              <a:ea typeface="+mj-ea"/>
            </a:endParaRPr>
          </a:p>
          <a:p>
            <a:pPr>
              <a:lnSpc>
                <a:spcPct val="120000"/>
              </a:lnSpc>
              <a:spcBef>
                <a:spcPts val="144"/>
              </a:spcBef>
            </a:pPr>
            <a:endParaRPr lang="en-US" altLang="ja-JP" sz="1100" dirty="0">
              <a:solidFill>
                <a:prstClr val="black"/>
              </a:solidFill>
              <a:latin typeface="+mj-lt"/>
              <a:ea typeface="+mj-ea"/>
            </a:endParaRPr>
          </a:p>
          <a:p>
            <a:pPr>
              <a:lnSpc>
                <a:spcPct val="120000"/>
              </a:lnSpc>
              <a:spcBef>
                <a:spcPts val="144"/>
              </a:spcBef>
            </a:pPr>
            <a:r>
              <a:rPr lang="ja-JP" altLang="en-US" sz="1100" dirty="0">
                <a:solidFill>
                  <a:prstClr val="black"/>
                </a:solidFill>
                <a:latin typeface="+mj-lt"/>
                <a:ea typeface="+mj-ea"/>
              </a:rPr>
              <a:t>③水道スマートメーターの導入に向けた検討</a:t>
            </a:r>
            <a:endParaRPr lang="en-US" altLang="ja-JP" sz="1100" dirty="0">
              <a:solidFill>
                <a:prstClr val="black"/>
              </a:solidFill>
              <a:latin typeface="+mj-lt"/>
              <a:ea typeface="+mj-ea"/>
            </a:endParaRPr>
          </a:p>
          <a:p>
            <a:pPr>
              <a:lnSpc>
                <a:spcPct val="120000"/>
              </a:lnSpc>
              <a:spcBef>
                <a:spcPts val="144"/>
              </a:spcBef>
            </a:pPr>
            <a:r>
              <a:rPr lang="ja-JP" altLang="en-US" sz="1100" dirty="0">
                <a:solidFill>
                  <a:prstClr val="black"/>
                </a:solidFill>
                <a:latin typeface="+mj-lt"/>
                <a:ea typeface="+mj-ea"/>
              </a:rPr>
              <a:t>　将来の市内全域への導入拡大をめざし、水道スマート</a:t>
            </a:r>
            <a:endParaRPr lang="en-US" altLang="ja-JP" sz="1100" dirty="0">
              <a:solidFill>
                <a:prstClr val="black"/>
              </a:solidFill>
              <a:latin typeface="+mj-lt"/>
              <a:ea typeface="+mj-ea"/>
            </a:endParaRPr>
          </a:p>
          <a:p>
            <a:pPr>
              <a:lnSpc>
                <a:spcPct val="120000"/>
              </a:lnSpc>
              <a:spcBef>
                <a:spcPts val="144"/>
              </a:spcBef>
            </a:pPr>
            <a:r>
              <a:rPr lang="ja-JP" altLang="en-US" sz="1100" dirty="0">
                <a:solidFill>
                  <a:prstClr val="black"/>
                </a:solidFill>
                <a:latin typeface="+mj-lt"/>
                <a:ea typeface="+mj-ea"/>
              </a:rPr>
              <a:t>メーターの導入に向けた課題と効果を整理し、課題の解</a:t>
            </a:r>
            <a:endParaRPr lang="en-US" altLang="ja-JP" sz="1100" dirty="0">
              <a:solidFill>
                <a:prstClr val="black"/>
              </a:solidFill>
              <a:latin typeface="+mj-lt"/>
              <a:ea typeface="+mj-ea"/>
            </a:endParaRPr>
          </a:p>
          <a:p>
            <a:pPr>
              <a:lnSpc>
                <a:spcPct val="120000"/>
              </a:lnSpc>
              <a:spcBef>
                <a:spcPts val="144"/>
              </a:spcBef>
            </a:pPr>
            <a:r>
              <a:rPr lang="ja-JP" altLang="en-US" sz="1100" dirty="0">
                <a:solidFill>
                  <a:prstClr val="black"/>
                </a:solidFill>
                <a:latin typeface="+mj-lt"/>
                <a:ea typeface="+mj-ea"/>
              </a:rPr>
              <a:t>決と新たな活用方策による付加価値の創出をめざす。</a:t>
            </a:r>
          </a:p>
        </p:txBody>
      </p:sp>
      <p:graphicFrame>
        <p:nvGraphicFramePr>
          <p:cNvPr id="16" name="表 15"/>
          <p:cNvGraphicFramePr>
            <a:graphicFrameLocks noGrp="1"/>
          </p:cNvGraphicFramePr>
          <p:nvPr>
            <p:extLst>
              <p:ext uri="{D42A27DB-BD31-4B8C-83A1-F6EECF244321}">
                <p14:modId xmlns:p14="http://schemas.microsoft.com/office/powerpoint/2010/main" val="1070161953"/>
              </p:ext>
            </p:extLst>
          </p:nvPr>
        </p:nvGraphicFramePr>
        <p:xfrm>
          <a:off x="4312742" y="4605719"/>
          <a:ext cx="5472608" cy="1984990"/>
        </p:xfrm>
        <a:graphic>
          <a:graphicData uri="http://schemas.openxmlformats.org/drawingml/2006/table">
            <a:tbl>
              <a:tblPr firstRow="1" bandRow="1"/>
              <a:tblGrid>
                <a:gridCol w="1692188">
                  <a:extLst>
                    <a:ext uri="{9D8B030D-6E8A-4147-A177-3AD203B41FA5}">
                      <a16:colId xmlns:a16="http://schemas.microsoft.com/office/drawing/2014/main" val="1027003842"/>
                    </a:ext>
                  </a:extLst>
                </a:gridCol>
                <a:gridCol w="1260140">
                  <a:extLst>
                    <a:ext uri="{9D8B030D-6E8A-4147-A177-3AD203B41FA5}">
                      <a16:colId xmlns:a16="http://schemas.microsoft.com/office/drawing/2014/main" val="20000"/>
                    </a:ext>
                  </a:extLst>
                </a:gridCol>
                <a:gridCol w="1260140">
                  <a:extLst>
                    <a:ext uri="{9D8B030D-6E8A-4147-A177-3AD203B41FA5}">
                      <a16:colId xmlns:a16="http://schemas.microsoft.com/office/drawing/2014/main" val="20001"/>
                    </a:ext>
                  </a:extLst>
                </a:gridCol>
                <a:gridCol w="1260140">
                  <a:extLst>
                    <a:ext uri="{9D8B030D-6E8A-4147-A177-3AD203B41FA5}">
                      <a16:colId xmlns:a16="http://schemas.microsoft.com/office/drawing/2014/main" val="20002"/>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chemeClr val="bg1"/>
                        </a:solidFill>
                        <a:latin typeface="+mj-ea"/>
                        <a:ea typeface="+mj-ea"/>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2021</a:t>
                      </a:r>
                      <a:r>
                        <a:rPr kumimoji="1" lang="ja-JP" altLang="en-US" sz="1100" b="0" kern="1200" dirty="0">
                          <a:solidFill>
                            <a:schemeClr val="bg1"/>
                          </a:solidFill>
                          <a:latin typeface="+mj-ea"/>
                          <a:ea typeface="+mj-ea"/>
                          <a:cs typeface="+mn-cs"/>
                        </a:rPr>
                        <a:t>年度</a:t>
                      </a:r>
                      <a:endParaRPr kumimoji="1" lang="ja-JP" altLang="en-US" sz="1100" b="0" dirty="0">
                        <a:solidFill>
                          <a:schemeClr val="bg1"/>
                        </a:solidFill>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2022</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2023</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41650">
                <a:tc>
                  <a:txBody>
                    <a:bodyPr/>
                    <a:lstStyle/>
                    <a:p>
                      <a:pPr marL="0" algn="l" defTabSz="914400" rtl="0" eaLnBrk="1" latinLnBrk="0" hangingPunct="1"/>
                      <a:r>
                        <a:rPr kumimoji="1" lang="ja-JP" altLang="en-US" sz="1100" kern="1200" dirty="0">
                          <a:solidFill>
                            <a:schemeClr val="tx1"/>
                          </a:solidFill>
                          <a:latin typeface="+mj-ea"/>
                          <a:ea typeface="+mj-ea"/>
                          <a:cs typeface="+mn-cs"/>
                        </a:rPr>
                        <a:t>①実証事業推進チーム大阪</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41650">
                <a:tc>
                  <a:txBody>
                    <a:bodyPr/>
                    <a:lstStyle/>
                    <a:p>
                      <a:pPr marL="0" algn="l" defTabSz="914400" rtl="0" eaLnBrk="1" latinLnBrk="0" hangingPunct="1"/>
                      <a:r>
                        <a:rPr kumimoji="1" lang="ja-JP" altLang="en-US" sz="1100" kern="1200" dirty="0">
                          <a:solidFill>
                            <a:schemeClr val="tx1"/>
                          </a:solidFill>
                          <a:latin typeface="+mj-ea"/>
                          <a:ea typeface="+mj-ea"/>
                          <a:cs typeface="+mn-cs"/>
                        </a:rPr>
                        <a:t>②</a:t>
                      </a:r>
                      <a:r>
                        <a:rPr kumimoji="1" lang="en-US" altLang="ja-JP" sz="1100" kern="1200" dirty="0">
                          <a:solidFill>
                            <a:schemeClr val="tx1"/>
                          </a:solidFill>
                          <a:latin typeface="+mj-ea"/>
                          <a:ea typeface="+mj-ea"/>
                          <a:cs typeface="+mn-cs"/>
                        </a:rPr>
                        <a:t>ICT</a:t>
                      </a:r>
                      <a:r>
                        <a:rPr kumimoji="1" lang="ja-JP" altLang="en-US" sz="1100" kern="1200" dirty="0">
                          <a:solidFill>
                            <a:schemeClr val="tx1"/>
                          </a:solidFill>
                          <a:latin typeface="+mj-ea"/>
                          <a:ea typeface="+mj-ea"/>
                          <a:cs typeface="+mn-cs"/>
                        </a:rPr>
                        <a:t>施策の協働・</a:t>
                      </a:r>
                    </a:p>
                    <a:p>
                      <a:pPr marL="0" algn="l" defTabSz="914400" rtl="0" eaLnBrk="1" latinLnBrk="0" hangingPunct="1"/>
                      <a:r>
                        <a:rPr kumimoji="1" lang="ja-JP" altLang="en-US" sz="1100" kern="1200" dirty="0">
                          <a:solidFill>
                            <a:schemeClr val="tx1"/>
                          </a:solidFill>
                          <a:latin typeface="+mj-ea"/>
                          <a:ea typeface="+mj-ea"/>
                          <a:cs typeface="+mn-cs"/>
                        </a:rPr>
                        <a:t>最先端</a:t>
                      </a:r>
                      <a:r>
                        <a:rPr kumimoji="1" lang="en-US" altLang="ja-JP" sz="1100" kern="1200" dirty="0">
                          <a:solidFill>
                            <a:schemeClr val="tx1"/>
                          </a:solidFill>
                          <a:latin typeface="+mj-ea"/>
                          <a:ea typeface="+mj-ea"/>
                          <a:cs typeface="+mn-cs"/>
                        </a:rPr>
                        <a:t>ICT</a:t>
                      </a:r>
                      <a:r>
                        <a:rPr kumimoji="1" lang="ja-JP" altLang="en-US" sz="1100" kern="1200" dirty="0">
                          <a:solidFill>
                            <a:schemeClr val="tx1"/>
                          </a:solidFill>
                          <a:latin typeface="+mj-ea"/>
                          <a:ea typeface="+mj-ea"/>
                          <a:cs typeface="+mn-cs"/>
                        </a:rPr>
                        <a:t>提案の募集</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r h="541650">
                <a:tc>
                  <a:txBody>
                    <a:bodyPr/>
                    <a:lstStyle/>
                    <a:p>
                      <a:pPr marL="0" algn="l" defTabSz="914400" rtl="0" eaLnBrk="1" latinLnBrk="0" hangingPunct="1"/>
                      <a:r>
                        <a:rPr kumimoji="1" lang="ja-JP" altLang="en-US" sz="1100" kern="1200" dirty="0">
                          <a:solidFill>
                            <a:schemeClr val="tx1"/>
                          </a:solidFill>
                          <a:latin typeface="+mj-ea"/>
                          <a:ea typeface="+mj-ea"/>
                          <a:cs typeface="+mn-cs"/>
                        </a:rPr>
                        <a:t>③水道スマートメーター導入検討</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308644049"/>
                  </a:ext>
                </a:extLst>
              </a:tr>
            </a:tbl>
          </a:graphicData>
        </a:graphic>
      </p:graphicFrame>
      <p:sp>
        <p:nvSpPr>
          <p:cNvPr id="56" name="ホームベース 55"/>
          <p:cNvSpPr/>
          <p:nvPr/>
        </p:nvSpPr>
        <p:spPr>
          <a:xfrm>
            <a:off x="6040934" y="5040967"/>
            <a:ext cx="367200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chemeClr val="tx1"/>
                </a:solidFill>
                <a:latin typeface="Meiryo UI" panose="020B0604030504040204" pitchFamily="50" charset="-128"/>
                <a:ea typeface="Meiryo UI" panose="020B0604030504040204" pitchFamily="50" charset="-128"/>
              </a:rPr>
              <a:t>実証実験・フィールド提供の実施</a:t>
            </a:r>
          </a:p>
        </p:txBody>
      </p:sp>
      <p:sp>
        <p:nvSpPr>
          <p:cNvPr id="22" name="ホームベース 21"/>
          <p:cNvSpPr/>
          <p:nvPr/>
        </p:nvSpPr>
        <p:spPr>
          <a:xfrm>
            <a:off x="6040934" y="5269179"/>
            <a:ext cx="198000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夢洲での実証実験の調整等支援</a:t>
            </a:r>
          </a:p>
        </p:txBody>
      </p:sp>
      <p:sp>
        <p:nvSpPr>
          <p:cNvPr id="23" name="ホームベース 22"/>
          <p:cNvSpPr/>
          <p:nvPr/>
        </p:nvSpPr>
        <p:spPr>
          <a:xfrm>
            <a:off x="6040934" y="5617011"/>
            <a:ext cx="3672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企業等との協働・連携の募集・実施</a:t>
            </a:r>
          </a:p>
        </p:txBody>
      </p:sp>
      <p:sp>
        <p:nvSpPr>
          <p:cNvPr id="17" name="ホームベース 16"/>
          <p:cNvSpPr/>
          <p:nvPr/>
        </p:nvSpPr>
        <p:spPr>
          <a:xfrm>
            <a:off x="6050051" y="6130262"/>
            <a:ext cx="367200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局内</a:t>
            </a:r>
            <a:r>
              <a:rPr lang="en-US" altLang="ja-JP" sz="1000" dirty="0">
                <a:solidFill>
                  <a:srgbClr val="000000"/>
                </a:solidFill>
                <a:latin typeface="Meiryo UI" panose="020B0604030504040204" pitchFamily="50" charset="-128"/>
                <a:ea typeface="Meiryo UI" panose="020B0604030504040204" pitchFamily="50" charset="-128"/>
              </a:rPr>
              <a:t>PT</a:t>
            </a:r>
            <a:r>
              <a:rPr lang="ja-JP" altLang="en-US" sz="1000" dirty="0" err="1">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他都市・民間等と連携した導入検討</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8" name="ホームベース 17"/>
          <p:cNvSpPr/>
          <p:nvPr/>
        </p:nvSpPr>
        <p:spPr>
          <a:xfrm>
            <a:off x="6050050" y="6354733"/>
            <a:ext cx="367200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無線による遠隔検針の先行導入</a:t>
            </a:r>
            <a:endParaRPr lang="en-US" altLang="ja-JP" sz="1000" dirty="0">
              <a:solidFill>
                <a:srgbClr val="000000"/>
              </a:solidFill>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1867" y="2790046"/>
            <a:ext cx="3710489" cy="1317803"/>
          </a:xfrm>
          <a:prstGeom prst="rect">
            <a:avLst/>
          </a:prstGeom>
        </p:spPr>
      </p:pic>
      <p:sp>
        <p:nvSpPr>
          <p:cNvPr id="25" name="正方形/長方形 24"/>
          <p:cNvSpPr/>
          <p:nvPr/>
        </p:nvSpPr>
        <p:spPr>
          <a:xfrm>
            <a:off x="6471908" y="4205589"/>
            <a:ext cx="2862319" cy="302390"/>
          </a:xfrm>
          <a:prstGeom prst="rect">
            <a:avLst/>
          </a:prstGeom>
        </p:spPr>
        <p:txBody>
          <a:bodyPr wrap="square">
            <a:spAutoFit/>
          </a:bodyPr>
          <a:lstStyle/>
          <a:p>
            <a:pPr algn="ctr"/>
            <a:r>
              <a:rPr lang="ja-JP" altLang="en-US" sz="1000" dirty="0">
                <a:solidFill>
                  <a:schemeClr val="tx1"/>
                </a:solidFill>
                <a:latin typeface="+mj-ea"/>
                <a:ea typeface="+mj-ea"/>
              </a:rPr>
              <a:t>③水道スマートメーター利活用のイメージ</a:t>
            </a:r>
            <a:endParaRPr lang="en-US" altLang="ja-JP" sz="1000" dirty="0">
              <a:solidFill>
                <a:schemeClr val="tx1"/>
              </a:solidFill>
              <a:latin typeface="+mj-ea"/>
              <a:ea typeface="+mj-ea"/>
            </a:endParaRPr>
          </a:p>
        </p:txBody>
      </p:sp>
      <p:sp>
        <p:nvSpPr>
          <p:cNvPr id="24"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16</a:t>
            </a:fld>
            <a:endParaRPr kumimoji="0" lang="en-US" altLang="ja-JP" sz="1000">
              <a:solidFill>
                <a:schemeClr val="tx1"/>
              </a:solidFill>
              <a:latin typeface="メイリオ" panose="020B0604030504040204" pitchFamily="50" charset="-128"/>
            </a:endParaRPr>
          </a:p>
        </p:txBody>
      </p:sp>
      <p:sp>
        <p:nvSpPr>
          <p:cNvPr id="26" name="正方形/長方形 25"/>
          <p:cNvSpPr/>
          <p:nvPr/>
        </p:nvSpPr>
        <p:spPr>
          <a:xfrm>
            <a:off x="4152080" y="4351891"/>
            <a:ext cx="1476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Tree>
    <p:extLst>
      <p:ext uri="{BB962C8B-B14F-4D97-AF65-F5344CB8AC3E}">
        <p14:creationId xmlns:p14="http://schemas.microsoft.com/office/powerpoint/2010/main" val="427648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17</a:t>
            </a:fld>
            <a:endParaRPr kumimoji="0" lang="en-US" altLang="ja-JP" sz="1000">
              <a:solidFill>
                <a:schemeClr val="tx1"/>
              </a:solidFill>
              <a:latin typeface="メイリオ" panose="020B0604030504040204" pitchFamily="50" charset="-128"/>
            </a:endParaRPr>
          </a:p>
        </p:txBody>
      </p:sp>
      <p:sp>
        <p:nvSpPr>
          <p:cNvPr id="20" name="Shape 128"/>
          <p:cNvSpPr/>
          <p:nvPr/>
        </p:nvSpPr>
        <p:spPr>
          <a:xfrm>
            <a:off x="269788" y="872716"/>
            <a:ext cx="9363732"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持続可能な地域公共交通ネットワークの構築に向けた</a:t>
            </a:r>
            <a:r>
              <a:rPr kumimoji="0" lang="en-US" altLang="ja-JP" sz="1687" kern="0" dirty="0">
                <a:solidFill>
                  <a:srgbClr val="C00000"/>
                </a:solidFill>
                <a:latin typeface="メイリオ" panose="020B0604030504040204" pitchFamily="50" charset="-128"/>
                <a:sym typeface="Helvetica Light"/>
              </a:rPr>
              <a:t>AI</a:t>
            </a:r>
            <a:r>
              <a:rPr kumimoji="0" lang="ja-JP" altLang="en-US" sz="1687" kern="0" dirty="0">
                <a:solidFill>
                  <a:srgbClr val="C00000"/>
                </a:solidFill>
                <a:latin typeface="メイリオ" panose="020B0604030504040204" pitchFamily="50" charset="-128"/>
                <a:sym typeface="Helvetica Light"/>
              </a:rPr>
              <a:t>オンデマンド交通の導入検討等</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04474"/>
            <a:ext cx="9568222" cy="19882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人口減少や高齢化の進展などの人口動態の変化、</a:t>
            </a:r>
            <a:r>
              <a:rPr lang="en-US" altLang="ja-JP" sz="1100" dirty="0">
                <a:solidFill>
                  <a:schemeClr val="tx1"/>
                </a:solidFill>
                <a:latin typeface="+mj-ea"/>
                <a:ea typeface="+mj-ea"/>
              </a:rPr>
              <a:t>2025</a:t>
            </a:r>
            <a:r>
              <a:rPr lang="ja-JP" altLang="en-US" sz="1100" dirty="0">
                <a:solidFill>
                  <a:schemeClr val="tx1"/>
                </a:solidFill>
                <a:latin typeface="+mj-ea"/>
                <a:ea typeface="+mj-ea"/>
              </a:rPr>
              <a:t>年大阪・関西万博の開催や都市開発等によるインフラ整備などの社会情勢の変化等があり、今後の地域公共交通をめぐる環境の変化が見込まれている。</a:t>
            </a: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現在本市では、鉄道・バス等により地域公共交通ネットワークが整備されているが、環境の変化に対応するために将来にわたって持続可能な地域公共交通ネットワークの構築が必要となる。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先端技術を活用し、きめ細かい移動サービスや更なる利用サービスの向上をめざし、将来にわたり持続可能な地域公共交通ネットワークを構築していくために、</a:t>
            </a:r>
            <a:r>
              <a:rPr lang="en-US" altLang="ja-JP" sz="1100" dirty="0">
                <a:solidFill>
                  <a:schemeClr val="tx1"/>
                </a:solidFill>
                <a:latin typeface="+mj-ea"/>
                <a:ea typeface="+mj-ea"/>
              </a:rPr>
              <a:t>AI</a:t>
            </a:r>
            <a:r>
              <a:rPr lang="ja-JP" altLang="en-US" sz="1100" dirty="0">
                <a:solidFill>
                  <a:schemeClr val="tx1"/>
                </a:solidFill>
                <a:latin typeface="+mj-ea"/>
                <a:ea typeface="+mj-ea"/>
              </a:rPr>
              <a:t>オンデマンド交通導入を検討する。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en-US" altLang="ja-JP" sz="1100" dirty="0">
                <a:solidFill>
                  <a:schemeClr val="tx1"/>
                </a:solidFill>
                <a:latin typeface="+mj-ea"/>
                <a:ea typeface="+mj-ea"/>
              </a:rPr>
              <a:t>AI</a:t>
            </a:r>
            <a:r>
              <a:rPr lang="ja-JP" altLang="en-US" sz="1100" dirty="0">
                <a:solidFill>
                  <a:schemeClr val="tx1"/>
                </a:solidFill>
                <a:latin typeface="+mj-ea"/>
                <a:ea typeface="+mj-ea"/>
              </a:rPr>
              <a:t>オンデマンド交通などの新たな移動手段の導入可能性に関する基礎調査（</a:t>
            </a:r>
            <a:r>
              <a:rPr lang="en-US" altLang="ja-JP" sz="1100" dirty="0">
                <a:solidFill>
                  <a:schemeClr val="tx1"/>
                </a:solidFill>
                <a:latin typeface="+mj-ea"/>
                <a:ea typeface="+mj-ea"/>
              </a:rPr>
              <a:t>2020</a:t>
            </a:r>
            <a:r>
              <a:rPr lang="ja-JP" altLang="en-US" sz="1100" dirty="0">
                <a:solidFill>
                  <a:schemeClr val="tx1"/>
                </a:solidFill>
                <a:latin typeface="+mj-ea"/>
                <a:ea typeface="+mj-ea"/>
              </a:rPr>
              <a:t>年度）等の成果や民間事業者による社会実験の分析結果を参考にしながら、利便性向上等が見込めるエリアの条件整理や体系化を図り、利用者のニーズと整合した最適な地域交通のあり方について検討する。</a:t>
            </a:r>
          </a:p>
          <a:p>
            <a:pPr marL="171450" indent="-171450">
              <a:lnSpc>
                <a:spcPct val="120000"/>
              </a:lnSpc>
              <a:buFont typeface="Wingdings" panose="05000000000000000000" pitchFamily="2" charset="2"/>
              <a:buChar char="l"/>
            </a:pPr>
            <a:endParaRPr lang="en-US" altLang="ja-JP" sz="1100" dirty="0">
              <a:solidFill>
                <a:schemeClr val="tx1"/>
              </a:solidFill>
              <a:latin typeface="+mj-ea"/>
              <a:ea typeface="+mj-ea"/>
            </a:endParaRPr>
          </a:p>
        </p:txBody>
      </p:sp>
      <p:sp>
        <p:nvSpPr>
          <p:cNvPr id="54" name="正方形/長方形 53"/>
          <p:cNvSpPr/>
          <p:nvPr/>
        </p:nvSpPr>
        <p:spPr>
          <a:xfrm>
            <a:off x="269788" y="4120932"/>
            <a:ext cx="1476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graphicFrame>
        <p:nvGraphicFramePr>
          <p:cNvPr id="55" name="表 54"/>
          <p:cNvGraphicFramePr>
            <a:graphicFrameLocks noGrp="1"/>
          </p:cNvGraphicFramePr>
          <p:nvPr>
            <p:extLst>
              <p:ext uri="{D42A27DB-BD31-4B8C-83A1-F6EECF244321}">
                <p14:modId xmlns:p14="http://schemas.microsoft.com/office/powerpoint/2010/main" val="1866358142"/>
              </p:ext>
            </p:extLst>
          </p:nvPr>
        </p:nvGraphicFramePr>
        <p:xfrm>
          <a:off x="521816" y="4418836"/>
          <a:ext cx="4608513" cy="1430288"/>
        </p:xfrm>
        <a:graphic>
          <a:graphicData uri="http://schemas.openxmlformats.org/drawingml/2006/table">
            <a:tbl>
              <a:tblPr firstRow="1" bandRow="1"/>
              <a:tblGrid>
                <a:gridCol w="1536171">
                  <a:extLst>
                    <a:ext uri="{9D8B030D-6E8A-4147-A177-3AD203B41FA5}">
                      <a16:colId xmlns:a16="http://schemas.microsoft.com/office/drawing/2014/main" val="20000"/>
                    </a:ext>
                  </a:extLst>
                </a:gridCol>
                <a:gridCol w="1536171">
                  <a:extLst>
                    <a:ext uri="{9D8B030D-6E8A-4147-A177-3AD203B41FA5}">
                      <a16:colId xmlns:a16="http://schemas.microsoft.com/office/drawing/2014/main" val="20001"/>
                    </a:ext>
                  </a:extLst>
                </a:gridCol>
                <a:gridCol w="1536171">
                  <a:extLst>
                    <a:ext uri="{9D8B030D-6E8A-4147-A177-3AD203B41FA5}">
                      <a16:colId xmlns:a16="http://schemas.microsoft.com/office/drawing/2014/main" val="20002"/>
                    </a:ext>
                  </a:extLst>
                </a:gridCol>
              </a:tblGrid>
              <a:tr h="432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2021</a:t>
                      </a:r>
                      <a:r>
                        <a:rPr kumimoji="1" lang="ja-JP" altLang="en-US" sz="1100" b="0" kern="1200" dirty="0">
                          <a:solidFill>
                            <a:schemeClr val="bg1"/>
                          </a:solidFill>
                          <a:latin typeface="+mj-ea"/>
                          <a:ea typeface="+mj-ea"/>
                          <a:cs typeface="+mn-cs"/>
                        </a:rPr>
                        <a:t>年度</a:t>
                      </a:r>
                      <a:endParaRPr kumimoji="1" lang="ja-JP" altLang="en-US" sz="1100" b="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2022</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2023</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997748">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56" name="ホームベース 55"/>
          <p:cNvSpPr/>
          <p:nvPr/>
        </p:nvSpPr>
        <p:spPr>
          <a:xfrm>
            <a:off x="558003" y="5219066"/>
            <a:ext cx="4536000" cy="25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100" dirty="0">
                <a:solidFill>
                  <a:srgbClr val="000000"/>
                </a:solidFill>
                <a:latin typeface="+mj-ea"/>
                <a:ea typeface="+mj-ea"/>
              </a:rPr>
              <a:t>持続可能な地域交通のあり方検討</a:t>
            </a:r>
          </a:p>
        </p:txBody>
      </p:sp>
      <p:sp>
        <p:nvSpPr>
          <p:cNvPr id="59" name="正方形/長方形 58"/>
          <p:cNvSpPr/>
          <p:nvPr/>
        </p:nvSpPr>
        <p:spPr>
          <a:xfrm>
            <a:off x="521816" y="3216410"/>
            <a:ext cx="4290558" cy="820225"/>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　・きめ細かい移動サービスや更なる利用サービスの向上</a:t>
            </a:r>
            <a:endParaRPr lang="en-US" altLang="ja-JP" sz="1100" dirty="0">
              <a:solidFill>
                <a:prstClr val="black"/>
              </a:solidFill>
              <a:latin typeface="+mj-lt"/>
            </a:endParaRPr>
          </a:p>
          <a:p>
            <a:r>
              <a:rPr lang="ja-JP" altLang="en-US" sz="1100" dirty="0">
                <a:solidFill>
                  <a:prstClr val="black"/>
                </a:solidFill>
                <a:latin typeface="+mj-lt"/>
              </a:rPr>
              <a:t>　・持続可能な地域公共交通ネットワークの構築</a:t>
            </a:r>
          </a:p>
        </p:txBody>
      </p:sp>
      <p:sp>
        <p:nvSpPr>
          <p:cNvPr id="60" name="テキスト ボックス 59"/>
          <p:cNvSpPr txBox="1"/>
          <p:nvPr/>
        </p:nvSpPr>
        <p:spPr>
          <a:xfrm>
            <a:off x="6458284" y="6062318"/>
            <a:ext cx="2887329" cy="246221"/>
          </a:xfrm>
          <a:prstGeom prst="rect">
            <a:avLst/>
          </a:prstGeom>
          <a:noFill/>
        </p:spPr>
        <p:txBody>
          <a:bodyPr wrap="none" rtlCol="0">
            <a:spAutoFit/>
          </a:bodyPr>
          <a:lstStyle/>
          <a:p>
            <a:pPr algn="ctr">
              <a:lnSpc>
                <a:spcPct val="100000"/>
              </a:lnSpc>
              <a:spcBef>
                <a:spcPts val="0"/>
              </a:spcBef>
            </a:pPr>
            <a:r>
              <a:rPr lang="en-US" altLang="ja-JP" sz="1000" dirty="0">
                <a:solidFill>
                  <a:schemeClr val="tx1"/>
                </a:solidFill>
                <a:latin typeface="+mj-lt"/>
              </a:rPr>
              <a:t>AI</a:t>
            </a:r>
            <a:r>
              <a:rPr lang="ja-JP" altLang="en-US" sz="1000" dirty="0">
                <a:solidFill>
                  <a:schemeClr val="tx1"/>
                </a:solidFill>
                <a:latin typeface="+mj-lt"/>
              </a:rPr>
              <a:t>オンデマンド交通導入時の地域交通イメージ</a:t>
            </a:r>
          </a:p>
        </p:txBody>
      </p:sp>
      <p:sp>
        <p:nvSpPr>
          <p:cNvPr id="64" name="ホームベース 63"/>
          <p:cNvSpPr/>
          <p:nvPr/>
        </p:nvSpPr>
        <p:spPr>
          <a:xfrm>
            <a:off x="558003" y="4913044"/>
            <a:ext cx="1476000" cy="25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en-US" altLang="ja-JP" sz="1000" dirty="0">
                <a:solidFill>
                  <a:srgbClr val="000000"/>
                </a:solidFill>
                <a:latin typeface="+mj-ea"/>
                <a:ea typeface="+mj-ea"/>
              </a:rPr>
              <a:t>AI</a:t>
            </a:r>
            <a:r>
              <a:rPr lang="ja-JP" altLang="en-US" sz="1000" dirty="0">
                <a:solidFill>
                  <a:srgbClr val="000000"/>
                </a:solidFill>
                <a:latin typeface="+mj-ea"/>
                <a:ea typeface="+mj-ea"/>
              </a:rPr>
              <a:t>オンデマンド社会実験</a:t>
            </a:r>
            <a:endParaRPr lang="en-US" altLang="ja-JP" sz="1000" dirty="0">
              <a:solidFill>
                <a:srgbClr val="000000"/>
              </a:solidFill>
              <a:latin typeface="+mj-ea"/>
              <a:ea typeface="+mj-ea"/>
            </a:endParaRPr>
          </a:p>
        </p:txBody>
      </p:sp>
      <p:pic>
        <p:nvPicPr>
          <p:cNvPr id="17" name="図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8526" y="3216410"/>
            <a:ext cx="2887087" cy="2777944"/>
          </a:xfrm>
          <a:prstGeom prst="rect">
            <a:avLst/>
          </a:prstGeom>
        </p:spPr>
      </p:pic>
      <p:sp>
        <p:nvSpPr>
          <p:cNvPr id="22" name="ホームベース 21"/>
          <p:cNvSpPr/>
          <p:nvPr/>
        </p:nvSpPr>
        <p:spPr>
          <a:xfrm>
            <a:off x="2106324" y="5525088"/>
            <a:ext cx="2988000" cy="252000"/>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社会実験の調整</a:t>
            </a:r>
          </a:p>
        </p:txBody>
      </p:sp>
      <p:sp>
        <p:nvSpPr>
          <p:cNvPr id="2" name="下矢印 1"/>
          <p:cNvSpPr/>
          <p:nvPr/>
        </p:nvSpPr>
        <p:spPr bwMode="auto">
          <a:xfrm>
            <a:off x="1169888" y="5120856"/>
            <a:ext cx="332937" cy="286638"/>
          </a:xfrm>
          <a:prstGeom prst="downArrow">
            <a:avLst/>
          </a:prstGeom>
          <a:ln>
            <a:solidFill>
              <a:srgbClr val="B7310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6" name="下矢印 15"/>
          <p:cNvSpPr/>
          <p:nvPr/>
        </p:nvSpPr>
        <p:spPr bwMode="auto">
          <a:xfrm>
            <a:off x="2681703" y="5417689"/>
            <a:ext cx="332937" cy="286638"/>
          </a:xfrm>
          <a:prstGeom prst="downArrow">
            <a:avLst/>
          </a:prstGeom>
          <a:ln>
            <a:solidFill>
              <a:srgbClr val="B7310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8"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地域特性に応じた取組の推進</a:t>
            </a:r>
          </a:p>
        </p:txBody>
      </p:sp>
    </p:spTree>
    <p:extLst>
      <p:ext uri="{BB962C8B-B14F-4D97-AF65-F5344CB8AC3E}">
        <p14:creationId xmlns:p14="http://schemas.microsoft.com/office/powerpoint/2010/main" val="96988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18</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地域特性に応じた取組の推進</a:t>
            </a: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en-US" altLang="ja-JP" sz="1687" kern="0" dirty="0">
                <a:solidFill>
                  <a:srgbClr val="C00000"/>
                </a:solidFill>
                <a:latin typeface="メイリオ" panose="020B0604030504040204" pitchFamily="50" charset="-128"/>
                <a:sym typeface="Helvetica Light"/>
              </a:rPr>
              <a:t>ICT</a:t>
            </a:r>
            <a:r>
              <a:rPr kumimoji="0" lang="ja-JP" altLang="en-US" sz="1687" kern="0" dirty="0">
                <a:solidFill>
                  <a:srgbClr val="C00000"/>
                </a:solidFill>
                <a:latin typeface="メイリオ" panose="020B0604030504040204" pitchFamily="50" charset="-128"/>
                <a:sym typeface="Helvetica Light"/>
              </a:rPr>
              <a:t>を活用し、虐待防止に向けた対応を強化</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04474"/>
            <a:ext cx="9568222" cy="49859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重大な児童虐待ゼロに向けては、小さな虐待の芽を見逃さず、早期発見・早期対応に繋げることが必要であり、発生予防・早期発見のための取組と発生時に迅速・的確な対応をするために、地域と連携した取組を推進する。</a:t>
            </a:r>
            <a:endParaRPr lang="en-US" altLang="ja-JP" sz="1100" dirty="0">
              <a:solidFill>
                <a:schemeClr val="tx1"/>
              </a:solidFill>
              <a:latin typeface="+mj-ea"/>
              <a:ea typeface="+mj-ea"/>
            </a:endParaRPr>
          </a:p>
        </p:txBody>
      </p:sp>
      <p:sp>
        <p:nvSpPr>
          <p:cNvPr id="32" name="正方形/長方形 31"/>
          <p:cNvSpPr/>
          <p:nvPr/>
        </p:nvSpPr>
        <p:spPr>
          <a:xfrm>
            <a:off x="3739258" y="3864931"/>
            <a:ext cx="1601757" cy="350865"/>
          </a:xfrm>
          <a:prstGeom prst="rect">
            <a:avLst/>
          </a:prstGeom>
        </p:spPr>
        <p:txBody>
          <a:bodyPr wrap="square">
            <a:spAutoFit/>
          </a:bodyPr>
          <a:lstStyle/>
          <a:p>
            <a:r>
              <a:rPr lang="en-US" altLang="ja-JP" sz="1200" dirty="0">
                <a:solidFill>
                  <a:schemeClr val="tx1"/>
                </a:solidFill>
                <a:latin typeface="+mj-ea"/>
                <a:ea typeface="+mj-ea"/>
              </a:rPr>
              <a:t>【</a:t>
            </a:r>
            <a:r>
              <a:rPr lang="ja-JP" altLang="en-US" sz="1200" dirty="0">
                <a:solidFill>
                  <a:schemeClr val="tx1"/>
                </a:solidFill>
                <a:latin typeface="+mj-ea"/>
                <a:ea typeface="+mj-ea"/>
              </a:rPr>
              <a:t>スケジュール</a:t>
            </a:r>
            <a:r>
              <a:rPr lang="en-US" altLang="ja-JP" sz="1200" dirty="0">
                <a:solidFill>
                  <a:schemeClr val="tx1"/>
                </a:solidFill>
                <a:latin typeface="+mj-ea"/>
                <a:ea typeface="+mj-ea"/>
              </a:rPr>
              <a:t>】</a:t>
            </a:r>
          </a:p>
        </p:txBody>
      </p:sp>
      <p:graphicFrame>
        <p:nvGraphicFramePr>
          <p:cNvPr id="59" name="表 58"/>
          <p:cNvGraphicFramePr>
            <a:graphicFrameLocks noGrp="1"/>
          </p:cNvGraphicFramePr>
          <p:nvPr>
            <p:extLst>
              <p:ext uri="{D42A27DB-BD31-4B8C-83A1-F6EECF244321}">
                <p14:modId xmlns:p14="http://schemas.microsoft.com/office/powerpoint/2010/main" val="989377763"/>
              </p:ext>
            </p:extLst>
          </p:nvPr>
        </p:nvGraphicFramePr>
        <p:xfrm>
          <a:off x="3922474" y="4173075"/>
          <a:ext cx="5307529" cy="1443340"/>
        </p:xfrm>
        <a:graphic>
          <a:graphicData uri="http://schemas.openxmlformats.org/drawingml/2006/table">
            <a:tbl>
              <a:tblPr firstRow="1" bandRow="1"/>
              <a:tblGrid>
                <a:gridCol w="1575394">
                  <a:extLst>
                    <a:ext uri="{9D8B030D-6E8A-4147-A177-3AD203B41FA5}">
                      <a16:colId xmlns:a16="http://schemas.microsoft.com/office/drawing/2014/main" val="1027003842"/>
                    </a:ext>
                  </a:extLst>
                </a:gridCol>
                <a:gridCol w="1244045">
                  <a:extLst>
                    <a:ext uri="{9D8B030D-6E8A-4147-A177-3AD203B41FA5}">
                      <a16:colId xmlns:a16="http://schemas.microsoft.com/office/drawing/2014/main" val="20000"/>
                    </a:ext>
                  </a:extLst>
                </a:gridCol>
                <a:gridCol w="1244045">
                  <a:extLst>
                    <a:ext uri="{9D8B030D-6E8A-4147-A177-3AD203B41FA5}">
                      <a16:colId xmlns:a16="http://schemas.microsoft.com/office/drawing/2014/main" val="20001"/>
                    </a:ext>
                  </a:extLst>
                </a:gridCol>
                <a:gridCol w="1244045">
                  <a:extLst>
                    <a:ext uri="{9D8B030D-6E8A-4147-A177-3AD203B41FA5}">
                      <a16:colId xmlns:a16="http://schemas.microsoft.com/office/drawing/2014/main" val="20002"/>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2021</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2022</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2023</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41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mj-ea"/>
                          <a:ea typeface="+mj-ea"/>
                          <a:cs typeface="+mn-cs"/>
                        </a:rPr>
                        <a:t>①児童相談等システムの再構築</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41650">
                <a:tc>
                  <a:txBody>
                    <a:bodyPr/>
                    <a:lstStyle/>
                    <a:p>
                      <a:r>
                        <a:rPr kumimoji="1" lang="ja-JP" altLang="en-US" sz="1100" kern="1200" dirty="0">
                          <a:solidFill>
                            <a:schemeClr val="tx1"/>
                          </a:solidFill>
                          <a:latin typeface="+mj-ea"/>
                          <a:ea typeface="+mj-ea"/>
                          <a:cs typeface="+mn-cs"/>
                        </a:rPr>
                        <a:t>②</a:t>
                      </a:r>
                      <a:r>
                        <a:rPr kumimoji="1" lang="en-US" altLang="ja-JP" sz="1100" kern="1200" dirty="0">
                          <a:solidFill>
                            <a:schemeClr val="tx1"/>
                          </a:solidFill>
                          <a:latin typeface="+mj-ea"/>
                          <a:ea typeface="+mj-ea"/>
                          <a:cs typeface="+mn-cs"/>
                        </a:rPr>
                        <a:t>SNS</a:t>
                      </a:r>
                      <a:r>
                        <a:rPr kumimoji="1" lang="ja-JP" altLang="en-US" sz="1100" kern="1200" dirty="0">
                          <a:solidFill>
                            <a:schemeClr val="tx1"/>
                          </a:solidFill>
                          <a:latin typeface="+mj-ea"/>
                          <a:ea typeface="+mj-ea"/>
                          <a:cs typeface="+mn-cs"/>
                        </a:rPr>
                        <a:t>を活用した児童虐待防止相談</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bl>
          </a:graphicData>
        </a:graphic>
      </p:graphicFrame>
      <p:sp>
        <p:nvSpPr>
          <p:cNvPr id="65" name="ホームベース 64"/>
          <p:cNvSpPr/>
          <p:nvPr/>
        </p:nvSpPr>
        <p:spPr>
          <a:xfrm>
            <a:off x="5558003" y="4620200"/>
            <a:ext cx="367200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稼働</a:t>
            </a:r>
          </a:p>
        </p:txBody>
      </p:sp>
      <p:sp>
        <p:nvSpPr>
          <p:cNvPr id="66" name="ホームベース 65"/>
          <p:cNvSpPr/>
          <p:nvPr/>
        </p:nvSpPr>
        <p:spPr>
          <a:xfrm>
            <a:off x="5558003" y="4856380"/>
            <a:ext cx="118800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府警との情報共有</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67" name="ホームベース 66"/>
          <p:cNvSpPr/>
          <p:nvPr/>
        </p:nvSpPr>
        <p:spPr>
          <a:xfrm>
            <a:off x="6082018" y="5185957"/>
            <a:ext cx="309704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運用</a:t>
            </a:r>
          </a:p>
        </p:txBody>
      </p:sp>
      <p:sp>
        <p:nvSpPr>
          <p:cNvPr id="68" name="ホームベース 67"/>
          <p:cNvSpPr/>
          <p:nvPr/>
        </p:nvSpPr>
        <p:spPr>
          <a:xfrm>
            <a:off x="6812717" y="4856380"/>
            <a:ext cx="2412000" cy="180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国システムとのデータ連携・統計機能付加</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17128" y="1696906"/>
            <a:ext cx="9218605" cy="15988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100" dirty="0">
                <a:solidFill>
                  <a:prstClr val="black"/>
                </a:solidFill>
                <a:latin typeface="+mj-ea"/>
                <a:ea typeface="+mj-ea"/>
              </a:rPr>
              <a:t>【</a:t>
            </a:r>
            <a:r>
              <a:rPr lang="ja-JP" altLang="en-US" sz="1100" dirty="0">
                <a:solidFill>
                  <a:prstClr val="black"/>
                </a:solidFill>
                <a:latin typeface="+mj-ea"/>
                <a:ea typeface="+mj-ea"/>
              </a:rPr>
              <a:t>概要</a:t>
            </a:r>
            <a:r>
              <a:rPr lang="en-US" altLang="ja-JP" sz="1100" dirty="0">
                <a:solidFill>
                  <a:prstClr val="black"/>
                </a:solidFill>
                <a:latin typeface="+mj-ea"/>
                <a:ea typeface="+mj-ea"/>
              </a:rPr>
              <a:t>】</a:t>
            </a:r>
          </a:p>
          <a:p>
            <a:r>
              <a:rPr lang="ja-JP" altLang="en-US" sz="1100" dirty="0">
                <a:solidFill>
                  <a:prstClr val="black"/>
                </a:solidFill>
                <a:latin typeface="+mj-ea"/>
                <a:ea typeface="+mj-ea"/>
              </a:rPr>
              <a:t>①児童相談等システムの再構築</a:t>
            </a:r>
          </a:p>
          <a:p>
            <a:r>
              <a:rPr lang="ja-JP" altLang="en-US" sz="1100" dirty="0">
                <a:solidFill>
                  <a:prstClr val="black"/>
                </a:solidFill>
                <a:latin typeface="+mj-ea"/>
                <a:ea typeface="+mj-ea"/>
              </a:rPr>
              <a:t>　虐待情報と</a:t>
            </a:r>
            <a:r>
              <a:rPr lang="en-US" altLang="ja-JP" sz="1100" dirty="0">
                <a:solidFill>
                  <a:prstClr val="black"/>
                </a:solidFill>
                <a:latin typeface="+mj-ea"/>
                <a:ea typeface="+mj-ea"/>
              </a:rPr>
              <a:t>DV</a:t>
            </a:r>
            <a:r>
              <a:rPr lang="ja-JP" altLang="en-US" sz="1100" dirty="0">
                <a:solidFill>
                  <a:prstClr val="black"/>
                </a:solidFill>
                <a:latin typeface="+mj-ea"/>
                <a:ea typeface="+mj-ea"/>
              </a:rPr>
              <a:t>情報の集約・一元化、他の福祉施策情報との連携等により、</a:t>
            </a:r>
            <a:r>
              <a:rPr lang="ja-JP" altLang="en-US" sz="1100" dirty="0">
                <a:solidFill>
                  <a:srgbClr val="000000"/>
                </a:solidFill>
                <a:latin typeface="メイリオ"/>
                <a:ea typeface="メイリオ"/>
              </a:rPr>
              <a:t>児童虐待発生時の迅速かつ的確な対応を</a:t>
            </a:r>
            <a:r>
              <a:rPr lang="ja-JP" altLang="en-US" sz="1100" dirty="0">
                <a:solidFill>
                  <a:prstClr val="black"/>
                </a:solidFill>
                <a:latin typeface="+mj-ea"/>
                <a:ea typeface="+mj-ea"/>
              </a:rPr>
              <a:t>可能とする。</a:t>
            </a:r>
            <a:endParaRPr lang="en-US" altLang="ja-JP" sz="1100" dirty="0">
              <a:solidFill>
                <a:prstClr val="black"/>
              </a:solidFill>
              <a:latin typeface="+mj-ea"/>
              <a:ea typeface="+mj-ea"/>
            </a:endParaRPr>
          </a:p>
          <a:p>
            <a:endParaRPr lang="en-US" altLang="ja-JP" sz="1100" dirty="0">
              <a:solidFill>
                <a:prstClr val="black"/>
              </a:solidFill>
              <a:latin typeface="+mj-ea"/>
              <a:ea typeface="+mj-ea"/>
            </a:endParaRPr>
          </a:p>
          <a:p>
            <a:r>
              <a:rPr lang="ja-JP" altLang="en-US" sz="1100" dirty="0">
                <a:solidFill>
                  <a:prstClr val="black"/>
                </a:solidFill>
                <a:latin typeface="+mj-ea"/>
                <a:ea typeface="+mj-ea"/>
              </a:rPr>
              <a:t>②</a:t>
            </a:r>
            <a:r>
              <a:rPr lang="en-US" altLang="ja-JP" sz="1100" dirty="0">
                <a:solidFill>
                  <a:prstClr val="black"/>
                </a:solidFill>
                <a:latin typeface="+mj-ea"/>
                <a:ea typeface="+mj-ea"/>
              </a:rPr>
              <a:t>SNS</a:t>
            </a:r>
            <a:r>
              <a:rPr lang="ja-JP" altLang="en-US" sz="1100" dirty="0">
                <a:solidFill>
                  <a:prstClr val="black"/>
                </a:solidFill>
                <a:latin typeface="+mj-ea"/>
                <a:ea typeface="+mj-ea"/>
              </a:rPr>
              <a:t>を活用した子育て支援、児童虐待防止相談</a:t>
            </a:r>
          </a:p>
          <a:p>
            <a:r>
              <a:rPr lang="ja-JP" altLang="en-US" sz="1100" dirty="0">
                <a:solidFill>
                  <a:prstClr val="black"/>
                </a:solidFill>
                <a:latin typeface="+mj-ea"/>
                <a:ea typeface="+mj-ea"/>
              </a:rPr>
              <a:t>　大阪府・堺市と協力し、子育てに悩みのある親、こども本人等が相談できる窓口をＳＮＳを活用し開設する。</a:t>
            </a:r>
          </a:p>
        </p:txBody>
      </p:sp>
      <p:sp>
        <p:nvSpPr>
          <p:cNvPr id="19" name="ホームベース 18"/>
          <p:cNvSpPr/>
          <p:nvPr/>
        </p:nvSpPr>
        <p:spPr>
          <a:xfrm>
            <a:off x="5512276" y="5185957"/>
            <a:ext cx="569742"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chemeClr val="tx1"/>
                </a:solidFill>
                <a:latin typeface="Meiryo UI" panose="020B0604030504040204" pitchFamily="50" charset="-128"/>
                <a:ea typeface="Meiryo UI" panose="020B0604030504040204" pitchFamily="50" charset="-128"/>
              </a:rPr>
              <a:t>設計開発</a:t>
            </a:r>
          </a:p>
        </p:txBody>
      </p:sp>
      <p:sp>
        <p:nvSpPr>
          <p:cNvPr id="21" name="正方形/長方形 20"/>
          <p:cNvSpPr/>
          <p:nvPr/>
        </p:nvSpPr>
        <p:spPr>
          <a:xfrm>
            <a:off x="356640" y="4184523"/>
            <a:ext cx="3055461" cy="1091068"/>
          </a:xfrm>
          <a:prstGeom prst="rect">
            <a:avLst/>
          </a:prstGeom>
          <a:ln>
            <a:solidFill>
              <a:srgbClr val="DF5327"/>
            </a:solidFill>
          </a:ln>
        </p:spPr>
        <p:txBody>
          <a:bodyPr wrap="square">
            <a:spAutoFit/>
          </a:bodyPr>
          <a:lstStyle/>
          <a:p>
            <a:r>
              <a:rPr lang="en-US" altLang="ja-JP" sz="1100" dirty="0">
                <a:solidFill>
                  <a:srgbClr val="000000"/>
                </a:solidFill>
                <a:latin typeface="メイリオ"/>
                <a:ea typeface="メイリオ"/>
              </a:rPr>
              <a:t>【</a:t>
            </a:r>
            <a:r>
              <a:rPr lang="ja-JP" altLang="en-US" sz="1100" dirty="0">
                <a:solidFill>
                  <a:srgbClr val="000000"/>
                </a:solidFill>
                <a:latin typeface="メイリオ"/>
                <a:ea typeface="メイリオ"/>
              </a:rPr>
              <a:t>期待される効果</a:t>
            </a:r>
            <a:r>
              <a:rPr lang="en-US" altLang="ja-JP" sz="1100" dirty="0">
                <a:solidFill>
                  <a:srgbClr val="000000"/>
                </a:solidFill>
                <a:latin typeface="メイリオ"/>
                <a:ea typeface="メイリオ"/>
              </a:rPr>
              <a:t>】</a:t>
            </a:r>
          </a:p>
          <a:p>
            <a:r>
              <a:rPr lang="ja-JP" altLang="en-US" sz="1100" dirty="0">
                <a:solidFill>
                  <a:srgbClr val="000000"/>
                </a:solidFill>
                <a:latin typeface="メイリオ"/>
                <a:ea typeface="メイリオ"/>
              </a:rPr>
              <a:t>・児童虐待の発生予防・早期発見</a:t>
            </a:r>
            <a:endParaRPr lang="en-US" altLang="ja-JP" sz="1100" dirty="0">
              <a:solidFill>
                <a:srgbClr val="000000"/>
              </a:solidFill>
              <a:latin typeface="メイリオ"/>
              <a:ea typeface="メイリオ"/>
            </a:endParaRPr>
          </a:p>
          <a:p>
            <a:r>
              <a:rPr lang="ja-JP" altLang="en-US" sz="1100" dirty="0">
                <a:solidFill>
                  <a:srgbClr val="000000"/>
                </a:solidFill>
                <a:latin typeface="メイリオ"/>
                <a:ea typeface="メイリオ"/>
              </a:rPr>
              <a:t>・児童虐待発生時の迅速かつ的確な対応</a:t>
            </a:r>
            <a:endParaRPr lang="en-US" altLang="ja-JP" sz="1100" dirty="0">
              <a:solidFill>
                <a:srgbClr val="000000"/>
              </a:solidFill>
              <a:latin typeface="メイリオ"/>
              <a:ea typeface="メイリオ"/>
            </a:endParaRPr>
          </a:p>
          <a:p>
            <a:r>
              <a:rPr lang="ja-JP" altLang="en-US" sz="1100" dirty="0">
                <a:solidFill>
                  <a:srgbClr val="000000"/>
                </a:solidFill>
                <a:latin typeface="メイリオ"/>
                <a:ea typeface="メイリオ"/>
              </a:rPr>
              <a:t>・子育て支援（孤立育児の防止等）</a:t>
            </a:r>
            <a:endParaRPr lang="en-US" altLang="ja-JP" sz="1100" dirty="0">
              <a:solidFill>
                <a:srgbClr val="000000"/>
              </a:solidFill>
              <a:latin typeface="メイリオ"/>
              <a:ea typeface="メイリオ"/>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8271" y="2012959"/>
            <a:ext cx="1377462" cy="1377462"/>
          </a:xfrm>
          <a:prstGeom prst="rect">
            <a:avLst/>
          </a:prstGeom>
        </p:spPr>
      </p:pic>
    </p:spTree>
    <p:extLst>
      <p:ext uri="{BB962C8B-B14F-4D97-AF65-F5344CB8AC3E}">
        <p14:creationId xmlns:p14="http://schemas.microsoft.com/office/powerpoint/2010/main" val="344981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19</a:t>
            </a:fld>
            <a:endParaRPr kumimoji="0" lang="en-US" altLang="ja-JP" sz="1000">
              <a:solidFill>
                <a:schemeClr val="tx1"/>
              </a:solidFill>
              <a:latin typeface="メイリオ" panose="020B0604030504040204" pitchFamily="50" charset="-128"/>
            </a:endParaRPr>
          </a:p>
        </p:txBody>
      </p:sp>
      <p:sp>
        <p:nvSpPr>
          <p:cNvPr id="20" name="Shape 128"/>
          <p:cNvSpPr/>
          <p:nvPr/>
        </p:nvSpPr>
        <p:spPr>
          <a:xfrm>
            <a:off x="269788" y="800708"/>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アプリ・ポータルサイト等を活用し、必要な情報を市民に届ける</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2012764"/>
            <a:ext cx="5671976" cy="259917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100" dirty="0">
                <a:solidFill>
                  <a:prstClr val="black"/>
                </a:solidFill>
                <a:latin typeface="+mj-ea"/>
                <a:ea typeface="+mj-ea"/>
              </a:rPr>
              <a:t>【</a:t>
            </a:r>
            <a:r>
              <a:rPr lang="ja-JP" altLang="en-US" sz="1100" dirty="0">
                <a:solidFill>
                  <a:prstClr val="black"/>
                </a:solidFill>
                <a:latin typeface="+mj-ea"/>
                <a:ea typeface="+mj-ea"/>
              </a:rPr>
              <a:t>取組事例</a:t>
            </a:r>
            <a:r>
              <a:rPr lang="en-US" altLang="ja-JP" sz="1100" dirty="0">
                <a:solidFill>
                  <a:prstClr val="black"/>
                </a:solidFill>
                <a:latin typeface="+mj-ea"/>
                <a:ea typeface="+mj-ea"/>
              </a:rPr>
              <a:t>】</a:t>
            </a:r>
          </a:p>
          <a:p>
            <a:pPr>
              <a:spcBef>
                <a:spcPts val="200"/>
              </a:spcBef>
            </a:pPr>
            <a:r>
              <a:rPr lang="ja-JP" altLang="en-US" sz="1100" dirty="0">
                <a:solidFill>
                  <a:prstClr val="black"/>
                </a:solidFill>
                <a:latin typeface="+mj-ea"/>
                <a:ea typeface="+mj-ea"/>
              </a:rPr>
              <a:t>①すみのえ情報局の開設</a:t>
            </a:r>
            <a:endParaRPr lang="en-US" altLang="ja-JP" sz="1100" dirty="0">
              <a:solidFill>
                <a:prstClr val="black"/>
              </a:solidFill>
              <a:latin typeface="+mj-ea"/>
              <a:ea typeface="+mj-ea"/>
            </a:endParaRPr>
          </a:p>
          <a:p>
            <a:pPr>
              <a:spcBef>
                <a:spcPts val="200"/>
              </a:spcBef>
            </a:pPr>
            <a:r>
              <a:rPr lang="ja-JP" altLang="en-US" sz="1100" dirty="0">
                <a:solidFill>
                  <a:prstClr val="black"/>
                </a:solidFill>
                <a:latin typeface="+mj-ea"/>
                <a:ea typeface="+mj-ea"/>
              </a:rPr>
              <a:t>　区民、区内の関連団体等が情報発信者となって、住之江区の歴史・文化や地域活動、企業活動の様子、区の取組などを動画、写真、記事等で発信することができるサイトを作り、住之江区を内外に知ってもらうきっかけにするとともに、区内の関係者・団体が出会う場とし、区内で協力し合える関係づくりを促す。</a:t>
            </a:r>
          </a:p>
          <a:p>
            <a:pPr>
              <a:spcBef>
                <a:spcPts val="600"/>
              </a:spcBef>
            </a:pPr>
            <a:r>
              <a:rPr lang="ja-JP" altLang="en-US" sz="1100" dirty="0">
                <a:solidFill>
                  <a:prstClr val="black"/>
                </a:solidFill>
                <a:latin typeface="+mj-ea"/>
                <a:ea typeface="+mj-ea"/>
              </a:rPr>
              <a:t>②城東区子育てスキルアップ推進事業</a:t>
            </a:r>
            <a:endParaRPr lang="en-US" altLang="ja-JP" sz="1100" dirty="0">
              <a:solidFill>
                <a:prstClr val="black"/>
              </a:solidFill>
              <a:latin typeface="+mj-ea"/>
              <a:ea typeface="+mj-ea"/>
            </a:endParaRPr>
          </a:p>
          <a:p>
            <a:pPr>
              <a:spcBef>
                <a:spcPts val="200"/>
              </a:spcBef>
            </a:pPr>
            <a:r>
              <a:rPr lang="ja-JP" altLang="en-US" sz="1100" dirty="0">
                <a:solidFill>
                  <a:prstClr val="black"/>
                </a:solidFill>
                <a:latin typeface="+mj-ea"/>
                <a:ea typeface="+mj-ea"/>
              </a:rPr>
              <a:t>　「妊産婦や子育て中の保護者」に確実に行政サービスや情報が届くよう「城東区わくわく子育て応援アプリ」を構築、運用することで「妊産婦や子育て中の保護者」に対し、生活の質の改善・向上や、胎児・乳幼児にとって良好な生育環境の実現・維持を図る。</a:t>
            </a:r>
            <a:endParaRPr lang="en-US" altLang="ja-JP" sz="1100" dirty="0">
              <a:solidFill>
                <a:prstClr val="black"/>
              </a:solidFill>
              <a:latin typeface="+mj-ea"/>
              <a:ea typeface="+mj-ea"/>
            </a:endParaRPr>
          </a:p>
        </p:txBody>
      </p:sp>
      <p:sp>
        <p:nvSpPr>
          <p:cNvPr id="59" name="正方形/長方形 58"/>
          <p:cNvSpPr/>
          <p:nvPr/>
        </p:nvSpPr>
        <p:spPr>
          <a:xfrm>
            <a:off x="3347645" y="4975179"/>
            <a:ext cx="1601757" cy="350865"/>
          </a:xfrm>
          <a:prstGeom prst="rect">
            <a:avLst/>
          </a:prstGeom>
        </p:spPr>
        <p:txBody>
          <a:bodyPr wrap="square">
            <a:spAutoFit/>
          </a:bodyPr>
          <a:lstStyle/>
          <a:p>
            <a:r>
              <a:rPr lang="en-US" altLang="ja-JP" sz="1200" dirty="0">
                <a:solidFill>
                  <a:schemeClr val="tx1"/>
                </a:solidFill>
                <a:latin typeface="+mj-ea"/>
                <a:ea typeface="+mj-ea"/>
              </a:rPr>
              <a:t>【</a:t>
            </a:r>
            <a:r>
              <a:rPr lang="ja-JP" altLang="en-US" sz="1200" dirty="0">
                <a:solidFill>
                  <a:schemeClr val="tx1"/>
                </a:solidFill>
                <a:latin typeface="+mj-ea"/>
                <a:ea typeface="+mj-ea"/>
              </a:rPr>
              <a:t>スケジュール</a:t>
            </a:r>
            <a:r>
              <a:rPr lang="en-US" altLang="ja-JP" sz="1200" dirty="0">
                <a:solidFill>
                  <a:schemeClr val="tx1"/>
                </a:solidFill>
                <a:latin typeface="+mj-ea"/>
                <a:ea typeface="+mj-ea"/>
              </a:rPr>
              <a:t>】</a:t>
            </a:r>
          </a:p>
        </p:txBody>
      </p:sp>
      <p:graphicFrame>
        <p:nvGraphicFramePr>
          <p:cNvPr id="60" name="表 59"/>
          <p:cNvGraphicFramePr>
            <a:graphicFrameLocks noGrp="1"/>
          </p:cNvGraphicFramePr>
          <p:nvPr>
            <p:extLst>
              <p:ext uri="{D42A27DB-BD31-4B8C-83A1-F6EECF244321}">
                <p14:modId xmlns:p14="http://schemas.microsoft.com/office/powerpoint/2010/main" val="2619531686"/>
              </p:ext>
            </p:extLst>
          </p:nvPr>
        </p:nvGraphicFramePr>
        <p:xfrm>
          <a:off x="3491661" y="5264300"/>
          <a:ext cx="5595561" cy="1343711"/>
        </p:xfrm>
        <a:graphic>
          <a:graphicData uri="http://schemas.openxmlformats.org/drawingml/2006/table">
            <a:tbl>
              <a:tblPr firstRow="1" bandRow="1"/>
              <a:tblGrid>
                <a:gridCol w="1863426">
                  <a:extLst>
                    <a:ext uri="{9D8B030D-6E8A-4147-A177-3AD203B41FA5}">
                      <a16:colId xmlns:a16="http://schemas.microsoft.com/office/drawing/2014/main" val="1027003842"/>
                    </a:ext>
                  </a:extLst>
                </a:gridCol>
                <a:gridCol w="1244045">
                  <a:extLst>
                    <a:ext uri="{9D8B030D-6E8A-4147-A177-3AD203B41FA5}">
                      <a16:colId xmlns:a16="http://schemas.microsoft.com/office/drawing/2014/main" val="20000"/>
                    </a:ext>
                  </a:extLst>
                </a:gridCol>
                <a:gridCol w="1244045">
                  <a:extLst>
                    <a:ext uri="{9D8B030D-6E8A-4147-A177-3AD203B41FA5}">
                      <a16:colId xmlns:a16="http://schemas.microsoft.com/office/drawing/2014/main" val="20001"/>
                    </a:ext>
                  </a:extLst>
                </a:gridCol>
                <a:gridCol w="1244045">
                  <a:extLst>
                    <a:ext uri="{9D8B030D-6E8A-4147-A177-3AD203B41FA5}">
                      <a16:colId xmlns:a16="http://schemas.microsoft.com/office/drawing/2014/main" val="20002"/>
                    </a:ext>
                  </a:extLst>
                </a:gridCol>
              </a:tblGrid>
              <a:tr h="310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2021</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2022</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2023</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16812">
                <a:tc>
                  <a:txBody>
                    <a:bodyPr/>
                    <a:lstStyle/>
                    <a:p>
                      <a:r>
                        <a:rPr kumimoji="1" lang="ja-JP" altLang="en-US" sz="1200" dirty="0">
                          <a:latin typeface="+mj-ea"/>
                          <a:ea typeface="+mj-ea"/>
                        </a:rPr>
                        <a:t>①すみの</a:t>
                      </a:r>
                      <a:r>
                        <a:rPr kumimoji="1" lang="ja-JP" altLang="en-US" sz="1200" dirty="0" err="1">
                          <a:latin typeface="+mj-ea"/>
                          <a:ea typeface="+mj-ea"/>
                        </a:rPr>
                        <a:t>え</a:t>
                      </a:r>
                      <a:r>
                        <a:rPr kumimoji="1" lang="ja-JP" altLang="en-US" sz="1200" dirty="0">
                          <a:latin typeface="+mj-ea"/>
                          <a:ea typeface="+mj-ea"/>
                        </a:rPr>
                        <a:t>情報局</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16812">
                <a:tc>
                  <a:txBody>
                    <a:bodyPr/>
                    <a:lstStyle/>
                    <a:p>
                      <a:r>
                        <a:rPr kumimoji="1" lang="ja-JP" altLang="en-US" sz="1200" dirty="0">
                          <a:latin typeface="+mj-ea"/>
                          <a:ea typeface="+mj-ea"/>
                        </a:rPr>
                        <a:t>②城東区子育てスキルアップ推進事業</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bl>
          </a:graphicData>
        </a:graphic>
      </p:graphicFrame>
      <p:sp>
        <p:nvSpPr>
          <p:cNvPr id="70" name="正方形/長方形 69"/>
          <p:cNvSpPr/>
          <p:nvPr/>
        </p:nvSpPr>
        <p:spPr>
          <a:xfrm>
            <a:off x="269788" y="5073659"/>
            <a:ext cx="2959455" cy="837152"/>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・市民が必要な情報を的確に入手</a:t>
            </a:r>
            <a:endParaRPr lang="en-US" altLang="ja-JP" sz="1100" dirty="0">
              <a:solidFill>
                <a:prstClr val="black"/>
              </a:solidFill>
              <a:latin typeface="+mj-lt"/>
            </a:endParaRPr>
          </a:p>
          <a:p>
            <a:r>
              <a:rPr lang="ja-JP" altLang="en-US" sz="1100" dirty="0">
                <a:solidFill>
                  <a:prstClr val="black"/>
                </a:solidFill>
                <a:latin typeface="+mj-lt"/>
              </a:rPr>
              <a:t>・効果的な広報・啓発</a:t>
            </a:r>
          </a:p>
        </p:txBody>
      </p:sp>
      <p:sp>
        <p:nvSpPr>
          <p:cNvPr id="16" name="正方形/長方形 15"/>
          <p:cNvSpPr/>
          <p:nvPr/>
        </p:nvSpPr>
        <p:spPr>
          <a:xfrm>
            <a:off x="6857319" y="2943044"/>
            <a:ext cx="2280468" cy="307777"/>
          </a:xfrm>
          <a:prstGeom prst="rect">
            <a:avLst/>
          </a:prstGeom>
        </p:spPr>
        <p:txBody>
          <a:bodyPr wrap="square">
            <a:spAutoFit/>
          </a:bodyPr>
          <a:lstStyle/>
          <a:p>
            <a:pPr algn="ctr"/>
            <a:r>
              <a:rPr lang="ja-JP" altLang="en-US" sz="1000" dirty="0">
                <a:solidFill>
                  <a:schemeClr val="tx1"/>
                </a:solidFill>
                <a:latin typeface="+mj-ea"/>
                <a:ea typeface="+mj-ea"/>
              </a:rPr>
              <a:t>①すみの</a:t>
            </a:r>
            <a:r>
              <a:rPr lang="ja-JP" altLang="en-US" sz="1000" dirty="0" err="1">
                <a:solidFill>
                  <a:schemeClr val="tx1"/>
                </a:solidFill>
                <a:latin typeface="+mj-ea"/>
                <a:ea typeface="+mj-ea"/>
              </a:rPr>
              <a:t>え</a:t>
            </a:r>
            <a:r>
              <a:rPr lang="ja-JP" altLang="en-US" sz="1000" dirty="0">
                <a:solidFill>
                  <a:schemeClr val="tx1"/>
                </a:solidFill>
                <a:latin typeface="+mj-ea"/>
                <a:ea typeface="+mj-ea"/>
              </a:rPr>
              <a:t>情報局</a:t>
            </a:r>
            <a:endParaRPr lang="en-US" altLang="ja-JP" sz="1000" dirty="0">
              <a:solidFill>
                <a:schemeClr val="tx1"/>
              </a:solidFill>
              <a:latin typeface="+mj-ea"/>
              <a:ea typeface="+mj-ea"/>
            </a:endParaRPr>
          </a:p>
        </p:txBody>
      </p:sp>
      <p:sp>
        <p:nvSpPr>
          <p:cNvPr id="18" name="テキスト ボックス 17"/>
          <p:cNvSpPr txBox="1"/>
          <p:nvPr/>
        </p:nvSpPr>
        <p:spPr>
          <a:xfrm>
            <a:off x="217128" y="1099437"/>
            <a:ext cx="6212037" cy="9133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地域活動や区役所、子育て・福祉関係の情報をアプリ、ポータルサイト、</a:t>
            </a:r>
            <a:r>
              <a:rPr lang="en-US" altLang="ja-JP" sz="1100" dirty="0">
                <a:solidFill>
                  <a:schemeClr val="tx1"/>
                </a:solidFill>
                <a:latin typeface="+mj-ea"/>
                <a:ea typeface="+mj-ea"/>
              </a:rPr>
              <a:t>SNS</a:t>
            </a:r>
            <a:r>
              <a:rPr lang="ja-JP" altLang="en-US" sz="1100" dirty="0">
                <a:solidFill>
                  <a:schemeClr val="tx1"/>
                </a:solidFill>
                <a:latin typeface="+mj-ea"/>
                <a:ea typeface="+mj-ea"/>
              </a:rPr>
              <a:t>等で発信することにより、誰もが、いつでも、どこでも必要な情報を得ることができる仕組みを構築する。</a:t>
            </a: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新たなアプリケーションの開発にあたっては、デザインを重視する観点から常に利用者目線に立ち、ユーザインターフェースの質の向上に取組んでいく。</a:t>
            </a:r>
            <a:endParaRPr lang="en-US" altLang="ja-JP" sz="1100" dirty="0">
              <a:solidFill>
                <a:schemeClr val="tx1"/>
              </a:solidFill>
              <a:latin typeface="+mj-ea"/>
              <a:ea typeface="+mj-ea"/>
            </a:endParaRPr>
          </a:p>
        </p:txBody>
      </p:sp>
      <p:sp>
        <p:nvSpPr>
          <p:cNvPr id="19" name="正方形/長方形 18"/>
          <p:cNvSpPr/>
          <p:nvPr/>
        </p:nvSpPr>
        <p:spPr>
          <a:xfrm>
            <a:off x="6711102" y="4775527"/>
            <a:ext cx="2376120" cy="307777"/>
          </a:xfrm>
          <a:prstGeom prst="rect">
            <a:avLst/>
          </a:prstGeom>
        </p:spPr>
        <p:txBody>
          <a:bodyPr wrap="square">
            <a:spAutoFit/>
          </a:bodyPr>
          <a:lstStyle/>
          <a:p>
            <a:pPr algn="ctr"/>
            <a:r>
              <a:rPr lang="ja-JP" altLang="en-US" sz="1000" dirty="0">
                <a:solidFill>
                  <a:schemeClr val="tx1"/>
                </a:solidFill>
                <a:latin typeface="+mj-ea"/>
                <a:ea typeface="+mj-ea"/>
              </a:rPr>
              <a:t>②城東区わくわく子育て応援アプリ</a:t>
            </a:r>
            <a:endParaRPr lang="en-US" altLang="ja-JP" sz="1000" dirty="0">
              <a:solidFill>
                <a:schemeClr val="tx1"/>
              </a:solidFill>
              <a:latin typeface="+mj-ea"/>
              <a:ea typeface="+mj-ea"/>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9165" y="1172054"/>
            <a:ext cx="3136776" cy="1764437"/>
          </a:xfrm>
          <a:prstGeom prst="rect">
            <a:avLst/>
          </a:prstGeom>
        </p:spPr>
      </p:pic>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6214" y="3307887"/>
            <a:ext cx="1654839" cy="1490827"/>
          </a:xfrm>
          <a:prstGeom prst="rect">
            <a:avLst/>
          </a:prstGeom>
        </p:spPr>
      </p:pic>
      <p:sp>
        <p:nvSpPr>
          <p:cNvPr id="22" name="ホームベース 21"/>
          <p:cNvSpPr/>
          <p:nvPr/>
        </p:nvSpPr>
        <p:spPr>
          <a:xfrm>
            <a:off x="6624289" y="5647359"/>
            <a:ext cx="2412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運用</a:t>
            </a:r>
          </a:p>
        </p:txBody>
      </p:sp>
      <p:sp>
        <p:nvSpPr>
          <p:cNvPr id="23" name="ホームベース 22"/>
          <p:cNvSpPr/>
          <p:nvPr/>
        </p:nvSpPr>
        <p:spPr>
          <a:xfrm>
            <a:off x="5369495" y="5647359"/>
            <a:ext cx="1188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ポータルサイト構築</a:t>
            </a:r>
          </a:p>
        </p:txBody>
      </p:sp>
      <p:sp>
        <p:nvSpPr>
          <p:cNvPr id="24" name="ホームベース 62">
            <a:extLst>
              <a:ext uri="{FF2B5EF4-FFF2-40B4-BE49-F238E27FC236}">
                <a16:creationId xmlns:a16="http://schemas.microsoft.com/office/drawing/2014/main" id="{CDD69AFE-184C-4C31-9DA3-372AF2C9DA0C}"/>
              </a:ext>
            </a:extLst>
          </p:cNvPr>
          <p:cNvSpPr/>
          <p:nvPr/>
        </p:nvSpPr>
        <p:spPr>
          <a:xfrm>
            <a:off x="5369495" y="6121936"/>
            <a:ext cx="3666794" cy="21395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運用</a:t>
            </a:r>
          </a:p>
        </p:txBody>
      </p:sp>
      <p:sp>
        <p:nvSpPr>
          <p:cNvPr id="25" name="ホームベース 20">
            <a:extLst>
              <a:ext uri="{FF2B5EF4-FFF2-40B4-BE49-F238E27FC236}">
                <a16:creationId xmlns:a16="http://schemas.microsoft.com/office/drawing/2014/main" id="{11834D4E-0772-4110-B780-97247A63F616}"/>
              </a:ext>
            </a:extLst>
          </p:cNvPr>
          <p:cNvSpPr/>
          <p:nvPr/>
        </p:nvSpPr>
        <p:spPr>
          <a:xfrm>
            <a:off x="5369495" y="6346072"/>
            <a:ext cx="3666794" cy="21395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chemeClr val="tx1"/>
                </a:solidFill>
                <a:latin typeface="Meiryo UI" panose="020B0604030504040204" pitchFamily="50" charset="-128"/>
                <a:ea typeface="Meiryo UI" panose="020B0604030504040204" pitchFamily="50" charset="-128"/>
              </a:rPr>
              <a:t>他区への水平展開の検討</a:t>
            </a:r>
          </a:p>
        </p:txBody>
      </p:sp>
      <p:sp>
        <p:nvSpPr>
          <p:cNvPr id="26"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地域特性に応じた取組の推進</a:t>
            </a:r>
          </a:p>
        </p:txBody>
      </p:sp>
    </p:spTree>
    <p:extLst>
      <p:ext uri="{BB962C8B-B14F-4D97-AF65-F5344CB8AC3E}">
        <p14:creationId xmlns:p14="http://schemas.microsoft.com/office/powerpoint/2010/main" val="4096932695"/>
      </p:ext>
    </p:extLst>
  </p:cSld>
  <p:clrMapOvr>
    <a:masterClrMapping/>
  </p:clrMapOvr>
</p:sld>
</file>

<file path=ppt/theme/theme1.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ユーザー定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70C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標準デザイン">
      <a:majorFont>
        <a:latin typeface="メイリオ"/>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2822</Words>
  <Application>Microsoft Office PowerPoint</Application>
  <PresentationFormat>A4 210 x 297 mm</PresentationFormat>
  <Paragraphs>213</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7</vt:i4>
      </vt:variant>
      <vt:variant>
        <vt:lpstr>スライド タイトル</vt:lpstr>
      </vt:variant>
      <vt:variant>
        <vt:i4>8</vt:i4>
      </vt:variant>
    </vt:vector>
  </HeadingPairs>
  <TitlesOfParts>
    <vt:vector size="20" baseType="lpstr">
      <vt:lpstr>Meiryo UI</vt:lpstr>
      <vt:lpstr>メイリオ</vt:lpstr>
      <vt:lpstr>Arial</vt:lpstr>
      <vt:lpstr>Calibri</vt:lpstr>
      <vt:lpstr>Wingdings</vt:lpstr>
      <vt:lpstr>6_標準デザイン</vt:lpstr>
      <vt:lpstr>4_標準デザイン</vt:lpstr>
      <vt:lpstr>7_標準デザイン</vt:lpstr>
      <vt:lpstr>2_標準デザイン</vt:lpstr>
      <vt:lpstr>5_標準デザイン</vt:lpstr>
      <vt:lpstr>3_標準デザイン</vt:lpstr>
      <vt:lpstr>8_標準デザイン</vt:lpstr>
      <vt:lpstr>都市インフラのデジタル化の推進</vt:lpstr>
      <vt:lpstr>都市インフラのデジタル化の推進</vt:lpstr>
      <vt:lpstr>都市インフラのデジタル化の推進</vt:lpstr>
      <vt:lpstr>都市インフラのデジタル化の推進</vt:lpstr>
      <vt:lpstr>最先端テクノロジーの実証実験等の受け入れの推進</vt:lpstr>
      <vt:lpstr>地域特性に応じた取組の推進</vt:lpstr>
      <vt:lpstr>地域特性に応じた取組の推進</vt:lpstr>
      <vt:lpstr>地域特性に応じた取組の推進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2020-07-30T08:54:59Z</dcterms:created>
  <dcterms:modified xsi:type="dcterms:W3CDTF">2022-05-02T06:19:03Z</dcterms:modified>
</cp:coreProperties>
</file>