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0" showSpecialPlsOnTitleSld="0" removePersonalInfoOnSave="1" saveSubsetFonts="1">
  <p:sldMasterIdLst>
    <p:sldMasterId id="2147483654" r:id="rId1"/>
    <p:sldMasterId id="2147483652" r:id="rId2"/>
    <p:sldMasterId id="2147483655" r:id="rId3"/>
    <p:sldMasterId id="2147483650" r:id="rId4"/>
    <p:sldMasterId id="2147483653" r:id="rId5"/>
    <p:sldMasterId id="2147483651" r:id="rId6"/>
    <p:sldMasterId id="2147483735" r:id="rId7"/>
  </p:sldMasterIdLst>
  <p:notesMasterIdLst>
    <p:notesMasterId r:id="rId18"/>
  </p:notesMasterIdLst>
  <p:handoutMasterIdLst>
    <p:handoutMasterId r:id="rId19"/>
  </p:handoutMasterIdLst>
  <p:sldIdLst>
    <p:sldId id="518" r:id="rId8"/>
    <p:sldId id="552" r:id="rId9"/>
    <p:sldId id="545" r:id="rId10"/>
    <p:sldId id="521" r:id="rId11"/>
    <p:sldId id="562" r:id="rId12"/>
    <p:sldId id="523" r:id="rId13"/>
    <p:sldId id="524" r:id="rId14"/>
    <p:sldId id="558" r:id="rId15"/>
    <p:sldId id="560" r:id="rId16"/>
    <p:sldId id="559" r:id="rId17"/>
  </p:sldIdLst>
  <p:sldSz cx="9906000" cy="6858000" type="A4"/>
  <p:notesSz cx="6807200" cy="9939338"/>
  <p:defaultTextStyle>
    <a:defPPr>
      <a:defRPr lang="ja-JP"/>
    </a:defPPr>
    <a:lvl1pPr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4572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9144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3716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1828800" algn="l" rtl="0" fontAlgn="base">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2860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6pPr>
    <a:lvl7pPr marL="27432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7pPr>
    <a:lvl8pPr marL="32004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8pPr>
    <a:lvl9pPr marL="3657600" algn="l" defTabSz="914400" rtl="0" eaLnBrk="1" latinLnBrk="0" hangingPunct="1">
      <a:defRPr kumimoji="1" sz="2200" kern="1200">
        <a:solidFill>
          <a:srgbClr val="4D4D4D"/>
        </a:solidFill>
        <a:latin typeface="Arial" panose="020B0604020202020204" pitchFamily="34" charset="0"/>
        <a:ea typeface="メイリオ" panose="020B0604030504040204" pitchFamily="50" charset="-128"/>
        <a:cs typeface="+mn-cs"/>
      </a:defRPr>
    </a:lvl9pPr>
  </p:defaultTextStyle>
  <p:extLst>
    <p:ext uri="{521415D9-36F7-43E2-AB2F-B90AF26B5E84}">
      <p14:sectionLst xmlns:p14="http://schemas.microsoft.com/office/powerpoint/2010/main">
        <p14:section name="3.取組内容" id="{97D64EA0-41A4-4BFE-9006-9DD3FB4F0DB6}">
          <p14:sldIdLst>
            <p14:sldId id="518"/>
            <p14:sldId id="552"/>
            <p14:sldId id="545"/>
            <p14:sldId id="521"/>
            <p14:sldId id="562"/>
            <p14:sldId id="523"/>
            <p14:sldId id="524"/>
            <p14:sldId id="558"/>
            <p14:sldId id="560"/>
            <p14:sldId id="559"/>
          </p14:sldIdLst>
        </p14:section>
      </p14:sectionLst>
    </p:ext>
    <p:ext uri="{EFAFB233-063F-42B5-8137-9DF3F51BA10A}">
      <p15:sldGuideLst xmlns:p15="http://schemas.microsoft.com/office/powerpoint/2012/main">
        <p15:guide id="1" orient="horz" pos="2523" userDrawn="1">
          <p15:clr>
            <a:srgbClr val="A4A3A4"/>
          </p15:clr>
        </p15:guide>
        <p15:guide id="2" orient="horz" pos="391">
          <p15:clr>
            <a:srgbClr val="A4A3A4"/>
          </p15:clr>
        </p15:guide>
        <p15:guide id="3" orient="horz" pos="2160">
          <p15:clr>
            <a:srgbClr val="A4A3A4"/>
          </p15:clr>
        </p15:guide>
        <p15:guide id="4" orient="horz" pos="1185">
          <p15:clr>
            <a:srgbClr val="A4A3A4"/>
          </p15:clr>
        </p15:guide>
        <p15:guide id="5" orient="horz" pos="3135">
          <p15:clr>
            <a:srgbClr val="A4A3A4"/>
          </p15:clr>
        </p15:guide>
        <p15:guide id="6" orient="horz" pos="595">
          <p15:clr>
            <a:srgbClr val="A4A3A4"/>
          </p15:clr>
        </p15:guide>
        <p15:guide id="7" pos="3120">
          <p15:clr>
            <a:srgbClr val="A4A3A4"/>
          </p15:clr>
        </p15:guide>
        <p15:guide id="8" pos="2145">
          <p15:clr>
            <a:srgbClr val="A4A3A4"/>
          </p15:clr>
        </p15:guide>
        <p15:guide id="9" pos="4095">
          <p15:clr>
            <a:srgbClr val="A4A3A4"/>
          </p15:clr>
        </p15:guide>
        <p15:guide id="10" pos="5728">
          <p15:clr>
            <a:srgbClr val="A4A3A4"/>
          </p15:clr>
        </p15:guide>
        <p15:guide id="11" pos="51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34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200"/>
    <a:srgbClr val="E28700"/>
    <a:srgbClr val="DA4C20"/>
    <a:srgbClr val="E8D0D0"/>
    <a:srgbClr val="B73101"/>
    <a:srgbClr val="FEC306"/>
    <a:srgbClr val="DF5327"/>
    <a:srgbClr val="C0504D"/>
    <a:srgbClr val="FAE8DC"/>
    <a:srgbClr val="FBF8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2E130-1638-44A9-917E-D3F6897FC003}" v="14" dt="2020-07-07T08:51:27.641"/>
    <p1510:client id="{68C2C9F4-5BD8-4384-A3F4-E4733B60D2B0}" v="2" dt="2020-07-07T08:49:12.910"/>
    <p1510:client id="{762365F9-0454-4E4F-80BD-B895221C317F}" v="111" dt="2020-06-18T09:16:40.620"/>
    <p1510:client id="{BB403870-EA5A-48C8-A027-4CC40AB730EB}" v="9" dt="2020-07-16T05:53:06"/>
    <p1510:client id="{C287EDBF-A3DF-43FF-A31C-89978A13F750}" v="2" dt="2020-06-15T04:54:44.00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3699" autoAdjust="0"/>
  </p:normalViewPr>
  <p:slideViewPr>
    <p:cSldViewPr snapToGrid="0">
      <p:cViewPr varScale="1">
        <p:scale>
          <a:sx n="87" d="100"/>
          <a:sy n="87" d="100"/>
        </p:scale>
        <p:origin x="192" y="84"/>
      </p:cViewPr>
      <p:guideLst>
        <p:guide orient="horz" pos="2523"/>
        <p:guide orient="horz" pos="391"/>
        <p:guide orient="horz" pos="2160"/>
        <p:guide orient="horz" pos="1185"/>
        <p:guide orient="horz" pos="3135"/>
        <p:guide orient="horz" pos="595"/>
        <p:guide pos="3120"/>
        <p:guide pos="2145"/>
        <p:guide pos="4095"/>
        <p:guide pos="5728"/>
        <p:guide pos="512"/>
      </p:guideLst>
    </p:cSldViewPr>
  </p:slideViewPr>
  <p:notesTextViewPr>
    <p:cViewPr>
      <p:scale>
        <a:sx n="1" d="1"/>
        <a:sy n="1" d="1"/>
      </p:scale>
      <p:origin x="0" y="0"/>
    </p:cViewPr>
  </p:notesTextViewPr>
  <p:notesViewPr>
    <p:cSldViewPr snapToGrid="0">
      <p:cViewPr>
        <p:scale>
          <a:sx n="1" d="2"/>
          <a:sy n="1" d="2"/>
        </p:scale>
        <p:origin x="0" y="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3" name="Rectangle 3"/>
          <p:cNvSpPr>
            <a:spLocks noGrp="1" noChangeArrowheads="1"/>
          </p:cNvSpPr>
          <p:nvPr>
            <p:ph type="dt" sz="quarter"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4" name="Rectangle 4"/>
          <p:cNvSpPr>
            <a:spLocks noGrp="1" noChangeArrowheads="1"/>
          </p:cNvSpPr>
          <p:nvPr>
            <p:ph type="ftr" sz="quarter" idx="2"/>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30725" name="Rectangle 5"/>
          <p:cNvSpPr>
            <a:spLocks noGrp="1" noChangeArrowheads="1"/>
          </p:cNvSpPr>
          <p:nvPr>
            <p:ph type="sldNum" sz="quarter" idx="3"/>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4AA43CAA-F8D9-4772-8863-89498C00E2FB}" type="slidenum">
              <a:rPr lang="en-US" altLang="ja-JP"/>
              <a:pPr/>
              <a:t>‹#›</a:t>
            </a:fld>
            <a:endParaRPr lang="en-US" altLang="ja-JP"/>
          </a:p>
        </p:txBody>
      </p:sp>
    </p:spTree>
    <p:extLst>
      <p:ext uri="{BB962C8B-B14F-4D97-AF65-F5344CB8AC3E}">
        <p14:creationId xmlns:p14="http://schemas.microsoft.com/office/powerpoint/2010/main" val="428952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5487" y="1"/>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lvl1pPr algn="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08"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0112" y="4720684"/>
            <a:ext cx="5446977" cy="447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1510" name="Rectangle 6"/>
          <p:cNvSpPr>
            <a:spLocks noGrp="1" noChangeArrowheads="1"/>
          </p:cNvSpPr>
          <p:nvPr>
            <p:ph type="ftr" sz="quarter" idx="4"/>
          </p:nvPr>
        </p:nvSpPr>
        <p:spPr bwMode="auto">
          <a:xfrm>
            <a:off x="0"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defTabSz="956821">
              <a:lnSpc>
                <a:spcPct val="100000"/>
              </a:lnSpc>
              <a:spcBef>
                <a:spcPct val="0"/>
              </a:spcBef>
              <a:defRPr sz="1300" smtClean="0">
                <a:solidFill>
                  <a:schemeClr val="tx1"/>
                </a:solidFill>
                <a:latin typeface="Arial" charset="0"/>
                <a:ea typeface="ＭＳ Ｐゴシック" pitchFamily="50" charset="-128"/>
                <a:cs typeface="メイリオ"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5487" y="9441369"/>
            <a:ext cx="2950193" cy="49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69" tIns="47834" rIns="95669" bIns="47834" numCol="1" anchor="b" anchorCtr="0" compatLnSpc="1">
            <a:prstTxWarp prst="textNoShape">
              <a:avLst/>
            </a:prstTxWarp>
          </a:bodyPr>
          <a:lstStyle>
            <a:lvl1pPr algn="r" defTabSz="956821">
              <a:lnSpc>
                <a:spcPct val="100000"/>
              </a:lnSpc>
              <a:spcBef>
                <a:spcPct val="0"/>
              </a:spcBef>
              <a:defRPr sz="1300">
                <a:solidFill>
                  <a:schemeClr val="tx1"/>
                </a:solidFill>
                <a:ea typeface="ＭＳ Ｐゴシック" panose="020B0600070205080204" pitchFamily="50" charset="-128"/>
              </a:defRPr>
            </a:lvl1pPr>
          </a:lstStyle>
          <a:p>
            <a:fld id="{D1BAD1C1-0E96-402A-B153-AAE1930FC3D4}" type="slidenum">
              <a:rPr lang="en-US" altLang="ja-JP"/>
              <a:pPr/>
              <a:t>‹#›</a:t>
            </a:fld>
            <a:endParaRPr lang="en-US" altLang="ja-JP"/>
          </a:p>
        </p:txBody>
      </p:sp>
    </p:spTree>
    <p:extLst>
      <p:ext uri="{BB962C8B-B14F-4D97-AF65-F5344CB8AC3E}">
        <p14:creationId xmlns:p14="http://schemas.microsoft.com/office/powerpoint/2010/main" val="1487058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99039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73592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1047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1CB25E3E-A466-48C9-9475-8605BDB45D95}" type="slidenum">
              <a:rPr lang="en-US" altLang="ja-JP"/>
              <a:pPr/>
              <a:t>‹#›</a:t>
            </a:fld>
            <a:endParaRPr lang="en-US" altLang="ja-JP"/>
          </a:p>
        </p:txBody>
      </p:sp>
    </p:spTree>
    <p:extLst>
      <p:ext uri="{BB962C8B-B14F-4D97-AF65-F5344CB8AC3E}">
        <p14:creationId xmlns:p14="http://schemas.microsoft.com/office/powerpoint/2010/main" val="35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F3ACBDD4-41DB-4240-A655-7396D11B8BEB}" type="slidenum">
              <a:rPr lang="en-US" altLang="ja-JP"/>
              <a:pPr/>
              <a:t>‹#›</a:t>
            </a:fld>
            <a:endParaRPr lang="en-US" altLang="ja-JP"/>
          </a:p>
        </p:txBody>
      </p:sp>
    </p:spTree>
    <p:extLst>
      <p:ext uri="{BB962C8B-B14F-4D97-AF65-F5344CB8AC3E}">
        <p14:creationId xmlns:p14="http://schemas.microsoft.com/office/powerpoint/2010/main" val="4144570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F5CC3CC8-C8F7-48A5-A2D8-B541216CCBF8}" type="slidenum">
              <a:rPr lang="en-US" altLang="ja-JP"/>
              <a:pPr/>
              <a:t>‹#›</a:t>
            </a:fld>
            <a:endParaRPr lang="en-US" altLang="ja-JP"/>
          </a:p>
        </p:txBody>
      </p:sp>
    </p:spTree>
    <p:extLst>
      <p:ext uri="{BB962C8B-B14F-4D97-AF65-F5344CB8AC3E}">
        <p14:creationId xmlns:p14="http://schemas.microsoft.com/office/powerpoint/2010/main" val="290368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63281EA2-573B-4613-A30B-B24EC0C74477}" type="slidenum">
              <a:rPr lang="en-US" altLang="ja-JP"/>
              <a:pPr/>
              <a:t>‹#›</a:t>
            </a:fld>
            <a:endParaRPr lang="en-US" altLang="ja-JP"/>
          </a:p>
        </p:txBody>
      </p:sp>
    </p:spTree>
    <p:extLst>
      <p:ext uri="{BB962C8B-B14F-4D97-AF65-F5344CB8AC3E}">
        <p14:creationId xmlns:p14="http://schemas.microsoft.com/office/powerpoint/2010/main" val="195947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0BBCB1E7-E20E-4D82-8902-BEF31A1E5222}" type="slidenum">
              <a:rPr lang="en-US" altLang="ja-JP"/>
              <a:pPr/>
              <a:t>‹#›</a:t>
            </a:fld>
            <a:endParaRPr lang="en-US" altLang="ja-JP"/>
          </a:p>
        </p:txBody>
      </p:sp>
    </p:spTree>
    <p:extLst>
      <p:ext uri="{BB962C8B-B14F-4D97-AF65-F5344CB8AC3E}">
        <p14:creationId xmlns:p14="http://schemas.microsoft.com/office/powerpoint/2010/main" val="3124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BFD2F668-4010-4DAC-A2AE-7ED93632BBDE}" type="slidenum">
              <a:rPr lang="en-US" altLang="ja-JP"/>
              <a:pPr/>
              <a:t>‹#›</a:t>
            </a:fld>
            <a:endParaRPr lang="en-US" altLang="ja-JP"/>
          </a:p>
        </p:txBody>
      </p:sp>
    </p:spTree>
    <p:extLst>
      <p:ext uri="{BB962C8B-B14F-4D97-AF65-F5344CB8AC3E}">
        <p14:creationId xmlns:p14="http://schemas.microsoft.com/office/powerpoint/2010/main" val="1415757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610008DB-0F20-43EA-8913-5E4B0327B793}" type="slidenum">
              <a:rPr lang="en-US" altLang="ja-JP"/>
              <a:pPr/>
              <a:t>‹#›</a:t>
            </a:fld>
            <a:endParaRPr lang="en-US" altLang="ja-JP"/>
          </a:p>
        </p:txBody>
      </p:sp>
    </p:spTree>
    <p:extLst>
      <p:ext uri="{BB962C8B-B14F-4D97-AF65-F5344CB8AC3E}">
        <p14:creationId xmlns:p14="http://schemas.microsoft.com/office/powerpoint/2010/main" val="29187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AAA15475-3E1A-415A-B7B2-2FCF67F6D27A}" type="slidenum">
              <a:rPr lang="en-US" altLang="ja-JP"/>
              <a:pPr/>
              <a:t>‹#›</a:t>
            </a:fld>
            <a:endParaRPr lang="en-US" altLang="ja-JP"/>
          </a:p>
        </p:txBody>
      </p:sp>
    </p:spTree>
    <p:extLst>
      <p:ext uri="{BB962C8B-B14F-4D97-AF65-F5344CB8AC3E}">
        <p14:creationId xmlns:p14="http://schemas.microsoft.com/office/powerpoint/2010/main" val="331535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602192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80644892-C690-4E53-AE3A-BEE9C1E3CA98}" type="slidenum">
              <a:rPr lang="en-US" altLang="ja-JP"/>
              <a:pPr/>
              <a:t>‹#›</a:t>
            </a:fld>
            <a:endParaRPr lang="en-US" altLang="ja-JP"/>
          </a:p>
        </p:txBody>
      </p:sp>
    </p:spTree>
    <p:extLst>
      <p:ext uri="{BB962C8B-B14F-4D97-AF65-F5344CB8AC3E}">
        <p14:creationId xmlns:p14="http://schemas.microsoft.com/office/powerpoint/2010/main" val="129794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00CCD2E6-93FE-494A-A2C7-02B2FA80D45E}" type="slidenum">
              <a:rPr lang="en-US" altLang="ja-JP"/>
              <a:pPr/>
              <a:t>‹#›</a:t>
            </a:fld>
            <a:endParaRPr lang="en-US" altLang="ja-JP"/>
          </a:p>
        </p:txBody>
      </p:sp>
    </p:spTree>
    <p:extLst>
      <p:ext uri="{BB962C8B-B14F-4D97-AF65-F5344CB8AC3E}">
        <p14:creationId xmlns:p14="http://schemas.microsoft.com/office/powerpoint/2010/main" val="3815154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8EF3EC3-E668-4D77-8970-6F16AD6744AE}" type="slidenum">
              <a:rPr lang="en-US" altLang="ja-JP"/>
              <a:pPr/>
              <a:t>‹#›</a:t>
            </a:fld>
            <a:endParaRPr lang="en-US" altLang="ja-JP"/>
          </a:p>
        </p:txBody>
      </p:sp>
    </p:spTree>
    <p:extLst>
      <p:ext uri="{BB962C8B-B14F-4D97-AF65-F5344CB8AC3E}">
        <p14:creationId xmlns:p14="http://schemas.microsoft.com/office/powerpoint/2010/main" val="3746587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4"/>
          <p:cNvSpPr>
            <a:spLocks noGrp="1" noChangeArrowheads="1"/>
          </p:cNvSpPr>
          <p:nvPr>
            <p:ph type="sldNum" sz="quarter" idx="10"/>
          </p:nvPr>
        </p:nvSpPr>
        <p:spPr>
          <a:ln/>
        </p:spPr>
        <p:txBody>
          <a:bodyPr/>
          <a:lstStyle>
            <a:lvl1pPr>
              <a:defRPr/>
            </a:lvl1pPr>
          </a:lstStyle>
          <a:p>
            <a:fld id="{3A673057-6BC8-47E9-A7CE-312F7FB6F63A}" type="slidenum">
              <a:rPr lang="en-US" altLang="ja-JP"/>
              <a:pPr/>
              <a:t>‹#›</a:t>
            </a:fld>
            <a:endParaRPr lang="en-US" altLang="ja-JP"/>
          </a:p>
        </p:txBody>
      </p:sp>
    </p:spTree>
    <p:extLst>
      <p:ext uri="{BB962C8B-B14F-4D97-AF65-F5344CB8AC3E}">
        <p14:creationId xmlns:p14="http://schemas.microsoft.com/office/powerpoint/2010/main" val="1261479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E41B0DE-1DDA-4C08-9262-F66AE59ED279}" type="slidenum">
              <a:rPr lang="en-US" altLang="ja-JP"/>
              <a:pPr/>
              <a:t>‹#›</a:t>
            </a:fld>
            <a:endParaRPr lang="en-US" altLang="ja-JP"/>
          </a:p>
        </p:txBody>
      </p:sp>
    </p:spTree>
    <p:extLst>
      <p:ext uri="{BB962C8B-B14F-4D97-AF65-F5344CB8AC3E}">
        <p14:creationId xmlns:p14="http://schemas.microsoft.com/office/powerpoint/2010/main" val="4033327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D5A04241-A600-4FB4-9E93-A2E01588AB56}" type="slidenum">
              <a:rPr lang="en-US" altLang="ja-JP"/>
              <a:pPr/>
              <a:t>‹#›</a:t>
            </a:fld>
            <a:endParaRPr lang="en-US" altLang="ja-JP"/>
          </a:p>
        </p:txBody>
      </p:sp>
    </p:spTree>
    <p:extLst>
      <p:ext uri="{BB962C8B-B14F-4D97-AF65-F5344CB8AC3E}">
        <p14:creationId xmlns:p14="http://schemas.microsoft.com/office/powerpoint/2010/main" val="4275026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4"/>
          <p:cNvSpPr>
            <a:spLocks noGrp="1" noChangeArrowheads="1"/>
          </p:cNvSpPr>
          <p:nvPr>
            <p:ph type="sldNum" sz="quarter" idx="10"/>
          </p:nvPr>
        </p:nvSpPr>
        <p:spPr>
          <a:ln/>
        </p:spPr>
        <p:txBody>
          <a:bodyPr/>
          <a:lstStyle>
            <a:lvl1pPr>
              <a:defRPr/>
            </a:lvl1pPr>
          </a:lstStyle>
          <a:p>
            <a:fld id="{17D6AA89-1CAE-4232-B76E-BD1FB226AC19}" type="slidenum">
              <a:rPr lang="en-US" altLang="ja-JP"/>
              <a:pPr/>
              <a:t>‹#›</a:t>
            </a:fld>
            <a:endParaRPr lang="en-US" altLang="ja-JP"/>
          </a:p>
        </p:txBody>
      </p:sp>
    </p:spTree>
    <p:extLst>
      <p:ext uri="{BB962C8B-B14F-4D97-AF65-F5344CB8AC3E}">
        <p14:creationId xmlns:p14="http://schemas.microsoft.com/office/powerpoint/2010/main" val="16598564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4"/>
          <p:cNvSpPr>
            <a:spLocks noGrp="1" noChangeArrowheads="1"/>
          </p:cNvSpPr>
          <p:nvPr>
            <p:ph type="sldNum" sz="quarter" idx="10"/>
          </p:nvPr>
        </p:nvSpPr>
        <p:spPr>
          <a:ln/>
        </p:spPr>
        <p:txBody>
          <a:bodyPr/>
          <a:lstStyle>
            <a:lvl1pPr>
              <a:defRPr/>
            </a:lvl1pPr>
          </a:lstStyle>
          <a:p>
            <a:fld id="{2F0FEEE1-66D2-4B0D-AD99-21258D884520}" type="slidenum">
              <a:rPr lang="en-US" altLang="ja-JP"/>
              <a:pPr/>
              <a:t>‹#›</a:t>
            </a:fld>
            <a:endParaRPr lang="en-US" altLang="ja-JP"/>
          </a:p>
        </p:txBody>
      </p:sp>
    </p:spTree>
    <p:extLst>
      <p:ext uri="{BB962C8B-B14F-4D97-AF65-F5344CB8AC3E}">
        <p14:creationId xmlns:p14="http://schemas.microsoft.com/office/powerpoint/2010/main" val="188082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4"/>
          <p:cNvSpPr>
            <a:spLocks noGrp="1" noChangeArrowheads="1"/>
          </p:cNvSpPr>
          <p:nvPr>
            <p:ph type="sldNum" sz="quarter" idx="10"/>
          </p:nvPr>
        </p:nvSpPr>
        <p:spPr>
          <a:ln/>
        </p:spPr>
        <p:txBody>
          <a:bodyPr/>
          <a:lstStyle>
            <a:lvl1pPr>
              <a:defRPr/>
            </a:lvl1pPr>
          </a:lstStyle>
          <a:p>
            <a:fld id="{1C62F431-B937-4756-9060-5573037ED80E}" type="slidenum">
              <a:rPr lang="en-US" altLang="ja-JP"/>
              <a:pPr/>
              <a:t>‹#›</a:t>
            </a:fld>
            <a:endParaRPr lang="en-US" altLang="ja-JP"/>
          </a:p>
        </p:txBody>
      </p:sp>
    </p:spTree>
    <p:extLst>
      <p:ext uri="{BB962C8B-B14F-4D97-AF65-F5344CB8AC3E}">
        <p14:creationId xmlns:p14="http://schemas.microsoft.com/office/powerpoint/2010/main" val="1002482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D4BE002A-0F5F-4E65-9D47-095A71B91614}" type="slidenum">
              <a:rPr lang="en-US" altLang="ja-JP"/>
              <a:pPr/>
              <a:t>‹#›</a:t>
            </a:fld>
            <a:endParaRPr lang="en-US" altLang="ja-JP"/>
          </a:p>
        </p:txBody>
      </p:sp>
    </p:spTree>
    <p:extLst>
      <p:ext uri="{BB962C8B-B14F-4D97-AF65-F5344CB8AC3E}">
        <p14:creationId xmlns:p14="http://schemas.microsoft.com/office/powerpoint/2010/main" val="54724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7224053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0D5D94F-600F-4978-A872-5AF20BCC15CC}" type="slidenum">
              <a:rPr lang="en-US" altLang="ja-JP"/>
              <a:pPr/>
              <a:t>‹#›</a:t>
            </a:fld>
            <a:endParaRPr lang="en-US" altLang="ja-JP"/>
          </a:p>
        </p:txBody>
      </p:sp>
    </p:spTree>
    <p:extLst>
      <p:ext uri="{BB962C8B-B14F-4D97-AF65-F5344CB8AC3E}">
        <p14:creationId xmlns:p14="http://schemas.microsoft.com/office/powerpoint/2010/main" val="130971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7E4BA396-4B27-4153-98CE-A3DD5CB3C112}" type="slidenum">
              <a:rPr lang="en-US" altLang="ja-JP"/>
              <a:pPr/>
              <a:t>‹#›</a:t>
            </a:fld>
            <a:endParaRPr lang="en-US" altLang="ja-JP"/>
          </a:p>
        </p:txBody>
      </p:sp>
    </p:spTree>
    <p:extLst>
      <p:ext uri="{BB962C8B-B14F-4D97-AF65-F5344CB8AC3E}">
        <p14:creationId xmlns:p14="http://schemas.microsoft.com/office/powerpoint/2010/main" val="88055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1FD793C6-F973-44A5-A9A3-484247DF9F00}" type="slidenum">
              <a:rPr lang="en-US" altLang="ja-JP"/>
              <a:pPr/>
              <a:t>‹#›</a:t>
            </a:fld>
            <a:endParaRPr lang="en-US" altLang="ja-JP"/>
          </a:p>
        </p:txBody>
      </p:sp>
    </p:spTree>
    <p:extLst>
      <p:ext uri="{BB962C8B-B14F-4D97-AF65-F5344CB8AC3E}">
        <p14:creationId xmlns:p14="http://schemas.microsoft.com/office/powerpoint/2010/main" val="4274291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4"/>
          <p:cNvSpPr>
            <a:spLocks noGrp="1" noChangeArrowheads="1"/>
          </p:cNvSpPr>
          <p:nvPr>
            <p:ph type="sldNum" sz="quarter" idx="10"/>
          </p:nvPr>
        </p:nvSpPr>
        <p:spPr>
          <a:ln/>
        </p:spPr>
        <p:txBody>
          <a:bodyPr/>
          <a:lstStyle>
            <a:lvl1pPr>
              <a:defRPr/>
            </a:lvl1pPr>
          </a:lstStyle>
          <a:p>
            <a:fld id="{AC91C76B-BCA3-4A8E-9A44-00BDA12726B5}" type="slidenum">
              <a:rPr lang="en-US" altLang="ja-JP"/>
              <a:pPr/>
              <a:t>‹#›</a:t>
            </a:fld>
            <a:endParaRPr lang="en-US" altLang="ja-JP"/>
          </a:p>
        </p:txBody>
      </p:sp>
    </p:spTree>
    <p:extLst>
      <p:ext uri="{BB962C8B-B14F-4D97-AF65-F5344CB8AC3E}">
        <p14:creationId xmlns:p14="http://schemas.microsoft.com/office/powerpoint/2010/main" val="267598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73050" y="188913"/>
            <a:ext cx="9072563" cy="395287"/>
          </a:xfrm>
        </p:spPr>
        <p:txBody>
          <a:bodyPr/>
          <a:lstStyle/>
          <a:p>
            <a:r>
              <a:rPr lang="ja-JP" altLang="en-US"/>
              <a:t>マスター タイトルの書式設定</a:t>
            </a:r>
            <a:endParaRPr lang="en-US"/>
          </a:p>
        </p:txBody>
      </p:sp>
      <p:sp>
        <p:nvSpPr>
          <p:cNvPr id="3" name="表プレースホルダー 2"/>
          <p:cNvSpPr>
            <a:spLocks noGrp="1"/>
          </p:cNvSpPr>
          <p:nvPr>
            <p:ph type="tbl" idx="1"/>
          </p:nvPr>
        </p:nvSpPr>
        <p:spPr>
          <a:xfrm>
            <a:off x="495300" y="1600200"/>
            <a:ext cx="8915400" cy="4525963"/>
          </a:xfrm>
          <a:prstGeom prst="rect">
            <a:avLst/>
          </a:prstGeom>
        </p:spPr>
        <p:txBody>
          <a:bodyPr/>
          <a:lstStyle/>
          <a:p>
            <a:pPr lvl="0"/>
            <a:endParaRPr lang="en-US" noProof="0"/>
          </a:p>
        </p:txBody>
      </p:sp>
      <p:sp>
        <p:nvSpPr>
          <p:cNvPr id="4" name="Rectangle 4"/>
          <p:cNvSpPr>
            <a:spLocks noGrp="1" noChangeArrowheads="1"/>
          </p:cNvSpPr>
          <p:nvPr>
            <p:ph type="sldNum" sz="quarter" idx="10"/>
          </p:nvPr>
        </p:nvSpPr>
        <p:spPr>
          <a:ln/>
        </p:spPr>
        <p:txBody>
          <a:bodyPr/>
          <a:lstStyle>
            <a:lvl1pPr>
              <a:defRPr/>
            </a:lvl1pPr>
          </a:lstStyle>
          <a:p>
            <a:fld id="{2584D431-860B-4355-8E44-0D46147BB8CB}" type="slidenum">
              <a:rPr lang="en-US" altLang="ja-JP"/>
              <a:pPr/>
              <a:t>‹#›</a:t>
            </a:fld>
            <a:endParaRPr lang="en-US" altLang="ja-JP"/>
          </a:p>
        </p:txBody>
      </p:sp>
    </p:spTree>
    <p:extLst>
      <p:ext uri="{BB962C8B-B14F-4D97-AF65-F5344CB8AC3E}">
        <p14:creationId xmlns:p14="http://schemas.microsoft.com/office/powerpoint/2010/main" val="2743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B12151A9-9E7E-42F3-8191-C3306623388C}" type="slidenum">
              <a:rPr lang="en-US" altLang="ja-JP"/>
              <a:pPr/>
              <a:t>‹#›</a:t>
            </a:fld>
            <a:endParaRPr lang="en-US" altLang="ja-JP"/>
          </a:p>
        </p:txBody>
      </p:sp>
    </p:spTree>
    <p:extLst>
      <p:ext uri="{BB962C8B-B14F-4D97-AF65-F5344CB8AC3E}">
        <p14:creationId xmlns:p14="http://schemas.microsoft.com/office/powerpoint/2010/main" val="418977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D54622F9-BBBC-4961-8942-6B6AD84B81FE}" type="slidenum">
              <a:rPr lang="en-US" altLang="ja-JP"/>
              <a:pPr/>
              <a:t>‹#›</a:t>
            </a:fld>
            <a:endParaRPr lang="en-US" altLang="ja-JP"/>
          </a:p>
        </p:txBody>
      </p:sp>
    </p:spTree>
    <p:extLst>
      <p:ext uri="{BB962C8B-B14F-4D97-AF65-F5344CB8AC3E}">
        <p14:creationId xmlns:p14="http://schemas.microsoft.com/office/powerpoint/2010/main" val="243904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6CB733D7-6E1D-4904-9F5D-9BF4CEF47844}" type="slidenum">
              <a:rPr lang="en-US" altLang="ja-JP"/>
              <a:pPr/>
              <a:t>‹#›</a:t>
            </a:fld>
            <a:endParaRPr lang="en-US" altLang="ja-JP"/>
          </a:p>
        </p:txBody>
      </p:sp>
    </p:spTree>
    <p:extLst>
      <p:ext uri="{BB962C8B-B14F-4D97-AF65-F5344CB8AC3E}">
        <p14:creationId xmlns:p14="http://schemas.microsoft.com/office/powerpoint/2010/main" val="170610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2B059851-E708-4C0C-9789-8A3495182428}" type="slidenum">
              <a:rPr lang="en-US" altLang="ja-JP"/>
              <a:pPr/>
              <a:t>‹#›</a:t>
            </a:fld>
            <a:endParaRPr lang="en-US" altLang="ja-JP"/>
          </a:p>
        </p:txBody>
      </p:sp>
    </p:spTree>
    <p:extLst>
      <p:ext uri="{BB962C8B-B14F-4D97-AF65-F5344CB8AC3E}">
        <p14:creationId xmlns:p14="http://schemas.microsoft.com/office/powerpoint/2010/main" val="1834457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5EF8FCF7-3228-447B-B58D-075A5A48AC1F}" type="slidenum">
              <a:rPr lang="en-US" altLang="ja-JP"/>
              <a:pPr/>
              <a:t>‹#›</a:t>
            </a:fld>
            <a:endParaRPr lang="en-US" altLang="ja-JP"/>
          </a:p>
        </p:txBody>
      </p:sp>
    </p:spTree>
    <p:extLst>
      <p:ext uri="{BB962C8B-B14F-4D97-AF65-F5344CB8AC3E}">
        <p14:creationId xmlns:p14="http://schemas.microsoft.com/office/powerpoint/2010/main" val="25565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12892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6D7E2887-AB3A-4CB2-9FE3-0FC7420669AF}" type="slidenum">
              <a:rPr lang="en-US" altLang="ja-JP"/>
              <a:pPr/>
              <a:t>‹#›</a:t>
            </a:fld>
            <a:endParaRPr lang="en-US" altLang="ja-JP"/>
          </a:p>
        </p:txBody>
      </p:sp>
    </p:spTree>
    <p:extLst>
      <p:ext uri="{BB962C8B-B14F-4D97-AF65-F5344CB8AC3E}">
        <p14:creationId xmlns:p14="http://schemas.microsoft.com/office/powerpoint/2010/main" val="1530393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70A24804-7C61-4983-AD88-E752E1EAE919}" type="slidenum">
              <a:rPr lang="en-US" altLang="ja-JP"/>
              <a:pPr/>
              <a:t>‹#›</a:t>
            </a:fld>
            <a:endParaRPr lang="en-US" altLang="ja-JP"/>
          </a:p>
        </p:txBody>
      </p:sp>
    </p:spTree>
    <p:extLst>
      <p:ext uri="{BB962C8B-B14F-4D97-AF65-F5344CB8AC3E}">
        <p14:creationId xmlns:p14="http://schemas.microsoft.com/office/powerpoint/2010/main" val="3717429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EACFDFF5-02AD-4008-B22A-0E80D267831C}" type="slidenum">
              <a:rPr lang="en-US" altLang="ja-JP"/>
              <a:pPr/>
              <a:t>‹#›</a:t>
            </a:fld>
            <a:endParaRPr lang="en-US" altLang="ja-JP"/>
          </a:p>
        </p:txBody>
      </p:sp>
    </p:spTree>
    <p:extLst>
      <p:ext uri="{BB962C8B-B14F-4D97-AF65-F5344CB8AC3E}">
        <p14:creationId xmlns:p14="http://schemas.microsoft.com/office/powerpoint/2010/main" val="23559605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33B1B20-871F-4CFF-A874-3E9CF5EA9C86}" type="slidenum">
              <a:rPr lang="en-US" altLang="ja-JP"/>
              <a:pPr/>
              <a:t>‹#›</a:t>
            </a:fld>
            <a:endParaRPr lang="en-US" altLang="ja-JP"/>
          </a:p>
        </p:txBody>
      </p:sp>
    </p:spTree>
    <p:extLst>
      <p:ext uri="{BB962C8B-B14F-4D97-AF65-F5344CB8AC3E}">
        <p14:creationId xmlns:p14="http://schemas.microsoft.com/office/powerpoint/2010/main" val="3321791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6414557C-F985-4657-9E85-EB1FED5C4CFA}" type="slidenum">
              <a:rPr lang="en-US" altLang="ja-JP"/>
              <a:pPr/>
              <a:t>‹#›</a:t>
            </a:fld>
            <a:endParaRPr lang="en-US" altLang="ja-JP"/>
          </a:p>
        </p:txBody>
      </p:sp>
    </p:spTree>
    <p:extLst>
      <p:ext uri="{BB962C8B-B14F-4D97-AF65-F5344CB8AC3E}">
        <p14:creationId xmlns:p14="http://schemas.microsoft.com/office/powerpoint/2010/main" val="7547078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AC99E245-D082-4305-A804-C16C424B0A81}" type="slidenum">
              <a:rPr lang="en-US" altLang="ja-JP"/>
              <a:pPr/>
              <a:t>‹#›</a:t>
            </a:fld>
            <a:endParaRPr lang="en-US" altLang="ja-JP"/>
          </a:p>
        </p:txBody>
      </p:sp>
    </p:spTree>
    <p:extLst>
      <p:ext uri="{BB962C8B-B14F-4D97-AF65-F5344CB8AC3E}">
        <p14:creationId xmlns:p14="http://schemas.microsoft.com/office/powerpoint/2010/main" val="1978927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a:prstGeom prst="rect">
            <a:avLst/>
          </a:prstGeo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2630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243929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7535405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64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081897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3391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88480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8132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a:prstGeom prst="rect">
            <a:avLst/>
          </a:prstGeo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766730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a:prstGeom prst="rect">
            <a:avLst/>
          </a:prstGeo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8030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5282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8"/>
            <a:ext cx="2228850" cy="5851525"/>
          </a:xfrm>
          <a:prstGeom prst="rect">
            <a:avLst/>
          </a:prstGeo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274638"/>
            <a:ext cx="65341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81619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
        <p:nvSpPr>
          <p:cNvPr id="4" name="Rectangle 3"/>
          <p:cNvSpPr>
            <a:spLocks noGrp="1" noChangeArrowheads="1"/>
          </p:cNvSpPr>
          <p:nvPr>
            <p:ph type="sldNum" sz="quarter" idx="10"/>
          </p:nvPr>
        </p:nvSpPr>
        <p:spPr>
          <a:ln/>
        </p:spPr>
        <p:txBody>
          <a:bodyPr/>
          <a:lstStyle>
            <a:lvl1pPr>
              <a:defRPr/>
            </a:lvl1pPr>
          </a:lstStyle>
          <a:p>
            <a:fld id="{3BDCAAE4-29E5-4F3F-804C-A9A65059E0CB}" type="slidenum">
              <a:rPr lang="en-US" altLang="ja-JP"/>
              <a:pPr/>
              <a:t>‹#›</a:t>
            </a:fld>
            <a:endParaRPr lang="en-US" altLang="ja-JP"/>
          </a:p>
        </p:txBody>
      </p:sp>
    </p:spTree>
    <p:extLst>
      <p:ext uri="{BB962C8B-B14F-4D97-AF65-F5344CB8AC3E}">
        <p14:creationId xmlns:p14="http://schemas.microsoft.com/office/powerpoint/2010/main" val="2909515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8B08479D-F2DC-4A63-B59A-8E9AE873EB6B}" type="slidenum">
              <a:rPr lang="en-US" altLang="ja-JP"/>
              <a:pPr/>
              <a:t>‹#›</a:t>
            </a:fld>
            <a:endParaRPr lang="en-US" altLang="ja-JP"/>
          </a:p>
        </p:txBody>
      </p:sp>
    </p:spTree>
    <p:extLst>
      <p:ext uri="{BB962C8B-B14F-4D97-AF65-F5344CB8AC3E}">
        <p14:creationId xmlns:p14="http://schemas.microsoft.com/office/powerpoint/2010/main" val="119285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sldNum" sz="quarter" idx="10"/>
          </p:nvPr>
        </p:nvSpPr>
        <p:spPr>
          <a:ln/>
        </p:spPr>
        <p:txBody>
          <a:bodyPr/>
          <a:lstStyle>
            <a:lvl1pPr>
              <a:defRPr/>
            </a:lvl1pPr>
          </a:lstStyle>
          <a:p>
            <a:fld id="{E936E9A4-44AB-47A5-BE8C-71D8F8A8E468}" type="slidenum">
              <a:rPr lang="en-US" altLang="ja-JP"/>
              <a:pPr/>
              <a:t>‹#›</a:t>
            </a:fld>
            <a:endParaRPr lang="en-US" altLang="ja-JP"/>
          </a:p>
        </p:txBody>
      </p:sp>
    </p:spTree>
    <p:extLst>
      <p:ext uri="{BB962C8B-B14F-4D97-AF65-F5344CB8AC3E}">
        <p14:creationId xmlns:p14="http://schemas.microsoft.com/office/powerpoint/2010/main" val="5933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4057583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Rectangle 3"/>
          <p:cNvSpPr>
            <a:spLocks noGrp="1" noChangeArrowheads="1"/>
          </p:cNvSpPr>
          <p:nvPr>
            <p:ph type="sldNum" sz="quarter" idx="10"/>
          </p:nvPr>
        </p:nvSpPr>
        <p:spPr>
          <a:ln/>
        </p:spPr>
        <p:txBody>
          <a:bodyPr/>
          <a:lstStyle>
            <a:lvl1pPr>
              <a:defRPr/>
            </a:lvl1pPr>
          </a:lstStyle>
          <a:p>
            <a:fld id="{E4A8D23B-0AE5-4A0E-BF17-3EBBEA5402BB}" type="slidenum">
              <a:rPr lang="en-US" altLang="ja-JP"/>
              <a:pPr/>
              <a:t>‹#›</a:t>
            </a:fld>
            <a:endParaRPr lang="en-US" altLang="ja-JP"/>
          </a:p>
        </p:txBody>
      </p:sp>
    </p:spTree>
    <p:extLst>
      <p:ext uri="{BB962C8B-B14F-4D97-AF65-F5344CB8AC3E}">
        <p14:creationId xmlns:p14="http://schemas.microsoft.com/office/powerpoint/2010/main" val="41274024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Rectangle 3"/>
          <p:cNvSpPr>
            <a:spLocks noGrp="1" noChangeArrowheads="1"/>
          </p:cNvSpPr>
          <p:nvPr>
            <p:ph type="sldNum" sz="quarter" idx="10"/>
          </p:nvPr>
        </p:nvSpPr>
        <p:spPr>
          <a:ln/>
        </p:spPr>
        <p:txBody>
          <a:bodyPr/>
          <a:lstStyle>
            <a:lvl1pPr>
              <a:defRPr/>
            </a:lvl1pPr>
          </a:lstStyle>
          <a:p>
            <a:fld id="{26220419-0B87-4419-8FA1-2BF7246C924B}" type="slidenum">
              <a:rPr lang="en-US" altLang="ja-JP"/>
              <a:pPr/>
              <a:t>‹#›</a:t>
            </a:fld>
            <a:endParaRPr lang="en-US" altLang="ja-JP"/>
          </a:p>
        </p:txBody>
      </p:sp>
    </p:spTree>
    <p:extLst>
      <p:ext uri="{BB962C8B-B14F-4D97-AF65-F5344CB8AC3E}">
        <p14:creationId xmlns:p14="http://schemas.microsoft.com/office/powerpoint/2010/main" val="3342688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Rectangle 3"/>
          <p:cNvSpPr>
            <a:spLocks noGrp="1" noChangeArrowheads="1"/>
          </p:cNvSpPr>
          <p:nvPr>
            <p:ph type="sldNum" sz="quarter" idx="10"/>
          </p:nvPr>
        </p:nvSpPr>
        <p:spPr>
          <a:ln/>
        </p:spPr>
        <p:txBody>
          <a:bodyPr/>
          <a:lstStyle>
            <a:lvl1pPr>
              <a:defRPr/>
            </a:lvl1pPr>
          </a:lstStyle>
          <a:p>
            <a:fld id="{5CAF7163-7FCD-421B-B69E-5F573F78EED4}" type="slidenum">
              <a:rPr lang="en-US" altLang="ja-JP"/>
              <a:pPr/>
              <a:t>‹#›</a:t>
            </a:fld>
            <a:endParaRPr lang="en-US" altLang="ja-JP"/>
          </a:p>
        </p:txBody>
      </p:sp>
    </p:spTree>
    <p:extLst>
      <p:ext uri="{BB962C8B-B14F-4D97-AF65-F5344CB8AC3E}">
        <p14:creationId xmlns:p14="http://schemas.microsoft.com/office/powerpoint/2010/main" val="409214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21580EEB-D223-4CB0-934B-390F2402DDBE}" type="slidenum">
              <a:rPr lang="en-US" altLang="ja-JP"/>
              <a:pPr/>
              <a:t>‹#›</a:t>
            </a:fld>
            <a:endParaRPr lang="en-US" altLang="ja-JP"/>
          </a:p>
        </p:txBody>
      </p:sp>
    </p:spTree>
    <p:extLst>
      <p:ext uri="{BB962C8B-B14F-4D97-AF65-F5344CB8AC3E}">
        <p14:creationId xmlns:p14="http://schemas.microsoft.com/office/powerpoint/2010/main" val="20704965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FF42002B-0E65-4B97-8ACC-98BFCA89BB18}" type="slidenum">
              <a:rPr lang="en-US" altLang="ja-JP"/>
              <a:pPr/>
              <a:t>‹#›</a:t>
            </a:fld>
            <a:endParaRPr lang="en-US" altLang="ja-JP"/>
          </a:p>
        </p:txBody>
      </p:sp>
    </p:spTree>
    <p:extLst>
      <p:ext uri="{BB962C8B-B14F-4D97-AF65-F5344CB8AC3E}">
        <p14:creationId xmlns:p14="http://schemas.microsoft.com/office/powerpoint/2010/main" val="884232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sldNum" sz="quarter" idx="10"/>
          </p:nvPr>
        </p:nvSpPr>
        <p:spPr>
          <a:ln/>
        </p:spPr>
        <p:txBody>
          <a:bodyPr/>
          <a:lstStyle>
            <a:lvl1pPr>
              <a:defRPr/>
            </a:lvl1pPr>
          </a:lstStyle>
          <a:p>
            <a:fld id="{2E3CFD6F-2230-4BBB-A785-BAB62141AC91}" type="slidenum">
              <a:rPr lang="en-US" altLang="ja-JP"/>
              <a:pPr/>
              <a:t>‹#›</a:t>
            </a:fld>
            <a:endParaRPr lang="en-US" altLang="ja-JP"/>
          </a:p>
        </p:txBody>
      </p:sp>
    </p:spTree>
    <p:extLst>
      <p:ext uri="{BB962C8B-B14F-4D97-AF65-F5344CB8AC3E}">
        <p14:creationId xmlns:p14="http://schemas.microsoft.com/office/powerpoint/2010/main" val="2023368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DE07A26-CB65-45F7-B18A-C9947D9AA599}" type="slidenum">
              <a:rPr lang="en-US" altLang="ja-JP"/>
              <a:pPr/>
              <a:t>‹#›</a:t>
            </a:fld>
            <a:endParaRPr lang="en-US" altLang="ja-JP"/>
          </a:p>
        </p:txBody>
      </p:sp>
    </p:spTree>
    <p:extLst>
      <p:ext uri="{BB962C8B-B14F-4D97-AF65-F5344CB8AC3E}">
        <p14:creationId xmlns:p14="http://schemas.microsoft.com/office/powerpoint/2010/main" val="293215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Rectangle 3"/>
          <p:cNvSpPr>
            <a:spLocks noGrp="1" noChangeArrowheads="1"/>
          </p:cNvSpPr>
          <p:nvPr>
            <p:ph type="sldNum" sz="quarter" idx="10"/>
          </p:nvPr>
        </p:nvSpPr>
        <p:spPr>
          <a:ln/>
        </p:spPr>
        <p:txBody>
          <a:bodyPr/>
          <a:lstStyle>
            <a:lvl1pPr>
              <a:defRPr/>
            </a:lvl1pPr>
          </a:lstStyle>
          <a:p>
            <a:fld id="{CCFA3940-07F6-4FB5-AF5C-AB84B62AB08E}" type="slidenum">
              <a:rPr lang="en-US" altLang="ja-JP"/>
              <a:pPr/>
              <a:t>‹#›</a:t>
            </a:fld>
            <a:endParaRPr lang="en-US" altLang="ja-JP"/>
          </a:p>
        </p:txBody>
      </p:sp>
    </p:spTree>
    <p:extLst>
      <p:ext uri="{BB962C8B-B14F-4D97-AF65-F5344CB8AC3E}">
        <p14:creationId xmlns:p14="http://schemas.microsoft.com/office/powerpoint/2010/main" val="7947351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a:t>マスター タイトルの書式設定</a:t>
            </a:r>
            <a:endParaRPr lang="en-US"/>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en-US"/>
          </a:p>
        </p:txBody>
      </p:sp>
    </p:spTree>
    <p:extLst>
      <p:ext uri="{BB962C8B-B14F-4D97-AF65-F5344CB8AC3E}">
        <p14:creationId xmlns:p14="http://schemas.microsoft.com/office/powerpoint/2010/main" val="40834304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495300" y="1600200"/>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8635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9408301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25461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2709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3860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8446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90688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662126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95300" y="1600200"/>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063916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273050"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738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13132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7525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79"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C5487078-0306-46D7-81FD-FBFBA1FC3E1E}" type="slidenum">
              <a:rPr lang="en-US" altLang="ja-JP"/>
              <a:pPr/>
              <a:t>‹#›</a:t>
            </a:fld>
            <a:endParaRPr lang="en-US" altLang="ja-JP"/>
          </a:p>
        </p:txBody>
      </p:sp>
      <p:sp>
        <p:nvSpPr>
          <p:cNvPr id="2052" name="Rectangle 6"/>
          <p:cNvSpPr>
            <a:spLocks noChangeArrowheads="1"/>
          </p:cNvSpPr>
          <p:nvPr userDrawn="1"/>
        </p:nvSpPr>
        <p:spPr bwMode="auto">
          <a:xfrm>
            <a:off x="0" y="0"/>
            <a:ext cx="1892300" cy="6858000"/>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171012" name="Rectangle 4"/>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87B77519-9A74-458E-8580-BA9D253FD8E0}" type="slidenum">
              <a:rPr lang="en-US" altLang="ja-JP"/>
              <a:pPr/>
              <a:t>‹#›</a:t>
            </a:fld>
            <a:endParaRPr lang="en-US" altLang="ja-JP"/>
          </a:p>
        </p:txBody>
      </p:sp>
      <p:sp>
        <p:nvSpPr>
          <p:cNvPr id="3077" name="Line 5"/>
          <p:cNvSpPr>
            <a:spLocks noChangeShapeType="1"/>
          </p:cNvSpPr>
          <p:nvPr userDrawn="1"/>
        </p:nvSpPr>
        <p:spPr bwMode="auto">
          <a:xfrm>
            <a:off x="0" y="620713"/>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3078" name="Rectangle 10"/>
          <p:cNvSpPr>
            <a:spLocks noChangeArrowheads="1"/>
          </p:cNvSpPr>
          <p:nvPr userDrawn="1"/>
        </p:nvSpPr>
        <p:spPr bwMode="auto">
          <a:xfrm>
            <a:off x="0" y="639763"/>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35843"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34B95594-0B9A-43EF-A624-26FE9996884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0" fontAlgn="base" hangingPunct="0">
        <a:spcBef>
          <a:spcPct val="0"/>
        </a:spcBef>
        <a:spcAft>
          <a:spcPct val="0"/>
        </a:spcAft>
        <a:defRPr kumimoji="1" sz="2200" b="1">
          <a:solidFill>
            <a:srgbClr val="5F5F5F"/>
          </a:solidFill>
          <a:latin typeface="+mj-lt"/>
          <a:ea typeface="+mj-ea"/>
          <a:cs typeface="+mj-cs"/>
        </a:defRPr>
      </a:lvl1pPr>
      <a:lvl2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2pPr>
      <a:lvl3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3pPr>
      <a:lvl4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4pPr>
      <a:lvl5pPr algn="l" rtl="0" eaLnBrk="0" fontAlgn="base" hangingPunct="0">
        <a:spcBef>
          <a:spcPct val="0"/>
        </a:spcBef>
        <a:spcAft>
          <a:spcPct val="0"/>
        </a:spcAft>
        <a:defRPr kumimoji="1" sz="2200" b="1">
          <a:solidFill>
            <a:srgbClr val="5F5F5F"/>
          </a:solidFill>
          <a:latin typeface="メイリオ" pitchFamily="50" charset="-128"/>
          <a:ea typeface="ＭＳ Ｐゴシック" pitchFamily="50" charset="-128"/>
        </a:defRPr>
      </a:lvl5pPr>
      <a:lvl6pPr marL="457200" algn="l" rtl="0" fontAlgn="base">
        <a:spcBef>
          <a:spcPct val="0"/>
        </a:spcBef>
        <a:spcAft>
          <a:spcPct val="0"/>
        </a:spcAft>
        <a:defRPr kumimoji="1" sz="2200" b="1">
          <a:solidFill>
            <a:srgbClr val="5F5F5F"/>
          </a:solidFill>
          <a:latin typeface="メイリオ" pitchFamily="50" charset="-128"/>
          <a:ea typeface="ＭＳ Ｐゴシック" pitchFamily="50" charset="-128"/>
        </a:defRPr>
      </a:lvl6pPr>
      <a:lvl7pPr marL="914400" algn="l" rtl="0" fontAlgn="base">
        <a:spcBef>
          <a:spcPct val="0"/>
        </a:spcBef>
        <a:spcAft>
          <a:spcPct val="0"/>
        </a:spcAft>
        <a:defRPr kumimoji="1" sz="2200" b="1">
          <a:solidFill>
            <a:srgbClr val="5F5F5F"/>
          </a:solidFill>
          <a:latin typeface="メイリオ" pitchFamily="50" charset="-128"/>
          <a:ea typeface="ＭＳ Ｐゴシック" pitchFamily="50" charset="-128"/>
        </a:defRPr>
      </a:lvl7pPr>
      <a:lvl8pPr marL="1371600" algn="l" rtl="0" fontAlgn="base">
        <a:spcBef>
          <a:spcPct val="0"/>
        </a:spcBef>
        <a:spcAft>
          <a:spcPct val="0"/>
        </a:spcAft>
        <a:defRPr kumimoji="1" sz="2200" b="1">
          <a:solidFill>
            <a:srgbClr val="5F5F5F"/>
          </a:solidFill>
          <a:latin typeface="メイリオ" pitchFamily="50" charset="-128"/>
          <a:ea typeface="ＭＳ Ｐゴシック" pitchFamily="50" charset="-128"/>
        </a:defRPr>
      </a:lvl8pPr>
      <a:lvl9pPr marL="1828800" algn="l" rtl="0" fontAlgn="base">
        <a:spcBef>
          <a:spcPct val="0"/>
        </a:spcBef>
        <a:spcAft>
          <a:spcPct val="0"/>
        </a:spcAft>
        <a:defRPr kumimoji="1" sz="2200" b="1">
          <a:solidFill>
            <a:srgbClr val="5F5F5F"/>
          </a:solidFill>
          <a:latin typeface="メイリオ" pitchFamily="50"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6"/>
          <p:cNvSpPr>
            <a:spLocks noChangeArrowheads="1"/>
          </p:cNvSpPr>
          <p:nvPr userDrawn="1"/>
        </p:nvSpPr>
        <p:spPr bwMode="auto">
          <a:xfrm>
            <a:off x="0" y="0"/>
            <a:ext cx="9906000" cy="620713"/>
          </a:xfrm>
          <a:prstGeom prst="rect">
            <a:avLst/>
          </a:prstGeom>
          <a:solidFill>
            <a:srgbClr val="7777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sp>
        <p:nvSpPr>
          <p:cNvPr id="5123" name="Rectangle 2"/>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44035" name="Rectangle 3"/>
          <p:cNvSpPr>
            <a:spLocks noGrp="1" noChangeArrowheads="1"/>
          </p:cNvSpPr>
          <p:nvPr>
            <p:ph type="sldNum" sz="quarter" idx="4"/>
          </p:nvPr>
        </p:nvSpPr>
        <p:spPr bwMode="auto">
          <a:xfrm>
            <a:off x="7473950"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defRPr kumimoji="0" sz="1000">
                <a:solidFill>
                  <a:schemeClr val="tx1"/>
                </a:solidFill>
                <a:latin typeface="メイリオ" panose="020B0604030504040204" pitchFamily="50" charset="-128"/>
              </a:defRPr>
            </a:lvl1pPr>
          </a:lstStyle>
          <a:p>
            <a:fld id="{084C9C92-0CB8-4936-A90C-7FF69F23A0F7}" type="slidenum">
              <a:rPr lang="en-US" altLang="ja-JP"/>
              <a:pPr/>
              <a:t>‹#›</a:t>
            </a:fld>
            <a:endParaRPr lang="en-US" altLang="ja-JP"/>
          </a:p>
        </p:txBody>
      </p:sp>
      <p:sp>
        <p:nvSpPr>
          <p:cNvPr id="5125" name="Line 5"/>
          <p:cNvSpPr>
            <a:spLocks noChangeShapeType="1"/>
          </p:cNvSpPr>
          <p:nvPr userDrawn="1"/>
        </p:nvSpPr>
        <p:spPr bwMode="auto">
          <a:xfrm>
            <a:off x="0" y="620713"/>
            <a:ext cx="9906000" cy="0"/>
          </a:xfrm>
          <a:prstGeom prst="line">
            <a:avLst/>
          </a:prstGeom>
          <a:noFill/>
          <a:ln w="952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spcBef>
          <a:spcPct val="0"/>
        </a:spcBef>
        <a:spcAft>
          <a:spcPct val="0"/>
        </a:spcAft>
        <a:defRPr kumimoji="1" sz="2200">
          <a:solidFill>
            <a:srgbClr val="FFFFFF"/>
          </a:solidFill>
          <a:latin typeface="+mj-lt"/>
          <a:ea typeface="+mj-ea"/>
          <a:cs typeface="+mj-cs"/>
        </a:defRPr>
      </a:lvl1pPr>
      <a:lvl2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73050" y="188913"/>
            <a:ext cx="9072563"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0873784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6.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20</a:t>
            </a:fld>
            <a:endParaRPr kumimoji="0" lang="en-US" altLang="ja-JP" sz="1000">
              <a:solidFill>
                <a:schemeClr val="tx1"/>
              </a:solidFill>
              <a:latin typeface="メイリオ" panose="020B0604030504040204" pitchFamily="50" charset="-128"/>
            </a:endParaRPr>
          </a:p>
        </p:txBody>
      </p:sp>
      <p:sp>
        <p:nvSpPr>
          <p:cNvPr id="20" name="Shape 128"/>
          <p:cNvSpPr/>
          <p:nvPr/>
        </p:nvSpPr>
        <p:spPr>
          <a:xfrm>
            <a:off x="269788" y="742905"/>
            <a:ext cx="8679656" cy="59138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多機能型の観光案内表示板（デジタルサイネージ）を整備し、観光客の周遊性・回遊性を向上</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156504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en-US" altLang="ja-JP" sz="1100" dirty="0">
                <a:solidFill>
                  <a:schemeClr val="tx1"/>
                </a:solidFill>
                <a:latin typeface="+mj-ea"/>
                <a:ea typeface="+mj-ea"/>
              </a:rPr>
              <a:t>2025</a:t>
            </a:r>
            <a:r>
              <a:rPr lang="ja-JP" altLang="en-US" sz="1100" dirty="0">
                <a:solidFill>
                  <a:schemeClr val="tx1"/>
                </a:solidFill>
                <a:latin typeface="+mj-ea"/>
                <a:ea typeface="+mj-ea"/>
              </a:rPr>
              <a:t>年大阪・関西万博の開催を見据え、外国人を含む来阪観光客の様々なニーズに対応するため、多言語表示の充実や公衆無線</a:t>
            </a:r>
            <a:r>
              <a:rPr lang="en-US" altLang="ja-JP" sz="1100" dirty="0">
                <a:solidFill>
                  <a:schemeClr val="tx1"/>
                </a:solidFill>
                <a:latin typeface="+mj-ea"/>
                <a:ea typeface="+mj-ea"/>
              </a:rPr>
              <a:t>LAN</a:t>
            </a:r>
            <a:r>
              <a:rPr lang="ja-JP" altLang="en-US" sz="1100" dirty="0">
                <a:solidFill>
                  <a:schemeClr val="tx1"/>
                </a:solidFill>
                <a:latin typeface="+mj-ea"/>
                <a:ea typeface="+mj-ea"/>
              </a:rPr>
              <a:t>の設置など、観光案内機能の強化を目的とした多機能型の観光案内表示板（デジタルサイネージ）を、特に多くの観光客が訪れる施設や主要駅の周辺等に整備する。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多機能型の</a:t>
            </a:r>
            <a:r>
              <a:rPr lang="zh-CN" altLang="en-US" sz="1100" dirty="0">
                <a:solidFill>
                  <a:schemeClr val="tx1"/>
                </a:solidFill>
                <a:latin typeface="+mj-ea"/>
                <a:ea typeface="+mj-ea"/>
              </a:rPr>
              <a:t>観光案内表示板</a:t>
            </a:r>
            <a:r>
              <a:rPr lang="ja-JP" altLang="en-US" sz="1100" dirty="0">
                <a:solidFill>
                  <a:schemeClr val="tx1"/>
                </a:solidFill>
                <a:latin typeface="+mj-ea"/>
                <a:ea typeface="+mj-ea"/>
              </a:rPr>
              <a:t>については、災害時等における本市からの情報発信にも活用する。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観光案内表示板の整備・維持管理については、広告収入等により民間活力を積極的に活用し、本市が整備費用及び維持管理費用を負担しない手法による。これにより、多機能型の観光案内表示板を含むより多くの観光案内表示板を整備する。</a:t>
            </a:r>
          </a:p>
          <a:p>
            <a:pPr marL="171450" indent="-171450">
              <a:lnSpc>
                <a:spcPct val="120000"/>
              </a:lnSpc>
              <a:buFont typeface="Wingdings" panose="05000000000000000000" pitchFamily="2" charset="2"/>
              <a:buChar char="l"/>
            </a:pPr>
            <a:endParaRPr lang="ja-JP" altLang="en-US" sz="1100" dirty="0">
              <a:solidFill>
                <a:schemeClr val="tx1"/>
              </a:solidFill>
              <a:latin typeface="+mj-ea"/>
              <a:ea typeface="+mj-ea"/>
            </a:endParaRPr>
          </a:p>
        </p:txBody>
      </p:sp>
      <p:sp>
        <p:nvSpPr>
          <p:cNvPr id="54" name="正方形/長方形 53"/>
          <p:cNvSpPr/>
          <p:nvPr/>
        </p:nvSpPr>
        <p:spPr>
          <a:xfrm>
            <a:off x="194354" y="5091371"/>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55" name="表 54"/>
          <p:cNvGraphicFramePr>
            <a:graphicFrameLocks noGrp="1"/>
          </p:cNvGraphicFramePr>
          <p:nvPr>
            <p:extLst>
              <p:ext uri="{D42A27DB-BD31-4B8C-83A1-F6EECF244321}">
                <p14:modId xmlns:p14="http://schemas.microsoft.com/office/powerpoint/2010/main" val="2827676932"/>
              </p:ext>
            </p:extLst>
          </p:nvPr>
        </p:nvGraphicFramePr>
        <p:xfrm>
          <a:off x="410378" y="5353271"/>
          <a:ext cx="4608513" cy="1130613"/>
        </p:xfrm>
        <a:graphic>
          <a:graphicData uri="http://schemas.openxmlformats.org/drawingml/2006/table">
            <a:tbl>
              <a:tblPr firstRow="1" bandRow="1"/>
              <a:tblGrid>
                <a:gridCol w="1536171">
                  <a:extLst>
                    <a:ext uri="{9D8B030D-6E8A-4147-A177-3AD203B41FA5}">
                      <a16:colId xmlns:a16="http://schemas.microsoft.com/office/drawing/2014/main" val="20000"/>
                    </a:ext>
                  </a:extLst>
                </a:gridCol>
                <a:gridCol w="1536171">
                  <a:extLst>
                    <a:ext uri="{9D8B030D-6E8A-4147-A177-3AD203B41FA5}">
                      <a16:colId xmlns:a16="http://schemas.microsoft.com/office/drawing/2014/main" val="20001"/>
                    </a:ext>
                  </a:extLst>
                </a:gridCol>
                <a:gridCol w="1536171">
                  <a:extLst>
                    <a:ext uri="{9D8B030D-6E8A-4147-A177-3AD203B41FA5}">
                      <a16:colId xmlns:a16="http://schemas.microsoft.com/office/drawing/2014/main" val="20002"/>
                    </a:ext>
                  </a:extLst>
                </a:gridCol>
              </a:tblGrid>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0573">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pic>
        <p:nvPicPr>
          <p:cNvPr id="32" name="図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4527" y="2600908"/>
            <a:ext cx="2664997" cy="3025203"/>
          </a:xfrm>
          <a:prstGeom prst="rect">
            <a:avLst/>
          </a:prstGeom>
        </p:spPr>
      </p:pic>
      <p:sp>
        <p:nvSpPr>
          <p:cNvPr id="59" name="正方形/長方形 58"/>
          <p:cNvSpPr/>
          <p:nvPr/>
        </p:nvSpPr>
        <p:spPr>
          <a:xfrm>
            <a:off x="446382" y="3346215"/>
            <a:ext cx="3619112" cy="837152"/>
          </a:xfrm>
          <a:prstGeom prst="rect">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a:t>
            </a:r>
            <a:r>
              <a:rPr lang="ja-JP" altLang="en-US" sz="1100" dirty="0">
                <a:solidFill>
                  <a:prstClr val="black"/>
                </a:solidFill>
                <a:latin typeface="+mj-lt"/>
                <a:ea typeface="メイリオ" panose="020B0604030504040204" pitchFamily="50" charset="-128"/>
              </a:rPr>
              <a:t>期待される効果</a:t>
            </a:r>
            <a:r>
              <a:rPr lang="en-US" altLang="ja-JP" sz="1100" dirty="0">
                <a:solidFill>
                  <a:prstClr val="black"/>
                </a:solidFill>
                <a:latin typeface="+mj-lt"/>
                <a:ea typeface="メイリオ" panose="020B0604030504040204" pitchFamily="50" charset="-128"/>
              </a:rPr>
              <a:t>】</a:t>
            </a:r>
          </a:p>
          <a:p>
            <a:r>
              <a:rPr lang="ja-JP" altLang="en-US" sz="1100" dirty="0">
                <a:solidFill>
                  <a:prstClr val="black"/>
                </a:solidFill>
                <a:latin typeface="+mj-lt"/>
                <a:ea typeface="メイリオ" panose="020B0604030504040204" pitchFamily="50" charset="-128"/>
              </a:rPr>
              <a:t>・観光客の周遊性・回遊性の向上</a:t>
            </a:r>
          </a:p>
          <a:p>
            <a:r>
              <a:rPr lang="ja-JP" altLang="en-US" sz="1100" dirty="0">
                <a:solidFill>
                  <a:prstClr val="black"/>
                </a:solidFill>
                <a:latin typeface="+mj-lt"/>
                <a:ea typeface="メイリオ" panose="020B0604030504040204" pitchFamily="50" charset="-128"/>
              </a:rPr>
              <a:t>・外国人観光客の利便性向上</a:t>
            </a:r>
          </a:p>
        </p:txBody>
      </p:sp>
      <p:sp>
        <p:nvSpPr>
          <p:cNvPr id="60" name="正方形/長方形 59"/>
          <p:cNvSpPr/>
          <p:nvPr/>
        </p:nvSpPr>
        <p:spPr>
          <a:xfrm>
            <a:off x="7675650" y="5660753"/>
            <a:ext cx="1908000" cy="312393"/>
          </a:xfrm>
          <a:prstGeom prst="rect">
            <a:avLst/>
          </a:prstGeom>
        </p:spPr>
        <p:txBody>
          <a:bodyPr wrap="square">
            <a:spAutoFit/>
          </a:bodyPr>
          <a:lstStyle/>
          <a:p>
            <a:r>
              <a:rPr lang="ja-JP" altLang="en-US" sz="1050" dirty="0">
                <a:solidFill>
                  <a:prstClr val="black"/>
                </a:solidFill>
                <a:latin typeface="+mj-ea"/>
              </a:rPr>
              <a:t>道頓堀における設置事例</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6443" y="4310238"/>
            <a:ext cx="1498584" cy="1472359"/>
          </a:xfrm>
          <a:prstGeom prst="rect">
            <a:avLst/>
          </a:prstGeom>
        </p:spPr>
      </p:pic>
      <p:sp>
        <p:nvSpPr>
          <p:cNvPr id="16" name="ホームベース 15"/>
          <p:cNvSpPr/>
          <p:nvPr/>
        </p:nvSpPr>
        <p:spPr>
          <a:xfrm>
            <a:off x="446382" y="5835812"/>
            <a:ext cx="4494211" cy="432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多機能型観光案内表示板整備</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8" name="Rectangle 2"/>
          <p:cNvSpPr>
            <a:spLocks noGrp="1" noChangeArrowheads="1"/>
          </p:cNvSpPr>
          <p:nvPr>
            <p:ph type="title"/>
          </p:nvPr>
        </p:nvSpPr>
        <p:spPr>
          <a:xfrm>
            <a:off x="273050" y="188913"/>
            <a:ext cx="9072563" cy="395287"/>
          </a:xfrm>
          <a:noFill/>
        </p:spPr>
        <p:txBody>
          <a:bodyPr anchor="ctr"/>
          <a:lstStyle/>
          <a:p>
            <a:pPr eaLnBrk="1" hangingPunct="1"/>
            <a:r>
              <a:rPr lang="ja-JP" altLang="en-US" dirty="0"/>
              <a:t>地域特性に応じた取組の推進</a:t>
            </a:r>
          </a:p>
        </p:txBody>
      </p:sp>
      <p:sp>
        <p:nvSpPr>
          <p:cNvPr id="17" name="正方形/長方形 16"/>
          <p:cNvSpPr/>
          <p:nvPr/>
        </p:nvSpPr>
        <p:spPr>
          <a:xfrm>
            <a:off x="446382" y="4310238"/>
            <a:ext cx="3619112" cy="583237"/>
          </a:xfrm>
          <a:prstGeom prst="rect">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【KPI】</a:t>
            </a:r>
          </a:p>
          <a:p>
            <a:r>
              <a:rPr lang="ja-JP" altLang="en-US" sz="1100" dirty="0">
                <a:solidFill>
                  <a:prstClr val="black"/>
                </a:solidFill>
                <a:latin typeface="+mj-lt"/>
              </a:rPr>
              <a:t>・多機能型の観光案内表示板の運用基数</a:t>
            </a:r>
            <a:endParaRPr lang="ja-JP" altLang="en-US" sz="1100" dirty="0">
              <a:solidFill>
                <a:prstClr val="black"/>
              </a:solidFill>
              <a:latin typeface="+mj-lt"/>
              <a:ea typeface="メイリオ" panose="020B0604030504040204" pitchFamily="50" charset="-128"/>
            </a:endParaRPr>
          </a:p>
        </p:txBody>
      </p:sp>
    </p:spTree>
    <p:extLst>
      <p:ext uri="{BB962C8B-B14F-4D97-AF65-F5344CB8AC3E}">
        <p14:creationId xmlns:p14="http://schemas.microsoft.com/office/powerpoint/2010/main" val="4034636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29</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en-US" altLang="ja-JP" dirty="0"/>
              <a:t>UI</a:t>
            </a:r>
            <a:r>
              <a:rPr lang="ja-JP" altLang="en-US" dirty="0"/>
              <a:t>の向上</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音声認識技術の活用に向けた技術調査</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160748"/>
            <a:ext cx="9568222" cy="19574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メイリオ"/>
                <a:ea typeface="メイリオ"/>
              </a:rPr>
              <a:t>・音声認識技術は、これまで議事録作成支援やコミュニケーション支援など、主に内部事務での活用・検討を図ってきた。</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・生活の中でも、スマートスピーカーなど、補助的なツールとして音声認識技術が利用されるようになってきている。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・しかし高齢者にとって、スマートフォン等のデジタル機器はまだ身近なツールとは言えず、これらの技術を利用したデジタルサービスを届けることができない可能性がある。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・また技術的な課題もまだ多く、市民を対象とした行政サービスの中に組み込むには不安が残る。</a:t>
            </a:r>
          </a:p>
          <a:p>
            <a:r>
              <a:rPr lang="ja-JP" altLang="en-US" sz="1200" dirty="0">
                <a:solidFill>
                  <a:prstClr val="black"/>
                </a:solidFill>
                <a:latin typeface="メイリオ"/>
                <a:ea typeface="メイリオ"/>
              </a:rPr>
              <a:t>・そこで、高齢者でも扱いに慣れている電話を使用した音声をインターフェースとしたサービス提供に向けて、実証を行いながら、並行して技術的な課題を調査し、ツール等の動向も把握しながら、今後の活用シーンの検討を行う。</a:t>
            </a:r>
          </a:p>
        </p:txBody>
      </p:sp>
      <p:sp>
        <p:nvSpPr>
          <p:cNvPr id="11" name="正方形/長方形 10"/>
          <p:cNvSpPr/>
          <p:nvPr/>
        </p:nvSpPr>
        <p:spPr>
          <a:xfrm>
            <a:off x="236476" y="4418601"/>
            <a:ext cx="1098092" cy="316753"/>
          </a:xfrm>
          <a:prstGeom prst="rect">
            <a:avLst/>
          </a:prstGeom>
        </p:spPr>
        <p:txBody>
          <a:bodyPr wrap="square">
            <a:sp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スケジュール</a:t>
            </a:r>
            <a:r>
              <a:rPr lang="en-US" altLang="ja-JP" sz="1200" dirty="0">
                <a:solidFill>
                  <a:schemeClr val="tx1"/>
                </a:solidFill>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nvGraphicFramePr>
        <p:xfrm>
          <a:off x="425523" y="4825364"/>
          <a:ext cx="5303656" cy="1780922"/>
        </p:xfrm>
        <a:graphic>
          <a:graphicData uri="http://schemas.openxmlformats.org/drawingml/2006/table">
            <a:tbl>
              <a:tblPr firstRow="1" bandRow="1"/>
              <a:tblGrid>
                <a:gridCol w="2498463">
                  <a:extLst>
                    <a:ext uri="{9D8B030D-6E8A-4147-A177-3AD203B41FA5}">
                      <a16:colId xmlns:a16="http://schemas.microsoft.com/office/drawing/2014/main" val="20001"/>
                    </a:ext>
                  </a:extLst>
                </a:gridCol>
                <a:gridCol w="2805193">
                  <a:extLst>
                    <a:ext uri="{9D8B030D-6E8A-4147-A177-3AD203B41FA5}">
                      <a16:colId xmlns:a16="http://schemas.microsoft.com/office/drawing/2014/main" val="20002"/>
                    </a:ext>
                  </a:extLst>
                </a:gridCol>
              </a:tblGrid>
              <a:tr h="450994">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2023</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32992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702502" y="5455813"/>
            <a:ext cx="2052941" cy="63564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技術調査による課題の洗い出し</a:t>
            </a:r>
          </a:p>
        </p:txBody>
      </p:sp>
      <p:sp>
        <p:nvSpPr>
          <p:cNvPr id="18" name="ホームベース 17"/>
          <p:cNvSpPr/>
          <p:nvPr/>
        </p:nvSpPr>
        <p:spPr>
          <a:xfrm>
            <a:off x="3181642" y="5455813"/>
            <a:ext cx="2370950" cy="63286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調査結果をもとに活用検討</a:t>
            </a:r>
          </a:p>
        </p:txBody>
      </p:sp>
      <p:sp>
        <p:nvSpPr>
          <p:cNvPr id="19" name="ホームベース 18"/>
          <p:cNvSpPr/>
          <p:nvPr/>
        </p:nvSpPr>
        <p:spPr>
          <a:xfrm>
            <a:off x="702502" y="6212570"/>
            <a:ext cx="4850090"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最新技術調査</a:t>
            </a:r>
          </a:p>
        </p:txBody>
      </p:sp>
      <p:sp>
        <p:nvSpPr>
          <p:cNvPr id="63" name="正方形/長方形 62"/>
          <p:cNvSpPr/>
          <p:nvPr/>
        </p:nvSpPr>
        <p:spPr>
          <a:xfrm>
            <a:off x="8033755" y="3448627"/>
            <a:ext cx="1369378" cy="754822"/>
          </a:xfrm>
          <a:prstGeom prst="rect">
            <a:avLst/>
          </a:prstGeom>
        </p:spPr>
        <p:txBody>
          <a:bodyPr wrap="square">
            <a:spAutoFit/>
          </a:bodyPr>
          <a:lstStyle/>
          <a:p>
            <a:r>
              <a:rPr lang="ja-JP" altLang="en-US" sz="1050" b="1" dirty="0">
                <a:solidFill>
                  <a:schemeClr val="tx1"/>
                </a:solidFill>
                <a:latin typeface="メイリオ" panose="020B0604030504040204" pitchFamily="50" charset="-128"/>
              </a:rPr>
              <a:t>音声認識の技術を活用した電話の</a:t>
            </a:r>
            <a:br>
              <a:rPr lang="en-US" altLang="ja-JP" sz="1050" b="1" dirty="0">
                <a:solidFill>
                  <a:schemeClr val="tx1"/>
                </a:solidFill>
                <a:latin typeface="メイリオ" panose="020B0604030504040204" pitchFamily="50" charset="-128"/>
              </a:rPr>
            </a:br>
            <a:r>
              <a:rPr lang="ja-JP" altLang="en-US" sz="1050" b="1" dirty="0">
                <a:solidFill>
                  <a:schemeClr val="tx1"/>
                </a:solidFill>
                <a:latin typeface="メイリオ" panose="020B0604030504040204" pitchFamily="50" charset="-128"/>
              </a:rPr>
              <a:t>自動応答など</a:t>
            </a:r>
            <a:endParaRPr lang="en-US" altLang="ja-JP" sz="1050" b="1" dirty="0">
              <a:solidFill>
                <a:schemeClr val="tx1"/>
              </a:solidFill>
              <a:latin typeface="メイリオ" panose="020B0604030504040204" pitchFamily="50" charset="-128"/>
            </a:endParaRPr>
          </a:p>
        </p:txBody>
      </p:sp>
      <p:sp>
        <p:nvSpPr>
          <p:cNvPr id="23" name="角丸四角形 49">
            <a:extLst>
              <a:ext uri="{FF2B5EF4-FFF2-40B4-BE49-F238E27FC236}">
                <a16:creationId xmlns:a16="http://schemas.microsoft.com/office/drawing/2014/main" id="{F2097738-553A-4D18-AD4D-F245FA876B43}"/>
              </a:ext>
            </a:extLst>
          </p:cNvPr>
          <p:cNvSpPr/>
          <p:nvPr/>
        </p:nvSpPr>
        <p:spPr bwMode="auto">
          <a:xfrm>
            <a:off x="6006158" y="5016544"/>
            <a:ext cx="3730214" cy="878538"/>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期待される効果</a:t>
            </a:r>
            <a:r>
              <a:rPr lang="en-US" altLang="ja-JP" sz="1200" dirty="0">
                <a:solidFill>
                  <a:schemeClr val="tx1"/>
                </a:solidFill>
                <a:latin typeface="+mj-ea"/>
                <a:ea typeface="+mj-ea"/>
              </a:rPr>
              <a:t>】</a:t>
            </a:r>
            <a:endParaRPr lang="en-US" altLang="ja-JP" sz="1200" dirty="0">
              <a:solidFill>
                <a:schemeClr val="tx1"/>
              </a:solidFill>
              <a:latin typeface="+mj-ea"/>
              <a:ea typeface="+mj-ea"/>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・デジタルに不安を抱える人へのサービス提供</a:t>
            </a:r>
            <a:endParaRPr lang="en-US" altLang="ja-JP" sz="1200" dirty="0">
              <a:solidFill>
                <a:schemeClr val="tx1"/>
              </a:solidFill>
              <a:latin typeface="Arial" charset="0"/>
              <a:ea typeface="メイリオ" pitchFamily="50" charset="-128"/>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・市民の利便性向上</a:t>
            </a:r>
          </a:p>
        </p:txBody>
      </p:sp>
      <p:sp>
        <p:nvSpPr>
          <p:cNvPr id="24" name="角丸四角形 50">
            <a:extLst>
              <a:ext uri="{FF2B5EF4-FFF2-40B4-BE49-F238E27FC236}">
                <a16:creationId xmlns:a16="http://schemas.microsoft.com/office/drawing/2014/main" id="{DDEE6EF7-2AAC-48B3-8CA6-CC44CF09BCFB}"/>
              </a:ext>
            </a:extLst>
          </p:cNvPr>
          <p:cNvSpPr/>
          <p:nvPr/>
        </p:nvSpPr>
        <p:spPr bwMode="auto">
          <a:xfrm>
            <a:off x="6011635" y="6051524"/>
            <a:ext cx="3769157" cy="592503"/>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cs typeface="メイリオ" pitchFamily="50" charset="-128"/>
              </a:rPr>
              <a:t>【KPI】</a:t>
            </a:r>
          </a:p>
          <a:p>
            <a:r>
              <a:rPr lang="ja-JP" altLang="en-US" sz="1200" dirty="0">
                <a:solidFill>
                  <a:schemeClr val="tx1"/>
                </a:solidFill>
                <a:latin typeface="Meiryo UI" panose="020B0604030504040204" pitchFamily="50" charset="-128"/>
                <a:ea typeface="Meiryo UI" panose="020B0604030504040204" pitchFamily="50" charset="-128"/>
              </a:rPr>
              <a:t>・調査検討したソリューション・サービスの数</a:t>
            </a:r>
            <a:endParaRPr lang="en-US" altLang="ja-JP" sz="1200" dirty="0">
              <a:solidFill>
                <a:schemeClr val="tx1"/>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054B4B2F-219A-4960-B7DF-A36A0E44F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5995" y="2948949"/>
            <a:ext cx="1098821" cy="1491612"/>
          </a:xfrm>
          <a:prstGeom prst="rect">
            <a:avLst/>
          </a:prstGeom>
        </p:spPr>
      </p:pic>
      <p:pic>
        <p:nvPicPr>
          <p:cNvPr id="27" name="図 26" descr="ノートパソコン, コンピュータ, 座る, テーブル が含まれている画像&#10;&#10;自動的に生成された説明">
            <a:extLst>
              <a:ext uri="{FF2B5EF4-FFF2-40B4-BE49-F238E27FC236}">
                <a16:creationId xmlns:a16="http://schemas.microsoft.com/office/drawing/2014/main" id="{45CFB28C-B24B-4C76-B5D6-0F218AEBC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884" y="3236694"/>
            <a:ext cx="1525516" cy="1525516"/>
          </a:xfrm>
          <a:prstGeom prst="rect">
            <a:avLst/>
          </a:prstGeom>
        </p:spPr>
      </p:pic>
      <p:pic>
        <p:nvPicPr>
          <p:cNvPr id="28" name="図 27" descr="音声認識">
            <a:extLst>
              <a:ext uri="{FF2B5EF4-FFF2-40B4-BE49-F238E27FC236}">
                <a16:creationId xmlns:a16="http://schemas.microsoft.com/office/drawing/2014/main" id="{01671F17-A175-46C0-96C5-56A5B0181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9501" y="4325904"/>
            <a:ext cx="612419" cy="612419"/>
          </a:xfrm>
          <a:prstGeom prst="rect">
            <a:avLst/>
          </a:prstGeom>
        </p:spPr>
      </p:pic>
      <p:pic>
        <p:nvPicPr>
          <p:cNvPr id="29" name="グラフィックス 12" descr="スピーカー フォン 単色塗りつぶし">
            <a:extLst>
              <a:ext uri="{FF2B5EF4-FFF2-40B4-BE49-F238E27FC236}">
                <a16:creationId xmlns:a16="http://schemas.microsoft.com/office/drawing/2014/main" id="{A0F101A3-B456-47B1-96DE-56CB524409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72935" y="4354923"/>
            <a:ext cx="648072" cy="648072"/>
          </a:xfrm>
          <a:prstGeom prst="rect">
            <a:avLst/>
          </a:prstGeom>
        </p:spPr>
      </p:pic>
      <p:pic>
        <p:nvPicPr>
          <p:cNvPr id="30" name="グラフィックス 22" descr="右矢印 単色塗りつぶし">
            <a:extLst>
              <a:ext uri="{FF2B5EF4-FFF2-40B4-BE49-F238E27FC236}">
                <a16:creationId xmlns:a16="http://schemas.microsoft.com/office/drawing/2014/main" id="{0B0DA544-A140-4874-A855-4BD60B235D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7687" y="4431875"/>
            <a:ext cx="552126" cy="448277"/>
          </a:xfrm>
          <a:prstGeom prst="rect">
            <a:avLst/>
          </a:prstGeom>
        </p:spPr>
      </p:pic>
      <p:sp>
        <p:nvSpPr>
          <p:cNvPr id="33" name="右矢印 43">
            <a:extLst>
              <a:ext uri="{FF2B5EF4-FFF2-40B4-BE49-F238E27FC236}">
                <a16:creationId xmlns:a16="http://schemas.microsoft.com/office/drawing/2014/main" id="{B64BD08D-21FF-44B0-8831-8D099FEDAC65}"/>
              </a:ext>
            </a:extLst>
          </p:cNvPr>
          <p:cNvSpPr/>
          <p:nvPr/>
        </p:nvSpPr>
        <p:spPr bwMode="auto">
          <a:xfrm>
            <a:off x="4809331" y="3708897"/>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52770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594600" y="6632575"/>
            <a:ext cx="2311400" cy="180975"/>
          </a:xfrm>
          <a:prstGeom prst="rect">
            <a:avLst/>
          </a:prstGeo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algn="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algn="r" eaLnBrk="1" fontAlgn="base" hangingPunct="1">
                <a:spcAft>
                  <a:spcPct val="0"/>
                </a:spcAft>
              </a:pPr>
              <a:t>21</a:t>
            </a:fld>
            <a:endParaRPr kumimoji="0" lang="en-US" altLang="ja-JP" sz="1000" dirty="0">
              <a:solidFill>
                <a:srgbClr val="000000"/>
              </a:solidFill>
              <a:latin typeface="メイリオ" panose="020B0604030504040204" pitchFamily="50" charset="-128"/>
            </a:endParaRPr>
          </a:p>
        </p:txBody>
      </p:sp>
      <p:sp>
        <p:nvSpPr>
          <p:cNvPr id="41" name="Rectangle 2"/>
          <p:cNvSpPr txBox="1">
            <a:spLocks noChangeArrowheads="1"/>
          </p:cNvSpPr>
          <p:nvPr/>
        </p:nvSpPr>
        <p:spPr>
          <a:xfrm>
            <a:off x="172067" y="536001"/>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en-US" altLang="ja-JP" kern="0" dirty="0"/>
              <a:t>ICT</a:t>
            </a:r>
            <a:r>
              <a:rPr lang="ja-JP" altLang="en-US" kern="0" dirty="0"/>
              <a:t>を活用した</a:t>
            </a:r>
            <a:r>
              <a:rPr lang="en-US" altLang="ja-JP" kern="0" dirty="0"/>
              <a:t>BPR</a:t>
            </a:r>
            <a:r>
              <a:rPr lang="ja-JP" altLang="en-US" kern="0" dirty="0"/>
              <a:t>の推進</a:t>
            </a:r>
          </a:p>
        </p:txBody>
      </p:sp>
      <p:sp>
        <p:nvSpPr>
          <p:cNvPr id="28" name="Rectangle 2"/>
          <p:cNvSpPr txBox="1">
            <a:spLocks noChangeArrowheads="1"/>
          </p:cNvSpPr>
          <p:nvPr/>
        </p:nvSpPr>
        <p:spPr>
          <a:xfrm>
            <a:off x="172067" y="163872"/>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ja-JP" altLang="en-US" kern="0" dirty="0"/>
              <a:t>行政手続きのオンライン化・行政サービスのリモート化</a:t>
            </a:r>
          </a:p>
        </p:txBody>
      </p:sp>
      <p:sp>
        <p:nvSpPr>
          <p:cNvPr id="43" name="Line 5"/>
          <p:cNvSpPr>
            <a:spLocks noChangeShapeType="1"/>
          </p:cNvSpPr>
          <p:nvPr/>
        </p:nvSpPr>
        <p:spPr bwMode="auto">
          <a:xfrm>
            <a:off x="-17418" y="849348"/>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44" name="Rectangle 10"/>
          <p:cNvSpPr>
            <a:spLocks noChangeArrowheads="1"/>
          </p:cNvSpPr>
          <p:nvPr/>
        </p:nvSpPr>
        <p:spPr bwMode="auto">
          <a:xfrm>
            <a:off x="-17418" y="868398"/>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graphicFrame>
        <p:nvGraphicFramePr>
          <p:cNvPr id="30" name="表 29"/>
          <p:cNvGraphicFramePr>
            <a:graphicFrameLocks noGrp="1"/>
          </p:cNvGraphicFramePr>
          <p:nvPr>
            <p:extLst>
              <p:ext uri="{D42A27DB-BD31-4B8C-83A1-F6EECF244321}">
                <p14:modId xmlns:p14="http://schemas.microsoft.com/office/powerpoint/2010/main" val="402073897"/>
              </p:ext>
            </p:extLst>
          </p:nvPr>
        </p:nvGraphicFramePr>
        <p:xfrm>
          <a:off x="971440" y="4586881"/>
          <a:ext cx="8079583" cy="1433549"/>
        </p:xfrm>
        <a:graphic>
          <a:graphicData uri="http://schemas.openxmlformats.org/drawingml/2006/table">
            <a:tbl>
              <a:tblPr firstRow="1" bandRow="1"/>
              <a:tblGrid>
                <a:gridCol w="1167493">
                  <a:extLst>
                    <a:ext uri="{9D8B030D-6E8A-4147-A177-3AD203B41FA5}">
                      <a16:colId xmlns:a16="http://schemas.microsoft.com/office/drawing/2014/main" val="20000"/>
                    </a:ext>
                  </a:extLst>
                </a:gridCol>
                <a:gridCol w="2304030">
                  <a:extLst>
                    <a:ext uri="{9D8B030D-6E8A-4147-A177-3AD203B41FA5}">
                      <a16:colId xmlns:a16="http://schemas.microsoft.com/office/drawing/2014/main" val="20002"/>
                    </a:ext>
                  </a:extLst>
                </a:gridCol>
                <a:gridCol w="2304030">
                  <a:extLst>
                    <a:ext uri="{9D8B030D-6E8A-4147-A177-3AD203B41FA5}">
                      <a16:colId xmlns:a16="http://schemas.microsoft.com/office/drawing/2014/main" val="20003"/>
                    </a:ext>
                  </a:extLst>
                </a:gridCol>
                <a:gridCol w="2304030">
                  <a:extLst>
                    <a:ext uri="{9D8B030D-6E8A-4147-A177-3AD203B41FA5}">
                      <a16:colId xmlns:a16="http://schemas.microsoft.com/office/drawing/2014/main" val="2104129998"/>
                    </a:ext>
                  </a:extLst>
                </a:gridCol>
              </a:tblGrid>
              <a:tr h="3897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043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chemeClr val="tx1"/>
                          </a:solidFill>
                          <a:latin typeface="+mj-ea"/>
                          <a:ea typeface="+mj-ea"/>
                        </a:rPr>
                        <a:t>オンライン手続きの拡大と業務改革</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1" name="ホームベース 30"/>
          <p:cNvSpPr/>
          <p:nvPr/>
        </p:nvSpPr>
        <p:spPr>
          <a:xfrm>
            <a:off x="2128352" y="5573931"/>
            <a:ext cx="6821676" cy="277176"/>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オンライン化の阻害要因分析・代替手段の検討</a:t>
            </a:r>
          </a:p>
        </p:txBody>
      </p:sp>
      <p:sp>
        <p:nvSpPr>
          <p:cNvPr id="32" name="ホームベース 31"/>
          <p:cNvSpPr/>
          <p:nvPr/>
        </p:nvSpPr>
        <p:spPr>
          <a:xfrm>
            <a:off x="2128352" y="5126068"/>
            <a:ext cx="4605556" cy="27854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優先的に進める続きのオンライン化検討・実施</a:t>
            </a:r>
          </a:p>
        </p:txBody>
      </p:sp>
      <p:sp>
        <p:nvSpPr>
          <p:cNvPr id="33" name="正方形/長方形 32"/>
          <p:cNvSpPr/>
          <p:nvPr/>
        </p:nvSpPr>
        <p:spPr>
          <a:xfrm>
            <a:off x="528717" y="4234257"/>
            <a:ext cx="1375552" cy="329321"/>
          </a:xfrm>
          <a:prstGeom prst="rect">
            <a:avLst/>
          </a:prstGeom>
        </p:spPr>
        <p:txBody>
          <a:bodyPr wrap="square">
            <a:spAutoFit/>
          </a:bodyPr>
          <a:lstStyle/>
          <a:p>
            <a:pPr fontAlgn="base">
              <a:lnSpc>
                <a:spcPct val="140000"/>
              </a:lnSpc>
              <a:spcBef>
                <a:spcPct val="10000"/>
              </a:spcBef>
              <a:spcAft>
                <a:spcPct val="0"/>
              </a:spcAft>
            </a:pPr>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34" name="Shape 128"/>
          <p:cNvSpPr/>
          <p:nvPr/>
        </p:nvSpPr>
        <p:spPr>
          <a:xfrm>
            <a:off x="211964" y="904910"/>
            <a:ext cx="9442718" cy="403321"/>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panose="020B0604030504040204" pitchFamily="50" charset="-128"/>
                <a:sym typeface="Helvetica Light"/>
              </a:rPr>
              <a:t>窓口に行くことなく自宅や外出先からオンラインで行える申請や手続きを拡大</a:t>
            </a:r>
          </a:p>
        </p:txBody>
      </p:sp>
      <p:sp>
        <p:nvSpPr>
          <p:cNvPr id="35" name="正方形/長方形 34"/>
          <p:cNvSpPr/>
          <p:nvPr/>
        </p:nvSpPr>
        <p:spPr>
          <a:xfrm>
            <a:off x="971440" y="6151126"/>
            <a:ext cx="5056100" cy="566309"/>
          </a:xfrm>
          <a:prstGeom prst="rect">
            <a:avLst/>
          </a:prstGeom>
          <a:ln>
            <a:solidFill>
              <a:srgbClr val="DF5327"/>
            </a:solidFill>
          </a:ln>
        </p:spPr>
        <p:txBody>
          <a:bodyPr wrap="square">
            <a:spAutoFit/>
          </a:bodyPr>
          <a:lstStyle/>
          <a:p>
            <a:r>
              <a:rPr lang="en-US" altLang="ja-JP" sz="1100" dirty="0">
                <a:solidFill>
                  <a:srgbClr val="000000"/>
                </a:solidFill>
                <a:latin typeface="Arial" charset="0"/>
                <a:cs typeface="メイリオ" pitchFamily="50" charset="-128"/>
              </a:rPr>
              <a:t>【KPI】</a:t>
            </a:r>
          </a:p>
          <a:p>
            <a:r>
              <a:rPr lang="ja-JP" altLang="en-US" sz="1100" dirty="0">
                <a:solidFill>
                  <a:srgbClr val="000000"/>
                </a:solidFill>
                <a:latin typeface="メイリオ"/>
                <a:ea typeface="メイリオ"/>
              </a:rPr>
              <a:t>・オンライン化する手続き数</a:t>
            </a:r>
            <a:endParaRPr lang="en-US" altLang="ja-JP" sz="1100" dirty="0">
              <a:solidFill>
                <a:srgbClr val="000000"/>
              </a:solidFill>
              <a:latin typeface="メイリオ"/>
              <a:ea typeface="メイリオ"/>
            </a:endParaRPr>
          </a:p>
        </p:txBody>
      </p:sp>
      <p:sp>
        <p:nvSpPr>
          <p:cNvPr id="36" name="右矢印 35"/>
          <p:cNvSpPr/>
          <p:nvPr/>
        </p:nvSpPr>
        <p:spPr bwMode="auto">
          <a:xfrm>
            <a:off x="553292" y="3022290"/>
            <a:ext cx="9216449" cy="585874"/>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7" name="図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067" y="2888102"/>
            <a:ext cx="1470140" cy="1019319"/>
          </a:xfrm>
          <a:prstGeom prst="rect">
            <a:avLst/>
          </a:prstGeom>
        </p:spPr>
      </p:pic>
      <p:sp>
        <p:nvSpPr>
          <p:cNvPr id="38" name="テキスト ボックス 37"/>
          <p:cNvSpPr txBox="1"/>
          <p:nvPr/>
        </p:nvSpPr>
        <p:spPr>
          <a:xfrm>
            <a:off x="172067" y="1257123"/>
            <a:ext cx="9442718" cy="13534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新しい行政オンラインシステムの運用を</a:t>
            </a:r>
            <a:r>
              <a:rPr lang="en-US" altLang="ja-JP" sz="1100" dirty="0">
                <a:solidFill>
                  <a:schemeClr val="tx1"/>
                </a:solidFill>
                <a:latin typeface="+mj-ea"/>
                <a:ea typeface="+mj-ea"/>
              </a:rPr>
              <a:t>2020</a:t>
            </a:r>
            <a:r>
              <a:rPr lang="ja-JP" altLang="en-US" sz="1100" dirty="0">
                <a:solidFill>
                  <a:schemeClr val="tx1"/>
                </a:solidFill>
                <a:latin typeface="+mj-ea"/>
                <a:ea typeface="+mj-ea"/>
              </a:rPr>
              <a:t>年</a:t>
            </a:r>
            <a:r>
              <a:rPr lang="en-US" altLang="ja-JP" sz="1100" dirty="0">
                <a:solidFill>
                  <a:schemeClr val="tx1"/>
                </a:solidFill>
                <a:latin typeface="+mj-ea"/>
                <a:ea typeface="+mj-ea"/>
              </a:rPr>
              <a:t>8</a:t>
            </a:r>
            <a:r>
              <a:rPr lang="ja-JP" altLang="en-US" sz="1100" dirty="0">
                <a:solidFill>
                  <a:schemeClr val="tx1"/>
                </a:solidFill>
                <a:latin typeface="+mj-ea"/>
                <a:ea typeface="+mj-ea"/>
              </a:rPr>
              <a:t>月から開始し、</a:t>
            </a:r>
            <a:r>
              <a:rPr lang="en-US" altLang="ja-JP" sz="1100" dirty="0">
                <a:solidFill>
                  <a:schemeClr val="tx1"/>
                </a:solidFill>
                <a:latin typeface="+mj-ea"/>
                <a:ea typeface="+mj-ea"/>
              </a:rPr>
              <a:t>2021</a:t>
            </a:r>
            <a:r>
              <a:rPr lang="ja-JP" altLang="en-US" sz="1100" dirty="0">
                <a:solidFill>
                  <a:schemeClr val="tx1"/>
                </a:solidFill>
                <a:latin typeface="+mj-ea"/>
                <a:ea typeface="+mj-ea"/>
              </a:rPr>
              <a:t>年</a:t>
            </a:r>
            <a:r>
              <a:rPr lang="en-US" altLang="ja-JP" sz="1100" dirty="0">
                <a:solidFill>
                  <a:schemeClr val="tx1"/>
                </a:solidFill>
                <a:latin typeface="+mj-ea"/>
                <a:ea typeface="+mj-ea"/>
              </a:rPr>
              <a:t>3</a:t>
            </a:r>
            <a:r>
              <a:rPr lang="ja-JP" altLang="en-US" sz="1100" dirty="0">
                <a:solidFill>
                  <a:schemeClr val="tx1"/>
                </a:solidFill>
                <a:latin typeface="+mj-ea"/>
                <a:ea typeface="+mj-ea"/>
              </a:rPr>
              <a:t>月末時点で約</a:t>
            </a:r>
            <a:r>
              <a:rPr lang="en-US" altLang="ja-JP" sz="1100" dirty="0">
                <a:solidFill>
                  <a:schemeClr val="tx1"/>
                </a:solidFill>
                <a:latin typeface="+mj-ea"/>
                <a:ea typeface="+mj-ea"/>
              </a:rPr>
              <a:t>300</a:t>
            </a:r>
            <a:r>
              <a:rPr lang="ja-JP" altLang="en-US" sz="1100" dirty="0">
                <a:solidFill>
                  <a:schemeClr val="tx1"/>
                </a:solidFill>
                <a:latin typeface="+mj-ea"/>
                <a:ea typeface="+mj-ea"/>
              </a:rPr>
              <a:t>手続きのオンライン化を進めてきた。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引き続き、申請数が多い手続き、区役所等に直接手続きに訪れることが難しい方に関係する手続き（自治体</a:t>
            </a:r>
            <a:r>
              <a:rPr lang="en-US" altLang="ja-JP" sz="1100" dirty="0">
                <a:solidFill>
                  <a:schemeClr val="tx1"/>
                </a:solidFill>
                <a:latin typeface="+mj-ea"/>
                <a:ea typeface="+mj-ea"/>
              </a:rPr>
              <a:t>DX</a:t>
            </a:r>
            <a:r>
              <a:rPr lang="ja-JP" altLang="en-US" sz="1100" dirty="0">
                <a:solidFill>
                  <a:schemeClr val="tx1"/>
                </a:solidFill>
                <a:latin typeface="+mj-ea"/>
                <a:ea typeface="+mj-ea"/>
              </a:rPr>
              <a:t>推進計画においてオンライン化対象とされている介護に関する手続約</a:t>
            </a:r>
            <a:r>
              <a:rPr lang="en-US" altLang="ja-JP" sz="1100" dirty="0">
                <a:solidFill>
                  <a:schemeClr val="tx1"/>
                </a:solidFill>
                <a:latin typeface="+mj-ea"/>
                <a:ea typeface="+mj-ea"/>
              </a:rPr>
              <a:t>10</a:t>
            </a:r>
            <a:r>
              <a:rPr lang="ja-JP" altLang="en-US" sz="1100" dirty="0">
                <a:solidFill>
                  <a:schemeClr val="tx1"/>
                </a:solidFill>
                <a:latin typeface="+mj-ea"/>
                <a:ea typeface="+mj-ea"/>
              </a:rPr>
              <a:t>件、子育てに関する手続き約</a:t>
            </a:r>
            <a:r>
              <a:rPr lang="en-US" altLang="ja-JP" sz="1100" dirty="0">
                <a:solidFill>
                  <a:schemeClr val="tx1"/>
                </a:solidFill>
                <a:latin typeface="+mj-ea"/>
                <a:ea typeface="+mj-ea"/>
              </a:rPr>
              <a:t>10</a:t>
            </a:r>
            <a:r>
              <a:rPr lang="ja-JP" altLang="en-US" sz="1100" dirty="0">
                <a:solidFill>
                  <a:schemeClr val="tx1"/>
                </a:solidFill>
                <a:latin typeface="+mj-ea"/>
                <a:ea typeface="+mj-ea"/>
              </a:rPr>
              <a:t>件を含む。）等から優先的に取組を進め、オンライン化を実施するにあたっての課題解決の取組を進める。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すべての行政手続きを対象に書類提出・押印行為・対面対応の必要性を精査し、行政手続きの一連の流れを各要素に分解したうえで、徹底的にスリム化を進める。また、行政手続きのスリム化とあわせてデジタル化を進めることにより、オンライン手続きを拡大する。</a:t>
            </a:r>
            <a:endParaRPr lang="en-US" altLang="ja-JP" sz="1100" dirty="0">
              <a:solidFill>
                <a:schemeClr val="tx1"/>
              </a:solidFill>
              <a:latin typeface="+mj-ea"/>
              <a:ea typeface="+mj-ea"/>
            </a:endParaRPr>
          </a:p>
        </p:txBody>
      </p:sp>
      <p:sp>
        <p:nvSpPr>
          <p:cNvPr id="40" name="テキスト ボックス 39"/>
          <p:cNvSpPr txBox="1"/>
          <p:nvPr/>
        </p:nvSpPr>
        <p:spPr>
          <a:xfrm>
            <a:off x="220549" y="3627372"/>
            <a:ext cx="1624043" cy="4047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700" dirty="0">
                <a:solidFill>
                  <a:srgbClr val="000000"/>
                </a:solidFill>
                <a:latin typeface="+mj-ea"/>
                <a:ea typeface="+mj-ea"/>
              </a:rPr>
              <a:t>「大阪市行政オンラインシステム」</a:t>
            </a:r>
            <a:endParaRPr lang="en-US" altLang="ja-JP" sz="700" dirty="0">
              <a:solidFill>
                <a:srgbClr val="000000"/>
              </a:solidFill>
              <a:latin typeface="+mj-ea"/>
              <a:ea typeface="+mj-ea"/>
            </a:endParaRPr>
          </a:p>
          <a:p>
            <a:pPr algn="ctr" fontAlgn="base">
              <a:lnSpc>
                <a:spcPct val="140000"/>
              </a:lnSpc>
              <a:spcBef>
                <a:spcPct val="10000"/>
              </a:spcBef>
              <a:spcAft>
                <a:spcPct val="0"/>
              </a:spcAft>
              <a:defRPr/>
            </a:pPr>
            <a:r>
              <a:rPr lang="ja-JP" altLang="en-US" sz="700" dirty="0">
                <a:solidFill>
                  <a:srgbClr val="000000"/>
                </a:solidFill>
                <a:latin typeface="+mj-ea"/>
                <a:ea typeface="+mj-ea"/>
              </a:rPr>
              <a:t>へアクセス</a:t>
            </a:r>
            <a:endParaRPr lang="en-US" altLang="ja-JP" sz="700" dirty="0">
              <a:solidFill>
                <a:srgbClr val="000000"/>
              </a:solidFill>
              <a:latin typeface="+mj-ea"/>
              <a:ea typeface="+mj-ea"/>
            </a:endParaRPr>
          </a:p>
        </p:txBody>
      </p:sp>
      <p:pic>
        <p:nvPicPr>
          <p:cNvPr id="45" name="図 44"/>
          <p:cNvPicPr/>
          <p:nvPr/>
        </p:nvPicPr>
        <p:blipFill rotWithShape="1">
          <a:blip r:embed="rId3" cstate="email">
            <a:extLst>
              <a:ext uri="{28A0092B-C50C-407E-A947-70E740481C1C}">
                <a14:useLocalDpi xmlns:a14="http://schemas.microsoft.com/office/drawing/2010/main"/>
              </a:ext>
            </a:extLst>
          </a:blip>
          <a:srcRect/>
          <a:stretch/>
        </p:blipFill>
        <p:spPr bwMode="auto">
          <a:xfrm>
            <a:off x="369743" y="3013907"/>
            <a:ext cx="1062739" cy="538171"/>
          </a:xfrm>
          <a:prstGeom prst="rect">
            <a:avLst/>
          </a:prstGeom>
          <a:ln>
            <a:noFill/>
          </a:ln>
          <a:extLst>
            <a:ext uri="{53640926-AAD7-44D8-BBD7-CCE9431645EC}">
              <a14:shadowObscured xmlns:a14="http://schemas.microsoft.com/office/drawing/2010/main"/>
            </a:ext>
          </a:extLst>
        </p:spPr>
      </p:pic>
      <p:pic>
        <p:nvPicPr>
          <p:cNvPr id="65" name="図 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0524" y="2784560"/>
            <a:ext cx="1029240" cy="718348"/>
          </a:xfrm>
          <a:prstGeom prst="rect">
            <a:avLst/>
          </a:prstGeom>
        </p:spPr>
      </p:pic>
      <p:pic>
        <p:nvPicPr>
          <p:cNvPr id="66" name="図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3623" y="2697535"/>
            <a:ext cx="591592" cy="1057182"/>
          </a:xfrm>
          <a:prstGeom prst="rect">
            <a:avLst/>
          </a:prstGeom>
        </p:spPr>
      </p:pic>
      <p:sp>
        <p:nvSpPr>
          <p:cNvPr id="67" name="テキスト ボックス 66"/>
          <p:cNvSpPr txBox="1"/>
          <p:nvPr/>
        </p:nvSpPr>
        <p:spPr>
          <a:xfrm>
            <a:off x="2060791" y="3614196"/>
            <a:ext cx="1629490" cy="2646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利用者の新規登録・ログイン</a:t>
            </a:r>
            <a:endParaRPr lang="en-US" altLang="ja-JP" sz="800" dirty="0">
              <a:solidFill>
                <a:srgbClr val="000000"/>
              </a:solidFill>
              <a:latin typeface="+mj-ea"/>
              <a:ea typeface="+mj-ea"/>
            </a:endParaRPr>
          </a:p>
        </p:txBody>
      </p:sp>
      <p:pic>
        <p:nvPicPr>
          <p:cNvPr id="68" name="図 6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00402" y="2956109"/>
            <a:ext cx="764977" cy="65194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69" name="図 6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0726" y="2671581"/>
            <a:ext cx="954686" cy="1175360"/>
          </a:xfrm>
          <a:prstGeom prst="rect">
            <a:avLst/>
          </a:prstGeom>
        </p:spPr>
      </p:pic>
      <p:sp>
        <p:nvSpPr>
          <p:cNvPr id="70" name="テキスト ボックス 69"/>
          <p:cNvSpPr txBox="1"/>
          <p:nvPr/>
        </p:nvSpPr>
        <p:spPr>
          <a:xfrm>
            <a:off x="4137998" y="3878884"/>
            <a:ext cx="1590650" cy="4493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申請したい手続きを検索</a:t>
            </a:r>
            <a:endParaRPr lang="en-US" altLang="ja-JP" sz="800" dirty="0">
              <a:solidFill>
                <a:srgbClr val="000000"/>
              </a:solidFill>
              <a:latin typeface="+mj-ea"/>
              <a:ea typeface="+mj-ea"/>
            </a:endParaRPr>
          </a:p>
          <a:p>
            <a:pPr algn="ctr" fontAlgn="base">
              <a:lnSpc>
                <a:spcPct val="140000"/>
              </a:lnSpc>
              <a:spcBef>
                <a:spcPct val="10000"/>
              </a:spcBef>
              <a:spcAft>
                <a:spcPct val="0"/>
              </a:spcAft>
              <a:defRPr/>
            </a:pPr>
            <a:r>
              <a:rPr lang="ja-JP" altLang="en-US" sz="800" dirty="0">
                <a:solidFill>
                  <a:srgbClr val="000000"/>
                </a:solidFill>
                <a:latin typeface="+mj-ea"/>
                <a:ea typeface="+mj-ea"/>
              </a:rPr>
              <a:t>申請内容を入力</a:t>
            </a:r>
            <a:endParaRPr lang="en-US" altLang="ja-JP" sz="800" dirty="0">
              <a:solidFill>
                <a:srgbClr val="000000"/>
              </a:solidFill>
              <a:latin typeface="+mj-ea"/>
              <a:ea typeface="+mj-ea"/>
            </a:endParaRPr>
          </a:p>
        </p:txBody>
      </p:sp>
      <p:pic>
        <p:nvPicPr>
          <p:cNvPr id="71" name="図 7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48483" y="2694517"/>
            <a:ext cx="777340" cy="1285919"/>
          </a:xfrm>
          <a:prstGeom prst="rect">
            <a:avLst/>
          </a:prstGeom>
        </p:spPr>
      </p:pic>
      <p:sp>
        <p:nvSpPr>
          <p:cNvPr id="72" name="テキスト ボックス 71"/>
          <p:cNvSpPr txBox="1"/>
          <p:nvPr/>
        </p:nvSpPr>
        <p:spPr>
          <a:xfrm>
            <a:off x="6405516" y="3988819"/>
            <a:ext cx="663273" cy="2646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申請完了</a:t>
            </a:r>
            <a:endParaRPr lang="en-US" altLang="ja-JP" sz="800" dirty="0">
              <a:solidFill>
                <a:srgbClr val="000000"/>
              </a:solidFill>
              <a:latin typeface="+mj-ea"/>
              <a:ea typeface="+mj-ea"/>
            </a:endParaRPr>
          </a:p>
        </p:txBody>
      </p:sp>
      <p:pic>
        <p:nvPicPr>
          <p:cNvPr id="73" name="図 7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203" y="2671581"/>
            <a:ext cx="1096069" cy="1222538"/>
          </a:xfrm>
          <a:prstGeom prst="rect">
            <a:avLst/>
          </a:prstGeom>
        </p:spPr>
      </p:pic>
      <p:pic>
        <p:nvPicPr>
          <p:cNvPr id="74" name="図 7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42481" y="2855481"/>
            <a:ext cx="954154" cy="1051422"/>
          </a:xfrm>
          <a:prstGeom prst="rect">
            <a:avLst/>
          </a:prstGeom>
        </p:spPr>
      </p:pic>
      <p:sp>
        <p:nvSpPr>
          <p:cNvPr id="75" name="テキスト ボックス 74"/>
          <p:cNvSpPr txBox="1"/>
          <p:nvPr/>
        </p:nvSpPr>
        <p:spPr>
          <a:xfrm>
            <a:off x="7668928" y="3939136"/>
            <a:ext cx="1907069" cy="4493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進捗状況をメールでお知らせ</a:t>
            </a:r>
            <a:endParaRPr lang="en-US" altLang="ja-JP" sz="800" dirty="0">
              <a:solidFill>
                <a:srgbClr val="000000"/>
              </a:solidFill>
              <a:latin typeface="+mj-ea"/>
              <a:ea typeface="+mj-ea"/>
            </a:endParaRPr>
          </a:p>
          <a:p>
            <a:pPr algn="ctr" fontAlgn="base">
              <a:lnSpc>
                <a:spcPct val="140000"/>
              </a:lnSpc>
              <a:spcBef>
                <a:spcPct val="10000"/>
              </a:spcBef>
              <a:spcAft>
                <a:spcPct val="0"/>
              </a:spcAft>
              <a:defRPr/>
            </a:pPr>
            <a:r>
              <a:rPr lang="ja-JP" altLang="en-US" sz="800" dirty="0">
                <a:solidFill>
                  <a:srgbClr val="000000"/>
                </a:solidFill>
                <a:latin typeface="+mj-ea"/>
                <a:ea typeface="+mj-ea"/>
              </a:rPr>
              <a:t>マイページから申請状況を確認</a:t>
            </a:r>
            <a:endParaRPr lang="en-US" altLang="ja-JP" sz="800" dirty="0">
              <a:solidFill>
                <a:srgbClr val="000000"/>
              </a:solidFill>
              <a:latin typeface="+mj-ea"/>
              <a:ea typeface="+mj-ea"/>
            </a:endParaRPr>
          </a:p>
        </p:txBody>
      </p:sp>
      <p:pic>
        <p:nvPicPr>
          <p:cNvPr id="76" name="コンテンツ プレースホルダー 11">
            <a:extLst>
              <a:ext uri="{FF2B5EF4-FFF2-40B4-BE49-F238E27FC236}">
                <a16:creationId xmlns:a16="http://schemas.microsoft.com/office/drawing/2014/main" id="{858F6723-CEB6-4AEA-ABDB-2FCF9A9ED29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833149">
            <a:off x="7487853" y="3882152"/>
            <a:ext cx="362150" cy="215694"/>
          </a:xfrm>
          <a:prstGeom prst="rect">
            <a:avLst/>
          </a:prstGeom>
        </p:spPr>
      </p:pic>
      <p:pic>
        <p:nvPicPr>
          <p:cNvPr id="77" name="図 7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20624" y="2937431"/>
            <a:ext cx="1047564" cy="919066"/>
          </a:xfrm>
          <a:prstGeom prst="rect">
            <a:avLst/>
          </a:prstGeom>
        </p:spPr>
      </p:pic>
    </p:spTree>
    <p:extLst>
      <p:ext uri="{BB962C8B-B14F-4D97-AF65-F5344CB8AC3E}">
        <p14:creationId xmlns:p14="http://schemas.microsoft.com/office/powerpoint/2010/main" val="227459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4294967295"/>
          </p:nvPr>
        </p:nvSpPr>
        <p:spPr>
          <a:xfrm>
            <a:off x="7594600" y="6632575"/>
            <a:ext cx="2311400" cy="180975"/>
          </a:xfrm>
          <a:prstGeom prst="rect">
            <a:avLst/>
          </a:prstGeom>
        </p:spPr>
        <p:txBody>
          <a:bodyPr/>
          <a:lstStyle>
            <a:lvl1pPr eaLnBrk="0" hangingPunct="0">
              <a:defRPr kumimoji="1" sz="1788">
                <a:solidFill>
                  <a:srgbClr val="4D4D4D"/>
                </a:solidFill>
                <a:latin typeface="Arial" panose="020B0604020202020204" pitchFamily="34" charset="0"/>
                <a:ea typeface="メイリオ" panose="020B0604030504040204" pitchFamily="50" charset="-128"/>
              </a:defRPr>
            </a:lvl1pPr>
            <a:lvl2pPr marL="603647" indent="-232172" eaLnBrk="0" hangingPunct="0">
              <a:defRPr kumimoji="1" sz="1788">
                <a:solidFill>
                  <a:srgbClr val="4D4D4D"/>
                </a:solidFill>
                <a:latin typeface="Arial" panose="020B0604020202020204" pitchFamily="34" charset="0"/>
                <a:ea typeface="メイリオ" panose="020B0604030504040204" pitchFamily="50" charset="-128"/>
              </a:defRPr>
            </a:lvl2pPr>
            <a:lvl3pPr marL="928688" indent="-185738" eaLnBrk="0" hangingPunct="0">
              <a:defRPr kumimoji="1" sz="1788">
                <a:solidFill>
                  <a:srgbClr val="4D4D4D"/>
                </a:solidFill>
                <a:latin typeface="Arial" panose="020B0604020202020204" pitchFamily="34" charset="0"/>
                <a:ea typeface="メイリオ" panose="020B0604030504040204" pitchFamily="50" charset="-128"/>
              </a:defRPr>
            </a:lvl3pPr>
            <a:lvl4pPr marL="1300163" indent="-185738" eaLnBrk="0" hangingPunct="0">
              <a:defRPr kumimoji="1" sz="1788">
                <a:solidFill>
                  <a:srgbClr val="4D4D4D"/>
                </a:solidFill>
                <a:latin typeface="Arial" panose="020B0604020202020204" pitchFamily="34" charset="0"/>
                <a:ea typeface="メイリオ" panose="020B0604030504040204" pitchFamily="50" charset="-128"/>
              </a:defRPr>
            </a:lvl4pPr>
            <a:lvl5pPr marL="1671638" indent="-185738" eaLnBrk="0" hangingPunct="0">
              <a:defRPr kumimoji="1" sz="1788">
                <a:solidFill>
                  <a:srgbClr val="4D4D4D"/>
                </a:solidFill>
                <a:latin typeface="Arial" panose="020B0604020202020204" pitchFamily="34" charset="0"/>
                <a:ea typeface="メイリオ" panose="020B0604030504040204" pitchFamily="50" charset="-128"/>
              </a:defRPr>
            </a:lvl5pPr>
            <a:lvl6pPr marL="204311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6pPr>
            <a:lvl7pPr marL="241458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7pPr>
            <a:lvl8pPr marL="2786063"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8pPr>
            <a:lvl9pPr marL="3157538" indent="-185738" eaLnBrk="0" fontAlgn="base" hangingPunct="0">
              <a:lnSpc>
                <a:spcPct val="140000"/>
              </a:lnSpc>
              <a:spcBef>
                <a:spcPct val="10000"/>
              </a:spcBef>
              <a:spcAft>
                <a:spcPct val="0"/>
              </a:spcAft>
              <a:defRPr kumimoji="1" sz="1788">
                <a:solidFill>
                  <a:srgbClr val="4D4D4D"/>
                </a:solidFill>
                <a:latin typeface="Arial" panose="020B0604020202020204" pitchFamily="34" charset="0"/>
                <a:ea typeface="メイリオ" panose="020B0604030504040204" pitchFamily="50" charset="-128"/>
              </a:defRPr>
            </a:lvl9pPr>
          </a:lstStyle>
          <a:p>
            <a:pPr algn="r" eaLnBrk="1" fontAlgn="base" hangingPunct="1">
              <a:spcAft>
                <a:spcPct val="0"/>
              </a:spcAft>
            </a:pPr>
            <a:fld id="{54A53795-6EF6-48D5-90A5-2535AB951785}" type="slidenum">
              <a:rPr kumimoji="0" lang="en-US" altLang="ja-JP" sz="1000">
                <a:solidFill>
                  <a:srgbClr val="000000"/>
                </a:solidFill>
                <a:latin typeface="メイリオ" panose="020B0604030504040204" pitchFamily="50" charset="-128"/>
              </a:rPr>
              <a:pPr algn="r" eaLnBrk="1" fontAlgn="base" hangingPunct="1">
                <a:spcAft>
                  <a:spcPct val="0"/>
                </a:spcAft>
              </a:pPr>
              <a:t>22</a:t>
            </a:fld>
            <a:endParaRPr kumimoji="0" lang="en-US" altLang="ja-JP" sz="1000" dirty="0">
              <a:solidFill>
                <a:srgbClr val="000000"/>
              </a:solidFill>
              <a:latin typeface="メイリオ" panose="020B0604030504040204" pitchFamily="50" charset="-128"/>
            </a:endParaRPr>
          </a:p>
        </p:txBody>
      </p:sp>
      <p:sp>
        <p:nvSpPr>
          <p:cNvPr id="109" name="Shape 128"/>
          <p:cNvSpPr/>
          <p:nvPr/>
        </p:nvSpPr>
        <p:spPr>
          <a:xfrm>
            <a:off x="172067" y="1000097"/>
            <a:ext cx="9442718" cy="403321"/>
          </a:xfrm>
          <a:prstGeom prst="rect">
            <a:avLst/>
          </a:prstGeom>
          <a:ln w="12700">
            <a:miter lim="400000"/>
          </a:ln>
          <a:extLst>
            <a:ext uri="{C572A759-6A51-4108-AA02-DFA0A04FC94B}">
              <ma14:wrappingTextBoxFlag xmlns="" xmlns:ma14="http://schemas.microsoft.com/office/mac/drawingml/2011/main" val="1"/>
            </a:ext>
          </a:extLst>
        </p:spPr>
        <p:txBody>
          <a:bodyPr wrap="square" lIns="29022" tIns="29022" rIns="29022" bIns="29022" anchor="ctr">
            <a:spAutoFit/>
          </a:bodyPr>
          <a:lstStyle/>
          <a:p>
            <a:pPr defTabSz="333735" hangingPunct="0">
              <a:defRPr sz="2600"/>
            </a:pPr>
            <a:r>
              <a:rPr kumimoji="0" lang="ja-JP" altLang="en-US" sz="1600" kern="0" dirty="0">
                <a:solidFill>
                  <a:srgbClr val="C00000"/>
                </a:solidFill>
                <a:latin typeface="メイリオ"/>
                <a:ea typeface="メイリオ"/>
                <a:sym typeface="Helvetica Light"/>
              </a:rPr>
              <a:t>行政オンラインシステムの機能拡充及びスマート申請の実現</a:t>
            </a:r>
            <a:endParaRPr kumimoji="0" lang="en-US" altLang="ja-JP" sz="1600" kern="0" dirty="0">
              <a:solidFill>
                <a:srgbClr val="C00000"/>
              </a:solidFill>
              <a:latin typeface="メイリオ"/>
              <a:ea typeface="メイリオ"/>
              <a:sym typeface="Helvetica Light"/>
            </a:endParaRPr>
          </a:p>
        </p:txBody>
      </p:sp>
      <p:sp>
        <p:nvSpPr>
          <p:cNvPr id="39" name="正方形/長方形 38"/>
          <p:cNvSpPr/>
          <p:nvPr/>
        </p:nvSpPr>
        <p:spPr>
          <a:xfrm>
            <a:off x="513116" y="5918207"/>
            <a:ext cx="5056100" cy="837152"/>
          </a:xfrm>
          <a:prstGeom prst="rect">
            <a:avLst/>
          </a:prstGeom>
          <a:ln>
            <a:solidFill>
              <a:srgbClr val="DF5327"/>
            </a:solidFill>
          </a:ln>
        </p:spPr>
        <p:txBody>
          <a:bodyPr wrap="square">
            <a:spAutoFit/>
          </a:bodyPr>
          <a:lstStyle/>
          <a:p>
            <a:r>
              <a:rPr lang="en-US" altLang="ja-JP" sz="1100" dirty="0">
                <a:solidFill>
                  <a:prstClr val="black"/>
                </a:solidFill>
              </a:rPr>
              <a:t>【</a:t>
            </a:r>
            <a:r>
              <a:rPr lang="ja-JP" altLang="en-US" sz="1100" dirty="0">
                <a:solidFill>
                  <a:prstClr val="black"/>
                </a:solidFill>
              </a:rPr>
              <a:t>期待される効果</a:t>
            </a:r>
            <a:r>
              <a:rPr lang="en-US" altLang="ja-JP" sz="1100" dirty="0">
                <a:solidFill>
                  <a:prstClr val="black"/>
                </a:solidFill>
              </a:rPr>
              <a:t>】</a:t>
            </a:r>
          </a:p>
          <a:p>
            <a:r>
              <a:rPr lang="ja-JP" altLang="en-US" sz="1100" dirty="0">
                <a:solidFill>
                  <a:prstClr val="black"/>
                </a:solidFill>
              </a:rPr>
              <a:t>・行政手続きのために市民が費やしている時間や費用の削減（利便性向上）</a:t>
            </a:r>
            <a:endParaRPr lang="en-US" altLang="ja-JP" sz="1100" dirty="0">
              <a:solidFill>
                <a:prstClr val="black"/>
              </a:solidFill>
            </a:endParaRPr>
          </a:p>
          <a:p>
            <a:r>
              <a:rPr lang="ja-JP" altLang="en-US" sz="1100" dirty="0">
                <a:solidFill>
                  <a:prstClr val="black"/>
                </a:solidFill>
              </a:rPr>
              <a:t>・窓口の混雑緩和・待ち時間の削減</a:t>
            </a:r>
            <a:endParaRPr lang="ja-JP" altLang="en-US" sz="1100" dirty="0">
              <a:solidFill>
                <a:schemeClr val="accent2"/>
              </a:solidFill>
            </a:endParaRPr>
          </a:p>
        </p:txBody>
      </p:sp>
      <p:sp>
        <p:nvSpPr>
          <p:cNvPr id="41" name="Rectangle 2"/>
          <p:cNvSpPr txBox="1">
            <a:spLocks noChangeArrowheads="1"/>
          </p:cNvSpPr>
          <p:nvPr/>
        </p:nvSpPr>
        <p:spPr>
          <a:xfrm>
            <a:off x="172067" y="536001"/>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en-US" altLang="ja-JP" kern="0" dirty="0"/>
              <a:t>ICT</a:t>
            </a:r>
            <a:r>
              <a:rPr lang="ja-JP" altLang="en-US" kern="0" dirty="0"/>
              <a:t>を活用した</a:t>
            </a:r>
            <a:r>
              <a:rPr lang="en-US" altLang="ja-JP" kern="0" dirty="0"/>
              <a:t>BPR</a:t>
            </a:r>
            <a:r>
              <a:rPr lang="ja-JP" altLang="en-US" kern="0" dirty="0"/>
              <a:t>の推進</a:t>
            </a:r>
          </a:p>
        </p:txBody>
      </p:sp>
      <p:sp>
        <p:nvSpPr>
          <p:cNvPr id="28" name="Rectangle 2"/>
          <p:cNvSpPr txBox="1">
            <a:spLocks noChangeArrowheads="1"/>
          </p:cNvSpPr>
          <p:nvPr/>
        </p:nvSpPr>
        <p:spPr>
          <a:xfrm>
            <a:off x="172067" y="163872"/>
            <a:ext cx="8384703" cy="312125"/>
          </a:xfrm>
          <a:prstGeom prst="rect">
            <a:avLst/>
          </a:prstGeom>
          <a:noFill/>
        </p:spPr>
        <p:txBody>
          <a:bodyPr anchor="ctr"/>
          <a:lstStyle>
            <a:lvl1pPr algn="l" rtl="0" eaLnBrk="0" fontAlgn="base" hangingPunct="0">
              <a:spcBef>
                <a:spcPct val="0"/>
              </a:spcBef>
              <a:spcAft>
                <a:spcPct val="0"/>
              </a:spcAft>
              <a:defRPr kumimoji="1" sz="2200">
                <a:solidFill>
                  <a:srgbClr val="5F5F5F"/>
                </a:solidFill>
                <a:latin typeface="+mj-lt"/>
                <a:ea typeface="+mj-ea"/>
                <a:cs typeface="+mj-cs"/>
              </a:defRPr>
            </a:lvl1pPr>
            <a:lvl2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2pPr>
            <a:lvl3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3pPr>
            <a:lvl4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4pPr>
            <a:lvl5pPr algn="l" rtl="0" eaLnBrk="0" fontAlgn="base" hangingPunct="0">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5pPr>
            <a:lvl6pPr marL="4572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6pPr>
            <a:lvl7pPr marL="9144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7pPr>
            <a:lvl8pPr marL="13716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8pPr>
            <a:lvl9pPr marL="1828800" algn="l" rtl="0" fontAlgn="base">
              <a:spcBef>
                <a:spcPct val="0"/>
              </a:spcBef>
              <a:spcAft>
                <a:spcPct val="0"/>
              </a:spcAft>
              <a:defRPr kumimoji="1" sz="2200">
                <a:solidFill>
                  <a:srgbClr val="5F5F5F"/>
                </a:solidFill>
                <a:latin typeface="メイリオ" pitchFamily="50" charset="-128"/>
                <a:ea typeface="メイリオ" pitchFamily="50" charset="-128"/>
                <a:cs typeface="ＭＳ Ｐゴシック" pitchFamily="50" charset="-128"/>
              </a:defRPr>
            </a:lvl9pPr>
          </a:lstStyle>
          <a:p>
            <a:pPr eaLnBrk="1" hangingPunct="1">
              <a:lnSpc>
                <a:spcPct val="100000"/>
              </a:lnSpc>
            </a:pPr>
            <a:r>
              <a:rPr lang="ja-JP" altLang="en-US" kern="0" dirty="0"/>
              <a:t>行政手続きのオンライン化・行政サービスのリモート化</a:t>
            </a:r>
          </a:p>
        </p:txBody>
      </p:sp>
      <p:sp>
        <p:nvSpPr>
          <p:cNvPr id="43" name="Line 5"/>
          <p:cNvSpPr>
            <a:spLocks noChangeShapeType="1"/>
          </p:cNvSpPr>
          <p:nvPr/>
        </p:nvSpPr>
        <p:spPr bwMode="auto">
          <a:xfrm>
            <a:off x="-17418" y="849348"/>
            <a:ext cx="9906000" cy="0"/>
          </a:xfrm>
          <a:prstGeom prst="line">
            <a:avLst/>
          </a:prstGeom>
          <a:noFill/>
          <a:ln w="9525">
            <a:solidFill>
              <a:srgbClr val="EAEAE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44" name="Rectangle 10"/>
          <p:cNvSpPr>
            <a:spLocks noChangeArrowheads="1"/>
          </p:cNvSpPr>
          <p:nvPr/>
        </p:nvSpPr>
        <p:spPr bwMode="auto">
          <a:xfrm>
            <a:off x="-17418" y="868398"/>
            <a:ext cx="9906000" cy="36512"/>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endParaRPr lang="en-US" altLang="ja-JP"/>
          </a:p>
        </p:txBody>
      </p:sp>
      <p:pic>
        <p:nvPicPr>
          <p:cNvPr id="42" name="図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1437" y="2194897"/>
            <a:ext cx="1117566" cy="1235835"/>
          </a:xfrm>
          <a:prstGeom prst="rect">
            <a:avLst/>
          </a:prstGeom>
        </p:spPr>
      </p:pic>
      <p:graphicFrame>
        <p:nvGraphicFramePr>
          <p:cNvPr id="46" name="表 45"/>
          <p:cNvGraphicFramePr>
            <a:graphicFrameLocks noGrp="1"/>
          </p:cNvGraphicFramePr>
          <p:nvPr>
            <p:extLst>
              <p:ext uri="{D42A27DB-BD31-4B8C-83A1-F6EECF244321}">
                <p14:modId xmlns:p14="http://schemas.microsoft.com/office/powerpoint/2010/main" val="3154564570"/>
              </p:ext>
            </p:extLst>
          </p:nvPr>
        </p:nvGraphicFramePr>
        <p:xfrm>
          <a:off x="513116" y="3815614"/>
          <a:ext cx="8079583" cy="2053455"/>
        </p:xfrm>
        <a:graphic>
          <a:graphicData uri="http://schemas.openxmlformats.org/drawingml/2006/table">
            <a:tbl>
              <a:tblPr firstRow="1" bandRow="1"/>
              <a:tblGrid>
                <a:gridCol w="1282128">
                  <a:extLst>
                    <a:ext uri="{9D8B030D-6E8A-4147-A177-3AD203B41FA5}">
                      <a16:colId xmlns:a16="http://schemas.microsoft.com/office/drawing/2014/main" val="20000"/>
                    </a:ext>
                  </a:extLst>
                </a:gridCol>
                <a:gridCol w="2189395">
                  <a:extLst>
                    <a:ext uri="{9D8B030D-6E8A-4147-A177-3AD203B41FA5}">
                      <a16:colId xmlns:a16="http://schemas.microsoft.com/office/drawing/2014/main" val="20002"/>
                    </a:ext>
                  </a:extLst>
                </a:gridCol>
                <a:gridCol w="2304030">
                  <a:extLst>
                    <a:ext uri="{9D8B030D-6E8A-4147-A177-3AD203B41FA5}">
                      <a16:colId xmlns:a16="http://schemas.microsoft.com/office/drawing/2014/main" val="20003"/>
                    </a:ext>
                  </a:extLst>
                </a:gridCol>
                <a:gridCol w="2304030">
                  <a:extLst>
                    <a:ext uri="{9D8B030D-6E8A-4147-A177-3AD203B41FA5}">
                      <a16:colId xmlns:a16="http://schemas.microsoft.com/office/drawing/2014/main" val="2104129998"/>
                    </a:ext>
                  </a:extLst>
                </a:gridCol>
              </a:tblGrid>
              <a:tr h="349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886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j-ea"/>
                          <a:ea typeface="+mj-ea"/>
                        </a:rPr>
                        <a:t>スマート申請の導入</a:t>
                      </a:r>
                      <a:endParaRPr kumimoji="0" lang="en-US" altLang="ja-JP" sz="1000" kern="0" dirty="0">
                        <a:solidFill>
                          <a:sysClr val="windowText" lastClr="000000"/>
                        </a:solidFill>
                        <a:latin typeface="+mj-ea"/>
                        <a:ea typeface="+mj-ea"/>
                      </a:endParaRPr>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150052012"/>
                  </a:ext>
                </a:extLst>
              </a:tr>
              <a:tr h="816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行政オンラインシステム機能拡充</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641236644"/>
                  </a:ext>
                </a:extLst>
              </a:tr>
            </a:tbl>
          </a:graphicData>
        </a:graphic>
      </p:graphicFrame>
      <p:sp>
        <p:nvSpPr>
          <p:cNvPr id="47" name="正方形/長方形 46"/>
          <p:cNvSpPr/>
          <p:nvPr/>
        </p:nvSpPr>
        <p:spPr>
          <a:xfrm>
            <a:off x="450329" y="3564336"/>
            <a:ext cx="1235509" cy="307777"/>
          </a:xfrm>
          <a:prstGeom prst="rect">
            <a:avLst/>
          </a:prstGeom>
        </p:spPr>
        <p:txBody>
          <a:bodyPr wrap="square">
            <a:spAutoFit/>
          </a:bodyPr>
          <a:lstStyle/>
          <a:p>
            <a:pPr fontAlgn="base">
              <a:lnSpc>
                <a:spcPct val="140000"/>
              </a:lnSpc>
              <a:spcBef>
                <a:spcPct val="10000"/>
              </a:spcBef>
              <a:spcAft>
                <a:spcPct val="0"/>
              </a:spcAft>
            </a:pPr>
            <a:r>
              <a:rPr lang="en-US" altLang="ja-JP" sz="1000" dirty="0">
                <a:solidFill>
                  <a:srgbClr val="000000"/>
                </a:solidFill>
                <a:latin typeface="+mj-ea"/>
                <a:ea typeface="+mj-ea"/>
              </a:rPr>
              <a:t>【</a:t>
            </a:r>
            <a:r>
              <a:rPr lang="ja-JP" altLang="en-US" sz="1000" dirty="0">
                <a:solidFill>
                  <a:srgbClr val="000000"/>
                </a:solidFill>
                <a:latin typeface="+mj-ea"/>
                <a:ea typeface="+mj-ea"/>
              </a:rPr>
              <a:t>スケジュール</a:t>
            </a:r>
            <a:r>
              <a:rPr lang="en-US" altLang="ja-JP" sz="1000" dirty="0">
                <a:solidFill>
                  <a:srgbClr val="000000"/>
                </a:solidFill>
                <a:latin typeface="+mj-ea"/>
                <a:ea typeface="+mj-ea"/>
              </a:rPr>
              <a:t>】</a:t>
            </a:r>
          </a:p>
        </p:txBody>
      </p:sp>
      <p:sp>
        <p:nvSpPr>
          <p:cNvPr id="48" name="ホームベース 47"/>
          <p:cNvSpPr/>
          <p:nvPr/>
        </p:nvSpPr>
        <p:spPr>
          <a:xfrm>
            <a:off x="5435047" y="4631346"/>
            <a:ext cx="844658"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00000"/>
              </a:lnSpc>
              <a:spcBef>
                <a:spcPct val="10000"/>
              </a:spcBef>
              <a:spcAft>
                <a:spcPct val="0"/>
              </a:spcAft>
            </a:pPr>
            <a:r>
              <a:rPr lang="ja-JP" altLang="en-US" sz="600" dirty="0">
                <a:solidFill>
                  <a:srgbClr val="000000"/>
                </a:solidFill>
                <a:latin typeface="+mj-ea"/>
                <a:ea typeface="+mj-ea"/>
              </a:rPr>
              <a:t>スマート申請の</a:t>
            </a:r>
            <a:endParaRPr lang="en-US" altLang="ja-JP" sz="600" dirty="0">
              <a:solidFill>
                <a:srgbClr val="000000"/>
              </a:solidFill>
              <a:latin typeface="+mj-ea"/>
              <a:ea typeface="+mj-ea"/>
            </a:endParaRPr>
          </a:p>
          <a:p>
            <a:pPr algn="ctr" fontAlgn="base">
              <a:lnSpc>
                <a:spcPct val="100000"/>
              </a:lnSpc>
              <a:spcBef>
                <a:spcPct val="10000"/>
              </a:spcBef>
              <a:spcAft>
                <a:spcPct val="0"/>
              </a:spcAft>
            </a:pPr>
            <a:r>
              <a:rPr lang="ja-JP" altLang="en-US" sz="600" dirty="0">
                <a:solidFill>
                  <a:srgbClr val="000000"/>
                </a:solidFill>
                <a:latin typeface="+mj-ea"/>
                <a:ea typeface="+mj-ea"/>
              </a:rPr>
              <a:t>モデル区への導入</a:t>
            </a:r>
          </a:p>
        </p:txBody>
      </p:sp>
      <p:sp>
        <p:nvSpPr>
          <p:cNvPr id="49" name="ホームベース 48"/>
          <p:cNvSpPr/>
          <p:nvPr/>
        </p:nvSpPr>
        <p:spPr>
          <a:xfrm>
            <a:off x="2080469" y="5119494"/>
            <a:ext cx="6475510" cy="29955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スマートフォン用アプリ「スマート</a:t>
            </a:r>
            <a:r>
              <a:rPr lang="en-US" altLang="ja-JP" sz="900" dirty="0">
                <a:solidFill>
                  <a:srgbClr val="000000"/>
                </a:solidFill>
                <a:latin typeface="+mj-ea"/>
                <a:ea typeface="+mj-ea"/>
              </a:rPr>
              <a:t>OSAKA</a:t>
            </a:r>
            <a:r>
              <a:rPr lang="ja-JP" altLang="en-US" sz="900" dirty="0">
                <a:solidFill>
                  <a:srgbClr val="000000"/>
                </a:solidFill>
                <a:latin typeface="+mj-ea"/>
                <a:ea typeface="+mj-ea"/>
              </a:rPr>
              <a:t>」の提供</a:t>
            </a:r>
          </a:p>
        </p:txBody>
      </p:sp>
      <p:sp>
        <p:nvSpPr>
          <p:cNvPr id="50" name="ホームベース 49"/>
          <p:cNvSpPr/>
          <p:nvPr/>
        </p:nvSpPr>
        <p:spPr>
          <a:xfrm>
            <a:off x="3539729" y="4266754"/>
            <a:ext cx="5009109"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手続き判定ナビの提供（転入から始め、転出、転居等、ライフイベントを順次拡大）</a:t>
            </a:r>
            <a:endParaRPr lang="en-US" altLang="ja-JP" sz="900" dirty="0">
              <a:solidFill>
                <a:srgbClr val="000000"/>
              </a:solidFill>
              <a:latin typeface="+mj-ea"/>
              <a:ea typeface="+mj-ea"/>
            </a:endParaRPr>
          </a:p>
        </p:txBody>
      </p:sp>
      <p:sp>
        <p:nvSpPr>
          <p:cNvPr id="51" name="テキスト ボックス 50"/>
          <p:cNvSpPr txBox="1"/>
          <p:nvPr/>
        </p:nvSpPr>
        <p:spPr>
          <a:xfrm>
            <a:off x="156544" y="1306271"/>
            <a:ext cx="9442718" cy="91332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窓口の混雑緩和や市民の手続き時間の短縮を実現するため、スマート申請（オンライン上で質問項目に答えることで、「必要な手続きや持ち物」と「手続き方法」を案内し、必要な手続きの申請内容を事前に入力することで、来庁時に事前に入力した内容が記載された申請書が受け取れる）を導入す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行政手続きのオンライン化の促進のため、プッシュ通知機能や代理申請機能など利便性向上に資する拡張機能を追加していく。</a:t>
            </a:r>
          </a:p>
        </p:txBody>
      </p:sp>
      <p:sp>
        <p:nvSpPr>
          <p:cNvPr id="52" name="ホームベース 51"/>
          <p:cNvSpPr/>
          <p:nvPr/>
        </p:nvSpPr>
        <p:spPr>
          <a:xfrm>
            <a:off x="3540537" y="5468182"/>
            <a:ext cx="5009109"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000000"/>
                </a:solidFill>
                <a:latin typeface="+mj-ea"/>
                <a:ea typeface="+mj-ea"/>
              </a:rPr>
              <a:t>通知機能、代理申請機能の提供</a:t>
            </a:r>
          </a:p>
        </p:txBody>
      </p:sp>
      <p:sp>
        <p:nvSpPr>
          <p:cNvPr id="53" name="ホームベース 52"/>
          <p:cNvSpPr/>
          <p:nvPr/>
        </p:nvSpPr>
        <p:spPr>
          <a:xfrm>
            <a:off x="2080469" y="4630978"/>
            <a:ext cx="3316169" cy="276899"/>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窓口支援機能を活用したスマート申請の内部検証</a:t>
            </a:r>
          </a:p>
        </p:txBody>
      </p:sp>
      <p:sp>
        <p:nvSpPr>
          <p:cNvPr id="54" name="雲形吹き出し 53"/>
          <p:cNvSpPr/>
          <p:nvPr/>
        </p:nvSpPr>
        <p:spPr>
          <a:xfrm>
            <a:off x="6815759" y="2245455"/>
            <a:ext cx="1870745" cy="1419593"/>
          </a:xfrm>
          <a:prstGeom prst="cloudCallout">
            <a:avLst>
              <a:gd name="adj1" fmla="val -79771"/>
              <a:gd name="adj2" fmla="val -294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4020" y="2276372"/>
            <a:ext cx="1192942" cy="1145207"/>
          </a:xfrm>
          <a:prstGeom prst="rect">
            <a:avLst/>
          </a:prstGeom>
        </p:spPr>
      </p:pic>
      <p:pic>
        <p:nvPicPr>
          <p:cNvPr id="56" name="図 5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34928" y="2645656"/>
            <a:ext cx="722063" cy="600098"/>
          </a:xfrm>
          <a:prstGeom prst="rect">
            <a:avLst/>
          </a:prstGeom>
        </p:spPr>
      </p:pic>
      <p:pic>
        <p:nvPicPr>
          <p:cNvPr id="57" name="図 5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8146" y="2479847"/>
            <a:ext cx="493566" cy="745698"/>
          </a:xfrm>
          <a:prstGeom prst="rect">
            <a:avLst/>
          </a:prstGeom>
        </p:spPr>
      </p:pic>
      <p:pic>
        <p:nvPicPr>
          <p:cNvPr id="58" name="図 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401909">
            <a:off x="7860989" y="2343893"/>
            <a:ext cx="462114" cy="550892"/>
          </a:xfrm>
          <a:prstGeom prst="rect">
            <a:avLst/>
          </a:prstGeom>
        </p:spPr>
      </p:pic>
      <p:sp>
        <p:nvSpPr>
          <p:cNvPr id="59" name="角丸四角形 58"/>
          <p:cNvSpPr/>
          <p:nvPr/>
        </p:nvSpPr>
        <p:spPr>
          <a:xfrm>
            <a:off x="7349292" y="3121316"/>
            <a:ext cx="550340" cy="20845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a:latin typeface="+mj-ea"/>
                <a:ea typeface="+mj-ea"/>
              </a:rPr>
              <a:t>来庁時</a:t>
            </a:r>
            <a:endParaRPr kumimoji="1" lang="en-US" altLang="ja-JP" sz="900" dirty="0">
              <a:latin typeface="+mj-ea"/>
              <a:ea typeface="+mj-ea"/>
            </a:endParaRPr>
          </a:p>
        </p:txBody>
      </p:sp>
      <p:pic>
        <p:nvPicPr>
          <p:cNvPr id="60" name="図 59">
            <a:extLst>
              <a:ext uri="{FF2B5EF4-FFF2-40B4-BE49-F238E27FC236}">
                <a16:creationId xmlns:a16="http://schemas.microsoft.com/office/drawing/2014/main" id="{ACB63AA2-DF6D-4DC3-B8C8-221EFDDB1F8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748118" y="2222534"/>
            <a:ext cx="974076" cy="1325020"/>
          </a:xfrm>
          <a:prstGeom prst="rect">
            <a:avLst/>
          </a:prstGeom>
          <a:ln>
            <a:solidFill>
              <a:schemeClr val="tx1"/>
            </a:solidFill>
          </a:ln>
        </p:spPr>
      </p:pic>
      <p:sp>
        <p:nvSpPr>
          <p:cNvPr id="61" name="テキスト ボックス 60"/>
          <p:cNvSpPr txBox="1"/>
          <p:nvPr/>
        </p:nvSpPr>
        <p:spPr>
          <a:xfrm>
            <a:off x="2270656" y="3166954"/>
            <a:ext cx="1415491" cy="4370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簡単な質問で必要な手続きをご案内</a:t>
            </a:r>
            <a:endParaRPr lang="en-US" altLang="ja-JP" sz="800" dirty="0">
              <a:solidFill>
                <a:srgbClr val="000000"/>
              </a:solidFill>
              <a:latin typeface="+mj-ea"/>
              <a:ea typeface="+mj-ea"/>
            </a:endParaRPr>
          </a:p>
        </p:txBody>
      </p:sp>
      <p:sp>
        <p:nvSpPr>
          <p:cNvPr id="62" name="テキスト ボックス 61"/>
          <p:cNvSpPr txBox="1"/>
          <p:nvPr/>
        </p:nvSpPr>
        <p:spPr>
          <a:xfrm>
            <a:off x="5596647" y="3165463"/>
            <a:ext cx="1415491" cy="4370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a:defRPr sz="1100">
                <a:solidFill>
                  <a:schemeClr val="dk1"/>
                </a:solidFill>
                <a:latin typeface="+mn-lt"/>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pPr algn="ctr" fontAlgn="base">
              <a:lnSpc>
                <a:spcPct val="140000"/>
              </a:lnSpc>
              <a:spcBef>
                <a:spcPct val="10000"/>
              </a:spcBef>
              <a:spcAft>
                <a:spcPct val="0"/>
              </a:spcAft>
              <a:defRPr/>
            </a:pPr>
            <a:r>
              <a:rPr lang="ja-JP" altLang="en-US" sz="800" dirty="0">
                <a:solidFill>
                  <a:srgbClr val="000000"/>
                </a:solidFill>
                <a:latin typeface="+mj-ea"/>
                <a:ea typeface="+mj-ea"/>
              </a:rPr>
              <a:t>事前に入力した内容を</a:t>
            </a:r>
            <a:br>
              <a:rPr lang="en-US" altLang="ja-JP" sz="800" dirty="0">
                <a:solidFill>
                  <a:srgbClr val="000000"/>
                </a:solidFill>
                <a:latin typeface="+mj-ea"/>
                <a:ea typeface="+mj-ea"/>
              </a:rPr>
            </a:br>
            <a:r>
              <a:rPr lang="ja-JP" altLang="en-US" sz="800" dirty="0">
                <a:solidFill>
                  <a:srgbClr val="000000"/>
                </a:solidFill>
                <a:latin typeface="+mj-ea"/>
                <a:ea typeface="+mj-ea"/>
              </a:rPr>
              <a:t>来庁時に申請書に印字</a:t>
            </a:r>
            <a:endParaRPr lang="en-US" altLang="ja-JP" sz="800" dirty="0">
              <a:solidFill>
                <a:srgbClr val="000000"/>
              </a:solidFill>
              <a:latin typeface="+mj-ea"/>
              <a:ea typeface="+mj-ea"/>
            </a:endParaRPr>
          </a:p>
        </p:txBody>
      </p:sp>
      <p:sp>
        <p:nvSpPr>
          <p:cNvPr id="63" name="右矢印 62"/>
          <p:cNvSpPr/>
          <p:nvPr/>
        </p:nvSpPr>
        <p:spPr bwMode="auto">
          <a:xfrm>
            <a:off x="4022225" y="2645656"/>
            <a:ext cx="855678" cy="775923"/>
          </a:xfrm>
          <a:prstGeom prst="rightArrow">
            <a:avLst/>
          </a:prstGeom>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4" name="ホームベース 63"/>
          <p:cNvSpPr/>
          <p:nvPr/>
        </p:nvSpPr>
        <p:spPr>
          <a:xfrm>
            <a:off x="6319666" y="4630429"/>
            <a:ext cx="2231756"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pPr>
            <a:r>
              <a:rPr lang="ja-JP" altLang="en-US" sz="900" dirty="0">
                <a:solidFill>
                  <a:srgbClr val="000000"/>
                </a:solidFill>
                <a:latin typeface="+mj-ea"/>
                <a:ea typeface="+mj-ea"/>
              </a:rPr>
              <a:t>スマート申請の全区展開</a:t>
            </a:r>
          </a:p>
        </p:txBody>
      </p:sp>
    </p:spTree>
    <p:extLst>
      <p:ext uri="{BB962C8B-B14F-4D97-AF65-F5344CB8AC3E}">
        <p14:creationId xmlns:p14="http://schemas.microsoft.com/office/powerpoint/2010/main" val="781201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73050" y="188913"/>
            <a:ext cx="8028321" cy="395287"/>
          </a:xfrm>
          <a:noFill/>
        </p:spPr>
        <p:txBody>
          <a:bodyPr anchor="ctr"/>
          <a:lstStyle/>
          <a:p>
            <a:pPr eaLnBrk="1" hangingPunct="1"/>
            <a:r>
              <a:rPr lang="ja-JP" altLang="en-US" dirty="0"/>
              <a:t>行政手続きのオンライン化・行政サービスのリモート化の推進</a:t>
            </a:r>
          </a:p>
        </p:txBody>
      </p:sp>
      <p:sp>
        <p:nvSpPr>
          <p:cNvPr id="20" name="Shape 128"/>
          <p:cNvSpPr/>
          <p:nvPr/>
        </p:nvSpPr>
        <p:spPr>
          <a:xfrm>
            <a:off x="269788" y="872716"/>
            <a:ext cx="9515562"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時代に即したお客さまサービスの提供</a:t>
            </a:r>
          </a:p>
        </p:txBody>
      </p:sp>
      <p:sp>
        <p:nvSpPr>
          <p:cNvPr id="31" name="テキスト ボックス 30"/>
          <p:cNvSpPr txBox="1"/>
          <p:nvPr/>
        </p:nvSpPr>
        <p:spPr>
          <a:xfrm>
            <a:off x="217128" y="1204474"/>
            <a:ext cx="9344135" cy="69326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5" indent="-171455" defTabSz="914426">
              <a:lnSpc>
                <a:spcPct val="120000"/>
              </a:lnSpc>
              <a:buFont typeface="Wingdings" panose="05000000000000000000" pitchFamily="2" charset="2"/>
              <a:buChar char="l"/>
            </a:pPr>
            <a:r>
              <a:rPr lang="ja-JP" altLang="en-US" sz="1100" dirty="0">
                <a:solidFill>
                  <a:srgbClr val="000000"/>
                </a:solidFill>
                <a:latin typeface="メイリオ"/>
                <a:ea typeface="メイリオ"/>
              </a:rPr>
              <a:t>スマートフォンなどのモバイル端末を活用し、時間や場所にとらわれることなく、水道に関する様々な手続きや照会、料金の支払いなどができる環境整備を進めるとともに、様々な機会、効果的な媒体を活用し、インターネットを通じて行うことができる手続きを周知し、オンライン申請の利用を促進する。</a:t>
            </a:r>
            <a:endParaRPr lang="en-US" altLang="ja-JP" sz="1100" dirty="0">
              <a:solidFill>
                <a:srgbClr val="000000"/>
              </a:solidFill>
              <a:latin typeface="メイリオ"/>
              <a:ea typeface="メイリオ"/>
            </a:endParaRPr>
          </a:p>
        </p:txBody>
      </p:sp>
      <p:sp>
        <p:nvSpPr>
          <p:cNvPr id="19" name="正方形/長方形 18"/>
          <p:cNvSpPr/>
          <p:nvPr/>
        </p:nvSpPr>
        <p:spPr>
          <a:xfrm>
            <a:off x="3998887" y="5182042"/>
            <a:ext cx="1332000" cy="312393"/>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sp>
        <p:nvSpPr>
          <p:cNvPr id="29" name="スライド番号プレースホルダー 4"/>
          <p:cNvSpPr txBox="1">
            <a:spLocks/>
          </p:cNvSpPr>
          <p:nvPr/>
        </p:nvSpPr>
        <p:spPr bwMode="auto">
          <a:xfrm>
            <a:off x="7466136" y="6632575"/>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ja-JP"/>
            </a:defPPr>
            <a:lvl1pPr algn="r" rtl="0" eaLnBrk="0" fontAlgn="base" hangingPunct="0">
              <a:lnSpc>
                <a:spcPct val="100000"/>
              </a:lnSpc>
              <a:spcBef>
                <a:spcPct val="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1pPr>
            <a:lvl2pPr marL="742950" indent="-28575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2pPr>
            <a:lvl3pPr marL="11430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3pPr>
            <a:lvl4pPr marL="16002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4pPr>
            <a:lvl5pPr marL="2057400" indent="-228600" algn="l" rtl="0" eaLnBrk="0" fontAlgn="base"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5pPr>
            <a:lvl6pPr marL="25146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6pPr>
            <a:lvl7pPr marL="29718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7pPr>
            <a:lvl8pPr marL="34290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8pPr>
            <a:lvl9pPr marL="3886200" indent="-228600" algn="l" defTabSz="914400" rtl="0" eaLnBrk="0" fontAlgn="base" latinLnBrk="0" hangingPunct="0">
              <a:lnSpc>
                <a:spcPct val="140000"/>
              </a:lnSpc>
              <a:spcBef>
                <a:spcPct val="10000"/>
              </a:spcBef>
              <a:spcAft>
                <a:spcPct val="0"/>
              </a:spcAft>
              <a:defRPr kumimoji="1" sz="2200" kern="1200">
                <a:solidFill>
                  <a:srgbClr val="4D4D4D"/>
                </a:solidFill>
                <a:latin typeface="Arial" panose="020B0604020202020204" pitchFamily="34" charset="0"/>
                <a:ea typeface="メイリオ" panose="020B0604030504040204" pitchFamily="50" charset="-128"/>
                <a:cs typeface="+mn-cs"/>
              </a:defRPr>
            </a:lvl9pPr>
          </a:lstStyle>
          <a:p>
            <a:pPr eaLnBrk="1" hangingPunct="1"/>
            <a:fld id="{54A53795-6EF6-48D5-90A5-2535AB951785}" type="slidenum">
              <a:rPr kumimoji="0" lang="en-US" altLang="ja-JP" sz="1000" smtClean="0">
                <a:solidFill>
                  <a:schemeClr val="tx1"/>
                </a:solidFill>
                <a:latin typeface="メイリオ" panose="020B0604030504040204" pitchFamily="50" charset="-128"/>
              </a:rPr>
              <a:pPr eaLnBrk="1" hangingPunct="1"/>
              <a:t>23</a:t>
            </a:fld>
            <a:endParaRPr kumimoji="0" lang="en-US" altLang="ja-JP" sz="1000">
              <a:solidFill>
                <a:schemeClr val="tx1"/>
              </a:solidFill>
              <a:latin typeface="メイリオ" panose="020B0604030504040204" pitchFamily="50" charset="-128"/>
            </a:endParaRPr>
          </a:p>
        </p:txBody>
      </p:sp>
      <p:sp>
        <p:nvSpPr>
          <p:cNvPr id="21" name="テキスト ボックス 20"/>
          <p:cNvSpPr txBox="1"/>
          <p:nvPr/>
        </p:nvSpPr>
        <p:spPr>
          <a:xfrm>
            <a:off x="238029" y="1868194"/>
            <a:ext cx="5486903" cy="18189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defTabSz="914426"/>
            <a:r>
              <a:rPr lang="en-US" altLang="ja-JP" sz="1100" dirty="0">
                <a:solidFill>
                  <a:schemeClr val="tx1"/>
                </a:solidFill>
                <a:latin typeface="メイリオ"/>
                <a:ea typeface="メイリオ"/>
              </a:rPr>
              <a:t>【</a:t>
            </a:r>
            <a:r>
              <a:rPr lang="ja-JP" altLang="en-US" sz="1100" dirty="0">
                <a:solidFill>
                  <a:schemeClr val="tx1"/>
                </a:solidFill>
                <a:latin typeface="メイリオ"/>
                <a:ea typeface="メイリオ"/>
              </a:rPr>
              <a:t>概要</a:t>
            </a:r>
            <a:r>
              <a:rPr lang="en-US" altLang="ja-JP" sz="1100" dirty="0">
                <a:solidFill>
                  <a:schemeClr val="tx1"/>
                </a:solidFill>
                <a:latin typeface="メイリオ"/>
                <a:ea typeface="メイリオ"/>
              </a:rPr>
              <a:t>】</a:t>
            </a:r>
          </a:p>
          <a:p>
            <a:pPr defTabSz="914426"/>
            <a:r>
              <a:rPr lang="ja-JP" altLang="en-US" sz="1100" dirty="0">
                <a:solidFill>
                  <a:schemeClr val="tx1"/>
                </a:solidFill>
                <a:latin typeface="メイリオ"/>
                <a:ea typeface="メイリオ"/>
              </a:rPr>
              <a:t>○お客さまとのオンラインコミュニケーションの充実</a:t>
            </a:r>
          </a:p>
          <a:p>
            <a:pPr defTabSz="914426"/>
            <a:r>
              <a:rPr lang="ja-JP" altLang="en-US" sz="1100" dirty="0">
                <a:solidFill>
                  <a:schemeClr val="tx1"/>
                </a:solidFill>
                <a:latin typeface="メイリオ"/>
                <a:ea typeface="メイリオ"/>
              </a:rPr>
              <a:t>　・お客さまセンターの営業時間外でも問合せとこれに対する回答を得られる割合を増加させるため、水道局ホームページ上のチャットボットの掲載内容を充実する。</a:t>
            </a:r>
            <a:endParaRPr lang="en-US" altLang="ja-JP" sz="1100" dirty="0">
              <a:solidFill>
                <a:schemeClr val="tx1"/>
              </a:solidFill>
              <a:latin typeface="メイリオ"/>
              <a:ea typeface="メイリオ"/>
            </a:endParaRPr>
          </a:p>
          <a:p>
            <a:pPr defTabSz="914426"/>
            <a:r>
              <a:rPr lang="ja-JP" altLang="en-US" sz="1100" dirty="0">
                <a:solidFill>
                  <a:schemeClr val="tx1"/>
                </a:solidFill>
                <a:latin typeface="メイリオ"/>
                <a:ea typeface="メイリオ"/>
              </a:rPr>
              <a:t>　・インターネットを利用して行える手続きを拡充する。</a:t>
            </a:r>
            <a:endParaRPr lang="en-US" altLang="ja-JP" sz="1100" dirty="0">
              <a:solidFill>
                <a:schemeClr val="tx1"/>
              </a:solidFill>
              <a:latin typeface="メイリオ"/>
              <a:ea typeface="メイリオ"/>
            </a:endParaRPr>
          </a:p>
          <a:p>
            <a:pPr defTabSz="914426"/>
            <a:r>
              <a:rPr lang="ja-JP" altLang="en-US" sz="1100" dirty="0">
                <a:solidFill>
                  <a:schemeClr val="tx1"/>
                </a:solidFill>
                <a:latin typeface="メイリオ"/>
                <a:ea typeface="メイリオ"/>
              </a:rPr>
              <a:t>　・いつでもどこでも水道料金や使用水量を確認することができるマイページを構築する。</a:t>
            </a:r>
            <a:endParaRPr lang="en-US" altLang="ja-JP" sz="1100" dirty="0">
              <a:solidFill>
                <a:schemeClr val="tx1"/>
              </a:solidFill>
              <a:latin typeface="メイリオ"/>
              <a:ea typeface="メイリオ"/>
            </a:endParaRPr>
          </a:p>
        </p:txBody>
      </p:sp>
      <p:pic>
        <p:nvPicPr>
          <p:cNvPr id="22" name="図 21"/>
          <p:cNvPicPr>
            <a:picLocks noChangeAspect="1"/>
          </p:cNvPicPr>
          <p:nvPr/>
        </p:nvPicPr>
        <p:blipFill>
          <a:blip r:embed="rId2"/>
          <a:stretch>
            <a:fillRect/>
          </a:stretch>
        </p:blipFill>
        <p:spPr>
          <a:xfrm>
            <a:off x="5724933" y="1624500"/>
            <a:ext cx="4125526" cy="2222082"/>
          </a:xfrm>
          <a:prstGeom prst="rect">
            <a:avLst/>
          </a:prstGeom>
        </p:spPr>
      </p:pic>
      <p:graphicFrame>
        <p:nvGraphicFramePr>
          <p:cNvPr id="23" name="表 22"/>
          <p:cNvGraphicFramePr>
            <a:graphicFrameLocks noGrp="1"/>
          </p:cNvGraphicFramePr>
          <p:nvPr>
            <p:extLst>
              <p:ext uri="{D42A27DB-BD31-4B8C-83A1-F6EECF244321}">
                <p14:modId xmlns:p14="http://schemas.microsoft.com/office/powerpoint/2010/main" val="786247180"/>
              </p:ext>
            </p:extLst>
          </p:nvPr>
        </p:nvGraphicFramePr>
        <p:xfrm>
          <a:off x="4130785" y="5494435"/>
          <a:ext cx="5307529" cy="1198067"/>
        </p:xfrm>
        <a:graphic>
          <a:graphicData uri="http://schemas.openxmlformats.org/drawingml/2006/table">
            <a:tbl>
              <a:tblPr firstRow="1" bandRow="1"/>
              <a:tblGrid>
                <a:gridCol w="1575394">
                  <a:extLst>
                    <a:ext uri="{9D8B030D-6E8A-4147-A177-3AD203B41FA5}">
                      <a16:colId xmlns:a16="http://schemas.microsoft.com/office/drawing/2014/main" val="1027003842"/>
                    </a:ext>
                  </a:extLst>
                </a:gridCol>
                <a:gridCol w="1244045">
                  <a:extLst>
                    <a:ext uri="{9D8B030D-6E8A-4147-A177-3AD203B41FA5}">
                      <a16:colId xmlns:a16="http://schemas.microsoft.com/office/drawing/2014/main" val="20000"/>
                    </a:ext>
                  </a:extLst>
                </a:gridCol>
                <a:gridCol w="1244045">
                  <a:extLst>
                    <a:ext uri="{9D8B030D-6E8A-4147-A177-3AD203B41FA5}">
                      <a16:colId xmlns:a16="http://schemas.microsoft.com/office/drawing/2014/main" val="20001"/>
                    </a:ext>
                  </a:extLst>
                </a:gridCol>
                <a:gridCol w="1244045">
                  <a:extLst>
                    <a:ext uri="{9D8B030D-6E8A-4147-A177-3AD203B41FA5}">
                      <a16:colId xmlns:a16="http://schemas.microsoft.com/office/drawing/2014/main" val="20002"/>
                    </a:ext>
                  </a:extLst>
                </a:gridCol>
              </a:tblGrid>
              <a:tr h="276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460939">
                <a:tc>
                  <a:txBody>
                    <a:bodyPr/>
                    <a:lstStyle/>
                    <a:p>
                      <a:r>
                        <a:rPr kumimoji="1" lang="ja-JP" altLang="en-US" sz="1200" dirty="0">
                          <a:latin typeface="+mj-ea"/>
                          <a:ea typeface="+mj-ea"/>
                        </a:rPr>
                        <a:t>①マイページの構築</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460939">
                <a:tc>
                  <a:txBody>
                    <a:bodyPr/>
                    <a:lstStyle/>
                    <a:p>
                      <a:r>
                        <a:rPr kumimoji="1" lang="ja-JP" altLang="en-US" sz="1200" dirty="0">
                          <a:latin typeface="+mj-ea"/>
                          <a:ea typeface="+mj-ea"/>
                        </a:rPr>
                        <a:t>②</a:t>
                      </a:r>
                      <a:r>
                        <a:rPr kumimoji="1" lang="en-US" altLang="ja-JP" sz="1200" dirty="0">
                          <a:latin typeface="+mj-ea"/>
                          <a:ea typeface="+mj-ea"/>
                        </a:rPr>
                        <a:t>IVR</a:t>
                      </a:r>
                      <a:r>
                        <a:rPr kumimoji="1" lang="ja-JP" altLang="en-US" sz="1200" dirty="0">
                          <a:latin typeface="+mj-ea"/>
                          <a:ea typeface="+mj-ea"/>
                        </a:rPr>
                        <a:t>・</a:t>
                      </a:r>
                      <a:r>
                        <a:rPr kumimoji="1" lang="en-US" altLang="ja-JP" sz="1200" dirty="0">
                          <a:latin typeface="+mj-ea"/>
                          <a:ea typeface="+mj-ea"/>
                        </a:rPr>
                        <a:t>SMS</a:t>
                      </a:r>
                      <a:r>
                        <a:rPr kumimoji="1" lang="ja-JP" altLang="en-US" sz="1200" dirty="0">
                          <a:latin typeface="+mj-ea"/>
                          <a:ea typeface="+mj-ea"/>
                        </a:rPr>
                        <a:t>の活用</a:t>
                      </a:r>
                      <a:endParaRPr kumimoji="1" lang="en-US" altLang="ja-JP" sz="1200" dirty="0">
                        <a:latin typeface="+mj-ea"/>
                        <a:ea typeface="+mj-ea"/>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4134672170"/>
                  </a:ext>
                </a:extLst>
              </a:tr>
            </a:tbl>
          </a:graphicData>
        </a:graphic>
      </p:graphicFrame>
      <p:sp>
        <p:nvSpPr>
          <p:cNvPr id="24" name="ホームベース 23"/>
          <p:cNvSpPr/>
          <p:nvPr/>
        </p:nvSpPr>
        <p:spPr>
          <a:xfrm>
            <a:off x="7596134" y="6298323"/>
            <a:ext cx="1727343"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26" fontAlgn="base">
              <a:spcBef>
                <a:spcPct val="10000"/>
              </a:spcBef>
              <a:spcAft>
                <a:spcPct val="0"/>
              </a:spcAft>
            </a:pPr>
            <a:r>
              <a:rPr lang="ja-JP" altLang="en-US" sz="1000" dirty="0">
                <a:solidFill>
                  <a:srgbClr val="000000"/>
                </a:solidFill>
                <a:latin typeface="Meiryo UI" panose="020B0604030504040204" pitchFamily="50" charset="-128"/>
                <a:ea typeface="Meiryo UI" panose="020B0604030504040204" pitchFamily="50" charset="-128"/>
              </a:rPr>
              <a:t>運用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7091311" y="5899702"/>
            <a:ext cx="1883771"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26" fontAlgn="base">
              <a:spcBef>
                <a:spcPct val="10000"/>
              </a:spcBef>
              <a:spcAft>
                <a:spcPct val="0"/>
              </a:spcAft>
            </a:pPr>
            <a:r>
              <a:rPr lang="ja-JP" altLang="en-US" sz="1000" dirty="0">
                <a:solidFill>
                  <a:srgbClr val="000000"/>
                </a:solidFill>
                <a:latin typeface="Meiryo UI" panose="020B0604030504040204" pitchFamily="50" charset="-128"/>
                <a:ea typeface="Meiryo UI" panose="020B0604030504040204" pitchFamily="50" charset="-128"/>
              </a:rPr>
              <a:t>設計・開発</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9023740" y="5898877"/>
            <a:ext cx="299738"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914426" fontAlgn="base">
              <a:spcBef>
                <a:spcPct val="10000"/>
              </a:spcBef>
              <a:spcAft>
                <a:spcPct val="0"/>
              </a:spcAft>
            </a:pPr>
            <a:r>
              <a:rPr lang="ja-JP" altLang="en-US" sz="800" dirty="0">
                <a:solidFill>
                  <a:srgbClr val="000000"/>
                </a:solidFill>
                <a:latin typeface="Meiryo UI" panose="020B0604030504040204" pitchFamily="50" charset="-128"/>
                <a:ea typeface="Meiryo UI" panose="020B0604030504040204" pitchFamily="50" charset="-128"/>
              </a:rPr>
              <a:t>運用</a:t>
            </a:r>
            <a:endParaRPr lang="en-US" altLang="ja-JP" sz="800" dirty="0">
              <a:solidFill>
                <a:srgbClr val="000000"/>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10521" y="5879747"/>
            <a:ext cx="3140215" cy="837152"/>
          </a:xfrm>
          <a:prstGeom prst="rect">
            <a:avLst/>
          </a:prstGeom>
          <a:ln>
            <a:solidFill>
              <a:srgbClr val="DF5327"/>
            </a:solidFill>
          </a:ln>
        </p:spPr>
        <p:txBody>
          <a:bodyPr wrap="square">
            <a:spAutoFit/>
          </a:bodyPr>
          <a:lstStyle/>
          <a:p>
            <a:pPr defTabSz="914426" fontAlgn="base">
              <a:lnSpc>
                <a:spcPct val="140000"/>
              </a:lnSpc>
              <a:spcBef>
                <a:spcPct val="10000"/>
              </a:spcBef>
              <a:spcAft>
                <a:spcPct val="0"/>
              </a:spcAft>
            </a:pPr>
            <a:r>
              <a:rPr lang="en-US" altLang="ja-JP" sz="1100" dirty="0">
                <a:solidFill>
                  <a:prstClr val="black"/>
                </a:solidFill>
                <a:latin typeface="メイリオ"/>
                <a:ea typeface="メイリオ" panose="020B0604030504040204" pitchFamily="50" charset="-128"/>
              </a:rPr>
              <a:t>【KPI】</a:t>
            </a:r>
          </a:p>
          <a:p>
            <a:pPr defTabSz="914426" fontAlgn="base">
              <a:lnSpc>
                <a:spcPct val="140000"/>
              </a:lnSpc>
              <a:spcBef>
                <a:spcPct val="10000"/>
              </a:spcBef>
              <a:spcAft>
                <a:spcPct val="0"/>
              </a:spcAft>
            </a:pPr>
            <a:r>
              <a:rPr lang="ja-JP" altLang="en-US" sz="1100" dirty="0">
                <a:solidFill>
                  <a:prstClr val="black"/>
                </a:solidFill>
                <a:latin typeface="メイリオ"/>
                <a:ea typeface="メイリオ" panose="020B0604030504040204" pitchFamily="50" charset="-128"/>
              </a:rPr>
              <a:t>・満足度アンケートで「総合満足度」</a:t>
            </a:r>
          </a:p>
          <a:p>
            <a:pPr defTabSz="914426" fontAlgn="base">
              <a:lnSpc>
                <a:spcPct val="140000"/>
              </a:lnSpc>
              <a:spcBef>
                <a:spcPct val="10000"/>
              </a:spcBef>
              <a:spcAft>
                <a:spcPct val="0"/>
              </a:spcAft>
            </a:pPr>
            <a:r>
              <a:rPr lang="ja-JP" altLang="en-US" sz="1100" b="1" dirty="0">
                <a:solidFill>
                  <a:prstClr val="black"/>
                </a:solidFill>
                <a:latin typeface="メイリオ"/>
                <a:ea typeface="メイリオ" panose="020B0604030504040204" pitchFamily="50" charset="-128"/>
              </a:rPr>
              <a:t>・</a:t>
            </a:r>
            <a:r>
              <a:rPr lang="ja-JP" altLang="en-US" sz="1100" dirty="0">
                <a:solidFill>
                  <a:schemeClr val="tx1"/>
                </a:solidFill>
                <a:latin typeface="メイリオ"/>
                <a:ea typeface="メイリオ" panose="020B0604030504040204" pitchFamily="50" charset="-128"/>
              </a:rPr>
              <a:t>オンラインによる申請率</a:t>
            </a:r>
            <a:r>
              <a:rPr lang="ja-JP" altLang="en-US" sz="1100" dirty="0">
                <a:solidFill>
                  <a:srgbClr val="FF0000"/>
                </a:solidFill>
                <a:latin typeface="メイリオ"/>
                <a:ea typeface="メイリオ" panose="020B0604030504040204" pitchFamily="50" charset="-128"/>
              </a:rPr>
              <a:t>　</a:t>
            </a:r>
            <a:r>
              <a:rPr lang="ja-JP" altLang="en-US" sz="1100" dirty="0">
                <a:solidFill>
                  <a:prstClr val="black"/>
                </a:solidFill>
                <a:latin typeface="メイリオ"/>
                <a:ea typeface="メイリオ" panose="020B0604030504040204" pitchFamily="50" charset="-128"/>
              </a:rPr>
              <a:t>　</a:t>
            </a:r>
          </a:p>
        </p:txBody>
      </p:sp>
      <p:sp>
        <p:nvSpPr>
          <p:cNvPr id="34" name="正方形/長方形 33"/>
          <p:cNvSpPr/>
          <p:nvPr/>
        </p:nvSpPr>
        <p:spPr>
          <a:xfrm>
            <a:off x="313524" y="5194453"/>
            <a:ext cx="3140215" cy="583237"/>
          </a:xfrm>
          <a:prstGeom prst="rect">
            <a:avLst/>
          </a:prstGeom>
          <a:ln>
            <a:solidFill>
              <a:srgbClr val="DF5327"/>
            </a:solidFill>
          </a:ln>
        </p:spPr>
        <p:txBody>
          <a:bodyPr wrap="square">
            <a:spAutoFit/>
          </a:bodyPr>
          <a:lstStyle/>
          <a:p>
            <a:pPr defTabSz="914426" fontAlgn="base">
              <a:lnSpc>
                <a:spcPct val="140000"/>
              </a:lnSpc>
              <a:spcBef>
                <a:spcPct val="10000"/>
              </a:spcBef>
              <a:spcAft>
                <a:spcPct val="0"/>
              </a:spcAft>
            </a:pPr>
            <a:r>
              <a:rPr lang="en-US" altLang="ja-JP" sz="1100" dirty="0">
                <a:solidFill>
                  <a:prstClr val="black"/>
                </a:solidFill>
                <a:latin typeface="メイリオ"/>
                <a:ea typeface="メイリオ" panose="020B0604030504040204" pitchFamily="50" charset="-128"/>
              </a:rPr>
              <a:t>【</a:t>
            </a:r>
            <a:r>
              <a:rPr lang="ja-JP" altLang="en-US" sz="1100" dirty="0">
                <a:solidFill>
                  <a:prstClr val="black"/>
                </a:solidFill>
                <a:latin typeface="メイリオ"/>
                <a:ea typeface="メイリオ" panose="020B0604030504040204" pitchFamily="50" charset="-128"/>
              </a:rPr>
              <a:t>期待される効果</a:t>
            </a:r>
            <a:r>
              <a:rPr lang="en-US" altLang="ja-JP" sz="1100" dirty="0">
                <a:solidFill>
                  <a:prstClr val="black"/>
                </a:solidFill>
                <a:latin typeface="メイリオ"/>
                <a:ea typeface="メイリオ" panose="020B0604030504040204" pitchFamily="50" charset="-128"/>
              </a:rPr>
              <a:t>】</a:t>
            </a:r>
          </a:p>
          <a:p>
            <a:pPr defTabSz="914426" fontAlgn="base">
              <a:lnSpc>
                <a:spcPct val="140000"/>
              </a:lnSpc>
              <a:spcBef>
                <a:spcPct val="10000"/>
              </a:spcBef>
              <a:spcAft>
                <a:spcPct val="0"/>
              </a:spcAft>
            </a:pPr>
            <a:r>
              <a:rPr lang="ja-JP" altLang="en-US" sz="1100" dirty="0">
                <a:solidFill>
                  <a:prstClr val="black"/>
                </a:solidFill>
                <a:latin typeface="メイリオ"/>
                <a:ea typeface="メイリオ" panose="020B0604030504040204" pitchFamily="50" charset="-128"/>
              </a:rPr>
              <a:t>・お客さまの利便性や満足度の向上　</a:t>
            </a:r>
            <a:endParaRPr lang="en-US" altLang="ja-JP" sz="1100" dirty="0">
              <a:solidFill>
                <a:prstClr val="black"/>
              </a:solidFill>
              <a:latin typeface="メイリオ"/>
              <a:ea typeface="メイリオ" panose="020B0604030504040204" pitchFamily="50" charset="-128"/>
            </a:endParaRPr>
          </a:p>
        </p:txBody>
      </p:sp>
      <p:sp>
        <p:nvSpPr>
          <p:cNvPr id="3" name="正方形/長方形 2"/>
          <p:cNvSpPr/>
          <p:nvPr/>
        </p:nvSpPr>
        <p:spPr>
          <a:xfrm>
            <a:off x="269788" y="3580439"/>
            <a:ext cx="9392911" cy="1581972"/>
          </a:xfrm>
          <a:prstGeom prst="rect">
            <a:avLst/>
          </a:prstGeom>
        </p:spPr>
        <p:txBody>
          <a:bodyPr wrap="square">
            <a:spAutoFit/>
          </a:bodyPr>
          <a:lstStyle/>
          <a:p>
            <a:r>
              <a:rPr lang="ja-JP" altLang="en-US" sz="1100" dirty="0">
                <a:solidFill>
                  <a:schemeClr val="tx1"/>
                </a:solidFill>
              </a:rPr>
              <a:t>○料金等の支払い方法の拡充</a:t>
            </a:r>
          </a:p>
          <a:p>
            <a:r>
              <a:rPr lang="ja-JP" altLang="en-US" sz="1100" dirty="0">
                <a:solidFill>
                  <a:schemeClr val="tx1"/>
                </a:solidFill>
              </a:rPr>
              <a:t>　　現在、水道料金の支払いが可能な</a:t>
            </a:r>
            <a:r>
              <a:rPr lang="en-US" altLang="ja-JP" sz="1100" dirty="0">
                <a:solidFill>
                  <a:schemeClr val="tx1"/>
                </a:solidFill>
              </a:rPr>
              <a:t>LINE Pay</a:t>
            </a:r>
            <a:r>
              <a:rPr lang="ja-JP" altLang="en-US" sz="1100" dirty="0" err="1">
                <a:solidFill>
                  <a:schemeClr val="tx1"/>
                </a:solidFill>
              </a:rPr>
              <a:t>、</a:t>
            </a:r>
            <a:r>
              <a:rPr lang="en-US" altLang="ja-JP" sz="1100" dirty="0" err="1">
                <a:solidFill>
                  <a:schemeClr val="tx1"/>
                </a:solidFill>
              </a:rPr>
              <a:t>FamiPay</a:t>
            </a:r>
            <a:r>
              <a:rPr lang="ja-JP" altLang="en-US" sz="1100" dirty="0">
                <a:solidFill>
                  <a:schemeClr val="tx1"/>
                </a:solidFill>
              </a:rPr>
              <a:t>に加え、キャッシュレス決済のブランドを増加するとともにスマートフォンのみで支払いが完了できる仕組みを構築する。</a:t>
            </a:r>
          </a:p>
          <a:p>
            <a:r>
              <a:rPr lang="ja-JP" altLang="en-US" sz="1100" dirty="0">
                <a:solidFill>
                  <a:schemeClr val="tx1"/>
                </a:solidFill>
              </a:rPr>
              <a:t>○インターネットを通じたお客さまサービスに関する情報の周知</a:t>
            </a:r>
          </a:p>
          <a:p>
            <a:r>
              <a:rPr lang="ja-JP" altLang="en-US" sz="1100" dirty="0">
                <a:solidFill>
                  <a:schemeClr val="tx1"/>
                </a:solidFill>
              </a:rPr>
              <a:t>　　自動ガイダンス（</a:t>
            </a:r>
            <a:r>
              <a:rPr lang="en-US" altLang="ja-JP" sz="1100" dirty="0">
                <a:solidFill>
                  <a:schemeClr val="tx1"/>
                </a:solidFill>
              </a:rPr>
              <a:t>IVR</a:t>
            </a:r>
            <a:r>
              <a:rPr lang="ja-JP" altLang="en-US" sz="1100" dirty="0">
                <a:solidFill>
                  <a:schemeClr val="tx1"/>
                </a:solidFill>
              </a:rPr>
              <a:t>）・</a:t>
            </a:r>
            <a:r>
              <a:rPr lang="en-US" altLang="ja-JP" sz="1100" dirty="0">
                <a:solidFill>
                  <a:schemeClr val="tx1"/>
                </a:solidFill>
              </a:rPr>
              <a:t>SMS</a:t>
            </a:r>
            <a:r>
              <a:rPr lang="ja-JP" altLang="en-US" sz="1100" dirty="0">
                <a:solidFill>
                  <a:schemeClr val="tx1"/>
                </a:solidFill>
              </a:rPr>
              <a:t>を活用し、インターネットを利用して手続きを行うサイトであるお客さまサポートページの</a:t>
            </a:r>
            <a:r>
              <a:rPr lang="en-US" altLang="ja-JP" sz="1100" dirty="0">
                <a:solidFill>
                  <a:schemeClr val="tx1"/>
                </a:solidFill>
              </a:rPr>
              <a:t>URL</a:t>
            </a:r>
            <a:r>
              <a:rPr lang="ja-JP" altLang="en-US" sz="1100" dirty="0">
                <a:solidFill>
                  <a:schemeClr val="tx1"/>
                </a:solidFill>
              </a:rPr>
              <a:t>を配信するなどオンライン申請の利用を促進する。</a:t>
            </a:r>
          </a:p>
        </p:txBody>
      </p:sp>
    </p:spTree>
    <p:extLst>
      <p:ext uri="{BB962C8B-B14F-4D97-AF65-F5344CB8AC3E}">
        <p14:creationId xmlns:p14="http://schemas.microsoft.com/office/powerpoint/2010/main" val="108685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r="15067"/>
          <a:stretch/>
        </p:blipFill>
        <p:spPr>
          <a:xfrm>
            <a:off x="7763821" y="1637866"/>
            <a:ext cx="1988197" cy="2340894"/>
          </a:xfrm>
          <a:prstGeom prst="rect">
            <a:avLst/>
          </a:prstGeom>
        </p:spPr>
      </p:pic>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24</a:t>
            </a:fld>
            <a:endParaRPr kumimoji="0" lang="en-US" altLang="ja-JP" sz="1000">
              <a:solidFill>
                <a:schemeClr val="tx1"/>
              </a:solidFill>
              <a:latin typeface="メイリオ" panose="020B0604030504040204" pitchFamily="50" charset="-128"/>
            </a:endParaRPr>
          </a:p>
        </p:txBody>
      </p:sp>
      <p:sp>
        <p:nvSpPr>
          <p:cNvPr id="20" name="Shape 128"/>
          <p:cNvSpPr/>
          <p:nvPr/>
        </p:nvSpPr>
        <p:spPr>
          <a:xfrm>
            <a:off x="201947" y="764675"/>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en-US" altLang="ja-JP" sz="1687" kern="0" dirty="0">
                <a:solidFill>
                  <a:srgbClr val="C00000"/>
                </a:solidFill>
                <a:latin typeface="メイリオ" panose="020B0604030504040204" pitchFamily="50" charset="-128"/>
                <a:sym typeface="Helvetica Light"/>
              </a:rPr>
              <a:t>SMS</a:t>
            </a:r>
            <a:r>
              <a:rPr kumimoji="0" lang="ja-JP" altLang="en-US" sz="1687" kern="0" dirty="0">
                <a:solidFill>
                  <a:srgbClr val="C00000"/>
                </a:solidFill>
                <a:latin typeface="メイリオ" panose="020B0604030504040204" pitchFamily="50" charset="-128"/>
                <a:sym typeface="Helvetica Light"/>
              </a:rPr>
              <a:t>によるがん対策の実施</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39407" y="1266138"/>
            <a:ext cx="7450113" cy="330141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がんは、今や国民の２人に１人が生涯のうち１度は罹患すると言われているほど身近な病気であり、本市における死亡原因の第１位である。</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国はがん検診の重要性を訴えつつ、受診率</a:t>
            </a:r>
            <a:r>
              <a:rPr lang="en-US" altLang="ja-JP" sz="1100" dirty="0">
                <a:solidFill>
                  <a:schemeClr val="tx1"/>
                </a:solidFill>
                <a:latin typeface="+mj-ea"/>
                <a:ea typeface="+mj-ea"/>
              </a:rPr>
              <a:t>50</a:t>
            </a:r>
            <a:r>
              <a:rPr lang="ja-JP" altLang="en-US" sz="1100" dirty="0">
                <a:solidFill>
                  <a:schemeClr val="tx1"/>
                </a:solidFill>
                <a:latin typeface="+mj-ea"/>
                <a:ea typeface="+mj-ea"/>
              </a:rPr>
              <a:t>％達成を目標に掲げ、その指針を各自治体にも示している。受診率向上については、一度の通知効果は</a:t>
            </a:r>
            <a:r>
              <a:rPr lang="en-US" altLang="ja-JP" sz="1100" dirty="0">
                <a:solidFill>
                  <a:schemeClr val="tx1"/>
                </a:solidFill>
                <a:latin typeface="+mj-ea"/>
                <a:ea typeface="+mj-ea"/>
              </a:rPr>
              <a:t>3</a:t>
            </a:r>
            <a:r>
              <a:rPr lang="ja-JP" altLang="en-US" sz="1100" dirty="0">
                <a:solidFill>
                  <a:schemeClr val="tx1"/>
                </a:solidFill>
                <a:latin typeface="+mj-ea"/>
                <a:ea typeface="+mj-ea"/>
              </a:rPr>
              <a:t>か月程度であり、複数回の勧奨が効果的であるとされ、その推進を推奨している。本市においても、がん検診の受診率を増やそうと、はがきの送付や区広報紙など様々な方法により、試行錯誤しながら対象者にアプローチしてきているが、単発の勧奨となっている。</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現状、がん検診の受診率は伸び悩み、さらにコロナ禍による受け控えも深刻化しつつある。また、がん検診結果で要精密検査となった方の精密検査受診率も低く、健康寿命の延伸につながる検診の効果が得られていない。</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ja-JP" altLang="en-US" sz="1100" dirty="0">
                <a:solidFill>
                  <a:schemeClr val="tx1"/>
                </a:solidFill>
                <a:latin typeface="+mj-ea"/>
                <a:ea typeface="+mj-ea"/>
              </a:rPr>
              <a:t>そこで、従来までの郵送受診勧奨と比較し、ダイレクトかつスピーディーに本人あてメッセージが届く</a:t>
            </a:r>
            <a:r>
              <a:rPr lang="en-US" altLang="ja-JP" sz="1100" dirty="0">
                <a:solidFill>
                  <a:schemeClr val="tx1"/>
                </a:solidFill>
                <a:latin typeface="+mj-ea"/>
                <a:ea typeface="+mj-ea"/>
              </a:rPr>
              <a:t>SMS</a:t>
            </a:r>
            <a:r>
              <a:rPr lang="ja-JP" altLang="en-US" sz="1100" dirty="0">
                <a:solidFill>
                  <a:schemeClr val="tx1"/>
                </a:solidFill>
                <a:latin typeface="+mj-ea"/>
                <a:ea typeface="+mj-ea"/>
              </a:rPr>
              <a:t>による受診勧奨を取り入れ、また、同一人に複数回送付することで、がん検診及び精密検査受診率の向上を目指す。</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en-US" altLang="ja-JP" sz="1100" dirty="0">
                <a:solidFill>
                  <a:schemeClr val="tx1"/>
                </a:solidFill>
                <a:latin typeface="+mj-ea"/>
                <a:ea typeface="+mj-ea"/>
              </a:rPr>
              <a:t>2022</a:t>
            </a:r>
            <a:r>
              <a:rPr lang="ja-JP" altLang="en-US" sz="1100" dirty="0">
                <a:solidFill>
                  <a:schemeClr val="tx1"/>
                </a:solidFill>
                <a:latin typeface="+mj-ea"/>
                <a:ea typeface="+mj-ea"/>
              </a:rPr>
              <a:t>年度においては、本市において最も受診率が低い大腸がんについて取り組みを行い、効果的なメッセージやターゲット層を分析する。</a:t>
            </a:r>
            <a:endParaRPr lang="en-US" altLang="ja-JP" sz="1100" dirty="0">
              <a:solidFill>
                <a:schemeClr val="tx1"/>
              </a:solidFill>
              <a:latin typeface="+mj-ea"/>
              <a:ea typeface="+mj-ea"/>
            </a:endParaRPr>
          </a:p>
          <a:p>
            <a:pPr marL="171450" indent="-171450">
              <a:spcBef>
                <a:spcPts val="200"/>
              </a:spcBef>
              <a:buFont typeface="Wingdings" panose="05000000000000000000" pitchFamily="2" charset="2"/>
              <a:buChar char="l"/>
            </a:pPr>
            <a:r>
              <a:rPr lang="en-US" altLang="ja-JP" sz="1100" dirty="0">
                <a:solidFill>
                  <a:schemeClr val="tx1"/>
                </a:solidFill>
                <a:latin typeface="+mj-ea"/>
                <a:ea typeface="+mj-ea"/>
              </a:rPr>
              <a:t>2023</a:t>
            </a:r>
            <a:r>
              <a:rPr lang="ja-JP" altLang="en-US" sz="1100" dirty="0">
                <a:solidFill>
                  <a:schemeClr val="tx1"/>
                </a:solidFill>
                <a:latin typeface="+mj-ea"/>
                <a:ea typeface="+mj-ea"/>
              </a:rPr>
              <a:t>年度は</a:t>
            </a:r>
            <a:r>
              <a:rPr lang="en-US" altLang="ja-JP" sz="1100" dirty="0">
                <a:solidFill>
                  <a:schemeClr val="tx1"/>
                </a:solidFill>
                <a:latin typeface="+mj-ea"/>
                <a:ea typeface="+mj-ea"/>
              </a:rPr>
              <a:t>2022</a:t>
            </a:r>
            <a:r>
              <a:rPr lang="ja-JP" altLang="en-US" sz="1100" dirty="0">
                <a:solidFill>
                  <a:schemeClr val="tx1"/>
                </a:solidFill>
                <a:latin typeface="+mj-ea"/>
                <a:ea typeface="+mj-ea"/>
              </a:rPr>
              <a:t>年度の分析結果を反映のうえ、受診勧奨するがん種及び送付数を拡大する。</a:t>
            </a:r>
            <a:endParaRPr lang="en-US" altLang="ja-JP" sz="1100" dirty="0">
              <a:solidFill>
                <a:schemeClr val="tx1"/>
              </a:solidFill>
              <a:latin typeface="+mj-ea"/>
              <a:ea typeface="+mj-ea"/>
            </a:endParaRPr>
          </a:p>
        </p:txBody>
      </p:sp>
      <p:sp>
        <p:nvSpPr>
          <p:cNvPr id="59" name="正方形/長方形 58"/>
          <p:cNvSpPr/>
          <p:nvPr/>
        </p:nvSpPr>
        <p:spPr>
          <a:xfrm>
            <a:off x="273050" y="4733368"/>
            <a:ext cx="1601757" cy="318549"/>
          </a:xfrm>
          <a:prstGeom prst="rect">
            <a:avLst/>
          </a:prstGeom>
        </p:spPr>
        <p:txBody>
          <a:bodyPr wrap="square">
            <a:spAutoFit/>
          </a:bodyPr>
          <a:lstStyle/>
          <a:p>
            <a:r>
              <a:rPr lang="en-US" altLang="ja-JP" sz="1050" dirty="0">
                <a:solidFill>
                  <a:schemeClr val="tx1"/>
                </a:solidFill>
                <a:latin typeface="+mj-ea"/>
                <a:ea typeface="+mj-ea"/>
              </a:rPr>
              <a:t>【</a:t>
            </a:r>
            <a:r>
              <a:rPr lang="ja-JP" altLang="en-US" sz="1050" dirty="0">
                <a:solidFill>
                  <a:schemeClr val="tx1"/>
                </a:solidFill>
                <a:latin typeface="+mj-ea"/>
                <a:ea typeface="+mj-ea"/>
              </a:rPr>
              <a:t>スケジュール</a:t>
            </a:r>
            <a:r>
              <a:rPr lang="en-US" altLang="ja-JP" sz="1050" dirty="0">
                <a:solidFill>
                  <a:schemeClr val="tx1"/>
                </a:solidFill>
                <a:latin typeface="+mj-ea"/>
                <a:ea typeface="+mj-ea"/>
              </a:rPr>
              <a:t>】</a:t>
            </a:r>
          </a:p>
        </p:txBody>
      </p:sp>
      <p:graphicFrame>
        <p:nvGraphicFramePr>
          <p:cNvPr id="60" name="表 59"/>
          <p:cNvGraphicFramePr>
            <a:graphicFrameLocks noGrp="1"/>
          </p:cNvGraphicFramePr>
          <p:nvPr/>
        </p:nvGraphicFramePr>
        <p:xfrm>
          <a:off x="273050" y="5152220"/>
          <a:ext cx="6214805" cy="1505621"/>
        </p:xfrm>
        <a:graphic>
          <a:graphicData uri="http://schemas.openxmlformats.org/drawingml/2006/table">
            <a:tbl>
              <a:tblPr firstRow="1" bandRow="1"/>
              <a:tblGrid>
                <a:gridCol w="1069712">
                  <a:extLst>
                    <a:ext uri="{9D8B030D-6E8A-4147-A177-3AD203B41FA5}">
                      <a16:colId xmlns:a16="http://schemas.microsoft.com/office/drawing/2014/main" val="1027003842"/>
                    </a:ext>
                  </a:extLst>
                </a:gridCol>
                <a:gridCol w="2653147">
                  <a:extLst>
                    <a:ext uri="{9D8B030D-6E8A-4147-A177-3AD203B41FA5}">
                      <a16:colId xmlns:a16="http://schemas.microsoft.com/office/drawing/2014/main" val="20001"/>
                    </a:ext>
                  </a:extLst>
                </a:gridCol>
                <a:gridCol w="2491946">
                  <a:extLst>
                    <a:ext uri="{9D8B030D-6E8A-4147-A177-3AD203B41FA5}">
                      <a16:colId xmlns:a16="http://schemas.microsoft.com/office/drawing/2014/main" val="20002"/>
                    </a:ext>
                  </a:extLst>
                </a:gridCol>
              </a:tblGrid>
              <a:tr h="3284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j-lt"/>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2022</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ea"/>
                          <a:ea typeface="+mj-ea"/>
                          <a:cs typeface="+mn-cs"/>
                        </a:rPr>
                        <a:t>2023</a:t>
                      </a:r>
                      <a:r>
                        <a:rPr kumimoji="1" lang="ja-JP" altLang="en-US" sz="1100" b="0" kern="1200" dirty="0">
                          <a:solidFill>
                            <a:schemeClr val="bg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1177184">
                <a:tc>
                  <a:txBody>
                    <a:bodyPr/>
                    <a:lstStyle/>
                    <a:p>
                      <a:r>
                        <a:rPr kumimoji="1" lang="en-US" altLang="ja-JP" sz="1050" dirty="0">
                          <a:solidFill>
                            <a:schemeClr val="tx1"/>
                          </a:solidFill>
                          <a:latin typeface="+mj-ea"/>
                          <a:ea typeface="+mj-ea"/>
                        </a:rPr>
                        <a:t>SMS</a:t>
                      </a:r>
                      <a:r>
                        <a:rPr kumimoji="1" lang="ja-JP" altLang="en-US" sz="1050" dirty="0">
                          <a:solidFill>
                            <a:schemeClr val="tx1"/>
                          </a:solidFill>
                          <a:latin typeface="+mj-ea"/>
                          <a:ea typeface="+mj-ea"/>
                        </a:rPr>
                        <a:t>によるがん対策の実施</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2478752032"/>
                  </a:ext>
                </a:extLst>
              </a:tr>
            </a:tbl>
          </a:graphicData>
        </a:graphic>
      </p:graphicFrame>
      <p:sp>
        <p:nvSpPr>
          <p:cNvPr id="70" name="正方形/長方形 69"/>
          <p:cNvSpPr/>
          <p:nvPr/>
        </p:nvSpPr>
        <p:spPr>
          <a:xfrm>
            <a:off x="6699197" y="5195335"/>
            <a:ext cx="2926677" cy="1344984"/>
          </a:xfrm>
          <a:prstGeom prst="rect">
            <a:avLst/>
          </a:prstGeom>
          <a:ln>
            <a:solidFill>
              <a:srgbClr val="DF5327"/>
            </a:solidFill>
          </a:ln>
        </p:spPr>
        <p:txBody>
          <a:bodyPr wrap="square">
            <a:spAutoFit/>
          </a:bodyPr>
          <a:lstStyle/>
          <a:p>
            <a:r>
              <a:rPr lang="en-US" altLang="ja-JP" sz="1100" dirty="0">
                <a:solidFill>
                  <a:prstClr val="black"/>
                </a:solidFill>
                <a:latin typeface="+mj-lt"/>
              </a:rPr>
              <a:t>【</a:t>
            </a:r>
            <a:r>
              <a:rPr lang="ja-JP" altLang="en-US" sz="1100" dirty="0">
                <a:solidFill>
                  <a:prstClr val="black"/>
                </a:solidFill>
                <a:latin typeface="+mj-lt"/>
              </a:rPr>
              <a:t>期待される効果</a:t>
            </a:r>
            <a:r>
              <a:rPr lang="en-US" altLang="ja-JP" sz="1100" dirty="0">
                <a:solidFill>
                  <a:prstClr val="black"/>
                </a:solidFill>
                <a:latin typeface="+mj-lt"/>
              </a:rPr>
              <a:t>】</a:t>
            </a:r>
          </a:p>
          <a:p>
            <a:r>
              <a:rPr lang="ja-JP" altLang="en-US" sz="1100" dirty="0">
                <a:solidFill>
                  <a:prstClr val="black"/>
                </a:solidFill>
                <a:latin typeface="+mj-lt"/>
              </a:rPr>
              <a:t>・市民が必要な情報を簡単かつ的確に入手</a:t>
            </a:r>
            <a:endParaRPr lang="en-US" altLang="ja-JP" sz="1100" dirty="0">
              <a:solidFill>
                <a:prstClr val="black"/>
              </a:solidFill>
              <a:latin typeface="+mj-lt"/>
            </a:endParaRPr>
          </a:p>
          <a:p>
            <a:r>
              <a:rPr lang="ja-JP" altLang="en-US" sz="1100" dirty="0">
                <a:solidFill>
                  <a:prstClr val="black"/>
                </a:solidFill>
                <a:latin typeface="+mj-lt"/>
              </a:rPr>
              <a:t>・効果的な広報、啓発</a:t>
            </a:r>
            <a:endParaRPr lang="en-US" altLang="ja-JP" sz="1100" dirty="0">
              <a:solidFill>
                <a:prstClr val="black"/>
              </a:solidFill>
              <a:latin typeface="+mj-lt"/>
            </a:endParaRPr>
          </a:p>
          <a:p>
            <a:r>
              <a:rPr lang="ja-JP" altLang="en-US" sz="1100" dirty="0">
                <a:solidFill>
                  <a:prstClr val="black"/>
                </a:solidFill>
                <a:latin typeface="+mj-lt"/>
              </a:rPr>
              <a:t>・経費縮減</a:t>
            </a:r>
            <a:endParaRPr lang="en-US" altLang="ja-JP" sz="1100" dirty="0">
              <a:solidFill>
                <a:prstClr val="black"/>
              </a:solidFill>
              <a:latin typeface="+mj-lt"/>
            </a:endParaRPr>
          </a:p>
          <a:p>
            <a:r>
              <a:rPr lang="ja-JP" altLang="en-US" sz="1100" dirty="0">
                <a:solidFill>
                  <a:prstClr val="black"/>
                </a:solidFill>
                <a:latin typeface="+mj-lt"/>
              </a:rPr>
              <a:t>・職員の事務負担軽減</a:t>
            </a:r>
            <a:endParaRPr lang="en-US" altLang="ja-JP" sz="1100" dirty="0">
              <a:solidFill>
                <a:prstClr val="black"/>
              </a:solidFill>
              <a:latin typeface="+mj-lt"/>
            </a:endParaRPr>
          </a:p>
        </p:txBody>
      </p:sp>
      <p:sp>
        <p:nvSpPr>
          <p:cNvPr id="22" name="ホームベース 21"/>
          <p:cNvSpPr/>
          <p:nvPr/>
        </p:nvSpPr>
        <p:spPr>
          <a:xfrm>
            <a:off x="1768744" y="5531855"/>
            <a:ext cx="1837849"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大腸がん検診</a:t>
            </a:r>
            <a:endParaRPr lang="en-US" altLang="ja-JP" sz="9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受診勧奨</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6" name="Rectangle 2"/>
          <p:cNvSpPr>
            <a:spLocks noGrp="1" noChangeArrowheads="1"/>
          </p:cNvSpPr>
          <p:nvPr>
            <p:ph type="title"/>
          </p:nvPr>
        </p:nvSpPr>
        <p:spPr>
          <a:xfrm>
            <a:off x="273050" y="188913"/>
            <a:ext cx="9072563" cy="395287"/>
          </a:xfrm>
          <a:noFill/>
        </p:spPr>
        <p:txBody>
          <a:bodyPr anchor="ctr"/>
          <a:lstStyle/>
          <a:p>
            <a:r>
              <a:rPr lang="en-US" altLang="ja-JP" dirty="0"/>
              <a:t>ICT </a:t>
            </a:r>
            <a:r>
              <a:rPr lang="ja-JP" altLang="en-US" dirty="0"/>
              <a:t>を活用した</a:t>
            </a:r>
            <a:r>
              <a:rPr lang="en-US" altLang="ja-JP" dirty="0"/>
              <a:t>BPR </a:t>
            </a:r>
            <a:r>
              <a:rPr lang="ja-JP" altLang="en-US" dirty="0"/>
              <a:t>の推進</a:t>
            </a:r>
          </a:p>
        </p:txBody>
      </p:sp>
      <p:sp>
        <p:nvSpPr>
          <p:cNvPr id="16" name="ホームベース 15"/>
          <p:cNvSpPr/>
          <p:nvPr/>
        </p:nvSpPr>
        <p:spPr>
          <a:xfrm>
            <a:off x="1934984" y="6018111"/>
            <a:ext cx="2040231" cy="178471"/>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効果検証</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17" name="ホームベース 16"/>
          <p:cNvSpPr/>
          <p:nvPr/>
        </p:nvSpPr>
        <p:spPr>
          <a:xfrm>
            <a:off x="1327890" y="5517542"/>
            <a:ext cx="440552"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ターゲット選定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19" name="ホームベース 18"/>
          <p:cNvSpPr/>
          <p:nvPr/>
        </p:nvSpPr>
        <p:spPr>
          <a:xfrm>
            <a:off x="2262980" y="6363437"/>
            <a:ext cx="1302985" cy="1836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次年度ターゲット案作成</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1" name="ホームベース 20"/>
          <p:cNvSpPr/>
          <p:nvPr/>
        </p:nvSpPr>
        <p:spPr>
          <a:xfrm>
            <a:off x="4024760" y="5539508"/>
            <a:ext cx="440552"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ターゲット選定</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3" name="ホームベース 22"/>
          <p:cNvSpPr/>
          <p:nvPr/>
        </p:nvSpPr>
        <p:spPr>
          <a:xfrm>
            <a:off x="4465312" y="5531855"/>
            <a:ext cx="2022543" cy="3359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がん検診・精密検査</a:t>
            </a:r>
            <a:endParaRPr lang="en-US" altLang="ja-JP" sz="9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受診勧奨</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4" name="ホームベース 23"/>
          <p:cNvSpPr/>
          <p:nvPr/>
        </p:nvSpPr>
        <p:spPr>
          <a:xfrm>
            <a:off x="4541775" y="6011322"/>
            <a:ext cx="1946080" cy="17847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効果検証</a:t>
            </a:r>
            <a:endParaRPr lang="en-US" altLang="ja-JP" sz="900" dirty="0">
              <a:solidFill>
                <a:srgbClr val="000000"/>
              </a:solidFill>
              <a:latin typeface="Meiryo UI" panose="020B0604030504040204" pitchFamily="50" charset="-128"/>
              <a:ea typeface="Meiryo UI" panose="020B0604030504040204" pitchFamily="50" charset="-128"/>
            </a:endParaRPr>
          </a:p>
        </p:txBody>
      </p:sp>
      <p:sp>
        <p:nvSpPr>
          <p:cNvPr id="25" name="ホームベース 24"/>
          <p:cNvSpPr/>
          <p:nvPr/>
        </p:nvSpPr>
        <p:spPr>
          <a:xfrm>
            <a:off x="4832245" y="6363437"/>
            <a:ext cx="1302985" cy="18364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00000"/>
              </a:lnSpc>
            </a:pPr>
            <a:r>
              <a:rPr lang="ja-JP" altLang="en-US" sz="900" dirty="0">
                <a:solidFill>
                  <a:srgbClr val="000000"/>
                </a:solidFill>
                <a:latin typeface="Meiryo UI" panose="020B0604030504040204" pitchFamily="50" charset="-128"/>
                <a:ea typeface="Meiryo UI" panose="020B0604030504040204" pitchFamily="50" charset="-128"/>
              </a:rPr>
              <a:t>次年度ターゲット案作成</a:t>
            </a:r>
            <a:endParaRPr lang="en-US" altLang="ja-JP" sz="900"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6334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図 5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9952" y="2515691"/>
            <a:ext cx="936104" cy="936104"/>
          </a:xfrm>
          <a:prstGeom prst="rect">
            <a:avLst/>
          </a:prstGeom>
        </p:spPr>
      </p:pic>
      <p:pic>
        <p:nvPicPr>
          <p:cNvPr id="46" name="図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0427" y="3433290"/>
            <a:ext cx="373000" cy="373000"/>
          </a:xfrm>
          <a:prstGeom prst="rect">
            <a:avLst/>
          </a:prstGeom>
        </p:spPr>
      </p:pic>
      <p:pic>
        <p:nvPicPr>
          <p:cNvPr id="41" name="図 4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2475" y="3469294"/>
            <a:ext cx="373000" cy="373000"/>
          </a:xfrm>
          <a:prstGeom prst="rect">
            <a:avLst/>
          </a:prstGeom>
        </p:spPr>
      </p:pic>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25</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73487" y="818636"/>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ＡＩを活用したファイル全文検索エンジンの導入</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7274" y="1116198"/>
            <a:ext cx="9568222" cy="134498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行政事務は法律、条例、規則やマニュアル等、数多くの文書に基づいて業務を行っていることから、</a:t>
            </a:r>
            <a:r>
              <a:rPr lang="en-US" altLang="ja-JP" sz="1100" dirty="0">
                <a:solidFill>
                  <a:schemeClr val="tx1"/>
                </a:solidFill>
                <a:latin typeface="+mj-ea"/>
                <a:ea typeface="+mj-ea"/>
              </a:rPr>
              <a:t>AI</a:t>
            </a:r>
            <a:r>
              <a:rPr lang="ja-JP" altLang="en-US" sz="1100" dirty="0">
                <a:solidFill>
                  <a:schemeClr val="tx1"/>
                </a:solidFill>
                <a:latin typeface="+mj-ea"/>
                <a:ea typeface="+mj-ea"/>
              </a:rPr>
              <a:t>技術の中でもテキストを扱う「自然言語処理」が多くの業務、職員を対象として活用できる可能性が高いと考えており、その活用検討に取り組んでいる。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なかでも、膨大な量の文書の中から過去事例や類似案件の「検索」に時間がかかっている業務に着目し、職員が必要とする文書を素早く「検索」する「ファイル全文検索エンジン」の検証をすすめている。</a:t>
            </a: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ファイル全文検索エンジン」を導入することにより、これまで検索に要していた時間が大幅に短縮可能となり、結果、迅速な回答や相談対応が可能となる。さらに、検索対象と類似の文書を参照することによって知識の補強を行うことが可能となり、業務の質の向上も期待される。</a:t>
            </a:r>
          </a:p>
        </p:txBody>
      </p:sp>
      <p:sp>
        <p:nvSpPr>
          <p:cNvPr id="11" name="正方形/長方形 10"/>
          <p:cNvSpPr/>
          <p:nvPr/>
        </p:nvSpPr>
        <p:spPr>
          <a:xfrm>
            <a:off x="294412" y="4126036"/>
            <a:ext cx="1379882"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graphicFrame>
        <p:nvGraphicFramePr>
          <p:cNvPr id="12" name="表 11"/>
          <p:cNvGraphicFramePr>
            <a:graphicFrameLocks noGrp="1"/>
          </p:cNvGraphicFramePr>
          <p:nvPr>
            <p:extLst>
              <p:ext uri="{D42A27DB-BD31-4B8C-83A1-F6EECF244321}">
                <p14:modId xmlns:p14="http://schemas.microsoft.com/office/powerpoint/2010/main" val="3017291689"/>
              </p:ext>
            </p:extLst>
          </p:nvPr>
        </p:nvGraphicFramePr>
        <p:xfrm>
          <a:off x="452500" y="4431051"/>
          <a:ext cx="9057506" cy="1038212"/>
        </p:xfrm>
        <a:graphic>
          <a:graphicData uri="http://schemas.openxmlformats.org/drawingml/2006/table">
            <a:tbl>
              <a:tblPr firstRow="1" bandRow="1"/>
              <a:tblGrid>
                <a:gridCol w="212423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gridCol w="2648794">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2021</a:t>
                      </a:r>
                      <a:r>
                        <a:rPr kumimoji="1" lang="ja-JP" altLang="en-US" sz="1100" b="0" kern="1200" dirty="0">
                          <a:solidFill>
                            <a:schemeClr val="lt1"/>
                          </a:solidFill>
                          <a:latin typeface="+mj-ea"/>
                          <a:ea typeface="+mj-ea"/>
                          <a:cs typeface="+mn-cs"/>
                        </a:rPr>
                        <a:t>年度</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algn="ctr" defTabSz="914400" rtl="0" eaLnBrk="1" latinLnBrk="0" hangingPunct="1"/>
                      <a:r>
                        <a:rPr kumimoji="1" lang="en-US" altLang="ja-JP" sz="1100" b="0" kern="1200" dirty="0">
                          <a:solidFill>
                            <a:schemeClr val="lt1"/>
                          </a:solidFill>
                          <a:latin typeface="+mj-ea"/>
                          <a:ea typeface="+mj-ea"/>
                          <a:cs typeface="+mn-cs"/>
                        </a:rPr>
                        <a:t>2022</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algn="ctr" defTabSz="914400" rtl="0" eaLnBrk="1" latinLnBrk="0" hangingPunct="1"/>
                      <a:r>
                        <a:rPr kumimoji="1" lang="en-US" altLang="ja-JP" sz="1100" b="0" kern="1200" dirty="0">
                          <a:solidFill>
                            <a:schemeClr val="lt1"/>
                          </a:solidFill>
                          <a:latin typeface="+mj-ea"/>
                          <a:ea typeface="+mj-ea"/>
                          <a:cs typeface="+mn-cs"/>
                        </a:rPr>
                        <a:t>2023</a:t>
                      </a:r>
                      <a:r>
                        <a:rPr kumimoji="1" lang="ja-JP" altLang="en-US" sz="1100" b="0" kern="1200" dirty="0">
                          <a:solidFill>
                            <a:schemeClr val="lt1"/>
                          </a:solidFill>
                          <a:latin typeface="+mj-ea"/>
                          <a:ea typeface="+mj-ea"/>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a:latin typeface="Meiryo UI" panose="020B0604030504040204" pitchFamily="50" charset="-128"/>
                        <a:ea typeface="Meiryo UI" panose="020B0604030504040204" pitchFamily="50" charset="-128"/>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524508" y="4761148"/>
            <a:ext cx="1944216"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ツール調査・検証利用</a:t>
            </a:r>
          </a:p>
        </p:txBody>
      </p:sp>
      <p:sp>
        <p:nvSpPr>
          <p:cNvPr id="15" name="ホームベース 14"/>
          <p:cNvSpPr/>
          <p:nvPr/>
        </p:nvSpPr>
        <p:spPr>
          <a:xfrm>
            <a:off x="6933220" y="4761148"/>
            <a:ext cx="1512168" cy="576064"/>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適用範囲の拡大・</a:t>
            </a:r>
            <a:endParaRPr lang="en-US" altLang="ja-JP" sz="1100" dirty="0">
              <a:solidFill>
                <a:srgbClr val="000000"/>
              </a:solidFill>
              <a:latin typeface="+mj-ea"/>
              <a:ea typeface="+mj-ea"/>
            </a:endParaRPr>
          </a:p>
          <a:p>
            <a:pPr algn="ctr">
              <a:lnSpc>
                <a:spcPct val="100000"/>
              </a:lnSpc>
            </a:pPr>
            <a:r>
              <a:rPr lang="ja-JP" altLang="en-US" sz="1100" dirty="0">
                <a:solidFill>
                  <a:srgbClr val="000000"/>
                </a:solidFill>
                <a:latin typeface="+mj-ea"/>
                <a:ea typeface="+mj-ea"/>
              </a:rPr>
              <a:t>継続利用</a:t>
            </a:r>
            <a:endParaRPr lang="en-US" altLang="ja-JP" sz="1100" dirty="0">
              <a:solidFill>
                <a:srgbClr val="000000"/>
              </a:solidFill>
              <a:latin typeface="+mj-ea"/>
              <a:ea typeface="+mj-ea"/>
            </a:endParaRPr>
          </a:p>
        </p:txBody>
      </p:sp>
      <p:sp>
        <p:nvSpPr>
          <p:cNvPr id="16" name="山形 15"/>
          <p:cNvSpPr/>
          <p:nvPr/>
        </p:nvSpPr>
        <p:spPr bwMode="auto">
          <a:xfrm>
            <a:off x="844349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7" name="ホームベース 16"/>
          <p:cNvSpPr/>
          <p:nvPr/>
        </p:nvSpPr>
        <p:spPr>
          <a:xfrm>
            <a:off x="524508" y="5102167"/>
            <a:ext cx="1268104"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所属ニーズ調査</a:t>
            </a:r>
          </a:p>
        </p:txBody>
      </p:sp>
      <p:sp>
        <p:nvSpPr>
          <p:cNvPr id="18" name="ホームベース 17"/>
          <p:cNvSpPr/>
          <p:nvPr/>
        </p:nvSpPr>
        <p:spPr>
          <a:xfrm>
            <a:off x="3260812" y="4761148"/>
            <a:ext cx="342038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実証実験</a:t>
            </a:r>
          </a:p>
        </p:txBody>
      </p:sp>
      <p:sp>
        <p:nvSpPr>
          <p:cNvPr id="19" name="ホームベース 18"/>
          <p:cNvSpPr/>
          <p:nvPr/>
        </p:nvSpPr>
        <p:spPr>
          <a:xfrm>
            <a:off x="1872275" y="5108498"/>
            <a:ext cx="1548172" cy="245697"/>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効果検証</a:t>
            </a:r>
          </a:p>
        </p:txBody>
      </p:sp>
      <p:sp>
        <p:nvSpPr>
          <p:cNvPr id="21" name="ホームベース 20"/>
          <p:cNvSpPr/>
          <p:nvPr/>
        </p:nvSpPr>
        <p:spPr>
          <a:xfrm>
            <a:off x="2648744" y="4761148"/>
            <a:ext cx="54006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100" dirty="0">
                <a:solidFill>
                  <a:srgbClr val="000000"/>
                </a:solidFill>
                <a:latin typeface="+mj-ea"/>
                <a:ea typeface="+mj-ea"/>
              </a:rPr>
              <a:t>調達</a:t>
            </a:r>
          </a:p>
        </p:txBody>
      </p:sp>
      <p:sp>
        <p:nvSpPr>
          <p:cNvPr id="22" name="山形 21"/>
          <p:cNvSpPr/>
          <p:nvPr/>
        </p:nvSpPr>
        <p:spPr bwMode="auto">
          <a:xfrm>
            <a:off x="8643273"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8419" y="2461182"/>
            <a:ext cx="733040" cy="733040"/>
          </a:xfrm>
          <a:prstGeom prst="rect">
            <a:avLst/>
          </a:prstGeom>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4503" y="3001242"/>
            <a:ext cx="553020" cy="553020"/>
          </a:xfrm>
          <a:prstGeom prst="rect">
            <a:avLst/>
          </a:prstGeom>
        </p:spPr>
      </p:pic>
      <p:pic>
        <p:nvPicPr>
          <p:cNvPr id="25" name="図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0367" y="3109254"/>
            <a:ext cx="553020" cy="553020"/>
          </a:xfrm>
          <a:prstGeom prst="rect">
            <a:avLst/>
          </a:prstGeom>
        </p:spPr>
      </p:pic>
      <p:pic>
        <p:nvPicPr>
          <p:cNvPr id="27" name="図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543" y="3469294"/>
            <a:ext cx="373000" cy="373000"/>
          </a:xfrm>
          <a:prstGeom prst="rect">
            <a:avLst/>
          </a:prstGeom>
        </p:spPr>
      </p:pic>
      <p:cxnSp>
        <p:nvCxnSpPr>
          <p:cNvPr id="5" name="直線コネクタ 4"/>
          <p:cNvCxnSpPr/>
          <p:nvPr/>
        </p:nvCxnSpPr>
        <p:spPr bwMode="auto">
          <a:xfrm>
            <a:off x="3672475" y="2785218"/>
            <a:ext cx="468052" cy="36004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flipV="1">
            <a:off x="3096411" y="2785218"/>
            <a:ext cx="576064" cy="432048"/>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4140527" y="3145258"/>
            <a:ext cx="324036"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p:cNvCxnSpPr/>
          <p:nvPr/>
        </p:nvCxnSpPr>
        <p:spPr bwMode="auto">
          <a:xfrm>
            <a:off x="3924503" y="3613310"/>
            <a:ext cx="504056" cy="0"/>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flipV="1">
            <a:off x="3924503" y="3145258"/>
            <a:ext cx="216024" cy="46805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p:cNvCxnSpPr/>
          <p:nvPr/>
        </p:nvCxnSpPr>
        <p:spPr bwMode="auto">
          <a:xfrm>
            <a:off x="3096411" y="3217266"/>
            <a:ext cx="324036" cy="324036"/>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コネクタ 54"/>
          <p:cNvCxnSpPr/>
          <p:nvPr/>
        </p:nvCxnSpPr>
        <p:spPr bwMode="auto">
          <a:xfrm flipH="1" flipV="1">
            <a:off x="3672475" y="2785218"/>
            <a:ext cx="252028" cy="828092"/>
          </a:xfrm>
          <a:prstGeom prst="line">
            <a:avLst/>
          </a:prstGeom>
          <a:noFill/>
          <a:ln w="38100" cap="flat" cmpd="sng" algn="ctr">
            <a:solidFill>
              <a:srgbClr val="C12534"/>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7" name="図 5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72375" y="2497186"/>
            <a:ext cx="450726" cy="470334"/>
          </a:xfrm>
          <a:prstGeom prst="rect">
            <a:avLst/>
          </a:prstGeom>
        </p:spPr>
      </p:pic>
      <p:pic>
        <p:nvPicPr>
          <p:cNvPr id="58" name="図 57"/>
          <p:cNvPicPr>
            <a:picLocks noChangeAspect="1"/>
          </p:cNvPicPr>
          <p:nvPr/>
        </p:nvPicPr>
        <p:blipFill>
          <a:blip r:embed="rId7"/>
          <a:stretch>
            <a:fillRect/>
          </a:stretch>
        </p:blipFill>
        <p:spPr>
          <a:xfrm>
            <a:off x="4644583" y="2497186"/>
            <a:ext cx="972108" cy="972108"/>
          </a:xfrm>
          <a:prstGeom prst="rect">
            <a:avLst/>
          </a:prstGeom>
        </p:spPr>
      </p:pic>
      <p:pic>
        <p:nvPicPr>
          <p:cNvPr id="59" name="図 5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8526" y="2715429"/>
            <a:ext cx="929258" cy="929258"/>
          </a:xfrm>
          <a:prstGeom prst="rect">
            <a:avLst/>
          </a:prstGeom>
        </p:spPr>
      </p:pic>
      <p:sp>
        <p:nvSpPr>
          <p:cNvPr id="61" name="正方形/長方形 60"/>
          <p:cNvSpPr/>
          <p:nvPr/>
        </p:nvSpPr>
        <p:spPr>
          <a:xfrm>
            <a:off x="284366" y="3503772"/>
            <a:ext cx="2088232"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膨大な過去事例から探し出す</a:t>
            </a:r>
            <a:endParaRPr lang="en-US" altLang="ja-JP" sz="1050" dirty="0">
              <a:solidFill>
                <a:schemeClr val="tx1"/>
              </a:solidFill>
              <a:latin typeface="メイリオ" panose="020B0604030504040204" pitchFamily="50" charset="-128"/>
            </a:endParaRPr>
          </a:p>
        </p:txBody>
      </p:sp>
      <p:sp>
        <p:nvSpPr>
          <p:cNvPr id="62" name="右矢印 61"/>
          <p:cNvSpPr/>
          <p:nvPr/>
        </p:nvSpPr>
        <p:spPr bwMode="auto">
          <a:xfrm>
            <a:off x="1944283" y="2893230"/>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3" name="正方形/長方形 62"/>
          <p:cNvSpPr/>
          <p:nvPr/>
        </p:nvSpPr>
        <p:spPr>
          <a:xfrm>
            <a:off x="4739635" y="3433878"/>
            <a:ext cx="3384376" cy="560923"/>
          </a:xfrm>
          <a:prstGeom prst="rect">
            <a:avLst/>
          </a:prstGeom>
        </p:spPr>
        <p:txBody>
          <a:bodyPr wrap="square">
            <a:spAutoFit/>
          </a:bodyPr>
          <a:lstStyle/>
          <a:p>
            <a:r>
              <a:rPr lang="en-US" altLang="ja-JP" sz="1050">
                <a:solidFill>
                  <a:schemeClr val="tx1"/>
                </a:solidFill>
                <a:latin typeface="メイリオ" panose="020B0604030504040204" pitchFamily="50" charset="-128"/>
              </a:rPr>
              <a:t>AI</a:t>
            </a:r>
            <a:r>
              <a:rPr lang="ja-JP" altLang="en-US" sz="1050">
                <a:solidFill>
                  <a:schemeClr val="tx1"/>
                </a:solidFill>
                <a:latin typeface="メイリオ" panose="020B0604030504040204" pitchFamily="50" charset="-128"/>
              </a:rPr>
              <a:t>により文書や単語の関連性や</a:t>
            </a:r>
            <a:endParaRPr lang="en-US" altLang="ja-JP" sz="1050">
              <a:solidFill>
                <a:schemeClr val="tx1"/>
              </a:solidFill>
              <a:latin typeface="メイリオ" panose="020B0604030504040204" pitchFamily="50" charset="-128"/>
            </a:endParaRPr>
          </a:p>
          <a:p>
            <a:r>
              <a:rPr lang="ja-JP" altLang="en-US" sz="1050">
                <a:solidFill>
                  <a:schemeClr val="tx1"/>
                </a:solidFill>
                <a:latin typeface="メイリオ" panose="020B0604030504040204" pitchFamily="50" charset="-128"/>
              </a:rPr>
              <a:t>類似性を学習したファイル検索エンジンを活用</a:t>
            </a:r>
            <a:endParaRPr lang="en-US" altLang="ja-JP" sz="1050">
              <a:solidFill>
                <a:schemeClr val="tx1"/>
              </a:solidFill>
              <a:latin typeface="メイリオ" panose="020B0604030504040204" pitchFamily="50" charset="-128"/>
            </a:endParaRPr>
          </a:p>
        </p:txBody>
      </p:sp>
      <p:pic>
        <p:nvPicPr>
          <p:cNvPr id="8192" name="図 819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1114" y="2526965"/>
            <a:ext cx="1066428" cy="1066428"/>
          </a:xfrm>
          <a:prstGeom prst="rect">
            <a:avLst/>
          </a:prstGeom>
        </p:spPr>
      </p:pic>
      <p:sp>
        <p:nvSpPr>
          <p:cNvPr id="43" name="正方形/長方形 42"/>
          <p:cNvSpPr/>
          <p:nvPr/>
        </p:nvSpPr>
        <p:spPr>
          <a:xfrm>
            <a:off x="8555369" y="3614273"/>
            <a:ext cx="1117477"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業務の質の向上</a:t>
            </a:r>
            <a:endParaRPr lang="en-US" altLang="ja-JP" sz="1050" dirty="0">
              <a:solidFill>
                <a:schemeClr val="tx1"/>
              </a:solidFill>
              <a:latin typeface="メイリオ" panose="020B0604030504040204" pitchFamily="50" charset="-128"/>
            </a:endParaRPr>
          </a:p>
        </p:txBody>
      </p:sp>
      <p:sp>
        <p:nvSpPr>
          <p:cNvPr id="44" name="正方形/長方形 43">
            <a:extLst>
              <a:ext uri="{FF2B5EF4-FFF2-40B4-BE49-F238E27FC236}">
                <a16:creationId xmlns:a16="http://schemas.microsoft.com/office/drawing/2014/main" id="{52A9FCFC-1D3B-4857-8144-4F7A71AC7255}"/>
              </a:ext>
            </a:extLst>
          </p:cNvPr>
          <p:cNvSpPr/>
          <p:nvPr/>
        </p:nvSpPr>
        <p:spPr>
          <a:xfrm>
            <a:off x="7423375" y="2611956"/>
            <a:ext cx="881585" cy="302390"/>
          </a:xfrm>
          <a:prstGeom prst="rect">
            <a:avLst/>
          </a:prstGeom>
        </p:spPr>
        <p:txBody>
          <a:bodyPr wrap="square">
            <a:spAutoFit/>
          </a:bodyPr>
          <a:lstStyle/>
          <a:p>
            <a:r>
              <a:rPr lang="ja-JP" altLang="en-US" sz="1050" dirty="0">
                <a:solidFill>
                  <a:schemeClr val="tx1"/>
                </a:solidFill>
                <a:latin typeface="メイリオ" panose="020B0604030504040204" pitchFamily="50" charset="-128"/>
              </a:rPr>
              <a:t>時間短縮</a:t>
            </a:r>
            <a:endParaRPr lang="en-US" altLang="ja-JP" sz="1050" dirty="0">
              <a:solidFill>
                <a:schemeClr val="tx1"/>
              </a:solidFill>
              <a:latin typeface="メイリオ" panose="020B0604030504040204" pitchFamily="50" charset="-128"/>
            </a:endParaRPr>
          </a:p>
        </p:txBody>
      </p:sp>
      <p:sp>
        <p:nvSpPr>
          <p:cNvPr id="47" name="右矢印 46"/>
          <p:cNvSpPr/>
          <p:nvPr/>
        </p:nvSpPr>
        <p:spPr bwMode="auto">
          <a:xfrm>
            <a:off x="7496987" y="2893230"/>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8" name="正方形/長方形 47"/>
          <p:cNvSpPr/>
          <p:nvPr/>
        </p:nvSpPr>
        <p:spPr>
          <a:xfrm>
            <a:off x="452500" y="5639783"/>
            <a:ext cx="5056100" cy="837152"/>
          </a:xfrm>
          <a:prstGeom prst="rect">
            <a:avLst/>
          </a:prstGeom>
          <a:ln>
            <a:solidFill>
              <a:srgbClr val="DF5327"/>
            </a:solidFill>
          </a:ln>
        </p:spPr>
        <p:txBody>
          <a:bodyPr wrap="square">
            <a:spAutoFit/>
          </a:bodyPr>
          <a:lstStyle/>
          <a:p>
            <a:r>
              <a:rPr lang="en-US" altLang="ja-JP" sz="1100" dirty="0">
                <a:solidFill>
                  <a:prstClr val="black"/>
                </a:solidFill>
                <a:latin typeface="+mj-lt"/>
                <a:ea typeface="メイリオ" panose="020B0604030504040204" pitchFamily="50" charset="-128"/>
              </a:rPr>
              <a:t>【</a:t>
            </a:r>
            <a:r>
              <a:rPr lang="ja-JP" altLang="en-US" sz="1100" dirty="0">
                <a:solidFill>
                  <a:prstClr val="black"/>
                </a:solidFill>
                <a:latin typeface="+mj-lt"/>
                <a:ea typeface="メイリオ" panose="020B0604030504040204" pitchFamily="50" charset="-128"/>
              </a:rPr>
              <a:t>期待される効果</a:t>
            </a:r>
            <a:r>
              <a:rPr lang="en-US" altLang="ja-JP" sz="1100" dirty="0">
                <a:solidFill>
                  <a:prstClr val="black"/>
                </a:solidFill>
                <a:latin typeface="+mj-lt"/>
                <a:ea typeface="メイリオ" panose="020B0604030504040204" pitchFamily="50" charset="-128"/>
              </a:rPr>
              <a:t>】</a:t>
            </a:r>
          </a:p>
          <a:p>
            <a:r>
              <a:rPr lang="ja-JP" altLang="en-US" sz="1100" dirty="0">
                <a:solidFill>
                  <a:schemeClr val="tx1"/>
                </a:solidFill>
                <a:latin typeface="Arial" charset="0"/>
                <a:cs typeface="メイリオ" pitchFamily="50" charset="-128"/>
              </a:rPr>
              <a:t>・検索時間の短縮による業務効率化、迅速な回答・相談対応</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・サービスの質の均一化・向上</a:t>
            </a:r>
          </a:p>
        </p:txBody>
      </p:sp>
      <p:sp>
        <p:nvSpPr>
          <p:cNvPr id="49" name="正方形/長方形 48"/>
          <p:cNvSpPr/>
          <p:nvPr/>
        </p:nvSpPr>
        <p:spPr>
          <a:xfrm>
            <a:off x="5639274" y="5647675"/>
            <a:ext cx="2856913" cy="837152"/>
          </a:xfrm>
          <a:prstGeom prst="rect">
            <a:avLst/>
          </a:prstGeom>
          <a:ln>
            <a:solidFill>
              <a:srgbClr val="DF5327"/>
            </a:solidFill>
          </a:ln>
        </p:spPr>
        <p:txBody>
          <a:bodyPr wrap="square">
            <a:spAutoFit/>
          </a:bodyPr>
          <a:lstStyle/>
          <a:p>
            <a:r>
              <a:rPr lang="en-US" altLang="ja-JP" sz="1100" dirty="0">
                <a:solidFill>
                  <a:schemeClr val="tx1"/>
                </a:solidFill>
                <a:latin typeface="+mj-ea"/>
                <a:cs typeface="メイリオ" pitchFamily="50" charset="-128"/>
              </a:rPr>
              <a:t>【KPI】</a:t>
            </a:r>
          </a:p>
          <a:p>
            <a:r>
              <a:rPr lang="ja-JP" altLang="en-US" sz="1100" dirty="0">
                <a:solidFill>
                  <a:schemeClr val="tx1"/>
                </a:solidFill>
                <a:latin typeface="+mj-ea"/>
                <a:cs typeface="メイリオ" pitchFamily="50" charset="-128"/>
              </a:rPr>
              <a:t>・利用回数</a:t>
            </a:r>
          </a:p>
          <a:p>
            <a:r>
              <a:rPr lang="ja-JP" altLang="en-US" sz="1100" dirty="0">
                <a:solidFill>
                  <a:schemeClr val="tx1"/>
                </a:solidFill>
                <a:latin typeface="+mj-ea"/>
                <a:cs typeface="メイリオ" pitchFamily="50" charset="-128"/>
              </a:rPr>
              <a:t>・利用者満足度</a:t>
            </a:r>
          </a:p>
        </p:txBody>
      </p:sp>
    </p:spTree>
    <p:extLst>
      <p:ext uri="{BB962C8B-B14F-4D97-AF65-F5344CB8AC3E}">
        <p14:creationId xmlns:p14="http://schemas.microsoft.com/office/powerpoint/2010/main" val="386530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26</a:t>
            </a:fld>
            <a:endParaRPr kumimoji="0" lang="en-US" altLang="ja-JP" sz="1000" dirty="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ＡＩを活用した音声認識ツールの業務での活用</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17128" y="1204474"/>
            <a:ext cx="9568222" cy="158197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本市は政令市の中でも外国人住民の割合が高く、市民窓口において外国人住民に対する相談・情報提供等は喫緊の課題となっている。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また、本市内部でも多くの所属で会議の議事録作成に時間を要している。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これらの課題に共通する解決策として、</a:t>
            </a:r>
            <a:r>
              <a:rPr lang="en-US" altLang="ja-JP" sz="1100" dirty="0">
                <a:solidFill>
                  <a:schemeClr val="tx1"/>
                </a:solidFill>
                <a:latin typeface="+mj-ea"/>
                <a:ea typeface="+mj-ea"/>
              </a:rPr>
              <a:t>2017</a:t>
            </a:r>
            <a:r>
              <a:rPr lang="ja-JP" altLang="en-US" sz="1100" dirty="0">
                <a:solidFill>
                  <a:schemeClr val="tx1"/>
                </a:solidFill>
                <a:latin typeface="+mj-ea"/>
                <a:ea typeface="+mj-ea"/>
              </a:rPr>
              <a:t>年度より音声認識ツールの全庁的な試験導入を実施し、検証・活用を行ってきた。</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en-US" altLang="ja-JP" sz="1100" dirty="0" err="1">
                <a:solidFill>
                  <a:schemeClr val="tx1"/>
                </a:solidFill>
                <a:latin typeface="+mj-ea"/>
                <a:ea typeface="+mj-ea"/>
              </a:rPr>
              <a:t>VoiceBiz</a:t>
            </a:r>
            <a:r>
              <a:rPr lang="ja-JP" altLang="en-US" sz="1100" dirty="0">
                <a:solidFill>
                  <a:schemeClr val="tx1"/>
                </a:solidFill>
                <a:latin typeface="+mj-ea"/>
                <a:ea typeface="+mj-ea"/>
              </a:rPr>
              <a:t>（多言語音声翻訳サービス）及び</a:t>
            </a:r>
            <a:r>
              <a:rPr lang="en-US" altLang="ja-JP" sz="1100" dirty="0">
                <a:solidFill>
                  <a:schemeClr val="tx1"/>
                </a:solidFill>
                <a:latin typeface="+mj-ea"/>
                <a:ea typeface="+mj-ea"/>
              </a:rPr>
              <a:t>UD</a:t>
            </a:r>
            <a:r>
              <a:rPr lang="ja-JP" altLang="en-US" sz="1100" dirty="0">
                <a:solidFill>
                  <a:schemeClr val="tx1"/>
                </a:solidFill>
                <a:latin typeface="+mj-ea"/>
                <a:ea typeface="+mj-ea"/>
              </a:rPr>
              <a:t>トーク（</a:t>
            </a:r>
            <a:r>
              <a:rPr lang="ja-JP" altLang="en-US" sz="1100" dirty="0" err="1">
                <a:solidFill>
                  <a:schemeClr val="tx1"/>
                </a:solidFill>
                <a:latin typeface="+mj-ea"/>
                <a:ea typeface="+mj-ea"/>
              </a:rPr>
              <a:t>聴覚障がい</a:t>
            </a:r>
            <a:r>
              <a:rPr lang="ja-JP" altLang="en-US" sz="1100" dirty="0">
                <a:solidFill>
                  <a:schemeClr val="tx1"/>
                </a:solidFill>
                <a:latin typeface="+mj-ea"/>
                <a:ea typeface="+mj-ea"/>
              </a:rPr>
              <a:t>者とのコミュニケーションツール）については、現在全庁的に活用されているところである。</a:t>
            </a:r>
            <a:endParaRPr lang="en-US" altLang="ja-JP" sz="1100" dirty="0">
              <a:solidFill>
                <a:schemeClr val="tx1"/>
              </a:solidFill>
              <a:latin typeface="+mj-ea"/>
              <a:ea typeface="+mj-ea"/>
            </a:endParaRPr>
          </a:p>
          <a:p>
            <a:pPr marL="171450" indent="-171450">
              <a:lnSpc>
                <a:spcPct val="120000"/>
              </a:lnSpc>
              <a:buFont typeface="Wingdings" panose="05000000000000000000" pitchFamily="2" charset="2"/>
              <a:buChar char="l"/>
            </a:pPr>
            <a:r>
              <a:rPr lang="ja-JP" altLang="en-US" sz="1100" dirty="0">
                <a:solidFill>
                  <a:schemeClr val="tx1"/>
                </a:solidFill>
                <a:latin typeface="+mj-ea"/>
                <a:ea typeface="+mj-ea"/>
              </a:rPr>
              <a:t>議事録作成支援サービスについては、活用による効果検証や、専門用語の辞書登録、収音設備環境の整備など音声認識精度の向上によるツールの改善を行いながら、安定的な稼働をめざす。</a:t>
            </a:r>
            <a:endParaRPr lang="en-US" altLang="ja-JP" sz="1100" dirty="0">
              <a:solidFill>
                <a:schemeClr val="tx1"/>
              </a:solidFill>
              <a:latin typeface="+mj-ea"/>
              <a:ea typeface="+mj-ea"/>
            </a:endParaRPr>
          </a:p>
        </p:txBody>
      </p:sp>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54769" y="3335333"/>
            <a:ext cx="607822" cy="875264"/>
          </a:xfrm>
          <a:prstGeom prst="rect">
            <a:avLst/>
          </a:prstGeom>
        </p:spPr>
      </p:pic>
      <p:pic>
        <p:nvPicPr>
          <p:cNvPr id="57" name="Picture 4" descr="https://2.bp.blogspot.com/-HGjQ_jAconw/VuKDrnq77-I/AAAAAAAA4vQ/KhdhCn4OkDMy-AfCEtnh6udzrvpEN3IXA/s800/computer_documen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8304" y="3118204"/>
            <a:ext cx="904890" cy="93804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755777" y="4326334"/>
            <a:ext cx="2006528" cy="538609"/>
          </a:xfrm>
          <a:prstGeom prst="rect">
            <a:avLst/>
          </a:prstGeom>
        </p:spPr>
        <p:txBody>
          <a:bodyPr wrap="square">
            <a:spAutoFit/>
          </a:bodyPr>
          <a:lstStyle/>
          <a:p>
            <a:r>
              <a:rPr lang="ja-JP" altLang="en-US" sz="1000" dirty="0">
                <a:solidFill>
                  <a:schemeClr val="tx1"/>
                </a:solidFill>
                <a:latin typeface="メイリオ" panose="020B0604030504040204" pitchFamily="50" charset="-128"/>
              </a:rPr>
              <a:t>会話等の音声データを自動的に</a:t>
            </a:r>
            <a:endParaRPr lang="en-US" altLang="ja-JP" sz="1000" dirty="0">
              <a:solidFill>
                <a:schemeClr val="tx1"/>
              </a:solidFill>
              <a:latin typeface="メイリオ" panose="020B0604030504040204" pitchFamily="50" charset="-128"/>
            </a:endParaRPr>
          </a:p>
          <a:p>
            <a:r>
              <a:rPr lang="ja-JP" altLang="en-US" sz="1000" dirty="0">
                <a:solidFill>
                  <a:schemeClr val="tx1"/>
                </a:solidFill>
                <a:latin typeface="メイリオ" panose="020B0604030504040204" pitchFamily="50" charset="-128"/>
              </a:rPr>
              <a:t>クラウド上でテキスト変換</a:t>
            </a:r>
            <a:endParaRPr lang="en-US" altLang="ja-JP" sz="1000" dirty="0">
              <a:solidFill>
                <a:schemeClr val="tx1"/>
              </a:solidFill>
              <a:latin typeface="メイリオ" panose="020B0604030504040204" pitchFamily="50" charset="-128"/>
            </a:endParaRPr>
          </a:p>
        </p:txBody>
      </p:sp>
      <p:sp>
        <p:nvSpPr>
          <p:cNvPr id="35" name="右矢印 34"/>
          <p:cNvSpPr/>
          <p:nvPr/>
        </p:nvSpPr>
        <p:spPr bwMode="auto">
          <a:xfrm>
            <a:off x="6843716" y="3380000"/>
            <a:ext cx="648072"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pic>
        <p:nvPicPr>
          <p:cNvPr id="36" name="図 3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5565" y="2959138"/>
            <a:ext cx="437204" cy="496485"/>
          </a:xfrm>
          <a:prstGeom prst="rect">
            <a:avLst/>
          </a:prstGeom>
        </p:spPr>
      </p:pic>
      <p:pic>
        <p:nvPicPr>
          <p:cNvPr id="10" name="図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6103497" y="3712788"/>
            <a:ext cx="444585" cy="479318"/>
          </a:xfrm>
          <a:prstGeom prst="rect">
            <a:avLst/>
          </a:prstGeom>
        </p:spPr>
      </p:pic>
      <p:cxnSp>
        <p:nvCxnSpPr>
          <p:cNvPr id="12" name="直線矢印コネクタ 11"/>
          <p:cNvCxnSpPr>
            <a:stCxn id="36" idx="3"/>
            <a:endCxn id="10" idx="0"/>
          </p:cNvCxnSpPr>
          <p:nvPr/>
        </p:nvCxnSpPr>
        <p:spPr bwMode="auto">
          <a:xfrm>
            <a:off x="5992769" y="3207381"/>
            <a:ext cx="333020" cy="505407"/>
          </a:xfrm>
          <a:prstGeom prst="straightConnector1">
            <a:avLst/>
          </a:prstGeom>
          <a:noFill/>
          <a:ln w="38100"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正方形/長方形 45"/>
          <p:cNvSpPr/>
          <p:nvPr/>
        </p:nvSpPr>
        <p:spPr>
          <a:xfrm>
            <a:off x="0" y="5091204"/>
            <a:ext cx="1346750" cy="329321"/>
          </a:xfrm>
          <a:prstGeom prst="rect">
            <a:avLst/>
          </a:prstGeom>
        </p:spPr>
        <p:txBody>
          <a:bodyPr wrap="square">
            <a:spAutoFit/>
          </a:bodyPr>
          <a:lstStyle/>
          <a:p>
            <a:r>
              <a:rPr lang="en-US" altLang="ja-JP" sz="1100" dirty="0">
                <a:solidFill>
                  <a:schemeClr val="tx1"/>
                </a:solidFill>
                <a:latin typeface="+mj-ea"/>
                <a:ea typeface="+mj-ea"/>
              </a:rPr>
              <a:t>【</a:t>
            </a:r>
            <a:r>
              <a:rPr lang="ja-JP" altLang="en-US" sz="1100" dirty="0">
                <a:solidFill>
                  <a:schemeClr val="tx1"/>
                </a:solidFill>
                <a:latin typeface="+mj-ea"/>
                <a:ea typeface="+mj-ea"/>
              </a:rPr>
              <a:t>スケジュール</a:t>
            </a:r>
            <a:r>
              <a:rPr lang="en-US" altLang="ja-JP" sz="1100" dirty="0">
                <a:solidFill>
                  <a:schemeClr val="tx1"/>
                </a:solidFill>
                <a:latin typeface="+mj-ea"/>
                <a:ea typeface="+mj-ea"/>
              </a:rPr>
              <a:t>】</a:t>
            </a:r>
          </a:p>
        </p:txBody>
      </p:sp>
      <p:pic>
        <p:nvPicPr>
          <p:cNvPr id="4" name="図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868" y="3232121"/>
            <a:ext cx="1058325" cy="1058325"/>
          </a:xfrm>
          <a:prstGeom prst="rect">
            <a:avLst/>
          </a:prstGeom>
        </p:spPr>
      </p:pic>
      <p:pic>
        <p:nvPicPr>
          <p:cNvPr id="38" name="図 3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86386" y="2813557"/>
            <a:ext cx="760739" cy="710691"/>
          </a:xfrm>
          <a:prstGeom prst="rect">
            <a:avLst/>
          </a:prstGeom>
        </p:spPr>
      </p:pic>
      <p:pic>
        <p:nvPicPr>
          <p:cNvPr id="39" name="図 3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7169" y="3916308"/>
            <a:ext cx="818320" cy="762060"/>
          </a:xfrm>
          <a:prstGeom prst="rect">
            <a:avLst/>
          </a:prstGeom>
        </p:spPr>
      </p:pic>
      <p:sp>
        <p:nvSpPr>
          <p:cNvPr id="40" name="テキスト ボックス 39"/>
          <p:cNvSpPr txBox="1"/>
          <p:nvPr/>
        </p:nvSpPr>
        <p:spPr>
          <a:xfrm>
            <a:off x="2074627" y="3476861"/>
            <a:ext cx="1915909" cy="480131"/>
          </a:xfrm>
          <a:prstGeom prst="rect">
            <a:avLst/>
          </a:prstGeom>
          <a:noFill/>
        </p:spPr>
        <p:txBody>
          <a:bodyPr wrap="none" rtlCol="0">
            <a:spAutoFit/>
          </a:bodyPr>
          <a:lstStyle/>
          <a:p>
            <a:pPr algn="ctr"/>
            <a:r>
              <a:rPr kumimoji="1" lang="ja-JP" altLang="en-US" sz="900" dirty="0">
                <a:solidFill>
                  <a:schemeClr val="tx1"/>
                </a:solidFill>
              </a:rPr>
              <a:t>②外国人とのコミュニケーション</a:t>
            </a:r>
            <a:br>
              <a:rPr kumimoji="1" lang="en-US" altLang="ja-JP" sz="900" dirty="0">
                <a:solidFill>
                  <a:schemeClr val="tx1"/>
                </a:solidFill>
              </a:rPr>
            </a:br>
            <a:r>
              <a:rPr kumimoji="1" lang="ja-JP" altLang="en-US" sz="900" dirty="0">
                <a:solidFill>
                  <a:schemeClr val="tx1"/>
                </a:solidFill>
              </a:rPr>
              <a:t>（</a:t>
            </a:r>
            <a:r>
              <a:rPr kumimoji="1" lang="en-US" altLang="ja-JP" sz="900" dirty="0" err="1">
                <a:solidFill>
                  <a:schemeClr val="tx1"/>
                </a:solidFill>
              </a:rPr>
              <a:t>VoiceBiz</a:t>
            </a:r>
            <a:r>
              <a:rPr lang="ja-JP" altLang="en-US" sz="900" dirty="0">
                <a:solidFill>
                  <a:schemeClr val="tx1"/>
                </a:solidFill>
              </a:rPr>
              <a:t>）</a:t>
            </a:r>
            <a:endParaRPr kumimoji="1" lang="en-US" altLang="ja-JP" sz="900" dirty="0">
              <a:solidFill>
                <a:schemeClr val="tx1"/>
              </a:solidFill>
            </a:endParaRPr>
          </a:p>
        </p:txBody>
      </p:sp>
      <p:sp>
        <p:nvSpPr>
          <p:cNvPr id="41" name="テキスト ボックス 40"/>
          <p:cNvSpPr txBox="1"/>
          <p:nvPr/>
        </p:nvSpPr>
        <p:spPr>
          <a:xfrm>
            <a:off x="1966235" y="4556893"/>
            <a:ext cx="2262158" cy="493981"/>
          </a:xfrm>
          <a:prstGeom prst="rect">
            <a:avLst/>
          </a:prstGeom>
          <a:noFill/>
        </p:spPr>
        <p:txBody>
          <a:bodyPr wrap="none" rtlCol="0">
            <a:spAutoFit/>
          </a:bodyPr>
          <a:lstStyle/>
          <a:p>
            <a:pPr algn="ctr"/>
            <a:r>
              <a:rPr kumimoji="1" lang="ja-JP" altLang="en-US" sz="900" dirty="0">
                <a:solidFill>
                  <a:schemeClr val="tx1"/>
                </a:solidFill>
              </a:rPr>
              <a:t>③</a:t>
            </a:r>
            <a:r>
              <a:rPr kumimoji="1" lang="ja-JP" altLang="en-US" sz="900" dirty="0" err="1">
                <a:solidFill>
                  <a:schemeClr val="tx1"/>
                </a:solidFill>
              </a:rPr>
              <a:t>聴覚障がい</a:t>
            </a:r>
            <a:r>
              <a:rPr kumimoji="1" lang="ja-JP" altLang="en-US" sz="900" dirty="0">
                <a:solidFill>
                  <a:schemeClr val="tx1"/>
                </a:solidFill>
              </a:rPr>
              <a:t>者とのコミュニケーション</a:t>
            </a:r>
            <a:endParaRPr kumimoji="1" lang="en-US" altLang="ja-JP" sz="900" dirty="0">
              <a:solidFill>
                <a:schemeClr val="tx1"/>
              </a:solidFill>
            </a:endParaRPr>
          </a:p>
          <a:p>
            <a:pPr algn="ctr"/>
            <a:r>
              <a:rPr lang="ja-JP" altLang="en-US" sz="900" dirty="0">
                <a:solidFill>
                  <a:schemeClr val="tx1"/>
                </a:solidFill>
              </a:rPr>
              <a:t>（</a:t>
            </a:r>
            <a:r>
              <a:rPr lang="en-US" altLang="ja-JP" sz="900" dirty="0">
                <a:solidFill>
                  <a:schemeClr val="tx1"/>
                </a:solidFill>
              </a:rPr>
              <a:t>UD</a:t>
            </a:r>
            <a:r>
              <a:rPr lang="ja-JP" altLang="en-US" sz="900" dirty="0">
                <a:solidFill>
                  <a:schemeClr val="tx1"/>
                </a:solidFill>
              </a:rPr>
              <a:t>トーク）</a:t>
            </a:r>
            <a:endParaRPr kumimoji="1" lang="ja-JP" altLang="en-US" sz="900" dirty="0">
              <a:solidFill>
                <a:schemeClr val="tx1"/>
              </a:solidFill>
            </a:endParaRPr>
          </a:p>
        </p:txBody>
      </p:sp>
      <p:sp>
        <p:nvSpPr>
          <p:cNvPr id="42" name="テキスト ボックス 41"/>
          <p:cNvSpPr txBox="1"/>
          <p:nvPr/>
        </p:nvSpPr>
        <p:spPr>
          <a:xfrm>
            <a:off x="797458" y="4252243"/>
            <a:ext cx="1467068" cy="292388"/>
          </a:xfrm>
          <a:prstGeom prst="rect">
            <a:avLst/>
          </a:prstGeom>
          <a:noFill/>
        </p:spPr>
        <p:txBody>
          <a:bodyPr wrap="none" rtlCol="0">
            <a:spAutoFit/>
          </a:bodyPr>
          <a:lstStyle/>
          <a:p>
            <a:r>
              <a:rPr kumimoji="1" lang="ja-JP" altLang="en-US" sz="1000" dirty="0">
                <a:solidFill>
                  <a:schemeClr val="tx1"/>
                </a:solidFill>
              </a:rPr>
              <a:t>①会議における議事録</a:t>
            </a:r>
          </a:p>
        </p:txBody>
      </p:sp>
      <p:pic>
        <p:nvPicPr>
          <p:cNvPr id="43" name="図 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589577" y="3233795"/>
            <a:ext cx="663144" cy="903005"/>
          </a:xfrm>
          <a:prstGeom prst="rect">
            <a:avLst/>
          </a:prstGeom>
          <a:effectLst>
            <a:outerShdw blurRad="50800" dist="38100" dir="2700000" algn="tl" rotWithShape="0">
              <a:prstClr val="black">
                <a:alpha val="40000"/>
              </a:prstClr>
            </a:outerShdw>
          </a:effectLst>
        </p:spPr>
      </p:pic>
      <p:sp>
        <p:nvSpPr>
          <p:cNvPr id="44" name="右矢印 43"/>
          <p:cNvSpPr/>
          <p:nvPr/>
        </p:nvSpPr>
        <p:spPr bwMode="auto">
          <a:xfrm>
            <a:off x="4052164" y="3385606"/>
            <a:ext cx="648072" cy="941534"/>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45" name="正方形/長方形 44"/>
          <p:cNvSpPr/>
          <p:nvPr/>
        </p:nvSpPr>
        <p:spPr>
          <a:xfrm>
            <a:off x="7476742" y="4235481"/>
            <a:ext cx="2111486" cy="523220"/>
          </a:xfrm>
          <a:prstGeom prst="rect">
            <a:avLst/>
          </a:prstGeom>
        </p:spPr>
        <p:txBody>
          <a:bodyPr wrap="square">
            <a:spAutoFit/>
          </a:bodyPr>
          <a:lstStyle/>
          <a:p>
            <a:r>
              <a:rPr lang="ja-JP" altLang="en-US" sz="1000" dirty="0">
                <a:solidFill>
                  <a:schemeClr val="tx1"/>
                </a:solidFill>
                <a:latin typeface="メイリオ" panose="020B0604030504040204" pitchFamily="50" charset="-128"/>
              </a:rPr>
              <a:t>議事録作成やタブレットを使ったコミュニケーションに活用</a:t>
            </a:r>
            <a:endParaRPr lang="en-US" altLang="ja-JP" sz="1000" dirty="0">
              <a:solidFill>
                <a:schemeClr val="tx1"/>
              </a:solidFill>
              <a:latin typeface="メイリオ" panose="020B0604030504040204" pitchFamily="50" charset="-128"/>
            </a:endParaRPr>
          </a:p>
        </p:txBody>
      </p:sp>
      <p:sp>
        <p:nvSpPr>
          <p:cNvPr id="32" name="正方形/長方形 31"/>
          <p:cNvSpPr/>
          <p:nvPr/>
        </p:nvSpPr>
        <p:spPr>
          <a:xfrm>
            <a:off x="5948974" y="4980680"/>
            <a:ext cx="3538921" cy="837152"/>
          </a:xfrm>
          <a:prstGeom prst="rect">
            <a:avLst/>
          </a:prstGeom>
          <a:ln>
            <a:solidFill>
              <a:srgbClr val="DF5327"/>
            </a:solidFill>
          </a:ln>
        </p:spPr>
        <p:txBody>
          <a:bodyPr wrap="square">
            <a:spAutoFit/>
          </a:bodyPr>
          <a:lstStyle/>
          <a:p>
            <a:r>
              <a:rPr lang="en-US" altLang="ja-JP" sz="1100" dirty="0">
                <a:solidFill>
                  <a:schemeClr val="tx1"/>
                </a:solidFill>
                <a:latin typeface="+mj-ea"/>
              </a:rPr>
              <a:t>【</a:t>
            </a:r>
            <a:r>
              <a:rPr lang="ja-JP" altLang="en-US" sz="1100" dirty="0">
                <a:solidFill>
                  <a:schemeClr val="tx1"/>
                </a:solidFill>
                <a:latin typeface="+mj-ea"/>
              </a:rPr>
              <a:t>期待される効果</a:t>
            </a:r>
            <a:r>
              <a:rPr lang="en-US" altLang="ja-JP" sz="1100" dirty="0">
                <a:solidFill>
                  <a:schemeClr val="tx1"/>
                </a:solidFill>
                <a:latin typeface="+mj-ea"/>
              </a:rPr>
              <a:t>】</a:t>
            </a:r>
            <a:endParaRPr lang="en-US" altLang="ja-JP" sz="1100" dirty="0">
              <a:solidFill>
                <a:schemeClr val="tx1"/>
              </a:solidFill>
              <a:latin typeface="+mj-ea"/>
              <a:cs typeface="メイリオ" pitchFamily="50" charset="-128"/>
            </a:endParaRPr>
          </a:p>
          <a:p>
            <a:r>
              <a:rPr lang="ja-JP" altLang="en-US" sz="1100" dirty="0">
                <a:solidFill>
                  <a:schemeClr val="tx1"/>
                </a:solidFill>
                <a:latin typeface="Arial" charset="0"/>
                <a:cs typeface="メイリオ" pitchFamily="50" charset="-128"/>
              </a:rPr>
              <a:t>・議事録作成時間の短縮による業務効率化</a:t>
            </a:r>
            <a:endParaRPr lang="en-US" altLang="ja-JP" sz="1100" dirty="0">
              <a:solidFill>
                <a:schemeClr val="tx1"/>
              </a:solidFill>
              <a:latin typeface="Arial" charset="0"/>
              <a:cs typeface="メイリオ" pitchFamily="50" charset="-128"/>
            </a:endParaRPr>
          </a:p>
          <a:p>
            <a:r>
              <a:rPr lang="ja-JP" altLang="en-US" sz="1100" dirty="0">
                <a:solidFill>
                  <a:schemeClr val="tx1"/>
                </a:solidFill>
                <a:latin typeface="Arial" charset="0"/>
                <a:cs typeface="メイリオ"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外国人、</a:t>
            </a:r>
            <a:r>
              <a:rPr lang="ja-JP" altLang="en-US" sz="1100" dirty="0" err="1">
                <a:solidFill>
                  <a:schemeClr val="tx1"/>
                </a:solidFill>
                <a:latin typeface="Meiryo UI" panose="020B0604030504040204" pitchFamily="50" charset="-128"/>
                <a:ea typeface="Meiryo UI" panose="020B0604030504040204" pitchFamily="50" charset="-128"/>
              </a:rPr>
              <a:t>聴覚障がい</a:t>
            </a:r>
            <a:r>
              <a:rPr lang="ja-JP" altLang="en-US" sz="1100" dirty="0">
                <a:solidFill>
                  <a:schemeClr val="tx1"/>
                </a:solidFill>
                <a:latin typeface="Meiryo UI" panose="020B0604030504040204" pitchFamily="50" charset="-128"/>
                <a:ea typeface="Meiryo UI" panose="020B0604030504040204" pitchFamily="50" charset="-128"/>
              </a:rPr>
              <a:t>者とのコミュニケーションの円滑化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5973213" y="5891345"/>
            <a:ext cx="2863526" cy="837152"/>
          </a:xfrm>
          <a:prstGeom prst="rect">
            <a:avLst/>
          </a:prstGeom>
          <a:ln>
            <a:solidFill>
              <a:srgbClr val="DF5327"/>
            </a:solidFill>
          </a:ln>
        </p:spPr>
        <p:txBody>
          <a:bodyPr wrap="square">
            <a:spAutoFit/>
          </a:bodyPr>
          <a:lstStyle/>
          <a:p>
            <a:r>
              <a:rPr lang="en-US" altLang="ja-JP" sz="1100" dirty="0">
                <a:solidFill>
                  <a:schemeClr val="tx1"/>
                </a:solidFill>
                <a:latin typeface="+mj-ea"/>
                <a:cs typeface="メイリオ" pitchFamily="50" charset="-128"/>
              </a:rPr>
              <a:t>【KPI】</a:t>
            </a:r>
          </a:p>
          <a:p>
            <a:r>
              <a:rPr lang="ja-JP" altLang="en-US" sz="1100" dirty="0">
                <a:solidFill>
                  <a:schemeClr val="tx1"/>
                </a:solidFill>
                <a:latin typeface="+mj-ea"/>
                <a:ea typeface="+mj-ea"/>
              </a:rPr>
              <a:t>・各利用シーンにおけるサービス利用回数</a:t>
            </a:r>
            <a:endParaRPr lang="en-US" altLang="ja-JP" sz="1100" dirty="0">
              <a:solidFill>
                <a:schemeClr val="tx1"/>
              </a:solidFill>
              <a:latin typeface="+mj-ea"/>
              <a:ea typeface="+mj-ea"/>
            </a:endParaRPr>
          </a:p>
          <a:p>
            <a:r>
              <a:rPr lang="ja-JP" altLang="en-US" sz="1100" dirty="0">
                <a:solidFill>
                  <a:schemeClr val="tx1"/>
                </a:solidFill>
                <a:latin typeface="+mj-ea"/>
                <a:ea typeface="+mj-ea"/>
              </a:rPr>
              <a:t>・利用者の継続利用希望率</a:t>
            </a:r>
            <a:endParaRPr lang="en-US" altLang="ja-JP" sz="1100" dirty="0">
              <a:solidFill>
                <a:schemeClr val="tx1"/>
              </a:solidFill>
              <a:latin typeface="+mj-ea"/>
              <a:ea typeface="+mj-ea"/>
            </a:endParaRPr>
          </a:p>
        </p:txBody>
      </p:sp>
      <p:graphicFrame>
        <p:nvGraphicFramePr>
          <p:cNvPr id="49" name="表 48"/>
          <p:cNvGraphicFramePr>
            <a:graphicFrameLocks noGrp="1"/>
          </p:cNvGraphicFramePr>
          <p:nvPr>
            <p:extLst>
              <p:ext uri="{D42A27DB-BD31-4B8C-83A1-F6EECF244321}">
                <p14:modId xmlns:p14="http://schemas.microsoft.com/office/powerpoint/2010/main" val="2356654691"/>
              </p:ext>
            </p:extLst>
          </p:nvPr>
        </p:nvGraphicFramePr>
        <p:xfrm>
          <a:off x="217128" y="5411516"/>
          <a:ext cx="5615956" cy="1269206"/>
        </p:xfrm>
        <a:graphic>
          <a:graphicData uri="http://schemas.openxmlformats.org/drawingml/2006/table">
            <a:tbl>
              <a:tblPr firstRow="1" bandRow="1"/>
              <a:tblGrid>
                <a:gridCol w="811501">
                  <a:extLst>
                    <a:ext uri="{9D8B030D-6E8A-4147-A177-3AD203B41FA5}">
                      <a16:colId xmlns:a16="http://schemas.microsoft.com/office/drawing/2014/main" val="20000"/>
                    </a:ext>
                  </a:extLst>
                </a:gridCol>
                <a:gridCol w="1601485">
                  <a:extLst>
                    <a:ext uri="{9D8B030D-6E8A-4147-A177-3AD203B41FA5}">
                      <a16:colId xmlns:a16="http://schemas.microsoft.com/office/drawing/2014/main" val="20002"/>
                    </a:ext>
                  </a:extLst>
                </a:gridCol>
                <a:gridCol w="1601485">
                  <a:extLst>
                    <a:ext uri="{9D8B030D-6E8A-4147-A177-3AD203B41FA5}">
                      <a16:colId xmlns:a16="http://schemas.microsoft.com/office/drawing/2014/main" val="20003"/>
                    </a:ext>
                  </a:extLst>
                </a:gridCol>
                <a:gridCol w="1601485">
                  <a:extLst>
                    <a:ext uri="{9D8B030D-6E8A-4147-A177-3AD203B41FA5}">
                      <a16:colId xmlns:a16="http://schemas.microsoft.com/office/drawing/2014/main" val="2104129998"/>
                    </a:ext>
                  </a:extLst>
                </a:gridCol>
              </a:tblGrid>
              <a:tr h="2224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bg1"/>
                        </a:solidFill>
                        <a:latin typeface="+mj-lt"/>
                      </a:endParaRPr>
                    </a:p>
                  </a:txBody>
                  <a:tcPr marL="74295" marR="74295" marT="37148" marB="3714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2021</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2022</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kern="1200" dirty="0">
                          <a:solidFill>
                            <a:schemeClr val="bg1"/>
                          </a:solidFill>
                          <a:latin typeface="+mj-ea"/>
                          <a:ea typeface="+mj-ea"/>
                          <a:cs typeface="+mn-cs"/>
                        </a:rPr>
                        <a:t>2023</a:t>
                      </a:r>
                      <a:r>
                        <a:rPr kumimoji="1" lang="ja-JP" altLang="en-US" sz="1200" b="0" kern="1200" dirty="0">
                          <a:solidFill>
                            <a:schemeClr val="bg1"/>
                          </a:solidFill>
                          <a:latin typeface="+mj-ea"/>
                          <a:ea typeface="+mj-ea"/>
                          <a:cs typeface="+mn-cs"/>
                        </a:rPr>
                        <a:t>年度</a:t>
                      </a:r>
                    </a:p>
                  </a:txBody>
                  <a:tcPr marL="74295" marR="74295" marT="37148" marB="3714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526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j-ea"/>
                          <a:ea typeface="+mj-ea"/>
                        </a:rPr>
                        <a:t>①議事録作成ツール</a:t>
                      </a:r>
                      <a:endParaRPr kumimoji="0" lang="en-US" altLang="ja-JP" sz="1000" kern="0" dirty="0">
                        <a:solidFill>
                          <a:sysClr val="windowText" lastClr="000000"/>
                        </a:solidFill>
                        <a:latin typeface="+mj-ea"/>
                        <a:ea typeface="+mj-ea"/>
                      </a:endParaRPr>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150052012"/>
                  </a:ext>
                </a:extLst>
              </a:tr>
              <a:tr h="485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②</a:t>
                      </a:r>
                      <a:r>
                        <a:rPr kumimoji="0" lang="en-US" altLang="ja-JP" sz="1000" kern="0" dirty="0" err="1">
                          <a:solidFill>
                            <a:sysClr val="windowText" lastClr="000000"/>
                          </a:solidFill>
                          <a:latin typeface="Meiryo UI" panose="020B0604030504040204" pitchFamily="50" charset="-128"/>
                          <a:ea typeface="Meiryo UI" panose="020B0604030504040204" pitchFamily="50" charset="-128"/>
                          <a:cs typeface="+mn-cs"/>
                        </a:rPr>
                        <a:t>VoiceBiz</a:t>
                      </a:r>
                      <a:endParaRPr kumimoji="0" lang="en-US" altLang="ja-JP" sz="1000" kern="0" dirty="0">
                        <a:solidFill>
                          <a:sysClr val="windowText" lastClr="000000"/>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③</a:t>
                      </a:r>
                      <a:r>
                        <a:rPr kumimoji="0" lang="en-US" altLang="ja-JP" sz="1000" kern="0" dirty="0">
                          <a:solidFill>
                            <a:sysClr val="windowText" lastClr="000000"/>
                          </a:solidFill>
                          <a:latin typeface="Meiryo UI" panose="020B0604030504040204" pitchFamily="50" charset="-128"/>
                          <a:ea typeface="Meiryo UI" panose="020B0604030504040204" pitchFamily="50" charset="-128"/>
                          <a:cs typeface="+mn-cs"/>
                        </a:rPr>
                        <a:t>UD</a:t>
                      </a:r>
                      <a:r>
                        <a:rPr kumimoji="0" lang="ja-JP" altLang="en-US" sz="1000" kern="0" dirty="0">
                          <a:solidFill>
                            <a:sysClr val="windowText" lastClr="000000"/>
                          </a:solidFill>
                          <a:latin typeface="Meiryo UI" panose="020B0604030504040204" pitchFamily="50" charset="-128"/>
                          <a:ea typeface="Meiryo UI" panose="020B0604030504040204" pitchFamily="50" charset="-128"/>
                          <a:cs typeface="+mn-cs"/>
                        </a:rPr>
                        <a:t>トーク</a:t>
                      </a:r>
                    </a:p>
                  </a:txBody>
                  <a:tcPr marL="74295" marR="74295" marT="37148" marB="37148">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100" dirty="0"/>
                    </a:p>
                  </a:txBody>
                  <a:tcPr marL="74295" marR="74295" marT="37148" marB="3714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3641236644"/>
                  </a:ext>
                </a:extLst>
              </a:tr>
            </a:tbl>
          </a:graphicData>
        </a:graphic>
      </p:graphicFrame>
      <p:sp>
        <p:nvSpPr>
          <p:cNvPr id="29" name="ホームベース 28"/>
          <p:cNvSpPr/>
          <p:nvPr/>
        </p:nvSpPr>
        <p:spPr>
          <a:xfrm>
            <a:off x="1061786" y="5758087"/>
            <a:ext cx="149473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効果検証・改善検討</a:t>
            </a:r>
          </a:p>
        </p:txBody>
      </p:sp>
      <p:sp>
        <p:nvSpPr>
          <p:cNvPr id="37" name="ホームベース 36"/>
          <p:cNvSpPr/>
          <p:nvPr/>
        </p:nvSpPr>
        <p:spPr>
          <a:xfrm>
            <a:off x="2690461" y="5751939"/>
            <a:ext cx="3057670" cy="29418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検証結果を踏まえた利用検討</a:t>
            </a:r>
          </a:p>
        </p:txBody>
      </p:sp>
      <p:sp>
        <p:nvSpPr>
          <p:cNvPr id="53" name="ホームベース 52"/>
          <p:cNvSpPr/>
          <p:nvPr/>
        </p:nvSpPr>
        <p:spPr>
          <a:xfrm>
            <a:off x="1061786" y="6274398"/>
            <a:ext cx="4686344" cy="28800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全庁的なツールの安定稼働・利用拡大</a:t>
            </a:r>
          </a:p>
        </p:txBody>
      </p:sp>
    </p:spTree>
    <p:extLst>
      <p:ext uri="{BB962C8B-B14F-4D97-AF65-F5344CB8AC3E}">
        <p14:creationId xmlns:p14="http://schemas.microsoft.com/office/powerpoint/2010/main" val="144470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4"/>
          <p:cNvSpPr>
            <a:spLocks noGrp="1"/>
          </p:cNvSpPr>
          <p:nvPr>
            <p:ph type="sldNum" sz="quarter" idx="10"/>
          </p:nvPr>
        </p:nvSpPr>
        <p:spPr>
          <a:xfrm>
            <a:off x="7508304" y="6642100"/>
            <a:ext cx="2311400" cy="180975"/>
          </a:xfrm>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rgbClr val="000000"/>
                </a:solidFill>
                <a:latin typeface="メイリオ" panose="020B0604030504040204" pitchFamily="50" charset="-128"/>
              </a:rPr>
              <a:pPr eaLnBrk="1" hangingPunct="1"/>
              <a:t>27</a:t>
            </a:fld>
            <a:endParaRPr kumimoji="0" lang="en-US" altLang="ja-JP" sz="1000">
              <a:solidFill>
                <a:srgbClr val="000000"/>
              </a:solidFill>
              <a:latin typeface="メイリオ" panose="020B0604030504040204" pitchFamily="50" charset="-128"/>
            </a:endParaRPr>
          </a:p>
        </p:txBody>
      </p:sp>
      <p:sp>
        <p:nvSpPr>
          <p:cNvPr id="8195" name="Rectangle 2"/>
          <p:cNvSpPr>
            <a:spLocks noGrp="1" noChangeArrowheads="1"/>
          </p:cNvSpPr>
          <p:nvPr>
            <p:ph type="title"/>
          </p:nvPr>
        </p:nvSpPr>
        <p:spPr>
          <a:noFill/>
        </p:spPr>
        <p:txBody>
          <a:bodyPr anchor="ctr"/>
          <a:lstStyle/>
          <a:p>
            <a:pPr eaLnBrk="1" hangingPunct="1"/>
            <a:r>
              <a:rPr lang="ja-JP" altLang="en-US" dirty="0"/>
              <a:t>ＡＩ等最先端テクノロジーの活用</a:t>
            </a:r>
            <a:endParaRPr lang="ja-JP" altLang="en-US" dirty="0">
              <a:latin typeface="+mn-ea"/>
              <a:ea typeface="+mn-ea"/>
            </a:endParaRPr>
          </a:p>
        </p:txBody>
      </p:sp>
      <p:sp>
        <p:nvSpPr>
          <p:cNvPr id="20" name="Shape 128"/>
          <p:cNvSpPr/>
          <p:nvPr/>
        </p:nvSpPr>
        <p:spPr>
          <a:xfrm>
            <a:off x="269788" y="872716"/>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ＡＩチャットボット基盤の構築</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236476" y="1160748"/>
            <a:ext cx="9568222" cy="14219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200" dirty="0">
                <a:solidFill>
                  <a:prstClr val="black"/>
                </a:solidFill>
                <a:latin typeface="メイリオ"/>
                <a:ea typeface="メイリオ"/>
              </a:rPr>
              <a:t>・チャットボットは近年急速に普及し、民間企業はじめ自治体においても活用場面が広がりその有用性が注目されている。</a:t>
            </a:r>
            <a:endParaRPr lang="en-US" altLang="ja-JP" sz="1200" dirty="0">
              <a:solidFill>
                <a:prstClr val="black"/>
              </a:solidFill>
              <a:latin typeface="メイリオ"/>
              <a:ea typeface="メイリオ"/>
            </a:endParaRPr>
          </a:p>
          <a:p>
            <a:r>
              <a:rPr lang="ja-JP" altLang="en-US" sz="1200" dirty="0">
                <a:solidFill>
                  <a:prstClr val="black"/>
                </a:solidFill>
                <a:latin typeface="メイリオ"/>
                <a:ea typeface="メイリオ"/>
              </a:rPr>
              <a:t>・ただ、チャットボットの運用においては質問に対する回答の精度向上（いわゆるチューニング）が重要であるが、既存サービスの利用では内部処理がブラックボックスとなるため、回答精度向上と運用費用のバランスをはかることや製品依存等の課題がある。</a:t>
            </a:r>
          </a:p>
          <a:p>
            <a:r>
              <a:rPr lang="ja-JP" altLang="en-US" sz="1200" dirty="0">
                <a:solidFill>
                  <a:prstClr val="black"/>
                </a:solidFill>
                <a:latin typeface="メイリオ"/>
                <a:ea typeface="メイリオ"/>
              </a:rPr>
              <a:t>・そのため、質問回答のメンテナンスが簡易な「一問一答型のチャットボット」の基盤を構築することで持続的な運用をはかり、チャットボットの有用性を取り入れ、職員の業務知識の共有や市民の問合せ対応にかかるサービス向上をめざす。</a:t>
            </a:r>
          </a:p>
        </p:txBody>
      </p:sp>
      <p:sp>
        <p:nvSpPr>
          <p:cNvPr id="50" name="角丸四角形 49"/>
          <p:cNvSpPr/>
          <p:nvPr/>
        </p:nvSpPr>
        <p:spPr bwMode="auto">
          <a:xfrm>
            <a:off x="269788" y="5673128"/>
            <a:ext cx="5070697"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rPr>
              <a:t>【</a:t>
            </a:r>
            <a:r>
              <a:rPr lang="ja-JP" altLang="en-US" sz="1200" dirty="0">
                <a:solidFill>
                  <a:schemeClr val="tx1"/>
                </a:solidFill>
                <a:latin typeface="+mj-ea"/>
                <a:ea typeface="+mj-ea"/>
              </a:rPr>
              <a:t>期待される効果</a:t>
            </a:r>
            <a:r>
              <a:rPr lang="en-US" altLang="ja-JP" sz="1200" dirty="0">
                <a:solidFill>
                  <a:schemeClr val="tx1"/>
                </a:solidFill>
                <a:latin typeface="+mj-ea"/>
                <a:ea typeface="+mj-ea"/>
              </a:rPr>
              <a:t>】</a:t>
            </a:r>
            <a:endParaRPr lang="en-US" altLang="ja-JP" sz="1200" dirty="0">
              <a:solidFill>
                <a:schemeClr val="tx1"/>
              </a:solidFill>
              <a:latin typeface="+mj-ea"/>
              <a:ea typeface="+mj-ea"/>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・簡易な問合せに</a:t>
            </a:r>
            <a:r>
              <a:rPr lang="ja-JP" altLang="en-US" sz="1200" dirty="0">
                <a:solidFill>
                  <a:prstClr val="black"/>
                </a:solidFill>
                <a:latin typeface="メイリオ"/>
                <a:ea typeface="メイリオ"/>
              </a:rPr>
              <a:t>開庁時間に関係なく対応でき、市民サービスが向上</a:t>
            </a:r>
            <a:endParaRPr lang="ja-JP" altLang="en-US" sz="1200" dirty="0">
              <a:solidFill>
                <a:schemeClr val="tx1"/>
              </a:solidFill>
              <a:latin typeface="Arial" charset="0"/>
              <a:ea typeface="メイリオ" pitchFamily="50" charset="-128"/>
              <a:cs typeface="メイリオ" pitchFamily="50" charset="-128"/>
            </a:endParaRPr>
          </a:p>
          <a:p>
            <a:r>
              <a:rPr lang="ja-JP" altLang="en-US" sz="1200" dirty="0">
                <a:solidFill>
                  <a:schemeClr val="tx1"/>
                </a:solidFill>
                <a:latin typeface="Arial" charset="0"/>
                <a:ea typeface="メイリオ" pitchFamily="50" charset="-128"/>
                <a:cs typeface="メイリオ" pitchFamily="50" charset="-128"/>
              </a:rPr>
              <a:t>・持続的な回答精度向上と運用費用のバランス保持</a:t>
            </a:r>
          </a:p>
        </p:txBody>
      </p:sp>
      <p:sp>
        <p:nvSpPr>
          <p:cNvPr id="51" name="角丸四角形 50"/>
          <p:cNvSpPr/>
          <p:nvPr/>
        </p:nvSpPr>
        <p:spPr bwMode="auto">
          <a:xfrm>
            <a:off x="5836596" y="5691562"/>
            <a:ext cx="3832928" cy="898970"/>
          </a:xfrm>
          <a:prstGeom prst="roundRect">
            <a:avLst/>
          </a:prstGeom>
          <a:ln/>
        </p:spPr>
        <p:style>
          <a:lnRef idx="3">
            <a:schemeClr val="lt1"/>
          </a:lnRef>
          <a:fillRef idx="1">
            <a:schemeClr val="accent3"/>
          </a:fillRef>
          <a:effectRef idx="1">
            <a:schemeClr val="accent3"/>
          </a:effectRef>
          <a:fontRef idx="minor">
            <a:schemeClr val="lt1"/>
          </a:fontRef>
        </p:style>
        <p:txBody>
          <a:bodyPr vert="horz" wrap="square" lIns="0" tIns="0" rIns="0" bIns="0" numCol="1" rtlCol="0" anchor="t" anchorCtr="0" compatLnSpc="1">
            <a:prstTxWarp prst="textNoShape">
              <a:avLst/>
            </a:prstTxWarp>
            <a:spAutoFit/>
          </a:bodyPr>
          <a:lstStyle/>
          <a:p>
            <a:r>
              <a:rPr lang="en-US" altLang="ja-JP" sz="1200" dirty="0">
                <a:solidFill>
                  <a:schemeClr val="tx1"/>
                </a:solidFill>
                <a:latin typeface="+mj-ea"/>
                <a:ea typeface="+mj-ea"/>
                <a:cs typeface="メイリオ" pitchFamily="50" charset="-128"/>
              </a:rPr>
              <a:t>【KPI】</a:t>
            </a:r>
          </a:p>
          <a:p>
            <a:r>
              <a:rPr lang="ja-JP" altLang="en-US" sz="1200" dirty="0">
                <a:solidFill>
                  <a:schemeClr val="tx1"/>
                </a:solidFill>
                <a:latin typeface="+mj-ea"/>
                <a:ea typeface="+mj-ea"/>
                <a:cs typeface="メイリオ" pitchFamily="50" charset="-128"/>
              </a:rPr>
              <a:t>・利用回数</a:t>
            </a:r>
          </a:p>
          <a:p>
            <a:r>
              <a:rPr lang="ja-JP" altLang="en-US" sz="1200" dirty="0">
                <a:solidFill>
                  <a:schemeClr val="tx1"/>
                </a:solidFill>
                <a:latin typeface="+mj-ea"/>
                <a:ea typeface="+mj-ea"/>
                <a:cs typeface="メイリオ" pitchFamily="50" charset="-128"/>
              </a:rPr>
              <a:t>・対応する質問回答数</a:t>
            </a:r>
          </a:p>
        </p:txBody>
      </p:sp>
      <p:sp>
        <p:nvSpPr>
          <p:cNvPr id="11" name="正方形/長方形 10"/>
          <p:cNvSpPr/>
          <p:nvPr/>
        </p:nvSpPr>
        <p:spPr>
          <a:xfrm>
            <a:off x="317948" y="4077072"/>
            <a:ext cx="1098092" cy="316753"/>
          </a:xfrm>
          <a:prstGeom prst="rect">
            <a:avLst/>
          </a:prstGeom>
        </p:spPr>
        <p:txBody>
          <a:bodyPr wrap="square">
            <a:spAutoFit/>
          </a:bodyPr>
          <a:lstStyle/>
          <a:p>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スケジュール</a:t>
            </a:r>
            <a:r>
              <a:rPr lang="en-US" altLang="ja-JP" sz="1200">
                <a:solidFill>
                  <a:schemeClr val="tx1"/>
                </a:solidFill>
                <a:latin typeface="Meiryo UI" panose="020B0604030504040204" pitchFamily="50" charset="-128"/>
                <a:ea typeface="Meiryo UI" panose="020B0604030504040204" pitchFamily="50" charset="-128"/>
              </a:rPr>
              <a:t>】</a:t>
            </a:r>
          </a:p>
        </p:txBody>
      </p:sp>
      <p:graphicFrame>
        <p:nvGraphicFramePr>
          <p:cNvPr id="12" name="表 11"/>
          <p:cNvGraphicFramePr>
            <a:graphicFrameLocks noGrp="1"/>
          </p:cNvGraphicFramePr>
          <p:nvPr/>
        </p:nvGraphicFramePr>
        <p:xfrm>
          <a:off x="452500" y="4431051"/>
          <a:ext cx="8496944" cy="1030592"/>
        </p:xfrm>
        <a:graphic>
          <a:graphicData uri="http://schemas.openxmlformats.org/drawingml/2006/table">
            <a:tbl>
              <a:tblPr firstRow="1" bandRow="1"/>
              <a:tblGrid>
                <a:gridCol w="4002768">
                  <a:extLst>
                    <a:ext uri="{9D8B030D-6E8A-4147-A177-3AD203B41FA5}">
                      <a16:colId xmlns:a16="http://schemas.microsoft.com/office/drawing/2014/main" val="20001"/>
                    </a:ext>
                  </a:extLst>
                </a:gridCol>
                <a:gridCol w="4494176">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2023</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13" name="ホームベース 12"/>
          <p:cNvSpPr/>
          <p:nvPr/>
        </p:nvSpPr>
        <p:spPr>
          <a:xfrm>
            <a:off x="524508" y="4761148"/>
            <a:ext cx="1944216"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基盤構築</a:t>
            </a:r>
          </a:p>
        </p:txBody>
      </p:sp>
      <p:sp>
        <p:nvSpPr>
          <p:cNvPr id="15" name="ホームベース 14"/>
          <p:cNvSpPr/>
          <p:nvPr/>
        </p:nvSpPr>
        <p:spPr>
          <a:xfrm>
            <a:off x="7266559" y="4761148"/>
            <a:ext cx="1208004" cy="630070"/>
          </a:xfrm>
          <a:prstGeom prst="homePlate">
            <a:avLst>
              <a:gd name="adj" fmla="val 21574"/>
            </a:avLst>
          </a:prstGeom>
          <a:solidFill>
            <a:schemeClr val="bg1"/>
          </a:solidFill>
          <a:ln w="28575">
            <a:solidFill>
              <a:srgbClr val="C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適用範囲の拡大・</a:t>
            </a:r>
            <a:endParaRPr lang="en-US" altLang="ja-JP" sz="1000" dirty="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継続利用</a:t>
            </a:r>
            <a:endParaRPr lang="en-US" altLang="ja-JP" sz="1000" dirty="0">
              <a:solidFill>
                <a:srgbClr val="000000"/>
              </a:solidFill>
              <a:latin typeface="Meiryo UI" panose="020B0604030504040204" pitchFamily="50" charset="-128"/>
              <a:ea typeface="Meiryo UI" panose="020B0604030504040204" pitchFamily="50" charset="-128"/>
            </a:endParaRPr>
          </a:p>
        </p:txBody>
      </p:sp>
      <p:sp>
        <p:nvSpPr>
          <p:cNvPr id="16" name="山形 15"/>
          <p:cNvSpPr/>
          <p:nvPr/>
        </p:nvSpPr>
        <p:spPr bwMode="auto">
          <a:xfrm>
            <a:off x="8472668"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8" name="ホームベース 17"/>
          <p:cNvSpPr/>
          <p:nvPr/>
        </p:nvSpPr>
        <p:spPr>
          <a:xfrm>
            <a:off x="2601423" y="4761148"/>
            <a:ext cx="4559640" cy="25202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運用開始</a:t>
            </a:r>
          </a:p>
        </p:txBody>
      </p:sp>
      <p:sp>
        <p:nvSpPr>
          <p:cNvPr id="19" name="ホームベース 18"/>
          <p:cNvSpPr/>
          <p:nvPr/>
        </p:nvSpPr>
        <p:spPr>
          <a:xfrm>
            <a:off x="1885812" y="5103186"/>
            <a:ext cx="5303656" cy="288032"/>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000" dirty="0">
                <a:solidFill>
                  <a:srgbClr val="000000"/>
                </a:solidFill>
                <a:latin typeface="Meiryo UI" panose="020B0604030504040204" pitchFamily="50" charset="-128"/>
                <a:ea typeface="Meiryo UI" panose="020B0604030504040204" pitchFamily="50" charset="-128"/>
              </a:rPr>
              <a:t>所属ニーズ把握・効果検証</a:t>
            </a:r>
          </a:p>
        </p:txBody>
      </p:sp>
      <p:sp>
        <p:nvSpPr>
          <p:cNvPr id="22" name="山形 21"/>
          <p:cNvSpPr/>
          <p:nvPr/>
        </p:nvSpPr>
        <p:spPr bwMode="auto">
          <a:xfrm>
            <a:off x="8672448" y="4785379"/>
            <a:ext cx="234163" cy="551833"/>
          </a:xfrm>
          <a:prstGeom prst="chevron">
            <a:avLst/>
          </a:prstGeom>
          <a:solidFill>
            <a:schemeClr val="bg1"/>
          </a:solidFill>
          <a:ln w="28575">
            <a:solidFill>
              <a:srgbClr val="C00000"/>
            </a:solidFill>
            <a:prstDash val="sysDash"/>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63" name="正方形/長方形 62"/>
          <p:cNvSpPr/>
          <p:nvPr/>
        </p:nvSpPr>
        <p:spPr>
          <a:xfrm>
            <a:off x="5852988" y="3681028"/>
            <a:ext cx="3641212" cy="528606"/>
          </a:xfrm>
          <a:prstGeom prst="rect">
            <a:avLst/>
          </a:prstGeom>
        </p:spPr>
        <p:txBody>
          <a:bodyPr wrap="square">
            <a:spAutoFit/>
          </a:bodyPr>
          <a:lstStyle/>
          <a:p>
            <a:r>
              <a:rPr lang="ja-JP" altLang="en-US" sz="1050" b="1" dirty="0">
                <a:solidFill>
                  <a:schemeClr val="tx1"/>
                </a:solidFill>
                <a:latin typeface="メイリオ" panose="020B0604030504040204" pitchFamily="50" charset="-128"/>
              </a:rPr>
              <a:t>簡易な問合せに対して、職員によるチューニングが可能で、汎用的に使えるチャットボットの作成を可能に</a:t>
            </a:r>
            <a:endParaRPr lang="en-US" altLang="ja-JP" sz="1050" b="1" dirty="0">
              <a:solidFill>
                <a:schemeClr val="tx1"/>
              </a:solidFill>
              <a:latin typeface="メイリオ" panose="020B0604030504040204" pitchFamily="50" charset="-128"/>
            </a:endParaRPr>
          </a:p>
        </p:txBody>
      </p:sp>
      <p:pic>
        <p:nvPicPr>
          <p:cNvPr id="43" name="図 42">
            <a:extLst>
              <a:ext uri="{FF2B5EF4-FFF2-40B4-BE49-F238E27FC236}">
                <a16:creationId xmlns:a16="http://schemas.microsoft.com/office/drawing/2014/main" id="{197FB211-F7AD-474C-BCF6-A6A9852FA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1063" y="2558873"/>
            <a:ext cx="1021788" cy="1021788"/>
          </a:xfrm>
          <a:prstGeom prst="rect">
            <a:avLst/>
          </a:prstGeom>
        </p:spPr>
      </p:pic>
      <p:pic>
        <p:nvPicPr>
          <p:cNvPr id="3" name="図 2" descr="携帯電話の画面&#10;&#10;自動的に生成された説明">
            <a:extLst>
              <a:ext uri="{FF2B5EF4-FFF2-40B4-BE49-F238E27FC236}">
                <a16:creationId xmlns:a16="http://schemas.microsoft.com/office/drawing/2014/main" id="{2D5DCD38-91A3-43D4-853D-E4FCEE278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76" y="2652090"/>
            <a:ext cx="1714500" cy="1714500"/>
          </a:xfrm>
          <a:prstGeom prst="rect">
            <a:avLst/>
          </a:prstGeom>
        </p:spPr>
      </p:pic>
      <p:pic>
        <p:nvPicPr>
          <p:cNvPr id="5" name="図 4" descr="ゲームのキャラクター&#10;&#10;中程度の精度で自動的に生成された説明">
            <a:extLst>
              <a:ext uri="{FF2B5EF4-FFF2-40B4-BE49-F238E27FC236}">
                <a16:creationId xmlns:a16="http://schemas.microsoft.com/office/drawing/2014/main" id="{C71FAE92-2E04-468C-A876-F31EADF6B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7976" y="2989224"/>
            <a:ext cx="1109278" cy="1109278"/>
          </a:xfrm>
          <a:prstGeom prst="rect">
            <a:avLst/>
          </a:prstGeom>
        </p:spPr>
      </p:pic>
      <p:sp>
        <p:nvSpPr>
          <p:cNvPr id="25" name="右矢印 43">
            <a:extLst>
              <a:ext uri="{FF2B5EF4-FFF2-40B4-BE49-F238E27FC236}">
                <a16:creationId xmlns:a16="http://schemas.microsoft.com/office/drawing/2014/main" id="{EEE17C28-3360-4BE0-A5E1-F708DB416A86}"/>
              </a:ext>
            </a:extLst>
          </p:cNvPr>
          <p:cNvSpPr/>
          <p:nvPr/>
        </p:nvSpPr>
        <p:spPr bwMode="auto">
          <a:xfrm rot="10800000">
            <a:off x="5043842" y="3119617"/>
            <a:ext cx="648072" cy="484632"/>
          </a:xfrm>
          <a:prstGeom prst="rightArrow">
            <a:avLst/>
          </a:prstGeom>
          <a:solidFill>
            <a:schemeClr val="accent1">
              <a:lumMod val="75000"/>
            </a:schemeClr>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Tree>
    <p:extLst>
      <p:ext uri="{BB962C8B-B14F-4D97-AF65-F5344CB8AC3E}">
        <p14:creationId xmlns:p14="http://schemas.microsoft.com/office/powerpoint/2010/main" val="106675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9568" y="3430923"/>
            <a:ext cx="1474450" cy="1137525"/>
          </a:xfrm>
          <a:prstGeom prst="rect">
            <a:avLst/>
          </a:prstGeom>
        </p:spPr>
      </p:pic>
      <p:sp>
        <p:nvSpPr>
          <p:cNvPr id="14" name="スライド番号プレースホルダー 4"/>
          <p:cNvSpPr>
            <a:spLocks noGrp="1"/>
          </p:cNvSpPr>
          <p:nvPr>
            <p:ph type="sldNum" sz="quarter" idx="10"/>
          </p:nvPr>
        </p:nvSpPr>
        <p:spPr/>
        <p:txBody>
          <a:bodyPr/>
          <a:lstStyle>
            <a:lvl1pPr eaLnBrk="0" hangingPunct="0">
              <a:defRPr kumimoji="1" sz="2200">
                <a:solidFill>
                  <a:srgbClr val="4D4D4D"/>
                </a:solidFill>
                <a:latin typeface="Arial" panose="020B0604020202020204" pitchFamily="34" charset="0"/>
                <a:ea typeface="メイリオ" panose="020B0604030504040204" pitchFamily="50" charset="-128"/>
              </a:defRPr>
            </a:lvl1pPr>
            <a:lvl2pPr marL="742950" indent="-285750" eaLnBrk="0" hangingPunct="0">
              <a:defRPr kumimoji="1" sz="2200">
                <a:solidFill>
                  <a:srgbClr val="4D4D4D"/>
                </a:solidFill>
                <a:latin typeface="Arial" panose="020B0604020202020204" pitchFamily="34" charset="0"/>
                <a:ea typeface="メイリオ" panose="020B0604030504040204" pitchFamily="50" charset="-128"/>
              </a:defRPr>
            </a:lvl2pPr>
            <a:lvl3pPr marL="1143000" indent="-228600" eaLnBrk="0" hangingPunct="0">
              <a:defRPr kumimoji="1" sz="2200">
                <a:solidFill>
                  <a:srgbClr val="4D4D4D"/>
                </a:solidFill>
                <a:latin typeface="Arial" panose="020B0604020202020204" pitchFamily="34" charset="0"/>
                <a:ea typeface="メイリオ" panose="020B0604030504040204" pitchFamily="50" charset="-128"/>
              </a:defRPr>
            </a:lvl3pPr>
            <a:lvl4pPr marL="1600200" indent="-228600" eaLnBrk="0" hangingPunct="0">
              <a:defRPr kumimoji="1" sz="2200">
                <a:solidFill>
                  <a:srgbClr val="4D4D4D"/>
                </a:solidFill>
                <a:latin typeface="Arial" panose="020B0604020202020204" pitchFamily="34" charset="0"/>
                <a:ea typeface="メイリオ" panose="020B0604030504040204" pitchFamily="50" charset="-128"/>
              </a:defRPr>
            </a:lvl4pPr>
            <a:lvl5pPr marL="2057400" indent="-228600" eaLnBrk="0" hangingPunct="0">
              <a:defRPr kumimoji="1" sz="2200">
                <a:solidFill>
                  <a:srgbClr val="4D4D4D"/>
                </a:solidFill>
                <a:latin typeface="Arial" panose="020B0604020202020204" pitchFamily="34" charset="0"/>
                <a:ea typeface="メイリオ" panose="020B0604030504040204"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panose="020B0604020202020204" pitchFamily="34" charset="0"/>
                <a:ea typeface="メイリオ" panose="020B0604030504040204" pitchFamily="50" charset="-128"/>
              </a:defRPr>
            </a:lvl9pPr>
          </a:lstStyle>
          <a:p>
            <a:pPr eaLnBrk="1" hangingPunct="1"/>
            <a:fld id="{54A53795-6EF6-48D5-90A5-2535AB951785}" type="slidenum">
              <a:rPr kumimoji="0" lang="en-US" altLang="ja-JP" sz="1000">
                <a:solidFill>
                  <a:schemeClr val="tx1"/>
                </a:solidFill>
                <a:latin typeface="メイリオ" panose="020B0604030504040204" pitchFamily="50" charset="-128"/>
              </a:rPr>
              <a:pPr eaLnBrk="1" hangingPunct="1"/>
              <a:t>28</a:t>
            </a:fld>
            <a:endParaRPr kumimoji="0" lang="en-US" altLang="ja-JP" sz="1000">
              <a:solidFill>
                <a:schemeClr val="tx1"/>
              </a:solidFill>
              <a:latin typeface="メイリオ" panose="020B0604030504040204" pitchFamily="50" charset="-128"/>
            </a:endParaRPr>
          </a:p>
        </p:txBody>
      </p:sp>
      <p:sp>
        <p:nvSpPr>
          <p:cNvPr id="20" name="Shape 128"/>
          <p:cNvSpPr/>
          <p:nvPr/>
        </p:nvSpPr>
        <p:spPr>
          <a:xfrm>
            <a:off x="269788" y="872715"/>
            <a:ext cx="8679656" cy="33175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defTabSz="410751" fontAlgn="auto" hangingPunct="0">
              <a:lnSpc>
                <a:spcPct val="100000"/>
              </a:lnSpc>
              <a:spcBef>
                <a:spcPts val="0"/>
              </a:spcBef>
              <a:spcAft>
                <a:spcPts val="0"/>
              </a:spcAft>
              <a:defRPr sz="2600"/>
            </a:pPr>
            <a:r>
              <a:rPr kumimoji="0" lang="ja-JP" altLang="en-US" sz="1687" kern="0" dirty="0">
                <a:solidFill>
                  <a:srgbClr val="C00000"/>
                </a:solidFill>
                <a:latin typeface="メイリオ" panose="020B0604030504040204" pitchFamily="50" charset="-128"/>
                <a:sym typeface="Helvetica Light"/>
              </a:rPr>
              <a:t>デジタル格差の状況やニーズを把握し、利用者目線で有効な方策を検討</a:t>
            </a:r>
            <a:endParaRPr kumimoji="0" lang="en-US" altLang="ja-JP" sz="1687" u="sng" kern="0" dirty="0">
              <a:solidFill>
                <a:srgbClr val="C00000"/>
              </a:solidFill>
              <a:latin typeface="メイリオ" panose="020B0604030504040204" pitchFamily="50" charset="-128"/>
              <a:sym typeface="Helvetica Light"/>
            </a:endParaRPr>
          </a:p>
        </p:txBody>
      </p:sp>
      <p:sp>
        <p:nvSpPr>
          <p:cNvPr id="31" name="テキスト ボックス 30"/>
          <p:cNvSpPr txBox="1"/>
          <p:nvPr/>
        </p:nvSpPr>
        <p:spPr>
          <a:xfrm>
            <a:off x="105512" y="1316046"/>
            <a:ext cx="9679838" cy="513371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90170" indent="133350">
              <a:spcAft>
                <a:spcPts val="0"/>
              </a:spcAft>
            </a:pPr>
            <a:r>
              <a:rPr lang="ja-JP" altLang="ja-JP" sz="1200" kern="0" dirty="0">
                <a:solidFill>
                  <a:schemeClr val="tx1"/>
                </a:solidFill>
                <a:latin typeface="+mj-ea"/>
                <a:ea typeface="+mj-ea"/>
                <a:cs typeface="Times New Roman" panose="02020603050405020304" pitchFamily="18" charset="0"/>
              </a:rPr>
              <a:t>「大阪市</a:t>
            </a:r>
            <a:r>
              <a:rPr lang="en-US" altLang="ja-JP" sz="1200" kern="0" dirty="0">
                <a:solidFill>
                  <a:schemeClr val="tx1"/>
                </a:solidFill>
                <a:latin typeface="+mj-ea"/>
                <a:ea typeface="+mj-ea"/>
                <a:cs typeface="Times New Roman" panose="02020603050405020304" pitchFamily="18" charset="0"/>
              </a:rPr>
              <a:t>ICT</a:t>
            </a:r>
            <a:r>
              <a:rPr lang="ja-JP" altLang="ja-JP" sz="1200" kern="0" dirty="0">
                <a:solidFill>
                  <a:schemeClr val="tx1"/>
                </a:solidFill>
                <a:latin typeface="+mj-ea"/>
                <a:ea typeface="+mj-ea"/>
                <a:cs typeface="Times New Roman" panose="02020603050405020304" pitchFamily="18" charset="0"/>
              </a:rPr>
              <a:t>戦略」に基づき、</a:t>
            </a:r>
            <a:r>
              <a:rPr lang="en-US" altLang="ja-JP" sz="1200" kern="0" dirty="0">
                <a:solidFill>
                  <a:schemeClr val="tx1"/>
                </a:solidFill>
                <a:latin typeface="+mj-ea"/>
                <a:ea typeface="+mj-ea"/>
                <a:cs typeface="Times New Roman" panose="02020603050405020304" pitchFamily="18" charset="0"/>
              </a:rPr>
              <a:t>ICT</a:t>
            </a:r>
            <a:r>
              <a:rPr lang="ja-JP" altLang="ja-JP" sz="1200" kern="0" dirty="0">
                <a:solidFill>
                  <a:schemeClr val="tx1"/>
                </a:solidFill>
                <a:latin typeface="+mj-ea"/>
                <a:ea typeface="+mj-ea"/>
                <a:cs typeface="Times New Roman" panose="02020603050405020304" pitchFamily="18" charset="0"/>
              </a:rPr>
              <a:t>の徹底活用によるデジタル社会にふさわしい都市の実現に向けた取組を進めているが、利便性が向上する一方で、スマートフォンやパソコン</a:t>
            </a:r>
            <a:r>
              <a:rPr lang="ja-JP" altLang="en-US" sz="1200" kern="0" dirty="0">
                <a:solidFill>
                  <a:schemeClr val="tx1"/>
                </a:solidFill>
                <a:latin typeface="+mj-ea"/>
                <a:ea typeface="+mj-ea"/>
                <a:cs typeface="Times New Roman" panose="02020603050405020304" pitchFamily="18" charset="0"/>
              </a:rPr>
              <a:t>、</a:t>
            </a:r>
            <a:r>
              <a:rPr lang="ja-JP" altLang="ja-JP" sz="1200" kern="0" dirty="0">
                <a:solidFill>
                  <a:schemeClr val="tx1"/>
                </a:solidFill>
                <a:latin typeface="+mj-ea"/>
                <a:ea typeface="+mj-ea"/>
                <a:cs typeface="Times New Roman" panose="02020603050405020304" pitchFamily="18" charset="0"/>
              </a:rPr>
              <a:t>インターネット</a:t>
            </a:r>
            <a:r>
              <a:rPr lang="ja-JP" altLang="en-US" sz="1200" kern="0" dirty="0">
                <a:solidFill>
                  <a:schemeClr val="tx1"/>
                </a:solidFill>
                <a:latin typeface="+mj-ea"/>
                <a:ea typeface="+mj-ea"/>
                <a:cs typeface="Times New Roman" panose="02020603050405020304" pitchFamily="18" charset="0"/>
              </a:rPr>
              <a:t>の利用について恩恵を受ける方と恩恵を受けることができない方との間に情報の格差が生じる</a:t>
            </a:r>
            <a:r>
              <a:rPr lang="ja-JP" altLang="ja-JP" sz="1200" kern="0" dirty="0">
                <a:solidFill>
                  <a:schemeClr val="tx1"/>
                </a:solidFill>
                <a:latin typeface="+mj-ea"/>
                <a:ea typeface="+mj-ea"/>
                <a:cs typeface="Times New Roman" panose="02020603050405020304" pitchFamily="18" charset="0"/>
              </a:rPr>
              <a:t>可能性がある。</a:t>
            </a:r>
            <a:endParaRPr lang="ja-JP" altLang="ja-JP" sz="1200" kern="100" dirty="0">
              <a:solidFill>
                <a:schemeClr val="tx1"/>
              </a:solidFill>
              <a:latin typeface="+mj-ea"/>
              <a:ea typeface="+mj-ea"/>
              <a:cs typeface="Times New Roman" panose="02020603050405020304" pitchFamily="18" charset="0"/>
            </a:endParaRPr>
          </a:p>
          <a:p>
            <a:pPr marL="90170" indent="133350">
              <a:spcAft>
                <a:spcPts val="0"/>
              </a:spcAft>
            </a:pPr>
            <a:r>
              <a:rPr lang="ja-JP" altLang="ja-JP" sz="1200" dirty="0">
                <a:solidFill>
                  <a:schemeClr val="tx1"/>
                </a:solidFill>
                <a:latin typeface="+mj-ea"/>
                <a:ea typeface="+mj-ea"/>
                <a:cs typeface="Times New Roman" panose="02020603050405020304" pitchFamily="18" charset="0"/>
              </a:rPr>
              <a:t>デジタル技術の利活用により、年齢、障がいの有無、性別、国籍、経済的な理由等に関わらず、誰</a:t>
            </a:r>
            <a:r>
              <a:rPr lang="ja-JP" altLang="en-US" sz="1200" dirty="0">
                <a:solidFill>
                  <a:schemeClr val="tx1"/>
                </a:solidFill>
                <a:latin typeface="+mj-ea"/>
                <a:ea typeface="+mj-ea"/>
                <a:cs typeface="Times New Roman" panose="02020603050405020304" pitchFamily="18" charset="0"/>
              </a:rPr>
              <a:t>一人</a:t>
            </a:r>
            <a:r>
              <a:rPr lang="ja-JP" altLang="ja-JP" sz="1200" dirty="0">
                <a:solidFill>
                  <a:schemeClr val="tx1"/>
                </a:solidFill>
                <a:latin typeface="+mj-ea"/>
                <a:ea typeface="+mj-ea"/>
                <a:cs typeface="Times New Roman" panose="02020603050405020304" pitchFamily="18" charset="0"/>
              </a:rPr>
              <a:t>取り残さ</a:t>
            </a:r>
            <a:r>
              <a:rPr lang="ja-JP" altLang="en-US" sz="1200" dirty="0">
                <a:solidFill>
                  <a:schemeClr val="tx1"/>
                </a:solidFill>
                <a:latin typeface="+mj-ea"/>
                <a:ea typeface="+mj-ea"/>
                <a:cs typeface="Times New Roman" panose="02020603050405020304" pitchFamily="18" charset="0"/>
              </a:rPr>
              <a:t>れない</a:t>
            </a:r>
            <a:r>
              <a:rPr lang="ja-JP" altLang="ja-JP" sz="1200" dirty="0">
                <a:solidFill>
                  <a:schemeClr val="tx1"/>
                </a:solidFill>
                <a:latin typeface="+mj-ea"/>
                <a:ea typeface="+mj-ea"/>
                <a:cs typeface="Times New Roman" panose="02020603050405020304" pitchFamily="18" charset="0"/>
              </a:rPr>
              <a:t>形で、個々人の多種多様な環境やニーズを踏まえて、利用者目線できめ細かく対応し、誰もが、いつでも、どこでも、デジタル化の恩恵を享受できる社会の実現を</a:t>
            </a:r>
            <a:r>
              <a:rPr lang="ja-JP" altLang="en-US" sz="1200" dirty="0">
                <a:solidFill>
                  <a:schemeClr val="tx1"/>
                </a:solidFill>
                <a:latin typeface="+mj-ea"/>
                <a:ea typeface="+mj-ea"/>
                <a:cs typeface="Times New Roman" panose="02020603050405020304" pitchFamily="18" charset="0"/>
              </a:rPr>
              <a:t>めざし、</a:t>
            </a:r>
            <a:r>
              <a:rPr lang="ja-JP" altLang="ja-JP" sz="1200" dirty="0">
                <a:solidFill>
                  <a:schemeClr val="tx1"/>
                </a:solidFill>
                <a:latin typeface="+mj-ea"/>
                <a:ea typeface="+mj-ea"/>
                <a:cs typeface="Times New Roman" panose="02020603050405020304" pitchFamily="18" charset="0"/>
              </a:rPr>
              <a:t>本市におけるデジタル格差の状況や</a:t>
            </a:r>
            <a:r>
              <a:rPr lang="ja-JP" altLang="en-US" sz="1200" dirty="0">
                <a:solidFill>
                  <a:schemeClr val="tx1"/>
                </a:solidFill>
                <a:latin typeface="+mj-ea"/>
                <a:ea typeface="+mj-ea"/>
                <a:cs typeface="Times New Roman" panose="02020603050405020304" pitchFamily="18" charset="0"/>
              </a:rPr>
              <a:t>利用者の</a:t>
            </a:r>
            <a:r>
              <a:rPr lang="ja-JP" altLang="ja-JP" sz="1200" dirty="0">
                <a:solidFill>
                  <a:schemeClr val="tx1"/>
                </a:solidFill>
                <a:latin typeface="+mj-ea"/>
                <a:ea typeface="+mj-ea"/>
                <a:cs typeface="Times New Roman" panose="02020603050405020304" pitchFamily="18" charset="0"/>
              </a:rPr>
              <a:t>ニーズを把握し、有効な</a:t>
            </a:r>
            <a:r>
              <a:rPr lang="ja-JP" altLang="en-US" sz="1200" dirty="0">
                <a:solidFill>
                  <a:schemeClr val="tx1"/>
                </a:solidFill>
                <a:latin typeface="+mj-ea"/>
                <a:ea typeface="+mj-ea"/>
                <a:cs typeface="Times New Roman" panose="02020603050405020304" pitchFamily="18" charset="0"/>
              </a:rPr>
              <a:t>方策を検討し</a:t>
            </a:r>
            <a:r>
              <a:rPr lang="ja-JP" altLang="ja-JP" sz="1200" dirty="0">
                <a:solidFill>
                  <a:schemeClr val="tx1"/>
                </a:solidFill>
                <a:latin typeface="+mj-ea"/>
                <a:ea typeface="+mj-ea"/>
                <a:cs typeface="Times New Roman" panose="02020603050405020304" pitchFamily="18" charset="0"/>
              </a:rPr>
              <a:t>デジタル格差の解消をめざす</a:t>
            </a:r>
            <a:r>
              <a:rPr lang="ja-JP" altLang="ja-JP" sz="1200" kern="0" dirty="0">
                <a:solidFill>
                  <a:schemeClr val="tx1"/>
                </a:solidFill>
                <a:latin typeface="+mj-ea"/>
                <a:ea typeface="+mj-ea"/>
                <a:cs typeface="Times New Roman" panose="02020603050405020304" pitchFamily="18" charset="0"/>
              </a:rPr>
              <a:t>。</a:t>
            </a:r>
            <a:br>
              <a:rPr lang="en-US" altLang="ja-JP" sz="1200" kern="0" dirty="0">
                <a:solidFill>
                  <a:schemeClr val="tx1"/>
                </a:solidFill>
                <a:latin typeface="+mj-ea"/>
                <a:ea typeface="+mj-ea"/>
                <a:cs typeface="Times New Roman" panose="02020603050405020304" pitchFamily="18" charset="0"/>
              </a:rPr>
            </a:br>
            <a:r>
              <a:rPr lang="en-US" altLang="ja-JP" sz="1200" dirty="0">
                <a:solidFill>
                  <a:schemeClr val="tx1"/>
                </a:solidFill>
                <a:latin typeface="+mj-ea"/>
                <a:ea typeface="+mj-ea"/>
              </a:rPr>
              <a:t>【</a:t>
            </a:r>
            <a:r>
              <a:rPr lang="ja-JP" altLang="en-US" sz="1200" dirty="0">
                <a:solidFill>
                  <a:schemeClr val="tx1"/>
                </a:solidFill>
                <a:latin typeface="+mj-ea"/>
                <a:ea typeface="+mj-ea"/>
              </a:rPr>
              <a:t>概要</a:t>
            </a:r>
            <a:r>
              <a:rPr lang="en-US" altLang="ja-JP" sz="1200" dirty="0">
                <a:solidFill>
                  <a:schemeClr val="tx1"/>
                </a:solidFill>
                <a:latin typeface="+mj-ea"/>
                <a:ea typeface="+mj-ea"/>
              </a:rPr>
              <a:t>】</a:t>
            </a:r>
          </a:p>
          <a:p>
            <a:r>
              <a:rPr lang="ja-JP" altLang="en-US" sz="1200" dirty="0">
                <a:solidFill>
                  <a:schemeClr val="tx1"/>
                </a:solidFill>
                <a:latin typeface="+mj-ea"/>
                <a:ea typeface="+mj-ea"/>
              </a:rPr>
              <a:t>・</a:t>
            </a:r>
            <a:r>
              <a:rPr lang="en-US" altLang="ja-JP" sz="1200" dirty="0">
                <a:solidFill>
                  <a:schemeClr val="tx1"/>
                </a:solidFill>
                <a:latin typeface="+mj-ea"/>
                <a:ea typeface="+mj-ea"/>
              </a:rPr>
              <a:t>【</a:t>
            </a:r>
            <a:r>
              <a:rPr lang="ja-JP" altLang="en-US" sz="1200" dirty="0">
                <a:solidFill>
                  <a:schemeClr val="tx1"/>
                </a:solidFill>
                <a:latin typeface="+mj-ea"/>
                <a:ea typeface="+mj-ea"/>
              </a:rPr>
              <a:t>第１段階</a:t>
            </a:r>
            <a:r>
              <a:rPr lang="en-US" altLang="ja-JP" sz="1200" dirty="0">
                <a:solidFill>
                  <a:schemeClr val="tx1"/>
                </a:solidFill>
                <a:latin typeface="+mj-ea"/>
                <a:ea typeface="+mj-ea"/>
              </a:rPr>
              <a:t>】</a:t>
            </a:r>
            <a:r>
              <a:rPr lang="ja-JP" altLang="en-US" sz="1200" dirty="0">
                <a:solidFill>
                  <a:schemeClr val="tx1"/>
                </a:solidFill>
                <a:latin typeface="+mj-ea"/>
                <a:ea typeface="+mj-ea"/>
              </a:rPr>
              <a:t>本市におけるデジタル格差の状況や利用者のニーズ</a:t>
            </a:r>
            <a:r>
              <a:rPr lang="ja-JP" altLang="en-US" sz="1200" dirty="0">
                <a:latin typeface="+mj-ea"/>
                <a:ea typeface="+mj-ea"/>
              </a:rPr>
              <a:t>について、</a:t>
            </a:r>
            <a:br>
              <a:rPr lang="en-US" altLang="ja-JP" sz="1200" dirty="0">
                <a:latin typeface="+mj-ea"/>
                <a:ea typeface="+mj-ea"/>
              </a:rPr>
            </a:br>
            <a:r>
              <a:rPr lang="ja-JP" altLang="en-US" sz="1200" dirty="0">
                <a:latin typeface="+mj-ea"/>
                <a:ea typeface="+mj-ea"/>
              </a:rPr>
              <a:t>　　　　　　　調査を実施する。</a:t>
            </a:r>
            <a:endParaRPr lang="en-US" altLang="ja-JP" sz="1200" dirty="0">
              <a:latin typeface="+mj-ea"/>
              <a:ea typeface="+mj-ea"/>
            </a:endParaRPr>
          </a:p>
          <a:p>
            <a:r>
              <a:rPr lang="ja-JP" altLang="en-US" sz="1200" dirty="0">
                <a:solidFill>
                  <a:prstClr val="black"/>
                </a:solidFill>
                <a:latin typeface="+mj-ea"/>
                <a:ea typeface="+mj-ea"/>
              </a:rPr>
              <a:t>・</a:t>
            </a:r>
            <a:r>
              <a:rPr lang="en-US" altLang="ja-JP" sz="1200" dirty="0">
                <a:solidFill>
                  <a:prstClr val="black"/>
                </a:solidFill>
                <a:latin typeface="+mj-ea"/>
                <a:ea typeface="+mj-ea"/>
              </a:rPr>
              <a:t>【</a:t>
            </a:r>
            <a:r>
              <a:rPr lang="ja-JP" altLang="en-US" sz="1200" dirty="0">
                <a:solidFill>
                  <a:prstClr val="black"/>
                </a:solidFill>
                <a:latin typeface="+mj-ea"/>
                <a:ea typeface="+mj-ea"/>
              </a:rPr>
              <a:t>第２段階</a:t>
            </a:r>
            <a:r>
              <a:rPr lang="en-US" altLang="ja-JP" sz="1200" dirty="0">
                <a:solidFill>
                  <a:prstClr val="black"/>
                </a:solidFill>
                <a:latin typeface="+mj-ea"/>
                <a:ea typeface="+mj-ea"/>
              </a:rPr>
              <a:t>】</a:t>
            </a:r>
            <a:r>
              <a:rPr lang="ja-JP" altLang="en-US" sz="1200" dirty="0">
                <a:latin typeface="+mj-ea"/>
                <a:ea typeface="+mj-ea"/>
              </a:rPr>
              <a:t>上記の調査結果をもとに、実際のデジタル格差を、</a:t>
            </a:r>
            <a:br>
              <a:rPr lang="en-US" altLang="ja-JP" sz="1200" dirty="0">
                <a:latin typeface="+mj-ea"/>
                <a:ea typeface="+mj-ea"/>
              </a:rPr>
            </a:br>
            <a:r>
              <a:rPr lang="ja-JP" altLang="en-US" sz="1200" dirty="0">
                <a:latin typeface="+mj-ea"/>
                <a:ea typeface="+mj-ea"/>
              </a:rPr>
              <a:t>　　　　　　　利用者目線で対応した方針を立てたうえで、</a:t>
            </a:r>
            <a:br>
              <a:rPr lang="en-US" altLang="ja-JP" sz="1200" dirty="0">
                <a:latin typeface="+mj-ea"/>
                <a:ea typeface="+mj-ea"/>
              </a:rPr>
            </a:br>
            <a:r>
              <a:rPr lang="ja-JP" altLang="en-US" sz="1200" dirty="0">
                <a:latin typeface="+mj-ea"/>
                <a:ea typeface="+mj-ea"/>
              </a:rPr>
              <a:t>　　　　　　　それぞれに最適なソリューションの調査を実施する。</a:t>
            </a:r>
            <a:endParaRPr lang="en-US" altLang="ja-JP" sz="1200" dirty="0">
              <a:solidFill>
                <a:srgbClr val="FF0000"/>
              </a:solidFill>
              <a:latin typeface="+mj-ea"/>
              <a:ea typeface="+mj-ea"/>
            </a:endParaRPr>
          </a:p>
          <a:p>
            <a:endParaRPr lang="en-US" altLang="ja-JP" sz="1200" dirty="0">
              <a:solidFill>
                <a:prstClr val="black"/>
              </a:solidFill>
              <a:latin typeface="+mj-ea"/>
              <a:ea typeface="+mj-ea"/>
            </a:endParaRPr>
          </a:p>
          <a:p>
            <a:endParaRPr lang="en-US" altLang="ja-JP" sz="1200" dirty="0">
              <a:solidFill>
                <a:prstClr val="black"/>
              </a:solidFill>
              <a:latin typeface="+mj-ea"/>
              <a:ea typeface="+mj-ea"/>
            </a:endParaRPr>
          </a:p>
          <a:p>
            <a:endParaRPr lang="en-US" altLang="ja-JP" sz="1200" dirty="0">
              <a:solidFill>
                <a:prstClr val="black"/>
              </a:solidFill>
              <a:latin typeface="+mj-ea"/>
              <a:ea typeface="+mj-ea"/>
            </a:endParaRPr>
          </a:p>
          <a:p>
            <a:r>
              <a:rPr lang="en-US" altLang="ja-JP" sz="1200" dirty="0">
                <a:solidFill>
                  <a:prstClr val="black"/>
                </a:solidFill>
                <a:latin typeface="+mj-ea"/>
                <a:ea typeface="+mj-ea"/>
              </a:rPr>
              <a:t>【</a:t>
            </a:r>
            <a:r>
              <a:rPr lang="ja-JP" altLang="en-US" sz="1200" dirty="0">
                <a:solidFill>
                  <a:prstClr val="black"/>
                </a:solidFill>
                <a:latin typeface="+mj-ea"/>
                <a:ea typeface="+mj-ea"/>
              </a:rPr>
              <a:t>期待される効果</a:t>
            </a:r>
            <a:r>
              <a:rPr lang="en-US" altLang="ja-JP" sz="1200" dirty="0">
                <a:solidFill>
                  <a:prstClr val="black"/>
                </a:solidFill>
                <a:latin typeface="+mj-ea"/>
                <a:ea typeface="+mj-ea"/>
              </a:rPr>
              <a:t>】</a:t>
            </a:r>
            <a:r>
              <a:rPr lang="ja-JP" altLang="en-US" sz="1200" dirty="0">
                <a:solidFill>
                  <a:prstClr val="black"/>
                </a:solidFill>
                <a:latin typeface="+mj-ea"/>
                <a:ea typeface="+mj-ea"/>
              </a:rPr>
              <a:t>　</a:t>
            </a:r>
            <a:endParaRPr lang="en-US" altLang="ja-JP" sz="1200" dirty="0">
              <a:solidFill>
                <a:prstClr val="black"/>
              </a:solidFill>
              <a:latin typeface="+mj-ea"/>
              <a:ea typeface="+mj-ea"/>
            </a:endParaRPr>
          </a:p>
          <a:p>
            <a:r>
              <a:rPr lang="ja-JP" altLang="en-US" sz="1200" dirty="0">
                <a:solidFill>
                  <a:prstClr val="black"/>
                </a:solidFill>
                <a:latin typeface="+mj-ea"/>
                <a:ea typeface="+mj-ea"/>
              </a:rPr>
              <a:t>　・</a:t>
            </a:r>
            <a:r>
              <a:rPr lang="ja-JP" altLang="en-US" sz="1200" dirty="0">
                <a:solidFill>
                  <a:schemeClr val="tx1"/>
                </a:solidFill>
                <a:latin typeface="+mj-ea"/>
                <a:ea typeface="+mj-ea"/>
              </a:rPr>
              <a:t>誰もがいつでもどこでも</a:t>
            </a:r>
            <a:br>
              <a:rPr lang="en-US" altLang="ja-JP" sz="1200" dirty="0">
                <a:solidFill>
                  <a:schemeClr val="tx1"/>
                </a:solidFill>
                <a:latin typeface="+mj-ea"/>
                <a:ea typeface="+mj-ea"/>
              </a:rPr>
            </a:br>
            <a:r>
              <a:rPr lang="ja-JP" altLang="en-US" sz="1200" dirty="0">
                <a:solidFill>
                  <a:schemeClr val="tx1"/>
                </a:solidFill>
                <a:latin typeface="+mj-ea"/>
                <a:ea typeface="+mj-ea"/>
              </a:rPr>
              <a:t>　　デジタル化の恩恵を享受できる社会を実現する</a:t>
            </a:r>
            <a:br>
              <a:rPr lang="en-US" altLang="ja-JP" sz="1200" dirty="0">
                <a:solidFill>
                  <a:schemeClr val="tx1"/>
                </a:solidFill>
                <a:latin typeface="+mj-ea"/>
                <a:ea typeface="+mj-ea"/>
              </a:rPr>
            </a:br>
            <a:r>
              <a:rPr lang="ja-JP" altLang="en-US" sz="1200" dirty="0">
                <a:solidFill>
                  <a:schemeClr val="tx1"/>
                </a:solidFill>
                <a:latin typeface="+mj-ea"/>
                <a:ea typeface="+mj-ea"/>
              </a:rPr>
              <a:t>　　ための施策の立案</a:t>
            </a:r>
            <a:endParaRPr lang="ja-JP" altLang="en-US" sz="900" dirty="0">
              <a:solidFill>
                <a:schemeClr val="tx1"/>
              </a:solidFill>
            </a:endParaRPr>
          </a:p>
        </p:txBody>
      </p:sp>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674" y="5970109"/>
            <a:ext cx="415260" cy="415260"/>
          </a:xfrm>
          <a:prstGeom prst="rect">
            <a:avLst/>
          </a:prstGeom>
        </p:spPr>
      </p:pic>
      <p:pic>
        <p:nvPicPr>
          <p:cNvPr id="57" name="図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0591" y="3829890"/>
            <a:ext cx="377402" cy="360039"/>
          </a:xfrm>
          <a:prstGeom prst="rect">
            <a:avLst/>
          </a:prstGeom>
        </p:spPr>
      </p:pic>
      <p:pic>
        <p:nvPicPr>
          <p:cNvPr id="59" name="図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6411" y="4037656"/>
            <a:ext cx="380864" cy="380864"/>
          </a:xfrm>
          <a:prstGeom prst="rect">
            <a:avLst/>
          </a:prstGeom>
        </p:spPr>
      </p:pic>
      <p:pic>
        <p:nvPicPr>
          <p:cNvPr id="61" name="図 60"/>
          <p:cNvPicPr>
            <a:picLocks noChangeAspect="1"/>
          </p:cNvPicPr>
          <p:nvPr/>
        </p:nvPicPr>
        <p:blipFill>
          <a:blip r:embed="rId6"/>
          <a:stretch>
            <a:fillRect/>
          </a:stretch>
        </p:blipFill>
        <p:spPr>
          <a:xfrm flipH="1">
            <a:off x="6718650" y="6010312"/>
            <a:ext cx="411957" cy="383157"/>
          </a:xfrm>
          <a:prstGeom prst="rect">
            <a:avLst/>
          </a:prstGeom>
        </p:spPr>
      </p:pic>
      <p:sp>
        <p:nvSpPr>
          <p:cNvPr id="4" name="テキスト ボックス 3"/>
          <p:cNvSpPr txBox="1"/>
          <p:nvPr/>
        </p:nvSpPr>
        <p:spPr>
          <a:xfrm>
            <a:off x="3804781" y="6285150"/>
            <a:ext cx="1404156" cy="350865"/>
          </a:xfrm>
          <a:prstGeom prst="rect">
            <a:avLst/>
          </a:prstGeom>
          <a:noFill/>
        </p:spPr>
        <p:txBody>
          <a:bodyPr wrap="square" rtlCol="0">
            <a:spAutoFit/>
          </a:bodyPr>
          <a:lstStyle/>
          <a:p>
            <a:r>
              <a:rPr kumimoji="1" lang="en-US" altLang="ja-JP" sz="1200" dirty="0">
                <a:latin typeface="+mj-ea"/>
                <a:ea typeface="+mj-ea"/>
              </a:rPr>
              <a:t>【</a:t>
            </a:r>
            <a:r>
              <a:rPr kumimoji="1" lang="ja-JP" altLang="en-US" sz="1200" dirty="0">
                <a:latin typeface="+mj-ea"/>
                <a:ea typeface="+mj-ea"/>
              </a:rPr>
              <a:t>スケジュール</a:t>
            </a:r>
            <a:r>
              <a:rPr kumimoji="1" lang="en-US" altLang="ja-JP" sz="1200" dirty="0">
                <a:latin typeface="+mj-ea"/>
                <a:ea typeface="+mj-ea"/>
              </a:rPr>
              <a:t>】</a:t>
            </a:r>
            <a:endParaRPr kumimoji="1" lang="ja-JP" altLang="en-US" sz="1200" dirty="0">
              <a:latin typeface="+mj-ea"/>
              <a:ea typeface="+mj-ea"/>
            </a:endParaRPr>
          </a:p>
        </p:txBody>
      </p:sp>
      <p:sp>
        <p:nvSpPr>
          <p:cNvPr id="7" name="下カーブ矢印 6"/>
          <p:cNvSpPr/>
          <p:nvPr/>
        </p:nvSpPr>
        <p:spPr bwMode="auto">
          <a:xfrm>
            <a:off x="5973392" y="3737168"/>
            <a:ext cx="355185" cy="209306"/>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9" name="下カーブ矢印 8"/>
          <p:cNvSpPr/>
          <p:nvPr/>
        </p:nvSpPr>
        <p:spPr bwMode="auto">
          <a:xfrm>
            <a:off x="5512355" y="3554824"/>
            <a:ext cx="816222" cy="446926"/>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1" name="左右矢印 10"/>
          <p:cNvSpPr/>
          <p:nvPr/>
        </p:nvSpPr>
        <p:spPr bwMode="auto">
          <a:xfrm>
            <a:off x="7314265" y="3554824"/>
            <a:ext cx="657469" cy="212241"/>
          </a:xfrm>
          <a:prstGeom prst="lef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2" name="左右矢印 11"/>
          <p:cNvSpPr/>
          <p:nvPr/>
        </p:nvSpPr>
        <p:spPr bwMode="auto">
          <a:xfrm>
            <a:off x="7361761" y="3516076"/>
            <a:ext cx="824924" cy="277949"/>
          </a:xfrm>
          <a:prstGeom prst="lef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6" name="左右矢印 15"/>
          <p:cNvSpPr/>
          <p:nvPr/>
        </p:nvSpPr>
        <p:spPr bwMode="auto">
          <a:xfrm>
            <a:off x="-2211796" y="3392996"/>
            <a:ext cx="1476164" cy="849889"/>
          </a:xfrm>
          <a:prstGeom prst="lef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0" name="下カーブ矢印 7">
            <a:extLst>
              <a:ext uri="{FF2B5EF4-FFF2-40B4-BE49-F238E27FC236}">
                <a16:creationId xmlns:a16="http://schemas.microsoft.com/office/drawing/2014/main" id="{269BEFCD-8FB4-4EA0-A656-25E0D8AAEFCB}"/>
              </a:ext>
            </a:extLst>
          </p:cNvPr>
          <p:cNvSpPr/>
          <p:nvPr/>
        </p:nvSpPr>
        <p:spPr bwMode="auto">
          <a:xfrm>
            <a:off x="5789476" y="3335020"/>
            <a:ext cx="1216152" cy="731520"/>
          </a:xfrm>
          <a:prstGeom prst="curved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 name="吹き出し: 角を丸めた四角形 2">
            <a:extLst>
              <a:ext uri="{FF2B5EF4-FFF2-40B4-BE49-F238E27FC236}">
                <a16:creationId xmlns:a16="http://schemas.microsoft.com/office/drawing/2014/main" id="{9B0E5081-9551-4EF6-A3D0-315B85F0682C}"/>
              </a:ext>
            </a:extLst>
          </p:cNvPr>
          <p:cNvSpPr/>
          <p:nvPr/>
        </p:nvSpPr>
        <p:spPr bwMode="auto">
          <a:xfrm>
            <a:off x="7314265" y="4304058"/>
            <a:ext cx="872420" cy="391236"/>
          </a:xfrm>
          <a:prstGeom prst="wedgeRound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0" name="楕円 9">
            <a:extLst>
              <a:ext uri="{FF2B5EF4-FFF2-40B4-BE49-F238E27FC236}">
                <a16:creationId xmlns:a16="http://schemas.microsoft.com/office/drawing/2014/main" id="{7222EEB7-2B1D-4749-8991-C56CAC059747}"/>
              </a:ext>
            </a:extLst>
          </p:cNvPr>
          <p:cNvSpPr/>
          <p:nvPr/>
        </p:nvSpPr>
        <p:spPr bwMode="auto">
          <a:xfrm>
            <a:off x="5163470" y="2869358"/>
            <a:ext cx="4455211" cy="2717951"/>
          </a:xfrm>
          <a:prstGeom prst="ellipse">
            <a:avLst/>
          </a:prstGeom>
          <a:noFill/>
          <a:ln>
            <a:solidFill>
              <a:schemeClr val="tx1"/>
            </a:solid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24" name="テキスト ボックス 23">
            <a:extLst>
              <a:ext uri="{FF2B5EF4-FFF2-40B4-BE49-F238E27FC236}">
                <a16:creationId xmlns:a16="http://schemas.microsoft.com/office/drawing/2014/main" id="{4679B1B7-C62F-4F6A-864E-45F4E8EB157F}"/>
              </a:ext>
            </a:extLst>
          </p:cNvPr>
          <p:cNvSpPr txBox="1"/>
          <p:nvPr/>
        </p:nvSpPr>
        <p:spPr>
          <a:xfrm>
            <a:off x="6164806" y="5538820"/>
            <a:ext cx="2513042" cy="350865"/>
          </a:xfrm>
          <a:prstGeom prst="rect">
            <a:avLst/>
          </a:prstGeom>
          <a:noFill/>
        </p:spPr>
        <p:txBody>
          <a:bodyPr wrap="square" rtlCol="0">
            <a:spAutoFit/>
          </a:bodyPr>
          <a:lstStyle/>
          <a:p>
            <a:r>
              <a:rPr kumimoji="1" lang="ja-JP" altLang="en-US" sz="1200" dirty="0">
                <a:solidFill>
                  <a:schemeClr val="tx1"/>
                </a:solidFill>
              </a:rPr>
              <a:t>利用者目線で有効な</a:t>
            </a:r>
            <a:r>
              <a:rPr lang="ja-JP" altLang="en-US" sz="1200" dirty="0">
                <a:solidFill>
                  <a:schemeClr val="tx1"/>
                </a:solidFill>
              </a:rPr>
              <a:t>方策</a:t>
            </a:r>
            <a:r>
              <a:rPr kumimoji="1" lang="ja-JP" altLang="en-US" sz="1200" dirty="0">
                <a:solidFill>
                  <a:schemeClr val="tx1"/>
                </a:solidFill>
              </a:rPr>
              <a:t>を検討</a:t>
            </a:r>
          </a:p>
        </p:txBody>
      </p:sp>
      <p:sp>
        <p:nvSpPr>
          <p:cNvPr id="33" name="テキスト ボックス 32">
            <a:extLst>
              <a:ext uri="{FF2B5EF4-FFF2-40B4-BE49-F238E27FC236}">
                <a16:creationId xmlns:a16="http://schemas.microsoft.com/office/drawing/2014/main" id="{21651DF3-14C7-4153-A438-41F4D48A4B6A}"/>
              </a:ext>
            </a:extLst>
          </p:cNvPr>
          <p:cNvSpPr txBox="1"/>
          <p:nvPr/>
        </p:nvSpPr>
        <p:spPr>
          <a:xfrm>
            <a:off x="7158522" y="2976992"/>
            <a:ext cx="2513042" cy="1144929"/>
          </a:xfrm>
          <a:prstGeom prst="rect">
            <a:avLst/>
          </a:prstGeom>
          <a:noFill/>
        </p:spPr>
        <p:txBody>
          <a:bodyPr wrap="square" rtlCol="0">
            <a:spAutoFit/>
          </a:bodyPr>
          <a:lstStyle/>
          <a:p>
            <a:r>
              <a:rPr lang="ja-JP" altLang="ja-JP" sz="1200" b="1" dirty="0">
                <a:latin typeface="+mj-ea"/>
                <a:ea typeface="+mj-ea"/>
                <a:cs typeface="Times New Roman" panose="02020603050405020304" pitchFamily="18" charset="0"/>
              </a:rPr>
              <a:t>誰もが、いつでも、</a:t>
            </a:r>
            <a:endParaRPr lang="en-US" altLang="ja-JP" sz="1200" b="1" dirty="0">
              <a:latin typeface="+mj-ea"/>
              <a:ea typeface="+mj-ea"/>
              <a:cs typeface="Times New Roman" panose="02020603050405020304" pitchFamily="18" charset="0"/>
            </a:endParaRPr>
          </a:p>
          <a:p>
            <a:r>
              <a:rPr lang="ja-JP" altLang="en-US" sz="1200" b="1" dirty="0">
                <a:latin typeface="+mj-ea"/>
                <a:ea typeface="+mj-ea"/>
                <a:cs typeface="Times New Roman" panose="02020603050405020304" pitchFamily="18" charset="0"/>
              </a:rPr>
              <a:t>　　　</a:t>
            </a:r>
            <a:r>
              <a:rPr lang="ja-JP" altLang="ja-JP" sz="1200" b="1" dirty="0">
                <a:latin typeface="+mj-ea"/>
                <a:ea typeface="+mj-ea"/>
                <a:cs typeface="Times New Roman" panose="02020603050405020304" pitchFamily="18" charset="0"/>
              </a:rPr>
              <a:t>どこでも、</a:t>
            </a:r>
            <a:br>
              <a:rPr lang="en-US" altLang="ja-JP" sz="1200" b="1" dirty="0">
                <a:latin typeface="+mj-ea"/>
                <a:ea typeface="+mj-ea"/>
                <a:cs typeface="Times New Roman" panose="02020603050405020304" pitchFamily="18" charset="0"/>
              </a:rPr>
            </a:br>
            <a:r>
              <a:rPr lang="ja-JP" altLang="en-US" sz="1200" b="1" dirty="0">
                <a:latin typeface="+mj-ea"/>
                <a:ea typeface="+mj-ea"/>
                <a:cs typeface="Times New Roman" panose="02020603050405020304" pitchFamily="18" charset="0"/>
              </a:rPr>
              <a:t>　　　　</a:t>
            </a:r>
            <a:r>
              <a:rPr lang="ja-JP" altLang="ja-JP" sz="1200" b="1" dirty="0">
                <a:latin typeface="+mj-ea"/>
                <a:ea typeface="+mj-ea"/>
                <a:cs typeface="Times New Roman" panose="02020603050405020304" pitchFamily="18" charset="0"/>
              </a:rPr>
              <a:t>デジタル化の恩恵を</a:t>
            </a:r>
            <a:r>
              <a:rPr lang="ja-JP" altLang="en-US" sz="1200" b="1" dirty="0">
                <a:latin typeface="+mj-ea"/>
                <a:ea typeface="+mj-ea"/>
                <a:cs typeface="Times New Roman" panose="02020603050405020304" pitchFamily="18" charset="0"/>
              </a:rPr>
              <a:t>　　　　</a:t>
            </a:r>
            <a:endParaRPr lang="en-US" altLang="ja-JP" sz="1200" b="1" dirty="0">
              <a:latin typeface="+mj-ea"/>
              <a:ea typeface="+mj-ea"/>
              <a:cs typeface="Times New Roman" panose="02020603050405020304" pitchFamily="18" charset="0"/>
            </a:endParaRPr>
          </a:p>
          <a:p>
            <a:r>
              <a:rPr lang="ja-JP" altLang="en-US" sz="1200" b="1" dirty="0">
                <a:latin typeface="+mj-ea"/>
                <a:ea typeface="+mj-ea"/>
                <a:cs typeface="Times New Roman" panose="02020603050405020304" pitchFamily="18" charset="0"/>
              </a:rPr>
              <a:t>　　　　　</a:t>
            </a:r>
            <a:r>
              <a:rPr lang="ja-JP" altLang="ja-JP" sz="1200" b="1" dirty="0">
                <a:latin typeface="+mj-ea"/>
                <a:ea typeface="+mj-ea"/>
                <a:cs typeface="Times New Roman" panose="02020603050405020304" pitchFamily="18" charset="0"/>
              </a:rPr>
              <a:t>享受でき</a:t>
            </a:r>
            <a:r>
              <a:rPr lang="ja-JP" altLang="en-US" sz="1200" b="1" dirty="0">
                <a:latin typeface="+mj-ea"/>
                <a:ea typeface="+mj-ea"/>
                <a:cs typeface="Times New Roman" panose="02020603050405020304" pitchFamily="18" charset="0"/>
              </a:rPr>
              <a:t>る</a:t>
            </a:r>
            <a:r>
              <a:rPr lang="ja-JP" altLang="ja-JP" sz="1200" b="1" dirty="0">
                <a:latin typeface="+mj-ea"/>
                <a:ea typeface="+mj-ea"/>
                <a:cs typeface="Times New Roman" panose="02020603050405020304" pitchFamily="18" charset="0"/>
              </a:rPr>
              <a:t>社会の実現</a:t>
            </a:r>
            <a:endParaRPr kumimoji="1" lang="ja-JP" altLang="en-US" sz="1200" b="1" dirty="0"/>
          </a:p>
        </p:txBody>
      </p:sp>
      <p:sp>
        <p:nvSpPr>
          <p:cNvPr id="19" name="下カーブ矢印 18"/>
          <p:cNvSpPr/>
          <p:nvPr/>
        </p:nvSpPr>
        <p:spPr bwMode="auto">
          <a:xfrm rot="19905177">
            <a:off x="5646810" y="3387305"/>
            <a:ext cx="1042312" cy="429490"/>
          </a:xfrm>
          <a:prstGeom prst="curvedDownArrow">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2" name="下カーブ矢印 31"/>
          <p:cNvSpPr/>
          <p:nvPr/>
        </p:nvSpPr>
        <p:spPr bwMode="auto">
          <a:xfrm rot="16948546">
            <a:off x="5804334" y="4314871"/>
            <a:ext cx="933339" cy="617309"/>
          </a:xfrm>
          <a:prstGeom prst="curvedDownArrow">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15" name="上カーブ矢印 14"/>
          <p:cNvSpPr/>
          <p:nvPr/>
        </p:nvSpPr>
        <p:spPr bwMode="auto">
          <a:xfrm rot="15719288">
            <a:off x="7787691" y="4285966"/>
            <a:ext cx="1047677" cy="672948"/>
          </a:xfrm>
          <a:prstGeom prst="curvedUpArrow">
            <a:avLst>
              <a:gd name="adj1" fmla="val 25000"/>
              <a:gd name="adj2" fmla="val 50000"/>
              <a:gd name="adj3" fmla="val 18435"/>
            </a:avLst>
          </a:prstGeom>
          <a:solidFill>
            <a:schemeClr val="bg2"/>
          </a:solidFill>
          <a:ln>
            <a:noFill/>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kumimoji="1" lang="ja-JP" altLang="en-US" sz="2200" b="0" i="0" u="none" strike="noStrike" cap="none" normalizeH="0" baseline="0">
              <a:ln>
                <a:noFill/>
              </a:ln>
              <a:solidFill>
                <a:srgbClr val="4D4D4D"/>
              </a:solidFill>
              <a:effectLst/>
              <a:latin typeface="Arial" charset="0"/>
              <a:ea typeface="メイリオ" pitchFamily="50" charset="-128"/>
              <a:cs typeface="メイリオ" pitchFamily="50" charset="-128"/>
            </a:endParaRPr>
          </a:p>
        </p:txBody>
      </p:sp>
      <p:sp>
        <p:nvSpPr>
          <p:cNvPr id="34" name="Rectangle 2"/>
          <p:cNvSpPr>
            <a:spLocks noGrp="1" noChangeArrowheads="1"/>
          </p:cNvSpPr>
          <p:nvPr>
            <p:ph type="title"/>
          </p:nvPr>
        </p:nvSpPr>
        <p:spPr>
          <a:xfrm>
            <a:off x="273050" y="188913"/>
            <a:ext cx="9072563" cy="395287"/>
          </a:xfrm>
          <a:noFill/>
        </p:spPr>
        <p:txBody>
          <a:bodyPr anchor="ctr"/>
          <a:lstStyle/>
          <a:p>
            <a:pPr eaLnBrk="1" hangingPunct="1"/>
            <a:r>
              <a:rPr lang="en-US" altLang="ja-JP" dirty="0"/>
              <a:t>UI</a:t>
            </a:r>
            <a:r>
              <a:rPr lang="ja-JP" altLang="en-US" dirty="0"/>
              <a:t>の向上</a:t>
            </a:r>
            <a:endParaRPr lang="ja-JP" altLang="en-US" dirty="0">
              <a:latin typeface="+mn-ea"/>
              <a:ea typeface="+mn-ea"/>
            </a:endParaRPr>
          </a:p>
        </p:txBody>
      </p:sp>
      <p:graphicFrame>
        <p:nvGraphicFramePr>
          <p:cNvPr id="29" name="表 28"/>
          <p:cNvGraphicFramePr>
            <a:graphicFrameLocks noGrp="1"/>
          </p:cNvGraphicFramePr>
          <p:nvPr>
            <p:extLst>
              <p:ext uri="{D42A27DB-BD31-4B8C-83A1-F6EECF244321}">
                <p14:modId xmlns:p14="http://schemas.microsoft.com/office/powerpoint/2010/main" val="2784987715"/>
              </p:ext>
            </p:extLst>
          </p:nvPr>
        </p:nvGraphicFramePr>
        <p:xfrm>
          <a:off x="3942044" y="5648273"/>
          <a:ext cx="5268891" cy="1030592"/>
        </p:xfrm>
        <a:graphic>
          <a:graphicData uri="http://schemas.openxmlformats.org/drawingml/2006/table">
            <a:tbl>
              <a:tblPr firstRow="1" bandRow="1"/>
              <a:tblGrid>
                <a:gridCol w="2746716">
                  <a:extLst>
                    <a:ext uri="{9D8B030D-6E8A-4147-A177-3AD203B41FA5}">
                      <a16:colId xmlns:a16="http://schemas.microsoft.com/office/drawing/2014/main" val="20001"/>
                    </a:ext>
                  </a:extLst>
                </a:gridCol>
                <a:gridCol w="2522175">
                  <a:extLst>
                    <a:ext uri="{9D8B030D-6E8A-4147-A177-3AD203B41FA5}">
                      <a16:colId xmlns:a16="http://schemas.microsoft.com/office/drawing/2014/main" val="20002"/>
                    </a:ext>
                  </a:extLst>
                </a:gridCol>
              </a:tblGrid>
              <a:tr h="222085">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050" dirty="0">
                          <a:latin typeface="Meiryo UI" panose="020B0604030504040204" pitchFamily="50" charset="-128"/>
                          <a:ea typeface="Meiryo UI" panose="020B0604030504040204" pitchFamily="50" charset="-128"/>
                        </a:rPr>
                        <a:t>2022</a:t>
                      </a:r>
                      <a:r>
                        <a:rPr kumimoji="1" lang="ja-JP" altLang="en-US" sz="1050" dirty="0">
                          <a:latin typeface="Meiryo UI" panose="020B0604030504040204" pitchFamily="50" charset="-128"/>
                          <a:ea typeface="Meiryo UI" panose="020B0604030504040204" pitchFamily="50" charset="-128"/>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050" b="1" kern="1200" dirty="0">
                          <a:solidFill>
                            <a:schemeClr val="bg1"/>
                          </a:solidFill>
                          <a:latin typeface="Meiryo UI" panose="020B0604030504040204" pitchFamily="50" charset="-128"/>
                          <a:ea typeface="Meiryo UI" panose="020B0604030504040204" pitchFamily="50" charset="-128"/>
                          <a:cs typeface="+mn-cs"/>
                        </a:rPr>
                        <a:t>2023</a:t>
                      </a:r>
                      <a:r>
                        <a:rPr kumimoji="1" lang="ja-JP" altLang="en-US" sz="1050" b="1" kern="1200" dirty="0">
                          <a:solidFill>
                            <a:schemeClr val="bg1"/>
                          </a:solidFill>
                          <a:latin typeface="Meiryo UI" panose="020B0604030504040204" pitchFamily="50" charset="-128"/>
                          <a:ea typeface="Meiryo UI" panose="020B0604030504040204" pitchFamily="50" charset="-128"/>
                          <a:cs typeface="+mn-cs"/>
                        </a:rPr>
                        <a:t>年度</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779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bl>
          </a:graphicData>
        </a:graphic>
      </p:graphicFrame>
      <p:sp>
        <p:nvSpPr>
          <p:cNvPr id="35" name="ホームベース 34"/>
          <p:cNvSpPr/>
          <p:nvPr/>
        </p:nvSpPr>
        <p:spPr>
          <a:xfrm>
            <a:off x="3979417" y="5996112"/>
            <a:ext cx="1254586" cy="234570"/>
          </a:xfrm>
          <a:prstGeom prst="homePlate">
            <a:avLst>
              <a:gd name="adj" fmla="val 21574"/>
            </a:avLst>
          </a:prstGeom>
          <a:solidFill>
            <a:srgbClr val="FFFFFF"/>
          </a:solidFill>
          <a:ln w="28575" cap="flat" cmpd="sng" algn="ctr">
            <a:solidFill>
              <a:srgbClr val="C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第１段階</a:t>
            </a: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ニーズ調査</a:t>
            </a:r>
            <a:endPar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endParaRPr>
          </a:p>
        </p:txBody>
      </p:sp>
      <p:sp>
        <p:nvSpPr>
          <p:cNvPr id="36" name="ホームベース 35"/>
          <p:cNvSpPr/>
          <p:nvPr/>
        </p:nvSpPr>
        <p:spPr>
          <a:xfrm>
            <a:off x="5196839" y="6258448"/>
            <a:ext cx="1451806" cy="305161"/>
          </a:xfrm>
          <a:prstGeom prst="homePlate">
            <a:avLst>
              <a:gd name="adj" fmla="val 21574"/>
            </a:avLst>
          </a:prstGeom>
          <a:solidFill>
            <a:srgbClr val="FFFFFF"/>
          </a:solidFill>
          <a:ln w="28575" cap="flat" cmpd="sng" algn="ctr">
            <a:solidFill>
              <a:srgbClr val="C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第２段階</a:t>
            </a:r>
            <a: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ソリューション</a:t>
            </a:r>
            <a:br>
              <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rPr>
            </a:br>
            <a:r>
              <a:rPr kumimoji="0" lang="ja-JP" altLang="en-US" sz="800" b="0" i="0" u="none" strike="noStrike" kern="0" cap="none" spc="0" normalizeH="0" baseline="0" noProof="0" dirty="0">
                <a:ln>
                  <a:noFill/>
                </a:ln>
                <a:solidFill>
                  <a:srgbClr val="000000"/>
                </a:solidFill>
                <a:effectLst/>
                <a:uLnTx/>
                <a:uFillTx/>
                <a:latin typeface="メイリオ"/>
                <a:ea typeface="メイリオ"/>
                <a:cs typeface="+mn-cs"/>
              </a:rPr>
              <a:t>調査</a:t>
            </a:r>
            <a:endParaRPr kumimoji="0" lang="en-US" altLang="ja-JP" sz="800" b="0" i="0" u="none" strike="noStrike" kern="0" cap="none" spc="0" normalizeH="0" baseline="0" noProof="0" dirty="0">
              <a:ln>
                <a:noFill/>
              </a:ln>
              <a:solidFill>
                <a:srgbClr val="000000"/>
              </a:solidFill>
              <a:effectLst/>
              <a:uLnTx/>
              <a:uFillTx/>
              <a:latin typeface="メイリオ"/>
              <a:ea typeface="メイリオ"/>
              <a:cs typeface="+mn-cs"/>
            </a:endParaRPr>
          </a:p>
        </p:txBody>
      </p:sp>
      <p:sp>
        <p:nvSpPr>
          <p:cNvPr id="37" name="ホームベース 36"/>
          <p:cNvSpPr/>
          <p:nvPr/>
        </p:nvSpPr>
        <p:spPr>
          <a:xfrm>
            <a:off x="6787729" y="6134810"/>
            <a:ext cx="2367444" cy="273050"/>
          </a:xfrm>
          <a:prstGeom prst="homePlate">
            <a:avLst>
              <a:gd name="adj" fmla="val 21574"/>
            </a:avLst>
          </a:prstGeom>
          <a:solidFill>
            <a:srgbClr val="FFFFFF"/>
          </a:solidFill>
          <a:ln w="28575" cap="flat" cmpd="sng" algn="ctr">
            <a:solidFill>
              <a:srgbClr val="C00000"/>
            </a:solidFill>
            <a:prstDash val="solid"/>
            <a:miter lim="800000"/>
          </a:ln>
          <a:effectLst/>
        </p:spPr>
        <p:txBody>
          <a:bodyPr wrap="square"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800" kern="0" dirty="0">
                <a:solidFill>
                  <a:schemeClr val="tx1"/>
                </a:solidFill>
                <a:latin typeface="メイリオ"/>
                <a:ea typeface="メイリオ"/>
              </a:rPr>
              <a:t>調査結果をもとに施策の検討、実施</a:t>
            </a:r>
            <a:endParaRPr kumimoji="0" lang="en-US" altLang="ja-JP" sz="800" b="0" i="0" u="none" strike="noStrike" kern="0" cap="none" spc="0" normalizeH="0" baseline="0" noProof="0" dirty="0">
              <a:ln>
                <a:noFill/>
              </a:ln>
              <a:solidFill>
                <a:schemeClr val="tx1"/>
              </a:solidFill>
              <a:effectLst/>
              <a:uLnTx/>
              <a:uFillTx/>
              <a:latin typeface="メイリオ"/>
              <a:ea typeface="メイリオ"/>
              <a:cs typeface="+mn-cs"/>
            </a:endParaRPr>
          </a:p>
        </p:txBody>
      </p:sp>
    </p:spTree>
    <p:extLst>
      <p:ext uri="{BB962C8B-B14F-4D97-AF65-F5344CB8AC3E}">
        <p14:creationId xmlns:p14="http://schemas.microsoft.com/office/powerpoint/2010/main" val="3812877811"/>
      </p:ext>
    </p:extLst>
  </p:cSld>
  <p:clrMapOvr>
    <a:masterClrMapping/>
  </p:clrMapOvr>
</p:sld>
</file>

<file path=ppt/theme/theme1.xml><?xml version="1.0" encoding="utf-8"?>
<a:theme xmlns:a="http://schemas.openxmlformats.org/drawingml/2006/main" name="6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標準デザイン">
  <a:themeElements>
    <a:clrScheme name="ユーザー定義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70C0"/>
      </a:folHlink>
    </a:clrScheme>
    <a:fontScheme name="7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7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標準デザイン">
  <a:themeElements>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標準デザイン">
      <a:majorFont>
        <a:latin typeface="メイリオ"/>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5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標準デザイン">
  <a:themeElements>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標準デザイン">
  <a:themeElements>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2976</Words>
  <Application>Microsoft Office PowerPoint</Application>
  <PresentationFormat>A4 210 x 297 mm</PresentationFormat>
  <Paragraphs>243</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10</vt:i4>
      </vt:variant>
    </vt:vector>
  </HeadingPairs>
  <TitlesOfParts>
    <vt:vector size="23" baseType="lpstr">
      <vt:lpstr>Meiryo UI</vt:lpstr>
      <vt:lpstr>ＭＳ Ｐゴシック</vt:lpstr>
      <vt:lpstr>メイリオ</vt:lpstr>
      <vt:lpstr>Arial</vt:lpstr>
      <vt:lpstr>Calibri</vt:lpstr>
      <vt:lpstr>Wingdings</vt:lpstr>
      <vt:lpstr>6_標準デザイン</vt:lpstr>
      <vt:lpstr>4_標準デザイン</vt:lpstr>
      <vt:lpstr>7_標準デザイン</vt:lpstr>
      <vt:lpstr>2_標準デザイン</vt:lpstr>
      <vt:lpstr>5_標準デザイン</vt:lpstr>
      <vt:lpstr>3_標準デザイン</vt:lpstr>
      <vt:lpstr>8_標準デザイン</vt:lpstr>
      <vt:lpstr>地域特性に応じた取組の推進</vt:lpstr>
      <vt:lpstr>PowerPoint プレゼンテーション</vt:lpstr>
      <vt:lpstr>PowerPoint プレゼンテーション</vt:lpstr>
      <vt:lpstr>行政手続きのオンライン化・行政サービスのリモート化の推進</vt:lpstr>
      <vt:lpstr>ICT を活用したBPR の推進</vt:lpstr>
      <vt:lpstr>ＡＩ等最先端テクノロジーの活用</vt:lpstr>
      <vt:lpstr>ＡＩ等最先端テクノロジーの活用</vt:lpstr>
      <vt:lpstr>ＡＩ等最先端テクノロジーの活用</vt:lpstr>
      <vt:lpstr>UIの向上</vt:lpstr>
      <vt:lpstr>UIの向上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2020-07-30T08:54:59Z</dcterms:created>
  <dcterms:modified xsi:type="dcterms:W3CDTF">2022-05-02T06:22:38Z</dcterms:modified>
</cp:coreProperties>
</file>