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0"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35" r:id="rId7"/>
  </p:sldMasterIdLst>
  <p:notesMasterIdLst>
    <p:notesMasterId r:id="rId16"/>
  </p:notesMasterIdLst>
  <p:handoutMasterIdLst>
    <p:handoutMasterId r:id="rId17"/>
  </p:handoutMasterIdLst>
  <p:sldIdLst>
    <p:sldId id="541" r:id="rId8"/>
    <p:sldId id="542" r:id="rId9"/>
    <p:sldId id="526" r:id="rId10"/>
    <p:sldId id="527" r:id="rId11"/>
    <p:sldId id="555" r:id="rId12"/>
    <p:sldId id="528" r:id="rId13"/>
    <p:sldId id="536" r:id="rId14"/>
    <p:sldId id="537" r:id="rId15"/>
  </p:sldIdLst>
  <p:sldSz cx="9906000" cy="6858000" type="A4"/>
  <p:notesSz cx="6807200" cy="9939338"/>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521415D9-36F7-43E2-AB2F-B90AF26B5E84}">
      <p14:sectionLst xmlns:p14="http://schemas.microsoft.com/office/powerpoint/2010/main">
        <p14:section name="3.取組内容" id="{97D64EA0-41A4-4BFE-9006-9DD3FB4F0DB6}">
          <p14:sldIdLst>
            <p14:sldId id="541"/>
            <p14:sldId id="542"/>
            <p14:sldId id="526"/>
            <p14:sldId id="527"/>
            <p14:sldId id="555"/>
            <p14:sldId id="528"/>
            <p14:sldId id="536"/>
            <p14:sldId id="537"/>
          </p14:sldIdLst>
        </p14:section>
      </p14:sectionLst>
    </p:ext>
    <p:ext uri="{EFAFB233-063F-42B5-8137-9DF3F51BA10A}">
      <p15:sldGuideLst xmlns:p15="http://schemas.microsoft.com/office/powerpoint/2012/main">
        <p15:guide id="1" orient="horz" pos="2523"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34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00"/>
    <a:srgbClr val="E28700"/>
    <a:srgbClr val="DA4C20"/>
    <a:srgbClr val="E8D0D0"/>
    <a:srgbClr val="B73101"/>
    <a:srgbClr val="FEC306"/>
    <a:srgbClr val="DF5327"/>
    <a:srgbClr val="C0504D"/>
    <a:srgbClr val="FAE8DC"/>
    <a:srgbClr val="FBF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2E130-1638-44A9-917E-D3F6897FC003}" v="14" dt="2020-07-07T08:51:27.641"/>
    <p1510:client id="{68C2C9F4-5BD8-4384-A3F4-E4733B60D2B0}" v="2" dt="2020-07-07T08:49:12.910"/>
    <p1510:client id="{762365F9-0454-4E4F-80BD-B895221C317F}" v="111" dt="2020-06-18T09:16:40.620"/>
    <p1510:client id="{BB403870-EA5A-48C8-A027-4CC40AB730EB}" v="9" dt="2020-07-16T05:53:06"/>
    <p1510:client id="{C287EDBF-A3DF-43FF-A31C-89978A13F750}" v="2" dt="2020-06-15T04:54:44.00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3699" autoAdjust="0"/>
  </p:normalViewPr>
  <p:slideViewPr>
    <p:cSldViewPr snapToGrid="0">
      <p:cViewPr varScale="1">
        <p:scale>
          <a:sx n="87" d="100"/>
          <a:sy n="87" d="100"/>
        </p:scale>
        <p:origin x="192" y="84"/>
      </p:cViewPr>
      <p:guideLst>
        <p:guide orient="horz" pos="2523"/>
        <p:guide orient="horz" pos="391"/>
        <p:guide orient="horz" pos="2160"/>
        <p:guide orient="horz" pos="1185"/>
        <p:guide orient="horz" pos="3135"/>
        <p:guide orient="horz" pos="595"/>
        <p:guide pos="3120"/>
        <p:guide pos="2145"/>
        <p:guide pos="4095"/>
        <p:guide pos="5728"/>
        <p:guide pos="512"/>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0112" y="4720684"/>
            <a:ext cx="5446977" cy="447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6821" rtl="0" eaLnBrk="1" fontAlgn="base" latinLnBrk="0" hangingPunct="1">
              <a:lnSpc>
                <a:spcPct val="100000"/>
              </a:lnSpc>
              <a:spcBef>
                <a:spcPct val="0"/>
              </a:spcBef>
              <a:spcAft>
                <a:spcPct val="0"/>
              </a:spcAft>
              <a:buClrTx/>
              <a:buSzTx/>
              <a:buFontTx/>
              <a:buNone/>
              <a:tabLst/>
              <a:defRPr/>
            </a:pPr>
            <a:fld id="{D1BAD1C1-0E96-402A-B153-AAE1930FC3D4}"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6821" rtl="0" eaLnBrk="1" fontAlgn="base" latinLnBrk="0" hangingPunct="1">
                <a:lnSpc>
                  <a:spcPct val="100000"/>
                </a:lnSpc>
                <a:spcBef>
                  <a:spcPct val="0"/>
                </a:spcBef>
                <a:spcAft>
                  <a:spcPct val="0"/>
                </a:spcAft>
                <a:buClrTx/>
                <a:buSzTx/>
                <a:buFontTx/>
                <a:buNone/>
                <a:tabLst/>
                <a:defRPr/>
              </a:pPr>
              <a:t>36</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2439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a:solidFill>
                <a:prstClr val="black"/>
              </a:solidFill>
              <a:latin typeface="メイリオ"/>
              <a:ea typeface="メイリオ"/>
            </a:endParaRPr>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37</a:t>
            </a:fld>
            <a:endParaRPr lang="en-US" altLang="ja-JP"/>
          </a:p>
        </p:txBody>
      </p:sp>
    </p:spTree>
    <p:extLst>
      <p:ext uri="{BB962C8B-B14F-4D97-AF65-F5344CB8AC3E}">
        <p14:creationId xmlns:p14="http://schemas.microsoft.com/office/powerpoint/2010/main" val="64442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408343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94083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2546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27091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386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446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06880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662126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63916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738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0873784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ity.osaka.lg.jp/kyoiku/page/0000533739.html" TargetMode="Externa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cid:ii_kv0ocqxj7"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nchor="ctr"/>
          <a:lstStyle/>
          <a:p>
            <a:pPr eaLnBrk="1" hangingPunct="1"/>
            <a:r>
              <a:rPr lang="ja-JP" altLang="en-US" dirty="0"/>
              <a:t>教育分野へのＩＣＴ活用</a:t>
            </a:r>
          </a:p>
        </p:txBody>
      </p:sp>
      <p:sp>
        <p:nvSpPr>
          <p:cNvPr id="20" name="Shape 128"/>
          <p:cNvSpPr/>
          <p:nvPr/>
        </p:nvSpPr>
        <p:spPr>
          <a:xfrm>
            <a:off x="269788" y="795070"/>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ＩＣＴを活用した教育の推進（１／２）</a:t>
            </a:r>
            <a:endParaRPr kumimoji="0" lang="en-US" altLang="ja-JP" sz="1687"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151152" y="1053079"/>
            <a:ext cx="9634198" cy="174278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大阪市教育振興基本計画における重点的に取り組むべき施策の一つとして、「</a:t>
            </a:r>
            <a:r>
              <a:rPr lang="en-US" altLang="ja-JP" sz="1100" dirty="0">
                <a:solidFill>
                  <a:schemeClr val="tx1"/>
                </a:solidFill>
                <a:latin typeface="+mj-ea"/>
                <a:ea typeface="+mj-ea"/>
              </a:rPr>
              <a:t>ICT</a:t>
            </a:r>
            <a:r>
              <a:rPr lang="ja-JP" altLang="en-US" sz="1100" dirty="0">
                <a:solidFill>
                  <a:schemeClr val="tx1"/>
                </a:solidFill>
                <a:latin typeface="+mj-ea"/>
                <a:ea typeface="+mj-ea"/>
              </a:rPr>
              <a:t>を活用した教育の推進」を掲げ、児童生徒が互いに教えあい学びあう協働的な学びや、児童生徒一人ひとりの能力や特性に応じた指導等を充実させ、授業の質を向上し、「最新の</a:t>
            </a:r>
            <a:r>
              <a:rPr lang="en-US" altLang="ja-JP" sz="1100" dirty="0">
                <a:solidFill>
                  <a:schemeClr val="tx1"/>
                </a:solidFill>
                <a:latin typeface="+mj-ea"/>
                <a:ea typeface="+mj-ea"/>
              </a:rPr>
              <a:t>ICT</a:t>
            </a:r>
            <a:r>
              <a:rPr lang="ja-JP" altLang="en-US" sz="1100" dirty="0">
                <a:solidFill>
                  <a:schemeClr val="tx1"/>
                </a:solidFill>
                <a:latin typeface="+mj-ea"/>
                <a:ea typeface="+mj-ea"/>
              </a:rPr>
              <a:t>機器を活用する力」を備えた</a:t>
            </a:r>
            <a:r>
              <a:rPr lang="en-US" altLang="ja-JP" sz="1100" dirty="0">
                <a:solidFill>
                  <a:schemeClr val="tx1"/>
                </a:solidFill>
                <a:latin typeface="+mj-ea"/>
                <a:ea typeface="+mj-ea"/>
              </a:rPr>
              <a:t>21</a:t>
            </a:r>
            <a:r>
              <a:rPr lang="ja-JP" altLang="en-US" sz="1100" dirty="0">
                <a:solidFill>
                  <a:schemeClr val="tx1"/>
                </a:solidFill>
                <a:latin typeface="+mj-ea"/>
                <a:ea typeface="+mj-ea"/>
              </a:rPr>
              <a:t>世紀をたくましく生き抜く子どもの育成を図ることに取り組んでいる。</a:t>
            </a:r>
          </a:p>
          <a:p>
            <a:pPr marL="171450" indent="-171450">
              <a:lnSpc>
                <a:spcPct val="120000"/>
              </a:lnSpc>
              <a:buFont typeface="Wingdings" panose="05000000000000000000" pitchFamily="2" charset="2"/>
              <a:buChar char="l"/>
            </a:pPr>
            <a:r>
              <a:rPr lang="en-US" altLang="ja-JP" sz="1100" dirty="0">
                <a:solidFill>
                  <a:schemeClr val="tx1"/>
                </a:solidFill>
                <a:latin typeface="+mj-ea"/>
                <a:ea typeface="+mj-ea"/>
              </a:rPr>
              <a:t>2020</a:t>
            </a:r>
            <a:r>
              <a:rPr lang="ja-JP" altLang="en-US" sz="1100" dirty="0">
                <a:solidFill>
                  <a:schemeClr val="tx1"/>
                </a:solidFill>
                <a:latin typeface="+mj-ea"/>
                <a:ea typeface="+mj-ea"/>
              </a:rPr>
              <a:t>年度から実施される小・中学校の学習指導要領や、国の</a:t>
            </a:r>
            <a:r>
              <a:rPr lang="en-US" altLang="ja-JP" sz="1100" dirty="0">
                <a:solidFill>
                  <a:schemeClr val="tx1"/>
                </a:solidFill>
                <a:latin typeface="+mj-ea"/>
                <a:ea typeface="+mj-ea"/>
              </a:rPr>
              <a:t>GIGA</a:t>
            </a:r>
            <a:r>
              <a:rPr lang="ja-JP" altLang="en-US" sz="1100" dirty="0">
                <a:solidFill>
                  <a:schemeClr val="tx1"/>
                </a:solidFill>
                <a:latin typeface="+mj-ea"/>
                <a:ea typeface="+mj-ea"/>
              </a:rPr>
              <a:t>スクール構想などを踏まえ、本市学校園における</a:t>
            </a:r>
            <a:r>
              <a:rPr lang="en-US" altLang="ja-JP" sz="1100" dirty="0">
                <a:solidFill>
                  <a:schemeClr val="tx1"/>
                </a:solidFill>
                <a:latin typeface="+mj-ea"/>
                <a:ea typeface="+mj-ea"/>
              </a:rPr>
              <a:t>ICT</a:t>
            </a:r>
            <a:r>
              <a:rPr lang="ja-JP" altLang="en-US" sz="1100" dirty="0">
                <a:solidFill>
                  <a:schemeClr val="tx1"/>
                </a:solidFill>
                <a:latin typeface="+mj-ea"/>
                <a:ea typeface="+mj-ea"/>
              </a:rPr>
              <a:t>機器の活用方策や</a:t>
            </a:r>
            <a:r>
              <a:rPr lang="en-US" altLang="ja-JP" sz="1100" dirty="0">
                <a:solidFill>
                  <a:schemeClr val="tx1"/>
                </a:solidFill>
                <a:latin typeface="+mj-ea"/>
                <a:ea typeface="+mj-ea"/>
              </a:rPr>
              <a:t>ICT</a:t>
            </a:r>
            <a:r>
              <a:rPr lang="ja-JP" altLang="en-US" sz="1100" dirty="0">
                <a:solidFill>
                  <a:schemeClr val="tx1"/>
                </a:solidFill>
                <a:latin typeface="+mj-ea"/>
                <a:ea typeface="+mj-ea"/>
              </a:rPr>
              <a:t>環境整備の、あり方などの施策をとりまとめ、計画的に施策を推進していくことが必要であることから、「大阪市学校教育</a:t>
            </a:r>
            <a:r>
              <a:rPr lang="en-US" altLang="ja-JP" sz="1100" dirty="0">
                <a:solidFill>
                  <a:schemeClr val="tx1"/>
                </a:solidFill>
                <a:latin typeface="+mj-ea"/>
                <a:ea typeface="+mj-ea"/>
              </a:rPr>
              <a:t>ICT</a:t>
            </a:r>
            <a:r>
              <a:rPr lang="ja-JP" altLang="en-US" sz="1100" dirty="0">
                <a:solidFill>
                  <a:schemeClr val="tx1"/>
                </a:solidFill>
                <a:latin typeface="+mj-ea"/>
                <a:ea typeface="+mj-ea"/>
              </a:rPr>
              <a:t>ビジョン」を策定した。</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「大阪市学校教育</a:t>
            </a:r>
            <a:r>
              <a:rPr lang="en-US" altLang="ja-JP" sz="1100" dirty="0">
                <a:solidFill>
                  <a:schemeClr val="tx1"/>
                </a:solidFill>
                <a:latin typeface="+mj-ea"/>
                <a:ea typeface="+mj-ea"/>
              </a:rPr>
              <a:t>ICT</a:t>
            </a:r>
            <a:r>
              <a:rPr lang="ja-JP" altLang="en-US" sz="1100" dirty="0">
                <a:solidFill>
                  <a:schemeClr val="tx1"/>
                </a:solidFill>
                <a:latin typeface="+mj-ea"/>
                <a:ea typeface="+mj-ea"/>
              </a:rPr>
              <a:t>ビジョン（</a:t>
            </a:r>
            <a:r>
              <a:rPr lang="en-US" altLang="ja-JP" sz="1100" dirty="0">
                <a:solidFill>
                  <a:schemeClr val="tx1"/>
                </a:solidFill>
                <a:latin typeface="+mj-ea"/>
                <a:ea typeface="+mj-ea"/>
                <a:hlinkClick r:id="rId2"/>
              </a:rPr>
              <a:t>https://www.city.osaka.lg.jp/kyoiku/page/0000533739.html</a:t>
            </a:r>
            <a:r>
              <a:rPr lang="ja-JP" altLang="en-US" sz="1100" dirty="0">
                <a:solidFill>
                  <a:schemeClr val="tx1"/>
                </a:solidFill>
                <a:latin typeface="+mj-ea"/>
                <a:ea typeface="+mj-ea"/>
              </a:rPr>
              <a:t>）」は、</a:t>
            </a:r>
            <a:r>
              <a:rPr lang="en-US" altLang="ja-JP" sz="1100" dirty="0">
                <a:solidFill>
                  <a:schemeClr val="tx1"/>
                </a:solidFill>
                <a:latin typeface="+mj-ea"/>
                <a:ea typeface="+mj-ea"/>
              </a:rPr>
              <a:t>2020</a:t>
            </a:r>
            <a:r>
              <a:rPr lang="ja-JP" altLang="en-US" sz="1100" dirty="0">
                <a:solidFill>
                  <a:schemeClr val="tx1"/>
                </a:solidFill>
                <a:latin typeface="+mj-ea"/>
                <a:ea typeface="+mj-ea"/>
              </a:rPr>
              <a:t>年度以降の</a:t>
            </a:r>
            <a:r>
              <a:rPr lang="en-US" altLang="ja-JP" sz="1100" dirty="0">
                <a:solidFill>
                  <a:schemeClr val="tx1"/>
                </a:solidFill>
                <a:latin typeface="+mj-ea"/>
                <a:ea typeface="+mj-ea"/>
              </a:rPr>
              <a:t>ICT</a:t>
            </a:r>
            <a:r>
              <a:rPr lang="ja-JP" altLang="en-US" sz="1100" dirty="0">
                <a:solidFill>
                  <a:schemeClr val="tx1"/>
                </a:solidFill>
                <a:latin typeface="+mj-ea"/>
                <a:ea typeface="+mj-ea"/>
              </a:rPr>
              <a:t>を活用した教育の推進の実現に向け、市内小中学校における教育</a:t>
            </a:r>
            <a:r>
              <a:rPr lang="en-US" altLang="ja-JP" sz="1100" dirty="0">
                <a:solidFill>
                  <a:schemeClr val="tx1"/>
                </a:solidFill>
                <a:latin typeface="+mj-ea"/>
                <a:ea typeface="+mj-ea"/>
              </a:rPr>
              <a:t>ICT</a:t>
            </a:r>
            <a:r>
              <a:rPr lang="ja-JP" altLang="en-US" sz="1100" dirty="0">
                <a:solidFill>
                  <a:schemeClr val="tx1"/>
                </a:solidFill>
                <a:latin typeface="+mj-ea"/>
                <a:ea typeface="+mj-ea"/>
              </a:rPr>
              <a:t>の活用推進にかかる基本的な考え方を進めるべき方向性を明らかにすると同時に、目標達成に必要な施策や事業について、体系的・計画的に定めるものであり、これに基づき、具体的な取組を進めていく。</a:t>
            </a:r>
            <a:endParaRPr lang="en-US" altLang="ja-JP" sz="1100" dirty="0">
              <a:solidFill>
                <a:schemeClr val="tx1"/>
              </a:solidFill>
              <a:latin typeface="+mj-ea"/>
              <a:ea typeface="+mj-ea"/>
            </a:endParaRPr>
          </a:p>
        </p:txBody>
      </p:sp>
      <p:sp>
        <p:nvSpPr>
          <p:cNvPr id="59"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30</a:t>
            </a:fld>
            <a:endParaRPr kumimoji="0" lang="en-US" altLang="ja-JP" sz="1000">
              <a:solidFill>
                <a:schemeClr val="tx1"/>
              </a:solidFill>
              <a:latin typeface="メイリオ"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788" y="3538921"/>
            <a:ext cx="2664296" cy="1184132"/>
          </a:xfrm>
          <a:prstGeom prst="rect">
            <a:avLst/>
          </a:prstGeom>
        </p:spPr>
      </p:pic>
      <p:pic>
        <p:nvPicPr>
          <p:cNvPr id="22" name="図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2078" y="4682665"/>
            <a:ext cx="3597180" cy="1140845"/>
          </a:xfrm>
          <a:prstGeom prst="rect">
            <a:avLst/>
          </a:prstGeom>
        </p:spPr>
      </p:pic>
      <p:pic>
        <p:nvPicPr>
          <p:cNvPr id="23" name="図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61116" y="3565815"/>
            <a:ext cx="5668368" cy="1899257"/>
          </a:xfrm>
          <a:prstGeom prst="rect">
            <a:avLst/>
          </a:prstGeom>
        </p:spPr>
      </p:pic>
      <p:sp>
        <p:nvSpPr>
          <p:cNvPr id="10" name="正方形/長方形 9"/>
          <p:cNvSpPr/>
          <p:nvPr/>
        </p:nvSpPr>
        <p:spPr>
          <a:xfrm>
            <a:off x="3761376" y="5957532"/>
            <a:ext cx="2839950" cy="292388"/>
          </a:xfrm>
          <a:prstGeom prst="rect">
            <a:avLst/>
          </a:prstGeom>
        </p:spPr>
        <p:txBody>
          <a:bodyPr wrap="square">
            <a:spAutoFit/>
          </a:bodyPr>
          <a:lstStyle/>
          <a:p>
            <a:r>
              <a:rPr lang="ja-JP" altLang="en-US" sz="1000" dirty="0">
                <a:solidFill>
                  <a:prstClr val="black"/>
                </a:solidFill>
                <a:latin typeface="+mj-ea"/>
              </a:rPr>
              <a:t>学校教育</a:t>
            </a:r>
            <a:r>
              <a:rPr lang="en-US" altLang="ja-JP" sz="1000" dirty="0">
                <a:solidFill>
                  <a:prstClr val="black"/>
                </a:solidFill>
                <a:latin typeface="+mj-ea"/>
              </a:rPr>
              <a:t>ICT</a:t>
            </a:r>
            <a:r>
              <a:rPr lang="ja-JP" altLang="en-US" sz="1000" dirty="0">
                <a:solidFill>
                  <a:prstClr val="black"/>
                </a:solidFill>
                <a:latin typeface="+mj-ea"/>
              </a:rPr>
              <a:t>ビジョンの基本的な考え方</a:t>
            </a:r>
          </a:p>
        </p:txBody>
      </p:sp>
    </p:spTree>
    <p:extLst>
      <p:ext uri="{BB962C8B-B14F-4D97-AF65-F5344CB8AC3E}">
        <p14:creationId xmlns:p14="http://schemas.microsoft.com/office/powerpoint/2010/main" val="212139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nchor="ctr"/>
          <a:lstStyle/>
          <a:p>
            <a:pPr eaLnBrk="1" hangingPunct="1"/>
            <a:r>
              <a:rPr lang="ja-JP" altLang="en-US" dirty="0"/>
              <a:t>教育分野へのＩＣＴ活用</a:t>
            </a:r>
          </a:p>
        </p:txBody>
      </p:sp>
      <p:sp>
        <p:nvSpPr>
          <p:cNvPr id="31" name="テキスト ボックス 30"/>
          <p:cNvSpPr txBox="1"/>
          <p:nvPr/>
        </p:nvSpPr>
        <p:spPr>
          <a:xfrm>
            <a:off x="313819" y="1204474"/>
            <a:ext cx="9357901" cy="4985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３つの基本方針（問題発見・解決のプロセスにおける</a:t>
            </a:r>
            <a:r>
              <a:rPr lang="en-US" altLang="ja-JP" sz="1100" dirty="0">
                <a:solidFill>
                  <a:schemeClr val="tx1"/>
                </a:solidFill>
                <a:latin typeface="+mj-ea"/>
                <a:ea typeface="+mj-ea"/>
              </a:rPr>
              <a:t>ICT</a:t>
            </a:r>
            <a:r>
              <a:rPr lang="ja-JP" altLang="en-US" sz="1100" dirty="0">
                <a:solidFill>
                  <a:schemeClr val="tx1"/>
                </a:solidFill>
                <a:latin typeface="+mj-ea"/>
                <a:ea typeface="+mj-ea"/>
              </a:rPr>
              <a:t>活用、公正に個別最適化された学びにおける</a:t>
            </a:r>
            <a:r>
              <a:rPr lang="en-US" altLang="ja-JP" sz="1100" dirty="0">
                <a:solidFill>
                  <a:schemeClr val="tx1"/>
                </a:solidFill>
                <a:latin typeface="+mj-ea"/>
              </a:rPr>
              <a:t>ICT</a:t>
            </a:r>
            <a:r>
              <a:rPr lang="ja-JP" altLang="en-US" sz="1100" dirty="0">
                <a:solidFill>
                  <a:schemeClr val="tx1"/>
                </a:solidFill>
                <a:latin typeface="+mj-ea"/>
                <a:ea typeface="+mj-ea"/>
              </a:rPr>
              <a:t>活用、学びを支える</a:t>
            </a:r>
            <a:r>
              <a:rPr lang="en-US" altLang="ja-JP" sz="1100" dirty="0">
                <a:solidFill>
                  <a:schemeClr val="tx1"/>
                </a:solidFill>
                <a:latin typeface="+mj-ea"/>
              </a:rPr>
              <a:t>ICT</a:t>
            </a:r>
            <a:r>
              <a:rPr lang="ja-JP" altLang="en-US" sz="1100" dirty="0">
                <a:solidFill>
                  <a:schemeClr val="tx1"/>
                </a:solidFill>
                <a:latin typeface="+mj-ea"/>
                <a:ea typeface="+mj-ea"/>
              </a:rPr>
              <a:t>環境の段階的整備）を踏まえ、より具体的な取組方策として、情報活用能力の育成など１２の事務事業に整理し、</a:t>
            </a:r>
            <a:r>
              <a:rPr lang="en-US" altLang="ja-JP" sz="1100" dirty="0">
                <a:solidFill>
                  <a:schemeClr val="tx1"/>
                </a:solidFill>
                <a:latin typeface="+mj-ea"/>
              </a:rPr>
              <a:t> ICT</a:t>
            </a:r>
            <a:r>
              <a:rPr lang="ja-JP" altLang="en-US" sz="1100" dirty="0">
                <a:solidFill>
                  <a:schemeClr val="tx1"/>
                </a:solidFill>
                <a:latin typeface="+mj-ea"/>
                <a:ea typeface="+mj-ea"/>
              </a:rPr>
              <a:t>を活用した教育を推進する。　</a:t>
            </a:r>
            <a:endParaRPr lang="en-US" altLang="ja-JP" sz="1100" dirty="0">
              <a:solidFill>
                <a:schemeClr val="tx1"/>
              </a:solidFill>
              <a:latin typeface="+mj-ea"/>
              <a:ea typeface="+mj-ea"/>
            </a:endParaRPr>
          </a:p>
        </p:txBody>
      </p:sp>
      <p:sp>
        <p:nvSpPr>
          <p:cNvPr id="59"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31</a:t>
            </a:fld>
            <a:endParaRPr kumimoji="0" lang="en-US" altLang="ja-JP" sz="1000">
              <a:solidFill>
                <a:schemeClr val="tx1"/>
              </a:solidFill>
              <a:latin typeface="メイリオ" panose="020B0604030504040204" pitchFamily="50" charset="-128"/>
            </a:endParaRPr>
          </a:p>
        </p:txBody>
      </p:sp>
      <p:sp>
        <p:nvSpPr>
          <p:cNvPr id="10" name="テキスト ボックス 9"/>
          <p:cNvSpPr txBox="1"/>
          <p:nvPr/>
        </p:nvSpPr>
        <p:spPr>
          <a:xfrm>
            <a:off x="380788" y="1868689"/>
            <a:ext cx="3756007" cy="29361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marL="171450" indent="-171450">
              <a:lnSpc>
                <a:spcPct val="120000"/>
              </a:lnSpc>
              <a:buFont typeface="Wingdings" panose="05000000000000000000" pitchFamily="2" charset="2"/>
              <a:buChar char="l"/>
              <a:defRPr sz="1100">
                <a:solidFill>
                  <a:schemeClr val="tx1"/>
                </a:solidFill>
                <a:latin typeface="+mj-ea"/>
                <a:ea typeface="+mj-ea"/>
              </a:defRPr>
            </a:lvl1pPr>
          </a:lstStyle>
          <a:p>
            <a:pPr marL="0" indent="0">
              <a:buNone/>
            </a:pPr>
            <a:r>
              <a:rPr lang="en-US" altLang="ja-JP" dirty="0">
                <a:solidFill>
                  <a:prstClr val="black"/>
                </a:solidFill>
              </a:rPr>
              <a:t>【</a:t>
            </a:r>
            <a:r>
              <a:rPr lang="ja-JP" altLang="en-US" dirty="0">
                <a:solidFill>
                  <a:prstClr val="black"/>
                </a:solidFill>
              </a:rPr>
              <a:t>概要</a:t>
            </a:r>
            <a:r>
              <a:rPr lang="en-US" altLang="ja-JP" dirty="0">
                <a:solidFill>
                  <a:prstClr val="black"/>
                </a:solidFill>
              </a:rPr>
              <a:t>】</a:t>
            </a:r>
            <a:endParaRPr lang="en-US" altLang="ja-JP" dirty="0"/>
          </a:p>
          <a:p>
            <a:pPr marL="0" indent="0">
              <a:buNone/>
            </a:pPr>
            <a:r>
              <a:rPr lang="ja-JP" altLang="en-US" dirty="0"/>
              <a:t>①情報活用能力の育成</a:t>
            </a:r>
            <a:endParaRPr lang="en-US" altLang="ja-JP" dirty="0"/>
          </a:p>
          <a:p>
            <a:pPr marL="0" indent="0">
              <a:buNone/>
            </a:pPr>
            <a:r>
              <a:rPr lang="ja-JP" altLang="en-US" dirty="0"/>
              <a:t>②</a:t>
            </a:r>
            <a:r>
              <a:rPr lang="en-US" altLang="ja-JP" dirty="0"/>
              <a:t>ICT</a:t>
            </a:r>
            <a:r>
              <a:rPr lang="ja-JP" altLang="en-US" dirty="0"/>
              <a:t>を効果的に活用した学習</a:t>
            </a:r>
            <a:endParaRPr lang="en-US" altLang="ja-JP" dirty="0"/>
          </a:p>
          <a:p>
            <a:pPr marL="0" indent="0">
              <a:buNone/>
            </a:pPr>
            <a:r>
              <a:rPr lang="ja-JP" altLang="en-US" dirty="0"/>
              <a:t>③効果的な学習用ツール・先進技術</a:t>
            </a:r>
            <a:endParaRPr lang="en-US" altLang="ja-JP" dirty="0"/>
          </a:p>
          <a:p>
            <a:pPr marL="0" indent="0">
              <a:buNone/>
            </a:pPr>
            <a:r>
              <a:rPr lang="ja-JP" altLang="en-US" dirty="0"/>
              <a:t>④プログラミング教育における</a:t>
            </a:r>
            <a:r>
              <a:rPr lang="en-US" altLang="ja-JP" dirty="0"/>
              <a:t>ICT</a:t>
            </a:r>
            <a:r>
              <a:rPr lang="ja-JP" altLang="en-US" dirty="0"/>
              <a:t>活用</a:t>
            </a:r>
            <a:endParaRPr lang="en-US" altLang="ja-JP" dirty="0"/>
          </a:p>
          <a:p>
            <a:pPr marL="0" indent="0">
              <a:buNone/>
            </a:pPr>
            <a:r>
              <a:rPr lang="ja-JP" altLang="en-US" dirty="0"/>
              <a:t>⑤デジタルドリルを活用した個に応じた学習の充実</a:t>
            </a:r>
          </a:p>
          <a:p>
            <a:pPr marL="0" indent="0">
              <a:buNone/>
            </a:pPr>
            <a:r>
              <a:rPr lang="ja-JP" altLang="en-US" dirty="0"/>
              <a:t>⑥校務系・学習系データの連携・可視化</a:t>
            </a:r>
            <a:endParaRPr lang="en-US" altLang="ja-JP" dirty="0"/>
          </a:p>
          <a:p>
            <a:pPr marL="0" indent="0">
              <a:buNone/>
            </a:pPr>
            <a:r>
              <a:rPr lang="ja-JP" altLang="en-US" dirty="0"/>
              <a:t>⑦遠隔・オンライン教育</a:t>
            </a:r>
            <a:endParaRPr lang="en-US" altLang="ja-JP" dirty="0"/>
          </a:p>
          <a:p>
            <a:pPr marL="0" indent="0">
              <a:buNone/>
            </a:pPr>
            <a:r>
              <a:rPr lang="ja-JP" altLang="en-US" dirty="0"/>
              <a:t>⑧ネットワーク基盤の再構築</a:t>
            </a:r>
            <a:endParaRPr lang="en-US" altLang="ja-JP" dirty="0"/>
          </a:p>
          <a:p>
            <a:pPr marL="0" indent="0">
              <a:buNone/>
            </a:pPr>
            <a:r>
              <a:rPr lang="ja-JP" altLang="en-US" dirty="0"/>
              <a:t>⑨学習者用端末等の段階的整備</a:t>
            </a:r>
            <a:endParaRPr lang="en-US" altLang="ja-JP" dirty="0"/>
          </a:p>
          <a:p>
            <a:pPr marL="0" indent="0">
              <a:buNone/>
            </a:pPr>
            <a:r>
              <a:rPr lang="ja-JP" altLang="en-US" dirty="0"/>
              <a:t>⑩特別支援教育における</a:t>
            </a:r>
            <a:r>
              <a:rPr lang="en-US" altLang="ja-JP" dirty="0"/>
              <a:t>ICT</a:t>
            </a:r>
            <a:r>
              <a:rPr lang="ja-JP" altLang="en-US" dirty="0"/>
              <a:t>活用</a:t>
            </a:r>
            <a:endParaRPr lang="en-US" altLang="ja-JP" dirty="0"/>
          </a:p>
          <a:p>
            <a:pPr marL="0" indent="0">
              <a:buNone/>
            </a:pPr>
            <a:r>
              <a:rPr lang="ja-JP" altLang="en-US" dirty="0"/>
              <a:t>⑪日本語指導の必要な児童生徒への支援</a:t>
            </a:r>
            <a:endParaRPr lang="en-US" altLang="ja-JP" dirty="0"/>
          </a:p>
          <a:p>
            <a:pPr marL="0" indent="0">
              <a:buNone/>
            </a:pPr>
            <a:r>
              <a:rPr lang="ja-JP" altLang="en-US" dirty="0"/>
              <a:t>⑫</a:t>
            </a:r>
            <a:r>
              <a:rPr lang="en-US" altLang="ja-JP" dirty="0"/>
              <a:t> ICT</a:t>
            </a:r>
            <a:r>
              <a:rPr lang="ja-JP" altLang="en-US" dirty="0"/>
              <a:t>機器活用における支援体制</a:t>
            </a:r>
            <a:endParaRPr lang="en-US" altLang="ja-JP" dirty="0"/>
          </a:p>
        </p:txBody>
      </p:sp>
      <p:sp>
        <p:nvSpPr>
          <p:cNvPr id="11" name="Shape 128"/>
          <p:cNvSpPr/>
          <p:nvPr/>
        </p:nvSpPr>
        <p:spPr>
          <a:xfrm>
            <a:off x="269788" y="795070"/>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ＩＣＴを活用した教育の推進（２／２）</a:t>
            </a:r>
            <a:endParaRPr kumimoji="0" lang="en-US" altLang="ja-JP" sz="1687" kern="0" dirty="0">
              <a:solidFill>
                <a:srgbClr val="C00000"/>
              </a:solidFill>
              <a:latin typeface="メイリオ" panose="020B0604030504040204" pitchFamily="50" charset="-128"/>
              <a:sym typeface="Helvetica Light"/>
            </a:endParaRPr>
          </a:p>
        </p:txBody>
      </p:sp>
      <p:sp>
        <p:nvSpPr>
          <p:cNvPr id="14" name="正方形/長方形 13"/>
          <p:cNvSpPr/>
          <p:nvPr/>
        </p:nvSpPr>
        <p:spPr>
          <a:xfrm>
            <a:off x="380788" y="4922642"/>
            <a:ext cx="4894479" cy="549381"/>
          </a:xfrm>
          <a:prstGeom prst="rect">
            <a:avLst/>
          </a:prstGeom>
          <a:ln>
            <a:solidFill>
              <a:srgbClr val="DF5327"/>
            </a:solidFill>
          </a:ln>
        </p:spPr>
        <p:txBody>
          <a:bodyPr wrap="square">
            <a:spAutoFit/>
          </a:bodyPr>
          <a:lstStyle/>
          <a:p>
            <a:pPr>
              <a:lnSpc>
                <a:spcPct val="120000"/>
              </a:lnSpc>
            </a:pPr>
            <a:r>
              <a:rPr lang="en-US" altLang="ja-JP" sz="1100" dirty="0">
                <a:solidFill>
                  <a:schemeClr val="tx1"/>
                </a:solidFill>
                <a:latin typeface="+mj-ea"/>
                <a:cs typeface="メイリオ" pitchFamily="50" charset="-128"/>
              </a:rPr>
              <a:t>【</a:t>
            </a:r>
            <a:r>
              <a:rPr lang="ja-JP" altLang="en-US" sz="1100" dirty="0">
                <a:solidFill>
                  <a:schemeClr val="tx1"/>
                </a:solidFill>
                <a:latin typeface="+mj-ea"/>
                <a:cs typeface="メイリオ" pitchFamily="50" charset="-128"/>
              </a:rPr>
              <a:t>期待される効果（めざすべき姿）</a:t>
            </a:r>
            <a:r>
              <a:rPr lang="en-US" altLang="ja-JP" sz="1100" dirty="0">
                <a:solidFill>
                  <a:schemeClr val="tx1"/>
                </a:solidFill>
                <a:latin typeface="+mj-ea"/>
                <a:cs typeface="メイリオ" pitchFamily="50" charset="-128"/>
              </a:rPr>
              <a:t>】</a:t>
            </a:r>
          </a:p>
          <a:p>
            <a:r>
              <a:rPr lang="ja-JP" altLang="en-US" sz="1100" dirty="0">
                <a:solidFill>
                  <a:schemeClr val="tx1"/>
                </a:solidFill>
                <a:latin typeface="Arial" charset="0"/>
                <a:cs typeface="メイリオ" pitchFamily="50" charset="-128"/>
              </a:rPr>
              <a:t>・　多様な学習の機会と場の提供を図り、個別最適な学びを推進</a:t>
            </a:r>
          </a:p>
        </p:txBody>
      </p:sp>
      <p:sp>
        <p:nvSpPr>
          <p:cNvPr id="12" name="正方形/長方形 11"/>
          <p:cNvSpPr/>
          <p:nvPr/>
        </p:nvSpPr>
        <p:spPr>
          <a:xfrm>
            <a:off x="222700" y="5470323"/>
            <a:ext cx="1379882"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aphicFrame>
        <p:nvGraphicFramePr>
          <p:cNvPr id="13" name="表 12"/>
          <p:cNvGraphicFramePr>
            <a:graphicFrameLocks noGrp="1"/>
          </p:cNvGraphicFramePr>
          <p:nvPr>
            <p:extLst>
              <p:ext uri="{D42A27DB-BD31-4B8C-83A1-F6EECF244321}">
                <p14:modId xmlns:p14="http://schemas.microsoft.com/office/powerpoint/2010/main" val="4074351603"/>
              </p:ext>
            </p:extLst>
          </p:nvPr>
        </p:nvGraphicFramePr>
        <p:xfrm>
          <a:off x="380788" y="5763267"/>
          <a:ext cx="7560000" cy="869450"/>
        </p:xfrm>
        <a:graphic>
          <a:graphicData uri="http://schemas.openxmlformats.org/drawingml/2006/table">
            <a:tbl>
              <a:tblPr firstRow="1" bandRow="1"/>
              <a:tblGrid>
                <a:gridCol w="2520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2520000">
                  <a:extLst>
                    <a:ext uri="{9D8B030D-6E8A-4147-A177-3AD203B41FA5}">
                      <a16:colId xmlns:a16="http://schemas.microsoft.com/office/drawing/2014/main" val="20002"/>
                    </a:ext>
                  </a:extLst>
                </a:gridCol>
              </a:tblGrid>
              <a:tr h="202963">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1037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6" name="角丸四角形 5"/>
          <p:cNvSpPr/>
          <p:nvPr/>
        </p:nvSpPr>
        <p:spPr bwMode="auto">
          <a:xfrm>
            <a:off x="1320939" y="6197992"/>
            <a:ext cx="6153011" cy="250281"/>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pPr algn="ctr"/>
            <a:r>
              <a:rPr lang="ja-JP" altLang="en-US" sz="1050" dirty="0">
                <a:solidFill>
                  <a:schemeClr val="tx1"/>
                </a:solidFill>
                <a:latin typeface="+mj-ea"/>
                <a:ea typeface="+mj-ea"/>
              </a:rPr>
              <a:t>「大阪市学校教育</a:t>
            </a:r>
            <a:r>
              <a:rPr lang="en-US" altLang="ja-JP" sz="1050" dirty="0">
                <a:solidFill>
                  <a:schemeClr val="tx1"/>
                </a:solidFill>
                <a:latin typeface="+mj-ea"/>
                <a:ea typeface="+mj-ea"/>
              </a:rPr>
              <a:t>ICT</a:t>
            </a:r>
            <a:r>
              <a:rPr lang="ja-JP" altLang="en-US" sz="1050" dirty="0">
                <a:solidFill>
                  <a:schemeClr val="tx1"/>
                </a:solidFill>
                <a:latin typeface="+mj-ea"/>
                <a:ea typeface="+mj-ea"/>
              </a:rPr>
              <a:t>ビジョン」に示すスケジュールに基づく</a:t>
            </a:r>
            <a:endParaRPr kumimoji="1" lang="ja-JP" altLang="en-US" sz="1050" b="0" i="0" u="none" strike="noStrike" cap="none" normalizeH="0" baseline="0" dirty="0">
              <a:ln>
                <a:noFill/>
              </a:ln>
              <a:solidFill>
                <a:srgbClr val="4D4D4D"/>
              </a:solidFill>
              <a:effectLst/>
              <a:latin typeface="+mj-ea"/>
              <a:ea typeface="+mj-ea"/>
              <a:cs typeface="メイリオ" pitchFamily="50" charset="-128"/>
            </a:endParaRPr>
          </a:p>
        </p:txBody>
      </p:sp>
      <p:pic>
        <p:nvPicPr>
          <p:cNvPr id="2" name="図 1"/>
          <p:cNvPicPr>
            <a:picLocks noChangeAspect="1"/>
          </p:cNvPicPr>
          <p:nvPr/>
        </p:nvPicPr>
        <p:blipFill>
          <a:blip r:embed="rId2"/>
          <a:stretch>
            <a:fillRect/>
          </a:stretch>
        </p:blipFill>
        <p:spPr>
          <a:xfrm>
            <a:off x="3759077" y="1817432"/>
            <a:ext cx="5781675" cy="2990850"/>
          </a:xfrm>
          <a:prstGeom prst="rect">
            <a:avLst/>
          </a:prstGeom>
        </p:spPr>
      </p:pic>
    </p:spTree>
    <p:extLst>
      <p:ext uri="{BB962C8B-B14F-4D97-AF65-F5344CB8AC3E}">
        <p14:creationId xmlns:p14="http://schemas.microsoft.com/office/powerpoint/2010/main" val="41232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32</a:t>
            </a:fld>
            <a:endParaRPr kumimoji="0" lang="en-US" altLang="ja-JP" sz="1000">
              <a:solidFill>
                <a:schemeClr val="tx1"/>
              </a:solidFill>
              <a:latin typeface="メイリオ" panose="020B0604030504040204" pitchFamily="50" charset="-128"/>
            </a:endParaRPr>
          </a:p>
        </p:txBody>
      </p:sp>
      <p:sp>
        <p:nvSpPr>
          <p:cNvPr id="26" name="スライド番号プレースホルダー 4"/>
          <p:cNvSpPr txBox="1">
            <a:spLocks/>
          </p:cNvSpPr>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32</a:t>
            </a:fld>
            <a:endParaRPr kumimoji="0" lang="en-US" altLang="ja-JP" sz="1000">
              <a:solidFill>
                <a:schemeClr val="tx1"/>
              </a:solidFill>
              <a:latin typeface="メイリオ" panose="020B0604030504040204" pitchFamily="50" charset="-128"/>
            </a:endParaRPr>
          </a:p>
        </p:txBody>
      </p:sp>
      <p:sp>
        <p:nvSpPr>
          <p:cNvPr id="28"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オープンデータの充実</a:t>
            </a:r>
          </a:p>
        </p:txBody>
      </p:sp>
      <p:sp>
        <p:nvSpPr>
          <p:cNvPr id="32" name="テキスト ボックス 31"/>
          <p:cNvSpPr txBox="1"/>
          <p:nvPr/>
        </p:nvSpPr>
        <p:spPr>
          <a:xfrm>
            <a:off x="209314" y="782845"/>
            <a:ext cx="9297923" cy="165705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20000"/>
              </a:lnSpc>
              <a:spcBef>
                <a:spcPts val="600"/>
              </a:spcBef>
            </a:pPr>
            <a:r>
              <a:rPr kumimoji="0" lang="ja-JP" altLang="en-US" sz="1690" kern="0" dirty="0">
                <a:solidFill>
                  <a:srgbClr val="C00000"/>
                </a:solidFill>
                <a:latin typeface="+mj-ea"/>
                <a:ea typeface="+mj-ea"/>
                <a:sym typeface="Helvetica Light"/>
              </a:rPr>
              <a:t>オープンデータの質・量の充実</a:t>
            </a:r>
            <a:endParaRPr lang="en-US" altLang="ja-JP" sz="1690" dirty="0">
              <a:solidFill>
                <a:prstClr val="black"/>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これまで、オープンデータポータルサイトにおいて機械判読性の高いデータ（</a:t>
            </a:r>
            <a:r>
              <a:rPr lang="en-US" altLang="ja-JP" sz="1100" dirty="0">
                <a:solidFill>
                  <a:schemeClr val="tx1"/>
                </a:solidFill>
                <a:latin typeface="+mj-ea"/>
                <a:ea typeface="+mj-ea"/>
              </a:rPr>
              <a:t>CSV</a:t>
            </a:r>
            <a:r>
              <a:rPr lang="ja-JP" altLang="en-US" sz="1100" dirty="0">
                <a:solidFill>
                  <a:schemeClr val="tx1"/>
                </a:solidFill>
                <a:latin typeface="+mj-ea"/>
                <a:ea typeface="+mj-ea"/>
              </a:rPr>
              <a:t>ファイル）を積極的に公開してきたほか、さらなるオープンデータの質・量の向上に向けて、①データ作成マニュアル（人が読みやすい「横持ちデータ」ではなく、コンピュータでの処理に適している「縦持ちデータ」を推奨することなどを記載）、②質の高い</a:t>
            </a:r>
            <a:r>
              <a:rPr lang="en-US" altLang="ja-JP" sz="1100" dirty="0">
                <a:solidFill>
                  <a:schemeClr val="tx1"/>
                </a:solidFill>
                <a:latin typeface="+mj-ea"/>
                <a:ea typeface="+mj-ea"/>
              </a:rPr>
              <a:t>CSV</a:t>
            </a:r>
            <a:r>
              <a:rPr lang="ja-JP" altLang="en-US" sz="1100" dirty="0">
                <a:solidFill>
                  <a:schemeClr val="tx1"/>
                </a:solidFill>
                <a:latin typeface="+mj-ea"/>
                <a:ea typeface="+mj-ea"/>
              </a:rPr>
              <a:t>ファイル、</a:t>
            </a:r>
            <a:r>
              <a:rPr lang="en-US" altLang="ja-JP" sz="1100" dirty="0">
                <a:solidFill>
                  <a:schemeClr val="tx1"/>
                </a:solidFill>
                <a:latin typeface="+mj-ea"/>
                <a:ea typeface="+mj-ea"/>
              </a:rPr>
              <a:t>③CSV</a:t>
            </a:r>
            <a:r>
              <a:rPr lang="ja-JP" altLang="en-US" sz="1100" dirty="0">
                <a:solidFill>
                  <a:schemeClr val="tx1"/>
                </a:solidFill>
                <a:latin typeface="+mj-ea"/>
                <a:ea typeface="+mj-ea"/>
              </a:rPr>
              <a:t>変換ツール を作成した。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今後、</a:t>
            </a:r>
            <a:r>
              <a:rPr lang="en-US" altLang="ja-JP" sz="1100" dirty="0">
                <a:solidFill>
                  <a:schemeClr val="tx1"/>
                </a:solidFill>
                <a:latin typeface="+mj-ea"/>
                <a:ea typeface="+mj-ea"/>
              </a:rPr>
              <a:t>ICT</a:t>
            </a:r>
            <a:r>
              <a:rPr lang="ja-JP" altLang="en-US" sz="1100" dirty="0">
                <a:solidFill>
                  <a:schemeClr val="tx1"/>
                </a:solidFill>
                <a:latin typeface="+mj-ea"/>
                <a:ea typeface="+mj-ea"/>
              </a:rPr>
              <a:t>戦略室が質の高い</a:t>
            </a:r>
            <a:r>
              <a:rPr lang="en-US" altLang="ja-JP" sz="1100" dirty="0">
                <a:solidFill>
                  <a:schemeClr val="tx1"/>
                </a:solidFill>
                <a:latin typeface="+mj-ea"/>
                <a:ea typeface="+mj-ea"/>
              </a:rPr>
              <a:t>CSV</a:t>
            </a:r>
            <a:r>
              <a:rPr lang="ja-JP" altLang="en-US" sz="1100" dirty="0">
                <a:solidFill>
                  <a:schemeClr val="tx1"/>
                </a:solidFill>
                <a:latin typeface="+mj-ea"/>
                <a:ea typeface="+mj-ea"/>
              </a:rPr>
              <a:t>ファイルを自主的に公開・維持管理できるよう支援するとともに、国の推奨データセットや企業等のニーズが高いものを「公開すべきデータセット」として調査選定し、さらなる公開に取り組む。また、大阪府が整備に取り組む府内自治体データプラットフォームや、大学、民間企業等とのデータ連携に取り組み、オープンデータの活用事例の創出をめざす。</a:t>
            </a:r>
            <a:endParaRPr lang="en-US" altLang="ja-JP" sz="1100" dirty="0">
              <a:solidFill>
                <a:schemeClr val="tx1"/>
              </a:solidFill>
              <a:latin typeface="+mj-ea"/>
              <a:ea typeface="+mj-ea"/>
            </a:endParaRPr>
          </a:p>
        </p:txBody>
      </p:sp>
      <p:graphicFrame>
        <p:nvGraphicFramePr>
          <p:cNvPr id="38" name="表 37"/>
          <p:cNvGraphicFramePr>
            <a:graphicFrameLocks noGrp="1"/>
          </p:cNvGraphicFramePr>
          <p:nvPr/>
        </p:nvGraphicFramePr>
        <p:xfrm>
          <a:off x="4798160" y="4712792"/>
          <a:ext cx="4740002" cy="1345253"/>
        </p:xfrm>
        <a:graphic>
          <a:graphicData uri="http://schemas.openxmlformats.org/drawingml/2006/table">
            <a:tbl>
              <a:tblPr firstRow="1"/>
              <a:tblGrid>
                <a:gridCol w="1697933">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493897">
                  <a:extLst>
                    <a:ext uri="{9D8B030D-6E8A-4147-A177-3AD203B41FA5}">
                      <a16:colId xmlns:a16="http://schemas.microsoft.com/office/drawing/2014/main" val="20002"/>
                    </a:ext>
                  </a:extLst>
                </a:gridCol>
              </a:tblGrid>
              <a:tr h="300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226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226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830247823"/>
                  </a:ext>
                </a:extLst>
              </a:tr>
            </a:tbl>
          </a:graphicData>
        </a:graphic>
      </p:graphicFrame>
      <p:sp>
        <p:nvSpPr>
          <p:cNvPr id="39" name="ホームベース 38"/>
          <p:cNvSpPr/>
          <p:nvPr/>
        </p:nvSpPr>
        <p:spPr>
          <a:xfrm>
            <a:off x="4833291" y="5061702"/>
            <a:ext cx="1637718" cy="4082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j-ea"/>
                <a:ea typeface="+mj-ea"/>
              </a:rPr>
              <a:t>ポータルサイト</a:t>
            </a:r>
            <a:endParaRPr lang="en-US" altLang="ja-JP" sz="1050" dirty="0">
              <a:solidFill>
                <a:srgbClr val="000000"/>
              </a:solidFill>
              <a:latin typeface="+mj-ea"/>
              <a:ea typeface="+mj-ea"/>
            </a:endParaRPr>
          </a:p>
          <a:p>
            <a:pPr algn="ctr">
              <a:lnSpc>
                <a:spcPct val="100000"/>
              </a:lnSpc>
            </a:pPr>
            <a:r>
              <a:rPr lang="ja-JP" altLang="en-US" sz="1050" dirty="0">
                <a:solidFill>
                  <a:srgbClr val="000000"/>
                </a:solidFill>
                <a:latin typeface="+mj-ea"/>
                <a:ea typeface="+mj-ea"/>
              </a:rPr>
              <a:t>リニューアル</a:t>
            </a:r>
            <a:endParaRPr lang="en-US" altLang="ja-JP" sz="1050" dirty="0">
              <a:solidFill>
                <a:srgbClr val="000000"/>
              </a:solidFill>
              <a:latin typeface="+mj-ea"/>
              <a:ea typeface="+mj-ea"/>
            </a:endParaRPr>
          </a:p>
        </p:txBody>
      </p:sp>
      <p:sp>
        <p:nvSpPr>
          <p:cNvPr id="40" name="角丸四角形 39"/>
          <p:cNvSpPr/>
          <p:nvPr/>
        </p:nvSpPr>
        <p:spPr bwMode="auto">
          <a:xfrm>
            <a:off x="754122" y="5517519"/>
            <a:ext cx="3200506" cy="305242"/>
          </a:xfrm>
          <a:prstGeom prst="roundRect">
            <a:avLst>
              <a:gd name="adj" fmla="val 8504"/>
            </a:avLst>
          </a:prstGeom>
          <a:solidFill>
            <a:srgbClr val="E7F4F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2014</a:t>
            </a:r>
            <a:r>
              <a:rPr lang="ja-JP" altLang="en-US" sz="1100" dirty="0">
                <a:latin typeface="Arial" charset="0"/>
                <a:cs typeface="メイリオ" pitchFamily="50" charset="-128"/>
              </a:rPr>
              <a:t>　オープンデータ公開</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3" name="角丸四角形 42"/>
          <p:cNvSpPr/>
          <p:nvPr/>
        </p:nvSpPr>
        <p:spPr bwMode="auto">
          <a:xfrm>
            <a:off x="924500" y="5187657"/>
            <a:ext cx="3200506" cy="305242"/>
          </a:xfrm>
          <a:prstGeom prst="roundRect">
            <a:avLst>
              <a:gd name="adj" fmla="val 8504"/>
            </a:avLst>
          </a:prstGeom>
          <a:solidFill>
            <a:srgbClr val="E7F4F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2015</a:t>
            </a:r>
            <a:r>
              <a:rPr lang="ja-JP" altLang="en-US" sz="1100" dirty="0">
                <a:latin typeface="Arial" charset="0"/>
                <a:cs typeface="メイリオ" pitchFamily="50" charset="-128"/>
              </a:rPr>
              <a:t>　オープンデータポータルサイト開設</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4" name="角丸四角形 43"/>
          <p:cNvSpPr/>
          <p:nvPr/>
        </p:nvSpPr>
        <p:spPr bwMode="auto">
          <a:xfrm>
            <a:off x="1073414" y="4656602"/>
            <a:ext cx="3148510" cy="500846"/>
          </a:xfrm>
          <a:prstGeom prst="roundRect">
            <a:avLst>
              <a:gd name="adj" fmla="val 5074"/>
            </a:avLst>
          </a:prstGeom>
          <a:solidFill>
            <a:srgbClr val="E7F4F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2016</a:t>
            </a:r>
            <a:r>
              <a:rPr lang="ja-JP" altLang="en-US" sz="1100" dirty="0">
                <a:latin typeface="Arial" charset="0"/>
                <a:cs typeface="メイリオ" pitchFamily="50" charset="-128"/>
              </a:rPr>
              <a:t>　ポータルサイトに </a:t>
            </a:r>
            <a:r>
              <a:rPr lang="en-US" altLang="ja-JP" sz="1100" dirty="0">
                <a:latin typeface="Arial" charset="0"/>
                <a:cs typeface="メイリオ" pitchFamily="50" charset="-128"/>
              </a:rPr>
              <a:t>13,500 </a:t>
            </a:r>
            <a:r>
              <a:rPr lang="ja-JP" altLang="en-US" sz="1100" dirty="0">
                <a:latin typeface="Arial" charset="0"/>
                <a:cs typeface="メイリオ" pitchFamily="50" charset="-128"/>
              </a:rPr>
              <a:t>件を公開</a:t>
            </a:r>
            <a:br>
              <a:rPr lang="en-US" altLang="ja-JP" sz="1100" dirty="0">
                <a:latin typeface="Arial" charset="0"/>
                <a:cs typeface="メイリオ" pitchFamily="50" charset="-128"/>
              </a:rPr>
            </a:br>
            <a:r>
              <a:rPr lang="ja-JP" altLang="en-US" sz="1100" dirty="0">
                <a:latin typeface="Arial" charset="0"/>
                <a:cs typeface="メイリオ" pitchFamily="50" charset="-128"/>
              </a:rPr>
              <a:t>（ただし、機械判読性が低いものがほとんど）</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6" name="角丸四角形 45"/>
          <p:cNvSpPr/>
          <p:nvPr/>
        </p:nvSpPr>
        <p:spPr bwMode="auto">
          <a:xfrm>
            <a:off x="1185887" y="4234926"/>
            <a:ext cx="3278917" cy="324788"/>
          </a:xfrm>
          <a:prstGeom prst="roundRect">
            <a:avLst>
              <a:gd name="adj" fmla="val 8504"/>
            </a:avLst>
          </a:prstGeom>
          <a:solidFill>
            <a:schemeClr val="accent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2018</a:t>
            </a:r>
            <a:r>
              <a:rPr lang="ja-JP" altLang="en-US" sz="1100" dirty="0">
                <a:latin typeface="Arial" charset="0"/>
                <a:cs typeface="メイリオ" pitchFamily="50" charset="-128"/>
              </a:rPr>
              <a:t>　</a:t>
            </a:r>
            <a:r>
              <a:rPr lang="en-US" altLang="ja-JP" sz="1100" dirty="0">
                <a:latin typeface="Arial" charset="0"/>
                <a:cs typeface="メイリオ" pitchFamily="50" charset="-128"/>
              </a:rPr>
              <a:t>CSV</a:t>
            </a:r>
            <a:r>
              <a:rPr lang="ja-JP" altLang="en-US" sz="1100" dirty="0">
                <a:latin typeface="Arial" charset="0"/>
                <a:cs typeface="メイリオ" pitchFamily="50" charset="-128"/>
              </a:rPr>
              <a:t>ファイルに絞って公開</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7" name="角丸四角形 46"/>
          <p:cNvSpPr/>
          <p:nvPr/>
        </p:nvSpPr>
        <p:spPr bwMode="auto">
          <a:xfrm>
            <a:off x="1344058" y="3744689"/>
            <a:ext cx="3120746" cy="459027"/>
          </a:xfrm>
          <a:prstGeom prst="roundRect">
            <a:avLst>
              <a:gd name="adj" fmla="val 8504"/>
            </a:avLst>
          </a:prstGeom>
          <a:solidFill>
            <a:schemeClr val="accent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2020</a:t>
            </a:r>
            <a:r>
              <a:rPr lang="ja-JP" altLang="en-US" sz="1100" dirty="0">
                <a:latin typeface="Arial" charset="0"/>
                <a:cs typeface="メイリオ" pitchFamily="50" charset="-128"/>
              </a:rPr>
              <a:t>　①データ作成マニュアル ②質の高い</a:t>
            </a:r>
            <a:r>
              <a:rPr lang="en-US" altLang="ja-JP" sz="1100" dirty="0">
                <a:latin typeface="Arial" charset="0"/>
                <a:cs typeface="メイリオ" pitchFamily="50" charset="-128"/>
              </a:rPr>
              <a:t>CSV</a:t>
            </a:r>
            <a:r>
              <a:rPr lang="ja-JP" altLang="en-US" sz="1100" dirty="0">
                <a:latin typeface="Arial" charset="0"/>
                <a:cs typeface="メイリオ" pitchFamily="50" charset="-128"/>
              </a:rPr>
              <a:t>ファイル ③</a:t>
            </a:r>
            <a:r>
              <a:rPr lang="en-US" altLang="ja-JP" sz="1100" dirty="0">
                <a:latin typeface="Arial" charset="0"/>
                <a:cs typeface="メイリオ" pitchFamily="50" charset="-128"/>
              </a:rPr>
              <a:t>CSV</a:t>
            </a:r>
            <a:r>
              <a:rPr lang="ja-JP" altLang="en-US" sz="1100" dirty="0">
                <a:latin typeface="Arial" charset="0"/>
                <a:cs typeface="メイリオ" pitchFamily="50" charset="-128"/>
              </a:rPr>
              <a:t>変換ツール 作成</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cxnSp>
        <p:nvCxnSpPr>
          <p:cNvPr id="48" name="直線矢印コネクタ 47"/>
          <p:cNvCxnSpPr/>
          <p:nvPr/>
        </p:nvCxnSpPr>
        <p:spPr>
          <a:xfrm flipV="1">
            <a:off x="529887" y="4601839"/>
            <a:ext cx="400855" cy="1230500"/>
          </a:xfrm>
          <a:prstGeom prst="straightConnector1">
            <a:avLst/>
          </a:prstGeom>
          <a:ln w="57150">
            <a:solidFill>
              <a:srgbClr val="ABD9DD"/>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2316" y="4712792"/>
            <a:ext cx="747242" cy="2481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b="1" dirty="0">
                <a:solidFill>
                  <a:schemeClr val="tx1">
                    <a:lumMod val="75000"/>
                    <a:lumOff val="25000"/>
                  </a:schemeClr>
                </a:solidFill>
                <a:latin typeface="+mj-ea"/>
                <a:ea typeface="+mj-ea"/>
              </a:rPr>
              <a:t>第</a:t>
            </a:r>
            <a:r>
              <a:rPr lang="en-US" altLang="ja-JP" sz="1400" b="1" dirty="0">
                <a:solidFill>
                  <a:schemeClr val="tx1">
                    <a:lumMod val="75000"/>
                    <a:lumOff val="25000"/>
                  </a:schemeClr>
                </a:solidFill>
                <a:latin typeface="+mj-ea"/>
                <a:ea typeface="+mj-ea"/>
              </a:rPr>
              <a:t>1</a:t>
            </a:r>
            <a:r>
              <a:rPr lang="ja-JP" altLang="en-US" sz="1050" b="1" dirty="0">
                <a:solidFill>
                  <a:schemeClr val="tx1">
                    <a:lumMod val="75000"/>
                    <a:lumOff val="25000"/>
                  </a:schemeClr>
                </a:solidFill>
                <a:latin typeface="+mj-ea"/>
                <a:ea typeface="+mj-ea"/>
              </a:rPr>
              <a:t>段階</a:t>
            </a:r>
            <a:endParaRPr lang="en-US" altLang="ja-JP" sz="1050" b="1" dirty="0">
              <a:solidFill>
                <a:schemeClr val="tx1">
                  <a:lumMod val="75000"/>
                  <a:lumOff val="25000"/>
                </a:schemeClr>
              </a:solidFill>
              <a:latin typeface="+mj-ea"/>
              <a:ea typeface="+mj-ea"/>
            </a:endParaRPr>
          </a:p>
        </p:txBody>
      </p:sp>
      <p:sp>
        <p:nvSpPr>
          <p:cNvPr id="53" name="テキスト ボックス 52"/>
          <p:cNvSpPr txBox="1"/>
          <p:nvPr/>
        </p:nvSpPr>
        <p:spPr>
          <a:xfrm>
            <a:off x="72316" y="4908032"/>
            <a:ext cx="747242"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dirty="0">
                <a:solidFill>
                  <a:schemeClr val="tx1">
                    <a:lumMod val="75000"/>
                    <a:lumOff val="25000"/>
                  </a:schemeClr>
                </a:solidFill>
                <a:latin typeface="+mj-ea"/>
                <a:ea typeface="+mj-ea"/>
              </a:rPr>
              <a:t>認知度の</a:t>
            </a:r>
            <a:endParaRPr lang="en-US" altLang="ja-JP" sz="1050" dirty="0">
              <a:solidFill>
                <a:schemeClr val="tx1">
                  <a:lumMod val="75000"/>
                  <a:lumOff val="25000"/>
                </a:schemeClr>
              </a:solidFill>
              <a:latin typeface="+mj-ea"/>
              <a:ea typeface="+mj-ea"/>
            </a:endParaRPr>
          </a:p>
          <a:p>
            <a:pPr>
              <a:lnSpc>
                <a:spcPts val="1200"/>
              </a:lnSpc>
              <a:spcBef>
                <a:spcPts val="0"/>
              </a:spcBef>
            </a:pPr>
            <a:r>
              <a:rPr lang="ja-JP" altLang="en-US" sz="1050" dirty="0">
                <a:solidFill>
                  <a:schemeClr val="tx1">
                    <a:lumMod val="75000"/>
                    <a:lumOff val="25000"/>
                  </a:schemeClr>
                </a:solidFill>
                <a:latin typeface="+mj-ea"/>
                <a:ea typeface="+mj-ea"/>
              </a:rPr>
              <a:t>向上</a:t>
            </a:r>
          </a:p>
        </p:txBody>
      </p:sp>
      <p:sp>
        <p:nvSpPr>
          <p:cNvPr id="54" name="テキスト ボックス 53"/>
          <p:cNvSpPr txBox="1"/>
          <p:nvPr/>
        </p:nvSpPr>
        <p:spPr>
          <a:xfrm>
            <a:off x="468360" y="3339830"/>
            <a:ext cx="747242"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b="1" dirty="0">
                <a:solidFill>
                  <a:schemeClr val="tx1">
                    <a:lumMod val="75000"/>
                    <a:lumOff val="25000"/>
                  </a:schemeClr>
                </a:solidFill>
                <a:latin typeface="+mj-ea"/>
                <a:ea typeface="+mj-ea"/>
              </a:rPr>
              <a:t>第</a:t>
            </a:r>
            <a:r>
              <a:rPr lang="en-US" altLang="ja-JP" sz="1400" b="1" dirty="0">
                <a:solidFill>
                  <a:schemeClr val="tx1">
                    <a:lumMod val="75000"/>
                    <a:lumOff val="25000"/>
                  </a:schemeClr>
                </a:solidFill>
                <a:latin typeface="+mj-ea"/>
                <a:ea typeface="+mj-ea"/>
              </a:rPr>
              <a:t>2</a:t>
            </a:r>
            <a:r>
              <a:rPr lang="ja-JP" altLang="en-US" sz="1050" b="1" dirty="0">
                <a:solidFill>
                  <a:schemeClr val="tx1">
                    <a:lumMod val="75000"/>
                    <a:lumOff val="25000"/>
                  </a:schemeClr>
                </a:solidFill>
                <a:latin typeface="+mj-ea"/>
                <a:ea typeface="+mj-ea"/>
              </a:rPr>
              <a:t>段階</a:t>
            </a:r>
            <a:endParaRPr lang="en-US" altLang="ja-JP" sz="1050" b="1" dirty="0">
              <a:solidFill>
                <a:schemeClr val="tx1">
                  <a:lumMod val="75000"/>
                  <a:lumOff val="25000"/>
                </a:schemeClr>
              </a:solidFill>
              <a:latin typeface="+mj-ea"/>
              <a:ea typeface="+mj-ea"/>
            </a:endParaRPr>
          </a:p>
        </p:txBody>
      </p:sp>
      <p:sp>
        <p:nvSpPr>
          <p:cNvPr id="55" name="テキスト ボックス 54"/>
          <p:cNvSpPr txBox="1"/>
          <p:nvPr/>
        </p:nvSpPr>
        <p:spPr>
          <a:xfrm>
            <a:off x="475542" y="3554399"/>
            <a:ext cx="74006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dirty="0">
                <a:solidFill>
                  <a:schemeClr val="tx1">
                    <a:lumMod val="75000"/>
                    <a:lumOff val="25000"/>
                  </a:schemeClr>
                </a:solidFill>
                <a:latin typeface="+mj-ea"/>
                <a:ea typeface="+mj-ea"/>
              </a:rPr>
              <a:t>質・量の</a:t>
            </a:r>
            <a:endParaRPr lang="en-US" altLang="ja-JP" sz="1050" dirty="0">
              <a:solidFill>
                <a:schemeClr val="tx1">
                  <a:lumMod val="75000"/>
                  <a:lumOff val="25000"/>
                </a:schemeClr>
              </a:solidFill>
              <a:latin typeface="+mj-ea"/>
              <a:ea typeface="+mj-ea"/>
            </a:endParaRPr>
          </a:p>
          <a:p>
            <a:pPr>
              <a:lnSpc>
                <a:spcPts val="1200"/>
              </a:lnSpc>
              <a:spcBef>
                <a:spcPts val="0"/>
              </a:spcBef>
            </a:pPr>
            <a:r>
              <a:rPr lang="ja-JP" altLang="en-US" sz="1050" dirty="0">
                <a:solidFill>
                  <a:schemeClr val="tx1">
                    <a:lumMod val="75000"/>
                    <a:lumOff val="25000"/>
                  </a:schemeClr>
                </a:solidFill>
                <a:latin typeface="+mj-ea"/>
                <a:ea typeface="+mj-ea"/>
              </a:rPr>
              <a:t>充実</a:t>
            </a:r>
          </a:p>
        </p:txBody>
      </p:sp>
      <p:cxnSp>
        <p:nvCxnSpPr>
          <p:cNvPr id="56" name="直線矢印コネクタ 55"/>
          <p:cNvCxnSpPr>
            <a:cxnSpLocks/>
          </p:cNvCxnSpPr>
          <p:nvPr/>
        </p:nvCxnSpPr>
        <p:spPr>
          <a:xfrm flipV="1">
            <a:off x="943570" y="3005947"/>
            <a:ext cx="490088" cy="1544262"/>
          </a:xfrm>
          <a:prstGeom prst="straightConnector1">
            <a:avLst/>
          </a:prstGeom>
          <a:ln w="57150">
            <a:solidFill>
              <a:srgbClr val="5AB3BA"/>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bwMode="auto">
          <a:xfrm>
            <a:off x="1571929" y="2761359"/>
            <a:ext cx="3000887" cy="922911"/>
          </a:xfrm>
          <a:prstGeom prst="roundRect">
            <a:avLst>
              <a:gd name="adj" fmla="val 2746"/>
            </a:avLst>
          </a:prstGeom>
          <a:solidFill>
            <a:schemeClr val="accent5"/>
          </a:solidFill>
          <a:ln w="38100">
            <a:solidFill>
              <a:srgbClr val="68BAC0"/>
            </a:solid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2021</a:t>
            </a:r>
            <a:r>
              <a:rPr lang="ja-JP" altLang="en-US" sz="1100" b="1" dirty="0">
                <a:latin typeface="Arial" charset="0"/>
                <a:cs typeface="メイリオ" pitchFamily="50" charset="-128"/>
              </a:rPr>
              <a:t>～</a:t>
            </a:r>
            <a:r>
              <a:rPr lang="ja-JP" altLang="en-US" sz="1100" dirty="0">
                <a:latin typeface="Arial" charset="0"/>
                <a:cs typeface="メイリオ" pitchFamily="50" charset="-128"/>
              </a:rPr>
              <a:t>　ポータルサイトリニューアル、データ作成マニュアルを基に作成したデータの公開、各所属が質の高い</a:t>
            </a:r>
            <a:r>
              <a:rPr lang="en-US" altLang="ja-JP" sz="1100" dirty="0">
                <a:latin typeface="Arial" charset="0"/>
                <a:cs typeface="メイリオ" pitchFamily="50" charset="-128"/>
              </a:rPr>
              <a:t>CSV</a:t>
            </a:r>
            <a:r>
              <a:rPr lang="ja-JP" altLang="en-US" sz="1100" dirty="0">
                <a:latin typeface="Arial" charset="0"/>
                <a:cs typeface="メイリオ" pitchFamily="50" charset="-128"/>
              </a:rPr>
              <a:t>ファイルを自主的に公開・維持管理できるよう支援</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59" name="ホームベース 58"/>
          <p:cNvSpPr/>
          <p:nvPr/>
        </p:nvSpPr>
        <p:spPr>
          <a:xfrm>
            <a:off x="6553012" y="5559651"/>
            <a:ext cx="2985149" cy="4082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j-ea"/>
                <a:ea typeface="+mj-ea"/>
              </a:rPr>
              <a:t>各所属が質の高い</a:t>
            </a:r>
            <a:r>
              <a:rPr lang="en-US" altLang="ja-JP" sz="1050" dirty="0">
                <a:solidFill>
                  <a:srgbClr val="000000"/>
                </a:solidFill>
                <a:latin typeface="+mj-ea"/>
                <a:ea typeface="+mj-ea"/>
              </a:rPr>
              <a:t>CSV</a:t>
            </a:r>
            <a:r>
              <a:rPr lang="ja-JP" altLang="en-US" sz="1050" dirty="0">
                <a:solidFill>
                  <a:srgbClr val="000000"/>
                </a:solidFill>
                <a:latin typeface="+mj-ea"/>
                <a:ea typeface="+mj-ea"/>
              </a:rPr>
              <a:t>ファイルを</a:t>
            </a:r>
            <a:endParaRPr lang="en-US" altLang="ja-JP" sz="1050" dirty="0">
              <a:solidFill>
                <a:srgbClr val="000000"/>
              </a:solidFill>
              <a:latin typeface="+mj-ea"/>
              <a:ea typeface="+mj-ea"/>
            </a:endParaRPr>
          </a:p>
          <a:p>
            <a:pPr algn="ctr">
              <a:lnSpc>
                <a:spcPct val="100000"/>
              </a:lnSpc>
            </a:pPr>
            <a:r>
              <a:rPr lang="ja-JP" altLang="en-US" sz="1050" dirty="0">
                <a:solidFill>
                  <a:srgbClr val="000000"/>
                </a:solidFill>
                <a:latin typeface="+mj-ea"/>
                <a:ea typeface="+mj-ea"/>
              </a:rPr>
              <a:t>自主的に公開・維持管理できるよう支援</a:t>
            </a:r>
            <a:endParaRPr lang="en-US" altLang="ja-JP" sz="1050" dirty="0">
              <a:solidFill>
                <a:srgbClr val="000000"/>
              </a:solidFill>
              <a:latin typeface="+mj-ea"/>
              <a:ea typeface="+mj-ea"/>
            </a:endParaRPr>
          </a:p>
        </p:txBody>
      </p:sp>
      <p:sp>
        <p:nvSpPr>
          <p:cNvPr id="60" name="ホームベース 56">
            <a:extLst>
              <a:ext uri="{FF2B5EF4-FFF2-40B4-BE49-F238E27FC236}">
                <a16:creationId xmlns:a16="http://schemas.microsoft.com/office/drawing/2014/main" id="{7EAEAEA9-5A41-47DA-ACD5-E387C61FB057}"/>
              </a:ext>
            </a:extLst>
          </p:cNvPr>
          <p:cNvSpPr/>
          <p:nvPr/>
        </p:nvSpPr>
        <p:spPr>
          <a:xfrm>
            <a:off x="6545934" y="5069176"/>
            <a:ext cx="2959709" cy="40256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j-ea"/>
                <a:ea typeface="+mj-ea"/>
              </a:rPr>
              <a:t>公開データセット・活用事例増加</a:t>
            </a:r>
            <a:endParaRPr lang="en-US" altLang="ja-JP" sz="1050" dirty="0">
              <a:solidFill>
                <a:srgbClr val="000000"/>
              </a:solidFill>
              <a:latin typeface="+mj-ea"/>
              <a:ea typeface="+mj-ea"/>
            </a:endParaRPr>
          </a:p>
        </p:txBody>
      </p:sp>
      <p:sp>
        <p:nvSpPr>
          <p:cNvPr id="61" name="ホームベース 60"/>
          <p:cNvSpPr/>
          <p:nvPr/>
        </p:nvSpPr>
        <p:spPr>
          <a:xfrm>
            <a:off x="4840370" y="5559651"/>
            <a:ext cx="1637718" cy="4082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900" dirty="0">
                <a:solidFill>
                  <a:srgbClr val="000000"/>
                </a:solidFill>
                <a:latin typeface="+mj-ea"/>
                <a:ea typeface="+mj-ea"/>
              </a:rPr>
              <a:t>データ作成マニュアルを基に作成したデータの公開</a:t>
            </a:r>
            <a:endParaRPr lang="en-US" altLang="ja-JP" sz="900" dirty="0">
              <a:solidFill>
                <a:srgbClr val="000000"/>
              </a:solidFill>
              <a:latin typeface="+mj-ea"/>
              <a:ea typeface="+mj-ea"/>
            </a:endParaRPr>
          </a:p>
        </p:txBody>
      </p:sp>
      <p:sp>
        <p:nvSpPr>
          <p:cNvPr id="62" name="正方形/長方形 61"/>
          <p:cNvSpPr/>
          <p:nvPr/>
        </p:nvSpPr>
        <p:spPr>
          <a:xfrm>
            <a:off x="4798160" y="2729405"/>
            <a:ext cx="4894479" cy="955646"/>
          </a:xfrm>
          <a:prstGeom prst="rect">
            <a:avLst/>
          </a:prstGeom>
          <a:ln>
            <a:solidFill>
              <a:srgbClr val="DF5327"/>
            </a:solidFill>
          </a:ln>
        </p:spPr>
        <p:txBody>
          <a:bodyPr wrap="square">
            <a:spAutoFit/>
          </a:bodyPr>
          <a:lstStyle/>
          <a:p>
            <a:pPr>
              <a:lnSpc>
                <a:spcPct val="120000"/>
              </a:lnSpc>
            </a:pPr>
            <a:r>
              <a:rPr lang="en-US" altLang="ja-JP" sz="1100" dirty="0">
                <a:solidFill>
                  <a:schemeClr val="tx1"/>
                </a:solidFill>
                <a:latin typeface="+mj-ea"/>
                <a:cs typeface="メイリオ" pitchFamily="50" charset="-128"/>
              </a:rPr>
              <a:t>【</a:t>
            </a:r>
            <a:r>
              <a:rPr lang="ja-JP" altLang="en-US" sz="1100" dirty="0">
                <a:solidFill>
                  <a:schemeClr val="tx1"/>
                </a:solidFill>
                <a:latin typeface="+mj-ea"/>
                <a:cs typeface="メイリオ" pitchFamily="50" charset="-128"/>
              </a:rPr>
              <a:t>期待される効果</a:t>
            </a:r>
            <a:r>
              <a:rPr lang="en-US" altLang="ja-JP" sz="1100" dirty="0">
                <a:solidFill>
                  <a:schemeClr val="tx1"/>
                </a:solidFill>
                <a:latin typeface="+mj-ea"/>
                <a:cs typeface="メイリオ" pitchFamily="50" charset="-128"/>
              </a:rPr>
              <a:t>】</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情報発信・アプリ等データ活用事例の増加による生活の利便性向上</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データ活用による業務効率化（官・民）</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行政の透明性向上</a:t>
            </a:r>
            <a:endParaRPr lang="en-US" altLang="ja-JP" sz="1100" dirty="0">
              <a:solidFill>
                <a:schemeClr val="tx1"/>
              </a:solidFill>
              <a:latin typeface="+mj-ea"/>
              <a:cs typeface="メイリオ" pitchFamily="50" charset="-128"/>
            </a:endParaRPr>
          </a:p>
        </p:txBody>
      </p:sp>
      <p:sp>
        <p:nvSpPr>
          <p:cNvPr id="64" name="正方形/長方形 63"/>
          <p:cNvSpPr/>
          <p:nvPr/>
        </p:nvSpPr>
        <p:spPr>
          <a:xfrm>
            <a:off x="4798161" y="3795317"/>
            <a:ext cx="4894479" cy="735586"/>
          </a:xfrm>
          <a:prstGeom prst="rect">
            <a:avLst/>
          </a:prstGeom>
          <a:ln>
            <a:solidFill>
              <a:srgbClr val="DF5327"/>
            </a:solidFill>
          </a:ln>
        </p:spPr>
        <p:txBody>
          <a:bodyPr wrap="square">
            <a:spAutoFit/>
          </a:bodyPr>
          <a:lstStyle/>
          <a:p>
            <a:pPr>
              <a:lnSpc>
                <a:spcPct val="120000"/>
              </a:lnSpc>
            </a:pPr>
            <a:r>
              <a:rPr lang="en-US" altLang="ja-JP" sz="1100" dirty="0">
                <a:solidFill>
                  <a:schemeClr val="tx1"/>
                </a:solidFill>
                <a:latin typeface="+mj-ea"/>
                <a:cs typeface="メイリオ" pitchFamily="50" charset="-128"/>
              </a:rPr>
              <a:t>【KPI】</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データ作成マニュアルをもとに質を向上させたデータセット数</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オープンデータとして公開すべきデータセットのうち公開に至った数</a:t>
            </a:r>
            <a:endParaRPr lang="en-US" altLang="ja-JP" sz="1100" dirty="0">
              <a:solidFill>
                <a:schemeClr val="tx1"/>
              </a:solidFill>
              <a:latin typeface="+mj-ea"/>
              <a:cs typeface="メイリオ" pitchFamily="50" charset="-128"/>
            </a:endParaRPr>
          </a:p>
        </p:txBody>
      </p:sp>
    </p:spTree>
    <p:extLst>
      <p:ext uri="{BB962C8B-B14F-4D97-AF65-F5344CB8AC3E}">
        <p14:creationId xmlns:p14="http://schemas.microsoft.com/office/powerpoint/2010/main" val="374732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0507" y="2893600"/>
            <a:ext cx="1885147" cy="1475035"/>
          </a:xfrm>
          <a:prstGeom prst="rect">
            <a:avLst/>
          </a:prstGeom>
        </p:spPr>
      </p:pic>
      <p:sp>
        <p:nvSpPr>
          <p:cNvPr id="60" name="正方形/長方形 59"/>
          <p:cNvSpPr/>
          <p:nvPr/>
        </p:nvSpPr>
        <p:spPr bwMode="auto">
          <a:xfrm>
            <a:off x="557612" y="2842340"/>
            <a:ext cx="1886894" cy="1534442"/>
          </a:xfrm>
          <a:prstGeom prst="rect">
            <a:avLst/>
          </a:prstGeom>
          <a:solidFill>
            <a:schemeClr val="bg1">
              <a:lumMod val="95000"/>
            </a:schemeClr>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33</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a:t>EBPM</a:t>
            </a:r>
            <a:r>
              <a:rPr lang="ja-JP" altLang="en-US" dirty="0"/>
              <a:t>の推進</a:t>
            </a:r>
            <a:endParaRPr lang="ja-JP" altLang="en-US" sz="2000" dirty="0"/>
          </a:p>
        </p:txBody>
      </p:sp>
      <p:sp>
        <p:nvSpPr>
          <p:cNvPr id="31" name="テキスト ボックス 30"/>
          <p:cNvSpPr txBox="1"/>
          <p:nvPr/>
        </p:nvSpPr>
        <p:spPr>
          <a:xfrm>
            <a:off x="209314" y="782845"/>
            <a:ext cx="9297923" cy="16739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20000"/>
              </a:lnSpc>
              <a:spcBef>
                <a:spcPts val="600"/>
              </a:spcBef>
            </a:pPr>
            <a:r>
              <a:rPr kumimoji="0" lang="ja-JP" altLang="en-US" sz="1690" kern="0" dirty="0">
                <a:solidFill>
                  <a:srgbClr val="C00000"/>
                </a:solidFill>
                <a:latin typeface="+mj-ea"/>
                <a:ea typeface="+mj-ea"/>
                <a:sym typeface="Helvetica Light"/>
              </a:rPr>
              <a:t>データの可視化によるデータ活用推進と人材育成</a:t>
            </a:r>
            <a:endParaRPr lang="en-US" altLang="ja-JP" sz="1690" dirty="0">
              <a:solidFill>
                <a:prstClr val="black"/>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施策の企画及び立案において、データを客観的な証拠として活用する</a:t>
            </a:r>
            <a:r>
              <a:rPr lang="en-US" altLang="ja-JP" sz="1100" dirty="0">
                <a:solidFill>
                  <a:schemeClr val="tx1"/>
                </a:solidFill>
                <a:latin typeface="+mj-ea"/>
                <a:ea typeface="+mj-ea"/>
              </a:rPr>
              <a:t>EBPM</a:t>
            </a:r>
            <a:r>
              <a:rPr lang="ja-JP" altLang="en-US" sz="1100" dirty="0">
                <a:solidFill>
                  <a:schemeClr val="tx1"/>
                </a:solidFill>
                <a:latin typeface="+mj-ea"/>
                <a:ea typeface="+mj-ea"/>
              </a:rPr>
              <a:t>（</a:t>
            </a:r>
            <a:r>
              <a:rPr lang="en-US" altLang="ja-JP" sz="1100" dirty="0">
                <a:solidFill>
                  <a:schemeClr val="tx1"/>
                </a:solidFill>
                <a:latin typeface="+mj-ea"/>
                <a:ea typeface="+mj-ea"/>
              </a:rPr>
              <a:t>Evidence Based Policy Making</a:t>
            </a:r>
            <a:r>
              <a:rPr lang="ja-JP" altLang="en-US" sz="1100" dirty="0">
                <a:solidFill>
                  <a:schemeClr val="tx1"/>
                </a:solidFill>
                <a:latin typeface="+mj-ea"/>
                <a:ea typeface="+mj-ea"/>
              </a:rPr>
              <a:t>）が期待されている。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施策実施の背景や課題について、市民ニーズや現状の行政課題の把握と仮説設定をデータに基づき実施し、実施結果を受けて仮説検証と施策の見直しにつなげるサイクルの確立をめざす。</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国のデータ戦略に関する動向を注視しつつ、本市におけるデータ標準化の検討が今後なされていくことを念頭に、まずは人口等の基礎データを対象とし、</a:t>
            </a:r>
            <a:r>
              <a:rPr lang="en-US" altLang="ja-JP" sz="1100" dirty="0">
                <a:solidFill>
                  <a:schemeClr val="tx1"/>
                </a:solidFill>
                <a:latin typeface="+mj-ea"/>
                <a:ea typeface="+mj-ea"/>
              </a:rPr>
              <a:t>BI</a:t>
            </a:r>
            <a:r>
              <a:rPr lang="ja-JP" altLang="en-US" sz="1100" dirty="0">
                <a:solidFill>
                  <a:schemeClr val="tx1"/>
                </a:solidFill>
                <a:latin typeface="+mj-ea"/>
                <a:ea typeface="+mj-ea"/>
              </a:rPr>
              <a:t>（</a:t>
            </a:r>
            <a:r>
              <a:rPr lang="en-US" altLang="ja-JP" sz="1100" dirty="0">
                <a:solidFill>
                  <a:schemeClr val="tx1"/>
                </a:solidFill>
                <a:latin typeface="+mj-ea"/>
                <a:ea typeface="+mj-ea"/>
              </a:rPr>
              <a:t>Business Intelligence</a:t>
            </a:r>
            <a:r>
              <a:rPr lang="ja-JP" altLang="en-US" sz="1100" dirty="0">
                <a:solidFill>
                  <a:schemeClr val="tx1"/>
                </a:solidFill>
                <a:latin typeface="+mj-ea"/>
                <a:ea typeface="+mj-ea"/>
              </a:rPr>
              <a:t>）ツールを活用してデータを整形・結合・可視化していくことで、庁内におけるデータ活用の機運醸成と人材育成に取り組む。</a:t>
            </a:r>
            <a:endParaRPr lang="en-US" altLang="ja-JP" sz="1100" dirty="0">
              <a:solidFill>
                <a:schemeClr val="tx1"/>
              </a:solidFill>
              <a:latin typeface="+mj-ea"/>
              <a:ea typeface="+mj-ea"/>
            </a:endParaRPr>
          </a:p>
        </p:txBody>
      </p:sp>
      <p:graphicFrame>
        <p:nvGraphicFramePr>
          <p:cNvPr id="63" name="表 62"/>
          <p:cNvGraphicFramePr>
            <a:graphicFrameLocks noGrp="1"/>
          </p:cNvGraphicFramePr>
          <p:nvPr>
            <p:extLst>
              <p:ext uri="{D42A27DB-BD31-4B8C-83A1-F6EECF244321}">
                <p14:modId xmlns:p14="http://schemas.microsoft.com/office/powerpoint/2010/main" val="989635908"/>
              </p:ext>
            </p:extLst>
          </p:nvPr>
        </p:nvGraphicFramePr>
        <p:xfrm>
          <a:off x="4767235" y="5191988"/>
          <a:ext cx="4740002" cy="1297352"/>
        </p:xfrm>
        <a:graphic>
          <a:graphicData uri="http://schemas.openxmlformats.org/drawingml/2006/table">
            <a:tbl>
              <a:tblPr firstRow="1"/>
              <a:tblGrid>
                <a:gridCol w="1697933">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493897">
                  <a:extLst>
                    <a:ext uri="{9D8B030D-6E8A-4147-A177-3AD203B41FA5}">
                      <a16:colId xmlns:a16="http://schemas.microsoft.com/office/drawing/2014/main" val="20002"/>
                    </a:ext>
                  </a:extLst>
                </a:gridCol>
              </a:tblGrid>
              <a:tr h="289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04000">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04000">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830247823"/>
                  </a:ext>
                </a:extLst>
              </a:tr>
            </a:tbl>
          </a:graphicData>
        </a:graphic>
      </p:graphicFrame>
      <p:sp>
        <p:nvSpPr>
          <p:cNvPr id="84" name="テキスト ボックス 83"/>
          <p:cNvSpPr txBox="1"/>
          <p:nvPr/>
        </p:nvSpPr>
        <p:spPr>
          <a:xfrm>
            <a:off x="7689322" y="2436952"/>
            <a:ext cx="2045302" cy="40203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▼企画立案の検討資料として活用し、</a:t>
            </a:r>
            <a:r>
              <a:rPr lang="en-US" altLang="ja-JP" sz="1000" dirty="0">
                <a:solidFill>
                  <a:schemeClr val="tx1">
                    <a:lumMod val="75000"/>
                    <a:lumOff val="25000"/>
                  </a:schemeClr>
                </a:solidFill>
                <a:latin typeface="+mj-ea"/>
                <a:ea typeface="+mj-ea"/>
              </a:rPr>
              <a:t>EBPM</a:t>
            </a:r>
            <a:r>
              <a:rPr lang="ja-JP" altLang="en-US" sz="1000" dirty="0">
                <a:solidFill>
                  <a:schemeClr val="tx1">
                    <a:lumMod val="75000"/>
                    <a:lumOff val="25000"/>
                  </a:schemeClr>
                </a:solidFill>
                <a:latin typeface="+mj-ea"/>
                <a:ea typeface="+mj-ea"/>
              </a:rPr>
              <a:t>推進につなげる</a:t>
            </a:r>
          </a:p>
        </p:txBody>
      </p:sp>
      <p:pic>
        <p:nvPicPr>
          <p:cNvPr id="45" name="図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4901" y="2867735"/>
            <a:ext cx="601362" cy="601362"/>
          </a:xfrm>
          <a:prstGeom prst="rect">
            <a:avLst/>
          </a:prstGeom>
        </p:spPr>
      </p:pic>
      <p:pic>
        <p:nvPicPr>
          <p:cNvPr id="54" name="図 5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5072" y="3389794"/>
            <a:ext cx="979403" cy="979403"/>
          </a:xfrm>
          <a:prstGeom prst="rect">
            <a:avLst/>
          </a:prstGeom>
        </p:spPr>
      </p:pic>
      <p:sp>
        <p:nvSpPr>
          <p:cNvPr id="4" name="二等辺三角形 3"/>
          <p:cNvSpPr/>
          <p:nvPr/>
        </p:nvSpPr>
        <p:spPr bwMode="auto">
          <a:xfrm rot="5400000">
            <a:off x="7280479" y="3509058"/>
            <a:ext cx="554571" cy="180020"/>
          </a:xfrm>
          <a:prstGeom prst="triangle">
            <a:avLst/>
          </a:prstGeom>
          <a:solidFill>
            <a:srgbClr val="5AB3BA"/>
          </a:solidFill>
          <a:ln w="38100">
            <a:noFill/>
          </a:ln>
          <a:effectLst/>
        </p:spPr>
        <p:txBody>
          <a:bodyPr vert="horz" wrap="square" lIns="108000" tIns="0" rIns="0" bIns="0" numCol="1" rtlCol="0" anchor="ctr" anchorCtr="0" compatLnSpc="1">
            <a:prstTxWarp prst="textNoShape">
              <a:avLst/>
            </a:prstTxWarp>
            <a:noAutofit/>
          </a:bodyPr>
          <a:lstStyle/>
          <a:p>
            <a:pPr algn="ctr"/>
            <a:endParaRPr kumimoji="1" lang="ja-JP" altLang="en-US" sz="1100" b="1" dirty="0">
              <a:latin typeface="Arial" charset="0"/>
              <a:cs typeface="メイリオ" pitchFamily="50" charset="-128"/>
            </a:endParaRPr>
          </a:p>
        </p:txBody>
      </p:sp>
      <p:sp>
        <p:nvSpPr>
          <p:cNvPr id="42" name="テキスト ボックス 41"/>
          <p:cNvSpPr txBox="1"/>
          <p:nvPr/>
        </p:nvSpPr>
        <p:spPr>
          <a:xfrm>
            <a:off x="5398216" y="2425328"/>
            <a:ext cx="196014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▼整形及び結合したデータをグラフやマップ等に可視化</a:t>
            </a:r>
            <a:endParaRPr lang="en-US" altLang="ja-JP" sz="1000" dirty="0">
              <a:solidFill>
                <a:schemeClr val="tx1">
                  <a:lumMod val="75000"/>
                  <a:lumOff val="25000"/>
                </a:schemeClr>
              </a:solidFill>
              <a:latin typeface="+mj-ea"/>
              <a:ea typeface="+mj-ea"/>
            </a:endParaRPr>
          </a:p>
        </p:txBody>
      </p:sp>
      <p:sp>
        <p:nvSpPr>
          <p:cNvPr id="43" name="二等辺三角形 42"/>
          <p:cNvSpPr/>
          <p:nvPr/>
        </p:nvSpPr>
        <p:spPr bwMode="auto">
          <a:xfrm rot="5400000">
            <a:off x="4868211" y="3509058"/>
            <a:ext cx="554571" cy="180020"/>
          </a:xfrm>
          <a:prstGeom prst="triangle">
            <a:avLst/>
          </a:prstGeom>
          <a:solidFill>
            <a:srgbClr val="5AB3BA"/>
          </a:solidFill>
          <a:ln w="38100">
            <a:noFill/>
          </a:ln>
          <a:effectLst/>
        </p:spPr>
        <p:txBody>
          <a:bodyPr vert="horz" wrap="square" lIns="108000" tIns="0" rIns="0" bIns="0" numCol="1" rtlCol="0" anchor="ctr" anchorCtr="0" compatLnSpc="1">
            <a:prstTxWarp prst="textNoShape">
              <a:avLst/>
            </a:prstTxWarp>
            <a:noAutofit/>
          </a:bodyPr>
          <a:lstStyle/>
          <a:p>
            <a:pPr algn="ctr"/>
            <a:endParaRPr kumimoji="1" lang="ja-JP" altLang="en-US" sz="1100" b="1" dirty="0">
              <a:latin typeface="Arial" charset="0"/>
              <a:cs typeface="メイリオ" pitchFamily="50" charset="-128"/>
            </a:endParaRPr>
          </a:p>
        </p:txBody>
      </p:sp>
      <p:sp>
        <p:nvSpPr>
          <p:cNvPr id="44" name="二等辺三角形 43"/>
          <p:cNvSpPr/>
          <p:nvPr/>
        </p:nvSpPr>
        <p:spPr bwMode="auto">
          <a:xfrm rot="5400000">
            <a:off x="2419939" y="3509057"/>
            <a:ext cx="554571" cy="180020"/>
          </a:xfrm>
          <a:prstGeom prst="triangle">
            <a:avLst/>
          </a:prstGeom>
          <a:solidFill>
            <a:srgbClr val="5AB3BA"/>
          </a:solidFill>
          <a:ln w="38100">
            <a:noFill/>
          </a:ln>
          <a:effectLst/>
        </p:spPr>
        <p:txBody>
          <a:bodyPr vert="horz" wrap="square" lIns="108000" tIns="0" rIns="0" bIns="0" numCol="1" rtlCol="0" anchor="ctr" anchorCtr="0" compatLnSpc="1">
            <a:prstTxWarp prst="textNoShape">
              <a:avLst/>
            </a:prstTxWarp>
            <a:noAutofit/>
          </a:bodyPr>
          <a:lstStyle/>
          <a:p>
            <a:pPr algn="ctr"/>
            <a:endParaRPr kumimoji="1" lang="ja-JP" altLang="en-US" sz="1100" b="1" dirty="0">
              <a:latin typeface="Arial" charset="0"/>
              <a:cs typeface="メイリオ" pitchFamily="50" charset="-128"/>
            </a:endParaRPr>
          </a:p>
        </p:txBody>
      </p:sp>
      <p:sp>
        <p:nvSpPr>
          <p:cNvPr id="51" name="テキスト ボックス 50"/>
          <p:cNvSpPr txBox="1"/>
          <p:nvPr/>
        </p:nvSpPr>
        <p:spPr>
          <a:xfrm>
            <a:off x="518983" y="2438264"/>
            <a:ext cx="196014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▼各所属が各々保有している、標準化されていない各データ</a:t>
            </a:r>
            <a:endParaRPr lang="en-US" altLang="ja-JP" sz="1000" dirty="0">
              <a:solidFill>
                <a:schemeClr val="tx1">
                  <a:lumMod val="75000"/>
                  <a:lumOff val="25000"/>
                </a:schemeClr>
              </a:solidFill>
              <a:latin typeface="+mj-ea"/>
              <a:ea typeface="+mj-ea"/>
            </a:endParaRPr>
          </a:p>
        </p:txBody>
      </p:sp>
      <p:sp>
        <p:nvSpPr>
          <p:cNvPr id="53" name="正方形/長方形 52"/>
          <p:cNvSpPr/>
          <p:nvPr/>
        </p:nvSpPr>
        <p:spPr bwMode="auto">
          <a:xfrm>
            <a:off x="2965872" y="2867735"/>
            <a:ext cx="1886894" cy="1501461"/>
          </a:xfrm>
          <a:prstGeom prst="rect">
            <a:avLst/>
          </a:prstGeom>
          <a:solidFill>
            <a:schemeClr val="bg1">
              <a:lumMod val="95000"/>
            </a:schemeClr>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7" name="テキスト ボックス 56"/>
          <p:cNvSpPr txBox="1"/>
          <p:nvPr/>
        </p:nvSpPr>
        <p:spPr>
          <a:xfrm>
            <a:off x="2965872" y="2438264"/>
            <a:ext cx="196014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a:t>
            </a:r>
            <a:r>
              <a:rPr lang="en-US" altLang="ja-JP" sz="1000" dirty="0">
                <a:solidFill>
                  <a:schemeClr val="tx1">
                    <a:lumMod val="75000"/>
                    <a:lumOff val="25000"/>
                  </a:schemeClr>
                </a:solidFill>
                <a:latin typeface="+mj-ea"/>
                <a:ea typeface="+mj-ea"/>
              </a:rPr>
              <a:t>BI</a:t>
            </a:r>
            <a:r>
              <a:rPr lang="ja-JP" altLang="en-US" sz="1000" dirty="0">
                <a:solidFill>
                  <a:schemeClr val="tx1">
                    <a:lumMod val="75000"/>
                    <a:lumOff val="25000"/>
                  </a:schemeClr>
                </a:solidFill>
                <a:latin typeface="+mj-ea"/>
                <a:ea typeface="+mj-ea"/>
              </a:rPr>
              <a:t>ツールを活用してデータを整形及び結合</a:t>
            </a:r>
            <a:endParaRPr lang="en-US" altLang="ja-JP" sz="1000" dirty="0">
              <a:solidFill>
                <a:schemeClr val="tx1">
                  <a:lumMod val="75000"/>
                  <a:lumOff val="25000"/>
                </a:schemeClr>
              </a:solidFill>
              <a:latin typeface="+mj-ea"/>
              <a:ea typeface="+mj-ea"/>
            </a:endParaRPr>
          </a:p>
        </p:txBody>
      </p:sp>
      <p:pic>
        <p:nvPicPr>
          <p:cNvPr id="5" name="図 4"/>
          <p:cNvPicPr>
            <a:picLocks noChangeAspect="1"/>
          </p:cNvPicPr>
          <p:nvPr/>
        </p:nvPicPr>
        <p:blipFill rotWithShape="1">
          <a:blip r:embed="rId5" cstate="email">
            <a:extLst>
              <a:ext uri="{28A0092B-C50C-407E-A947-70E740481C1C}">
                <a14:useLocalDpi xmlns:a14="http://schemas.microsoft.com/office/drawing/2010/main"/>
              </a:ext>
            </a:extLst>
          </a:blip>
          <a:srcRect b="-7571"/>
          <a:stretch/>
        </p:blipFill>
        <p:spPr>
          <a:xfrm>
            <a:off x="568929" y="2866111"/>
            <a:ext cx="1565256" cy="666190"/>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8615" y="3188250"/>
            <a:ext cx="1108707" cy="1183172"/>
          </a:xfrm>
          <a:prstGeom prst="rect">
            <a:avLst/>
          </a:prstGeom>
        </p:spPr>
      </p:pic>
      <p:pic>
        <p:nvPicPr>
          <p:cNvPr id="6" name="図 5"/>
          <p:cNvPicPr>
            <a:picLocks noChangeAspect="1"/>
          </p:cNvPicPr>
          <p:nvPr/>
        </p:nvPicPr>
        <p:blipFill rotWithShape="1">
          <a:blip r:embed="rId7" cstate="email">
            <a:extLst>
              <a:ext uri="{28A0092B-C50C-407E-A947-70E740481C1C}">
                <a14:useLocalDpi xmlns:a14="http://schemas.microsoft.com/office/drawing/2010/main"/>
              </a:ext>
            </a:extLst>
          </a:blip>
          <a:srcRect b="-15188"/>
          <a:stretch/>
        </p:blipFill>
        <p:spPr>
          <a:xfrm>
            <a:off x="639280" y="3720619"/>
            <a:ext cx="1738042" cy="394001"/>
          </a:xfrm>
          <a:prstGeom prst="rect">
            <a:avLst/>
          </a:prstGeom>
        </p:spPr>
      </p:pic>
      <p:pic>
        <p:nvPicPr>
          <p:cNvPr id="8" name="図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969797" y="3043325"/>
            <a:ext cx="1873959" cy="1131057"/>
          </a:xfrm>
          <a:prstGeom prst="rect">
            <a:avLst/>
          </a:prstGeom>
        </p:spPr>
      </p:pic>
      <p:sp>
        <p:nvSpPr>
          <p:cNvPr id="28" name="角丸四角形 27"/>
          <p:cNvSpPr/>
          <p:nvPr/>
        </p:nvSpPr>
        <p:spPr bwMode="auto">
          <a:xfrm>
            <a:off x="393590" y="4615473"/>
            <a:ext cx="4101831" cy="837152"/>
          </a:xfrm>
          <a:prstGeom prst="roundRect">
            <a:avLst>
              <a:gd name="adj" fmla="val 0"/>
            </a:avLst>
          </a:prstGeom>
          <a:ln>
            <a:solidFill>
              <a:srgbClr val="DF5327"/>
            </a:solidFill>
          </a:ln>
        </p:spPr>
        <p:txBody>
          <a:bodyPr wrap="square">
            <a:spAutoFit/>
          </a:bodyPr>
          <a:lstStyle/>
          <a:p>
            <a:r>
              <a:rPr lang="en-US" altLang="ja-JP" sz="1100" dirty="0">
                <a:solidFill>
                  <a:prstClr val="black"/>
                </a:solidFill>
                <a:latin typeface="+mj-lt"/>
                <a:ea typeface="メイリオ" panose="020B0604030504040204" pitchFamily="50" charset="-128"/>
              </a:rPr>
              <a:t>【</a:t>
            </a:r>
            <a:r>
              <a:rPr lang="ja-JP" altLang="en-US" sz="1100" dirty="0">
                <a:solidFill>
                  <a:prstClr val="black"/>
                </a:solidFill>
                <a:latin typeface="+mj-lt"/>
                <a:ea typeface="メイリオ" panose="020B0604030504040204" pitchFamily="50" charset="-128"/>
              </a:rPr>
              <a:t>期待される効果</a:t>
            </a:r>
            <a:r>
              <a:rPr lang="en-US" altLang="ja-JP" sz="1100" dirty="0">
                <a:solidFill>
                  <a:prstClr val="black"/>
                </a:solidFill>
                <a:latin typeface="+mj-lt"/>
                <a:ea typeface="メイリオ" panose="020B0604030504040204" pitchFamily="50" charset="-128"/>
              </a:rPr>
              <a:t>】</a:t>
            </a:r>
          </a:p>
          <a:p>
            <a:r>
              <a:rPr lang="ja-JP" altLang="en-US" sz="1100" dirty="0">
                <a:solidFill>
                  <a:prstClr val="black"/>
                </a:solidFill>
                <a:latin typeface="+mj-lt"/>
              </a:rPr>
              <a:t>・</a:t>
            </a:r>
            <a:r>
              <a:rPr lang="ja-JP" altLang="en-US" sz="1100" dirty="0">
                <a:solidFill>
                  <a:prstClr val="black"/>
                </a:solidFill>
                <a:latin typeface="+mj-lt"/>
                <a:ea typeface="メイリオ" panose="020B0604030504040204" pitchFamily="50" charset="-128"/>
              </a:rPr>
              <a:t>可視化によるデータに対する理解促進・企画の質向上</a:t>
            </a:r>
          </a:p>
          <a:p>
            <a:r>
              <a:rPr lang="ja-JP" altLang="en-US" sz="1100" dirty="0">
                <a:solidFill>
                  <a:prstClr val="black"/>
                </a:solidFill>
                <a:latin typeface="+mj-lt"/>
              </a:rPr>
              <a:t>・</a:t>
            </a:r>
            <a:r>
              <a:rPr lang="ja-JP" altLang="en-US" sz="1100" dirty="0">
                <a:solidFill>
                  <a:prstClr val="black"/>
                </a:solidFill>
                <a:latin typeface="+mj-lt"/>
                <a:ea typeface="メイリオ" panose="020B0604030504040204" pitchFamily="50" charset="-128"/>
              </a:rPr>
              <a:t>施策における対象の明確化・実施効果向上</a:t>
            </a:r>
            <a:endParaRPr lang="en-US" altLang="ja-JP" sz="1100" dirty="0">
              <a:solidFill>
                <a:prstClr val="black"/>
              </a:solidFill>
              <a:latin typeface="+mj-lt"/>
              <a:ea typeface="メイリオ" panose="020B0604030504040204" pitchFamily="50" charset="-128"/>
            </a:endParaRPr>
          </a:p>
        </p:txBody>
      </p:sp>
      <p:sp>
        <p:nvSpPr>
          <p:cNvPr id="29" name="角丸四角形 28"/>
          <p:cNvSpPr/>
          <p:nvPr/>
        </p:nvSpPr>
        <p:spPr bwMode="auto">
          <a:xfrm>
            <a:off x="400064" y="5597908"/>
            <a:ext cx="4095357" cy="837152"/>
          </a:xfrm>
          <a:prstGeom prst="roundRect">
            <a:avLst>
              <a:gd name="adj" fmla="val 978"/>
            </a:avLst>
          </a:prstGeom>
          <a:ln>
            <a:solidFill>
              <a:srgbClr val="DF5327"/>
            </a:solidFill>
          </a:ln>
        </p:spPr>
        <p:txBody>
          <a:bodyPr wrap="square">
            <a:spAutoFit/>
          </a:bodyPr>
          <a:lstStyle/>
          <a:p>
            <a:r>
              <a:rPr lang="en-US" altLang="ja-JP" sz="1100" dirty="0">
                <a:solidFill>
                  <a:prstClr val="black"/>
                </a:solidFill>
                <a:latin typeface="+mj-lt"/>
                <a:ea typeface="メイリオ" panose="020B0604030504040204" pitchFamily="50" charset="-128"/>
              </a:rPr>
              <a:t>【KPI】</a:t>
            </a:r>
          </a:p>
          <a:p>
            <a:r>
              <a:rPr lang="ja-JP" altLang="en-US" sz="1100" dirty="0">
                <a:solidFill>
                  <a:prstClr val="black"/>
                </a:solidFill>
                <a:latin typeface="+mj-lt"/>
              </a:rPr>
              <a:t>・</a:t>
            </a:r>
            <a:r>
              <a:rPr lang="ja-JP" altLang="en-US" sz="1100" dirty="0">
                <a:solidFill>
                  <a:prstClr val="black"/>
                </a:solidFill>
                <a:latin typeface="+mj-lt"/>
                <a:ea typeface="メイリオ" panose="020B0604030504040204" pitchFamily="50" charset="-128"/>
              </a:rPr>
              <a:t>可視化したデータ数</a:t>
            </a:r>
          </a:p>
          <a:p>
            <a:r>
              <a:rPr lang="ja-JP" altLang="en-US" sz="1100" dirty="0">
                <a:solidFill>
                  <a:prstClr val="black"/>
                </a:solidFill>
                <a:latin typeface="+mj-lt"/>
              </a:rPr>
              <a:t>・</a:t>
            </a:r>
            <a:r>
              <a:rPr lang="en-US" altLang="ja-JP" sz="1100" dirty="0">
                <a:solidFill>
                  <a:prstClr val="black"/>
                </a:solidFill>
                <a:latin typeface="+mj-lt"/>
                <a:ea typeface="メイリオ" panose="020B0604030504040204" pitchFamily="50" charset="-128"/>
              </a:rPr>
              <a:t>EBPM</a:t>
            </a:r>
            <a:r>
              <a:rPr lang="ja-JP" altLang="en-US" sz="1100" dirty="0">
                <a:solidFill>
                  <a:prstClr val="black"/>
                </a:solidFill>
                <a:latin typeface="+mj-lt"/>
                <a:ea typeface="メイリオ" panose="020B0604030504040204" pitchFamily="50" charset="-128"/>
              </a:rPr>
              <a:t>推進のための研修実施回数</a:t>
            </a:r>
            <a:endParaRPr lang="en-US" altLang="ja-JP" sz="1100" dirty="0">
              <a:solidFill>
                <a:prstClr val="black"/>
              </a:solidFill>
              <a:latin typeface="+mj-lt"/>
              <a:ea typeface="メイリオ" panose="020B0604030504040204" pitchFamily="50" charset="-128"/>
            </a:endParaRPr>
          </a:p>
        </p:txBody>
      </p:sp>
      <p:sp>
        <p:nvSpPr>
          <p:cNvPr id="30" name="ホームベース 29"/>
          <p:cNvSpPr/>
          <p:nvPr/>
        </p:nvSpPr>
        <p:spPr>
          <a:xfrm>
            <a:off x="4814621" y="6043904"/>
            <a:ext cx="4692616" cy="38904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庁内におけるデータ活用の機運醸成と人材育成</a:t>
            </a:r>
            <a:endParaRPr lang="en-US" altLang="ja-JP" sz="1100" dirty="0">
              <a:solidFill>
                <a:srgbClr val="000000"/>
              </a:solidFill>
              <a:latin typeface="+mj-ea"/>
              <a:ea typeface="+mj-ea"/>
            </a:endParaRPr>
          </a:p>
        </p:txBody>
      </p:sp>
      <p:sp>
        <p:nvSpPr>
          <p:cNvPr id="33" name="ホームベース 32"/>
          <p:cNvSpPr/>
          <p:nvPr/>
        </p:nvSpPr>
        <p:spPr>
          <a:xfrm>
            <a:off x="4814621" y="5528110"/>
            <a:ext cx="726698" cy="42635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900" dirty="0">
                <a:solidFill>
                  <a:srgbClr val="000000"/>
                </a:solidFill>
                <a:latin typeface="+mj-ea"/>
                <a:ea typeface="+mj-ea"/>
              </a:rPr>
              <a:t>BI</a:t>
            </a:r>
            <a:r>
              <a:rPr lang="ja-JP" altLang="en-US" sz="900" dirty="0">
                <a:solidFill>
                  <a:srgbClr val="000000"/>
                </a:solidFill>
                <a:latin typeface="+mj-ea"/>
                <a:ea typeface="+mj-ea"/>
              </a:rPr>
              <a:t>ツール</a:t>
            </a:r>
            <a:endParaRPr lang="en-US" altLang="ja-JP" sz="900" dirty="0">
              <a:solidFill>
                <a:srgbClr val="000000"/>
              </a:solidFill>
              <a:latin typeface="+mj-ea"/>
              <a:ea typeface="+mj-ea"/>
            </a:endParaRPr>
          </a:p>
          <a:p>
            <a:pPr algn="ctr">
              <a:lnSpc>
                <a:spcPct val="100000"/>
              </a:lnSpc>
            </a:pPr>
            <a:r>
              <a:rPr lang="ja-JP" altLang="en-US" sz="900" dirty="0">
                <a:solidFill>
                  <a:srgbClr val="000000"/>
                </a:solidFill>
                <a:latin typeface="+mj-ea"/>
                <a:ea typeface="+mj-ea"/>
              </a:rPr>
              <a:t>調達</a:t>
            </a:r>
          </a:p>
        </p:txBody>
      </p:sp>
      <p:sp>
        <p:nvSpPr>
          <p:cNvPr id="34" name="ホームベース 33"/>
          <p:cNvSpPr/>
          <p:nvPr/>
        </p:nvSpPr>
        <p:spPr>
          <a:xfrm>
            <a:off x="5579773" y="5528403"/>
            <a:ext cx="1629398" cy="42158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j-ea"/>
                <a:ea typeface="+mj-ea"/>
              </a:rPr>
              <a:t>データ可視化事例の創出　人口等 基礎データ編</a:t>
            </a:r>
          </a:p>
        </p:txBody>
      </p:sp>
      <p:sp>
        <p:nvSpPr>
          <p:cNvPr id="35" name="ホームベース 34"/>
          <p:cNvSpPr/>
          <p:nvPr/>
        </p:nvSpPr>
        <p:spPr>
          <a:xfrm>
            <a:off x="7247625" y="5528404"/>
            <a:ext cx="2259612" cy="42158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データ可視化事例の創出　</a:t>
            </a:r>
            <a:endParaRPr lang="en-US" altLang="ja-JP" sz="1100" dirty="0">
              <a:solidFill>
                <a:srgbClr val="000000"/>
              </a:solidFill>
              <a:latin typeface="+mj-ea"/>
              <a:ea typeface="+mj-ea"/>
            </a:endParaRPr>
          </a:p>
          <a:p>
            <a:pPr algn="ctr">
              <a:lnSpc>
                <a:spcPct val="100000"/>
              </a:lnSpc>
            </a:pPr>
            <a:r>
              <a:rPr lang="ja-JP" altLang="en-US" sz="1100" dirty="0">
                <a:solidFill>
                  <a:srgbClr val="000000"/>
                </a:solidFill>
                <a:latin typeface="+mj-ea"/>
                <a:ea typeface="+mj-ea"/>
              </a:rPr>
              <a:t>事業データ編</a:t>
            </a:r>
          </a:p>
        </p:txBody>
      </p:sp>
      <p:sp>
        <p:nvSpPr>
          <p:cNvPr id="32" name="正方形/長方形 31"/>
          <p:cNvSpPr/>
          <p:nvPr/>
        </p:nvSpPr>
        <p:spPr>
          <a:xfrm>
            <a:off x="4569507" y="4846714"/>
            <a:ext cx="1332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Tree>
    <p:extLst>
      <p:ext uri="{BB962C8B-B14F-4D97-AF65-F5344CB8AC3E}">
        <p14:creationId xmlns:p14="http://schemas.microsoft.com/office/powerpoint/2010/main" val="184094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34</a:t>
            </a:fld>
            <a:endParaRPr kumimoji="0" lang="en-US" altLang="ja-JP" sz="1000" dirty="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a:solidFill>
                  <a:schemeClr val="tx1"/>
                </a:solidFill>
              </a:rPr>
              <a:t>EBPM</a:t>
            </a:r>
            <a:r>
              <a:rPr lang="ja-JP" altLang="en-US" dirty="0">
                <a:solidFill>
                  <a:schemeClr val="tx1"/>
                </a:solidFill>
              </a:rPr>
              <a:t>の推進</a:t>
            </a:r>
          </a:p>
        </p:txBody>
      </p:sp>
      <p:sp>
        <p:nvSpPr>
          <p:cNvPr id="20" name="Shape 128"/>
          <p:cNvSpPr/>
          <p:nvPr/>
        </p:nvSpPr>
        <p:spPr>
          <a:xfrm>
            <a:off x="269788" y="872716"/>
            <a:ext cx="9363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ビッグデータを活用したスマートプランニング</a:t>
            </a:r>
            <a:endParaRPr kumimoji="0" lang="en-US" altLang="ja-JP" sz="1687"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9" y="1339228"/>
            <a:ext cx="7521584" cy="22944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近年、各国の企業・組織において、革新的なサービスやビジネスモデルを生み出し、的確な経営判断を行い、あるいは業務の効率化を図るなどの狙いから、ビッグデータを活用しようという動きが始まっ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ビッグデータの一つであるモバイル端末の</a:t>
            </a:r>
            <a:r>
              <a:rPr lang="en-US" altLang="ja-JP" sz="1100" dirty="0">
                <a:solidFill>
                  <a:schemeClr val="tx1"/>
                </a:solidFill>
                <a:latin typeface="+mj-ea"/>
                <a:ea typeface="+mj-ea"/>
              </a:rPr>
              <a:t>GPS</a:t>
            </a:r>
            <a:r>
              <a:rPr lang="ja-JP" altLang="en-US" sz="1100" dirty="0">
                <a:solidFill>
                  <a:schemeClr val="tx1"/>
                </a:solidFill>
                <a:latin typeface="+mj-ea"/>
                <a:ea typeface="+mj-ea"/>
              </a:rPr>
              <a:t>位置情報データや基地局データについては、それに基づく人流や通行量、滞在時間、属性（性別、年齢層、住所）等の情報を、汎用ツールにより容易に取得できるようになっており、これらを活用することにより、これまで調査やアンケート等により把握していた任意エリアの通行・滞在人数や施設の来訪者属性の概要を効率的に把握することが可能となっている。</a:t>
            </a:r>
          </a:p>
          <a:p>
            <a:pPr marL="171450" indent="-171450">
              <a:lnSpc>
                <a:spcPct val="120000"/>
              </a:lnSpc>
              <a:spcBef>
                <a:spcPts val="600"/>
              </a:spcBef>
              <a:buFont typeface="Wingdings" panose="05000000000000000000" pitchFamily="2" charset="2"/>
              <a:buChar char="l"/>
            </a:pPr>
            <a:r>
              <a:rPr lang="ja-JP" altLang="en-US" sz="1100" dirty="0">
                <a:solidFill>
                  <a:schemeClr val="tx1"/>
                </a:solidFill>
                <a:latin typeface="+mj-ea"/>
                <a:ea typeface="+mj-ea"/>
              </a:rPr>
              <a:t>そこで、</a:t>
            </a:r>
            <a:r>
              <a:rPr lang="en-US" altLang="ja-JP" sz="1100" dirty="0">
                <a:solidFill>
                  <a:schemeClr val="tx1"/>
                </a:solidFill>
                <a:latin typeface="+mj-ea"/>
                <a:ea typeface="+mj-ea"/>
              </a:rPr>
              <a:t>GPS</a:t>
            </a:r>
            <a:r>
              <a:rPr lang="ja-JP" altLang="en-US" sz="1100" dirty="0">
                <a:solidFill>
                  <a:schemeClr val="tx1"/>
                </a:solidFill>
                <a:latin typeface="+mj-ea"/>
                <a:ea typeface="+mj-ea"/>
              </a:rPr>
              <a:t>データ分析ツールを活用し、施策効果の見える化やにぎわい創出方策等、庁内における市民サービスの向上に繋がる効果的な施策の立案を促進する。</a:t>
            </a:r>
            <a:endParaRPr lang="en-US" altLang="ja-JP" sz="1100" dirty="0">
              <a:solidFill>
                <a:schemeClr val="tx1"/>
              </a:solidFill>
              <a:latin typeface="+mj-ea"/>
              <a:ea typeface="+mj-ea"/>
            </a:endParaRPr>
          </a:p>
          <a:p>
            <a:pPr marL="171450" indent="-171450">
              <a:lnSpc>
                <a:spcPct val="120000"/>
              </a:lnSpc>
              <a:spcBef>
                <a:spcPts val="600"/>
              </a:spcBef>
              <a:buFont typeface="Wingdings" panose="05000000000000000000" pitchFamily="2" charset="2"/>
              <a:buChar char="l"/>
            </a:pPr>
            <a:r>
              <a:rPr lang="ja-JP" altLang="en-US" sz="1100" dirty="0">
                <a:solidFill>
                  <a:schemeClr val="tx1"/>
                </a:solidFill>
                <a:latin typeface="+mj-ea"/>
                <a:ea typeface="+mj-ea"/>
              </a:rPr>
              <a:t>また、本ツールを活用したユースケースの創出及び情報収集・共有により、</a:t>
            </a:r>
            <a:endParaRPr lang="en-US" altLang="ja-JP" sz="1100" dirty="0">
              <a:solidFill>
                <a:schemeClr val="tx1"/>
              </a:solidFill>
              <a:latin typeface="+mj-ea"/>
              <a:ea typeface="+mj-ea"/>
            </a:endParaRPr>
          </a:p>
          <a:p>
            <a:pPr>
              <a:lnSpc>
                <a:spcPct val="120000"/>
              </a:lnSpc>
              <a:spcBef>
                <a:spcPts val="0"/>
              </a:spcBef>
            </a:pPr>
            <a:r>
              <a:rPr lang="ja-JP" altLang="en-US" sz="1100" dirty="0">
                <a:solidFill>
                  <a:schemeClr val="tx1"/>
                </a:solidFill>
                <a:latin typeface="+mj-ea"/>
                <a:ea typeface="+mj-ea"/>
              </a:rPr>
              <a:t>    幅広い分野の事業への展開をめざす。</a:t>
            </a:r>
            <a:endParaRPr lang="en-US" altLang="ja-JP" sz="1100" dirty="0">
              <a:solidFill>
                <a:schemeClr val="tx1"/>
              </a:solidFill>
              <a:latin typeface="+mj-ea"/>
              <a:ea typeface="+mj-ea"/>
            </a:endParaRPr>
          </a:p>
        </p:txBody>
      </p:sp>
      <p:sp>
        <p:nvSpPr>
          <p:cNvPr id="60" name="正方形/長方形 59"/>
          <p:cNvSpPr/>
          <p:nvPr/>
        </p:nvSpPr>
        <p:spPr>
          <a:xfrm>
            <a:off x="445280" y="3651896"/>
            <a:ext cx="4284000" cy="744819"/>
          </a:xfrm>
          <a:prstGeom prst="rect">
            <a:avLst/>
          </a:prstGeom>
          <a:ln>
            <a:solidFill>
              <a:srgbClr val="DF5327"/>
            </a:solidFill>
          </a:ln>
        </p:spPr>
        <p:txBody>
          <a:bodyPr wrap="square">
            <a:spAutoFit/>
          </a:bodyPr>
          <a:lstStyle/>
          <a:p>
            <a:pPr>
              <a:spcBef>
                <a:spcPts val="600"/>
              </a:spcBef>
            </a:pPr>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pPr>
              <a:lnSpc>
                <a:spcPct val="100000"/>
              </a:lnSpc>
              <a:spcBef>
                <a:spcPts val="300"/>
              </a:spcBef>
            </a:pPr>
            <a:r>
              <a:rPr lang="ja-JP" altLang="en-US" sz="1100" dirty="0">
                <a:solidFill>
                  <a:prstClr val="black"/>
                </a:solidFill>
                <a:latin typeface="+mj-lt"/>
              </a:rPr>
              <a:t>・影響・効果の見える化による客観的な事業評価</a:t>
            </a:r>
          </a:p>
          <a:p>
            <a:pPr>
              <a:lnSpc>
                <a:spcPct val="100000"/>
              </a:lnSpc>
              <a:spcBef>
                <a:spcPts val="300"/>
              </a:spcBef>
            </a:pPr>
            <a:r>
              <a:rPr lang="ja-JP" altLang="en-US" sz="1100" dirty="0">
                <a:solidFill>
                  <a:prstClr val="black"/>
                </a:solidFill>
                <a:latin typeface="+mj-lt"/>
              </a:rPr>
              <a:t>・検討調査業務の効率化</a:t>
            </a:r>
          </a:p>
        </p:txBody>
      </p:sp>
      <p:graphicFrame>
        <p:nvGraphicFramePr>
          <p:cNvPr id="15" name="表 14">
            <a:extLst>
              <a:ext uri="{FF2B5EF4-FFF2-40B4-BE49-F238E27FC236}">
                <a16:creationId xmlns:a16="http://schemas.microsoft.com/office/drawing/2014/main" id="{38F4205C-EAEC-4CD9-A378-8B577E702266}"/>
              </a:ext>
            </a:extLst>
          </p:cNvPr>
          <p:cNvGraphicFramePr>
            <a:graphicFrameLocks noGrp="1"/>
          </p:cNvGraphicFramePr>
          <p:nvPr/>
        </p:nvGraphicFramePr>
        <p:xfrm>
          <a:off x="456385" y="5283914"/>
          <a:ext cx="4676286" cy="1326982"/>
        </p:xfrm>
        <a:graphic>
          <a:graphicData uri="http://schemas.openxmlformats.org/drawingml/2006/table">
            <a:tbl>
              <a:tblPr firstRow="1" bandRow="1"/>
              <a:tblGrid>
                <a:gridCol w="2338143">
                  <a:extLst>
                    <a:ext uri="{9D8B030D-6E8A-4147-A177-3AD203B41FA5}">
                      <a16:colId xmlns:a16="http://schemas.microsoft.com/office/drawing/2014/main" val="20001"/>
                    </a:ext>
                  </a:extLst>
                </a:gridCol>
                <a:gridCol w="2338143">
                  <a:extLst>
                    <a:ext uri="{9D8B030D-6E8A-4147-A177-3AD203B41FA5}">
                      <a16:colId xmlns:a16="http://schemas.microsoft.com/office/drawing/2014/main" val="20002"/>
                    </a:ext>
                  </a:extLst>
                </a:gridCol>
              </a:tblGrid>
              <a:tr h="36004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100" b="0" dirty="0">
                          <a:latin typeface="+mj-lt"/>
                          <a:ea typeface="+mj-ea"/>
                        </a:rPr>
                        <a:t>2022</a:t>
                      </a:r>
                      <a:r>
                        <a:rPr kumimoji="1" lang="ja-JP" altLang="en-US" sz="1100" b="0" dirty="0">
                          <a:latin typeface="+mj-lt"/>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100" b="0" dirty="0">
                          <a:solidFill>
                            <a:schemeClr val="bg1"/>
                          </a:solidFill>
                          <a:latin typeface="+mj-lt"/>
                          <a:ea typeface="+mj-ea"/>
                        </a:rPr>
                        <a:t>2023</a:t>
                      </a:r>
                      <a:r>
                        <a:rPr kumimoji="1" lang="ja-JP" altLang="en-US" sz="1100" b="0" dirty="0">
                          <a:solidFill>
                            <a:schemeClr val="bg1"/>
                          </a:solidFill>
                          <a:latin typeface="+mj-lt"/>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83471">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483471">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56" name="ホームベース 55"/>
          <p:cNvSpPr/>
          <p:nvPr/>
        </p:nvSpPr>
        <p:spPr>
          <a:xfrm>
            <a:off x="497617" y="5742577"/>
            <a:ext cx="4608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en-US" altLang="ja-JP" sz="1000" dirty="0">
                <a:solidFill>
                  <a:schemeClr val="tx1"/>
                </a:solidFill>
                <a:latin typeface="+mj-ea"/>
                <a:ea typeface="+mj-ea"/>
              </a:rPr>
              <a:t>GPS</a:t>
            </a:r>
            <a:r>
              <a:rPr lang="ja-JP" altLang="en-US" sz="1000" dirty="0">
                <a:solidFill>
                  <a:schemeClr val="tx1"/>
                </a:solidFill>
                <a:latin typeface="+mj-ea"/>
                <a:ea typeface="+mj-ea"/>
              </a:rPr>
              <a:t>データ分析ツールを活用した施策立案の促進</a:t>
            </a:r>
          </a:p>
        </p:txBody>
      </p:sp>
      <p:sp>
        <p:nvSpPr>
          <p:cNvPr id="18" name="正方形/長方形 17"/>
          <p:cNvSpPr/>
          <p:nvPr/>
        </p:nvSpPr>
        <p:spPr>
          <a:xfrm>
            <a:off x="315629" y="5010645"/>
            <a:ext cx="1476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pSp>
        <p:nvGrpSpPr>
          <p:cNvPr id="19" name="グループ化 18">
            <a:extLst>
              <a:ext uri="{FF2B5EF4-FFF2-40B4-BE49-F238E27FC236}">
                <a16:creationId xmlns:a16="http://schemas.microsoft.com/office/drawing/2014/main" id="{52952AA0-1738-42BA-8A0C-2A1C31B63B76}"/>
              </a:ext>
            </a:extLst>
          </p:cNvPr>
          <p:cNvGrpSpPr/>
          <p:nvPr/>
        </p:nvGrpSpPr>
        <p:grpSpPr>
          <a:xfrm>
            <a:off x="8064526" y="1271625"/>
            <a:ext cx="1212783" cy="1676809"/>
            <a:chOff x="1745434" y="5593138"/>
            <a:chExt cx="1233161" cy="1544262"/>
          </a:xfrm>
        </p:grpSpPr>
        <p:pic>
          <p:nvPicPr>
            <p:cNvPr id="21" name="図 20">
              <a:extLst>
                <a:ext uri="{FF2B5EF4-FFF2-40B4-BE49-F238E27FC236}">
                  <a16:creationId xmlns:a16="http://schemas.microsoft.com/office/drawing/2014/main" id="{E78FE066-1C68-4047-9B53-CDC6DEB165C4}"/>
                </a:ext>
              </a:extLst>
            </p:cNvPr>
            <p:cNvPicPr preferRelativeResize="0">
              <a:picLocks noChangeAspect="1"/>
            </p:cNvPicPr>
            <p:nvPr/>
          </p:nvPicPr>
          <p:blipFill>
            <a:blip r:embed="rId2"/>
            <a:stretch>
              <a:fillRect/>
            </a:stretch>
          </p:blipFill>
          <p:spPr>
            <a:xfrm>
              <a:off x="2156937" y="6567124"/>
              <a:ext cx="570276" cy="570276"/>
            </a:xfrm>
            <a:prstGeom prst="rect">
              <a:avLst/>
            </a:prstGeom>
          </p:spPr>
        </p:pic>
        <p:pic>
          <p:nvPicPr>
            <p:cNvPr id="22" name="図 21">
              <a:extLst>
                <a:ext uri="{FF2B5EF4-FFF2-40B4-BE49-F238E27FC236}">
                  <a16:creationId xmlns:a16="http://schemas.microsoft.com/office/drawing/2014/main" id="{D7BB4AF1-02F2-4F57-B415-9AE83B0DF17A}"/>
                </a:ext>
              </a:extLst>
            </p:cNvPr>
            <p:cNvPicPr preferRelativeResize="0">
              <a:picLocks noChangeAspect="1"/>
            </p:cNvPicPr>
            <p:nvPr/>
          </p:nvPicPr>
          <p:blipFill>
            <a:blip r:embed="rId3"/>
            <a:stretch>
              <a:fillRect/>
            </a:stretch>
          </p:blipFill>
          <p:spPr>
            <a:xfrm flipH="1">
              <a:off x="1745434" y="5593138"/>
              <a:ext cx="634332" cy="634332"/>
            </a:xfrm>
            <a:prstGeom prst="rect">
              <a:avLst/>
            </a:prstGeom>
          </p:spPr>
        </p:pic>
        <p:pic>
          <p:nvPicPr>
            <p:cNvPr id="23" name="Picture 1" descr="スマホアイコン.png">
              <a:extLst>
                <a:ext uri="{FF2B5EF4-FFF2-40B4-BE49-F238E27FC236}">
                  <a16:creationId xmlns:a16="http://schemas.microsoft.com/office/drawing/2014/main" id="{FAA3B6FB-28F4-4C18-B350-CA8175087A51}"/>
                </a:ext>
              </a:extLst>
            </p:cNvPr>
            <p:cNvPicPr preferRelativeResize="0">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475831" y="6168516"/>
              <a:ext cx="502764" cy="5027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ホームベース 23"/>
          <p:cNvSpPr/>
          <p:nvPr/>
        </p:nvSpPr>
        <p:spPr>
          <a:xfrm>
            <a:off x="497617" y="6221667"/>
            <a:ext cx="4608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ja-JP" altLang="en-US" sz="1000" dirty="0">
                <a:solidFill>
                  <a:schemeClr val="tx1"/>
                </a:solidFill>
                <a:latin typeface="+mj-ea"/>
                <a:ea typeface="+mj-ea"/>
              </a:rPr>
              <a:t>ユースケースの創出及び情報収集・共有</a:t>
            </a:r>
          </a:p>
        </p:txBody>
      </p:sp>
      <p:sp>
        <p:nvSpPr>
          <p:cNvPr id="25" name="正方形/長方形 24"/>
          <p:cNvSpPr/>
          <p:nvPr/>
        </p:nvSpPr>
        <p:spPr>
          <a:xfrm>
            <a:off x="445280" y="4443192"/>
            <a:ext cx="4284000" cy="537070"/>
          </a:xfrm>
          <a:prstGeom prst="rect">
            <a:avLst/>
          </a:prstGeom>
          <a:ln>
            <a:solidFill>
              <a:srgbClr val="DF5327"/>
            </a:solidFill>
          </a:ln>
        </p:spPr>
        <p:txBody>
          <a:bodyPr wrap="square">
            <a:spAutoFit/>
          </a:bodyPr>
          <a:lstStyle/>
          <a:p>
            <a:r>
              <a:rPr lang="en-US" altLang="ja-JP" sz="1100" dirty="0">
                <a:solidFill>
                  <a:prstClr val="black"/>
                </a:solidFill>
                <a:latin typeface="+mj-lt"/>
              </a:rPr>
              <a:t>【KPI】</a:t>
            </a:r>
          </a:p>
          <a:p>
            <a:pPr>
              <a:lnSpc>
                <a:spcPct val="100000"/>
              </a:lnSpc>
              <a:spcBef>
                <a:spcPts val="300"/>
              </a:spcBef>
            </a:pPr>
            <a:r>
              <a:rPr lang="ja-JP" altLang="en-US" sz="1100" dirty="0">
                <a:solidFill>
                  <a:prstClr val="black"/>
                </a:solidFill>
                <a:latin typeface="+mj-lt"/>
              </a:rPr>
              <a:t>・施策検討等にビッグデータ（</a:t>
            </a:r>
            <a:r>
              <a:rPr lang="en-US" altLang="ja-JP" sz="1100" dirty="0">
                <a:solidFill>
                  <a:prstClr val="black"/>
                </a:solidFill>
                <a:latin typeface="+mj-lt"/>
              </a:rPr>
              <a:t>GPS</a:t>
            </a:r>
            <a:r>
              <a:rPr lang="ja-JP" altLang="en-US" sz="1100" dirty="0">
                <a:solidFill>
                  <a:prstClr val="black"/>
                </a:solidFill>
                <a:latin typeface="+mj-lt"/>
              </a:rPr>
              <a:t>データ等）を活用する部署数</a:t>
            </a:r>
          </a:p>
        </p:txBody>
      </p:sp>
      <p:pic>
        <p:nvPicPr>
          <p:cNvPr id="4" name="図 3"/>
          <p:cNvPicPr>
            <a:picLocks noChangeAspect="1"/>
          </p:cNvPicPr>
          <p:nvPr/>
        </p:nvPicPr>
        <p:blipFill>
          <a:blip r:embed="rId6"/>
          <a:stretch>
            <a:fillRect/>
          </a:stretch>
        </p:blipFill>
        <p:spPr>
          <a:xfrm>
            <a:off x="5234928" y="3054013"/>
            <a:ext cx="4609072" cy="2987462"/>
          </a:xfrm>
          <a:prstGeom prst="rect">
            <a:avLst/>
          </a:prstGeom>
        </p:spPr>
      </p:pic>
      <p:sp>
        <p:nvSpPr>
          <p:cNvPr id="26" name="正方形/長方形 25"/>
          <p:cNvSpPr/>
          <p:nvPr/>
        </p:nvSpPr>
        <p:spPr>
          <a:xfrm>
            <a:off x="6028322" y="6425822"/>
            <a:ext cx="3022284" cy="329321"/>
          </a:xfrm>
          <a:prstGeom prst="rect">
            <a:avLst/>
          </a:prstGeom>
        </p:spPr>
        <p:txBody>
          <a:bodyPr wrap="square">
            <a:spAutoFit/>
          </a:bodyPr>
          <a:lstStyle/>
          <a:p>
            <a:pPr algn="ctr"/>
            <a:r>
              <a:rPr lang="ja-JP" altLang="en-US" sz="1100" dirty="0">
                <a:solidFill>
                  <a:schemeClr val="tx1"/>
                </a:solidFill>
                <a:latin typeface="+mj-ea"/>
                <a:ea typeface="+mj-ea"/>
              </a:rPr>
              <a:t>ビッグデータを構成する各種データ（例）</a:t>
            </a:r>
            <a:endParaRPr lang="en-US" altLang="ja-JP" sz="1100" dirty="0">
              <a:solidFill>
                <a:schemeClr val="tx1"/>
              </a:solidFill>
              <a:latin typeface="+mj-ea"/>
              <a:ea typeface="+mj-ea"/>
            </a:endParaRPr>
          </a:p>
        </p:txBody>
      </p:sp>
      <p:sp>
        <p:nvSpPr>
          <p:cNvPr id="27" name="正方形/長方形 26"/>
          <p:cNvSpPr/>
          <p:nvPr/>
        </p:nvSpPr>
        <p:spPr>
          <a:xfrm>
            <a:off x="6286099" y="6040666"/>
            <a:ext cx="3564000" cy="400110"/>
          </a:xfrm>
          <a:prstGeom prst="rect">
            <a:avLst/>
          </a:prstGeom>
        </p:spPr>
        <p:txBody>
          <a:bodyPr wrap="square">
            <a:spAutoFit/>
          </a:bodyPr>
          <a:lstStyle/>
          <a:p>
            <a:pPr>
              <a:lnSpc>
                <a:spcPts val="1200"/>
              </a:lnSpc>
              <a:spcBef>
                <a:spcPts val="0"/>
              </a:spcBef>
            </a:pPr>
            <a:r>
              <a:rPr lang="ja-JP" altLang="en-US" sz="900" dirty="0">
                <a:solidFill>
                  <a:schemeClr val="tx1"/>
                </a:solidFill>
                <a:latin typeface="+mj-ea"/>
                <a:ea typeface="+mj-ea"/>
              </a:rPr>
              <a:t>（出典）情報通信審議会</a:t>
            </a:r>
            <a:r>
              <a:rPr lang="en-US" altLang="ja-JP" sz="900" dirty="0">
                <a:solidFill>
                  <a:schemeClr val="tx1"/>
                </a:solidFill>
                <a:latin typeface="+mj-ea"/>
                <a:ea typeface="+mj-ea"/>
              </a:rPr>
              <a:t>ICT</a:t>
            </a:r>
            <a:r>
              <a:rPr lang="ja-JP" altLang="en-US" sz="900" dirty="0">
                <a:solidFill>
                  <a:schemeClr val="tx1"/>
                </a:solidFill>
                <a:latin typeface="+mj-ea"/>
                <a:ea typeface="+mj-ea"/>
              </a:rPr>
              <a:t>基本戦略ボード</a:t>
            </a:r>
            <a:endParaRPr lang="en-US" altLang="ja-JP" sz="900" dirty="0">
              <a:solidFill>
                <a:schemeClr val="tx1"/>
              </a:solidFill>
              <a:latin typeface="+mj-ea"/>
              <a:ea typeface="+mj-ea"/>
            </a:endParaRPr>
          </a:p>
          <a:p>
            <a:pPr>
              <a:lnSpc>
                <a:spcPts val="1200"/>
              </a:lnSpc>
              <a:spcBef>
                <a:spcPts val="0"/>
              </a:spcBef>
            </a:pPr>
            <a:r>
              <a:rPr lang="ja-JP" altLang="en-US" sz="900" dirty="0">
                <a:solidFill>
                  <a:schemeClr val="tx1"/>
                </a:solidFill>
                <a:latin typeface="+mj-ea"/>
                <a:ea typeface="+mj-ea"/>
              </a:rPr>
              <a:t>　　　「ビッグデータの活用に関するアドホックグループ」資料</a:t>
            </a:r>
            <a:endParaRPr lang="en-US" altLang="ja-JP" sz="900" dirty="0">
              <a:solidFill>
                <a:schemeClr val="tx1"/>
              </a:solidFill>
              <a:latin typeface="+mj-ea"/>
              <a:ea typeface="+mj-ea"/>
            </a:endParaRPr>
          </a:p>
        </p:txBody>
      </p:sp>
    </p:spTree>
    <p:extLst>
      <p:ext uri="{BB962C8B-B14F-4D97-AF65-F5344CB8AC3E}">
        <p14:creationId xmlns:p14="http://schemas.microsoft.com/office/powerpoint/2010/main" val="336344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35</a:t>
            </a:fld>
            <a:endParaRPr kumimoji="0" lang="en-US" altLang="ja-JP" sz="1000">
              <a:solidFill>
                <a:schemeClr val="tx1"/>
              </a:solidFill>
              <a:latin typeface="メイリオ" panose="020B0604030504040204" pitchFamily="50" charset="-128"/>
            </a:endParaRPr>
          </a:p>
        </p:txBody>
      </p:sp>
      <p:sp>
        <p:nvSpPr>
          <p:cNvPr id="30"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防災</a:t>
            </a:r>
          </a:p>
        </p:txBody>
      </p:sp>
      <p:sp>
        <p:nvSpPr>
          <p:cNvPr id="33" name="Shape 128"/>
          <p:cNvSpPr/>
          <p:nvPr/>
        </p:nvSpPr>
        <p:spPr>
          <a:xfrm>
            <a:off x="259272" y="822962"/>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防災情報システムの機能強化とともに、災害時の情報共有等に</a:t>
            </a:r>
            <a:r>
              <a:rPr kumimoji="0" lang="en-US" altLang="ja-JP" sz="1687" kern="0" dirty="0">
                <a:solidFill>
                  <a:srgbClr val="C00000"/>
                </a:solidFill>
                <a:latin typeface="メイリオ" panose="020B0604030504040204" pitchFamily="50" charset="-128"/>
                <a:sym typeface="Helvetica Light"/>
              </a:rPr>
              <a:t>ICT</a:t>
            </a:r>
            <a:r>
              <a:rPr kumimoji="0" lang="ja-JP" altLang="en-US" sz="1687" kern="0" dirty="0">
                <a:solidFill>
                  <a:srgbClr val="C00000"/>
                </a:solidFill>
                <a:latin typeface="メイリオ" panose="020B0604030504040204" pitchFamily="50" charset="-128"/>
                <a:sym typeface="Helvetica Light"/>
              </a:rPr>
              <a:t>を活用</a:t>
            </a:r>
            <a:endParaRPr kumimoji="0" lang="en-US" altLang="ja-JP" sz="1687" u="sng" kern="0" dirty="0">
              <a:solidFill>
                <a:srgbClr val="C00000"/>
              </a:solidFill>
              <a:latin typeface="メイリオ" panose="020B0604030504040204" pitchFamily="50" charset="-128"/>
              <a:sym typeface="Helvetica Light"/>
            </a:endParaRPr>
          </a:p>
        </p:txBody>
      </p:sp>
      <p:sp>
        <p:nvSpPr>
          <p:cNvPr id="34" name="テキスト ボックス 33"/>
          <p:cNvSpPr txBox="1"/>
          <p:nvPr/>
        </p:nvSpPr>
        <p:spPr>
          <a:xfrm>
            <a:off x="217128" y="1204474"/>
            <a:ext cx="9568222" cy="28515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近年、本市では「大阪府北部地震」や「平成</a:t>
            </a:r>
            <a:r>
              <a:rPr lang="en-US" altLang="ja-JP" sz="1100" dirty="0">
                <a:solidFill>
                  <a:schemeClr val="tx1"/>
                </a:solidFill>
                <a:latin typeface="+mj-ea"/>
                <a:ea typeface="+mj-ea"/>
              </a:rPr>
              <a:t>30</a:t>
            </a:r>
            <a:r>
              <a:rPr lang="ja-JP" altLang="en-US" sz="1100" dirty="0">
                <a:solidFill>
                  <a:schemeClr val="tx1"/>
                </a:solidFill>
                <a:latin typeface="+mj-ea"/>
                <a:ea typeface="+mj-ea"/>
              </a:rPr>
              <a:t>年台風</a:t>
            </a:r>
            <a:r>
              <a:rPr lang="en-US" altLang="ja-JP" sz="1100" dirty="0">
                <a:solidFill>
                  <a:schemeClr val="tx1"/>
                </a:solidFill>
                <a:latin typeface="+mj-ea"/>
                <a:ea typeface="+mj-ea"/>
              </a:rPr>
              <a:t>21</a:t>
            </a:r>
            <a:r>
              <a:rPr lang="ja-JP" altLang="en-US" sz="1100" dirty="0">
                <a:solidFill>
                  <a:schemeClr val="tx1"/>
                </a:solidFill>
                <a:latin typeface="+mj-ea"/>
                <a:ea typeface="+mj-ea"/>
              </a:rPr>
              <a:t>号」等で被災し、災害情報の収集や職員間での情報共有、市民への情報提供の強化が課題になった。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災害時における被害を軽減し、自然災害や危機事態に強い都市を実現するための取組を進める。</a:t>
            </a:r>
            <a:endParaRPr lang="en-US" altLang="ja-JP" sz="1100" dirty="0">
              <a:solidFill>
                <a:schemeClr val="tx1"/>
              </a:solidFill>
              <a:latin typeface="+mj-ea"/>
              <a:ea typeface="+mj-ea"/>
            </a:endParaRPr>
          </a:p>
          <a:p>
            <a:pPr>
              <a:lnSpc>
                <a:spcPct val="120000"/>
              </a:lnSpc>
            </a:pPr>
            <a:endParaRPr lang="en-US" altLang="ja-JP" sz="1100" dirty="0">
              <a:solidFill>
                <a:prstClr val="black"/>
              </a:solidFill>
              <a:latin typeface="+mj-ea"/>
              <a:ea typeface="+mj-ea"/>
            </a:endParaRPr>
          </a:p>
          <a:p>
            <a:r>
              <a:rPr lang="en-US" altLang="ja-JP" sz="1100" dirty="0">
                <a:solidFill>
                  <a:prstClr val="black"/>
                </a:solidFill>
                <a:latin typeface="+mj-ea"/>
                <a:ea typeface="+mj-ea"/>
              </a:rPr>
              <a:t>【</a:t>
            </a:r>
            <a:r>
              <a:rPr lang="ja-JP" altLang="en-US" sz="1100" dirty="0">
                <a:solidFill>
                  <a:prstClr val="black"/>
                </a:solidFill>
                <a:latin typeface="+mj-ea"/>
                <a:ea typeface="+mj-ea"/>
              </a:rPr>
              <a:t>概要</a:t>
            </a:r>
            <a:r>
              <a:rPr lang="en-US" altLang="ja-JP" sz="1100" dirty="0">
                <a:solidFill>
                  <a:prstClr val="black"/>
                </a:solidFill>
                <a:latin typeface="+mj-ea"/>
                <a:ea typeface="+mj-ea"/>
              </a:rPr>
              <a:t>】</a:t>
            </a:r>
          </a:p>
          <a:p>
            <a:pPr>
              <a:spcBef>
                <a:spcPts val="0"/>
              </a:spcBef>
            </a:pPr>
            <a:r>
              <a:rPr lang="ja-JP" altLang="en-US" sz="1100" dirty="0">
                <a:solidFill>
                  <a:prstClr val="black"/>
                </a:solidFill>
                <a:latin typeface="+mj-ea"/>
                <a:ea typeface="+mj-ea"/>
              </a:rPr>
              <a:t>①防災情報システムの再構築</a:t>
            </a:r>
            <a:endParaRPr lang="en-US" altLang="ja-JP" sz="1100" dirty="0">
              <a:solidFill>
                <a:prstClr val="black"/>
              </a:solidFill>
              <a:latin typeface="+mj-ea"/>
              <a:ea typeface="+mj-ea"/>
            </a:endParaRPr>
          </a:p>
          <a:p>
            <a:pPr>
              <a:spcBef>
                <a:spcPts val="0"/>
              </a:spcBef>
            </a:pPr>
            <a:r>
              <a:rPr lang="ja-JP" altLang="en-US" sz="1100" b="1" dirty="0">
                <a:solidFill>
                  <a:srgbClr val="FF0000"/>
                </a:solidFill>
                <a:latin typeface="+mj-ea"/>
                <a:ea typeface="+mj-ea"/>
              </a:rPr>
              <a:t>　</a:t>
            </a:r>
            <a:r>
              <a:rPr lang="ja-JP" altLang="en-US" sz="1100" dirty="0">
                <a:solidFill>
                  <a:schemeClr val="tx1"/>
                </a:solidFill>
                <a:latin typeface="+mj-ea"/>
                <a:ea typeface="+mj-ea"/>
              </a:rPr>
              <a:t>防災情報システムを再構築し、国等の他システム連携、災害の広がりや他の災害情報を重ね合わせる地図機能等を装備し、災害時における迅速な初期初動体制の確立や災害対応に不可欠な情報の収集・分析・伝達等、関係機関との連携機能を図る。</a:t>
            </a:r>
          </a:p>
          <a:p>
            <a:pPr>
              <a:spcBef>
                <a:spcPts val="0"/>
              </a:spcBef>
            </a:pPr>
            <a:endParaRPr lang="en-US" altLang="ja-JP" sz="1100" dirty="0">
              <a:solidFill>
                <a:prstClr val="black"/>
              </a:solidFill>
              <a:latin typeface="+mj-ea"/>
              <a:ea typeface="+mj-ea"/>
            </a:endParaRPr>
          </a:p>
          <a:p>
            <a:pPr>
              <a:spcBef>
                <a:spcPts val="0"/>
              </a:spcBef>
            </a:pPr>
            <a:r>
              <a:rPr lang="ja-JP" altLang="en-US" sz="1100" dirty="0">
                <a:solidFill>
                  <a:prstClr val="black"/>
                </a:solidFill>
                <a:latin typeface="+mj-ea"/>
                <a:ea typeface="+mj-ea"/>
              </a:rPr>
              <a:t>②区役所における災害時の情報共有</a:t>
            </a:r>
            <a:endParaRPr lang="en-US" altLang="ja-JP" sz="1100" dirty="0">
              <a:solidFill>
                <a:prstClr val="black"/>
              </a:solidFill>
              <a:latin typeface="+mj-ea"/>
              <a:ea typeface="+mj-ea"/>
            </a:endParaRPr>
          </a:p>
          <a:p>
            <a:pPr>
              <a:spcBef>
                <a:spcPts val="0"/>
              </a:spcBef>
            </a:pPr>
            <a:r>
              <a:rPr lang="ja-JP" altLang="en-US" sz="1100" dirty="0">
                <a:solidFill>
                  <a:prstClr val="black"/>
                </a:solidFill>
                <a:latin typeface="+mj-ea"/>
                <a:ea typeface="+mj-ea"/>
              </a:rPr>
              <a:t>　災害現場の最前線となる区役所において、タブレットや</a:t>
            </a:r>
            <a:r>
              <a:rPr lang="en-US" altLang="ja-JP" sz="1100" dirty="0">
                <a:solidFill>
                  <a:prstClr val="black"/>
                </a:solidFill>
                <a:latin typeface="+mj-ea"/>
                <a:ea typeface="+mj-ea"/>
              </a:rPr>
              <a:t>SNS</a:t>
            </a:r>
            <a:r>
              <a:rPr lang="ja-JP" altLang="en-US" sz="1100" dirty="0" err="1">
                <a:solidFill>
                  <a:prstClr val="black"/>
                </a:solidFill>
                <a:latin typeface="+mj-ea"/>
                <a:ea typeface="+mj-ea"/>
              </a:rPr>
              <a:t>、</a:t>
            </a:r>
            <a:r>
              <a:rPr lang="ja-JP" altLang="en-US" sz="1100" dirty="0">
                <a:solidFill>
                  <a:prstClr val="black"/>
                </a:solidFill>
                <a:latin typeface="+mj-ea"/>
                <a:ea typeface="+mj-ea"/>
              </a:rPr>
              <a:t>クラウドシステム等を活用し、災害時における職員間および区内関係団体との情報共有体制を強化するとともに、市民へ積極的な情報提供を行う。</a:t>
            </a:r>
            <a:endParaRPr lang="en-US" altLang="ja-JP" sz="1100" dirty="0">
              <a:solidFill>
                <a:prstClr val="black"/>
              </a:solidFill>
              <a:latin typeface="+mj-ea"/>
              <a:ea typeface="+mj-ea"/>
            </a:endParaRPr>
          </a:p>
        </p:txBody>
      </p:sp>
      <p:sp>
        <p:nvSpPr>
          <p:cNvPr id="35" name="正方形/長方形 34"/>
          <p:cNvSpPr/>
          <p:nvPr/>
        </p:nvSpPr>
        <p:spPr>
          <a:xfrm>
            <a:off x="112353" y="5145431"/>
            <a:ext cx="1656184"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36" name="正方形/長方形 35"/>
          <p:cNvSpPr/>
          <p:nvPr/>
        </p:nvSpPr>
        <p:spPr>
          <a:xfrm>
            <a:off x="259272" y="4074613"/>
            <a:ext cx="4434648" cy="1091068"/>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・市民及び職員への災害情報の確実な伝達</a:t>
            </a:r>
            <a:endParaRPr lang="en-US" altLang="ja-JP" sz="1100" dirty="0">
              <a:solidFill>
                <a:schemeClr val="tx1"/>
              </a:solidFill>
              <a:latin typeface="+mj-lt"/>
            </a:endParaRPr>
          </a:p>
          <a:p>
            <a:r>
              <a:rPr lang="ja-JP" altLang="en-US" sz="1100" dirty="0">
                <a:solidFill>
                  <a:schemeClr val="tx1"/>
                </a:solidFill>
                <a:latin typeface="+mj-lt"/>
              </a:rPr>
              <a:t>・</a:t>
            </a:r>
            <a:r>
              <a:rPr lang="ja-JP" altLang="ja-JP" sz="1100" dirty="0">
                <a:solidFill>
                  <a:schemeClr val="tx1"/>
                </a:solidFill>
                <a:latin typeface="+mj-lt"/>
              </a:rPr>
              <a:t>国等が集約した災害情報の収集</a:t>
            </a:r>
            <a:endParaRPr lang="en-US" altLang="ja-JP" sz="1100" dirty="0">
              <a:solidFill>
                <a:schemeClr val="tx1"/>
              </a:solidFill>
              <a:latin typeface="+mj-lt"/>
            </a:endParaRPr>
          </a:p>
          <a:p>
            <a:r>
              <a:rPr lang="ja-JP" altLang="en-US" sz="1100" dirty="0">
                <a:solidFill>
                  <a:schemeClr val="tx1"/>
                </a:solidFill>
                <a:latin typeface="+mj-lt"/>
              </a:rPr>
              <a:t>・災害時における迅速な初動対応</a:t>
            </a:r>
            <a:r>
              <a:rPr lang="ja-JP" altLang="en-US" sz="1100" dirty="0">
                <a:solidFill>
                  <a:prstClr val="black"/>
                </a:solidFill>
                <a:latin typeface="+mj-lt"/>
              </a:rPr>
              <a:t>及び情報共有体制の強化</a:t>
            </a:r>
            <a:endParaRPr lang="en-US" altLang="ja-JP" sz="1100" dirty="0">
              <a:solidFill>
                <a:prstClr val="black"/>
              </a:solidFill>
              <a:latin typeface="+mj-lt"/>
            </a:endParaRPr>
          </a:p>
        </p:txBody>
      </p:sp>
      <p:graphicFrame>
        <p:nvGraphicFramePr>
          <p:cNvPr id="37" name="表 36"/>
          <p:cNvGraphicFramePr>
            <a:graphicFrameLocks noGrp="1"/>
          </p:cNvGraphicFramePr>
          <p:nvPr>
            <p:extLst>
              <p:ext uri="{D42A27DB-BD31-4B8C-83A1-F6EECF244321}">
                <p14:modId xmlns:p14="http://schemas.microsoft.com/office/powerpoint/2010/main" val="4140746814"/>
              </p:ext>
            </p:extLst>
          </p:nvPr>
        </p:nvGraphicFramePr>
        <p:xfrm>
          <a:off x="273050" y="5457824"/>
          <a:ext cx="4679949" cy="1355725"/>
        </p:xfrm>
        <a:graphic>
          <a:graphicData uri="http://schemas.openxmlformats.org/drawingml/2006/table">
            <a:tbl>
              <a:tblPr firstRow="1" bandRow="1"/>
              <a:tblGrid>
                <a:gridCol w="1295574">
                  <a:extLst>
                    <a:ext uri="{9D8B030D-6E8A-4147-A177-3AD203B41FA5}">
                      <a16:colId xmlns:a16="http://schemas.microsoft.com/office/drawing/2014/main" val="1027003842"/>
                    </a:ext>
                  </a:extLst>
                </a:gridCol>
                <a:gridCol w="1128125">
                  <a:extLst>
                    <a:ext uri="{9D8B030D-6E8A-4147-A177-3AD203B41FA5}">
                      <a16:colId xmlns:a16="http://schemas.microsoft.com/office/drawing/2014/main" val="20000"/>
                    </a:ext>
                  </a:extLst>
                </a:gridCol>
                <a:gridCol w="1128125">
                  <a:extLst>
                    <a:ext uri="{9D8B030D-6E8A-4147-A177-3AD203B41FA5}">
                      <a16:colId xmlns:a16="http://schemas.microsoft.com/office/drawing/2014/main" val="20001"/>
                    </a:ext>
                  </a:extLst>
                </a:gridCol>
                <a:gridCol w="1128125">
                  <a:extLst>
                    <a:ext uri="{9D8B030D-6E8A-4147-A177-3AD203B41FA5}">
                      <a16:colId xmlns:a16="http://schemas.microsoft.com/office/drawing/2014/main" val="20002"/>
                    </a:ext>
                  </a:extLst>
                </a:gridCol>
              </a:tblGrid>
              <a:tr h="338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j-lt"/>
                      </a:endParaRPr>
                    </a:p>
                  </a:txBody>
                  <a:tcPr marL="36000" marR="36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08770">
                <a:tc>
                  <a:txBody>
                    <a:bodyPr/>
                    <a:lstStyle/>
                    <a:p>
                      <a:r>
                        <a:rPr kumimoji="1" lang="ja-JP" altLang="en-US" sz="1050" dirty="0">
                          <a:latin typeface="+mj-ea"/>
                          <a:ea typeface="+mj-ea"/>
                        </a:rPr>
                        <a:t>①防災情報システム</a:t>
                      </a:r>
                      <a:endParaRPr kumimoji="1" lang="en-US" altLang="ja-JP" sz="1050" dirty="0">
                        <a:latin typeface="+mj-ea"/>
                        <a:ea typeface="+mj-ea"/>
                      </a:endParaRPr>
                    </a:p>
                    <a:p>
                      <a:r>
                        <a:rPr kumimoji="1" lang="ja-JP" altLang="en-US" sz="1050" dirty="0">
                          <a:latin typeface="+mj-ea"/>
                          <a:ea typeface="+mj-ea"/>
                        </a:rPr>
                        <a:t>　再構築</a:t>
                      </a:r>
                    </a:p>
                  </a:txBody>
                  <a:tcPr marL="36000" marR="36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08770">
                <a:tc>
                  <a:txBody>
                    <a:bodyPr/>
                    <a:lstStyle/>
                    <a:p>
                      <a:r>
                        <a:rPr kumimoji="1" lang="ja-JP" altLang="en-US" sz="1050" dirty="0">
                          <a:latin typeface="+mj-ea"/>
                          <a:ea typeface="+mj-ea"/>
                        </a:rPr>
                        <a:t>②区役所</a:t>
                      </a:r>
                      <a:r>
                        <a:rPr kumimoji="1" lang="en-US" altLang="ja-JP" sz="1050" dirty="0">
                          <a:latin typeface="+mj-ea"/>
                          <a:ea typeface="+mj-ea"/>
                        </a:rPr>
                        <a:t>ICT</a:t>
                      </a:r>
                      <a:r>
                        <a:rPr kumimoji="1" lang="ja-JP" altLang="en-US" sz="1050" dirty="0">
                          <a:latin typeface="+mj-ea"/>
                          <a:ea typeface="+mj-ea"/>
                        </a:rPr>
                        <a:t>活用</a:t>
                      </a:r>
                      <a:endParaRPr kumimoji="1" lang="en-US" altLang="ja-JP" sz="1050" dirty="0">
                        <a:latin typeface="+mj-ea"/>
                        <a:ea typeface="+mj-ea"/>
                      </a:endParaRPr>
                    </a:p>
                    <a:p>
                      <a:r>
                        <a:rPr kumimoji="1" lang="ja-JP" altLang="en-US" sz="1050" dirty="0">
                          <a:latin typeface="+mj-ea"/>
                          <a:ea typeface="+mj-ea"/>
                        </a:rPr>
                        <a:t>　による情報共有等</a:t>
                      </a:r>
                    </a:p>
                  </a:txBody>
                  <a:tcPr marL="36000" marR="36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38" name="ホームベース 37"/>
          <p:cNvSpPr/>
          <p:nvPr/>
        </p:nvSpPr>
        <p:spPr>
          <a:xfrm>
            <a:off x="1595905" y="5895362"/>
            <a:ext cx="1044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設計開発</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39" name="ホームベース 38"/>
          <p:cNvSpPr/>
          <p:nvPr/>
        </p:nvSpPr>
        <p:spPr>
          <a:xfrm>
            <a:off x="2737378" y="5903172"/>
            <a:ext cx="2160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運用</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40" name="ホームベース 39"/>
          <p:cNvSpPr/>
          <p:nvPr/>
        </p:nvSpPr>
        <p:spPr>
          <a:xfrm>
            <a:off x="1595905" y="6417364"/>
            <a:ext cx="3312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運用（防災訓練等において活用）</a:t>
            </a:r>
            <a:endParaRPr lang="en-US" altLang="ja-JP" sz="1000" dirty="0">
              <a:solidFill>
                <a:srgbClr val="000000"/>
              </a:solidFill>
              <a:latin typeface="Meiryo UI" panose="020B0604030504040204" pitchFamily="50" charset="-128"/>
              <a:ea typeface="Meiryo UI" panose="020B0604030504040204" pitchFamily="50" charset="-128"/>
            </a:endParaRPr>
          </a:p>
        </p:txBody>
      </p:sp>
      <p:pic>
        <p:nvPicPr>
          <p:cNvPr id="41" name="図 4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4176" y="3855609"/>
            <a:ext cx="4611697" cy="2957939"/>
          </a:xfrm>
          <a:prstGeom prst="rect">
            <a:avLst/>
          </a:prstGeom>
        </p:spPr>
      </p:pic>
    </p:spTree>
    <p:extLst>
      <p:ext uri="{BB962C8B-B14F-4D97-AF65-F5344CB8AC3E}">
        <p14:creationId xmlns:p14="http://schemas.microsoft.com/office/powerpoint/2010/main" val="104448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3113" y="2254040"/>
            <a:ext cx="1606363" cy="1142303"/>
          </a:xfrm>
          <a:prstGeom prst="rect">
            <a:avLst/>
          </a:prstGeom>
        </p:spPr>
      </p:pic>
      <p:sp>
        <p:nvSpPr>
          <p:cNvPr id="16" name="Shape 128"/>
          <p:cNvSpPr/>
          <p:nvPr/>
        </p:nvSpPr>
        <p:spPr>
          <a:xfrm>
            <a:off x="209180" y="791445"/>
            <a:ext cx="7578779" cy="370684"/>
          </a:xfrm>
          <a:prstGeom prst="rect">
            <a:avLst/>
          </a:prstGeom>
          <a:ln w="12700">
            <a:miter lim="400000"/>
          </a:ln>
          <a:extLst>
            <a:ext uri="{C572A759-6A51-4108-AA02-DFA0A04FC94B}">
              <ma14:wrappingTextBoxFlag xmlns:ma14="http://schemas.microsoft.com/office/mac/drawingml/2011/main" xmlns="" val="1"/>
            </a:ext>
          </a:extLst>
        </p:spPr>
        <p:txBody>
          <a:bodyPr wrap="square" lIns="29022" tIns="29022" rIns="29022" bIns="29022" anchor="ctr">
            <a:spAutoFit/>
          </a:bodyPr>
          <a:lstStyle/>
          <a:p>
            <a:pPr defTabSz="333735" hangingPunct="0">
              <a:lnSpc>
                <a:spcPct val="120000"/>
              </a:lnSpc>
              <a:spcBef>
                <a:spcPts val="600"/>
              </a:spcBef>
              <a:defRPr sz="2600"/>
            </a:pPr>
            <a:r>
              <a:rPr kumimoji="0" lang="ja-JP" altLang="en-US" sz="1690" kern="0" dirty="0">
                <a:solidFill>
                  <a:srgbClr val="C00000"/>
                </a:solidFill>
                <a:latin typeface="+mj-ea"/>
                <a:ea typeface="+mj-ea"/>
                <a:sym typeface="Helvetica Light"/>
              </a:rPr>
              <a:t>行政サービスを支えるネットワーク基盤の再整備（耐災害性の向上）</a:t>
            </a:r>
            <a:endParaRPr kumimoji="0" lang="en-US" altLang="ja-JP" sz="1690" kern="0" dirty="0">
              <a:solidFill>
                <a:srgbClr val="C00000"/>
              </a:solidFill>
              <a:latin typeface="+mj-ea"/>
              <a:ea typeface="+mj-ea"/>
              <a:sym typeface="Helvetica Light"/>
            </a:endParaRPr>
          </a:p>
        </p:txBody>
      </p:sp>
      <p:sp>
        <p:nvSpPr>
          <p:cNvPr id="15" name="スライド番号プレースホルダー 4"/>
          <p:cNvSpPr>
            <a:spLocks noGrp="1"/>
          </p:cNvSpPr>
          <p:nvPr>
            <p:ph type="sldNum" sz="quarter" idx="10"/>
          </p:nvPr>
        </p:nvSpPr>
        <p:spPr>
          <a:xfrm>
            <a:off x="7884754" y="6563220"/>
            <a:ext cx="1878013" cy="147042"/>
          </a:xfrm>
        </p:spPr>
        <p:txBody>
          <a:bodyPr/>
          <a:lstStyle/>
          <a:p>
            <a:pPr fontAlgn="base">
              <a:spcAft>
                <a:spcPct val="0"/>
              </a:spcAft>
            </a:pPr>
            <a:fld id="{17D6AA89-1CAE-4232-B76E-BD1FB226AC19}" type="slidenum">
              <a:rPr lang="en-US" altLang="ja-JP">
                <a:solidFill>
                  <a:srgbClr val="000000"/>
                </a:solidFill>
                <a:ea typeface="メイリオ" panose="020B0604030504040204" pitchFamily="50" charset="-128"/>
              </a:rPr>
              <a:pPr fontAlgn="base">
                <a:spcAft>
                  <a:spcPct val="0"/>
                </a:spcAft>
              </a:pPr>
              <a:t>36</a:t>
            </a:fld>
            <a:endParaRPr lang="en-US" altLang="ja-JP" dirty="0">
              <a:solidFill>
                <a:srgbClr val="000000"/>
              </a:solidFill>
              <a:ea typeface="メイリオ" panose="020B0604030504040204" pitchFamily="50" charset="-128"/>
            </a:endParaRPr>
          </a:p>
        </p:txBody>
      </p:sp>
      <p:sp>
        <p:nvSpPr>
          <p:cNvPr id="25" name="正方形/長方形 24"/>
          <p:cNvSpPr/>
          <p:nvPr/>
        </p:nvSpPr>
        <p:spPr>
          <a:xfrm>
            <a:off x="209180" y="1124051"/>
            <a:ext cx="9456384" cy="1141851"/>
          </a:xfrm>
          <a:prstGeom prst="rect">
            <a:avLst/>
          </a:prstGeom>
        </p:spPr>
        <p:txBody>
          <a:bodyPr wrap="square">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sym typeface="Helvetica Light"/>
              </a:rPr>
              <a:t>大規模災害の発生によって本市のネットワーク基盤（</a:t>
            </a:r>
            <a:r>
              <a:rPr lang="en-US" altLang="ja-JP" sz="1100" dirty="0">
                <a:solidFill>
                  <a:schemeClr val="tx1"/>
                </a:solidFill>
                <a:latin typeface="+mj-ea"/>
                <a:ea typeface="+mj-ea"/>
                <a:sym typeface="Helvetica Light"/>
              </a:rPr>
              <a:t>ICT</a:t>
            </a:r>
            <a:r>
              <a:rPr lang="ja-JP" altLang="en-US" sz="1100" dirty="0">
                <a:solidFill>
                  <a:schemeClr val="tx1"/>
                </a:solidFill>
                <a:latin typeface="+mj-ea"/>
                <a:ea typeface="+mj-ea"/>
                <a:sym typeface="Helvetica Light"/>
              </a:rPr>
              <a:t>インフラ）が被害を受けた場合でも、</a:t>
            </a:r>
            <a:r>
              <a:rPr lang="ja-JP" altLang="en-US" sz="1100" dirty="0">
                <a:solidFill>
                  <a:schemeClr val="tx1"/>
                </a:solidFill>
                <a:latin typeface="+mj-ea"/>
                <a:sym typeface="Helvetica Light"/>
              </a:rPr>
              <a:t>本市の業務を継続できるようにするため、</a:t>
            </a:r>
            <a:r>
              <a:rPr lang="ja-JP" altLang="en-US" sz="1100" dirty="0">
                <a:solidFill>
                  <a:schemeClr val="tx1"/>
                </a:solidFill>
                <a:latin typeface="+mj-ea"/>
                <a:ea typeface="+mj-ea"/>
                <a:sym typeface="Helvetica Light"/>
              </a:rPr>
              <a:t>無線技術を利用した通信手段を整備する。</a:t>
            </a:r>
            <a:endParaRPr lang="en-US" altLang="ja-JP" sz="1100" dirty="0">
              <a:solidFill>
                <a:schemeClr val="tx1"/>
              </a:solidFill>
              <a:latin typeface="+mj-ea"/>
              <a:ea typeface="+mj-ea"/>
              <a:sym typeface="Helvetica Light"/>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sym typeface="Helvetica Light"/>
              </a:rPr>
              <a:t>ネットワーク基盤について、</a:t>
            </a:r>
            <a:r>
              <a:rPr lang="ja-JP" altLang="en-US" sz="1100" dirty="0">
                <a:solidFill>
                  <a:schemeClr val="tx1"/>
                </a:solidFill>
                <a:latin typeface="+mj-ea"/>
                <a:sym typeface="Helvetica Light"/>
              </a:rPr>
              <a:t>時代に合わせて求められる変化に</a:t>
            </a:r>
            <a:r>
              <a:rPr lang="ja-JP" altLang="en-US" sz="1100" dirty="0">
                <a:solidFill>
                  <a:schemeClr val="tx1"/>
                </a:solidFill>
                <a:latin typeface="+mj-ea"/>
                <a:ea typeface="+mj-ea"/>
                <a:sym typeface="Helvetica Light"/>
              </a:rPr>
              <a:t>柔軟に対応し、なおかつ安定的に運用できるよう、最新技術を活用し仮想化を行う。</a:t>
            </a:r>
            <a:endParaRPr lang="en-US" altLang="ja-JP" sz="1100" dirty="0">
              <a:solidFill>
                <a:schemeClr val="tx1"/>
              </a:solidFill>
              <a:latin typeface="+mj-ea"/>
              <a:ea typeface="+mj-ea"/>
              <a:sym typeface="Helvetica Light"/>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sym typeface="Helvetica Light"/>
              </a:rPr>
              <a:t>最新技術を活用することで、データを大容量かつ高速に通信することが可能となるため、 将来的に本市内部での</a:t>
            </a:r>
            <a:r>
              <a:rPr lang="en-US" altLang="ja-JP" sz="1100" dirty="0">
                <a:solidFill>
                  <a:schemeClr val="tx1"/>
                </a:solidFill>
                <a:latin typeface="+mj-ea"/>
                <a:ea typeface="+mj-ea"/>
                <a:sym typeface="Helvetica Light"/>
              </a:rPr>
              <a:t>Web</a:t>
            </a:r>
            <a:r>
              <a:rPr lang="ja-JP" altLang="en-US" sz="1100" dirty="0">
                <a:solidFill>
                  <a:schemeClr val="tx1"/>
                </a:solidFill>
                <a:latin typeface="+mj-ea"/>
                <a:ea typeface="+mj-ea"/>
                <a:sym typeface="Helvetica Light"/>
              </a:rPr>
              <a:t>会議の利用拡大や市民との</a:t>
            </a:r>
            <a:r>
              <a:rPr lang="en-US" altLang="ja-JP" sz="1100" dirty="0">
                <a:solidFill>
                  <a:schemeClr val="tx1"/>
                </a:solidFill>
                <a:latin typeface="+mj-ea"/>
                <a:ea typeface="+mj-ea"/>
                <a:sym typeface="Helvetica Light"/>
              </a:rPr>
              <a:t>Web</a:t>
            </a:r>
            <a:r>
              <a:rPr lang="ja-JP" altLang="en-US" sz="1100" dirty="0">
                <a:solidFill>
                  <a:schemeClr val="tx1"/>
                </a:solidFill>
                <a:latin typeface="+mj-ea"/>
                <a:ea typeface="+mj-ea"/>
                <a:sym typeface="Helvetica Light"/>
              </a:rPr>
              <a:t>面談、相談を可能とするネットワーク基盤へ刷新する。</a:t>
            </a:r>
            <a:endParaRPr lang="en-US" altLang="ja-JP" sz="1100" dirty="0">
              <a:solidFill>
                <a:schemeClr val="tx1"/>
              </a:solidFill>
              <a:latin typeface="+mj-ea"/>
              <a:ea typeface="+mj-ea"/>
              <a:sym typeface="Helvetica Light"/>
            </a:endParaRPr>
          </a:p>
        </p:txBody>
      </p:sp>
      <p:sp>
        <p:nvSpPr>
          <p:cNvPr id="22"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災害に強い</a:t>
            </a:r>
            <a:r>
              <a:rPr lang="en-US" altLang="ja-JP" dirty="0"/>
              <a:t>ICT</a:t>
            </a:r>
            <a:r>
              <a:rPr lang="ja-JP" altLang="en-US" dirty="0"/>
              <a:t>インフラの整備</a:t>
            </a:r>
          </a:p>
        </p:txBody>
      </p:sp>
      <p:sp>
        <p:nvSpPr>
          <p:cNvPr id="26" name="正方形/長方形 25"/>
          <p:cNvSpPr/>
          <p:nvPr/>
        </p:nvSpPr>
        <p:spPr>
          <a:xfrm>
            <a:off x="6530379" y="4363365"/>
            <a:ext cx="3154722" cy="1074140"/>
          </a:xfrm>
          <a:prstGeom prst="rect">
            <a:avLst/>
          </a:prstGeom>
          <a:ln>
            <a:solidFill>
              <a:srgbClr val="DF5327"/>
            </a:solidFill>
          </a:ln>
        </p:spPr>
        <p:txBody>
          <a:bodyPr wrap="square">
            <a:spAutoFit/>
          </a:bodyPr>
          <a:lstStyle/>
          <a:p>
            <a:r>
              <a:rPr lang="en-US" altLang="ja-JP" sz="1100" dirty="0">
                <a:solidFill>
                  <a:prstClr val="black"/>
                </a:solidFill>
              </a:rPr>
              <a:t>【</a:t>
            </a:r>
            <a:r>
              <a:rPr lang="ja-JP" altLang="en-US" sz="1100" dirty="0">
                <a:solidFill>
                  <a:prstClr val="black"/>
                </a:solidFill>
              </a:rPr>
              <a:t>期待される効果</a:t>
            </a:r>
            <a:r>
              <a:rPr lang="en-US" altLang="ja-JP" sz="1100" dirty="0">
                <a:solidFill>
                  <a:prstClr val="black"/>
                </a:solidFill>
              </a:rPr>
              <a:t>】</a:t>
            </a:r>
          </a:p>
          <a:p>
            <a:r>
              <a:rPr lang="ja-JP" altLang="en-US" sz="1100" dirty="0">
                <a:solidFill>
                  <a:prstClr val="black"/>
                </a:solidFill>
              </a:rPr>
              <a:t>・柔軟なネットワークの拡張、見直しへの対応</a:t>
            </a:r>
            <a:endParaRPr lang="en-US" altLang="ja-JP" sz="1100" dirty="0">
              <a:solidFill>
                <a:prstClr val="black"/>
              </a:solidFill>
            </a:endParaRPr>
          </a:p>
          <a:p>
            <a:r>
              <a:rPr lang="ja-JP" altLang="en-US" sz="1100" dirty="0">
                <a:solidFill>
                  <a:prstClr val="black"/>
                </a:solidFill>
              </a:rPr>
              <a:t>・大容量の通信需要に対応</a:t>
            </a:r>
            <a:endParaRPr lang="en-US" altLang="ja-JP" sz="1100" dirty="0">
              <a:solidFill>
                <a:prstClr val="black"/>
              </a:solidFill>
            </a:endParaRPr>
          </a:p>
          <a:p>
            <a:r>
              <a:rPr lang="ja-JP" altLang="en-US" sz="1100" dirty="0">
                <a:solidFill>
                  <a:prstClr val="black"/>
                </a:solidFill>
              </a:rPr>
              <a:t>・大規模災害時の継続的な行政運営</a:t>
            </a:r>
            <a:endParaRPr lang="en-US" altLang="ja-JP" sz="1100" dirty="0">
              <a:solidFill>
                <a:prstClr val="black"/>
              </a:solidFill>
            </a:endParaRPr>
          </a:p>
        </p:txBody>
      </p:sp>
      <p:sp>
        <p:nvSpPr>
          <p:cNvPr id="27" name="正方形/長方形 26"/>
          <p:cNvSpPr/>
          <p:nvPr/>
        </p:nvSpPr>
        <p:spPr>
          <a:xfrm>
            <a:off x="6530379" y="5587615"/>
            <a:ext cx="3154722" cy="837152"/>
          </a:xfrm>
          <a:prstGeom prst="rect">
            <a:avLst/>
          </a:prstGeom>
          <a:ln>
            <a:solidFill>
              <a:srgbClr val="DF5327"/>
            </a:solidFill>
          </a:ln>
        </p:spPr>
        <p:txBody>
          <a:bodyPr wrap="square">
            <a:spAutoFit/>
          </a:bodyPr>
          <a:lstStyle/>
          <a:p>
            <a:r>
              <a:rPr lang="en-US" altLang="ja-JP" sz="1100" dirty="0">
                <a:solidFill>
                  <a:prstClr val="black"/>
                </a:solidFill>
              </a:rPr>
              <a:t>【KPI】</a:t>
            </a:r>
          </a:p>
          <a:p>
            <a:r>
              <a:rPr lang="ja-JP" altLang="en-US" sz="1100" dirty="0">
                <a:solidFill>
                  <a:prstClr val="black"/>
                </a:solidFill>
              </a:rPr>
              <a:t>・災害時対応拠点数</a:t>
            </a:r>
          </a:p>
          <a:p>
            <a:r>
              <a:rPr lang="ja-JP" altLang="en-US" sz="1100" dirty="0">
                <a:solidFill>
                  <a:prstClr val="black"/>
                </a:solidFill>
              </a:rPr>
              <a:t>・</a:t>
            </a:r>
            <a:r>
              <a:rPr lang="en-US" altLang="ja-JP" sz="1100" dirty="0">
                <a:solidFill>
                  <a:prstClr val="black"/>
                </a:solidFill>
              </a:rPr>
              <a:t>ICT</a:t>
            </a:r>
            <a:r>
              <a:rPr lang="ja-JP" altLang="en-US" sz="1100" dirty="0">
                <a:solidFill>
                  <a:prstClr val="black"/>
                </a:solidFill>
              </a:rPr>
              <a:t>インフラ再整備拠点切替実施数</a:t>
            </a:r>
          </a:p>
        </p:txBody>
      </p:sp>
      <p:graphicFrame>
        <p:nvGraphicFramePr>
          <p:cNvPr id="28" name="表 27"/>
          <p:cNvGraphicFramePr>
            <a:graphicFrameLocks noGrp="1"/>
          </p:cNvGraphicFramePr>
          <p:nvPr>
            <p:extLst>
              <p:ext uri="{D42A27DB-BD31-4B8C-83A1-F6EECF244321}">
                <p14:modId xmlns:p14="http://schemas.microsoft.com/office/powerpoint/2010/main" val="333031904"/>
              </p:ext>
            </p:extLst>
          </p:nvPr>
        </p:nvGraphicFramePr>
        <p:xfrm>
          <a:off x="370813" y="5461068"/>
          <a:ext cx="5980319" cy="1102152"/>
        </p:xfrm>
        <a:graphic>
          <a:graphicData uri="http://schemas.openxmlformats.org/drawingml/2006/table">
            <a:tbl>
              <a:tblPr firstRow="1" bandRow="1"/>
              <a:tblGrid>
                <a:gridCol w="1144754">
                  <a:extLst>
                    <a:ext uri="{9D8B030D-6E8A-4147-A177-3AD203B41FA5}">
                      <a16:colId xmlns:a16="http://schemas.microsoft.com/office/drawing/2014/main" val="20000"/>
                    </a:ext>
                  </a:extLst>
                </a:gridCol>
                <a:gridCol w="1737353">
                  <a:extLst>
                    <a:ext uri="{9D8B030D-6E8A-4147-A177-3AD203B41FA5}">
                      <a16:colId xmlns:a16="http://schemas.microsoft.com/office/drawing/2014/main" val="20001"/>
                    </a:ext>
                  </a:extLst>
                </a:gridCol>
                <a:gridCol w="1472323">
                  <a:extLst>
                    <a:ext uri="{9D8B030D-6E8A-4147-A177-3AD203B41FA5}">
                      <a16:colId xmlns:a16="http://schemas.microsoft.com/office/drawing/2014/main" val="20002"/>
                    </a:ext>
                  </a:extLst>
                </a:gridCol>
                <a:gridCol w="1625889">
                  <a:extLst>
                    <a:ext uri="{9D8B030D-6E8A-4147-A177-3AD203B41FA5}">
                      <a16:colId xmlns:a16="http://schemas.microsoft.com/office/drawing/2014/main" val="3769104221"/>
                    </a:ext>
                  </a:extLst>
                </a:gridCol>
              </a:tblGrid>
              <a:tr h="211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34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ネットワークの</a:t>
                      </a:r>
                      <a:endParaRPr kumimoji="0" lang="en-US" altLang="ja-JP" sz="800" b="0" kern="0" dirty="0">
                        <a:solidFill>
                          <a:schemeClr val="tx1"/>
                        </a:solidFill>
                        <a:latin typeface="+mj-ea"/>
                        <a:ea typeface="+mj-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耐災害性の向上</a:t>
                      </a:r>
                      <a:endParaRPr kumimoji="0" lang="en-US" altLang="ja-JP" sz="800" b="0" kern="0" dirty="0">
                        <a:solidFill>
                          <a:schemeClr val="tx1"/>
                        </a:solidFill>
                        <a:latin typeface="+mj-ea"/>
                        <a:ea typeface="+mj-ea"/>
                        <a:cs typeface="+mn-cs"/>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j-lt"/>
                      </a:endParaRP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latin typeface="+mj-lt"/>
                      </a:endParaRP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kern="1200" dirty="0">
                        <a:solidFill>
                          <a:schemeClr val="bg1"/>
                        </a:solidFill>
                        <a:latin typeface="+mj-lt"/>
                        <a:ea typeface="+mn-ea"/>
                        <a:cs typeface="+mn-cs"/>
                      </a:endParaRP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3327612877"/>
                  </a:ext>
                </a:extLst>
              </a:tr>
              <a:tr h="425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　</a:t>
                      </a:r>
                      <a:r>
                        <a:rPr kumimoji="0" lang="en-US" altLang="ja-JP" sz="800" b="0" kern="0" dirty="0">
                          <a:solidFill>
                            <a:schemeClr val="tx1"/>
                          </a:solidFill>
                          <a:latin typeface="+mj-ea"/>
                          <a:ea typeface="+mj-ea"/>
                          <a:cs typeface="+mn-cs"/>
                        </a:rPr>
                        <a:t>ICT</a:t>
                      </a:r>
                      <a:r>
                        <a:rPr kumimoji="0" lang="ja-JP" altLang="en-US" sz="800" b="0" kern="0" dirty="0">
                          <a:solidFill>
                            <a:schemeClr val="tx1"/>
                          </a:solidFill>
                          <a:latin typeface="+mj-ea"/>
                          <a:ea typeface="+mj-ea"/>
                          <a:cs typeface="+mn-cs"/>
                        </a:rPr>
                        <a:t>インフラ再整備</a:t>
                      </a:r>
                      <a:endParaRPr kumimoji="0" lang="en-US" altLang="ja-JP" sz="800" b="0" kern="0" dirty="0">
                        <a:solidFill>
                          <a:schemeClr val="tx1"/>
                        </a:solidFill>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　（ネットワーク）</a:t>
                      </a:r>
                      <a:endParaRPr kumimoji="0" lang="en-US" altLang="ja-JP" sz="800" b="0" kern="0" dirty="0">
                        <a:solidFill>
                          <a:schemeClr val="tx1"/>
                        </a:solidFill>
                        <a:latin typeface="+mj-ea"/>
                        <a:ea typeface="+mj-ea"/>
                        <a:cs typeface="+mn-cs"/>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9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9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9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29" name="ホームベース 28"/>
          <p:cNvSpPr/>
          <p:nvPr/>
        </p:nvSpPr>
        <p:spPr>
          <a:xfrm>
            <a:off x="1559860" y="6222235"/>
            <a:ext cx="1173773" cy="245046"/>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a:solidFill>
                  <a:srgbClr val="000000"/>
                </a:solidFill>
                <a:latin typeface="メイリオ"/>
                <a:ea typeface="メイリオ"/>
              </a:rPr>
              <a:t>開発</a:t>
            </a:r>
            <a:endParaRPr kumimoji="0" lang="ja-JP" altLang="ja-JP" sz="894" kern="0">
              <a:solidFill>
                <a:srgbClr val="000000"/>
              </a:solidFill>
              <a:latin typeface="メイリオ"/>
              <a:ea typeface="メイリオ"/>
            </a:endParaRPr>
          </a:p>
        </p:txBody>
      </p:sp>
      <p:sp>
        <p:nvSpPr>
          <p:cNvPr id="30" name="ホームベース 29"/>
          <p:cNvSpPr/>
          <p:nvPr/>
        </p:nvSpPr>
        <p:spPr>
          <a:xfrm>
            <a:off x="2733634" y="6210706"/>
            <a:ext cx="3253928" cy="265501"/>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dirty="0">
                <a:solidFill>
                  <a:srgbClr val="000000"/>
                </a:solidFill>
                <a:latin typeface="メイリオ"/>
                <a:ea typeface="メイリオ"/>
              </a:rPr>
              <a:t>データセンター、庁舎ごとに順次切替（</a:t>
            </a:r>
            <a:r>
              <a:rPr kumimoji="0" lang="en-US" altLang="ja-JP" sz="894" kern="0" dirty="0">
                <a:solidFill>
                  <a:srgbClr val="000000"/>
                </a:solidFill>
                <a:latin typeface="メイリオ"/>
                <a:ea typeface="メイリオ"/>
              </a:rPr>
              <a:t>2025</a:t>
            </a:r>
            <a:r>
              <a:rPr kumimoji="0" lang="ja-JP" altLang="en-US" sz="894" kern="0" dirty="0">
                <a:solidFill>
                  <a:srgbClr val="000000"/>
                </a:solidFill>
                <a:latin typeface="メイリオ"/>
                <a:ea typeface="メイリオ"/>
              </a:rPr>
              <a:t>年度完了予定）</a:t>
            </a:r>
            <a:endParaRPr kumimoji="0" lang="ja-JP" altLang="ja-JP" sz="894" kern="0" dirty="0">
              <a:solidFill>
                <a:srgbClr val="000000"/>
              </a:solidFill>
              <a:latin typeface="メイリオ"/>
              <a:ea typeface="メイリオ"/>
            </a:endParaRPr>
          </a:p>
        </p:txBody>
      </p:sp>
      <p:sp>
        <p:nvSpPr>
          <p:cNvPr id="31" name="ホームベース 30"/>
          <p:cNvSpPr/>
          <p:nvPr/>
        </p:nvSpPr>
        <p:spPr>
          <a:xfrm>
            <a:off x="1559859" y="5754388"/>
            <a:ext cx="1173773" cy="245046"/>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dirty="0">
                <a:solidFill>
                  <a:srgbClr val="000000"/>
                </a:solidFill>
                <a:latin typeface="メイリオ"/>
                <a:ea typeface="メイリオ"/>
              </a:rPr>
              <a:t>検証</a:t>
            </a:r>
            <a:endParaRPr kumimoji="0" lang="ja-JP" altLang="ja-JP" sz="894" kern="0" dirty="0">
              <a:solidFill>
                <a:srgbClr val="000000"/>
              </a:solidFill>
              <a:latin typeface="メイリオ"/>
              <a:ea typeface="メイリオ"/>
            </a:endParaRPr>
          </a:p>
        </p:txBody>
      </p:sp>
      <p:sp>
        <p:nvSpPr>
          <p:cNvPr id="32" name="ホームベース 31"/>
          <p:cNvSpPr/>
          <p:nvPr/>
        </p:nvSpPr>
        <p:spPr>
          <a:xfrm>
            <a:off x="2733633" y="5742995"/>
            <a:ext cx="3253929" cy="278684"/>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dirty="0">
                <a:solidFill>
                  <a:schemeClr val="tx1"/>
                </a:solidFill>
                <a:latin typeface="メイリオ"/>
                <a:ea typeface="メイリオ"/>
              </a:rPr>
              <a:t>無線技術を利用した災害時対応拠点数の順次拡大</a:t>
            </a:r>
            <a:endParaRPr kumimoji="0" lang="ja-JP" altLang="ja-JP" sz="894" kern="0" dirty="0">
              <a:solidFill>
                <a:schemeClr val="tx1"/>
              </a:solidFill>
              <a:latin typeface="メイリオ"/>
              <a:ea typeface="メイリオ"/>
            </a:endParaRPr>
          </a:p>
        </p:txBody>
      </p:sp>
      <p:sp>
        <p:nvSpPr>
          <p:cNvPr id="33" name="正方形/長方形 32"/>
          <p:cNvSpPr/>
          <p:nvPr/>
        </p:nvSpPr>
        <p:spPr>
          <a:xfrm>
            <a:off x="209180" y="5152884"/>
            <a:ext cx="1543408" cy="276999"/>
          </a:xfrm>
          <a:prstGeom prst="rect">
            <a:avLst/>
          </a:prstGeom>
        </p:spPr>
        <p:txBody>
          <a:bodyPr wrap="square">
            <a:spAutoFit/>
          </a:bodyPr>
          <a:lstStyle/>
          <a:p>
            <a:r>
              <a:rPr lang="en-US" altLang="ja-JP" sz="1200" dirty="0">
                <a:solidFill>
                  <a:prstClr val="black"/>
                </a:solidFill>
                <a:latin typeface="+mj-lt"/>
                <a:ea typeface="+mj-ea"/>
              </a:rPr>
              <a:t>【</a:t>
            </a:r>
            <a:r>
              <a:rPr lang="ja-JP" altLang="en-US" sz="1200" dirty="0">
                <a:solidFill>
                  <a:prstClr val="black"/>
                </a:solidFill>
                <a:latin typeface="+mj-lt"/>
                <a:ea typeface="+mj-ea"/>
              </a:rPr>
              <a:t>スケジュール</a:t>
            </a:r>
            <a:r>
              <a:rPr lang="en-US" altLang="ja-JP" sz="1200" dirty="0">
                <a:solidFill>
                  <a:prstClr val="black"/>
                </a:solidFill>
                <a:latin typeface="+mj-lt"/>
                <a:ea typeface="+mj-ea"/>
              </a:rPr>
              <a:t>】</a:t>
            </a:r>
          </a:p>
        </p:txBody>
      </p:sp>
      <p:sp>
        <p:nvSpPr>
          <p:cNvPr id="3" name="楕円 2"/>
          <p:cNvSpPr/>
          <p:nvPr/>
        </p:nvSpPr>
        <p:spPr bwMode="auto">
          <a:xfrm>
            <a:off x="370813" y="4208952"/>
            <a:ext cx="5810179" cy="6665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kumimoji="1" lang="ja-JP" altLang="en-US" sz="2200" b="0" i="0" u="none" strike="noStrike" cap="none" normalizeH="0" baseline="0" dirty="0">
                <a:ln>
                  <a:noFill/>
                </a:ln>
                <a:solidFill>
                  <a:srgbClr val="4D4D4D"/>
                </a:solidFill>
                <a:effectLst/>
                <a:latin typeface="Arial" charset="0"/>
                <a:ea typeface="メイリオ" pitchFamily="50" charset="-128"/>
                <a:cs typeface="メイリオ" pitchFamily="50" charset="-128"/>
              </a:rPr>
              <a:t>ネットワーク基盤</a:t>
            </a:r>
          </a:p>
        </p:txBody>
      </p:sp>
      <p:sp>
        <p:nvSpPr>
          <p:cNvPr id="10" name="正方形/長方形 9"/>
          <p:cNvSpPr/>
          <p:nvPr/>
        </p:nvSpPr>
        <p:spPr>
          <a:xfrm>
            <a:off x="1145135" y="3322903"/>
            <a:ext cx="3396762" cy="332399"/>
          </a:xfrm>
          <a:prstGeom prst="rect">
            <a:avLst/>
          </a:prstGeom>
        </p:spPr>
        <p:txBody>
          <a:bodyPr wrap="square">
            <a:spAutoFit/>
          </a:bodyPr>
          <a:lstStyle/>
          <a:p>
            <a:r>
              <a:rPr lang="ja-JP" altLang="en-US" sz="1200" dirty="0"/>
              <a:t>大容量の通信需要に対応</a:t>
            </a:r>
          </a:p>
        </p:txBody>
      </p:sp>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022" y="2441754"/>
            <a:ext cx="914741" cy="914741"/>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949" y="3498325"/>
            <a:ext cx="1504217" cy="1079694"/>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46745" y="2445181"/>
            <a:ext cx="873358" cy="914511"/>
          </a:xfrm>
          <a:prstGeom prst="rect">
            <a:avLst/>
          </a:prstGeom>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52846" y="2210736"/>
            <a:ext cx="1377135" cy="1465037"/>
          </a:xfrm>
          <a:prstGeom prst="rect">
            <a:avLst/>
          </a:prstGeom>
        </p:spPr>
      </p:pic>
      <p:sp>
        <p:nvSpPr>
          <p:cNvPr id="17" name="稲妻 16"/>
          <p:cNvSpPr/>
          <p:nvPr/>
        </p:nvSpPr>
        <p:spPr bwMode="auto">
          <a:xfrm rot="1213854" flipH="1">
            <a:off x="4848215" y="3305369"/>
            <a:ext cx="438884" cy="1304346"/>
          </a:xfrm>
          <a:prstGeom prst="lightningBol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5" name="正方形/長方形 34"/>
          <p:cNvSpPr/>
          <p:nvPr/>
        </p:nvSpPr>
        <p:spPr>
          <a:xfrm>
            <a:off x="5366032" y="3630074"/>
            <a:ext cx="1841465" cy="350865"/>
          </a:xfrm>
          <a:prstGeom prst="rect">
            <a:avLst/>
          </a:prstGeom>
        </p:spPr>
        <p:txBody>
          <a:bodyPr wrap="square">
            <a:spAutoFit/>
          </a:bodyPr>
          <a:lstStyle/>
          <a:p>
            <a:r>
              <a:rPr lang="ja-JP" altLang="en-US" sz="1200" dirty="0">
                <a:solidFill>
                  <a:schemeClr val="tx1"/>
                </a:solidFill>
                <a:latin typeface="+mj-ea"/>
                <a:sym typeface="Helvetica Light"/>
              </a:rPr>
              <a:t>災害時の業務継続</a:t>
            </a:r>
            <a:endParaRPr lang="ja-JP" altLang="en-US" sz="1200" dirty="0"/>
          </a:p>
        </p:txBody>
      </p:sp>
      <p:grpSp>
        <p:nvGrpSpPr>
          <p:cNvPr id="24" name="グループ化 23"/>
          <p:cNvGrpSpPr/>
          <p:nvPr/>
        </p:nvGrpSpPr>
        <p:grpSpPr>
          <a:xfrm>
            <a:off x="5987562" y="5742995"/>
            <a:ext cx="313412" cy="275314"/>
            <a:chOff x="8232799" y="5708958"/>
            <a:chExt cx="313412" cy="448410"/>
          </a:xfrm>
        </p:grpSpPr>
        <p:sp>
          <p:nvSpPr>
            <p:cNvPr id="34" name="山形 33"/>
            <p:cNvSpPr/>
            <p:nvPr/>
          </p:nvSpPr>
          <p:spPr bwMode="auto">
            <a:xfrm>
              <a:off x="8370723" y="5708958"/>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6" name="山形 35"/>
            <p:cNvSpPr/>
            <p:nvPr/>
          </p:nvSpPr>
          <p:spPr bwMode="auto">
            <a:xfrm>
              <a:off x="8232799" y="5714021"/>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grpSp>
        <p:nvGrpSpPr>
          <p:cNvPr id="37" name="グループ化 36"/>
          <p:cNvGrpSpPr/>
          <p:nvPr/>
        </p:nvGrpSpPr>
        <p:grpSpPr>
          <a:xfrm>
            <a:off x="5987562" y="6200893"/>
            <a:ext cx="313412" cy="275314"/>
            <a:chOff x="8232799" y="5708958"/>
            <a:chExt cx="313412" cy="448410"/>
          </a:xfrm>
        </p:grpSpPr>
        <p:sp>
          <p:nvSpPr>
            <p:cNvPr id="38" name="山形 37"/>
            <p:cNvSpPr/>
            <p:nvPr/>
          </p:nvSpPr>
          <p:spPr bwMode="auto">
            <a:xfrm>
              <a:off x="8370723" y="5708958"/>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9" name="山形 38"/>
            <p:cNvSpPr/>
            <p:nvPr/>
          </p:nvSpPr>
          <p:spPr bwMode="auto">
            <a:xfrm>
              <a:off x="8232799" y="5714021"/>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spTree>
    <p:extLst>
      <p:ext uri="{BB962C8B-B14F-4D97-AF65-F5344CB8AC3E}">
        <p14:creationId xmlns:p14="http://schemas.microsoft.com/office/powerpoint/2010/main" val="107558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17128" y="1050099"/>
            <a:ext cx="9568222" cy="15311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近年のサイバー攻撃は巧妙化かつ多様化している。本市では様々な攻撃を想定し、情報システムの企画検討段階からあらかじめ情報セキュリティ対策を組み込む「セキュリティ・バイ・デザイン」や「</a:t>
            </a:r>
            <a:r>
              <a:rPr lang="en-US" altLang="ja-JP" sz="1100" dirty="0">
                <a:solidFill>
                  <a:schemeClr val="tx1"/>
                </a:solidFill>
                <a:latin typeface="+mj-ea"/>
                <a:ea typeface="+mj-ea"/>
              </a:rPr>
              <a:t>CSIRT</a:t>
            </a:r>
            <a:r>
              <a:rPr lang="ja-JP" altLang="en-US" sz="1100" dirty="0">
                <a:solidFill>
                  <a:schemeClr val="tx1"/>
                </a:solidFill>
                <a:latin typeface="+mj-ea"/>
                <a:ea typeface="+mj-ea"/>
              </a:rPr>
              <a:t>機能の強化」などに取り組むなど、従来の受動的な対策だけでなく、より積極的な対策を強化していくとともに、情報セキュリティ研修や訓練を通じて、職員の情報セキュリティに対する知識や対応力を向上することで、情報セキュリティに関するリスクの低減をめざす。</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また、本市においてはクラウドサービスを基本とした情報システムへの転換をめざしており、様々な環境で情報資産（データ）が取り扱われることを想定し、システム環境の変化に伴って生じる新たな想定リスクに対し、その環境に必要な情報セキュリティ対策の</a:t>
            </a:r>
            <a:r>
              <a:rPr lang="ja-JP" altLang="en-US" sz="1100" dirty="0">
                <a:solidFill>
                  <a:prstClr val="black"/>
                </a:solidFill>
                <a:latin typeface="メイリオ"/>
                <a:ea typeface="メイリオ"/>
              </a:rPr>
              <a:t>検討を進め、情報セキュリティ対策を講じていくことで、情報セキュリティが確保され、信頼性の高い行政運営の実現をめざす。</a:t>
            </a:r>
            <a:endParaRPr lang="en-US" altLang="ja-JP" sz="1100" dirty="0">
              <a:solidFill>
                <a:prstClr val="black"/>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37</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時代に即した情報セキュリティ対策の実施</a:t>
            </a:r>
          </a:p>
        </p:txBody>
      </p:sp>
      <p:sp>
        <p:nvSpPr>
          <p:cNvPr id="20" name="Shape 128"/>
          <p:cNvSpPr/>
          <p:nvPr/>
        </p:nvSpPr>
        <p:spPr>
          <a:xfrm>
            <a:off x="269788" y="757578"/>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情報セキュリティ対策の強化</a:t>
            </a:r>
            <a:endParaRPr kumimoji="0" lang="en-US" altLang="ja-JP" sz="1687" u="sng" kern="0" dirty="0">
              <a:solidFill>
                <a:srgbClr val="C00000"/>
              </a:solidFill>
              <a:latin typeface="メイリオ" panose="020B0604030504040204" pitchFamily="50" charset="-128"/>
              <a:sym typeface="Helvetica Light"/>
            </a:endParaRPr>
          </a:p>
        </p:txBody>
      </p:sp>
      <p:sp>
        <p:nvSpPr>
          <p:cNvPr id="17" name="スライド番号プレースホルダー 4"/>
          <p:cNvSpPr txBox="1">
            <a:spLocks/>
          </p:cNvSpPr>
          <p:nvPr/>
        </p:nvSpPr>
        <p:spPr bwMode="auto">
          <a:xfrm>
            <a:off x="734389" y="5078353"/>
            <a:ext cx="1807936"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rgbClr val="000000"/>
                </a:solidFill>
                <a:latin typeface="メイリオ" panose="020B0604030504040204" pitchFamily="50" charset="-128"/>
              </a:rPr>
              <a:pPr eaLnBrk="1" hangingPunct="1"/>
              <a:t>37</a:t>
            </a:fld>
            <a:endParaRPr kumimoji="0" lang="en-US" altLang="ja-JP" sz="1000">
              <a:solidFill>
                <a:srgbClr val="000000"/>
              </a:solidFill>
              <a:latin typeface="メイリオ"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635018445"/>
              </p:ext>
            </p:extLst>
          </p:nvPr>
        </p:nvGraphicFramePr>
        <p:xfrm>
          <a:off x="229664" y="4606869"/>
          <a:ext cx="5663704" cy="1479165"/>
        </p:xfrm>
        <a:graphic>
          <a:graphicData uri="http://schemas.openxmlformats.org/drawingml/2006/table">
            <a:tbl>
              <a:tblPr firstRow="1" bandRow="1"/>
              <a:tblGrid>
                <a:gridCol w="1893684">
                  <a:extLst>
                    <a:ext uri="{9D8B030D-6E8A-4147-A177-3AD203B41FA5}">
                      <a16:colId xmlns:a16="http://schemas.microsoft.com/office/drawing/2014/main" val="20000"/>
                    </a:ext>
                  </a:extLst>
                </a:gridCol>
                <a:gridCol w="1885010">
                  <a:extLst>
                    <a:ext uri="{9D8B030D-6E8A-4147-A177-3AD203B41FA5}">
                      <a16:colId xmlns:a16="http://schemas.microsoft.com/office/drawing/2014/main" val="20001"/>
                    </a:ext>
                  </a:extLst>
                </a:gridCol>
                <a:gridCol w="1885010">
                  <a:extLst>
                    <a:ext uri="{9D8B030D-6E8A-4147-A177-3AD203B41FA5}">
                      <a16:colId xmlns:a16="http://schemas.microsoft.com/office/drawing/2014/main" val="1055296959"/>
                    </a:ext>
                  </a:extLst>
                </a:gridCol>
              </a:tblGrid>
              <a:tr h="298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1802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23" name="正方形/長方形 22"/>
          <p:cNvSpPr/>
          <p:nvPr/>
        </p:nvSpPr>
        <p:spPr>
          <a:xfrm>
            <a:off x="106366" y="4297983"/>
            <a:ext cx="1507398"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28" name="ホームベース 27"/>
          <p:cNvSpPr/>
          <p:nvPr/>
        </p:nvSpPr>
        <p:spPr>
          <a:xfrm>
            <a:off x="334328" y="4977060"/>
            <a:ext cx="5465258" cy="31279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情報セキュリティに関する職員研修・訓練の実施</a:t>
            </a:r>
          </a:p>
        </p:txBody>
      </p:sp>
      <p:sp>
        <p:nvSpPr>
          <p:cNvPr id="22" name="ホームベース 21"/>
          <p:cNvSpPr/>
          <p:nvPr/>
        </p:nvSpPr>
        <p:spPr>
          <a:xfrm>
            <a:off x="1161354" y="5337454"/>
            <a:ext cx="4635808" cy="31279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セキュリティ・バイ・デザインの運用・</a:t>
            </a:r>
            <a:r>
              <a:rPr lang="en-US" altLang="ja-JP" sz="1100" dirty="0">
                <a:solidFill>
                  <a:schemeClr val="tx1"/>
                </a:solidFill>
                <a:latin typeface="+mj-ea"/>
                <a:ea typeface="+mj-ea"/>
              </a:rPr>
              <a:t>CSIRT※</a:t>
            </a:r>
            <a:r>
              <a:rPr lang="ja-JP" altLang="en-US" sz="1100" dirty="0">
                <a:solidFill>
                  <a:schemeClr val="tx1"/>
                </a:solidFill>
                <a:latin typeface="+mj-ea"/>
                <a:ea typeface="+mj-ea"/>
              </a:rPr>
              <a:t>機能強化</a:t>
            </a:r>
          </a:p>
        </p:txBody>
      </p:sp>
      <p:sp>
        <p:nvSpPr>
          <p:cNvPr id="38" name="矢印: 右 37">
            <a:extLst>
              <a:ext uri="{FF2B5EF4-FFF2-40B4-BE49-F238E27FC236}">
                <a16:creationId xmlns:a16="http://schemas.microsoft.com/office/drawing/2014/main" id="{0608C40A-0855-49AB-9FF0-53958508E7ED}"/>
              </a:ext>
            </a:extLst>
          </p:cNvPr>
          <p:cNvSpPr/>
          <p:nvPr/>
        </p:nvSpPr>
        <p:spPr bwMode="auto">
          <a:xfrm>
            <a:off x="2865181" y="2812679"/>
            <a:ext cx="1728229" cy="475110"/>
          </a:xfrm>
          <a:prstGeom prst="rightArrow">
            <a:avLst/>
          </a:prstGeom>
          <a:solidFill>
            <a:srgbClr val="FF99FF"/>
          </a:solidFill>
          <a:ln>
            <a:solidFill>
              <a:srgbClr val="DF5327"/>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0" name="十字形 39">
            <a:extLst>
              <a:ext uri="{FF2B5EF4-FFF2-40B4-BE49-F238E27FC236}">
                <a16:creationId xmlns:a16="http://schemas.microsoft.com/office/drawing/2014/main" id="{E612AE9A-A545-4D19-8F51-8334CB7ECBF3}"/>
              </a:ext>
            </a:extLst>
          </p:cNvPr>
          <p:cNvSpPr/>
          <p:nvPr/>
        </p:nvSpPr>
        <p:spPr bwMode="auto">
          <a:xfrm>
            <a:off x="4465122" y="2619571"/>
            <a:ext cx="966098" cy="611478"/>
          </a:xfrm>
          <a:prstGeom prst="plu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48" name="図 47"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9529" y="3490107"/>
            <a:ext cx="601478" cy="782269"/>
          </a:xfrm>
          <a:prstGeom prst="rect">
            <a:avLst/>
          </a:prstGeom>
        </p:spPr>
      </p:pic>
      <p:sp>
        <p:nvSpPr>
          <p:cNvPr id="50" name="テキスト ボックス 49">
            <a:extLst>
              <a:ext uri="{FF2B5EF4-FFF2-40B4-BE49-F238E27FC236}">
                <a16:creationId xmlns:a16="http://schemas.microsoft.com/office/drawing/2014/main" id="{D47DDCC1-98AB-4D95-AC73-BEA6AD20150F}"/>
              </a:ext>
            </a:extLst>
          </p:cNvPr>
          <p:cNvSpPr txBox="1"/>
          <p:nvPr/>
        </p:nvSpPr>
        <p:spPr>
          <a:xfrm>
            <a:off x="6571783" y="3222209"/>
            <a:ext cx="2607386" cy="5663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100" dirty="0">
                <a:solidFill>
                  <a:prstClr val="black"/>
                </a:solidFill>
                <a:latin typeface="メイリオ"/>
                <a:ea typeface="メイリオ"/>
              </a:rPr>
              <a:t>様々なシステム環境に整理されている情報資産（データ）を守る</a:t>
            </a:r>
            <a:endParaRPr lang="en-US" altLang="ja-JP" sz="1100" dirty="0">
              <a:solidFill>
                <a:prstClr val="black"/>
              </a:solidFill>
              <a:latin typeface="メイリオ"/>
              <a:ea typeface="メイリオ"/>
            </a:endParaRPr>
          </a:p>
        </p:txBody>
      </p:sp>
      <p:sp>
        <p:nvSpPr>
          <p:cNvPr id="35" name="ホームベース 21">
            <a:extLst>
              <a:ext uri="{FF2B5EF4-FFF2-40B4-BE49-F238E27FC236}">
                <a16:creationId xmlns:a16="http://schemas.microsoft.com/office/drawing/2014/main" id="{C4AA1E63-458E-47CD-9899-6836AB15F926}"/>
              </a:ext>
            </a:extLst>
          </p:cNvPr>
          <p:cNvSpPr/>
          <p:nvPr/>
        </p:nvSpPr>
        <p:spPr>
          <a:xfrm>
            <a:off x="326686" y="5689690"/>
            <a:ext cx="1735220" cy="31279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情報資産の詳細把握</a:t>
            </a:r>
          </a:p>
        </p:txBody>
      </p:sp>
      <p:sp>
        <p:nvSpPr>
          <p:cNvPr id="36" name="ホームベース 21">
            <a:extLst>
              <a:ext uri="{FF2B5EF4-FFF2-40B4-BE49-F238E27FC236}">
                <a16:creationId xmlns:a16="http://schemas.microsoft.com/office/drawing/2014/main" id="{C4AA1E63-458E-47CD-9899-6836AB15F926}"/>
              </a:ext>
            </a:extLst>
          </p:cNvPr>
          <p:cNvSpPr/>
          <p:nvPr/>
        </p:nvSpPr>
        <p:spPr>
          <a:xfrm>
            <a:off x="2193906" y="5689690"/>
            <a:ext cx="3603256" cy="31279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新たな情報セキュリティ対策に向けた調査・検討</a:t>
            </a:r>
          </a:p>
        </p:txBody>
      </p:sp>
      <p:sp>
        <p:nvSpPr>
          <p:cNvPr id="39" name="正方形/長方形 38"/>
          <p:cNvSpPr/>
          <p:nvPr/>
        </p:nvSpPr>
        <p:spPr>
          <a:xfrm>
            <a:off x="217128" y="6141976"/>
            <a:ext cx="9357092"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000" dirty="0">
                <a:solidFill>
                  <a:prstClr val="black"/>
                </a:solidFill>
                <a:latin typeface="メイリオ"/>
                <a:ea typeface="メイリオ"/>
              </a:rPr>
              <a:t>※CSIRT...Computer Security Incident Response Team</a:t>
            </a:r>
            <a:r>
              <a:rPr lang="ja-JP" altLang="ja-JP" sz="1000" dirty="0">
                <a:solidFill>
                  <a:prstClr val="black"/>
                </a:solidFill>
                <a:latin typeface="メイリオ"/>
                <a:ea typeface="メイリオ"/>
              </a:rPr>
              <a:t>の略。コンピュータやネットワーク上で何らかの問題が起きていないかどうか監視すると共に、万が一問題が発生した場合に</a:t>
            </a:r>
            <a:r>
              <a:rPr lang="ja-JP" altLang="en-US" sz="1000" dirty="0">
                <a:solidFill>
                  <a:prstClr val="black"/>
                </a:solidFill>
                <a:latin typeface="メイリオ"/>
                <a:ea typeface="メイリオ"/>
              </a:rPr>
              <a:t>、</a:t>
            </a:r>
            <a:r>
              <a:rPr lang="ja-JP" altLang="ja-JP" sz="1000" dirty="0">
                <a:solidFill>
                  <a:prstClr val="black"/>
                </a:solidFill>
                <a:latin typeface="メイリオ"/>
                <a:ea typeface="メイリオ"/>
              </a:rPr>
              <a:t>その原因解析や影響範囲の調査等を行う組織の総称。</a:t>
            </a:r>
            <a:endParaRPr lang="en-US" altLang="ja-JP" sz="1000" dirty="0">
              <a:solidFill>
                <a:prstClr val="black"/>
              </a:solidFill>
              <a:latin typeface="メイリオ"/>
              <a:ea typeface="メイリオ"/>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2007" y="2741292"/>
            <a:ext cx="1760542" cy="1592312"/>
          </a:xfrm>
          <a:prstGeom prst="rect">
            <a:avLst/>
          </a:prstGeom>
        </p:spPr>
      </p:pic>
      <p:pic>
        <p:nvPicPr>
          <p:cNvPr id="37" name="図 36"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9089" y="2560065"/>
            <a:ext cx="601478" cy="782269"/>
          </a:xfrm>
          <a:prstGeom prst="rect">
            <a:avLst/>
          </a:prstGeom>
        </p:spPr>
      </p:pic>
      <p:pic>
        <p:nvPicPr>
          <p:cNvPr id="42" name="図 41"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5843" y="2544244"/>
            <a:ext cx="601478" cy="782269"/>
          </a:xfrm>
          <a:prstGeom prst="rect">
            <a:avLst/>
          </a:prstGeom>
        </p:spPr>
      </p:pic>
      <p:pic>
        <p:nvPicPr>
          <p:cNvPr id="43" name="図 42"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2638" y="3537448"/>
            <a:ext cx="601478" cy="782269"/>
          </a:xfrm>
          <a:prstGeom prst="rect">
            <a:avLst/>
          </a:prstGeom>
        </p:spPr>
      </p:pic>
      <p:sp>
        <p:nvSpPr>
          <p:cNvPr id="4" name="乗算記号 3">
            <a:extLst>
              <a:ext uri="{FF2B5EF4-FFF2-40B4-BE49-F238E27FC236}">
                <a16:creationId xmlns:a16="http://schemas.microsoft.com/office/drawing/2014/main" id="{FC9D4195-06D8-4CBA-96FC-B1A985EDB653}"/>
              </a:ext>
            </a:extLst>
          </p:cNvPr>
          <p:cNvSpPr/>
          <p:nvPr/>
        </p:nvSpPr>
        <p:spPr bwMode="auto">
          <a:xfrm>
            <a:off x="3236451" y="2685811"/>
            <a:ext cx="967687" cy="733086"/>
          </a:xfrm>
          <a:prstGeom prst="mathMultiply">
            <a:avLst/>
          </a:prstGeom>
          <a:solidFill>
            <a:srgbClr val="FF0000"/>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4" name="矢印: 右 43">
            <a:extLst>
              <a:ext uri="{FF2B5EF4-FFF2-40B4-BE49-F238E27FC236}">
                <a16:creationId xmlns:a16="http://schemas.microsoft.com/office/drawing/2014/main" id="{10A005D7-E789-4C3B-B4F9-D8B4090D05FC}"/>
              </a:ext>
            </a:extLst>
          </p:cNvPr>
          <p:cNvSpPr/>
          <p:nvPr/>
        </p:nvSpPr>
        <p:spPr bwMode="auto">
          <a:xfrm>
            <a:off x="2856217" y="3731558"/>
            <a:ext cx="1728229" cy="475110"/>
          </a:xfrm>
          <a:prstGeom prst="rightArrow">
            <a:avLst/>
          </a:prstGeom>
          <a:solidFill>
            <a:srgbClr val="D7FFDE"/>
          </a:solidFill>
          <a:ln>
            <a:solidFill>
              <a:srgbClr val="00FF00"/>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 name="楕円 6">
            <a:extLst>
              <a:ext uri="{FF2B5EF4-FFF2-40B4-BE49-F238E27FC236}">
                <a16:creationId xmlns:a16="http://schemas.microsoft.com/office/drawing/2014/main" id="{7062C695-D5F0-4348-A01D-8A7D8DDA975C}"/>
              </a:ext>
            </a:extLst>
          </p:cNvPr>
          <p:cNvSpPr/>
          <p:nvPr/>
        </p:nvSpPr>
        <p:spPr bwMode="auto">
          <a:xfrm>
            <a:off x="3443896" y="3714141"/>
            <a:ext cx="570797" cy="546878"/>
          </a:xfrm>
          <a:prstGeom prst="ellipse">
            <a:avLst/>
          </a:prstGeom>
          <a:noFill/>
          <a:ln w="76200">
            <a:solidFill>
              <a:srgbClr val="0070C0"/>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9" name="図 8" descr="おもちゃ, レゴ が含まれている画像&#10;&#10;自動的に生成された説明">
            <a:extLst>
              <a:ext uri="{FF2B5EF4-FFF2-40B4-BE49-F238E27FC236}">
                <a16:creationId xmlns:a16="http://schemas.microsoft.com/office/drawing/2014/main" id="{405879BC-F614-46DB-A254-F3E240E5A87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14979" y="3545568"/>
            <a:ext cx="714475" cy="990738"/>
          </a:xfrm>
          <a:prstGeom prst="rect">
            <a:avLst/>
          </a:prstGeom>
        </p:spPr>
      </p:pic>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66972" y="2639623"/>
            <a:ext cx="916808" cy="916806"/>
          </a:xfrm>
          <a:prstGeom prst="rect">
            <a:avLst/>
          </a:prstGeom>
        </p:spPr>
      </p:pic>
      <p:sp>
        <p:nvSpPr>
          <p:cNvPr id="32" name="正方形/長方形 31"/>
          <p:cNvSpPr/>
          <p:nvPr/>
        </p:nvSpPr>
        <p:spPr>
          <a:xfrm>
            <a:off x="6025368" y="4766120"/>
            <a:ext cx="3572306" cy="1074140"/>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・セキュリティインシデントによるリスク・発生件数の低減</a:t>
            </a:r>
          </a:p>
          <a:p>
            <a:r>
              <a:rPr lang="ja-JP" altLang="en-US" sz="1100" dirty="0">
                <a:solidFill>
                  <a:prstClr val="black"/>
                </a:solidFill>
                <a:latin typeface="+mj-lt"/>
              </a:rPr>
              <a:t>・サイバー攻撃を受けた場合の被害の最小化</a:t>
            </a:r>
          </a:p>
        </p:txBody>
      </p:sp>
    </p:spTree>
    <p:extLst>
      <p:ext uri="{BB962C8B-B14F-4D97-AF65-F5344CB8AC3E}">
        <p14:creationId xmlns:p14="http://schemas.microsoft.com/office/powerpoint/2010/main" val="3230067470"/>
      </p:ext>
    </p:extLst>
  </p:cSld>
  <p:clrMapOvr>
    <a:masterClrMapping/>
  </p:clrMapOvr>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2457</Words>
  <Application>Microsoft Office PowerPoint</Application>
  <PresentationFormat>A4 210 x 297 mm</PresentationFormat>
  <Paragraphs>188</Paragraphs>
  <Slides>8</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7</vt:i4>
      </vt:variant>
      <vt:variant>
        <vt:lpstr>スライド タイトル</vt:lpstr>
      </vt:variant>
      <vt:variant>
        <vt:i4>8</vt:i4>
      </vt:variant>
    </vt:vector>
  </HeadingPairs>
  <TitlesOfParts>
    <vt:vector size="20" baseType="lpstr">
      <vt:lpstr>Meiryo UI</vt:lpstr>
      <vt:lpstr>メイリオ</vt:lpstr>
      <vt:lpstr>Arial</vt:lpstr>
      <vt:lpstr>Calibri</vt:lpstr>
      <vt:lpstr>Wingdings</vt:lpstr>
      <vt:lpstr>6_標準デザイン</vt:lpstr>
      <vt:lpstr>4_標準デザイン</vt:lpstr>
      <vt:lpstr>7_標準デザイン</vt:lpstr>
      <vt:lpstr>2_標準デザイン</vt:lpstr>
      <vt:lpstr>5_標準デザイン</vt:lpstr>
      <vt:lpstr>3_標準デザイン</vt:lpstr>
      <vt:lpstr>8_標準デザイン</vt:lpstr>
      <vt:lpstr>教育分野へのＩＣＴ活用</vt:lpstr>
      <vt:lpstr>教育分野へのＩＣＴ活用</vt:lpstr>
      <vt:lpstr>オープンデータの充実</vt:lpstr>
      <vt:lpstr>EBPMの推進</vt:lpstr>
      <vt:lpstr>EBPMの推進</vt:lpstr>
      <vt:lpstr>防災</vt:lpstr>
      <vt:lpstr>災害に強いICTインフラの整備</vt:lpstr>
      <vt:lpstr>時代に即した情報セキュリティ対策の実施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2020-07-30T08:54:59Z</dcterms:created>
  <dcterms:modified xsi:type="dcterms:W3CDTF">2022-05-02T06:24:46Z</dcterms:modified>
</cp:coreProperties>
</file>