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54" r:id="rId1"/>
    <p:sldMasterId id="2147483652" r:id="rId2"/>
    <p:sldMasterId id="2147483655" r:id="rId3"/>
    <p:sldMasterId id="2147483650" r:id="rId4"/>
    <p:sldMasterId id="2147483653" r:id="rId5"/>
    <p:sldMasterId id="2147483651" r:id="rId6"/>
    <p:sldMasterId id="2147483735" r:id="rId7"/>
  </p:sldMasterIdLst>
  <p:notesMasterIdLst>
    <p:notesMasterId r:id="rId16"/>
  </p:notesMasterIdLst>
  <p:handoutMasterIdLst>
    <p:handoutMasterId r:id="rId17"/>
  </p:handoutMasterIdLst>
  <p:sldIdLst>
    <p:sldId id="554" r:id="rId8"/>
    <p:sldId id="555" r:id="rId9"/>
    <p:sldId id="557" r:id="rId10"/>
    <p:sldId id="560" r:id="rId11"/>
    <p:sldId id="570" r:id="rId12"/>
    <p:sldId id="563" r:id="rId13"/>
    <p:sldId id="569" r:id="rId14"/>
    <p:sldId id="561" r:id="rId15"/>
  </p:sldIdLst>
  <p:sldSz cx="9906000" cy="6858000" type="A4"/>
  <p:notesSz cx="7104063" cy="10234613"/>
  <p:defaultTex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p:defaultTextStyle>
  <p:extLst>
    <p:ext uri="{521415D9-36F7-43E2-AB2F-B90AF26B5E84}">
      <p14:sectionLst xmlns:p14="http://schemas.microsoft.com/office/powerpoint/2010/main">
        <p14:section name="本編" id="{FFE16742-2CDA-4863-AC2C-238EF8B7E021}">
          <p14:sldIdLst>
            <p14:sldId id="554"/>
            <p14:sldId id="555"/>
            <p14:sldId id="557"/>
            <p14:sldId id="560"/>
            <p14:sldId id="570"/>
            <p14:sldId id="563"/>
            <p14:sldId id="569"/>
            <p14:sldId id="561"/>
          </p14:sldIdLst>
        </p14:section>
        <p14:section name="資料編" id="{C3585947-F2C5-4FBD-A85E-CA1DD17C3BB7}">
          <p14:sldIdLst/>
        </p14:section>
      </p14:sectionLst>
    </p:ext>
    <p:ext uri="{EFAFB233-063F-42B5-8137-9DF3F51BA10A}">
      <p15:sldGuideLst xmlns:p15="http://schemas.microsoft.com/office/powerpoint/2012/main">
        <p15:guide id="1" orient="horz" pos="2523" userDrawn="1">
          <p15:clr>
            <a:srgbClr val="A4A3A4"/>
          </p15:clr>
        </p15:guide>
        <p15:guide id="2" orient="horz" pos="391">
          <p15:clr>
            <a:srgbClr val="A4A3A4"/>
          </p15:clr>
        </p15:guide>
        <p15:guide id="3" orient="horz" pos="2160">
          <p15:clr>
            <a:srgbClr val="A4A3A4"/>
          </p15:clr>
        </p15:guide>
        <p15:guide id="4" orient="horz" pos="1185">
          <p15:clr>
            <a:srgbClr val="A4A3A4"/>
          </p15:clr>
        </p15:guide>
        <p15:guide id="5" orient="horz" pos="3135">
          <p15:clr>
            <a:srgbClr val="A4A3A4"/>
          </p15:clr>
        </p15:guide>
        <p15:guide id="6" orient="horz" pos="595">
          <p15:clr>
            <a:srgbClr val="A4A3A4"/>
          </p15:clr>
        </p15:guide>
        <p15:guide id="7" pos="3120">
          <p15:clr>
            <a:srgbClr val="A4A3A4"/>
          </p15:clr>
        </p15:guide>
        <p15:guide id="8" pos="2145">
          <p15:clr>
            <a:srgbClr val="A4A3A4"/>
          </p15:clr>
        </p15:guide>
        <p15:guide id="9" pos="4095">
          <p15:clr>
            <a:srgbClr val="A4A3A4"/>
          </p15:clr>
        </p15:guide>
        <p15:guide id="10" pos="5728">
          <p15:clr>
            <a:srgbClr val="A4A3A4"/>
          </p15:clr>
        </p15:guide>
        <p15:guide id="11" pos="51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34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8700"/>
    <a:srgbClr val="F69200"/>
    <a:srgbClr val="4D4D4D"/>
    <a:srgbClr val="FF99FF"/>
    <a:srgbClr val="DA4C20"/>
    <a:srgbClr val="E8D0D0"/>
    <a:srgbClr val="B73101"/>
    <a:srgbClr val="FEC306"/>
    <a:srgbClr val="DF5327"/>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93391" autoAdjust="0"/>
  </p:normalViewPr>
  <p:slideViewPr>
    <p:cSldViewPr snapToGrid="0">
      <p:cViewPr varScale="1">
        <p:scale>
          <a:sx n="59" d="100"/>
          <a:sy n="59" d="100"/>
        </p:scale>
        <p:origin x="1408" y="52"/>
      </p:cViewPr>
      <p:guideLst>
        <p:guide orient="horz" pos="2523"/>
        <p:guide orient="horz" pos="391"/>
        <p:guide orient="horz" pos="2160"/>
        <p:guide orient="horz" pos="1185"/>
        <p:guide orient="horz" pos="3135"/>
        <p:guide orient="horz" pos="595"/>
        <p:guide pos="3120"/>
        <p:guide pos="2145"/>
        <p:guide pos="4095"/>
        <p:guide pos="5728"/>
        <p:guide pos="512"/>
      </p:guideLst>
    </p:cSldViewPr>
  </p:slideViewPr>
  <p:notesTextViewPr>
    <p:cViewPr>
      <p:scale>
        <a:sx n="1" d="1"/>
        <a:sy n="1" d="1"/>
      </p:scale>
      <p:origin x="0" y="0"/>
    </p:cViewPr>
  </p:notesTextViewPr>
  <p:notesViewPr>
    <p:cSldViewPr snapToGrid="0">
      <p:cViewPr>
        <p:scale>
          <a:sx n="1" d="2"/>
          <a:sy n="1" d="2"/>
        </p:scale>
        <p:origin x="0" y="0"/>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 y="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lvl1pP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3" name="Rectangle 3"/>
          <p:cNvSpPr>
            <a:spLocks noGrp="1" noChangeArrowheads="1"/>
          </p:cNvSpPr>
          <p:nvPr>
            <p:ph type="dt" sz="quarter" idx="1"/>
          </p:nvPr>
        </p:nvSpPr>
        <p:spPr bwMode="auto">
          <a:xfrm>
            <a:off x="4023626" y="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lvl1pPr algn="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4" name="Rectangle 4"/>
          <p:cNvSpPr>
            <a:spLocks noGrp="1" noChangeArrowheads="1"/>
          </p:cNvSpPr>
          <p:nvPr>
            <p:ph type="ftr" sz="quarter" idx="2"/>
          </p:nvPr>
        </p:nvSpPr>
        <p:spPr bwMode="auto">
          <a:xfrm>
            <a:off x="1" y="972185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b" anchorCtr="0" compatLnSpc="1">
            <a:prstTxWarp prst="textNoShape">
              <a:avLst/>
            </a:prstTxWarp>
          </a:bodyPr>
          <a:lstStyle>
            <a:lvl1pP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5" name="Rectangle 5"/>
          <p:cNvSpPr>
            <a:spLocks noGrp="1" noChangeArrowheads="1"/>
          </p:cNvSpPr>
          <p:nvPr>
            <p:ph type="sldNum" sz="quarter" idx="3"/>
          </p:nvPr>
        </p:nvSpPr>
        <p:spPr bwMode="auto">
          <a:xfrm>
            <a:off x="4023626" y="972185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b" anchorCtr="0" compatLnSpc="1">
            <a:prstTxWarp prst="textNoShape">
              <a:avLst/>
            </a:prstTxWarp>
          </a:bodyPr>
          <a:lstStyle>
            <a:lvl1pPr algn="r" defTabSz="990597">
              <a:lnSpc>
                <a:spcPct val="100000"/>
              </a:lnSpc>
              <a:spcBef>
                <a:spcPct val="0"/>
              </a:spcBef>
              <a:defRPr sz="1300">
                <a:solidFill>
                  <a:schemeClr val="tx1"/>
                </a:solidFill>
                <a:ea typeface="ＭＳ Ｐゴシック" panose="020B0600070205080204" pitchFamily="50" charset="-128"/>
              </a:defRPr>
            </a:lvl1pPr>
          </a:lstStyle>
          <a:p>
            <a:fld id="{4AA43CAA-F8D9-4772-8863-89498C00E2FB}" type="slidenum">
              <a:rPr lang="en-US" altLang="ja-JP"/>
              <a:pPr/>
              <a:t>‹#›</a:t>
            </a:fld>
            <a:endParaRPr lang="en-US" altLang="ja-JP"/>
          </a:p>
        </p:txBody>
      </p:sp>
    </p:spTree>
    <p:extLst>
      <p:ext uri="{BB962C8B-B14F-4D97-AF65-F5344CB8AC3E}">
        <p14:creationId xmlns:p14="http://schemas.microsoft.com/office/powerpoint/2010/main" val="4289525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 y="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lvl1pP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7" name="Rectangle 3"/>
          <p:cNvSpPr>
            <a:spLocks noGrp="1" noChangeArrowheads="1"/>
          </p:cNvSpPr>
          <p:nvPr>
            <p:ph type="dt" idx="1"/>
          </p:nvPr>
        </p:nvSpPr>
        <p:spPr bwMode="auto">
          <a:xfrm>
            <a:off x="4023626" y="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lvl1pPr algn="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781050" y="768350"/>
            <a:ext cx="554355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709773" y="4860925"/>
            <a:ext cx="568452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1" y="972185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b" anchorCtr="0" compatLnSpc="1">
            <a:prstTxWarp prst="textNoShape">
              <a:avLst/>
            </a:prstTxWarp>
          </a:bodyPr>
          <a:lstStyle>
            <a:lvl1pP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11" name="Rectangle 7"/>
          <p:cNvSpPr>
            <a:spLocks noGrp="1" noChangeArrowheads="1"/>
          </p:cNvSpPr>
          <p:nvPr>
            <p:ph type="sldNum" sz="quarter" idx="5"/>
          </p:nvPr>
        </p:nvSpPr>
        <p:spPr bwMode="auto">
          <a:xfrm>
            <a:off x="4023626" y="972185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b" anchorCtr="0" compatLnSpc="1">
            <a:prstTxWarp prst="textNoShape">
              <a:avLst/>
            </a:prstTxWarp>
          </a:bodyPr>
          <a:lstStyle>
            <a:lvl1pPr algn="r" defTabSz="990597">
              <a:lnSpc>
                <a:spcPct val="100000"/>
              </a:lnSpc>
              <a:spcBef>
                <a:spcPct val="0"/>
              </a:spcBef>
              <a:defRPr sz="1300">
                <a:solidFill>
                  <a:schemeClr val="tx1"/>
                </a:solidFill>
                <a:ea typeface="ＭＳ Ｐゴシック" panose="020B0600070205080204" pitchFamily="50" charset="-128"/>
              </a:defRPr>
            </a:lvl1pPr>
          </a:lstStyle>
          <a:p>
            <a:fld id="{D1BAD1C1-0E96-402A-B153-AAE1930FC3D4}" type="slidenum">
              <a:rPr lang="en-US" altLang="ja-JP"/>
              <a:pPr/>
              <a:t>‹#›</a:t>
            </a:fld>
            <a:endParaRPr lang="en-US" altLang="ja-JP"/>
          </a:p>
        </p:txBody>
      </p:sp>
    </p:spTree>
    <p:extLst>
      <p:ext uri="{BB962C8B-B14F-4D97-AF65-F5344CB8AC3E}">
        <p14:creationId xmlns:p14="http://schemas.microsoft.com/office/powerpoint/2010/main" val="1487058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2</a:t>
            </a:fld>
            <a:endParaRPr lang="en-US" altLang="ja-JP"/>
          </a:p>
        </p:txBody>
      </p:sp>
    </p:spTree>
    <p:extLst>
      <p:ext uri="{BB962C8B-B14F-4D97-AF65-F5344CB8AC3E}">
        <p14:creationId xmlns:p14="http://schemas.microsoft.com/office/powerpoint/2010/main" val="2686130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3</a:t>
            </a:fld>
            <a:endParaRPr lang="en-US" altLang="ja-JP"/>
          </a:p>
        </p:txBody>
      </p:sp>
    </p:spTree>
    <p:extLst>
      <p:ext uri="{BB962C8B-B14F-4D97-AF65-F5344CB8AC3E}">
        <p14:creationId xmlns:p14="http://schemas.microsoft.com/office/powerpoint/2010/main" val="2529520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4</a:t>
            </a:fld>
            <a:endParaRPr lang="en-US" altLang="ja-JP"/>
          </a:p>
        </p:txBody>
      </p:sp>
    </p:spTree>
    <p:extLst>
      <p:ext uri="{BB962C8B-B14F-4D97-AF65-F5344CB8AC3E}">
        <p14:creationId xmlns:p14="http://schemas.microsoft.com/office/powerpoint/2010/main" val="3371745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5</a:t>
            </a:fld>
            <a:endParaRPr lang="en-US" altLang="ja-JP"/>
          </a:p>
        </p:txBody>
      </p:sp>
    </p:spTree>
    <p:extLst>
      <p:ext uri="{BB962C8B-B14F-4D97-AF65-F5344CB8AC3E}">
        <p14:creationId xmlns:p14="http://schemas.microsoft.com/office/powerpoint/2010/main" val="3241794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6</a:t>
            </a:fld>
            <a:endParaRPr lang="en-US" altLang="ja-JP"/>
          </a:p>
        </p:txBody>
      </p:sp>
    </p:spTree>
    <p:extLst>
      <p:ext uri="{BB962C8B-B14F-4D97-AF65-F5344CB8AC3E}">
        <p14:creationId xmlns:p14="http://schemas.microsoft.com/office/powerpoint/2010/main" val="3868078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7</a:t>
            </a:fld>
            <a:endParaRPr lang="en-US" altLang="ja-JP"/>
          </a:p>
        </p:txBody>
      </p:sp>
    </p:spTree>
    <p:extLst>
      <p:ext uri="{BB962C8B-B14F-4D97-AF65-F5344CB8AC3E}">
        <p14:creationId xmlns:p14="http://schemas.microsoft.com/office/powerpoint/2010/main" val="2916255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9903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73592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10476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1CB25E3E-A466-48C9-9475-8605BDB45D95}" type="slidenum">
              <a:rPr lang="en-US" altLang="ja-JP"/>
              <a:pPr/>
              <a:t>‹#›</a:t>
            </a:fld>
            <a:endParaRPr lang="en-US" altLang="ja-JP"/>
          </a:p>
        </p:txBody>
      </p:sp>
    </p:spTree>
    <p:extLst>
      <p:ext uri="{BB962C8B-B14F-4D97-AF65-F5344CB8AC3E}">
        <p14:creationId xmlns:p14="http://schemas.microsoft.com/office/powerpoint/2010/main" val="350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F3ACBDD4-41DB-4240-A655-7396D11B8BEB}" type="slidenum">
              <a:rPr lang="en-US" altLang="ja-JP"/>
              <a:pPr/>
              <a:t>‹#›</a:t>
            </a:fld>
            <a:endParaRPr lang="en-US" altLang="ja-JP"/>
          </a:p>
        </p:txBody>
      </p:sp>
    </p:spTree>
    <p:extLst>
      <p:ext uri="{BB962C8B-B14F-4D97-AF65-F5344CB8AC3E}">
        <p14:creationId xmlns:p14="http://schemas.microsoft.com/office/powerpoint/2010/main" val="4144570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F5CC3CC8-C8F7-48A5-A2D8-B541216CCBF8}" type="slidenum">
              <a:rPr lang="en-US" altLang="ja-JP"/>
              <a:pPr/>
              <a:t>‹#›</a:t>
            </a:fld>
            <a:endParaRPr lang="en-US" altLang="ja-JP"/>
          </a:p>
        </p:txBody>
      </p:sp>
    </p:spTree>
    <p:extLst>
      <p:ext uri="{BB962C8B-B14F-4D97-AF65-F5344CB8AC3E}">
        <p14:creationId xmlns:p14="http://schemas.microsoft.com/office/powerpoint/2010/main" val="2903687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63281EA2-573B-4613-A30B-B24EC0C74477}" type="slidenum">
              <a:rPr lang="en-US" altLang="ja-JP"/>
              <a:pPr/>
              <a:t>‹#›</a:t>
            </a:fld>
            <a:endParaRPr lang="en-US" altLang="ja-JP"/>
          </a:p>
        </p:txBody>
      </p:sp>
    </p:spTree>
    <p:extLst>
      <p:ext uri="{BB962C8B-B14F-4D97-AF65-F5344CB8AC3E}">
        <p14:creationId xmlns:p14="http://schemas.microsoft.com/office/powerpoint/2010/main" val="1959471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0BBCB1E7-E20E-4D82-8902-BEF31A1E5222}" type="slidenum">
              <a:rPr lang="en-US" altLang="ja-JP"/>
              <a:pPr/>
              <a:t>‹#›</a:t>
            </a:fld>
            <a:endParaRPr lang="en-US" altLang="ja-JP"/>
          </a:p>
        </p:txBody>
      </p:sp>
    </p:spTree>
    <p:extLst>
      <p:ext uri="{BB962C8B-B14F-4D97-AF65-F5344CB8AC3E}">
        <p14:creationId xmlns:p14="http://schemas.microsoft.com/office/powerpoint/2010/main" val="3124209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BFD2F668-4010-4DAC-A2AE-7ED93632BBDE}" type="slidenum">
              <a:rPr lang="en-US" altLang="ja-JP"/>
              <a:pPr/>
              <a:t>‹#›</a:t>
            </a:fld>
            <a:endParaRPr lang="en-US" altLang="ja-JP"/>
          </a:p>
        </p:txBody>
      </p:sp>
    </p:spTree>
    <p:extLst>
      <p:ext uri="{BB962C8B-B14F-4D97-AF65-F5344CB8AC3E}">
        <p14:creationId xmlns:p14="http://schemas.microsoft.com/office/powerpoint/2010/main" val="1415757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610008DB-0F20-43EA-8913-5E4B0327B793}" type="slidenum">
              <a:rPr lang="en-US" altLang="ja-JP"/>
              <a:pPr/>
              <a:t>‹#›</a:t>
            </a:fld>
            <a:endParaRPr lang="en-US" altLang="ja-JP"/>
          </a:p>
        </p:txBody>
      </p:sp>
    </p:spTree>
    <p:extLst>
      <p:ext uri="{BB962C8B-B14F-4D97-AF65-F5344CB8AC3E}">
        <p14:creationId xmlns:p14="http://schemas.microsoft.com/office/powerpoint/2010/main" val="2918779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AAA15475-3E1A-415A-B7B2-2FCF67F6D27A}" type="slidenum">
              <a:rPr lang="en-US" altLang="ja-JP"/>
              <a:pPr/>
              <a:t>‹#›</a:t>
            </a:fld>
            <a:endParaRPr lang="en-US" altLang="ja-JP"/>
          </a:p>
        </p:txBody>
      </p:sp>
    </p:spTree>
    <p:extLst>
      <p:ext uri="{BB962C8B-B14F-4D97-AF65-F5344CB8AC3E}">
        <p14:creationId xmlns:p14="http://schemas.microsoft.com/office/powerpoint/2010/main" val="331535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6021920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80644892-C690-4E53-AE3A-BEE9C1E3CA98}" type="slidenum">
              <a:rPr lang="en-US" altLang="ja-JP"/>
              <a:pPr/>
              <a:t>‹#›</a:t>
            </a:fld>
            <a:endParaRPr lang="en-US" altLang="ja-JP"/>
          </a:p>
        </p:txBody>
      </p:sp>
    </p:spTree>
    <p:extLst>
      <p:ext uri="{BB962C8B-B14F-4D97-AF65-F5344CB8AC3E}">
        <p14:creationId xmlns:p14="http://schemas.microsoft.com/office/powerpoint/2010/main" val="1297949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00CCD2E6-93FE-494A-A2C7-02B2FA80D45E}" type="slidenum">
              <a:rPr lang="en-US" altLang="ja-JP"/>
              <a:pPr/>
              <a:t>‹#›</a:t>
            </a:fld>
            <a:endParaRPr lang="en-US" altLang="ja-JP"/>
          </a:p>
        </p:txBody>
      </p:sp>
    </p:spTree>
    <p:extLst>
      <p:ext uri="{BB962C8B-B14F-4D97-AF65-F5344CB8AC3E}">
        <p14:creationId xmlns:p14="http://schemas.microsoft.com/office/powerpoint/2010/main" val="3815154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8EF3EC3-E668-4D77-8970-6F16AD6744AE}" type="slidenum">
              <a:rPr lang="en-US" altLang="ja-JP"/>
              <a:pPr/>
              <a:t>‹#›</a:t>
            </a:fld>
            <a:endParaRPr lang="en-US" altLang="ja-JP"/>
          </a:p>
        </p:txBody>
      </p:sp>
    </p:spTree>
    <p:extLst>
      <p:ext uri="{BB962C8B-B14F-4D97-AF65-F5344CB8AC3E}">
        <p14:creationId xmlns:p14="http://schemas.microsoft.com/office/powerpoint/2010/main" val="3746587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4"/>
          <p:cNvSpPr>
            <a:spLocks noGrp="1" noChangeArrowheads="1"/>
          </p:cNvSpPr>
          <p:nvPr>
            <p:ph type="sldNum" sz="quarter" idx="10"/>
          </p:nvPr>
        </p:nvSpPr>
        <p:spPr>
          <a:ln/>
        </p:spPr>
        <p:txBody>
          <a:bodyPr/>
          <a:lstStyle>
            <a:lvl1pPr>
              <a:defRPr/>
            </a:lvl1pPr>
          </a:lstStyle>
          <a:p>
            <a:fld id="{3A673057-6BC8-47E9-A7CE-312F7FB6F63A}" type="slidenum">
              <a:rPr lang="en-US" altLang="ja-JP"/>
              <a:pPr/>
              <a:t>‹#›</a:t>
            </a:fld>
            <a:endParaRPr lang="en-US" altLang="ja-JP"/>
          </a:p>
        </p:txBody>
      </p:sp>
    </p:spTree>
    <p:extLst>
      <p:ext uri="{BB962C8B-B14F-4D97-AF65-F5344CB8AC3E}">
        <p14:creationId xmlns:p14="http://schemas.microsoft.com/office/powerpoint/2010/main" val="1261479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E41B0DE-1DDA-4C08-9262-F66AE59ED279}" type="slidenum">
              <a:rPr lang="en-US" altLang="ja-JP"/>
              <a:pPr/>
              <a:t>‹#›</a:t>
            </a:fld>
            <a:endParaRPr lang="en-US" altLang="ja-JP"/>
          </a:p>
        </p:txBody>
      </p:sp>
    </p:spTree>
    <p:extLst>
      <p:ext uri="{BB962C8B-B14F-4D97-AF65-F5344CB8AC3E}">
        <p14:creationId xmlns:p14="http://schemas.microsoft.com/office/powerpoint/2010/main" val="40333274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D5A04241-A600-4FB4-9E93-A2E01588AB56}" type="slidenum">
              <a:rPr lang="en-US" altLang="ja-JP"/>
              <a:pPr/>
              <a:t>‹#›</a:t>
            </a:fld>
            <a:endParaRPr lang="en-US" altLang="ja-JP"/>
          </a:p>
        </p:txBody>
      </p:sp>
    </p:spTree>
    <p:extLst>
      <p:ext uri="{BB962C8B-B14F-4D97-AF65-F5344CB8AC3E}">
        <p14:creationId xmlns:p14="http://schemas.microsoft.com/office/powerpoint/2010/main" val="42750269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4"/>
          <p:cNvSpPr>
            <a:spLocks noGrp="1" noChangeArrowheads="1"/>
          </p:cNvSpPr>
          <p:nvPr>
            <p:ph type="sldNum" sz="quarter" idx="10"/>
          </p:nvPr>
        </p:nvSpPr>
        <p:spPr>
          <a:ln/>
        </p:spPr>
        <p:txBody>
          <a:bodyPr/>
          <a:lstStyle>
            <a:lvl1pPr>
              <a:defRPr/>
            </a:lvl1pPr>
          </a:lstStyle>
          <a:p>
            <a:fld id="{17D6AA89-1CAE-4232-B76E-BD1FB226AC19}" type="slidenum">
              <a:rPr lang="en-US" altLang="ja-JP"/>
              <a:pPr/>
              <a:t>‹#›</a:t>
            </a:fld>
            <a:endParaRPr lang="en-US" altLang="ja-JP"/>
          </a:p>
        </p:txBody>
      </p:sp>
    </p:spTree>
    <p:extLst>
      <p:ext uri="{BB962C8B-B14F-4D97-AF65-F5344CB8AC3E}">
        <p14:creationId xmlns:p14="http://schemas.microsoft.com/office/powerpoint/2010/main" val="1659856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4"/>
          <p:cNvSpPr>
            <a:spLocks noGrp="1" noChangeArrowheads="1"/>
          </p:cNvSpPr>
          <p:nvPr>
            <p:ph type="sldNum" sz="quarter" idx="10"/>
          </p:nvPr>
        </p:nvSpPr>
        <p:spPr>
          <a:ln/>
        </p:spPr>
        <p:txBody>
          <a:bodyPr/>
          <a:lstStyle>
            <a:lvl1pPr>
              <a:defRPr/>
            </a:lvl1pPr>
          </a:lstStyle>
          <a:p>
            <a:fld id="{2F0FEEE1-66D2-4B0D-AD99-21258D884520}" type="slidenum">
              <a:rPr lang="en-US" altLang="ja-JP"/>
              <a:pPr/>
              <a:t>‹#›</a:t>
            </a:fld>
            <a:endParaRPr lang="en-US" altLang="ja-JP"/>
          </a:p>
        </p:txBody>
      </p:sp>
    </p:spTree>
    <p:extLst>
      <p:ext uri="{BB962C8B-B14F-4D97-AF65-F5344CB8AC3E}">
        <p14:creationId xmlns:p14="http://schemas.microsoft.com/office/powerpoint/2010/main" val="18808289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4"/>
          <p:cNvSpPr>
            <a:spLocks noGrp="1" noChangeArrowheads="1"/>
          </p:cNvSpPr>
          <p:nvPr>
            <p:ph type="sldNum" sz="quarter" idx="10"/>
          </p:nvPr>
        </p:nvSpPr>
        <p:spPr>
          <a:ln/>
        </p:spPr>
        <p:txBody>
          <a:bodyPr/>
          <a:lstStyle>
            <a:lvl1pPr>
              <a:defRPr/>
            </a:lvl1pPr>
          </a:lstStyle>
          <a:p>
            <a:fld id="{1C62F431-B937-4756-9060-5573037ED80E}" type="slidenum">
              <a:rPr lang="en-US" altLang="ja-JP"/>
              <a:pPr/>
              <a:t>‹#›</a:t>
            </a:fld>
            <a:endParaRPr lang="en-US" altLang="ja-JP"/>
          </a:p>
        </p:txBody>
      </p:sp>
    </p:spTree>
    <p:extLst>
      <p:ext uri="{BB962C8B-B14F-4D97-AF65-F5344CB8AC3E}">
        <p14:creationId xmlns:p14="http://schemas.microsoft.com/office/powerpoint/2010/main" val="100248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D4BE002A-0F5F-4E65-9D47-095A71B91614}" type="slidenum">
              <a:rPr lang="en-US" altLang="ja-JP"/>
              <a:pPr/>
              <a:t>‹#›</a:t>
            </a:fld>
            <a:endParaRPr lang="en-US" altLang="ja-JP"/>
          </a:p>
        </p:txBody>
      </p:sp>
    </p:spTree>
    <p:extLst>
      <p:ext uri="{BB962C8B-B14F-4D97-AF65-F5344CB8AC3E}">
        <p14:creationId xmlns:p14="http://schemas.microsoft.com/office/powerpoint/2010/main" val="54724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27224053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0D5D94F-600F-4978-A872-5AF20BCC15CC}" type="slidenum">
              <a:rPr lang="en-US" altLang="ja-JP"/>
              <a:pPr/>
              <a:t>‹#›</a:t>
            </a:fld>
            <a:endParaRPr lang="en-US" altLang="ja-JP"/>
          </a:p>
        </p:txBody>
      </p:sp>
    </p:spTree>
    <p:extLst>
      <p:ext uri="{BB962C8B-B14F-4D97-AF65-F5344CB8AC3E}">
        <p14:creationId xmlns:p14="http://schemas.microsoft.com/office/powerpoint/2010/main" val="13097108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E4BA396-4B27-4153-98CE-A3DD5CB3C112}" type="slidenum">
              <a:rPr lang="en-US" altLang="ja-JP"/>
              <a:pPr/>
              <a:t>‹#›</a:t>
            </a:fld>
            <a:endParaRPr lang="en-US" altLang="ja-JP"/>
          </a:p>
        </p:txBody>
      </p:sp>
    </p:spTree>
    <p:extLst>
      <p:ext uri="{BB962C8B-B14F-4D97-AF65-F5344CB8AC3E}">
        <p14:creationId xmlns:p14="http://schemas.microsoft.com/office/powerpoint/2010/main" val="880554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1FD793C6-F973-44A5-A9A3-484247DF9F00}" type="slidenum">
              <a:rPr lang="en-US" altLang="ja-JP"/>
              <a:pPr/>
              <a:t>‹#›</a:t>
            </a:fld>
            <a:endParaRPr lang="en-US" altLang="ja-JP"/>
          </a:p>
        </p:txBody>
      </p:sp>
    </p:spTree>
    <p:extLst>
      <p:ext uri="{BB962C8B-B14F-4D97-AF65-F5344CB8AC3E}">
        <p14:creationId xmlns:p14="http://schemas.microsoft.com/office/powerpoint/2010/main" val="42742911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C91C76B-BCA3-4A8E-9A44-00BDA12726B5}" type="slidenum">
              <a:rPr lang="en-US" altLang="ja-JP"/>
              <a:pPr/>
              <a:t>‹#›</a:t>
            </a:fld>
            <a:endParaRPr lang="en-US" altLang="ja-JP"/>
          </a:p>
        </p:txBody>
      </p:sp>
    </p:spTree>
    <p:extLst>
      <p:ext uri="{BB962C8B-B14F-4D97-AF65-F5344CB8AC3E}">
        <p14:creationId xmlns:p14="http://schemas.microsoft.com/office/powerpoint/2010/main" val="26759811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072563" cy="395287"/>
          </a:xfrm>
        </p:spPr>
        <p:txBody>
          <a:bodyPr/>
          <a:lstStyle/>
          <a:p>
            <a:r>
              <a:rPr lang="ja-JP" altLang="en-US"/>
              <a:t>マスター タイトルの書式設定</a:t>
            </a:r>
            <a:endParaRPr lang="en-US"/>
          </a:p>
        </p:txBody>
      </p:sp>
      <p:sp>
        <p:nvSpPr>
          <p:cNvPr id="3" name="表プレースホルダー 2"/>
          <p:cNvSpPr>
            <a:spLocks noGrp="1"/>
          </p:cNvSpPr>
          <p:nvPr>
            <p:ph type="tbl" idx="1"/>
          </p:nvPr>
        </p:nvSpPr>
        <p:spPr>
          <a:xfrm>
            <a:off x="495300" y="1600200"/>
            <a:ext cx="8915400" cy="4525963"/>
          </a:xfrm>
          <a:prstGeom prst="rect">
            <a:avLst/>
          </a:prstGeom>
        </p:spPr>
        <p:txBody>
          <a:bodyPr/>
          <a:lstStyle/>
          <a:p>
            <a:pPr lvl="0"/>
            <a:endParaRPr lang="en-US" noProof="0"/>
          </a:p>
        </p:txBody>
      </p:sp>
      <p:sp>
        <p:nvSpPr>
          <p:cNvPr id="4" name="Rectangle 4"/>
          <p:cNvSpPr>
            <a:spLocks noGrp="1" noChangeArrowheads="1"/>
          </p:cNvSpPr>
          <p:nvPr>
            <p:ph type="sldNum" sz="quarter" idx="10"/>
          </p:nvPr>
        </p:nvSpPr>
        <p:spPr>
          <a:ln/>
        </p:spPr>
        <p:txBody>
          <a:bodyPr/>
          <a:lstStyle>
            <a:lvl1pPr>
              <a:defRPr/>
            </a:lvl1pPr>
          </a:lstStyle>
          <a:p>
            <a:fld id="{2584D431-860B-4355-8E44-0D46147BB8CB}" type="slidenum">
              <a:rPr lang="en-US" altLang="ja-JP"/>
              <a:pPr/>
              <a:t>‹#›</a:t>
            </a:fld>
            <a:endParaRPr lang="en-US" altLang="ja-JP"/>
          </a:p>
        </p:txBody>
      </p:sp>
    </p:spTree>
    <p:extLst>
      <p:ext uri="{BB962C8B-B14F-4D97-AF65-F5344CB8AC3E}">
        <p14:creationId xmlns:p14="http://schemas.microsoft.com/office/powerpoint/2010/main" val="2743964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B12151A9-9E7E-42F3-8191-C3306623388C}" type="slidenum">
              <a:rPr lang="en-US" altLang="ja-JP"/>
              <a:pPr/>
              <a:t>‹#›</a:t>
            </a:fld>
            <a:endParaRPr lang="en-US" altLang="ja-JP"/>
          </a:p>
        </p:txBody>
      </p:sp>
    </p:spTree>
    <p:extLst>
      <p:ext uri="{BB962C8B-B14F-4D97-AF65-F5344CB8AC3E}">
        <p14:creationId xmlns:p14="http://schemas.microsoft.com/office/powerpoint/2010/main" val="418977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D54622F9-BBBC-4961-8942-6B6AD84B81FE}" type="slidenum">
              <a:rPr lang="en-US" altLang="ja-JP"/>
              <a:pPr/>
              <a:t>‹#›</a:t>
            </a:fld>
            <a:endParaRPr lang="en-US" altLang="ja-JP"/>
          </a:p>
        </p:txBody>
      </p:sp>
    </p:spTree>
    <p:extLst>
      <p:ext uri="{BB962C8B-B14F-4D97-AF65-F5344CB8AC3E}">
        <p14:creationId xmlns:p14="http://schemas.microsoft.com/office/powerpoint/2010/main" val="2439040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6CB733D7-6E1D-4904-9F5D-9BF4CEF47844}" type="slidenum">
              <a:rPr lang="en-US" altLang="ja-JP"/>
              <a:pPr/>
              <a:t>‹#›</a:t>
            </a:fld>
            <a:endParaRPr lang="en-US" altLang="ja-JP"/>
          </a:p>
        </p:txBody>
      </p:sp>
    </p:spTree>
    <p:extLst>
      <p:ext uri="{BB962C8B-B14F-4D97-AF65-F5344CB8AC3E}">
        <p14:creationId xmlns:p14="http://schemas.microsoft.com/office/powerpoint/2010/main" val="1706101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2B059851-E708-4C0C-9789-8A3495182428}" type="slidenum">
              <a:rPr lang="en-US" altLang="ja-JP"/>
              <a:pPr/>
              <a:t>‹#›</a:t>
            </a:fld>
            <a:endParaRPr lang="en-US" altLang="ja-JP"/>
          </a:p>
        </p:txBody>
      </p:sp>
    </p:spTree>
    <p:extLst>
      <p:ext uri="{BB962C8B-B14F-4D97-AF65-F5344CB8AC3E}">
        <p14:creationId xmlns:p14="http://schemas.microsoft.com/office/powerpoint/2010/main" val="18344576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5EF8FCF7-3228-447B-B58D-075A5A48AC1F}" type="slidenum">
              <a:rPr lang="en-US" altLang="ja-JP"/>
              <a:pPr/>
              <a:t>‹#›</a:t>
            </a:fld>
            <a:endParaRPr lang="en-US" altLang="ja-JP"/>
          </a:p>
        </p:txBody>
      </p:sp>
    </p:spTree>
    <p:extLst>
      <p:ext uri="{BB962C8B-B14F-4D97-AF65-F5344CB8AC3E}">
        <p14:creationId xmlns:p14="http://schemas.microsoft.com/office/powerpoint/2010/main" val="255657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128922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6D7E2887-AB3A-4CB2-9FE3-0FC7420669AF}" type="slidenum">
              <a:rPr lang="en-US" altLang="ja-JP"/>
              <a:pPr/>
              <a:t>‹#›</a:t>
            </a:fld>
            <a:endParaRPr lang="en-US" altLang="ja-JP"/>
          </a:p>
        </p:txBody>
      </p:sp>
    </p:spTree>
    <p:extLst>
      <p:ext uri="{BB962C8B-B14F-4D97-AF65-F5344CB8AC3E}">
        <p14:creationId xmlns:p14="http://schemas.microsoft.com/office/powerpoint/2010/main" val="1530393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70A24804-7C61-4983-AD88-E752E1EAE919}" type="slidenum">
              <a:rPr lang="en-US" altLang="ja-JP"/>
              <a:pPr/>
              <a:t>‹#›</a:t>
            </a:fld>
            <a:endParaRPr lang="en-US" altLang="ja-JP"/>
          </a:p>
        </p:txBody>
      </p:sp>
    </p:spTree>
    <p:extLst>
      <p:ext uri="{BB962C8B-B14F-4D97-AF65-F5344CB8AC3E}">
        <p14:creationId xmlns:p14="http://schemas.microsoft.com/office/powerpoint/2010/main" val="37174299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EACFDFF5-02AD-4008-B22A-0E80D267831C}" type="slidenum">
              <a:rPr lang="en-US" altLang="ja-JP"/>
              <a:pPr/>
              <a:t>‹#›</a:t>
            </a:fld>
            <a:endParaRPr lang="en-US" altLang="ja-JP"/>
          </a:p>
        </p:txBody>
      </p:sp>
    </p:spTree>
    <p:extLst>
      <p:ext uri="{BB962C8B-B14F-4D97-AF65-F5344CB8AC3E}">
        <p14:creationId xmlns:p14="http://schemas.microsoft.com/office/powerpoint/2010/main" val="23559605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33B1B20-871F-4CFF-A874-3E9CF5EA9C86}" type="slidenum">
              <a:rPr lang="en-US" altLang="ja-JP"/>
              <a:pPr/>
              <a:t>‹#›</a:t>
            </a:fld>
            <a:endParaRPr lang="en-US" altLang="ja-JP"/>
          </a:p>
        </p:txBody>
      </p:sp>
    </p:spTree>
    <p:extLst>
      <p:ext uri="{BB962C8B-B14F-4D97-AF65-F5344CB8AC3E}">
        <p14:creationId xmlns:p14="http://schemas.microsoft.com/office/powerpoint/2010/main" val="33217917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6414557C-F985-4657-9E85-EB1FED5C4CFA}" type="slidenum">
              <a:rPr lang="en-US" altLang="ja-JP"/>
              <a:pPr/>
              <a:t>‹#›</a:t>
            </a:fld>
            <a:endParaRPr lang="en-US" altLang="ja-JP"/>
          </a:p>
        </p:txBody>
      </p:sp>
    </p:spTree>
    <p:extLst>
      <p:ext uri="{BB962C8B-B14F-4D97-AF65-F5344CB8AC3E}">
        <p14:creationId xmlns:p14="http://schemas.microsoft.com/office/powerpoint/2010/main" val="7547078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AC99E245-D082-4305-A804-C16C424B0A81}" type="slidenum">
              <a:rPr lang="en-US" altLang="ja-JP"/>
              <a:pPr/>
              <a:t>‹#›</a:t>
            </a:fld>
            <a:endParaRPr lang="en-US" altLang="ja-JP"/>
          </a:p>
        </p:txBody>
      </p:sp>
    </p:spTree>
    <p:extLst>
      <p:ext uri="{BB962C8B-B14F-4D97-AF65-F5344CB8AC3E}">
        <p14:creationId xmlns:p14="http://schemas.microsoft.com/office/powerpoint/2010/main" val="19789273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a:prstGeom prst="rect">
            <a:avLst/>
          </a:prstGeo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63025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2439294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7535405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29644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081897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33911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4884800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8132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27667309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6280303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052820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9816199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3BDCAAE4-29E5-4F3F-804C-A9A65059E0CB}" type="slidenum">
              <a:rPr lang="en-US" altLang="ja-JP"/>
              <a:pPr/>
              <a:t>‹#›</a:t>
            </a:fld>
            <a:endParaRPr lang="en-US" altLang="ja-JP"/>
          </a:p>
        </p:txBody>
      </p:sp>
    </p:spTree>
    <p:extLst>
      <p:ext uri="{BB962C8B-B14F-4D97-AF65-F5344CB8AC3E}">
        <p14:creationId xmlns:p14="http://schemas.microsoft.com/office/powerpoint/2010/main" val="29095151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B08479D-F2DC-4A63-B59A-8E9AE873EB6B}" type="slidenum">
              <a:rPr lang="en-US" altLang="ja-JP"/>
              <a:pPr/>
              <a:t>‹#›</a:t>
            </a:fld>
            <a:endParaRPr lang="en-US" altLang="ja-JP"/>
          </a:p>
        </p:txBody>
      </p:sp>
    </p:spTree>
    <p:extLst>
      <p:ext uri="{BB962C8B-B14F-4D97-AF65-F5344CB8AC3E}">
        <p14:creationId xmlns:p14="http://schemas.microsoft.com/office/powerpoint/2010/main" val="11928564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E936E9A4-44AB-47A5-BE8C-71D8F8A8E468}" type="slidenum">
              <a:rPr lang="en-US" altLang="ja-JP"/>
              <a:pPr/>
              <a:t>‹#›</a:t>
            </a:fld>
            <a:endParaRPr lang="en-US" altLang="ja-JP"/>
          </a:p>
        </p:txBody>
      </p:sp>
    </p:spTree>
    <p:extLst>
      <p:ext uri="{BB962C8B-B14F-4D97-AF65-F5344CB8AC3E}">
        <p14:creationId xmlns:p14="http://schemas.microsoft.com/office/powerpoint/2010/main" val="593381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40575837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E4A8D23B-0AE5-4A0E-BF17-3EBBEA5402BB}" type="slidenum">
              <a:rPr lang="en-US" altLang="ja-JP"/>
              <a:pPr/>
              <a:t>‹#›</a:t>
            </a:fld>
            <a:endParaRPr lang="en-US" altLang="ja-JP"/>
          </a:p>
        </p:txBody>
      </p:sp>
    </p:spTree>
    <p:extLst>
      <p:ext uri="{BB962C8B-B14F-4D97-AF65-F5344CB8AC3E}">
        <p14:creationId xmlns:p14="http://schemas.microsoft.com/office/powerpoint/2010/main" val="41274024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26220419-0B87-4419-8FA1-2BF7246C924B}" type="slidenum">
              <a:rPr lang="en-US" altLang="ja-JP"/>
              <a:pPr/>
              <a:t>‹#›</a:t>
            </a:fld>
            <a:endParaRPr lang="en-US" altLang="ja-JP"/>
          </a:p>
        </p:txBody>
      </p:sp>
    </p:spTree>
    <p:extLst>
      <p:ext uri="{BB962C8B-B14F-4D97-AF65-F5344CB8AC3E}">
        <p14:creationId xmlns:p14="http://schemas.microsoft.com/office/powerpoint/2010/main" val="33426880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5CAF7163-7FCD-421B-B69E-5F573F78EED4}" type="slidenum">
              <a:rPr lang="en-US" altLang="ja-JP"/>
              <a:pPr/>
              <a:t>‹#›</a:t>
            </a:fld>
            <a:endParaRPr lang="en-US" altLang="ja-JP"/>
          </a:p>
        </p:txBody>
      </p:sp>
    </p:spTree>
    <p:extLst>
      <p:ext uri="{BB962C8B-B14F-4D97-AF65-F5344CB8AC3E}">
        <p14:creationId xmlns:p14="http://schemas.microsoft.com/office/powerpoint/2010/main" val="40921477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21580EEB-D223-4CB0-934B-390F2402DDBE}" type="slidenum">
              <a:rPr lang="en-US" altLang="ja-JP"/>
              <a:pPr/>
              <a:t>‹#›</a:t>
            </a:fld>
            <a:endParaRPr lang="en-US" altLang="ja-JP"/>
          </a:p>
        </p:txBody>
      </p:sp>
    </p:spTree>
    <p:extLst>
      <p:ext uri="{BB962C8B-B14F-4D97-AF65-F5344CB8AC3E}">
        <p14:creationId xmlns:p14="http://schemas.microsoft.com/office/powerpoint/2010/main" val="20704965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F42002B-0E65-4B97-8ACC-98BFCA89BB18}" type="slidenum">
              <a:rPr lang="en-US" altLang="ja-JP"/>
              <a:pPr/>
              <a:t>‹#›</a:t>
            </a:fld>
            <a:endParaRPr lang="en-US" altLang="ja-JP"/>
          </a:p>
        </p:txBody>
      </p:sp>
    </p:spTree>
    <p:extLst>
      <p:ext uri="{BB962C8B-B14F-4D97-AF65-F5344CB8AC3E}">
        <p14:creationId xmlns:p14="http://schemas.microsoft.com/office/powerpoint/2010/main" val="8842321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2E3CFD6F-2230-4BBB-A785-BAB62141AC91}" type="slidenum">
              <a:rPr lang="en-US" altLang="ja-JP"/>
              <a:pPr/>
              <a:t>‹#›</a:t>
            </a:fld>
            <a:endParaRPr lang="en-US" altLang="ja-JP"/>
          </a:p>
        </p:txBody>
      </p:sp>
    </p:spTree>
    <p:extLst>
      <p:ext uri="{BB962C8B-B14F-4D97-AF65-F5344CB8AC3E}">
        <p14:creationId xmlns:p14="http://schemas.microsoft.com/office/powerpoint/2010/main" val="20233684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DE07A26-CB65-45F7-B18A-C9947D9AA599}" type="slidenum">
              <a:rPr lang="en-US" altLang="ja-JP"/>
              <a:pPr/>
              <a:t>‹#›</a:t>
            </a:fld>
            <a:endParaRPr lang="en-US" altLang="ja-JP"/>
          </a:p>
        </p:txBody>
      </p:sp>
    </p:spTree>
    <p:extLst>
      <p:ext uri="{BB962C8B-B14F-4D97-AF65-F5344CB8AC3E}">
        <p14:creationId xmlns:p14="http://schemas.microsoft.com/office/powerpoint/2010/main" val="2932150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CFA3940-07F6-4FB5-AF5C-AB84B62AB08E}" type="slidenum">
              <a:rPr lang="en-US" altLang="ja-JP"/>
              <a:pPr/>
              <a:t>‹#›</a:t>
            </a:fld>
            <a:endParaRPr lang="en-US" altLang="ja-JP"/>
          </a:p>
        </p:txBody>
      </p:sp>
    </p:spTree>
    <p:extLst>
      <p:ext uri="{BB962C8B-B14F-4D97-AF65-F5344CB8AC3E}">
        <p14:creationId xmlns:p14="http://schemas.microsoft.com/office/powerpoint/2010/main" val="79473511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408343042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8533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286352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94083013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25461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12709147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20386094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084465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9068809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66212675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639166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5738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13132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475255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75779"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C5487078-0306-46D7-81FD-FBFBA1FC3E1E}" type="slidenum">
              <a:rPr lang="en-US" altLang="ja-JP"/>
              <a:pPr/>
              <a:t>‹#›</a:t>
            </a:fld>
            <a:endParaRPr lang="en-US" altLang="ja-JP"/>
          </a:p>
        </p:txBody>
      </p:sp>
      <p:sp>
        <p:nvSpPr>
          <p:cNvPr id="2052" name="Rectangle 6"/>
          <p:cNvSpPr>
            <a:spLocks noChangeArrowheads="1"/>
          </p:cNvSpPr>
          <p:nvPr userDrawn="1"/>
        </p:nvSpPr>
        <p:spPr bwMode="auto">
          <a:xfrm>
            <a:off x="0" y="0"/>
            <a:ext cx="1892300" cy="6858000"/>
          </a:xfrm>
          <a:prstGeom prst="rect">
            <a:avLst/>
          </a:prstGeom>
          <a:solidFill>
            <a:srgbClr val="0071B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171012" name="Rectangle 4"/>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87B77519-9A74-458E-8580-BA9D253FD8E0}" type="slidenum">
              <a:rPr lang="en-US" altLang="ja-JP"/>
              <a:pPr/>
              <a:t>‹#›</a:t>
            </a:fld>
            <a:endParaRPr lang="en-US" altLang="ja-JP"/>
          </a:p>
        </p:txBody>
      </p:sp>
      <p:sp>
        <p:nvSpPr>
          <p:cNvPr id="3077" name="Line 5"/>
          <p:cNvSpPr>
            <a:spLocks noChangeShapeType="1"/>
          </p:cNvSpPr>
          <p:nvPr userDrawn="1"/>
        </p:nvSpPr>
        <p:spPr bwMode="auto">
          <a:xfrm>
            <a:off x="0" y="620713"/>
            <a:ext cx="9906000"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3078" name="Rectangle 10"/>
          <p:cNvSpPr>
            <a:spLocks noChangeArrowheads="1"/>
          </p:cNvSpPr>
          <p:nvPr userDrawn="1"/>
        </p:nvSpPr>
        <p:spPr bwMode="auto">
          <a:xfrm>
            <a:off x="0" y="639763"/>
            <a:ext cx="9906000" cy="36512"/>
          </a:xfrm>
          <a:prstGeom prst="rect">
            <a:avLst/>
          </a:prstGeom>
          <a:solidFill>
            <a:srgbClr val="EAEAEA"/>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35843"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34B95594-0B9A-43EF-A624-26FE9996884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l" rtl="0" eaLnBrk="0" fontAlgn="base" hangingPunct="0">
        <a:spcBef>
          <a:spcPct val="0"/>
        </a:spcBef>
        <a:spcAft>
          <a:spcPct val="0"/>
        </a:spcAft>
        <a:defRPr kumimoji="1" sz="2200" b="1">
          <a:solidFill>
            <a:srgbClr val="5F5F5F"/>
          </a:solidFill>
          <a:latin typeface="+mj-lt"/>
          <a:ea typeface="+mj-ea"/>
          <a:cs typeface="+mj-cs"/>
        </a:defRPr>
      </a:lvl1pPr>
      <a:lvl2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2pPr>
      <a:lvl3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3pPr>
      <a:lvl4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4pPr>
      <a:lvl5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5pPr>
      <a:lvl6pPr marL="457200" algn="l" rtl="0" fontAlgn="base">
        <a:spcBef>
          <a:spcPct val="0"/>
        </a:spcBef>
        <a:spcAft>
          <a:spcPct val="0"/>
        </a:spcAft>
        <a:defRPr kumimoji="1" sz="2200" b="1">
          <a:solidFill>
            <a:srgbClr val="5F5F5F"/>
          </a:solidFill>
          <a:latin typeface="メイリオ" pitchFamily="50" charset="-128"/>
          <a:ea typeface="ＭＳ Ｐゴシック" pitchFamily="50" charset="-128"/>
        </a:defRPr>
      </a:lvl6pPr>
      <a:lvl7pPr marL="914400" algn="l" rtl="0" fontAlgn="base">
        <a:spcBef>
          <a:spcPct val="0"/>
        </a:spcBef>
        <a:spcAft>
          <a:spcPct val="0"/>
        </a:spcAft>
        <a:defRPr kumimoji="1" sz="2200" b="1">
          <a:solidFill>
            <a:srgbClr val="5F5F5F"/>
          </a:solidFill>
          <a:latin typeface="メイリオ" pitchFamily="50" charset="-128"/>
          <a:ea typeface="ＭＳ Ｐゴシック" pitchFamily="50" charset="-128"/>
        </a:defRPr>
      </a:lvl7pPr>
      <a:lvl8pPr marL="1371600" algn="l" rtl="0" fontAlgn="base">
        <a:spcBef>
          <a:spcPct val="0"/>
        </a:spcBef>
        <a:spcAft>
          <a:spcPct val="0"/>
        </a:spcAft>
        <a:defRPr kumimoji="1" sz="2200" b="1">
          <a:solidFill>
            <a:srgbClr val="5F5F5F"/>
          </a:solidFill>
          <a:latin typeface="メイリオ" pitchFamily="50" charset="-128"/>
          <a:ea typeface="ＭＳ Ｐゴシック" pitchFamily="50" charset="-128"/>
        </a:defRPr>
      </a:lvl8pPr>
      <a:lvl9pPr marL="1828800" algn="l" rtl="0" fontAlgn="base">
        <a:spcBef>
          <a:spcPct val="0"/>
        </a:spcBef>
        <a:spcAft>
          <a:spcPct val="0"/>
        </a:spcAft>
        <a:defRPr kumimoji="1" sz="2200" b="1">
          <a:solidFill>
            <a:srgbClr val="5F5F5F"/>
          </a:solidFill>
          <a:latin typeface="メイリオ" pitchFamily="50" charset="-128"/>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6"/>
          <p:cNvSpPr>
            <a:spLocks noChangeArrowheads="1"/>
          </p:cNvSpPr>
          <p:nvPr userDrawn="1"/>
        </p:nvSpPr>
        <p:spPr bwMode="auto">
          <a:xfrm>
            <a:off x="0" y="0"/>
            <a:ext cx="9906000" cy="620713"/>
          </a:xfrm>
          <a:prstGeom prst="rect">
            <a:avLst/>
          </a:prstGeom>
          <a:solidFill>
            <a:srgbClr val="777777"/>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
        <p:nvSpPr>
          <p:cNvPr id="5123"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44035"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084C9C92-0CB8-4936-A90C-7FF69F23A0F7}" type="slidenum">
              <a:rPr lang="en-US" altLang="ja-JP"/>
              <a:pPr/>
              <a:t>‹#›</a:t>
            </a:fld>
            <a:endParaRPr lang="en-US" altLang="ja-JP"/>
          </a:p>
        </p:txBody>
      </p:sp>
      <p:sp>
        <p:nvSpPr>
          <p:cNvPr id="5125" name="Line 5"/>
          <p:cNvSpPr>
            <a:spLocks noChangeShapeType="1"/>
          </p:cNvSpPr>
          <p:nvPr userDrawn="1"/>
        </p:nvSpPr>
        <p:spPr bwMode="auto">
          <a:xfrm>
            <a:off x="0" y="620713"/>
            <a:ext cx="9906000" cy="0"/>
          </a:xfrm>
          <a:prstGeom prst="line">
            <a:avLst/>
          </a:prstGeom>
          <a:noFill/>
          <a:ln w="9525">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08737842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4496" y="2130425"/>
            <a:ext cx="8420100" cy="1470025"/>
          </a:xfrm>
        </p:spPr>
        <p:txBody>
          <a:bodyPr>
            <a:normAutofit/>
          </a:bodyPr>
          <a:lstStyle/>
          <a:p>
            <a:pPr algn="ctr"/>
            <a:r>
              <a:rPr lang="ja-JP" altLang="en-US" sz="4000" dirty="0">
                <a:solidFill>
                  <a:srgbClr val="7030A0"/>
                </a:solidFill>
                <a:latin typeface="Meiryo UI" panose="020B0604030504040204" pitchFamily="50" charset="-128"/>
                <a:ea typeface="Meiryo UI" panose="020B0604030504040204" pitchFamily="50" charset="-128"/>
              </a:rPr>
              <a:t>大阪市</a:t>
            </a:r>
            <a:r>
              <a:rPr lang="en-US" altLang="ja-JP" sz="4000" dirty="0">
                <a:solidFill>
                  <a:srgbClr val="7030A0"/>
                </a:solidFill>
                <a:latin typeface="Meiryo UI" panose="020B0604030504040204" pitchFamily="50" charset="-128"/>
                <a:ea typeface="Meiryo UI" panose="020B0604030504040204" pitchFamily="50" charset="-128"/>
              </a:rPr>
              <a:t>ICT</a:t>
            </a:r>
            <a:r>
              <a:rPr lang="ja-JP" altLang="en-US" sz="4000" dirty="0">
                <a:solidFill>
                  <a:srgbClr val="7030A0"/>
                </a:solidFill>
                <a:latin typeface="Meiryo UI" panose="020B0604030504040204" pitchFamily="50" charset="-128"/>
                <a:ea typeface="Meiryo UI" panose="020B0604030504040204" pitchFamily="50" charset="-128"/>
              </a:rPr>
              <a:t>戦略アクションプラン</a:t>
            </a:r>
            <a:br>
              <a:rPr lang="en-US" altLang="ja-JP" sz="4000" dirty="0">
                <a:solidFill>
                  <a:srgbClr val="7030A0"/>
                </a:solidFill>
                <a:latin typeface="Meiryo UI" panose="020B0604030504040204" pitchFamily="50" charset="-128"/>
                <a:ea typeface="Meiryo UI" panose="020B0604030504040204" pitchFamily="50" charset="-128"/>
              </a:rPr>
            </a:br>
            <a:r>
              <a:rPr lang="en-US" altLang="ja-JP" sz="4000" dirty="0">
                <a:solidFill>
                  <a:srgbClr val="7030A0"/>
                </a:solidFill>
                <a:latin typeface="Meiryo UI" panose="020B0604030504040204" pitchFamily="50" charset="-128"/>
                <a:ea typeface="Meiryo UI" panose="020B0604030504040204" pitchFamily="50" charset="-128"/>
              </a:rPr>
              <a:t>2022</a:t>
            </a:r>
            <a:r>
              <a:rPr lang="ja-JP" altLang="en-US" sz="4000" dirty="0">
                <a:solidFill>
                  <a:srgbClr val="7030A0"/>
                </a:solidFill>
                <a:latin typeface="Meiryo UI" panose="020B0604030504040204" pitchFamily="50" charset="-128"/>
                <a:ea typeface="Meiryo UI" panose="020B0604030504040204" pitchFamily="50" charset="-128"/>
              </a:rPr>
              <a:t>年度の取組実績</a:t>
            </a:r>
          </a:p>
        </p:txBody>
      </p:sp>
      <p:sp>
        <p:nvSpPr>
          <p:cNvPr id="3" name="サブタイトル 2"/>
          <p:cNvSpPr>
            <a:spLocks noGrp="1"/>
          </p:cNvSpPr>
          <p:nvPr>
            <p:ph type="subTitle" idx="1"/>
          </p:nvPr>
        </p:nvSpPr>
        <p:spPr/>
        <p:txBody>
          <a:bodyPr/>
          <a:lstStyle/>
          <a:p>
            <a:r>
              <a:rPr kumimoji="1" lang="ja-JP" altLang="en-US" dirty="0">
                <a:latin typeface="Meiryo UI" panose="020B0604030504040204" pitchFamily="50" charset="-128"/>
                <a:ea typeface="Meiryo UI" panose="020B0604030504040204" pitchFamily="50" charset="-128"/>
              </a:rPr>
              <a:t>本編</a:t>
            </a:r>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sz="2800">
                <a:latin typeface="Meiryo UI" panose="020B0604030504040204" pitchFamily="50" charset="-128"/>
                <a:ea typeface="Meiryo UI" panose="020B0604030504040204" pitchFamily="50" charset="-128"/>
              </a:rPr>
              <a:t>令和６年</a:t>
            </a:r>
            <a:r>
              <a:rPr kumimoji="1" lang="ja-JP" altLang="en-US" sz="2800" dirty="0">
                <a:latin typeface="Meiryo UI" panose="020B0604030504040204" pitchFamily="50" charset="-128"/>
                <a:ea typeface="Meiryo UI" panose="020B0604030504040204" pitchFamily="50" charset="-128"/>
              </a:rPr>
              <a:t>１月　大阪市</a:t>
            </a:r>
          </a:p>
        </p:txBody>
      </p:sp>
    </p:spTree>
    <p:extLst>
      <p:ext uri="{BB962C8B-B14F-4D97-AF65-F5344CB8AC3E}">
        <p14:creationId xmlns:p14="http://schemas.microsoft.com/office/powerpoint/2010/main" val="202996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本資料について</a:t>
            </a:r>
          </a:p>
        </p:txBody>
      </p:sp>
      <p:sp>
        <p:nvSpPr>
          <p:cNvPr id="3" name="コンテンツ プレースホルダー 2"/>
          <p:cNvSpPr>
            <a:spLocks noGrp="1"/>
          </p:cNvSpPr>
          <p:nvPr>
            <p:ph idx="1"/>
          </p:nvPr>
        </p:nvSpPr>
        <p:spPr>
          <a:xfrm>
            <a:off x="640525" y="1092708"/>
            <a:ext cx="8915400" cy="4525963"/>
          </a:xfrm>
        </p:spPr>
        <p:txBody>
          <a:bodyPr/>
          <a:lstStyle/>
          <a:p>
            <a:pPr marL="0" indent="0">
              <a:buNone/>
            </a:pPr>
            <a:r>
              <a:rPr lang="ja-JP" altLang="en-US" sz="1800" dirty="0">
                <a:latin typeface="メイリオ" panose="020B0604030504040204" pitchFamily="50" charset="-128"/>
                <a:ea typeface="メイリオ" panose="020B0604030504040204" pitchFamily="50" charset="-128"/>
              </a:rPr>
              <a:t>　大阪市では、令和３年６月４日に「大阪市</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戦略第３版（以下「</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戦略」）」を策定し、デジタル社会にふさわしい都市の実現に向けて取組を進めてきました。</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戦略は、令和５年３月に策定した「</a:t>
            </a:r>
            <a:r>
              <a:rPr lang="en-US" altLang="ja-JP" sz="1800" dirty="0">
                <a:latin typeface="メイリオ" panose="020B0604030504040204" pitchFamily="50" charset="-128"/>
                <a:ea typeface="メイリオ" panose="020B0604030504040204" pitchFamily="50" charset="-128"/>
              </a:rPr>
              <a:t>Re-Design</a:t>
            </a:r>
            <a:r>
              <a:rPr lang="ja-JP" altLang="en-US" sz="1800" dirty="0">
                <a:latin typeface="メイリオ" panose="020B0604030504040204" pitchFamily="50" charset="-128"/>
                <a:ea typeface="メイリオ" panose="020B0604030504040204" pitchFamily="50" charset="-128"/>
              </a:rPr>
              <a:t>おおさか ～大阪市</a:t>
            </a:r>
            <a:r>
              <a:rPr lang="en-US" altLang="ja-JP" sz="1800" dirty="0">
                <a:latin typeface="メイリオ" panose="020B0604030504040204" pitchFamily="50" charset="-128"/>
                <a:ea typeface="メイリオ" panose="020B0604030504040204" pitchFamily="50" charset="-128"/>
              </a:rPr>
              <a:t>DX</a:t>
            </a:r>
            <a:r>
              <a:rPr lang="ja-JP" altLang="en-US" sz="1800" dirty="0">
                <a:latin typeface="メイリオ" panose="020B0604030504040204" pitchFamily="50" charset="-128"/>
                <a:ea typeface="メイリオ" panose="020B0604030504040204" pitchFamily="50" charset="-128"/>
              </a:rPr>
              <a:t>戦略～」</a:t>
            </a: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に再構築されています。</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戦略に基づく取組を着実に推進するため、具体性・実効性のある計画とし、「大阪市</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戦略アクションプラン（以下「アクションプラン」）」を策定し、アクションプランに掲載している取組については、取組項目ごとに設定したスケジュールや</a:t>
            </a:r>
            <a:r>
              <a:rPr lang="en-US" altLang="ja-JP" sz="1800" dirty="0">
                <a:latin typeface="メイリオ" panose="020B0604030504040204" pitchFamily="50" charset="-128"/>
                <a:ea typeface="メイリオ" panose="020B0604030504040204" pitchFamily="50" charset="-128"/>
              </a:rPr>
              <a:t>KPI</a:t>
            </a:r>
            <a:r>
              <a:rPr lang="ja-JP" altLang="en-US" sz="1800" dirty="0">
                <a:latin typeface="メイリオ" panose="020B0604030504040204" pitchFamily="50" charset="-128"/>
                <a:ea typeface="メイリオ" panose="020B0604030504040204" pitchFamily="50" charset="-128"/>
              </a:rPr>
              <a:t>に基づき、「大阪市最高情報統括責任者（デジタル統括室長）が年１回以上進捗を管理することを基本」としています。</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本資料では、アクションプランに掲載している取組の</a:t>
            </a:r>
            <a:r>
              <a:rPr lang="en-US" altLang="ja-JP" sz="1800" dirty="0">
                <a:latin typeface="メイリオ" panose="020B0604030504040204" pitchFamily="50" charset="-128"/>
                <a:ea typeface="メイリオ" panose="020B0604030504040204" pitchFamily="50" charset="-128"/>
              </a:rPr>
              <a:t>2022</a:t>
            </a:r>
            <a:r>
              <a:rPr lang="ja-JP" altLang="en-US" sz="1800" dirty="0">
                <a:latin typeface="メイリオ" panose="020B0604030504040204" pitchFamily="50" charset="-128"/>
                <a:ea typeface="メイリオ" panose="020B0604030504040204" pitchFamily="50" charset="-128"/>
              </a:rPr>
              <a:t>年度の進捗状況について、とりまとめています。</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ja-JP" altLang="en-US" sz="180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1</a:t>
            </a:fld>
            <a:endParaRPr kumimoji="0" lang="en-US" altLang="ja-JP" sz="1000" dirty="0">
              <a:solidFill>
                <a:srgbClr val="000000"/>
              </a:solidFill>
              <a:latin typeface="メイリオ" panose="020B0604030504040204" pitchFamily="50" charset="-128"/>
            </a:endParaRPr>
          </a:p>
        </p:txBody>
      </p:sp>
    </p:spTree>
    <p:extLst>
      <p:ext uri="{BB962C8B-B14F-4D97-AF65-F5344CB8AC3E}">
        <p14:creationId xmlns:p14="http://schemas.microsoft.com/office/powerpoint/2010/main" val="357148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p:cNvSpPr txBox="1"/>
          <p:nvPr/>
        </p:nvSpPr>
        <p:spPr>
          <a:xfrm>
            <a:off x="6910960" y="1021030"/>
            <a:ext cx="1488875" cy="329466"/>
          </a:xfrm>
          <a:prstGeom prst="rect">
            <a:avLst/>
          </a:prstGeom>
          <a:noFill/>
        </p:spPr>
        <p:txBody>
          <a:bodyPr vert="horz" lIns="74295" tIns="37148" rIns="74295" bIns="37148" rtlCol="0" anchor="ctr">
            <a:noAutofit/>
          </a:bodyPr>
          <a:lstStyle>
            <a:lvl1pPr>
              <a:lnSpc>
                <a:spcPct val="90000"/>
              </a:lnSpc>
              <a:spcBef>
                <a:spcPct val="0"/>
              </a:spcBef>
              <a:buNone/>
              <a:defRPr sz="2200">
                <a:solidFill>
                  <a:srgbClr val="5F5F5F"/>
                </a:solidFill>
                <a:latin typeface="メイリオ" panose="020B0604030504040204" pitchFamily="50" charset="-128"/>
                <a:ea typeface="メイリオ" panose="020B0604030504040204" pitchFamily="50" charset="-128"/>
                <a:cs typeface="+mj-cs"/>
              </a:defRPr>
            </a:lvl1pPr>
          </a:lstStyle>
          <a:p>
            <a:r>
              <a:rPr lang="ja-JP" altLang="en-US" sz="2275" dirty="0">
                <a:latin typeface="+mj-ea"/>
                <a:ea typeface="+mj-ea"/>
              </a:rPr>
              <a:t>取組方針</a:t>
            </a:r>
          </a:p>
        </p:txBody>
      </p:sp>
      <p:sp>
        <p:nvSpPr>
          <p:cNvPr id="41" name="右矢印 40"/>
          <p:cNvSpPr/>
          <p:nvPr/>
        </p:nvSpPr>
        <p:spPr>
          <a:xfrm>
            <a:off x="4921059" y="3624192"/>
            <a:ext cx="763639" cy="1020959"/>
          </a:xfrm>
          <a:prstGeom prst="rightArrow">
            <a:avLst>
              <a:gd name="adj1" fmla="val 50000"/>
              <a:gd name="adj2" fmla="val 50861"/>
            </a:avLst>
          </a:prstGeom>
          <a:solidFill>
            <a:schemeClr val="tx1"/>
          </a:solidFill>
          <a:ln w="12700" cap="flat" cmpd="sng" algn="ctr">
            <a:noFill/>
            <a:prstDash val="solid"/>
            <a:miter lim="800000"/>
          </a:ln>
          <a:effectLst/>
        </p:spPr>
        <p:txBody>
          <a:bodyPr rtlCol="0" anchor="ctr"/>
          <a:lstStyle/>
          <a:p>
            <a:pPr algn="ctr">
              <a:defRPr/>
            </a:pPr>
            <a:endParaRPr kumimoji="0" lang="ja-JP" altLang="en-US" sz="1300" kern="0">
              <a:solidFill>
                <a:prstClr val="white"/>
              </a:solidFill>
              <a:latin typeface="+mj-ea"/>
              <a:ea typeface="+mj-ea"/>
            </a:endParaRPr>
          </a:p>
        </p:txBody>
      </p:sp>
      <p:sp>
        <p:nvSpPr>
          <p:cNvPr id="42" name="テキスト ボックス 41"/>
          <p:cNvSpPr txBox="1"/>
          <p:nvPr/>
        </p:nvSpPr>
        <p:spPr>
          <a:xfrm>
            <a:off x="5915463" y="1651438"/>
            <a:ext cx="3213908" cy="512448"/>
          </a:xfrm>
          <a:prstGeom prst="rect">
            <a:avLst/>
          </a:prstGeom>
          <a:solidFill>
            <a:srgbClr val="DA4C20"/>
          </a:solidFill>
          <a:ln w="1270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まちのスマート化</a:t>
            </a:r>
            <a:endParaRPr kumimoji="0" lang="en-US" altLang="ja-JP" sz="1950" b="1" kern="0" dirty="0">
              <a:solidFill>
                <a:prstClr val="white"/>
              </a:solidFill>
              <a:latin typeface="+mj-ea"/>
              <a:ea typeface="+mj-ea"/>
            </a:endParaRPr>
          </a:p>
        </p:txBody>
      </p:sp>
      <p:sp>
        <p:nvSpPr>
          <p:cNvPr id="43" name="テキスト ボックス 42"/>
          <p:cNvSpPr txBox="1"/>
          <p:nvPr/>
        </p:nvSpPr>
        <p:spPr>
          <a:xfrm>
            <a:off x="5921821" y="2521740"/>
            <a:ext cx="3207550" cy="512448"/>
          </a:xfrm>
          <a:prstGeom prst="rect">
            <a:avLst/>
          </a:prstGeom>
          <a:solidFill>
            <a:srgbClr val="F69200"/>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行政のデジタル化</a:t>
            </a:r>
            <a:endParaRPr kumimoji="0" lang="en-US" altLang="ja-JP" sz="1950" b="1" kern="0" dirty="0">
              <a:solidFill>
                <a:prstClr val="white"/>
              </a:solidFill>
              <a:latin typeface="+mj-ea"/>
              <a:ea typeface="+mj-ea"/>
            </a:endParaRPr>
          </a:p>
        </p:txBody>
      </p:sp>
      <p:sp>
        <p:nvSpPr>
          <p:cNvPr id="44" name="テキスト ボックス 43"/>
          <p:cNvSpPr txBox="1"/>
          <p:nvPr/>
        </p:nvSpPr>
        <p:spPr>
          <a:xfrm>
            <a:off x="5906926" y="4216957"/>
            <a:ext cx="3222444" cy="1080000"/>
          </a:xfrm>
          <a:prstGeom prst="rect">
            <a:avLst/>
          </a:prstGeom>
          <a:solidFill>
            <a:srgbClr val="0070C0"/>
          </a:solidFill>
          <a:ln w="12700" cap="flat" cmpd="sng" algn="ctr">
            <a:noFill/>
            <a:prstDash val="solid"/>
            <a:miter lim="800000"/>
          </a:ln>
          <a:effectLst/>
        </p:spPr>
        <p:txBody>
          <a:bodyPr wrap="square" rtlCol="0" anchor="ctr">
            <a:spAutoFit/>
          </a:bodyPr>
          <a:lstStyle/>
          <a:p>
            <a:pPr algn="ctr">
              <a:defRPr/>
            </a:pPr>
            <a:r>
              <a:rPr kumimoji="0" lang="en-US" altLang="ja-JP" sz="1950" b="1" kern="0" dirty="0">
                <a:solidFill>
                  <a:prstClr val="white"/>
                </a:solidFill>
                <a:latin typeface="+mj-ea"/>
                <a:ea typeface="+mj-ea"/>
              </a:rPr>
              <a:t>ICT</a:t>
            </a:r>
            <a:r>
              <a:rPr kumimoji="0" lang="ja-JP" altLang="en-US" sz="1950" b="1" kern="0" dirty="0">
                <a:solidFill>
                  <a:prstClr val="white"/>
                </a:solidFill>
                <a:latin typeface="+mj-ea"/>
                <a:ea typeface="+mj-ea"/>
              </a:rPr>
              <a:t>を利用した</a:t>
            </a:r>
          </a:p>
          <a:p>
            <a:pPr algn="ctr">
              <a:defRPr/>
            </a:pPr>
            <a:r>
              <a:rPr kumimoji="0" lang="ja-JP" altLang="en-US" sz="1950" b="1" kern="0" dirty="0">
                <a:solidFill>
                  <a:prstClr val="white"/>
                </a:solidFill>
                <a:latin typeface="+mj-ea"/>
                <a:ea typeface="+mj-ea"/>
              </a:rPr>
              <a:t>行政サービスの強靭化</a:t>
            </a:r>
            <a:endParaRPr kumimoji="0" lang="en-US" altLang="ja-JP" sz="1950" b="1" kern="0" dirty="0">
              <a:solidFill>
                <a:prstClr val="white"/>
              </a:solidFill>
              <a:latin typeface="+mj-ea"/>
              <a:ea typeface="+mj-ea"/>
            </a:endParaRPr>
          </a:p>
        </p:txBody>
      </p:sp>
      <p:sp>
        <p:nvSpPr>
          <p:cNvPr id="45" name="テキスト ボックス 44"/>
          <p:cNvSpPr txBox="1"/>
          <p:nvPr/>
        </p:nvSpPr>
        <p:spPr>
          <a:xfrm>
            <a:off x="5921820" y="5539426"/>
            <a:ext cx="3234041" cy="1080000"/>
          </a:xfrm>
          <a:prstGeom prst="rect">
            <a:avLst/>
          </a:prstGeom>
          <a:solidFill>
            <a:schemeClr val="tx1">
              <a:lumMod val="65000"/>
              <a:lumOff val="35000"/>
            </a:schemeClr>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行政のデジタル化に最適な</a:t>
            </a:r>
          </a:p>
          <a:p>
            <a:pPr algn="ctr">
              <a:defRPr/>
            </a:pPr>
            <a:r>
              <a:rPr kumimoji="0" lang="ja-JP" altLang="en-US" sz="1950" b="1" kern="0" dirty="0">
                <a:solidFill>
                  <a:prstClr val="white"/>
                </a:solidFill>
                <a:latin typeface="+mj-ea"/>
                <a:ea typeface="+mj-ea"/>
              </a:rPr>
              <a:t>情報システムの整備</a:t>
            </a:r>
            <a:endParaRPr kumimoji="0" lang="en-US" altLang="ja-JP" sz="1950" b="1" kern="0" dirty="0">
              <a:solidFill>
                <a:prstClr val="white"/>
              </a:solidFill>
              <a:latin typeface="+mj-ea"/>
              <a:ea typeface="+mj-ea"/>
            </a:endParaRPr>
          </a:p>
        </p:txBody>
      </p:sp>
      <p:sp>
        <p:nvSpPr>
          <p:cNvPr id="59" name="テキスト ボックス 58"/>
          <p:cNvSpPr txBox="1"/>
          <p:nvPr/>
        </p:nvSpPr>
        <p:spPr>
          <a:xfrm>
            <a:off x="5906927" y="3412209"/>
            <a:ext cx="3222444" cy="512448"/>
          </a:xfrm>
          <a:prstGeom prst="rect">
            <a:avLst/>
          </a:prstGeom>
          <a:solidFill>
            <a:srgbClr val="A6B727"/>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データ活用の推進</a:t>
            </a:r>
            <a:endParaRPr kumimoji="0" lang="en-US" altLang="ja-JP" sz="1950" b="1" kern="0" dirty="0">
              <a:solidFill>
                <a:prstClr val="white"/>
              </a:solidFill>
              <a:latin typeface="+mj-ea"/>
              <a:ea typeface="+mj-ea"/>
            </a:endParaRPr>
          </a:p>
        </p:txBody>
      </p:sp>
      <p:sp>
        <p:nvSpPr>
          <p:cNvPr id="60" name="テキスト ボックス 59"/>
          <p:cNvSpPr txBox="1"/>
          <p:nvPr/>
        </p:nvSpPr>
        <p:spPr>
          <a:xfrm>
            <a:off x="636977" y="1583662"/>
            <a:ext cx="4010524" cy="932563"/>
          </a:xfrm>
          <a:prstGeom prst="rect">
            <a:avLst/>
          </a:prstGeom>
          <a:solidFill>
            <a:srgbClr val="418AB3"/>
          </a:solidFill>
          <a:ln w="12700" cap="flat" cmpd="sng" algn="ctr">
            <a:noFill/>
            <a:prstDash val="solid"/>
            <a:miter lim="800000"/>
          </a:ln>
          <a:effectLst/>
        </p:spPr>
        <p:txBody>
          <a:bodyPr wrap="square" rtlCol="0" anchor="ctr">
            <a:spAutoFit/>
          </a:bodyPr>
          <a:lstStyle/>
          <a:p>
            <a:pPr algn="ctr">
              <a:defRPr/>
            </a:pPr>
            <a:r>
              <a:rPr kumimoji="0" lang="ja-JP" altLang="en-US" sz="1950" kern="0" dirty="0">
                <a:solidFill>
                  <a:prstClr val="white"/>
                </a:solidFill>
                <a:latin typeface="+mj-ea"/>
                <a:ea typeface="+mj-ea"/>
              </a:rPr>
              <a:t>便利・快適で、安全・安心できる市民生活の実現</a:t>
            </a:r>
          </a:p>
        </p:txBody>
      </p:sp>
      <p:sp>
        <p:nvSpPr>
          <p:cNvPr id="61" name="テキスト ボックス 60"/>
          <p:cNvSpPr txBox="1"/>
          <p:nvPr/>
        </p:nvSpPr>
        <p:spPr>
          <a:xfrm>
            <a:off x="636977" y="2649681"/>
            <a:ext cx="4010524" cy="932563"/>
          </a:xfrm>
          <a:prstGeom prst="rect">
            <a:avLst/>
          </a:prstGeom>
          <a:solidFill>
            <a:srgbClr val="418AB3"/>
          </a:solidFill>
          <a:ln w="12700" cap="flat" cmpd="sng" algn="ctr">
            <a:noFill/>
            <a:prstDash val="solid"/>
            <a:miter lim="800000"/>
          </a:ln>
          <a:effectLst/>
        </p:spPr>
        <p:txBody>
          <a:bodyPr wrap="square" rtlCol="0" anchor="ctr">
            <a:spAutoFit/>
          </a:bodyPr>
          <a:lstStyle/>
          <a:p>
            <a:pPr algn="ctr">
              <a:defRPr/>
            </a:pPr>
            <a:r>
              <a:rPr kumimoji="0" lang="ja-JP" altLang="en-US" sz="1950" kern="0" dirty="0">
                <a:solidFill>
                  <a:prstClr val="white"/>
                </a:solidFill>
                <a:latin typeface="+mj-ea"/>
                <a:ea typeface="+mj-ea"/>
              </a:rPr>
              <a:t>データ活用による</a:t>
            </a:r>
            <a:br>
              <a:rPr kumimoji="0" lang="en-US" altLang="ja-JP" sz="1950" kern="0" dirty="0">
                <a:solidFill>
                  <a:prstClr val="white"/>
                </a:solidFill>
                <a:latin typeface="+mj-ea"/>
                <a:ea typeface="+mj-ea"/>
              </a:rPr>
            </a:br>
            <a:r>
              <a:rPr kumimoji="0" lang="ja-JP" altLang="en-US" sz="1950" kern="0" dirty="0">
                <a:solidFill>
                  <a:prstClr val="white"/>
                </a:solidFill>
                <a:latin typeface="+mj-ea"/>
                <a:ea typeface="+mj-ea"/>
              </a:rPr>
              <a:t>公共サービスの変革</a:t>
            </a:r>
          </a:p>
        </p:txBody>
      </p:sp>
      <p:sp>
        <p:nvSpPr>
          <p:cNvPr id="62" name="テキスト ボックス 61"/>
          <p:cNvSpPr txBox="1"/>
          <p:nvPr/>
        </p:nvSpPr>
        <p:spPr>
          <a:xfrm>
            <a:off x="636977" y="5236740"/>
            <a:ext cx="4010524" cy="1382686"/>
          </a:xfrm>
          <a:prstGeom prst="rect">
            <a:avLst/>
          </a:prstGeom>
          <a:solidFill>
            <a:srgbClr val="418AB3"/>
          </a:solidFill>
          <a:ln w="12700" cap="flat" cmpd="sng" algn="ctr">
            <a:noFill/>
            <a:prstDash val="solid"/>
            <a:miter lim="800000"/>
          </a:ln>
          <a:effectLst/>
        </p:spPr>
        <p:txBody>
          <a:bodyPr wrap="square" rtlCol="0" anchor="ctr">
            <a:spAutoFit/>
          </a:bodyPr>
          <a:lstStyle/>
          <a:p>
            <a:pPr algn="ctr">
              <a:defRPr/>
            </a:pPr>
            <a:r>
              <a:rPr kumimoji="0" lang="ja-JP" altLang="en-US" sz="1950" kern="0" dirty="0">
                <a:solidFill>
                  <a:prstClr val="white"/>
                </a:solidFill>
                <a:latin typeface="+mj-ea"/>
                <a:ea typeface="+mj-ea"/>
              </a:rPr>
              <a:t>効率的・効果的な業務執行と</a:t>
            </a:r>
            <a:endParaRPr kumimoji="0" lang="en-US" altLang="ja-JP" sz="1950" kern="0" dirty="0">
              <a:solidFill>
                <a:prstClr val="white"/>
              </a:solidFill>
              <a:latin typeface="+mj-ea"/>
              <a:ea typeface="+mj-ea"/>
            </a:endParaRPr>
          </a:p>
          <a:p>
            <a:pPr algn="ctr">
              <a:defRPr/>
            </a:pPr>
            <a:r>
              <a:rPr kumimoji="0" lang="ja-JP" altLang="en-US" sz="1950" kern="0" dirty="0">
                <a:solidFill>
                  <a:prstClr val="white"/>
                </a:solidFill>
                <a:latin typeface="+mj-ea"/>
                <a:ea typeface="+mj-ea"/>
              </a:rPr>
              <a:t>情報セキュリティが確保された</a:t>
            </a:r>
            <a:br>
              <a:rPr kumimoji="0" lang="en-US" altLang="ja-JP" sz="1950" kern="0" dirty="0">
                <a:solidFill>
                  <a:prstClr val="white"/>
                </a:solidFill>
                <a:latin typeface="+mj-ea"/>
                <a:ea typeface="+mj-ea"/>
              </a:rPr>
            </a:br>
            <a:r>
              <a:rPr kumimoji="0" lang="ja-JP" altLang="en-US" sz="1950" kern="0" dirty="0">
                <a:solidFill>
                  <a:prstClr val="white"/>
                </a:solidFill>
                <a:latin typeface="+mj-ea"/>
                <a:ea typeface="+mj-ea"/>
              </a:rPr>
              <a:t>行政運営の実現</a:t>
            </a:r>
          </a:p>
        </p:txBody>
      </p:sp>
      <p:sp>
        <p:nvSpPr>
          <p:cNvPr id="63" name="テキスト ボックス 62"/>
          <p:cNvSpPr txBox="1"/>
          <p:nvPr/>
        </p:nvSpPr>
        <p:spPr>
          <a:xfrm>
            <a:off x="636977" y="3733153"/>
            <a:ext cx="4010524" cy="1352678"/>
          </a:xfrm>
          <a:prstGeom prst="rect">
            <a:avLst/>
          </a:prstGeom>
          <a:solidFill>
            <a:srgbClr val="418AB3"/>
          </a:solidFill>
          <a:ln w="12700" cap="flat" cmpd="sng" algn="ctr">
            <a:noFill/>
            <a:prstDash val="solid"/>
            <a:miter lim="800000"/>
          </a:ln>
          <a:effectLst/>
        </p:spPr>
        <p:txBody>
          <a:bodyPr wrap="square" rtlCol="0" anchor="ctr">
            <a:spAutoFit/>
          </a:bodyPr>
          <a:lstStyle/>
          <a:p>
            <a:pPr algn="ctr">
              <a:defRPr/>
            </a:pPr>
            <a:r>
              <a:rPr kumimoji="0" lang="ja-JP" altLang="en-US" sz="1950" kern="0" dirty="0">
                <a:solidFill>
                  <a:prstClr val="white"/>
                </a:solidFill>
                <a:latin typeface="+mj-ea"/>
                <a:ea typeface="+mj-ea"/>
              </a:rPr>
              <a:t>企業や大学などの</a:t>
            </a:r>
            <a:br>
              <a:rPr kumimoji="0" lang="en-US" altLang="ja-JP" sz="1950" kern="0" dirty="0">
                <a:solidFill>
                  <a:prstClr val="white"/>
                </a:solidFill>
                <a:latin typeface="+mj-ea"/>
                <a:ea typeface="+mj-ea"/>
              </a:rPr>
            </a:br>
            <a:r>
              <a:rPr kumimoji="0" lang="ja-JP" altLang="en-US" sz="1950" kern="0" dirty="0">
                <a:solidFill>
                  <a:prstClr val="white"/>
                </a:solidFill>
                <a:latin typeface="+mj-ea"/>
                <a:ea typeface="+mj-ea"/>
              </a:rPr>
              <a:t>多様な主体との協働による</a:t>
            </a:r>
            <a:br>
              <a:rPr kumimoji="0" lang="en-US" altLang="ja-JP" sz="1950" kern="0" dirty="0">
                <a:solidFill>
                  <a:prstClr val="white"/>
                </a:solidFill>
                <a:latin typeface="+mj-ea"/>
                <a:ea typeface="+mj-ea"/>
              </a:rPr>
            </a:br>
            <a:r>
              <a:rPr kumimoji="0" lang="ja-JP" altLang="en-US" sz="1950" kern="0" dirty="0">
                <a:solidFill>
                  <a:prstClr val="white"/>
                </a:solidFill>
                <a:latin typeface="+mj-ea"/>
                <a:ea typeface="+mj-ea"/>
              </a:rPr>
              <a:t>地域課題の解決</a:t>
            </a:r>
          </a:p>
        </p:txBody>
      </p:sp>
      <p:sp>
        <p:nvSpPr>
          <p:cNvPr id="17" name="テキスト ボックス 16"/>
          <p:cNvSpPr txBox="1"/>
          <p:nvPr/>
        </p:nvSpPr>
        <p:spPr>
          <a:xfrm>
            <a:off x="1945670" y="1014009"/>
            <a:ext cx="1393137" cy="329466"/>
          </a:xfrm>
          <a:prstGeom prst="rect">
            <a:avLst/>
          </a:prstGeom>
          <a:noFill/>
        </p:spPr>
        <p:txBody>
          <a:bodyPr vert="horz" lIns="74295" tIns="37148" rIns="74295" bIns="37148" rtlCol="0" anchor="ctr">
            <a:noAutofit/>
          </a:bodyPr>
          <a:lstStyle>
            <a:lvl1pPr>
              <a:lnSpc>
                <a:spcPct val="90000"/>
              </a:lnSpc>
              <a:spcBef>
                <a:spcPct val="0"/>
              </a:spcBef>
              <a:buNone/>
              <a:defRPr sz="2200">
                <a:solidFill>
                  <a:srgbClr val="5F5F5F"/>
                </a:solidFill>
                <a:latin typeface="メイリオ" panose="020B0604030504040204" pitchFamily="50" charset="-128"/>
                <a:ea typeface="メイリオ" panose="020B0604030504040204" pitchFamily="50" charset="-128"/>
                <a:cs typeface="+mj-cs"/>
              </a:defRPr>
            </a:lvl1pPr>
          </a:lstStyle>
          <a:p>
            <a:r>
              <a:rPr lang="ja-JP" altLang="en-US" sz="2275" dirty="0">
                <a:latin typeface="+mj-ea"/>
                <a:ea typeface="+mj-ea"/>
              </a:rPr>
              <a:t>めざす姿</a:t>
            </a: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戦略アクションプランの取組方針</a:t>
            </a:r>
          </a:p>
        </p:txBody>
      </p:sp>
      <p:sp>
        <p:nvSpPr>
          <p:cNvPr id="16"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2</a:t>
            </a:fld>
            <a:endParaRPr kumimoji="0" lang="en-US" altLang="ja-JP" sz="1000" dirty="0">
              <a:solidFill>
                <a:srgbClr val="000000"/>
              </a:solidFill>
              <a:latin typeface="メイリオ" panose="020B0604030504040204" pitchFamily="50" charset="-128"/>
            </a:endParaRPr>
          </a:p>
        </p:txBody>
      </p:sp>
    </p:spTree>
    <p:extLst>
      <p:ext uri="{BB962C8B-B14F-4D97-AF65-F5344CB8AC3E}">
        <p14:creationId xmlns:p14="http://schemas.microsoft.com/office/powerpoint/2010/main" val="409035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p:cNvSpPr txBox="1"/>
          <p:nvPr/>
        </p:nvSpPr>
        <p:spPr>
          <a:xfrm>
            <a:off x="181345" y="838048"/>
            <a:ext cx="3295319" cy="512448"/>
          </a:xfrm>
          <a:prstGeom prst="rect">
            <a:avLst/>
          </a:prstGeom>
          <a:solidFill>
            <a:srgbClr val="DA4C20"/>
          </a:solidFill>
          <a:ln w="1270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まちのスマート化</a:t>
            </a:r>
            <a:endParaRPr kumimoji="0" lang="en-US" altLang="ja-JP" sz="1950" b="1" kern="0" dirty="0">
              <a:solidFill>
                <a:prstClr val="white"/>
              </a:solidFill>
              <a:latin typeface="+mj-ea"/>
              <a:ea typeface="+mj-ea"/>
            </a:endParaRP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戦略アクションプランの取組概要及び成果（１／５）</a:t>
            </a:r>
          </a:p>
        </p:txBody>
      </p:sp>
      <p:sp>
        <p:nvSpPr>
          <p:cNvPr id="6"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3</a:t>
            </a:fld>
            <a:endParaRPr kumimoji="0" lang="en-US" altLang="ja-JP" sz="1000" dirty="0">
              <a:solidFill>
                <a:srgbClr val="000000"/>
              </a:solidFill>
              <a:latin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756596218"/>
              </p:ext>
            </p:extLst>
          </p:nvPr>
        </p:nvGraphicFramePr>
        <p:xfrm>
          <a:off x="205111" y="1466612"/>
          <a:ext cx="9542948" cy="4707191"/>
        </p:xfrm>
        <a:graphic>
          <a:graphicData uri="http://schemas.openxmlformats.org/drawingml/2006/table">
            <a:tbl>
              <a:tblPr firstRow="1" bandRow="1">
                <a:tableStyleId>{5202B0CA-FC54-4496-8BCA-5EF66A818D29}</a:tableStyleId>
              </a:tblPr>
              <a:tblGrid>
                <a:gridCol w="342359">
                  <a:extLst>
                    <a:ext uri="{9D8B030D-6E8A-4147-A177-3AD203B41FA5}">
                      <a16:colId xmlns:a16="http://schemas.microsoft.com/office/drawing/2014/main" val="2501462363"/>
                    </a:ext>
                  </a:extLst>
                </a:gridCol>
                <a:gridCol w="4429115">
                  <a:extLst>
                    <a:ext uri="{9D8B030D-6E8A-4147-A177-3AD203B41FA5}">
                      <a16:colId xmlns:a16="http://schemas.microsoft.com/office/drawing/2014/main" val="212696580"/>
                    </a:ext>
                  </a:extLst>
                </a:gridCol>
                <a:gridCol w="4771474">
                  <a:extLst>
                    <a:ext uri="{9D8B030D-6E8A-4147-A177-3AD203B41FA5}">
                      <a16:colId xmlns:a16="http://schemas.microsoft.com/office/drawing/2014/main" val="3793818315"/>
                    </a:ext>
                  </a:extLst>
                </a:gridCol>
              </a:tblGrid>
              <a:tr h="311127">
                <a:tc gridSpan="2">
                  <a:txBody>
                    <a:body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tc>
                <a:extLst>
                  <a:ext uri="{0D108BD9-81ED-4DB2-BD59-A6C34878D82A}">
                    <a16:rowId xmlns:a16="http://schemas.microsoft.com/office/drawing/2014/main" val="1808506952"/>
                  </a:ext>
                </a:extLst>
              </a:tr>
              <a:tr h="311127">
                <a:tc>
                  <a:txBody>
                    <a:bodyPr/>
                    <a:lstStyle/>
                    <a:p>
                      <a:pPr marL="0" indent="0" algn="ctr" defTabSz="914400" rtl="0" eaLnBrk="1" latinLnBrk="0" hangingPunct="1">
                        <a:buFont typeface="Arial" panose="020B0604020202020204" pitchFamily="34" charset="0"/>
                        <a:buNone/>
                      </a:pPr>
                      <a:r>
                        <a:rPr kumimoji="1" lang="en-US" altLang="ja-JP" sz="1200" kern="1200" dirty="0">
                          <a:solidFill>
                            <a:srgbClr val="4D4D4D"/>
                          </a:solidFill>
                          <a:latin typeface="Arial" charset="0"/>
                          <a:ea typeface="メイリオ" pitchFamily="50" charset="-128"/>
                          <a:cs typeface="メイリオ" pitchFamily="50" charset="-128"/>
                        </a:rPr>
                        <a:t>1</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indent="0" algn="l" defTabSz="914400" rtl="0" eaLnBrk="1" latinLnBrk="0" hangingPunct="1">
                        <a:buFont typeface="Arial" panose="020B0604020202020204" pitchFamily="34" charset="0"/>
                        <a:buNone/>
                      </a:pPr>
                      <a:r>
                        <a:rPr kumimoji="1" lang="ja-JP" altLang="en-US" sz="1200" kern="1200" dirty="0">
                          <a:solidFill>
                            <a:schemeClr val="tx1"/>
                          </a:solidFill>
                          <a:latin typeface="Arial" charset="0"/>
                          <a:ea typeface="メイリオ" pitchFamily="50" charset="-128"/>
                          <a:cs typeface="メイリオ" pitchFamily="50" charset="-128"/>
                        </a:rPr>
                        <a:t>携帯電話基地局設置窓口一元化やフィールド提供により、</a:t>
                      </a:r>
                      <a:r>
                        <a:rPr kumimoji="1" lang="en-US" altLang="ja-JP" sz="1200" kern="1200" dirty="0">
                          <a:solidFill>
                            <a:schemeClr val="tx1"/>
                          </a:solidFill>
                          <a:latin typeface="Arial" charset="0"/>
                          <a:ea typeface="メイリオ" pitchFamily="50" charset="-128"/>
                          <a:cs typeface="メイリオ" pitchFamily="50" charset="-128"/>
                        </a:rPr>
                        <a:t>5G</a:t>
                      </a:r>
                      <a:r>
                        <a:rPr kumimoji="1" lang="ja-JP" altLang="en-US" sz="1200" kern="1200" dirty="0">
                          <a:solidFill>
                            <a:schemeClr val="tx1"/>
                          </a:solidFill>
                          <a:latin typeface="Arial" charset="0"/>
                          <a:ea typeface="メイリオ" pitchFamily="50" charset="-128"/>
                          <a:cs typeface="メイリオ" pitchFamily="50" charset="-128"/>
                        </a:rPr>
                        <a:t>ネットワーク環境整備・活用の支援</a:t>
                      </a:r>
                    </a:p>
                  </a:txBody>
                  <a:tcPr anchor="ctr"/>
                </a:tc>
                <a:tc>
                  <a:txBody>
                    <a:bodyPr/>
                    <a:lstStyle/>
                    <a:p>
                      <a:pPr marL="171450" indent="-171450" algn="l" defTabSz="914400" rtl="0" eaLnBrk="1"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市有施設等への通信事業者による基地局設置にかかる協力をする支援窓口を運用しました。</a:t>
                      </a:r>
                      <a:endParaRPr kumimoji="1" lang="en-US" altLang="ja-JP" sz="1200" kern="1200" dirty="0">
                        <a:solidFill>
                          <a:schemeClr val="tx1"/>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ローカル５</a:t>
                      </a:r>
                      <a:r>
                        <a:rPr kumimoji="1" lang="en-US" altLang="ja-JP" sz="1200" kern="1200" dirty="0">
                          <a:solidFill>
                            <a:schemeClr val="tx1"/>
                          </a:solidFill>
                          <a:latin typeface="Arial" charset="0"/>
                          <a:ea typeface="メイリオ" pitchFamily="50" charset="-128"/>
                          <a:cs typeface="メイリオ" pitchFamily="50" charset="-128"/>
                        </a:rPr>
                        <a:t>G</a:t>
                      </a:r>
                      <a:r>
                        <a:rPr kumimoji="1" lang="ja-JP" altLang="en-US" sz="1200" kern="1200" dirty="0">
                          <a:solidFill>
                            <a:schemeClr val="tx1"/>
                          </a:solidFill>
                          <a:latin typeface="Arial" charset="0"/>
                          <a:ea typeface="メイリオ" pitchFamily="50" charset="-128"/>
                          <a:cs typeface="メイリオ" pitchFamily="50" charset="-128"/>
                        </a:rPr>
                        <a:t>の基地局を設置しました。</a:t>
                      </a:r>
                    </a:p>
                  </a:txBody>
                  <a:tcPr anchor="ctr"/>
                </a:tc>
                <a:extLst>
                  <a:ext uri="{0D108BD9-81ED-4DB2-BD59-A6C34878D82A}">
                    <a16:rowId xmlns:a16="http://schemas.microsoft.com/office/drawing/2014/main" val="2570294206"/>
                  </a:ext>
                </a:extLst>
              </a:tr>
              <a:tr h="677812">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2</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Arial" charset="0"/>
                          <a:ea typeface="メイリオ" pitchFamily="50" charset="-128"/>
                          <a:cs typeface="メイリオ" pitchFamily="50" charset="-128"/>
                        </a:rPr>
                        <a:t>インフラ施設の維持管理・施工監理等において</a:t>
                      </a:r>
                      <a:r>
                        <a:rPr kumimoji="1" lang="en-US" altLang="ja-JP" sz="1200" kern="1200" dirty="0">
                          <a:solidFill>
                            <a:schemeClr val="tx1"/>
                          </a:solidFill>
                          <a:latin typeface="Arial" charset="0"/>
                          <a:ea typeface="メイリオ" pitchFamily="50" charset="-128"/>
                          <a:cs typeface="メイリオ" pitchFamily="50" charset="-128"/>
                        </a:rPr>
                        <a:t>ICT</a:t>
                      </a:r>
                      <a:r>
                        <a:rPr kumimoji="1" lang="ja-JP" altLang="en-US" sz="1200" kern="1200" dirty="0">
                          <a:solidFill>
                            <a:schemeClr val="tx1"/>
                          </a:solidFill>
                          <a:latin typeface="Arial" charset="0"/>
                          <a:ea typeface="メイリオ" pitchFamily="50" charset="-128"/>
                          <a:cs typeface="メイリオ" pitchFamily="50" charset="-128"/>
                        </a:rPr>
                        <a:t>を活用し、業務を効率化</a:t>
                      </a:r>
                    </a:p>
                  </a:txBody>
                  <a:tcPr anchor="ctr"/>
                </a:tc>
                <a:tc>
                  <a:txBody>
                    <a:bodyPr/>
                    <a:lstStyle/>
                    <a:p>
                      <a:pPr marL="171450" indent="-171450" algn="l" defTabSz="914400" rtl="0" eaLnBrk="1"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防潮堤の点検業務においてドローンの活用を開始しました。</a:t>
                      </a:r>
                      <a:endParaRPr kumimoji="1" lang="en-US" altLang="ja-JP" sz="1200" kern="1200" dirty="0">
                        <a:solidFill>
                          <a:schemeClr val="tx1"/>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en-US" altLang="ja-JP" sz="1200" kern="1200" dirty="0">
                          <a:solidFill>
                            <a:schemeClr val="tx1"/>
                          </a:solidFill>
                          <a:latin typeface="Arial" charset="0"/>
                          <a:ea typeface="メイリオ" pitchFamily="50" charset="-128"/>
                          <a:cs typeface="メイリオ" pitchFamily="50" charset="-128"/>
                        </a:rPr>
                        <a:t>MMS</a:t>
                      </a:r>
                      <a:r>
                        <a:rPr kumimoji="1" lang="ja-JP" altLang="en-US" sz="1200" kern="1200" dirty="0">
                          <a:solidFill>
                            <a:schemeClr val="tx1"/>
                          </a:solidFill>
                          <a:latin typeface="Arial" charset="0"/>
                          <a:ea typeface="メイリオ" pitchFamily="50" charset="-128"/>
                          <a:cs typeface="メイリオ" pitchFamily="50" charset="-128"/>
                        </a:rPr>
                        <a:t>等を活用した現況平面測量を実施しました。</a:t>
                      </a:r>
                      <a:endParaRPr kumimoji="1" lang="en-US" altLang="ja-JP" sz="1200" kern="1200" dirty="0">
                        <a:solidFill>
                          <a:schemeClr val="tx1"/>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浄水場等の監視制御システムにおける民間企業との共同研究の推進しました。</a:t>
                      </a:r>
                      <a:endParaRPr kumimoji="1" lang="en-US" altLang="ja-JP" sz="1200" kern="1200" dirty="0">
                        <a:solidFill>
                          <a:schemeClr val="tx1"/>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配水管布設工事施工監理システムにおける、書類作成・提出の効率化に資する情報共有システムの運用を開始しました。</a:t>
                      </a:r>
                      <a:endParaRPr kumimoji="1" lang="en-US" altLang="ja-JP" sz="1200" kern="1200" dirty="0">
                        <a:solidFill>
                          <a:schemeClr val="tx1"/>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zh-TW" altLang="en-US" sz="1200" kern="1200" dirty="0">
                          <a:solidFill>
                            <a:schemeClr val="tx1"/>
                          </a:solidFill>
                          <a:latin typeface="Arial" charset="0"/>
                          <a:ea typeface="メイリオ" pitchFamily="50" charset="-128"/>
                          <a:cs typeface="メイリオ" pitchFamily="50" charset="-128"/>
                        </a:rPr>
                        <a:t>夢洲</a:t>
                      </a:r>
                      <a:r>
                        <a:rPr kumimoji="1" lang="ja-JP" altLang="en-US" sz="1200" kern="1200" dirty="0">
                          <a:solidFill>
                            <a:schemeClr val="tx1"/>
                          </a:solidFill>
                          <a:latin typeface="Arial" charset="0"/>
                          <a:ea typeface="メイリオ" pitchFamily="50" charset="-128"/>
                          <a:cs typeface="メイリオ" pitchFamily="50" charset="-128"/>
                        </a:rPr>
                        <a:t>地盤改良</a:t>
                      </a:r>
                      <a:r>
                        <a:rPr kumimoji="1" lang="zh-TW" altLang="en-US" sz="1200" kern="1200" dirty="0">
                          <a:solidFill>
                            <a:schemeClr val="tx1"/>
                          </a:solidFill>
                          <a:latin typeface="Arial" charset="0"/>
                          <a:ea typeface="メイリオ" pitchFamily="50" charset="-128"/>
                          <a:cs typeface="メイリオ" pitchFamily="50" charset="-128"/>
                        </a:rPr>
                        <a:t>工事</a:t>
                      </a:r>
                      <a:r>
                        <a:rPr kumimoji="1" lang="ja-JP" altLang="en-US" sz="1200" kern="1200" dirty="0">
                          <a:solidFill>
                            <a:schemeClr val="tx1"/>
                          </a:solidFill>
                          <a:latin typeface="Arial" charset="0"/>
                          <a:ea typeface="メイリオ" pitchFamily="50" charset="-128"/>
                          <a:cs typeface="メイリオ" pitchFamily="50" charset="-128"/>
                        </a:rPr>
                        <a:t>において</a:t>
                      </a:r>
                      <a:r>
                        <a:rPr kumimoji="1" lang="en-US" altLang="ja-JP" sz="1200" kern="1200" dirty="0" err="1">
                          <a:solidFill>
                            <a:schemeClr val="tx1"/>
                          </a:solidFill>
                          <a:latin typeface="Arial" charset="0"/>
                          <a:ea typeface="メイリオ" pitchFamily="50" charset="-128"/>
                          <a:cs typeface="メイリオ" pitchFamily="50" charset="-128"/>
                        </a:rPr>
                        <a:t>i</a:t>
                      </a:r>
                      <a:r>
                        <a:rPr kumimoji="1" lang="en-US" altLang="ja-JP" sz="1200" kern="1200" dirty="0">
                          <a:solidFill>
                            <a:schemeClr val="tx1"/>
                          </a:solidFill>
                          <a:latin typeface="Arial" charset="0"/>
                          <a:ea typeface="メイリオ" pitchFamily="50" charset="-128"/>
                          <a:cs typeface="メイリオ" pitchFamily="50" charset="-128"/>
                        </a:rPr>
                        <a:t>-construction</a:t>
                      </a:r>
                      <a:r>
                        <a:rPr kumimoji="1" lang="ja-JP" altLang="en-US" sz="1200" kern="1200" dirty="0">
                          <a:solidFill>
                            <a:schemeClr val="tx1"/>
                          </a:solidFill>
                          <a:latin typeface="Arial" charset="0"/>
                          <a:ea typeface="メイリオ" pitchFamily="50" charset="-128"/>
                          <a:cs typeface="メイリオ" pitchFamily="50" charset="-128"/>
                        </a:rPr>
                        <a:t>を活用しました。</a:t>
                      </a:r>
                      <a:endParaRPr kumimoji="1" lang="en-US" altLang="ja-JP" sz="1200" kern="1200" dirty="0">
                        <a:solidFill>
                          <a:schemeClr val="tx1"/>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047488007"/>
                  </a:ext>
                </a:extLst>
              </a:tr>
              <a:tr h="555584">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３</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インフラ部局横断的な連携の推進</a:t>
                      </a:r>
                    </a:p>
                  </a:txBody>
                  <a:tcPr anchor="ctr"/>
                </a:tc>
                <a:tc>
                  <a:txBody>
                    <a:bodyPr/>
                    <a:lstStyle/>
                    <a:p>
                      <a:pPr marL="171450" indent="-171450" algn="l" defTabSz="914400" rtl="0" eaLnBrk="1"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所属横断的な体制により、都市機能の強化や</a:t>
                      </a:r>
                      <a:r>
                        <a:rPr kumimoji="1" lang="en-US" altLang="ja-JP" sz="1200" kern="1200" dirty="0">
                          <a:solidFill>
                            <a:schemeClr val="tx1"/>
                          </a:solidFill>
                          <a:latin typeface="Arial" charset="0"/>
                          <a:ea typeface="メイリオ" pitchFamily="50" charset="-128"/>
                          <a:cs typeface="メイリオ" pitchFamily="50" charset="-128"/>
                        </a:rPr>
                        <a:t>SDGs</a:t>
                      </a:r>
                      <a:r>
                        <a:rPr kumimoji="1" lang="ja-JP" altLang="en-US" sz="1200" kern="1200" dirty="0">
                          <a:solidFill>
                            <a:schemeClr val="tx1"/>
                          </a:solidFill>
                          <a:latin typeface="Arial" charset="0"/>
                          <a:ea typeface="メイリオ" pitchFamily="50" charset="-128"/>
                          <a:cs typeface="メイリオ" pitchFamily="50" charset="-128"/>
                        </a:rPr>
                        <a:t>の目標達成につなげる新たな</a:t>
                      </a:r>
                      <a:r>
                        <a:rPr kumimoji="1" lang="en-US" altLang="ja-JP" sz="1200" kern="1200" dirty="0">
                          <a:solidFill>
                            <a:schemeClr val="tx1"/>
                          </a:solidFill>
                          <a:latin typeface="Arial" charset="0"/>
                          <a:ea typeface="メイリオ" pitchFamily="50" charset="-128"/>
                          <a:cs typeface="メイリオ" pitchFamily="50" charset="-128"/>
                        </a:rPr>
                        <a:t>ICT</a:t>
                      </a:r>
                      <a:r>
                        <a:rPr kumimoji="1" lang="ja-JP" altLang="en-US" sz="1200" kern="1200" dirty="0">
                          <a:solidFill>
                            <a:schemeClr val="tx1"/>
                          </a:solidFill>
                          <a:latin typeface="Arial" charset="0"/>
                          <a:ea typeface="メイリオ" pitchFamily="50" charset="-128"/>
                          <a:cs typeface="メイリオ" pitchFamily="50" charset="-128"/>
                        </a:rPr>
                        <a:t>活⽤についての検討を進めました。</a:t>
                      </a:r>
                    </a:p>
                  </a:txBody>
                  <a:tcPr anchor="ctr"/>
                </a:tc>
                <a:extLst>
                  <a:ext uri="{0D108BD9-81ED-4DB2-BD59-A6C34878D82A}">
                    <a16:rowId xmlns:a16="http://schemas.microsoft.com/office/drawing/2014/main" val="1130084465"/>
                  </a:ext>
                </a:extLst>
              </a:tr>
              <a:tr h="555584">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４</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chemeClr val="tx1"/>
                          </a:solidFill>
                          <a:latin typeface="Arial" charset="0"/>
                          <a:ea typeface="メイリオ" pitchFamily="50" charset="-128"/>
                          <a:cs typeface="メイリオ" pitchFamily="50" charset="-128"/>
                        </a:rPr>
                        <a:t>ICT</a:t>
                      </a:r>
                      <a:r>
                        <a:rPr kumimoji="1" lang="ja-JP" altLang="en-US" sz="1200" kern="1200" dirty="0">
                          <a:solidFill>
                            <a:schemeClr val="tx1"/>
                          </a:solidFill>
                          <a:latin typeface="Arial" charset="0"/>
                          <a:ea typeface="メイリオ" pitchFamily="50" charset="-128"/>
                          <a:cs typeface="メイリオ" pitchFamily="50" charset="-128"/>
                        </a:rPr>
                        <a:t>を活用した技術開発を促進するための民間事業者等との連携を推進</a:t>
                      </a:r>
                    </a:p>
                  </a:txBody>
                  <a:tcPr anchor="ctr"/>
                </a:tc>
                <a:tc>
                  <a:txBody>
                    <a:bodyPr/>
                    <a:lstStyle/>
                    <a:p>
                      <a:pPr marL="171450" indent="-171450" algn="l" defTabSz="914400" rtl="0" eaLnBrk="1" latinLnBrk="0" hangingPunct="1">
                        <a:buFont typeface="Arial" panose="020B0604020202020204" pitchFamily="34" charset="0"/>
                        <a:buChar char="•"/>
                      </a:pPr>
                      <a:r>
                        <a:rPr lang="ja-JP" altLang="en-US" sz="1200" dirty="0">
                          <a:solidFill>
                            <a:schemeClr val="tx1"/>
                          </a:solidFill>
                          <a:latin typeface="Arial" charset="0"/>
                          <a:ea typeface="メイリオ" pitchFamily="50" charset="-128"/>
                          <a:cs typeface="メイリオ" pitchFamily="50" charset="-128"/>
                        </a:rPr>
                        <a:t>大阪城公園における「空飛ぶクルマ」の社会実装に向けた実証実験等を支援しました。</a:t>
                      </a:r>
                      <a:endParaRPr lang="en-US" altLang="ja-JP" sz="1200" dirty="0">
                        <a:solidFill>
                          <a:schemeClr val="tx1"/>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a:t>
                      </a:r>
                      <a:r>
                        <a:rPr kumimoji="1" lang="en-US" altLang="ja-JP" sz="1200" kern="1200" dirty="0">
                          <a:solidFill>
                            <a:schemeClr val="tx1"/>
                          </a:solidFill>
                          <a:latin typeface="Arial" charset="0"/>
                          <a:ea typeface="メイリオ" pitchFamily="50" charset="-128"/>
                          <a:cs typeface="メイリオ" pitchFamily="50" charset="-128"/>
                        </a:rPr>
                        <a:t>OSAKA  </a:t>
                      </a:r>
                      <a:r>
                        <a:rPr kumimoji="1" lang="ja-JP" altLang="en-US" sz="1200" kern="1200" dirty="0">
                          <a:solidFill>
                            <a:schemeClr val="tx1"/>
                          </a:solidFill>
                          <a:latin typeface="Arial" charset="0"/>
                          <a:ea typeface="メイリオ" pitchFamily="50" charset="-128"/>
                          <a:cs typeface="メイリオ" pitchFamily="50" charset="-128"/>
                        </a:rPr>
                        <a:t>光のルネサンス</a:t>
                      </a:r>
                      <a:r>
                        <a:rPr kumimoji="1" lang="en-US" altLang="ja-JP" sz="1200" kern="1200" dirty="0">
                          <a:solidFill>
                            <a:schemeClr val="tx1"/>
                          </a:solidFill>
                          <a:latin typeface="Arial" charset="0"/>
                          <a:ea typeface="メイリオ" pitchFamily="50" charset="-128"/>
                          <a:cs typeface="メイリオ" pitchFamily="50" charset="-128"/>
                        </a:rPr>
                        <a:t>2022</a:t>
                      </a:r>
                      <a:r>
                        <a:rPr kumimoji="1" lang="ja-JP" altLang="en-US" sz="1200" kern="1200" dirty="0">
                          <a:solidFill>
                            <a:schemeClr val="tx1"/>
                          </a:solidFill>
                          <a:latin typeface="Arial" charset="0"/>
                          <a:ea typeface="メイリオ" pitchFamily="50" charset="-128"/>
                          <a:cs typeface="メイリオ" pitchFamily="50" charset="-128"/>
                        </a:rPr>
                        <a:t>」おいて</a:t>
                      </a:r>
                      <a:r>
                        <a:rPr kumimoji="1" lang="en-US" altLang="ja-JP" sz="1200" kern="1200" dirty="0">
                          <a:solidFill>
                            <a:schemeClr val="tx1"/>
                          </a:solidFill>
                          <a:latin typeface="Arial" charset="0"/>
                          <a:ea typeface="メイリオ" pitchFamily="50" charset="-128"/>
                          <a:cs typeface="メイリオ" pitchFamily="50" charset="-128"/>
                        </a:rPr>
                        <a:t>AI</a:t>
                      </a:r>
                      <a:r>
                        <a:rPr kumimoji="1" lang="ja-JP" altLang="en-US" sz="1200" kern="1200" dirty="0">
                          <a:solidFill>
                            <a:schemeClr val="tx1"/>
                          </a:solidFill>
                          <a:latin typeface="Arial" charset="0"/>
                          <a:ea typeface="メイリオ" pitchFamily="50" charset="-128"/>
                          <a:cs typeface="メイリオ" pitchFamily="50" charset="-128"/>
                        </a:rPr>
                        <a:t>を活用した画像解析技術により、群衆の移動量や密集度合等の可視化を実施しました。</a:t>
                      </a:r>
                    </a:p>
                    <a:p>
                      <a:pPr marL="171450" indent="-171450" algn="l" defTabSz="914400" rtl="0" eaLnBrk="1"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水道スマートメーターの市内全戸導入に向けた課題整理等を行いました。</a:t>
                      </a:r>
                    </a:p>
                  </a:txBody>
                  <a:tcPr anchor="ctr"/>
                </a:tc>
                <a:extLst>
                  <a:ext uri="{0D108BD9-81ED-4DB2-BD59-A6C34878D82A}">
                    <a16:rowId xmlns:a16="http://schemas.microsoft.com/office/drawing/2014/main" val="4028167945"/>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５</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Arial" charset="0"/>
                          <a:ea typeface="メイリオ" pitchFamily="50" charset="-128"/>
                          <a:cs typeface="メイリオ" pitchFamily="50" charset="-128"/>
                        </a:rPr>
                        <a:t>持続可能な地域公共交通ネットワークの構築に向けた</a:t>
                      </a:r>
                      <a:r>
                        <a:rPr kumimoji="1" lang="en-US" altLang="ja-JP" sz="1200" kern="1200" dirty="0">
                          <a:solidFill>
                            <a:schemeClr val="tx1"/>
                          </a:solidFill>
                          <a:latin typeface="Arial" charset="0"/>
                          <a:ea typeface="メイリオ" pitchFamily="50" charset="-128"/>
                          <a:cs typeface="メイリオ" pitchFamily="50" charset="-128"/>
                        </a:rPr>
                        <a:t>AI</a:t>
                      </a:r>
                      <a:r>
                        <a:rPr kumimoji="1" lang="ja-JP" altLang="en-US" sz="1200" kern="1200" dirty="0">
                          <a:solidFill>
                            <a:schemeClr val="tx1"/>
                          </a:solidFill>
                          <a:latin typeface="Arial" charset="0"/>
                          <a:ea typeface="メイリオ" pitchFamily="50" charset="-128"/>
                          <a:cs typeface="メイリオ" pitchFamily="50" charset="-128"/>
                        </a:rPr>
                        <a:t>オンデマンド交通の導入検討等</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baseline="0" dirty="0">
                          <a:solidFill>
                            <a:schemeClr val="tx1"/>
                          </a:solidFill>
                          <a:latin typeface="Arial" charset="0"/>
                          <a:ea typeface="メイリオ" pitchFamily="50" charset="-128"/>
                          <a:cs typeface="メイリオ" pitchFamily="50" charset="-128"/>
                        </a:rPr>
                        <a:t>民間事業者による</a:t>
                      </a:r>
                      <a:r>
                        <a:rPr kumimoji="1" lang="en-US" altLang="ja-JP" sz="1200" kern="1200" dirty="0">
                          <a:solidFill>
                            <a:schemeClr val="tx1"/>
                          </a:solidFill>
                          <a:latin typeface="Arial" charset="0"/>
                          <a:ea typeface="メイリオ" pitchFamily="50" charset="-128"/>
                          <a:cs typeface="メイリオ" pitchFamily="50" charset="-128"/>
                        </a:rPr>
                        <a:t>AI</a:t>
                      </a:r>
                      <a:r>
                        <a:rPr kumimoji="1" lang="ja-JP" altLang="en-US" sz="1200" kern="1200" dirty="0">
                          <a:solidFill>
                            <a:schemeClr val="tx1"/>
                          </a:solidFill>
                          <a:latin typeface="Arial" charset="0"/>
                          <a:ea typeface="メイリオ" pitchFamily="50" charset="-128"/>
                          <a:cs typeface="メイリオ" pitchFamily="50" charset="-128"/>
                        </a:rPr>
                        <a:t>オンデマンド交通に関する社会実験を実施しました。</a:t>
                      </a:r>
                    </a:p>
                  </a:txBody>
                  <a:tcPr anchor="ctr"/>
                </a:tc>
                <a:extLst>
                  <a:ext uri="{0D108BD9-81ED-4DB2-BD59-A6C34878D82A}">
                    <a16:rowId xmlns:a16="http://schemas.microsoft.com/office/drawing/2014/main" val="4030736579"/>
                  </a:ext>
                </a:extLst>
              </a:tr>
            </a:tbl>
          </a:graphicData>
        </a:graphic>
      </p:graphicFrame>
    </p:spTree>
    <p:extLst>
      <p:ext uri="{BB962C8B-B14F-4D97-AF65-F5344CB8AC3E}">
        <p14:creationId xmlns:p14="http://schemas.microsoft.com/office/powerpoint/2010/main" val="2652065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p:cNvSpPr txBox="1"/>
          <p:nvPr/>
        </p:nvSpPr>
        <p:spPr>
          <a:xfrm>
            <a:off x="181345" y="838048"/>
            <a:ext cx="3295319" cy="512448"/>
          </a:xfrm>
          <a:prstGeom prst="rect">
            <a:avLst/>
          </a:prstGeom>
          <a:solidFill>
            <a:srgbClr val="DA4C20"/>
          </a:solidFill>
          <a:ln w="1270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まちのスマート化</a:t>
            </a:r>
            <a:endParaRPr kumimoji="0" lang="en-US" altLang="ja-JP" sz="1950" b="1" kern="0" dirty="0">
              <a:solidFill>
                <a:prstClr val="white"/>
              </a:solidFill>
              <a:latin typeface="+mj-ea"/>
              <a:ea typeface="+mj-ea"/>
            </a:endParaRP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戦略アクションプランの取組概要及び成果（２／５）</a:t>
            </a:r>
          </a:p>
        </p:txBody>
      </p:sp>
      <p:sp>
        <p:nvSpPr>
          <p:cNvPr id="6"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4</a:t>
            </a:fld>
            <a:endParaRPr kumimoji="0" lang="en-US" altLang="ja-JP" sz="1000" dirty="0">
              <a:solidFill>
                <a:srgbClr val="000000"/>
              </a:solidFill>
              <a:latin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33508240"/>
              </p:ext>
            </p:extLst>
          </p:nvPr>
        </p:nvGraphicFramePr>
        <p:xfrm>
          <a:off x="205111" y="1466612"/>
          <a:ext cx="9542948" cy="2231367"/>
        </p:xfrm>
        <a:graphic>
          <a:graphicData uri="http://schemas.openxmlformats.org/drawingml/2006/table">
            <a:tbl>
              <a:tblPr firstRow="1" bandRow="1">
                <a:tableStyleId>{5202B0CA-FC54-4496-8BCA-5EF66A818D29}</a:tableStyleId>
              </a:tblPr>
              <a:tblGrid>
                <a:gridCol w="342359">
                  <a:extLst>
                    <a:ext uri="{9D8B030D-6E8A-4147-A177-3AD203B41FA5}">
                      <a16:colId xmlns:a16="http://schemas.microsoft.com/office/drawing/2014/main" val="2501462363"/>
                    </a:ext>
                  </a:extLst>
                </a:gridCol>
                <a:gridCol w="4429115">
                  <a:extLst>
                    <a:ext uri="{9D8B030D-6E8A-4147-A177-3AD203B41FA5}">
                      <a16:colId xmlns:a16="http://schemas.microsoft.com/office/drawing/2014/main" val="212696580"/>
                    </a:ext>
                  </a:extLst>
                </a:gridCol>
                <a:gridCol w="4771474">
                  <a:extLst>
                    <a:ext uri="{9D8B030D-6E8A-4147-A177-3AD203B41FA5}">
                      <a16:colId xmlns:a16="http://schemas.microsoft.com/office/drawing/2014/main" val="3793818315"/>
                    </a:ext>
                  </a:extLst>
                </a:gridCol>
              </a:tblGrid>
              <a:tr h="311127">
                <a:tc gridSpan="2">
                  <a:txBody>
                    <a:bodyPr/>
                    <a:lstStyle/>
                    <a:p>
                      <a:pPr marL="0" indent="0" algn="l" defTabSz="914400" rtl="0" eaLnBrk="1" latinLnBrk="0" hangingPunct="1">
                        <a:buFont typeface="Arial" panose="020B0604020202020204" pitchFamily="34" charset="0"/>
                        <a:buNone/>
                      </a:pPr>
                      <a:r>
                        <a:rPr kumimoji="1" lang="ja-JP" altLang="en-US" sz="1400" kern="1200" dirty="0">
                          <a:solidFill>
                            <a:schemeClr val="tx1"/>
                          </a:solidFill>
                          <a:latin typeface="Arial" charset="0"/>
                          <a:ea typeface="メイリオ" pitchFamily="50" charset="-128"/>
                          <a:cs typeface="メイリオ" pitchFamily="50" charset="-128"/>
                        </a:rPr>
                        <a:t>取組の概要</a:t>
                      </a: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tx1"/>
                          </a:solidFill>
                          <a:latin typeface="Arial" charset="0"/>
                          <a:ea typeface="メイリオ" pitchFamily="50" charset="-128"/>
                          <a:cs typeface="メイリオ" pitchFamily="50" charset="-128"/>
                        </a:rPr>
                        <a:t>取組の成果</a:t>
                      </a:r>
                    </a:p>
                  </a:txBody>
                  <a:tcPr anchor="ctr"/>
                </a:tc>
                <a:extLst>
                  <a:ext uri="{0D108BD9-81ED-4DB2-BD59-A6C34878D82A}">
                    <a16:rowId xmlns:a16="http://schemas.microsoft.com/office/drawing/2014/main" val="1808506952"/>
                  </a:ext>
                </a:extLst>
              </a:tr>
              <a:tr h="18889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６</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chemeClr val="tx1"/>
                          </a:solidFill>
                          <a:latin typeface="Arial" charset="0"/>
                          <a:ea typeface="メイリオ" pitchFamily="50" charset="-128"/>
                          <a:cs typeface="メイリオ" pitchFamily="50" charset="-128"/>
                        </a:rPr>
                        <a:t>ICT</a:t>
                      </a:r>
                      <a:r>
                        <a:rPr kumimoji="1" lang="ja-JP" altLang="en-US" sz="1200" kern="1200" dirty="0">
                          <a:solidFill>
                            <a:schemeClr val="tx1"/>
                          </a:solidFill>
                          <a:latin typeface="Arial" charset="0"/>
                          <a:ea typeface="メイリオ" pitchFamily="50" charset="-128"/>
                          <a:cs typeface="メイリオ" pitchFamily="50" charset="-128"/>
                        </a:rPr>
                        <a:t>を活用し、虐待防止に向けた対応を強化</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児童相談等システムにおいて国システムとデータ連携を開始し、機能拡張を進めています。</a:t>
                      </a:r>
                      <a:endParaRPr kumimoji="1" lang="en-US" altLang="ja-JP" sz="1200" kern="1200" dirty="0">
                        <a:solidFill>
                          <a:schemeClr val="tx1"/>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200" dirty="0">
                          <a:solidFill>
                            <a:schemeClr val="tx1"/>
                          </a:solidFill>
                          <a:latin typeface="Arial" charset="0"/>
                          <a:ea typeface="メイリオ" pitchFamily="50" charset="-128"/>
                          <a:cs typeface="メイリオ" pitchFamily="50" charset="-128"/>
                        </a:rPr>
                        <a:t>SNS</a:t>
                      </a:r>
                      <a:r>
                        <a:rPr lang="ja-JP" altLang="en-US" sz="1200" dirty="0">
                          <a:solidFill>
                            <a:schemeClr val="tx1"/>
                          </a:solidFill>
                          <a:latin typeface="Arial" charset="0"/>
                          <a:ea typeface="メイリオ" pitchFamily="50" charset="-128"/>
                          <a:cs typeface="メイリオ" pitchFamily="50" charset="-128"/>
                        </a:rPr>
                        <a:t>を活用した相談事業において国システムを活用した事業に移行し、運用しています。</a:t>
                      </a:r>
                      <a:endParaRPr lang="en-US" altLang="ja-JP" sz="1200" dirty="0">
                        <a:solidFill>
                          <a:schemeClr val="tx1"/>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281358205"/>
                  </a:ext>
                </a:extLst>
              </a:tr>
              <a:tr h="311127">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７</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Arial" charset="0"/>
                          <a:ea typeface="メイリオ" pitchFamily="50" charset="-128"/>
                          <a:cs typeface="メイリオ" pitchFamily="50" charset="-128"/>
                        </a:rPr>
                        <a:t>アプリ・ポータルサイト等を活用し、必要な情報を市民に届ける</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すみのえ情報局を運営しています。</a:t>
                      </a:r>
                      <a:endParaRPr kumimoji="1" lang="en-US" altLang="ja-JP" sz="1200" kern="1200" dirty="0">
                        <a:solidFill>
                          <a:schemeClr val="tx1"/>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城東区わくわく子育て応援アプリの水平展開に向け、他区への説明会を開催しました。</a:t>
                      </a:r>
                      <a:endParaRPr kumimoji="1" lang="en-US" altLang="ja-JP" sz="1200" kern="1200" dirty="0">
                        <a:solidFill>
                          <a:schemeClr val="tx1"/>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2360386047"/>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８</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Arial" charset="0"/>
                          <a:ea typeface="メイリオ" pitchFamily="50" charset="-128"/>
                          <a:cs typeface="メイリオ" pitchFamily="50" charset="-128"/>
                        </a:rPr>
                        <a:t>多機能型の観光案内表示板（デジタルサイネージ）を整備し、観光客の周遊性・回遊性を向上</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多機能型観光案内表示板の市域全体にかかる整備工事に着手しました。</a:t>
                      </a:r>
                      <a:endParaRPr kumimoji="1" lang="en-US" altLang="ja-JP" sz="1200" kern="1200" dirty="0">
                        <a:solidFill>
                          <a:schemeClr val="tx1"/>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449297389"/>
                  </a:ext>
                </a:extLst>
              </a:tr>
            </a:tbl>
          </a:graphicData>
        </a:graphic>
      </p:graphicFrame>
    </p:spTree>
    <p:extLst>
      <p:ext uri="{BB962C8B-B14F-4D97-AF65-F5344CB8AC3E}">
        <p14:creationId xmlns:p14="http://schemas.microsoft.com/office/powerpoint/2010/main" val="3347894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p:cNvSpPr txBox="1"/>
          <p:nvPr/>
        </p:nvSpPr>
        <p:spPr>
          <a:xfrm>
            <a:off x="295645" y="892505"/>
            <a:ext cx="3295319" cy="512448"/>
          </a:xfrm>
          <a:prstGeom prst="rect">
            <a:avLst/>
          </a:prstGeom>
          <a:solidFill>
            <a:srgbClr val="F69200"/>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行政のデジタル化</a:t>
            </a:r>
            <a:endParaRPr kumimoji="0" lang="en-US" altLang="ja-JP" sz="1950" b="1" kern="0" dirty="0">
              <a:solidFill>
                <a:prstClr val="white"/>
              </a:solidFill>
              <a:latin typeface="+mj-ea"/>
              <a:ea typeface="+mj-ea"/>
            </a:endParaRP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戦略アクションプランの取組概要（３／５）</a:t>
            </a:r>
          </a:p>
        </p:txBody>
      </p:sp>
      <p:sp>
        <p:nvSpPr>
          <p:cNvPr id="10"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5</a:t>
            </a:fld>
            <a:endParaRPr kumimoji="0" lang="en-US" altLang="ja-JP" sz="1000" dirty="0">
              <a:solidFill>
                <a:srgbClr val="000000"/>
              </a:solidFill>
              <a:latin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59902914"/>
              </p:ext>
            </p:extLst>
          </p:nvPr>
        </p:nvGraphicFramePr>
        <p:xfrm>
          <a:off x="251864" y="1575174"/>
          <a:ext cx="9402271" cy="4145280"/>
        </p:xfrm>
        <a:graphic>
          <a:graphicData uri="http://schemas.openxmlformats.org/drawingml/2006/table">
            <a:tbl>
              <a:tblPr firstRow="1" bandRow="1">
                <a:tableStyleId>{00A15C55-8517-42AA-B614-E9B94910E393}</a:tableStyleId>
              </a:tblPr>
              <a:tblGrid>
                <a:gridCol w="502378">
                  <a:extLst>
                    <a:ext uri="{9D8B030D-6E8A-4147-A177-3AD203B41FA5}">
                      <a16:colId xmlns:a16="http://schemas.microsoft.com/office/drawing/2014/main" val="1870427861"/>
                    </a:ext>
                  </a:extLst>
                </a:gridCol>
                <a:gridCol w="4198758">
                  <a:extLst>
                    <a:ext uri="{9D8B030D-6E8A-4147-A177-3AD203B41FA5}">
                      <a16:colId xmlns:a16="http://schemas.microsoft.com/office/drawing/2014/main" val="3124949386"/>
                    </a:ext>
                  </a:extLst>
                </a:gridCol>
                <a:gridCol w="4701135">
                  <a:extLst>
                    <a:ext uri="{9D8B030D-6E8A-4147-A177-3AD203B41FA5}">
                      <a16:colId xmlns:a16="http://schemas.microsoft.com/office/drawing/2014/main" val="1088845881"/>
                    </a:ext>
                  </a:extLst>
                </a:gridCol>
              </a:tblGrid>
              <a:tr h="0">
                <a:tc gridSpan="2">
                  <a:txBody>
                    <a:body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tc>
                <a:extLst>
                  <a:ext uri="{0D108BD9-81ED-4DB2-BD59-A6C34878D82A}">
                    <a16:rowId xmlns:a16="http://schemas.microsoft.com/office/drawing/2014/main" val="1863743173"/>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窓口に行くことなく自宅や外出先からオンラインで行える申請や手続きを拡大</a:t>
                      </a:r>
                      <a:endParaRPr kumimoji="1" lang="en-US" altLang="ja-JP" sz="1200" kern="1200" dirty="0">
                        <a:solidFill>
                          <a:srgbClr val="4D4D4D"/>
                        </a:solidFill>
                        <a:latin typeface="Arial" charset="0"/>
                        <a:ea typeface="メイリオ" pitchFamily="50" charset="-128"/>
                        <a:cs typeface="メイリオ" pitchFamily="50" charset="-128"/>
                      </a:endParaRPr>
                    </a:p>
                  </a:txBody>
                  <a:tcPr anchor="ct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行政手続きのオンライン化の推進を図りました。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行政オンラインシステムにおいて、転入にかかる手続き判定ナビを公開しました。</a:t>
                      </a:r>
                    </a:p>
                  </a:txBody>
                  <a:tcPr anchor="ctr"/>
                </a:tc>
                <a:extLst>
                  <a:ext uri="{0D108BD9-81ED-4DB2-BD59-A6C34878D82A}">
                    <a16:rowId xmlns:a16="http://schemas.microsoft.com/office/drawing/2014/main" val="25097248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行政オンラインシステムの機能拡充及びスマート申請の実現</a:t>
                      </a:r>
                      <a:endParaRPr kumimoji="1" lang="en-US" altLang="ja-JP" sz="1200" kern="1200" dirty="0">
                        <a:solidFill>
                          <a:srgbClr val="4D4D4D"/>
                        </a:solidFill>
                        <a:latin typeface="Arial" charset="0"/>
                        <a:ea typeface="メイリオ" pitchFamily="50" charset="-128"/>
                        <a:cs typeface="メイリオ" pitchFamily="50" charset="-128"/>
                      </a:endParaRPr>
                    </a:p>
                  </a:txBody>
                  <a:tcPr anchor="ct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100" kern="1200" dirty="0">
                        <a:solidFill>
                          <a:srgbClr val="4D4D4D"/>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575853896"/>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11</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時代に即したお客さまサービスの提供</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水道料金等を確認することができるマイページ構築事業者を選定しました。</a:t>
                      </a:r>
                    </a:p>
                  </a:txBody>
                  <a:tcPr anchor="ctr"/>
                </a:tc>
                <a:extLst>
                  <a:ext uri="{0D108BD9-81ED-4DB2-BD59-A6C34878D82A}">
                    <a16:rowId xmlns:a16="http://schemas.microsoft.com/office/drawing/2014/main" val="19538356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12</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SMS</a:t>
                      </a:r>
                      <a:r>
                        <a:rPr kumimoji="1" lang="ja-JP" altLang="en-US" sz="1200" kern="1200" dirty="0">
                          <a:solidFill>
                            <a:srgbClr val="4D4D4D"/>
                          </a:solidFill>
                          <a:latin typeface="Arial" charset="0"/>
                          <a:ea typeface="メイリオ" pitchFamily="50" charset="-128"/>
                          <a:cs typeface="メイリオ" pitchFamily="50" charset="-128"/>
                        </a:rPr>
                        <a:t>によるがん対策の実施</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kern="1200" dirty="0">
                          <a:solidFill>
                            <a:srgbClr val="4D4D4D"/>
                          </a:solidFill>
                          <a:latin typeface="Arial" charset="0"/>
                          <a:ea typeface="メイリオ" pitchFamily="50" charset="-128"/>
                          <a:cs typeface="メイリオ" pitchFamily="50" charset="-128"/>
                        </a:rPr>
                        <a:t>BPR</a:t>
                      </a:r>
                      <a:r>
                        <a:rPr kumimoji="1" lang="ja-JP" altLang="en-US" sz="1200" kern="1200" dirty="0">
                          <a:solidFill>
                            <a:srgbClr val="4D4D4D"/>
                          </a:solidFill>
                          <a:latin typeface="Arial" charset="0"/>
                          <a:ea typeface="メイリオ" pitchFamily="50" charset="-128"/>
                          <a:cs typeface="メイリオ" pitchFamily="50" charset="-128"/>
                        </a:rPr>
                        <a:t>（業務改革）と</a:t>
                      </a:r>
                      <a:r>
                        <a:rPr kumimoji="1" lang="en-US" altLang="ja-JP" sz="1200" kern="1200" dirty="0">
                          <a:solidFill>
                            <a:srgbClr val="4D4D4D"/>
                          </a:solidFill>
                          <a:latin typeface="Arial" charset="0"/>
                          <a:ea typeface="メイリオ" pitchFamily="50" charset="-128"/>
                          <a:cs typeface="メイリオ" pitchFamily="50" charset="-128"/>
                        </a:rPr>
                        <a:t>SMS</a:t>
                      </a:r>
                      <a:r>
                        <a:rPr kumimoji="1" lang="ja-JP" altLang="en-US" sz="1200" kern="1200" dirty="0">
                          <a:solidFill>
                            <a:srgbClr val="4D4D4D"/>
                          </a:solidFill>
                          <a:latin typeface="Arial" charset="0"/>
                          <a:ea typeface="メイリオ" pitchFamily="50" charset="-128"/>
                          <a:cs typeface="メイリオ" pitchFamily="50" charset="-128"/>
                        </a:rPr>
                        <a:t>配信スキームの構築を通じて、迅速かつ効果的な受診勧奨を行いました。</a:t>
                      </a:r>
                    </a:p>
                  </a:txBody>
                  <a:tcPr anchor="ctr"/>
                </a:tc>
                <a:extLst>
                  <a:ext uri="{0D108BD9-81ED-4DB2-BD59-A6C34878D82A}">
                    <a16:rowId xmlns:a16="http://schemas.microsoft.com/office/drawing/2014/main" val="312849700"/>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13</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Arial" charset="0"/>
                          <a:ea typeface="メイリオ" pitchFamily="50" charset="-128"/>
                          <a:cs typeface="メイリオ" pitchFamily="50" charset="-128"/>
                        </a:rPr>
                        <a:t>ＡＩを活用したファイル全文検索エンジンの導入</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chemeClr val="tx1"/>
                          </a:solidFill>
                          <a:latin typeface="Arial" charset="0"/>
                          <a:ea typeface="メイリオ" pitchFamily="50" charset="-128"/>
                          <a:cs typeface="メイリオ" pitchFamily="50" charset="-128"/>
                        </a:rPr>
                        <a:t>全文検索できる対象範囲を拡大しました。</a:t>
                      </a:r>
                      <a:endParaRPr kumimoji="1" lang="ja-JP" altLang="en-US" sz="1200" kern="1200" dirty="0">
                        <a:solidFill>
                          <a:schemeClr val="tx1"/>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418503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14</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Arial" charset="0"/>
                          <a:ea typeface="メイリオ" pitchFamily="50" charset="-128"/>
                          <a:cs typeface="メイリオ" pitchFamily="50" charset="-128"/>
                        </a:rPr>
                        <a:t>ＡＩを活用した音声認識ツールの業務での活用</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議事録作成支援システムの本格運用を開始しました。</a:t>
                      </a:r>
                      <a:endParaRPr kumimoji="1" lang="en-US" altLang="ja-JP" sz="1200" kern="1200" dirty="0">
                        <a:solidFill>
                          <a:schemeClr val="tx1"/>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kern="1200" dirty="0" err="1">
                          <a:solidFill>
                            <a:schemeClr val="tx1"/>
                          </a:solidFill>
                          <a:latin typeface="Arial" charset="0"/>
                          <a:ea typeface="メイリオ" pitchFamily="50" charset="-128"/>
                          <a:cs typeface="メイリオ" pitchFamily="50" charset="-128"/>
                        </a:rPr>
                        <a:t>VoiceBiz</a:t>
                      </a:r>
                      <a:r>
                        <a:rPr kumimoji="1" lang="ja-JP" altLang="en-US" sz="1200" kern="1200" dirty="0">
                          <a:solidFill>
                            <a:schemeClr val="tx1"/>
                          </a:solidFill>
                          <a:latin typeface="Arial" charset="0"/>
                          <a:ea typeface="メイリオ" pitchFamily="50" charset="-128"/>
                          <a:cs typeface="メイリオ" pitchFamily="50" charset="-128"/>
                        </a:rPr>
                        <a:t>、</a:t>
                      </a:r>
                      <a:r>
                        <a:rPr kumimoji="1" lang="en-US" altLang="ja-JP" sz="1200" kern="1200" dirty="0">
                          <a:solidFill>
                            <a:schemeClr val="tx1"/>
                          </a:solidFill>
                          <a:latin typeface="Arial" charset="0"/>
                          <a:ea typeface="メイリオ" pitchFamily="50" charset="-128"/>
                          <a:cs typeface="メイリオ" pitchFamily="50" charset="-128"/>
                        </a:rPr>
                        <a:t>UD</a:t>
                      </a:r>
                      <a:r>
                        <a:rPr kumimoji="1" lang="ja-JP" altLang="en-US" sz="1200" kern="1200" dirty="0">
                          <a:solidFill>
                            <a:schemeClr val="tx1"/>
                          </a:solidFill>
                          <a:latin typeface="Arial" charset="0"/>
                          <a:ea typeface="メイリオ" pitchFamily="50" charset="-128"/>
                          <a:cs typeface="メイリオ" pitchFamily="50" charset="-128"/>
                        </a:rPr>
                        <a:t>トークについては安定稼働しています。</a:t>
                      </a:r>
                      <a:endParaRPr kumimoji="1" lang="en-US" altLang="ja-JP" sz="1200" kern="1200" dirty="0">
                        <a:solidFill>
                          <a:schemeClr val="tx1"/>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98623975"/>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15</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ＡＩチャットボット基盤の構築</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dirty="0">
                          <a:solidFill>
                            <a:schemeClr val="tx1"/>
                          </a:solidFill>
                          <a:latin typeface="Arial" charset="0"/>
                          <a:ea typeface="メイリオ" pitchFamily="50" charset="-128"/>
                          <a:cs typeface="メイリオ" pitchFamily="50" charset="-128"/>
                        </a:rPr>
                        <a:t>ー</a:t>
                      </a:r>
                      <a:endParaRPr lang="en-US" altLang="ja-JP" sz="1200" dirty="0">
                        <a:solidFill>
                          <a:schemeClr val="tx1"/>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2506853481"/>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16</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デジタル格差の状況やニーズを把握し、利用者目線で有効な方策を検討</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chemeClr val="tx1"/>
                          </a:solidFill>
                          <a:latin typeface="Arial" charset="0"/>
                          <a:ea typeface="メイリオ" pitchFamily="50" charset="-128"/>
                          <a:cs typeface="メイリオ" pitchFamily="50" charset="-128"/>
                        </a:rPr>
                        <a:t>高齢者、障がい者、低所得者や外国人に対するニーズ調査を実施しました。</a:t>
                      </a:r>
                    </a:p>
                  </a:txBody>
                  <a:tcPr anchor="ctr"/>
                </a:tc>
                <a:extLst>
                  <a:ext uri="{0D108BD9-81ED-4DB2-BD59-A6C34878D82A}">
                    <a16:rowId xmlns:a16="http://schemas.microsoft.com/office/drawing/2014/main" val="516080640"/>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17</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音声認識技術の活用に向けた技術調査</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chemeClr val="tx1"/>
                          </a:solidFill>
                          <a:latin typeface="Arial" charset="0"/>
                          <a:ea typeface="メイリオ" pitchFamily="50" charset="-128"/>
                          <a:cs typeface="メイリオ" pitchFamily="50" charset="-128"/>
                        </a:rPr>
                        <a:t>法律相談予約業務などで実証を行いました。</a:t>
                      </a:r>
                    </a:p>
                  </a:txBody>
                  <a:tcPr anchor="ctr"/>
                </a:tc>
                <a:extLst>
                  <a:ext uri="{0D108BD9-81ED-4DB2-BD59-A6C34878D82A}">
                    <a16:rowId xmlns:a16="http://schemas.microsoft.com/office/drawing/2014/main" val="2294155070"/>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18</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ICT</a:t>
                      </a:r>
                      <a:r>
                        <a:rPr kumimoji="1" lang="ja-JP" altLang="en-US" sz="1200" kern="1200" dirty="0">
                          <a:solidFill>
                            <a:srgbClr val="4D4D4D"/>
                          </a:solidFill>
                          <a:latin typeface="Arial" charset="0"/>
                          <a:ea typeface="メイリオ" pitchFamily="50" charset="-128"/>
                          <a:cs typeface="メイリオ" pitchFamily="50" charset="-128"/>
                        </a:rPr>
                        <a:t>を活用した教育の推進</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rgbClr val="4D4D4D"/>
                          </a:solidFill>
                          <a:latin typeface="Arial" charset="0"/>
                          <a:ea typeface="メイリオ" pitchFamily="50" charset="-128"/>
                          <a:cs typeface="メイリオ" pitchFamily="50" charset="-128"/>
                        </a:rPr>
                        <a:t>大阪市学校教育</a:t>
                      </a:r>
                      <a:r>
                        <a:rPr lang="en-US" altLang="ja-JP" sz="1200" dirty="0">
                          <a:solidFill>
                            <a:srgbClr val="4D4D4D"/>
                          </a:solidFill>
                          <a:latin typeface="Arial" charset="0"/>
                          <a:ea typeface="メイリオ" pitchFamily="50" charset="-128"/>
                          <a:cs typeface="メイリオ" pitchFamily="50" charset="-128"/>
                        </a:rPr>
                        <a:t>ICT</a:t>
                      </a:r>
                      <a:r>
                        <a:rPr lang="ja-JP" altLang="en-US" sz="1200" dirty="0">
                          <a:solidFill>
                            <a:srgbClr val="4D4D4D"/>
                          </a:solidFill>
                          <a:latin typeface="Arial" charset="0"/>
                          <a:ea typeface="メイリオ" pitchFamily="50" charset="-128"/>
                          <a:cs typeface="メイリオ" pitchFamily="50" charset="-128"/>
                        </a:rPr>
                        <a:t>ビジョンに基づく取組を推進しました。</a:t>
                      </a:r>
                    </a:p>
                  </a:txBody>
                  <a:tcPr anchor="ctr"/>
                </a:tc>
                <a:extLst>
                  <a:ext uri="{0D108BD9-81ED-4DB2-BD59-A6C34878D82A}">
                    <a16:rowId xmlns:a16="http://schemas.microsoft.com/office/drawing/2014/main" val="2116342859"/>
                  </a:ext>
                </a:extLst>
              </a:tr>
            </a:tbl>
          </a:graphicData>
        </a:graphic>
      </p:graphicFrame>
    </p:spTree>
    <p:extLst>
      <p:ext uri="{BB962C8B-B14F-4D97-AF65-F5344CB8AC3E}">
        <p14:creationId xmlns:p14="http://schemas.microsoft.com/office/powerpoint/2010/main" val="2177915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戦略アクションプランの取組概要（４／５）</a:t>
            </a:r>
          </a:p>
        </p:txBody>
      </p:sp>
      <p:sp>
        <p:nvSpPr>
          <p:cNvPr id="8"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6</a:t>
            </a:fld>
            <a:endParaRPr kumimoji="0" lang="en-US" altLang="ja-JP" sz="1000" dirty="0">
              <a:solidFill>
                <a:srgbClr val="000000"/>
              </a:solidFill>
              <a:latin typeface="メイリオ" panose="020B0604030504040204" pitchFamily="50" charset="-128"/>
            </a:endParaRPr>
          </a:p>
        </p:txBody>
      </p:sp>
      <p:sp>
        <p:nvSpPr>
          <p:cNvPr id="2" name="テキスト ボックス 1">
            <a:extLst>
              <a:ext uri="{FF2B5EF4-FFF2-40B4-BE49-F238E27FC236}">
                <a16:creationId xmlns:a16="http://schemas.microsoft.com/office/drawing/2014/main" id="{DAC30E26-ECA0-FAE2-E4E9-E73D0829AFBD}"/>
              </a:ext>
            </a:extLst>
          </p:cNvPr>
          <p:cNvSpPr txBox="1"/>
          <p:nvPr/>
        </p:nvSpPr>
        <p:spPr>
          <a:xfrm>
            <a:off x="251864" y="925142"/>
            <a:ext cx="3273217" cy="512448"/>
          </a:xfrm>
          <a:prstGeom prst="rect">
            <a:avLst/>
          </a:prstGeom>
          <a:solidFill>
            <a:srgbClr val="A6B727"/>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データ活用の推進</a:t>
            </a:r>
            <a:endParaRPr kumimoji="0" lang="en-US" altLang="ja-JP" sz="1950" b="1" kern="0" dirty="0">
              <a:solidFill>
                <a:prstClr val="white"/>
              </a:solidFill>
              <a:latin typeface="+mj-ea"/>
              <a:ea typeface="+mj-ea"/>
            </a:endParaRPr>
          </a:p>
        </p:txBody>
      </p:sp>
      <p:graphicFrame>
        <p:nvGraphicFramePr>
          <p:cNvPr id="3" name="表 2">
            <a:extLst>
              <a:ext uri="{FF2B5EF4-FFF2-40B4-BE49-F238E27FC236}">
                <a16:creationId xmlns:a16="http://schemas.microsoft.com/office/drawing/2014/main" id="{0D122EC7-964E-8A52-70E2-2CD75B897AB9}"/>
              </a:ext>
            </a:extLst>
          </p:cNvPr>
          <p:cNvGraphicFramePr>
            <a:graphicFrameLocks noGrp="1"/>
          </p:cNvGraphicFramePr>
          <p:nvPr>
            <p:extLst>
              <p:ext uri="{D42A27DB-BD31-4B8C-83A1-F6EECF244321}">
                <p14:modId xmlns:p14="http://schemas.microsoft.com/office/powerpoint/2010/main" val="2539653430"/>
              </p:ext>
            </p:extLst>
          </p:nvPr>
        </p:nvGraphicFramePr>
        <p:xfrm>
          <a:off x="251864" y="1593660"/>
          <a:ext cx="9402271" cy="2042160"/>
        </p:xfrm>
        <a:graphic>
          <a:graphicData uri="http://schemas.openxmlformats.org/drawingml/2006/table">
            <a:tbl>
              <a:tblPr firstRow="1" bandRow="1">
                <a:tableStyleId>{00A15C55-8517-42AA-B614-E9B94910E393}</a:tableStyleId>
              </a:tblPr>
              <a:tblGrid>
                <a:gridCol w="469126">
                  <a:extLst>
                    <a:ext uri="{9D8B030D-6E8A-4147-A177-3AD203B41FA5}">
                      <a16:colId xmlns:a16="http://schemas.microsoft.com/office/drawing/2014/main" val="1766992188"/>
                    </a:ext>
                  </a:extLst>
                </a:gridCol>
                <a:gridCol w="4232010">
                  <a:extLst>
                    <a:ext uri="{9D8B030D-6E8A-4147-A177-3AD203B41FA5}">
                      <a16:colId xmlns:a16="http://schemas.microsoft.com/office/drawing/2014/main" val="505437007"/>
                    </a:ext>
                  </a:extLst>
                </a:gridCol>
                <a:gridCol w="4701135">
                  <a:extLst>
                    <a:ext uri="{9D8B030D-6E8A-4147-A177-3AD203B41FA5}">
                      <a16:colId xmlns:a16="http://schemas.microsoft.com/office/drawing/2014/main" val="853304562"/>
                    </a:ext>
                  </a:extLst>
                </a:gridCol>
              </a:tblGrid>
              <a:tr h="0">
                <a:tc gridSpan="2">
                  <a:txBody>
                    <a:body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tc>
                <a:extLst>
                  <a:ext uri="{0D108BD9-81ED-4DB2-BD59-A6C34878D82A}">
                    <a16:rowId xmlns:a16="http://schemas.microsoft.com/office/drawing/2014/main" val="3697708522"/>
                  </a:ext>
                </a:extLst>
              </a:tr>
              <a:tr h="162323">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19</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Arial" charset="0"/>
                          <a:ea typeface="メイリオ" pitchFamily="50" charset="-128"/>
                          <a:cs typeface="メイリオ" pitchFamily="50" charset="-128"/>
                        </a:rPr>
                        <a:t>オープンデータの質・量の充実</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企業等のニーズが高いデータセットを中心に質と量の充実を図りました。</a:t>
                      </a:r>
                      <a:endParaRPr kumimoji="1" lang="en-US" altLang="ja-JP" sz="1200" kern="1200" dirty="0">
                        <a:solidFill>
                          <a:schemeClr val="tx1"/>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メイリオ" panose="020B0604030504040204" pitchFamily="50" charset="-128"/>
                          <a:ea typeface="メイリオ" panose="020B0604030504040204" pitchFamily="50" charset="-128"/>
                          <a:cs typeface="+mj-cs"/>
                        </a:rPr>
                        <a:t>オープンデータポータルサイトの市民認知度向上などに取り組みました。</a:t>
                      </a:r>
                    </a:p>
                  </a:txBody>
                  <a:tcPr anchor="ctr"/>
                </a:tc>
                <a:extLst>
                  <a:ext uri="{0D108BD9-81ED-4DB2-BD59-A6C34878D82A}">
                    <a16:rowId xmlns:a16="http://schemas.microsoft.com/office/drawing/2014/main" val="633243833"/>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20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Arial" charset="0"/>
                          <a:ea typeface="メイリオ" pitchFamily="50" charset="-128"/>
                          <a:cs typeface="メイリオ" pitchFamily="50" charset="-128"/>
                        </a:rPr>
                        <a:t>データの可視化によるデータ活用推進と人材育成</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kern="1200" dirty="0">
                          <a:solidFill>
                            <a:schemeClr val="tx1"/>
                          </a:solidFill>
                          <a:latin typeface="Arial" charset="0"/>
                          <a:ea typeface="メイリオ" pitchFamily="50" charset="-128"/>
                          <a:cs typeface="メイリオ" pitchFamily="50" charset="-128"/>
                        </a:rPr>
                        <a:t>BI</a:t>
                      </a:r>
                      <a:r>
                        <a:rPr kumimoji="1" lang="ja-JP" altLang="en-US" sz="1200" kern="1200" dirty="0">
                          <a:solidFill>
                            <a:schemeClr val="tx1"/>
                          </a:solidFill>
                          <a:latin typeface="Arial" charset="0"/>
                          <a:ea typeface="メイリオ" pitchFamily="50" charset="-128"/>
                          <a:cs typeface="メイリオ" pitchFamily="50" charset="-128"/>
                        </a:rPr>
                        <a:t>ツールの研修を実施し、データ可視化事例の創出に取り組みました。</a:t>
                      </a:r>
                    </a:p>
                  </a:txBody>
                  <a:tcPr anchor="ctr"/>
                </a:tc>
                <a:extLst>
                  <a:ext uri="{0D108BD9-81ED-4DB2-BD59-A6C34878D82A}">
                    <a16:rowId xmlns:a16="http://schemas.microsoft.com/office/drawing/2014/main" val="931079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21</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ビッグデータを活用したスマートプランニング</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chemeClr val="tx1"/>
                          </a:solidFill>
                          <a:latin typeface="Arial" charset="0"/>
                          <a:ea typeface="メイリオ" pitchFamily="50" charset="-128"/>
                          <a:cs typeface="メイリオ" pitchFamily="50" charset="-128"/>
                        </a:rPr>
                        <a:t>携帯電話</a:t>
                      </a:r>
                      <a:r>
                        <a:rPr lang="en-US" altLang="ja-JP" sz="1200" dirty="0">
                          <a:solidFill>
                            <a:schemeClr val="tx1"/>
                          </a:solidFill>
                          <a:latin typeface="Arial" charset="0"/>
                          <a:ea typeface="メイリオ" pitchFamily="50" charset="-128"/>
                          <a:cs typeface="メイリオ" pitchFamily="50" charset="-128"/>
                        </a:rPr>
                        <a:t>GPS</a:t>
                      </a:r>
                      <a:r>
                        <a:rPr lang="ja-JP" altLang="en-US" sz="1200" dirty="0">
                          <a:solidFill>
                            <a:schemeClr val="tx1"/>
                          </a:solidFill>
                          <a:latin typeface="Arial" charset="0"/>
                          <a:ea typeface="メイリオ" pitchFamily="50" charset="-128"/>
                          <a:cs typeface="メイリオ" pitchFamily="50" charset="-128"/>
                        </a:rPr>
                        <a:t>データ分析ツールを導入し、本ツールの活用拡大に向けて取組を進めています。</a:t>
                      </a:r>
                    </a:p>
                  </a:txBody>
                  <a:tcPr anchor="ctr"/>
                </a:tc>
                <a:extLst>
                  <a:ext uri="{0D108BD9-81ED-4DB2-BD59-A6C34878D82A}">
                    <a16:rowId xmlns:a16="http://schemas.microsoft.com/office/drawing/2014/main" val="3162205388"/>
                  </a:ext>
                </a:extLst>
              </a:tr>
            </a:tbl>
          </a:graphicData>
        </a:graphic>
      </p:graphicFrame>
      <p:sp>
        <p:nvSpPr>
          <p:cNvPr id="4" name="テキスト ボックス 3">
            <a:extLst>
              <a:ext uri="{FF2B5EF4-FFF2-40B4-BE49-F238E27FC236}">
                <a16:creationId xmlns:a16="http://schemas.microsoft.com/office/drawing/2014/main" id="{330EB5B9-1D80-1359-358E-6D4EDF613701}"/>
              </a:ext>
            </a:extLst>
          </p:cNvPr>
          <p:cNvSpPr txBox="1"/>
          <p:nvPr/>
        </p:nvSpPr>
        <p:spPr>
          <a:xfrm>
            <a:off x="251864" y="3839297"/>
            <a:ext cx="5917095" cy="512448"/>
          </a:xfrm>
          <a:prstGeom prst="rect">
            <a:avLst/>
          </a:prstGeom>
          <a:solidFill>
            <a:srgbClr val="0070C0"/>
          </a:solidFill>
          <a:ln w="12700" cap="flat" cmpd="sng" algn="ctr">
            <a:noFill/>
            <a:prstDash val="solid"/>
            <a:miter lim="800000"/>
          </a:ln>
          <a:effectLst/>
        </p:spPr>
        <p:txBody>
          <a:bodyPr wrap="square" rtlCol="0" anchor="ctr">
            <a:spAutoFit/>
          </a:bodyPr>
          <a:lstStyle/>
          <a:p>
            <a:pPr algn="ctr">
              <a:defRPr/>
            </a:pPr>
            <a:r>
              <a:rPr kumimoji="0" lang="en-US" altLang="ja-JP" sz="1950" b="1" kern="0" dirty="0">
                <a:solidFill>
                  <a:prstClr val="white"/>
                </a:solidFill>
                <a:latin typeface="+mj-ea"/>
                <a:ea typeface="+mj-ea"/>
              </a:rPr>
              <a:t>ICT</a:t>
            </a:r>
            <a:r>
              <a:rPr kumimoji="0" lang="ja-JP" altLang="en-US" sz="1950" b="1" kern="0" dirty="0">
                <a:solidFill>
                  <a:prstClr val="white"/>
                </a:solidFill>
                <a:latin typeface="+mj-ea"/>
                <a:ea typeface="+mj-ea"/>
              </a:rPr>
              <a:t>を利用した行政サービスの強靭化</a:t>
            </a:r>
            <a:endParaRPr kumimoji="0" lang="en-US" altLang="ja-JP" sz="1950" b="1" kern="0" dirty="0">
              <a:solidFill>
                <a:prstClr val="white"/>
              </a:solidFill>
              <a:latin typeface="+mj-ea"/>
              <a:ea typeface="+mj-ea"/>
            </a:endParaRPr>
          </a:p>
        </p:txBody>
      </p:sp>
      <p:graphicFrame>
        <p:nvGraphicFramePr>
          <p:cNvPr id="5" name="表 4">
            <a:extLst>
              <a:ext uri="{FF2B5EF4-FFF2-40B4-BE49-F238E27FC236}">
                <a16:creationId xmlns:a16="http://schemas.microsoft.com/office/drawing/2014/main" id="{D583CD93-CD47-A855-9C34-C05A3D525B79}"/>
              </a:ext>
            </a:extLst>
          </p:cNvPr>
          <p:cNvGraphicFramePr>
            <a:graphicFrameLocks noGrp="1"/>
          </p:cNvGraphicFramePr>
          <p:nvPr>
            <p:extLst>
              <p:ext uri="{D42A27DB-BD31-4B8C-83A1-F6EECF244321}">
                <p14:modId xmlns:p14="http://schemas.microsoft.com/office/powerpoint/2010/main" val="301315499"/>
              </p:ext>
            </p:extLst>
          </p:nvPr>
        </p:nvGraphicFramePr>
        <p:xfrm>
          <a:off x="251864" y="4508855"/>
          <a:ext cx="9454768" cy="1859280"/>
        </p:xfrm>
        <a:graphic>
          <a:graphicData uri="http://schemas.openxmlformats.org/drawingml/2006/table">
            <a:tbl>
              <a:tblPr firstRow="1" bandRow="1"/>
              <a:tblGrid>
                <a:gridCol w="608588">
                  <a:extLst>
                    <a:ext uri="{9D8B030D-6E8A-4147-A177-3AD203B41FA5}">
                      <a16:colId xmlns:a16="http://schemas.microsoft.com/office/drawing/2014/main" val="1147115911"/>
                    </a:ext>
                  </a:extLst>
                </a:gridCol>
                <a:gridCol w="4118796">
                  <a:extLst>
                    <a:ext uri="{9D8B030D-6E8A-4147-A177-3AD203B41FA5}">
                      <a16:colId xmlns:a16="http://schemas.microsoft.com/office/drawing/2014/main" val="3859033221"/>
                    </a:ext>
                  </a:extLst>
                </a:gridCol>
                <a:gridCol w="4727384">
                  <a:extLst>
                    <a:ext uri="{9D8B030D-6E8A-4147-A177-3AD203B41FA5}">
                      <a16:colId xmlns:a16="http://schemas.microsoft.com/office/drawing/2014/main" val="3602281800"/>
                    </a:ext>
                  </a:extLst>
                </a:gridCol>
              </a:tblGrid>
              <a:tr h="166133">
                <a:tc gridSpan="2">
                  <a:txBody>
                    <a:bodyPr/>
                    <a:lstStyle>
                      <a:lvl1pPr marL="0" marR="0" indent="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9p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0000"/>
                    </a:solidFill>
                  </a:tcPr>
                </a:tc>
                <a:tc hMerge="1">
                  <a:txBody>
                    <a:bodyPr/>
                    <a:lstStyle/>
                    <a:p>
                      <a:endParaRPr kumimoji="1" lang="ja-JP" altLang="en-US"/>
                    </a:p>
                  </a:txBody>
                  <a:tcPr/>
                </a:tc>
                <a:tc>
                  <a:txBody>
                    <a:bodyPr/>
                    <a:lstStyle>
                      <a:lvl1pPr marL="0" marR="0" indent="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0000"/>
                    </a:solidFill>
                  </a:tcPr>
                </a:tc>
                <a:extLst>
                  <a:ext uri="{0D108BD9-81ED-4DB2-BD59-A6C34878D82A}">
                    <a16:rowId xmlns:a16="http://schemas.microsoft.com/office/drawing/2014/main" val="944491875"/>
                  </a:ext>
                </a:extLst>
              </a:tr>
              <a:tr h="166133">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ctr" defTabSz="914400" rtl="0" eaLnBrk="1" fontAlgn="ctr" latinLnBrk="0" hangingPunct="1"/>
                      <a:r>
                        <a:rPr kumimoji="1" lang="en-US" altLang="ja-JP" sz="1200" kern="1200" dirty="0">
                          <a:solidFill>
                            <a:srgbClr val="4D4D4D"/>
                          </a:solidFill>
                          <a:latin typeface="Arial" charset="0"/>
                          <a:ea typeface="メイリオ" pitchFamily="50" charset="-128"/>
                          <a:cs typeface="メイリオ" pitchFamily="50" charset="-128"/>
                        </a:rPr>
                        <a:t>22</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l" defTabSz="914400" rtl="0" eaLnBrk="1" fontAlgn="ctr" latinLnBrk="0" hangingPunct="1"/>
                      <a:r>
                        <a:rPr kumimoji="1" lang="ja-JP" altLang="en-US" sz="1200" kern="1200" dirty="0">
                          <a:solidFill>
                            <a:srgbClr val="4D4D4D"/>
                          </a:solidFill>
                          <a:latin typeface="Arial" charset="0"/>
                          <a:ea typeface="メイリオ" pitchFamily="50" charset="-128"/>
                          <a:cs typeface="メイリオ" pitchFamily="50" charset="-128"/>
                        </a:rPr>
                        <a:t>防災情報システムの機能強化とともに、災害時の情報共有等に</a:t>
                      </a:r>
                      <a:r>
                        <a:rPr kumimoji="1" lang="en-US" altLang="ja-JP" sz="1200" kern="1200" dirty="0">
                          <a:solidFill>
                            <a:srgbClr val="4D4D4D"/>
                          </a:solidFill>
                          <a:latin typeface="Arial" charset="0"/>
                          <a:ea typeface="メイリオ" pitchFamily="50" charset="-128"/>
                          <a:cs typeface="メイリオ" pitchFamily="50" charset="-128"/>
                        </a:rPr>
                        <a:t>ICT</a:t>
                      </a:r>
                      <a:r>
                        <a:rPr kumimoji="1" lang="ja-JP" altLang="en-US" sz="1200" kern="1200" dirty="0">
                          <a:solidFill>
                            <a:srgbClr val="4D4D4D"/>
                          </a:solidFill>
                          <a:latin typeface="Arial" charset="0"/>
                          <a:ea typeface="メイリオ" pitchFamily="50" charset="-128"/>
                          <a:cs typeface="メイリオ" pitchFamily="50" charset="-128"/>
                        </a:rPr>
                        <a:t>を活用</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indent="-171450" algn="l" defTabSz="914400" rtl="0" eaLnBrk="1" fontAlgn="ctr" latinLnBrk="0" hangingPunct="1">
                        <a:buFont typeface="Arial" panose="020B0604020202020204" pitchFamily="34" charset="0"/>
                        <a:buChar char="•"/>
                      </a:pPr>
                      <a:r>
                        <a:rPr kumimoji="1" lang="ja-JP" altLang="en-US" sz="1200" kern="1200" dirty="0">
                          <a:solidFill>
                            <a:schemeClr val="tx1"/>
                          </a:solidFill>
                          <a:latin typeface="Arial" charset="0"/>
                          <a:ea typeface="メイリオ" pitchFamily="50" charset="-128"/>
                          <a:cs typeface="メイリオ" pitchFamily="50" charset="-128"/>
                        </a:rPr>
                        <a:t>防災情報システムを再構築し、運用を開始しました。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extLst>
                  <a:ext uri="{0D108BD9-81ED-4DB2-BD59-A6C34878D82A}">
                    <a16:rowId xmlns:a16="http://schemas.microsoft.com/office/drawing/2014/main" val="1854326400"/>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ctr" defTabSz="914400" rtl="0" eaLnBrk="1" fontAlgn="ctr" latinLnBrk="0" hangingPunct="1"/>
                      <a:r>
                        <a:rPr kumimoji="1" lang="en-US" altLang="ja-JP" sz="1200" kern="1200" dirty="0">
                          <a:solidFill>
                            <a:srgbClr val="4D4D4D"/>
                          </a:solidFill>
                          <a:latin typeface="Arial" charset="0"/>
                          <a:ea typeface="メイリオ" pitchFamily="50" charset="-128"/>
                          <a:cs typeface="メイリオ" pitchFamily="50" charset="-128"/>
                        </a:rPr>
                        <a:t>23</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l" defTabSz="914400" rtl="0" eaLnBrk="1" fontAlgn="ctr" latinLnBrk="0" hangingPunct="1"/>
                      <a:r>
                        <a:rPr kumimoji="1" lang="ja-JP" altLang="en-US" sz="1200" kern="1200" dirty="0">
                          <a:solidFill>
                            <a:srgbClr val="4D4D4D"/>
                          </a:solidFill>
                          <a:latin typeface="Arial" charset="0"/>
                          <a:ea typeface="メイリオ" pitchFamily="50" charset="-128"/>
                          <a:cs typeface="メイリオ" pitchFamily="50" charset="-128"/>
                        </a:rPr>
                        <a:t>行政サービスを支えるネットワーク基盤の再整備（耐災害性の向上）</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indent="-171450" algn="l" defTabSz="914400" rtl="0" eaLnBrk="1" fontAlgn="ctr" latinLnBrk="0" hangingPunct="1">
                        <a:buFont typeface="Arial" panose="020B0604020202020204" pitchFamily="34" charset="0"/>
                        <a:buChar char="•"/>
                      </a:pPr>
                      <a:r>
                        <a:rPr lang="ja-JP" altLang="en-US" sz="1200" dirty="0">
                          <a:solidFill>
                            <a:schemeClr val="tx1"/>
                          </a:solidFill>
                          <a:latin typeface="Arial" charset="0"/>
                          <a:ea typeface="メイリオ" pitchFamily="50" charset="-128"/>
                          <a:cs typeface="メイリオ" pitchFamily="50" charset="-128"/>
                        </a:rPr>
                        <a:t>ネットワーク基盤の設計を完了し、導入に向け検証等を実施しています。</a:t>
                      </a:r>
                      <a:endParaRPr kumimoji="1" lang="ja-JP" altLang="en-US" sz="1200" kern="1200" dirty="0">
                        <a:solidFill>
                          <a:schemeClr val="tx1"/>
                        </a:solidFill>
                        <a:latin typeface="メイリオ" panose="020B0604030504040204" pitchFamily="50" charset="-128"/>
                        <a:ea typeface="メイリオ" panose="020B0604030504040204" pitchFamily="50" charset="-128"/>
                        <a:cs typeface="+mj-cs"/>
                      </a:endParaRP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extLst>
                  <a:ext uri="{0D108BD9-81ED-4DB2-BD59-A6C34878D82A}">
                    <a16:rowId xmlns:a16="http://schemas.microsoft.com/office/drawing/2014/main" val="992535005"/>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ctr" defTabSz="914400" rtl="0" eaLnBrk="1" fontAlgn="ctr" latinLnBrk="0" hangingPunct="1"/>
                      <a:r>
                        <a:rPr kumimoji="1" lang="en-US" altLang="ja-JP" sz="1200" kern="1200" dirty="0">
                          <a:solidFill>
                            <a:srgbClr val="4D4D4D"/>
                          </a:solidFill>
                          <a:latin typeface="Arial" charset="0"/>
                          <a:ea typeface="メイリオ" pitchFamily="50" charset="-128"/>
                          <a:cs typeface="メイリオ" pitchFamily="50" charset="-128"/>
                        </a:rPr>
                        <a:t>24</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l" defTabSz="914400" rtl="0" eaLnBrk="1" fontAlgn="ctr" latinLnBrk="0" hangingPunct="1"/>
                      <a:r>
                        <a:rPr kumimoji="1" lang="ja-JP" altLang="en-US" sz="1200" kern="1200" dirty="0">
                          <a:solidFill>
                            <a:srgbClr val="4D4D4D"/>
                          </a:solidFill>
                          <a:latin typeface="Arial" charset="0"/>
                          <a:ea typeface="メイリオ" pitchFamily="50" charset="-128"/>
                          <a:cs typeface="メイリオ" pitchFamily="50" charset="-128"/>
                        </a:rPr>
                        <a:t>情報セキュリティ対策の強化</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rgbClr val="4D4D4D"/>
                          </a:solidFill>
                          <a:latin typeface="Arial" charset="0"/>
                          <a:ea typeface="メイリオ" pitchFamily="50" charset="-128"/>
                          <a:cs typeface="メイリオ" pitchFamily="50" charset="-128"/>
                        </a:rPr>
                        <a:t>情報セキュリティ対策基準の改正、情報セキュリティ検査等を実施しました。</a:t>
                      </a:r>
                      <a:endParaRPr lang="en-US" altLang="ja-JP" sz="1200" dirty="0">
                        <a:solidFill>
                          <a:srgbClr val="4D4D4D"/>
                        </a:solidFill>
                        <a:latin typeface="Arial" charset="0"/>
                        <a:ea typeface="メイリオ" pitchFamily="50" charset="-128"/>
                        <a:cs typeface="メイリオ"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rgbClr val="4D4D4D"/>
                          </a:solidFill>
                          <a:latin typeface="Arial" charset="0"/>
                          <a:ea typeface="メイリオ" pitchFamily="50" charset="-128"/>
                          <a:cs typeface="メイリオ" pitchFamily="50" charset="-128"/>
                        </a:rPr>
                        <a:t>情報セキュリティに関する職員研修を実施しました。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extLst>
                  <a:ext uri="{0D108BD9-81ED-4DB2-BD59-A6C34878D82A}">
                    <a16:rowId xmlns:a16="http://schemas.microsoft.com/office/drawing/2014/main" val="1216429652"/>
                  </a:ext>
                </a:extLst>
              </a:tr>
            </a:tbl>
          </a:graphicData>
        </a:graphic>
      </p:graphicFrame>
    </p:spTree>
    <p:extLst>
      <p:ext uri="{BB962C8B-B14F-4D97-AF65-F5344CB8AC3E}">
        <p14:creationId xmlns:p14="http://schemas.microsoft.com/office/powerpoint/2010/main" val="502054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294728" y="892505"/>
            <a:ext cx="5917095" cy="512448"/>
          </a:xfrm>
          <a:prstGeom prst="rect">
            <a:avLst/>
          </a:prstGeom>
          <a:solidFill>
            <a:schemeClr val="tx1">
              <a:lumMod val="65000"/>
              <a:lumOff val="35000"/>
            </a:schemeClr>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行政のデジタル化に最適な情報システムの整備</a:t>
            </a:r>
            <a:endParaRPr kumimoji="0" lang="en-US" altLang="ja-JP" sz="1950" b="1" kern="0" dirty="0">
              <a:solidFill>
                <a:prstClr val="white"/>
              </a:solidFill>
              <a:latin typeface="+mj-ea"/>
              <a:ea typeface="+mj-ea"/>
            </a:endParaRP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戦略アクションプランの取組概要（５／５）</a:t>
            </a:r>
          </a:p>
        </p:txBody>
      </p:sp>
      <p:sp>
        <p:nvSpPr>
          <p:cNvPr id="8"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7</a:t>
            </a:fld>
            <a:endParaRPr kumimoji="0" lang="en-US" altLang="ja-JP" sz="1000" dirty="0">
              <a:solidFill>
                <a:srgbClr val="000000"/>
              </a:solidFill>
              <a:latin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593946466"/>
              </p:ext>
            </p:extLst>
          </p:nvPr>
        </p:nvGraphicFramePr>
        <p:xfrm>
          <a:off x="294729" y="1563889"/>
          <a:ext cx="9359779" cy="1402080"/>
        </p:xfrm>
        <a:graphic>
          <a:graphicData uri="http://schemas.openxmlformats.org/drawingml/2006/table">
            <a:tbl>
              <a:tblPr firstRow="1" bandRow="1"/>
              <a:tblGrid>
                <a:gridCol w="575336">
                  <a:extLst>
                    <a:ext uri="{9D8B030D-6E8A-4147-A177-3AD203B41FA5}">
                      <a16:colId xmlns:a16="http://schemas.microsoft.com/office/drawing/2014/main" val="3765659924"/>
                    </a:ext>
                  </a:extLst>
                </a:gridCol>
                <a:gridCol w="4104554">
                  <a:extLst>
                    <a:ext uri="{9D8B030D-6E8A-4147-A177-3AD203B41FA5}">
                      <a16:colId xmlns:a16="http://schemas.microsoft.com/office/drawing/2014/main" val="2636346"/>
                    </a:ext>
                  </a:extLst>
                </a:gridCol>
                <a:gridCol w="4679889">
                  <a:extLst>
                    <a:ext uri="{9D8B030D-6E8A-4147-A177-3AD203B41FA5}">
                      <a16:colId xmlns:a16="http://schemas.microsoft.com/office/drawing/2014/main" val="2898580187"/>
                    </a:ext>
                  </a:extLst>
                </a:gridCol>
              </a:tblGrid>
              <a:tr h="0">
                <a:tc gridSpan="2">
                  <a:txBody>
                    <a:bodyPr/>
                    <a:lstStyle>
                      <a:lvl1pPr marL="0" marR="0" indent="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9p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0000"/>
                    </a:solidFill>
                  </a:tcPr>
                </a:tc>
                <a:tc hMerge="1">
                  <a:txBody>
                    <a:bodyPr/>
                    <a:lstStyle/>
                    <a:p>
                      <a:endParaRPr kumimoji="1" lang="ja-JP" altLang="en-US"/>
                    </a:p>
                  </a:txBody>
                  <a:tcPr/>
                </a:tc>
                <a:tc>
                  <a:txBody>
                    <a:bodyPr/>
                    <a:lstStyle>
                      <a:lvl1pPr marL="0" marR="0" indent="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0000"/>
                    </a:solidFill>
                  </a:tcPr>
                </a:tc>
                <a:extLst>
                  <a:ext uri="{0D108BD9-81ED-4DB2-BD59-A6C34878D82A}">
                    <a16:rowId xmlns:a16="http://schemas.microsoft.com/office/drawing/2014/main" val="2691338057"/>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rgbClr val="4D4D4D"/>
                          </a:solidFill>
                          <a:latin typeface="Arial" charset="0"/>
                          <a:ea typeface="メイリオ" pitchFamily="50" charset="-128"/>
                          <a:cs typeface="メイリオ" pitchFamily="50" charset="-128"/>
                        </a:rPr>
                        <a:t>25</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kern="1200" dirty="0">
                          <a:solidFill>
                            <a:srgbClr val="4D4D4D"/>
                          </a:solidFill>
                          <a:latin typeface="Arial" charset="0"/>
                          <a:ea typeface="メイリオ" pitchFamily="50" charset="-128"/>
                          <a:cs typeface="メイリオ" pitchFamily="50" charset="-128"/>
                        </a:rPr>
                        <a:t>情報システムの刷新によるデジタル化と</a:t>
                      </a:r>
                      <a:r>
                        <a:rPr kumimoji="1" lang="en-US" altLang="ja-JP" sz="1200" kern="1200" dirty="0">
                          <a:solidFill>
                            <a:srgbClr val="4D4D4D"/>
                          </a:solidFill>
                          <a:latin typeface="Arial" charset="0"/>
                          <a:ea typeface="メイリオ" pitchFamily="50" charset="-128"/>
                          <a:cs typeface="メイリオ" pitchFamily="50" charset="-128"/>
                        </a:rPr>
                        <a:t>BPR</a:t>
                      </a:r>
                      <a:r>
                        <a:rPr kumimoji="1" lang="ja-JP" altLang="en-US" sz="1200" kern="1200" dirty="0">
                          <a:solidFill>
                            <a:srgbClr val="4D4D4D"/>
                          </a:solidFill>
                          <a:latin typeface="Arial" charset="0"/>
                          <a:ea typeface="メイリオ" pitchFamily="50" charset="-128"/>
                          <a:cs typeface="メイリオ" pitchFamily="50" charset="-128"/>
                        </a:rPr>
                        <a:t>の推進</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40000"/>
                      </a:srgbClr>
                    </a:solidFill>
                  </a:tcPr>
                </a:tc>
                <a:tc rowSpan="2">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全体移行方針の改訂及び全体移行計画書の策定など、標準化対応を推進しました。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extLst>
                  <a:ext uri="{0D108BD9-81ED-4DB2-BD59-A6C34878D82A}">
                    <a16:rowId xmlns:a16="http://schemas.microsoft.com/office/drawing/2014/main" val="1699031311"/>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rgbClr val="4D4D4D"/>
                          </a:solidFill>
                          <a:latin typeface="Arial" charset="0"/>
                          <a:ea typeface="メイリオ" pitchFamily="50" charset="-128"/>
                          <a:cs typeface="メイリオ" pitchFamily="50" charset="-128"/>
                        </a:rPr>
                        <a:t>26</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Arial" charset="0"/>
                          <a:ea typeface="メイリオ" pitchFamily="50" charset="-128"/>
                          <a:cs typeface="メイリオ" pitchFamily="50" charset="-128"/>
                        </a:rPr>
                        <a:t>情報システムの標準化・共通化に向けた検討</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20000"/>
                      </a:srgbClr>
                    </a:solidFill>
                  </a:tcP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100" kern="1200" dirty="0">
                        <a:solidFill>
                          <a:schemeClr val="tx1"/>
                        </a:solidFill>
                        <a:latin typeface="メイリオ" panose="020B0604030504040204" pitchFamily="50" charset="-128"/>
                        <a:ea typeface="メイリオ" panose="020B0604030504040204" pitchFamily="50" charset="-128"/>
                        <a:cs typeface="+mj-cs"/>
                      </a:endParaRPr>
                    </a:p>
                  </a:txBody>
                  <a:tcPr anchor="ctr"/>
                </a:tc>
                <a:extLst>
                  <a:ext uri="{0D108BD9-81ED-4DB2-BD59-A6C34878D82A}">
                    <a16:rowId xmlns:a16="http://schemas.microsoft.com/office/drawing/2014/main" val="4124970837"/>
                  </a:ext>
                </a:extLst>
              </a:tr>
              <a:tr h="178551">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rgbClr val="4D4D4D"/>
                          </a:solidFill>
                          <a:latin typeface="Arial" charset="0"/>
                          <a:ea typeface="メイリオ" pitchFamily="50" charset="-128"/>
                          <a:cs typeface="メイリオ" pitchFamily="50" charset="-128"/>
                        </a:rPr>
                        <a:t>27</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Arial" charset="0"/>
                          <a:ea typeface="メイリオ" pitchFamily="50" charset="-128"/>
                          <a:cs typeface="メイリオ" pitchFamily="50" charset="-128"/>
                        </a:rPr>
                        <a:t>本市共通クラウド基盤サービスの整備</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共通クラウドの環境構築を進めています。</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extLst>
                  <a:ext uri="{0D108BD9-81ED-4DB2-BD59-A6C34878D82A}">
                    <a16:rowId xmlns:a16="http://schemas.microsoft.com/office/drawing/2014/main" val="309334567"/>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rgbClr val="4D4D4D"/>
                          </a:solidFill>
                          <a:latin typeface="Arial" charset="0"/>
                          <a:ea typeface="メイリオ" pitchFamily="50" charset="-128"/>
                          <a:cs typeface="メイリオ" pitchFamily="50" charset="-128"/>
                        </a:rPr>
                        <a:t>28</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Arial" charset="0"/>
                          <a:ea typeface="メイリオ" pitchFamily="50" charset="-128"/>
                          <a:cs typeface="メイリオ" pitchFamily="50" charset="-128"/>
                        </a:rPr>
                        <a:t>ローコードツールの活用</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chemeClr val="tx1"/>
                          </a:solidFill>
                          <a:latin typeface="Arial" charset="0"/>
                          <a:ea typeface="メイリオ" pitchFamily="50" charset="-128"/>
                          <a:cs typeface="メイリオ" pitchFamily="50" charset="-128"/>
                        </a:rPr>
                        <a:t>ローコードツールの活用検討を実施しました。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extLst>
                  <a:ext uri="{0D108BD9-81ED-4DB2-BD59-A6C34878D82A}">
                    <a16:rowId xmlns:a16="http://schemas.microsoft.com/office/drawing/2014/main" val="795864051"/>
                  </a:ext>
                </a:extLst>
              </a:tr>
            </a:tbl>
          </a:graphicData>
        </a:graphic>
      </p:graphicFrame>
    </p:spTree>
    <p:extLst>
      <p:ext uri="{BB962C8B-B14F-4D97-AF65-F5344CB8AC3E}">
        <p14:creationId xmlns:p14="http://schemas.microsoft.com/office/powerpoint/2010/main" val="71795584"/>
      </p:ext>
    </p:extLst>
  </p:cSld>
  <p:clrMapOvr>
    <a:masterClrMapping/>
  </p:clrMapOvr>
</p:sld>
</file>

<file path=ppt/theme/theme1.xml><?xml version="1.0" encoding="utf-8"?>
<a:theme xmlns:a="http://schemas.openxmlformats.org/drawingml/2006/main" name="6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標準デザイン">
  <a:themeElements>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標準デザイン">
  <a:themeElements>
    <a:clrScheme name="ユーザー定義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70C0"/>
      </a:folHlink>
    </a:clrScheme>
    <a:fontScheme name="7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7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標準デザイン">
  <a:themeElements>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標準デザイン">
      <a:majorFont>
        <a:latin typeface="メイリオ"/>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標準デザイン">
  <a:themeElements>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1386</Words>
  <Application>Microsoft Office PowerPoint</Application>
  <PresentationFormat>A4 210 x 297 mm</PresentationFormat>
  <Paragraphs>160</Paragraphs>
  <Slides>8</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7</vt:i4>
      </vt:variant>
      <vt:variant>
        <vt:lpstr>スライド タイトル</vt:lpstr>
      </vt:variant>
      <vt:variant>
        <vt:i4>8</vt:i4>
      </vt:variant>
    </vt:vector>
  </HeadingPairs>
  <TitlesOfParts>
    <vt:vector size="18" baseType="lpstr">
      <vt:lpstr>Meiryo UI</vt:lpstr>
      <vt:lpstr>メイリオ</vt:lpstr>
      <vt:lpstr>Arial</vt:lpstr>
      <vt:lpstr>6_標準デザイン</vt:lpstr>
      <vt:lpstr>4_標準デザイン</vt:lpstr>
      <vt:lpstr>7_標準デザイン</vt:lpstr>
      <vt:lpstr>2_標準デザイン</vt:lpstr>
      <vt:lpstr>5_標準デザイン</vt:lpstr>
      <vt:lpstr>3_標準デザイン</vt:lpstr>
      <vt:lpstr>8_標準デザイン</vt:lpstr>
      <vt:lpstr>大阪市ICT戦略アクションプラン 2022年度の取組実績</vt:lpstr>
      <vt:lpstr>本資料について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2020-07-30T08:54:59Z</dcterms:created>
  <dcterms:modified xsi:type="dcterms:W3CDTF">2024-01-12T01:38:24Z</dcterms:modified>
</cp:coreProperties>
</file>