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8" showSpecialPlsOnTitleSld="0" removePersonalInfoOnSave="1" saveSubsetFonts="1">
  <p:sldMasterIdLst>
    <p:sldMasterId id="2147483654" r:id="rId1"/>
    <p:sldMasterId id="2147483652" r:id="rId2"/>
    <p:sldMasterId id="2147483655" r:id="rId3"/>
    <p:sldMasterId id="2147483650" r:id="rId4"/>
    <p:sldMasterId id="2147483653" r:id="rId5"/>
    <p:sldMasterId id="2147483651" r:id="rId6"/>
    <p:sldMasterId id="2147483735" r:id="rId7"/>
  </p:sldMasterIdLst>
  <p:notesMasterIdLst>
    <p:notesMasterId r:id="rId29"/>
  </p:notesMasterIdLst>
  <p:handoutMasterIdLst>
    <p:handoutMasterId r:id="rId30"/>
  </p:handoutMasterIdLst>
  <p:sldIdLst>
    <p:sldId id="552" r:id="rId8"/>
    <p:sldId id="573" r:id="rId9"/>
    <p:sldId id="571" r:id="rId10"/>
    <p:sldId id="562" r:id="rId11"/>
    <p:sldId id="523" r:id="rId12"/>
    <p:sldId id="524" r:id="rId13"/>
    <p:sldId id="565" r:id="rId14"/>
    <p:sldId id="566" r:id="rId15"/>
    <p:sldId id="567" r:id="rId16"/>
    <p:sldId id="541" r:id="rId17"/>
    <p:sldId id="542" r:id="rId18"/>
    <p:sldId id="526" r:id="rId19"/>
    <p:sldId id="527" r:id="rId20"/>
    <p:sldId id="572" r:id="rId21"/>
    <p:sldId id="528" r:id="rId22"/>
    <p:sldId id="536" r:id="rId23"/>
    <p:sldId id="537" r:id="rId24"/>
    <p:sldId id="553" r:id="rId25"/>
    <p:sldId id="550" r:id="rId26"/>
    <p:sldId id="549" r:id="rId27"/>
    <p:sldId id="534" r:id="rId28"/>
  </p:sldIdLst>
  <p:sldSz cx="9906000" cy="6858000" type="A4"/>
  <p:notesSz cx="7104063" cy="10234613"/>
  <p:defaultTextStyle>
    <a:defPPr>
      <a:defRPr lang="ja-JP"/>
    </a:defPPr>
    <a:lvl1pPr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1pPr>
    <a:lvl2pPr marL="4572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2pPr>
    <a:lvl3pPr marL="9144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3pPr>
    <a:lvl4pPr marL="13716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4pPr>
    <a:lvl5pPr marL="18288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5pPr>
    <a:lvl6pPr marL="22860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6pPr>
    <a:lvl7pPr marL="27432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7pPr>
    <a:lvl8pPr marL="32004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8pPr>
    <a:lvl9pPr marL="36576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9pPr>
  </p:defaultTextStyle>
  <p:extLst>
    <p:ext uri="{521415D9-36F7-43E2-AB2F-B90AF26B5E84}">
      <p14:sectionLst xmlns:p14="http://schemas.microsoft.com/office/powerpoint/2010/main">
        <p14:section name="資料編" id="{C3585947-F2C5-4FBD-A85E-CA1DD17C3BB7}">
          <p14:sldIdLst>
            <p14:sldId id="552"/>
            <p14:sldId id="573"/>
            <p14:sldId id="571"/>
            <p14:sldId id="562"/>
            <p14:sldId id="523"/>
            <p14:sldId id="524"/>
            <p14:sldId id="565"/>
            <p14:sldId id="566"/>
            <p14:sldId id="567"/>
            <p14:sldId id="541"/>
            <p14:sldId id="542"/>
            <p14:sldId id="526"/>
            <p14:sldId id="527"/>
            <p14:sldId id="572"/>
            <p14:sldId id="528"/>
            <p14:sldId id="536"/>
            <p14:sldId id="537"/>
            <p14:sldId id="553"/>
            <p14:sldId id="550"/>
            <p14:sldId id="549"/>
            <p14:sldId id="534"/>
          </p14:sldIdLst>
        </p14:section>
      </p14:sectionLst>
    </p:ext>
    <p:ext uri="{EFAFB233-063F-42B5-8137-9DF3F51BA10A}">
      <p15:sldGuideLst xmlns:p15="http://schemas.microsoft.com/office/powerpoint/2012/main">
        <p15:guide id="1" orient="horz" pos="2523" userDrawn="1">
          <p15:clr>
            <a:srgbClr val="A4A3A4"/>
          </p15:clr>
        </p15:guide>
        <p15:guide id="2" orient="horz" pos="391">
          <p15:clr>
            <a:srgbClr val="A4A3A4"/>
          </p15:clr>
        </p15:guide>
        <p15:guide id="3" orient="horz" pos="2160">
          <p15:clr>
            <a:srgbClr val="A4A3A4"/>
          </p15:clr>
        </p15:guide>
        <p15:guide id="4" orient="horz" pos="1185">
          <p15:clr>
            <a:srgbClr val="A4A3A4"/>
          </p15:clr>
        </p15:guide>
        <p15:guide id="5" orient="horz" pos="3135">
          <p15:clr>
            <a:srgbClr val="A4A3A4"/>
          </p15:clr>
        </p15:guide>
        <p15:guide id="6" orient="horz" pos="595">
          <p15:clr>
            <a:srgbClr val="A4A3A4"/>
          </p15:clr>
        </p15:guide>
        <p15:guide id="7" pos="3120">
          <p15:clr>
            <a:srgbClr val="A4A3A4"/>
          </p15:clr>
        </p15:guide>
        <p15:guide id="8" pos="2145">
          <p15:clr>
            <a:srgbClr val="A4A3A4"/>
          </p15:clr>
        </p15:guide>
        <p15:guide id="9" pos="4095">
          <p15:clr>
            <a:srgbClr val="A4A3A4"/>
          </p15:clr>
        </p15:guide>
        <p15:guide id="10" pos="5728">
          <p15:clr>
            <a:srgbClr val="A4A3A4"/>
          </p15:clr>
        </p15:guide>
        <p15:guide id="11" pos="512">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345"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8700"/>
    <a:srgbClr val="F69200"/>
    <a:srgbClr val="4D4D4D"/>
    <a:srgbClr val="FF99FF"/>
    <a:srgbClr val="DA4C20"/>
    <a:srgbClr val="E8D0D0"/>
    <a:srgbClr val="B73101"/>
    <a:srgbClr val="FEC306"/>
    <a:srgbClr val="DF5327"/>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9" autoAdjust="0"/>
    <p:restoredTop sz="93391" autoAdjust="0"/>
  </p:normalViewPr>
  <p:slideViewPr>
    <p:cSldViewPr snapToGrid="0">
      <p:cViewPr varScale="1">
        <p:scale>
          <a:sx n="59" d="100"/>
          <a:sy n="59" d="100"/>
        </p:scale>
        <p:origin x="1408" y="44"/>
      </p:cViewPr>
      <p:guideLst>
        <p:guide orient="horz" pos="2523"/>
        <p:guide orient="horz" pos="391"/>
        <p:guide orient="horz" pos="2160"/>
        <p:guide orient="horz" pos="1185"/>
        <p:guide orient="horz" pos="3135"/>
        <p:guide orient="horz" pos="595"/>
        <p:guide pos="3120"/>
        <p:guide pos="2145"/>
        <p:guide pos="4095"/>
        <p:guide pos="5728"/>
        <p:guide pos="512"/>
      </p:guideLst>
    </p:cSldViewPr>
  </p:slideViewPr>
  <p:notesTextViewPr>
    <p:cViewPr>
      <p:scale>
        <a:sx n="1" d="1"/>
        <a:sy n="1" d="1"/>
      </p:scale>
      <p:origin x="0" y="0"/>
    </p:cViewPr>
  </p:notesTextViewPr>
  <p:notesViewPr>
    <p:cSldViewPr snapToGrid="0">
      <p:cViewPr>
        <p:scale>
          <a:sx n="1" d="2"/>
          <a:sy n="1" d="2"/>
        </p:scale>
        <p:origin x="0" y="0"/>
      </p:cViewPr>
      <p:guideLst>
        <p:guide orient="horz" pos="3224"/>
        <p:guide pos="223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1"/>
            <a:ext cx="3078851"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6" tIns="49523" rIns="99046" bIns="49523" numCol="1" anchor="t" anchorCtr="0" compatLnSpc="1">
            <a:prstTxWarp prst="textNoShape">
              <a:avLst/>
            </a:prstTxWarp>
          </a:bodyPr>
          <a:lstStyle>
            <a:lvl1pPr defTabSz="990597">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30723" name="Rectangle 3"/>
          <p:cNvSpPr>
            <a:spLocks noGrp="1" noChangeArrowheads="1"/>
          </p:cNvSpPr>
          <p:nvPr>
            <p:ph type="dt" sz="quarter" idx="1"/>
          </p:nvPr>
        </p:nvSpPr>
        <p:spPr bwMode="auto">
          <a:xfrm>
            <a:off x="4023626" y="1"/>
            <a:ext cx="3078851"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6" tIns="49523" rIns="99046" bIns="49523" numCol="1" anchor="t" anchorCtr="0" compatLnSpc="1">
            <a:prstTxWarp prst="textNoShape">
              <a:avLst/>
            </a:prstTxWarp>
          </a:bodyPr>
          <a:lstStyle>
            <a:lvl1pPr algn="r" defTabSz="990597">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30724" name="Rectangle 4"/>
          <p:cNvSpPr>
            <a:spLocks noGrp="1" noChangeArrowheads="1"/>
          </p:cNvSpPr>
          <p:nvPr>
            <p:ph type="ftr" sz="quarter" idx="2"/>
          </p:nvPr>
        </p:nvSpPr>
        <p:spPr bwMode="auto">
          <a:xfrm>
            <a:off x="1" y="9721851"/>
            <a:ext cx="3078851"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6" tIns="49523" rIns="99046" bIns="49523" numCol="1" anchor="b" anchorCtr="0" compatLnSpc="1">
            <a:prstTxWarp prst="textNoShape">
              <a:avLst/>
            </a:prstTxWarp>
          </a:bodyPr>
          <a:lstStyle>
            <a:lvl1pPr defTabSz="990597">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30725" name="Rectangle 5"/>
          <p:cNvSpPr>
            <a:spLocks noGrp="1" noChangeArrowheads="1"/>
          </p:cNvSpPr>
          <p:nvPr>
            <p:ph type="sldNum" sz="quarter" idx="3"/>
          </p:nvPr>
        </p:nvSpPr>
        <p:spPr bwMode="auto">
          <a:xfrm>
            <a:off x="4023626" y="9721851"/>
            <a:ext cx="3078851"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6" tIns="49523" rIns="99046" bIns="49523" numCol="1" anchor="b" anchorCtr="0" compatLnSpc="1">
            <a:prstTxWarp prst="textNoShape">
              <a:avLst/>
            </a:prstTxWarp>
          </a:bodyPr>
          <a:lstStyle>
            <a:lvl1pPr algn="r" defTabSz="990597">
              <a:lnSpc>
                <a:spcPct val="100000"/>
              </a:lnSpc>
              <a:spcBef>
                <a:spcPct val="0"/>
              </a:spcBef>
              <a:defRPr sz="1300">
                <a:solidFill>
                  <a:schemeClr val="tx1"/>
                </a:solidFill>
                <a:ea typeface="ＭＳ Ｐゴシック" panose="020B0600070205080204" pitchFamily="50" charset="-128"/>
              </a:defRPr>
            </a:lvl1pPr>
          </a:lstStyle>
          <a:p>
            <a:fld id="{4AA43CAA-F8D9-4772-8863-89498C00E2FB}" type="slidenum">
              <a:rPr lang="en-US" altLang="ja-JP"/>
              <a:pPr/>
              <a:t>‹#›</a:t>
            </a:fld>
            <a:endParaRPr lang="en-US" altLang="ja-JP"/>
          </a:p>
        </p:txBody>
      </p:sp>
    </p:spTree>
    <p:extLst>
      <p:ext uri="{BB962C8B-B14F-4D97-AF65-F5344CB8AC3E}">
        <p14:creationId xmlns:p14="http://schemas.microsoft.com/office/powerpoint/2010/main" val="4289525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1" y="1"/>
            <a:ext cx="3078851"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6" tIns="49523" rIns="99046" bIns="49523" numCol="1" anchor="t" anchorCtr="0" compatLnSpc="1">
            <a:prstTxWarp prst="textNoShape">
              <a:avLst/>
            </a:prstTxWarp>
          </a:bodyPr>
          <a:lstStyle>
            <a:lvl1pPr defTabSz="990597">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21507" name="Rectangle 3"/>
          <p:cNvSpPr>
            <a:spLocks noGrp="1" noChangeArrowheads="1"/>
          </p:cNvSpPr>
          <p:nvPr>
            <p:ph type="dt" idx="1"/>
          </p:nvPr>
        </p:nvSpPr>
        <p:spPr bwMode="auto">
          <a:xfrm>
            <a:off x="4023626" y="1"/>
            <a:ext cx="3078851"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6" tIns="49523" rIns="99046" bIns="49523" numCol="1" anchor="t" anchorCtr="0" compatLnSpc="1">
            <a:prstTxWarp prst="textNoShape">
              <a:avLst/>
            </a:prstTxWarp>
          </a:bodyPr>
          <a:lstStyle>
            <a:lvl1pPr algn="r" defTabSz="990597">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21508" name="Rectangle 4"/>
          <p:cNvSpPr>
            <a:spLocks noGrp="1" noRot="1" noChangeAspect="1" noChangeArrowheads="1" noTextEdit="1"/>
          </p:cNvSpPr>
          <p:nvPr>
            <p:ph type="sldImg" idx="2"/>
          </p:nvPr>
        </p:nvSpPr>
        <p:spPr bwMode="auto">
          <a:xfrm>
            <a:off x="781050" y="768350"/>
            <a:ext cx="554355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709773" y="4860925"/>
            <a:ext cx="5684520"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6" tIns="49523" rIns="99046" bIns="49523"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21510" name="Rectangle 6"/>
          <p:cNvSpPr>
            <a:spLocks noGrp="1" noChangeArrowheads="1"/>
          </p:cNvSpPr>
          <p:nvPr>
            <p:ph type="ftr" sz="quarter" idx="4"/>
          </p:nvPr>
        </p:nvSpPr>
        <p:spPr bwMode="auto">
          <a:xfrm>
            <a:off x="1" y="9721851"/>
            <a:ext cx="3078851"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6" tIns="49523" rIns="99046" bIns="49523" numCol="1" anchor="b" anchorCtr="0" compatLnSpc="1">
            <a:prstTxWarp prst="textNoShape">
              <a:avLst/>
            </a:prstTxWarp>
          </a:bodyPr>
          <a:lstStyle>
            <a:lvl1pPr defTabSz="990597">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21511" name="Rectangle 7"/>
          <p:cNvSpPr>
            <a:spLocks noGrp="1" noChangeArrowheads="1"/>
          </p:cNvSpPr>
          <p:nvPr>
            <p:ph type="sldNum" sz="quarter" idx="5"/>
          </p:nvPr>
        </p:nvSpPr>
        <p:spPr bwMode="auto">
          <a:xfrm>
            <a:off x="4023626" y="9721851"/>
            <a:ext cx="3078851"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6" tIns="49523" rIns="99046" bIns="49523" numCol="1" anchor="b" anchorCtr="0" compatLnSpc="1">
            <a:prstTxWarp prst="textNoShape">
              <a:avLst/>
            </a:prstTxWarp>
          </a:bodyPr>
          <a:lstStyle>
            <a:lvl1pPr algn="r" defTabSz="990597">
              <a:lnSpc>
                <a:spcPct val="100000"/>
              </a:lnSpc>
              <a:spcBef>
                <a:spcPct val="0"/>
              </a:spcBef>
              <a:defRPr sz="1300">
                <a:solidFill>
                  <a:schemeClr val="tx1"/>
                </a:solidFill>
                <a:ea typeface="ＭＳ Ｐゴシック" panose="020B0600070205080204" pitchFamily="50" charset="-128"/>
              </a:defRPr>
            </a:lvl1pPr>
          </a:lstStyle>
          <a:p>
            <a:fld id="{D1BAD1C1-0E96-402A-B153-AAE1930FC3D4}" type="slidenum">
              <a:rPr lang="en-US" altLang="ja-JP"/>
              <a:pPr/>
              <a:t>‹#›</a:t>
            </a:fld>
            <a:endParaRPr lang="en-US" altLang="ja-JP"/>
          </a:p>
        </p:txBody>
      </p:sp>
    </p:spTree>
    <p:extLst>
      <p:ext uri="{BB962C8B-B14F-4D97-AF65-F5344CB8AC3E}">
        <p14:creationId xmlns:p14="http://schemas.microsoft.com/office/powerpoint/2010/main" val="1487058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1BAD1C1-0E96-402A-B153-AAE1930FC3D4}" type="slidenum">
              <a:rPr lang="en-US" altLang="ja-JP">
                <a:solidFill>
                  <a:srgbClr val="000000"/>
                </a:solidFill>
              </a:rPr>
              <a:pPr>
                <a:defRPr/>
              </a:pPr>
              <a:t>33</a:t>
            </a:fld>
            <a:endParaRPr lang="en-US" altLang="ja-JP">
              <a:solidFill>
                <a:srgbClr val="000000"/>
              </a:solidFill>
            </a:endParaRPr>
          </a:p>
        </p:txBody>
      </p:sp>
    </p:spTree>
    <p:extLst>
      <p:ext uri="{BB962C8B-B14F-4D97-AF65-F5344CB8AC3E}">
        <p14:creationId xmlns:p14="http://schemas.microsoft.com/office/powerpoint/2010/main" val="3324391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678">
              <a:defRPr/>
            </a:pPr>
            <a:endParaRPr lang="en-US" altLang="ja-JP" dirty="0">
              <a:solidFill>
                <a:prstClr val="black"/>
              </a:solidFill>
              <a:latin typeface="メイリオ"/>
              <a:ea typeface="メイリオ"/>
            </a:endParaRPr>
          </a:p>
        </p:txBody>
      </p:sp>
      <p:sp>
        <p:nvSpPr>
          <p:cNvPr id="4" name="スライド番号プレースホルダー 3"/>
          <p:cNvSpPr>
            <a:spLocks noGrp="1"/>
          </p:cNvSpPr>
          <p:nvPr>
            <p:ph type="sldNum" sz="quarter" idx="10"/>
          </p:nvPr>
        </p:nvSpPr>
        <p:spPr/>
        <p:txBody>
          <a:bodyPr/>
          <a:lstStyle/>
          <a:p>
            <a:fld id="{D1BAD1C1-0E96-402A-B153-AAE1930FC3D4}" type="slidenum">
              <a:rPr lang="en-US" altLang="ja-JP" smtClean="0"/>
              <a:pPr/>
              <a:t>34</a:t>
            </a:fld>
            <a:endParaRPr lang="en-US" altLang="ja-JP"/>
          </a:p>
        </p:txBody>
      </p:sp>
    </p:spTree>
    <p:extLst>
      <p:ext uri="{BB962C8B-B14F-4D97-AF65-F5344CB8AC3E}">
        <p14:creationId xmlns:p14="http://schemas.microsoft.com/office/powerpoint/2010/main" val="644424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BAD1C1-0E96-402A-B153-AAE1930FC3D4}" type="slidenum">
              <a:rPr lang="en-US" altLang="ja-JP" smtClean="0"/>
              <a:pPr/>
              <a:t>35</a:t>
            </a:fld>
            <a:endParaRPr lang="en-US" altLang="ja-JP"/>
          </a:p>
        </p:txBody>
      </p:sp>
    </p:spTree>
    <p:extLst>
      <p:ext uri="{BB962C8B-B14F-4D97-AF65-F5344CB8AC3E}">
        <p14:creationId xmlns:p14="http://schemas.microsoft.com/office/powerpoint/2010/main" val="789813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BAD1C1-0E96-402A-B153-AAE1930FC3D4}" type="slidenum">
              <a:rPr lang="en-US" altLang="ja-JP" smtClean="0"/>
              <a:pPr/>
              <a:t>36</a:t>
            </a:fld>
            <a:endParaRPr lang="en-US" altLang="ja-JP"/>
          </a:p>
        </p:txBody>
      </p:sp>
    </p:spTree>
    <p:extLst>
      <p:ext uri="{BB962C8B-B14F-4D97-AF65-F5344CB8AC3E}">
        <p14:creationId xmlns:p14="http://schemas.microsoft.com/office/powerpoint/2010/main" val="3907607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Tree>
    <p:extLst>
      <p:ext uri="{BB962C8B-B14F-4D97-AF65-F5344CB8AC3E}">
        <p14:creationId xmlns:p14="http://schemas.microsoft.com/office/powerpoint/2010/main" val="2990393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2735928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910476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
        <p:nvSpPr>
          <p:cNvPr id="4" name="Rectangle 3"/>
          <p:cNvSpPr>
            <a:spLocks noGrp="1" noChangeArrowheads="1"/>
          </p:cNvSpPr>
          <p:nvPr>
            <p:ph type="sldNum" sz="quarter" idx="10"/>
          </p:nvPr>
        </p:nvSpPr>
        <p:spPr>
          <a:ln/>
        </p:spPr>
        <p:txBody>
          <a:bodyPr/>
          <a:lstStyle>
            <a:lvl1pPr>
              <a:defRPr/>
            </a:lvl1pPr>
          </a:lstStyle>
          <a:p>
            <a:fld id="{1CB25E3E-A466-48C9-9475-8605BDB45D95}" type="slidenum">
              <a:rPr lang="en-US" altLang="ja-JP"/>
              <a:pPr/>
              <a:t>‹#›</a:t>
            </a:fld>
            <a:endParaRPr lang="en-US" altLang="ja-JP"/>
          </a:p>
        </p:txBody>
      </p:sp>
    </p:spTree>
    <p:extLst>
      <p:ext uri="{BB962C8B-B14F-4D97-AF65-F5344CB8AC3E}">
        <p14:creationId xmlns:p14="http://schemas.microsoft.com/office/powerpoint/2010/main" val="350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F3ACBDD4-41DB-4240-A655-7396D11B8BEB}" type="slidenum">
              <a:rPr lang="en-US" altLang="ja-JP"/>
              <a:pPr/>
              <a:t>‹#›</a:t>
            </a:fld>
            <a:endParaRPr lang="en-US" altLang="ja-JP"/>
          </a:p>
        </p:txBody>
      </p:sp>
    </p:spTree>
    <p:extLst>
      <p:ext uri="{BB962C8B-B14F-4D97-AF65-F5344CB8AC3E}">
        <p14:creationId xmlns:p14="http://schemas.microsoft.com/office/powerpoint/2010/main" val="4144570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3"/>
          <p:cNvSpPr>
            <a:spLocks noGrp="1" noChangeArrowheads="1"/>
          </p:cNvSpPr>
          <p:nvPr>
            <p:ph type="sldNum" sz="quarter" idx="10"/>
          </p:nvPr>
        </p:nvSpPr>
        <p:spPr>
          <a:ln/>
        </p:spPr>
        <p:txBody>
          <a:bodyPr/>
          <a:lstStyle>
            <a:lvl1pPr>
              <a:defRPr/>
            </a:lvl1pPr>
          </a:lstStyle>
          <a:p>
            <a:fld id="{F5CC3CC8-C8F7-48A5-A2D8-B541216CCBF8}" type="slidenum">
              <a:rPr lang="en-US" altLang="ja-JP"/>
              <a:pPr/>
              <a:t>‹#›</a:t>
            </a:fld>
            <a:endParaRPr lang="en-US" altLang="ja-JP"/>
          </a:p>
        </p:txBody>
      </p:sp>
    </p:spTree>
    <p:extLst>
      <p:ext uri="{BB962C8B-B14F-4D97-AF65-F5344CB8AC3E}">
        <p14:creationId xmlns:p14="http://schemas.microsoft.com/office/powerpoint/2010/main" val="2903687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Rectangle 3"/>
          <p:cNvSpPr>
            <a:spLocks noGrp="1" noChangeArrowheads="1"/>
          </p:cNvSpPr>
          <p:nvPr>
            <p:ph type="sldNum" sz="quarter" idx="10"/>
          </p:nvPr>
        </p:nvSpPr>
        <p:spPr>
          <a:ln/>
        </p:spPr>
        <p:txBody>
          <a:bodyPr/>
          <a:lstStyle>
            <a:lvl1pPr>
              <a:defRPr/>
            </a:lvl1pPr>
          </a:lstStyle>
          <a:p>
            <a:fld id="{63281EA2-573B-4613-A30B-B24EC0C74477}" type="slidenum">
              <a:rPr lang="en-US" altLang="ja-JP"/>
              <a:pPr/>
              <a:t>‹#›</a:t>
            </a:fld>
            <a:endParaRPr lang="en-US" altLang="ja-JP"/>
          </a:p>
        </p:txBody>
      </p:sp>
    </p:spTree>
    <p:extLst>
      <p:ext uri="{BB962C8B-B14F-4D97-AF65-F5344CB8AC3E}">
        <p14:creationId xmlns:p14="http://schemas.microsoft.com/office/powerpoint/2010/main" val="1959471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Rectangle 3"/>
          <p:cNvSpPr>
            <a:spLocks noGrp="1" noChangeArrowheads="1"/>
          </p:cNvSpPr>
          <p:nvPr>
            <p:ph type="sldNum" sz="quarter" idx="10"/>
          </p:nvPr>
        </p:nvSpPr>
        <p:spPr>
          <a:ln/>
        </p:spPr>
        <p:txBody>
          <a:bodyPr/>
          <a:lstStyle>
            <a:lvl1pPr>
              <a:defRPr/>
            </a:lvl1pPr>
          </a:lstStyle>
          <a:p>
            <a:fld id="{0BBCB1E7-E20E-4D82-8902-BEF31A1E5222}" type="slidenum">
              <a:rPr lang="en-US" altLang="ja-JP"/>
              <a:pPr/>
              <a:t>‹#›</a:t>
            </a:fld>
            <a:endParaRPr lang="en-US" altLang="ja-JP"/>
          </a:p>
        </p:txBody>
      </p:sp>
    </p:spTree>
    <p:extLst>
      <p:ext uri="{BB962C8B-B14F-4D97-AF65-F5344CB8AC3E}">
        <p14:creationId xmlns:p14="http://schemas.microsoft.com/office/powerpoint/2010/main" val="3124209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Rectangle 3"/>
          <p:cNvSpPr>
            <a:spLocks noGrp="1" noChangeArrowheads="1"/>
          </p:cNvSpPr>
          <p:nvPr>
            <p:ph type="sldNum" sz="quarter" idx="10"/>
          </p:nvPr>
        </p:nvSpPr>
        <p:spPr>
          <a:ln/>
        </p:spPr>
        <p:txBody>
          <a:bodyPr/>
          <a:lstStyle>
            <a:lvl1pPr>
              <a:defRPr/>
            </a:lvl1pPr>
          </a:lstStyle>
          <a:p>
            <a:fld id="{BFD2F668-4010-4DAC-A2AE-7ED93632BBDE}" type="slidenum">
              <a:rPr lang="en-US" altLang="ja-JP"/>
              <a:pPr/>
              <a:t>‹#›</a:t>
            </a:fld>
            <a:endParaRPr lang="en-US" altLang="ja-JP"/>
          </a:p>
        </p:txBody>
      </p:sp>
    </p:spTree>
    <p:extLst>
      <p:ext uri="{BB962C8B-B14F-4D97-AF65-F5344CB8AC3E}">
        <p14:creationId xmlns:p14="http://schemas.microsoft.com/office/powerpoint/2010/main" val="1415757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fld id="{610008DB-0F20-43EA-8913-5E4B0327B793}" type="slidenum">
              <a:rPr lang="en-US" altLang="ja-JP"/>
              <a:pPr/>
              <a:t>‹#›</a:t>
            </a:fld>
            <a:endParaRPr lang="en-US" altLang="ja-JP"/>
          </a:p>
        </p:txBody>
      </p:sp>
    </p:spTree>
    <p:extLst>
      <p:ext uri="{BB962C8B-B14F-4D97-AF65-F5344CB8AC3E}">
        <p14:creationId xmlns:p14="http://schemas.microsoft.com/office/powerpoint/2010/main" val="2918779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AAA15475-3E1A-415A-B7B2-2FCF67F6D27A}" type="slidenum">
              <a:rPr lang="en-US" altLang="ja-JP"/>
              <a:pPr/>
              <a:t>‹#›</a:t>
            </a:fld>
            <a:endParaRPr lang="en-US" altLang="ja-JP"/>
          </a:p>
        </p:txBody>
      </p:sp>
    </p:spTree>
    <p:extLst>
      <p:ext uri="{BB962C8B-B14F-4D97-AF65-F5344CB8AC3E}">
        <p14:creationId xmlns:p14="http://schemas.microsoft.com/office/powerpoint/2010/main" val="3315358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602192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80644892-C690-4E53-AE3A-BEE9C1E3CA98}" type="slidenum">
              <a:rPr lang="en-US" altLang="ja-JP"/>
              <a:pPr/>
              <a:t>‹#›</a:t>
            </a:fld>
            <a:endParaRPr lang="en-US" altLang="ja-JP"/>
          </a:p>
        </p:txBody>
      </p:sp>
    </p:spTree>
    <p:extLst>
      <p:ext uri="{BB962C8B-B14F-4D97-AF65-F5344CB8AC3E}">
        <p14:creationId xmlns:p14="http://schemas.microsoft.com/office/powerpoint/2010/main" val="1297949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00CCD2E6-93FE-494A-A2C7-02B2FA80D45E}" type="slidenum">
              <a:rPr lang="en-US" altLang="ja-JP"/>
              <a:pPr/>
              <a:t>‹#›</a:t>
            </a:fld>
            <a:endParaRPr lang="en-US" altLang="ja-JP"/>
          </a:p>
        </p:txBody>
      </p:sp>
    </p:spTree>
    <p:extLst>
      <p:ext uri="{BB962C8B-B14F-4D97-AF65-F5344CB8AC3E}">
        <p14:creationId xmlns:p14="http://schemas.microsoft.com/office/powerpoint/2010/main" val="3815154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88EF3EC3-E668-4D77-8970-6F16AD6744AE}" type="slidenum">
              <a:rPr lang="en-US" altLang="ja-JP"/>
              <a:pPr/>
              <a:t>‹#›</a:t>
            </a:fld>
            <a:endParaRPr lang="en-US" altLang="ja-JP"/>
          </a:p>
        </p:txBody>
      </p:sp>
    </p:spTree>
    <p:extLst>
      <p:ext uri="{BB962C8B-B14F-4D97-AF65-F5344CB8AC3E}">
        <p14:creationId xmlns:p14="http://schemas.microsoft.com/office/powerpoint/2010/main" val="3746587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
        <p:nvSpPr>
          <p:cNvPr id="4" name="Rectangle 4"/>
          <p:cNvSpPr>
            <a:spLocks noGrp="1" noChangeArrowheads="1"/>
          </p:cNvSpPr>
          <p:nvPr>
            <p:ph type="sldNum" sz="quarter" idx="10"/>
          </p:nvPr>
        </p:nvSpPr>
        <p:spPr>
          <a:ln/>
        </p:spPr>
        <p:txBody>
          <a:bodyPr/>
          <a:lstStyle>
            <a:lvl1pPr>
              <a:defRPr/>
            </a:lvl1pPr>
          </a:lstStyle>
          <a:p>
            <a:fld id="{3A673057-6BC8-47E9-A7CE-312F7FB6F63A}" type="slidenum">
              <a:rPr lang="en-US" altLang="ja-JP"/>
              <a:pPr/>
              <a:t>‹#›</a:t>
            </a:fld>
            <a:endParaRPr lang="en-US" altLang="ja-JP"/>
          </a:p>
        </p:txBody>
      </p:sp>
    </p:spTree>
    <p:extLst>
      <p:ext uri="{BB962C8B-B14F-4D97-AF65-F5344CB8AC3E}">
        <p14:creationId xmlns:p14="http://schemas.microsoft.com/office/powerpoint/2010/main" val="12614792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4"/>
          <p:cNvSpPr>
            <a:spLocks noGrp="1" noChangeArrowheads="1"/>
          </p:cNvSpPr>
          <p:nvPr>
            <p:ph type="sldNum" sz="quarter" idx="10"/>
          </p:nvPr>
        </p:nvSpPr>
        <p:spPr>
          <a:ln/>
        </p:spPr>
        <p:txBody>
          <a:bodyPr/>
          <a:lstStyle>
            <a:lvl1pPr>
              <a:defRPr/>
            </a:lvl1pPr>
          </a:lstStyle>
          <a:p>
            <a:fld id="{AE41B0DE-1DDA-4C08-9262-F66AE59ED279}" type="slidenum">
              <a:rPr lang="en-US" altLang="ja-JP"/>
              <a:pPr/>
              <a:t>‹#›</a:t>
            </a:fld>
            <a:endParaRPr lang="en-US" altLang="ja-JP"/>
          </a:p>
        </p:txBody>
      </p:sp>
    </p:spTree>
    <p:extLst>
      <p:ext uri="{BB962C8B-B14F-4D97-AF65-F5344CB8AC3E}">
        <p14:creationId xmlns:p14="http://schemas.microsoft.com/office/powerpoint/2010/main" val="40333274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sldNum" sz="quarter" idx="10"/>
          </p:nvPr>
        </p:nvSpPr>
        <p:spPr>
          <a:ln/>
        </p:spPr>
        <p:txBody>
          <a:bodyPr/>
          <a:lstStyle>
            <a:lvl1pPr>
              <a:defRPr/>
            </a:lvl1pPr>
          </a:lstStyle>
          <a:p>
            <a:fld id="{D5A04241-A600-4FB4-9E93-A2E01588AB56}" type="slidenum">
              <a:rPr lang="en-US" altLang="ja-JP"/>
              <a:pPr/>
              <a:t>‹#›</a:t>
            </a:fld>
            <a:endParaRPr lang="en-US" altLang="ja-JP"/>
          </a:p>
        </p:txBody>
      </p:sp>
    </p:spTree>
    <p:extLst>
      <p:ext uri="{BB962C8B-B14F-4D97-AF65-F5344CB8AC3E}">
        <p14:creationId xmlns:p14="http://schemas.microsoft.com/office/powerpoint/2010/main" val="42750269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Rectangle 4"/>
          <p:cNvSpPr>
            <a:spLocks noGrp="1" noChangeArrowheads="1"/>
          </p:cNvSpPr>
          <p:nvPr>
            <p:ph type="sldNum" sz="quarter" idx="10"/>
          </p:nvPr>
        </p:nvSpPr>
        <p:spPr>
          <a:ln/>
        </p:spPr>
        <p:txBody>
          <a:bodyPr/>
          <a:lstStyle>
            <a:lvl1pPr>
              <a:defRPr/>
            </a:lvl1pPr>
          </a:lstStyle>
          <a:p>
            <a:fld id="{17D6AA89-1CAE-4232-B76E-BD1FB226AC19}" type="slidenum">
              <a:rPr lang="en-US" altLang="ja-JP"/>
              <a:pPr/>
              <a:t>‹#›</a:t>
            </a:fld>
            <a:endParaRPr lang="en-US" altLang="ja-JP"/>
          </a:p>
        </p:txBody>
      </p:sp>
    </p:spTree>
    <p:extLst>
      <p:ext uri="{BB962C8B-B14F-4D97-AF65-F5344CB8AC3E}">
        <p14:creationId xmlns:p14="http://schemas.microsoft.com/office/powerpoint/2010/main" val="16598564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Rectangle 4"/>
          <p:cNvSpPr>
            <a:spLocks noGrp="1" noChangeArrowheads="1"/>
          </p:cNvSpPr>
          <p:nvPr>
            <p:ph type="sldNum" sz="quarter" idx="10"/>
          </p:nvPr>
        </p:nvSpPr>
        <p:spPr>
          <a:ln/>
        </p:spPr>
        <p:txBody>
          <a:bodyPr/>
          <a:lstStyle>
            <a:lvl1pPr>
              <a:defRPr/>
            </a:lvl1pPr>
          </a:lstStyle>
          <a:p>
            <a:fld id="{2F0FEEE1-66D2-4B0D-AD99-21258D884520}" type="slidenum">
              <a:rPr lang="en-US" altLang="ja-JP"/>
              <a:pPr/>
              <a:t>‹#›</a:t>
            </a:fld>
            <a:endParaRPr lang="en-US" altLang="ja-JP"/>
          </a:p>
        </p:txBody>
      </p:sp>
    </p:spTree>
    <p:extLst>
      <p:ext uri="{BB962C8B-B14F-4D97-AF65-F5344CB8AC3E}">
        <p14:creationId xmlns:p14="http://schemas.microsoft.com/office/powerpoint/2010/main" val="18808289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Rectangle 4"/>
          <p:cNvSpPr>
            <a:spLocks noGrp="1" noChangeArrowheads="1"/>
          </p:cNvSpPr>
          <p:nvPr>
            <p:ph type="sldNum" sz="quarter" idx="10"/>
          </p:nvPr>
        </p:nvSpPr>
        <p:spPr>
          <a:ln/>
        </p:spPr>
        <p:txBody>
          <a:bodyPr/>
          <a:lstStyle>
            <a:lvl1pPr>
              <a:defRPr/>
            </a:lvl1pPr>
          </a:lstStyle>
          <a:p>
            <a:fld id="{1C62F431-B937-4756-9060-5573037ED80E}" type="slidenum">
              <a:rPr lang="en-US" altLang="ja-JP"/>
              <a:pPr/>
              <a:t>‹#›</a:t>
            </a:fld>
            <a:endParaRPr lang="en-US" altLang="ja-JP"/>
          </a:p>
        </p:txBody>
      </p:sp>
    </p:spTree>
    <p:extLst>
      <p:ext uri="{BB962C8B-B14F-4D97-AF65-F5344CB8AC3E}">
        <p14:creationId xmlns:p14="http://schemas.microsoft.com/office/powerpoint/2010/main" val="10024822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D4BE002A-0F5F-4E65-9D47-095A71B91614}" type="slidenum">
              <a:rPr lang="en-US" altLang="ja-JP"/>
              <a:pPr/>
              <a:t>‹#›</a:t>
            </a:fld>
            <a:endParaRPr lang="en-US" altLang="ja-JP"/>
          </a:p>
        </p:txBody>
      </p:sp>
    </p:spTree>
    <p:extLst>
      <p:ext uri="{BB962C8B-B14F-4D97-AF65-F5344CB8AC3E}">
        <p14:creationId xmlns:p14="http://schemas.microsoft.com/office/powerpoint/2010/main" val="547247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27224053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fld id="{70D5D94F-600F-4978-A872-5AF20BCC15CC}" type="slidenum">
              <a:rPr lang="en-US" altLang="ja-JP"/>
              <a:pPr/>
              <a:t>‹#›</a:t>
            </a:fld>
            <a:endParaRPr lang="en-US" altLang="ja-JP"/>
          </a:p>
        </p:txBody>
      </p:sp>
    </p:spTree>
    <p:extLst>
      <p:ext uri="{BB962C8B-B14F-4D97-AF65-F5344CB8AC3E}">
        <p14:creationId xmlns:p14="http://schemas.microsoft.com/office/powerpoint/2010/main" val="13097108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fld id="{7E4BA396-4B27-4153-98CE-A3DD5CB3C112}" type="slidenum">
              <a:rPr lang="en-US" altLang="ja-JP"/>
              <a:pPr/>
              <a:t>‹#›</a:t>
            </a:fld>
            <a:endParaRPr lang="en-US" altLang="ja-JP"/>
          </a:p>
        </p:txBody>
      </p:sp>
    </p:spTree>
    <p:extLst>
      <p:ext uri="{BB962C8B-B14F-4D97-AF65-F5344CB8AC3E}">
        <p14:creationId xmlns:p14="http://schemas.microsoft.com/office/powerpoint/2010/main" val="8805548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4"/>
          <p:cNvSpPr>
            <a:spLocks noGrp="1" noChangeArrowheads="1"/>
          </p:cNvSpPr>
          <p:nvPr>
            <p:ph type="sldNum" sz="quarter" idx="10"/>
          </p:nvPr>
        </p:nvSpPr>
        <p:spPr>
          <a:ln/>
        </p:spPr>
        <p:txBody>
          <a:bodyPr/>
          <a:lstStyle>
            <a:lvl1pPr>
              <a:defRPr/>
            </a:lvl1pPr>
          </a:lstStyle>
          <a:p>
            <a:fld id="{1FD793C6-F973-44A5-A9A3-484247DF9F00}" type="slidenum">
              <a:rPr lang="en-US" altLang="ja-JP"/>
              <a:pPr/>
              <a:t>‹#›</a:t>
            </a:fld>
            <a:endParaRPr lang="en-US" altLang="ja-JP"/>
          </a:p>
        </p:txBody>
      </p:sp>
    </p:spTree>
    <p:extLst>
      <p:ext uri="{BB962C8B-B14F-4D97-AF65-F5344CB8AC3E}">
        <p14:creationId xmlns:p14="http://schemas.microsoft.com/office/powerpoint/2010/main" val="42742911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4"/>
          <p:cNvSpPr>
            <a:spLocks noGrp="1" noChangeArrowheads="1"/>
          </p:cNvSpPr>
          <p:nvPr>
            <p:ph type="sldNum" sz="quarter" idx="10"/>
          </p:nvPr>
        </p:nvSpPr>
        <p:spPr>
          <a:ln/>
        </p:spPr>
        <p:txBody>
          <a:bodyPr/>
          <a:lstStyle>
            <a:lvl1pPr>
              <a:defRPr/>
            </a:lvl1pPr>
          </a:lstStyle>
          <a:p>
            <a:fld id="{AC91C76B-BCA3-4A8E-9A44-00BDA12726B5}" type="slidenum">
              <a:rPr lang="en-US" altLang="ja-JP"/>
              <a:pPr/>
              <a:t>‹#›</a:t>
            </a:fld>
            <a:endParaRPr lang="en-US" altLang="ja-JP"/>
          </a:p>
        </p:txBody>
      </p:sp>
    </p:spTree>
    <p:extLst>
      <p:ext uri="{BB962C8B-B14F-4D97-AF65-F5344CB8AC3E}">
        <p14:creationId xmlns:p14="http://schemas.microsoft.com/office/powerpoint/2010/main" val="26759811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73050" y="188913"/>
            <a:ext cx="9072563" cy="395287"/>
          </a:xfrm>
        </p:spPr>
        <p:txBody>
          <a:bodyPr/>
          <a:lstStyle/>
          <a:p>
            <a:r>
              <a:rPr lang="ja-JP" altLang="en-US"/>
              <a:t>マスター タイトルの書式設定</a:t>
            </a:r>
            <a:endParaRPr lang="en-US"/>
          </a:p>
        </p:txBody>
      </p:sp>
      <p:sp>
        <p:nvSpPr>
          <p:cNvPr id="3" name="表プレースホルダー 2"/>
          <p:cNvSpPr>
            <a:spLocks noGrp="1"/>
          </p:cNvSpPr>
          <p:nvPr>
            <p:ph type="tbl" idx="1"/>
          </p:nvPr>
        </p:nvSpPr>
        <p:spPr>
          <a:xfrm>
            <a:off x="495300" y="1600200"/>
            <a:ext cx="8915400" cy="4525963"/>
          </a:xfrm>
          <a:prstGeom prst="rect">
            <a:avLst/>
          </a:prstGeom>
        </p:spPr>
        <p:txBody>
          <a:bodyPr/>
          <a:lstStyle/>
          <a:p>
            <a:pPr lvl="0"/>
            <a:endParaRPr lang="en-US" noProof="0"/>
          </a:p>
        </p:txBody>
      </p:sp>
      <p:sp>
        <p:nvSpPr>
          <p:cNvPr id="4" name="Rectangle 4"/>
          <p:cNvSpPr>
            <a:spLocks noGrp="1" noChangeArrowheads="1"/>
          </p:cNvSpPr>
          <p:nvPr>
            <p:ph type="sldNum" sz="quarter" idx="10"/>
          </p:nvPr>
        </p:nvSpPr>
        <p:spPr>
          <a:ln/>
        </p:spPr>
        <p:txBody>
          <a:bodyPr/>
          <a:lstStyle>
            <a:lvl1pPr>
              <a:defRPr/>
            </a:lvl1pPr>
          </a:lstStyle>
          <a:p>
            <a:fld id="{2584D431-860B-4355-8E44-0D46147BB8CB}" type="slidenum">
              <a:rPr lang="en-US" altLang="ja-JP"/>
              <a:pPr/>
              <a:t>‹#›</a:t>
            </a:fld>
            <a:endParaRPr lang="en-US" altLang="ja-JP"/>
          </a:p>
        </p:txBody>
      </p:sp>
    </p:spTree>
    <p:extLst>
      <p:ext uri="{BB962C8B-B14F-4D97-AF65-F5344CB8AC3E}">
        <p14:creationId xmlns:p14="http://schemas.microsoft.com/office/powerpoint/2010/main" val="2743964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
        <p:nvSpPr>
          <p:cNvPr id="4" name="Rectangle 3"/>
          <p:cNvSpPr>
            <a:spLocks noGrp="1" noChangeArrowheads="1"/>
          </p:cNvSpPr>
          <p:nvPr>
            <p:ph type="sldNum" sz="quarter" idx="10"/>
          </p:nvPr>
        </p:nvSpPr>
        <p:spPr>
          <a:ln/>
        </p:spPr>
        <p:txBody>
          <a:bodyPr/>
          <a:lstStyle>
            <a:lvl1pPr>
              <a:defRPr/>
            </a:lvl1pPr>
          </a:lstStyle>
          <a:p>
            <a:fld id="{B12151A9-9E7E-42F3-8191-C3306623388C}" type="slidenum">
              <a:rPr lang="en-US" altLang="ja-JP"/>
              <a:pPr/>
              <a:t>‹#›</a:t>
            </a:fld>
            <a:endParaRPr lang="en-US" altLang="ja-JP"/>
          </a:p>
        </p:txBody>
      </p:sp>
    </p:spTree>
    <p:extLst>
      <p:ext uri="{BB962C8B-B14F-4D97-AF65-F5344CB8AC3E}">
        <p14:creationId xmlns:p14="http://schemas.microsoft.com/office/powerpoint/2010/main" val="418977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D54622F9-BBBC-4961-8942-6B6AD84B81FE}" type="slidenum">
              <a:rPr lang="en-US" altLang="ja-JP"/>
              <a:pPr/>
              <a:t>‹#›</a:t>
            </a:fld>
            <a:endParaRPr lang="en-US" altLang="ja-JP"/>
          </a:p>
        </p:txBody>
      </p:sp>
    </p:spTree>
    <p:extLst>
      <p:ext uri="{BB962C8B-B14F-4D97-AF65-F5344CB8AC3E}">
        <p14:creationId xmlns:p14="http://schemas.microsoft.com/office/powerpoint/2010/main" val="24390403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3"/>
          <p:cNvSpPr>
            <a:spLocks noGrp="1" noChangeArrowheads="1"/>
          </p:cNvSpPr>
          <p:nvPr>
            <p:ph type="sldNum" sz="quarter" idx="10"/>
          </p:nvPr>
        </p:nvSpPr>
        <p:spPr>
          <a:ln/>
        </p:spPr>
        <p:txBody>
          <a:bodyPr/>
          <a:lstStyle>
            <a:lvl1pPr>
              <a:defRPr/>
            </a:lvl1pPr>
          </a:lstStyle>
          <a:p>
            <a:fld id="{6CB733D7-6E1D-4904-9F5D-9BF4CEF47844}" type="slidenum">
              <a:rPr lang="en-US" altLang="ja-JP"/>
              <a:pPr/>
              <a:t>‹#›</a:t>
            </a:fld>
            <a:endParaRPr lang="en-US" altLang="ja-JP"/>
          </a:p>
        </p:txBody>
      </p:sp>
    </p:spTree>
    <p:extLst>
      <p:ext uri="{BB962C8B-B14F-4D97-AF65-F5344CB8AC3E}">
        <p14:creationId xmlns:p14="http://schemas.microsoft.com/office/powerpoint/2010/main" val="1706101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Rectangle 3"/>
          <p:cNvSpPr>
            <a:spLocks noGrp="1" noChangeArrowheads="1"/>
          </p:cNvSpPr>
          <p:nvPr>
            <p:ph type="sldNum" sz="quarter" idx="10"/>
          </p:nvPr>
        </p:nvSpPr>
        <p:spPr>
          <a:ln/>
        </p:spPr>
        <p:txBody>
          <a:bodyPr/>
          <a:lstStyle>
            <a:lvl1pPr>
              <a:defRPr/>
            </a:lvl1pPr>
          </a:lstStyle>
          <a:p>
            <a:fld id="{2B059851-E708-4C0C-9789-8A3495182428}" type="slidenum">
              <a:rPr lang="en-US" altLang="ja-JP"/>
              <a:pPr/>
              <a:t>‹#›</a:t>
            </a:fld>
            <a:endParaRPr lang="en-US" altLang="ja-JP"/>
          </a:p>
        </p:txBody>
      </p:sp>
    </p:spTree>
    <p:extLst>
      <p:ext uri="{BB962C8B-B14F-4D97-AF65-F5344CB8AC3E}">
        <p14:creationId xmlns:p14="http://schemas.microsoft.com/office/powerpoint/2010/main" val="18344576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Rectangle 3"/>
          <p:cNvSpPr>
            <a:spLocks noGrp="1" noChangeArrowheads="1"/>
          </p:cNvSpPr>
          <p:nvPr>
            <p:ph type="sldNum" sz="quarter" idx="10"/>
          </p:nvPr>
        </p:nvSpPr>
        <p:spPr>
          <a:ln/>
        </p:spPr>
        <p:txBody>
          <a:bodyPr/>
          <a:lstStyle>
            <a:lvl1pPr>
              <a:defRPr/>
            </a:lvl1pPr>
          </a:lstStyle>
          <a:p>
            <a:fld id="{5EF8FCF7-3228-447B-B58D-075A5A48AC1F}" type="slidenum">
              <a:rPr lang="en-US" altLang="ja-JP"/>
              <a:pPr/>
              <a:t>‹#›</a:t>
            </a:fld>
            <a:endParaRPr lang="en-US" altLang="ja-JP"/>
          </a:p>
        </p:txBody>
      </p:sp>
    </p:spTree>
    <p:extLst>
      <p:ext uri="{BB962C8B-B14F-4D97-AF65-F5344CB8AC3E}">
        <p14:creationId xmlns:p14="http://schemas.microsoft.com/office/powerpoint/2010/main" val="2556577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128922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Rectangle 3"/>
          <p:cNvSpPr>
            <a:spLocks noGrp="1" noChangeArrowheads="1"/>
          </p:cNvSpPr>
          <p:nvPr>
            <p:ph type="sldNum" sz="quarter" idx="10"/>
          </p:nvPr>
        </p:nvSpPr>
        <p:spPr>
          <a:ln/>
        </p:spPr>
        <p:txBody>
          <a:bodyPr/>
          <a:lstStyle>
            <a:lvl1pPr>
              <a:defRPr/>
            </a:lvl1pPr>
          </a:lstStyle>
          <a:p>
            <a:fld id="{6D7E2887-AB3A-4CB2-9FE3-0FC7420669AF}" type="slidenum">
              <a:rPr lang="en-US" altLang="ja-JP"/>
              <a:pPr/>
              <a:t>‹#›</a:t>
            </a:fld>
            <a:endParaRPr lang="en-US" altLang="ja-JP"/>
          </a:p>
        </p:txBody>
      </p:sp>
    </p:spTree>
    <p:extLst>
      <p:ext uri="{BB962C8B-B14F-4D97-AF65-F5344CB8AC3E}">
        <p14:creationId xmlns:p14="http://schemas.microsoft.com/office/powerpoint/2010/main" val="15303936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fld id="{70A24804-7C61-4983-AD88-E752E1EAE919}" type="slidenum">
              <a:rPr lang="en-US" altLang="ja-JP"/>
              <a:pPr/>
              <a:t>‹#›</a:t>
            </a:fld>
            <a:endParaRPr lang="en-US" altLang="ja-JP"/>
          </a:p>
        </p:txBody>
      </p:sp>
    </p:spTree>
    <p:extLst>
      <p:ext uri="{BB962C8B-B14F-4D97-AF65-F5344CB8AC3E}">
        <p14:creationId xmlns:p14="http://schemas.microsoft.com/office/powerpoint/2010/main" val="37174299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EACFDFF5-02AD-4008-B22A-0E80D267831C}" type="slidenum">
              <a:rPr lang="en-US" altLang="ja-JP"/>
              <a:pPr/>
              <a:t>‹#›</a:t>
            </a:fld>
            <a:endParaRPr lang="en-US" altLang="ja-JP"/>
          </a:p>
        </p:txBody>
      </p:sp>
    </p:spTree>
    <p:extLst>
      <p:ext uri="{BB962C8B-B14F-4D97-AF65-F5344CB8AC3E}">
        <p14:creationId xmlns:p14="http://schemas.microsoft.com/office/powerpoint/2010/main" val="23559605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F33B1B20-871F-4CFF-A874-3E9CF5EA9C86}" type="slidenum">
              <a:rPr lang="en-US" altLang="ja-JP"/>
              <a:pPr/>
              <a:t>‹#›</a:t>
            </a:fld>
            <a:endParaRPr lang="en-US" altLang="ja-JP"/>
          </a:p>
        </p:txBody>
      </p:sp>
    </p:spTree>
    <p:extLst>
      <p:ext uri="{BB962C8B-B14F-4D97-AF65-F5344CB8AC3E}">
        <p14:creationId xmlns:p14="http://schemas.microsoft.com/office/powerpoint/2010/main" val="33217917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6414557C-F985-4657-9E85-EB1FED5C4CFA}" type="slidenum">
              <a:rPr lang="en-US" altLang="ja-JP"/>
              <a:pPr/>
              <a:t>‹#›</a:t>
            </a:fld>
            <a:endParaRPr lang="en-US" altLang="ja-JP"/>
          </a:p>
        </p:txBody>
      </p:sp>
    </p:spTree>
    <p:extLst>
      <p:ext uri="{BB962C8B-B14F-4D97-AF65-F5344CB8AC3E}">
        <p14:creationId xmlns:p14="http://schemas.microsoft.com/office/powerpoint/2010/main" val="7547078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AC99E245-D082-4305-A804-C16C424B0A81}" type="slidenum">
              <a:rPr lang="en-US" altLang="ja-JP"/>
              <a:pPr/>
              <a:t>‹#›</a:t>
            </a:fld>
            <a:endParaRPr lang="en-US" altLang="ja-JP"/>
          </a:p>
        </p:txBody>
      </p:sp>
    </p:spTree>
    <p:extLst>
      <p:ext uri="{BB962C8B-B14F-4D97-AF65-F5344CB8AC3E}">
        <p14:creationId xmlns:p14="http://schemas.microsoft.com/office/powerpoint/2010/main" val="19789273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a:prstGeom prst="rect">
            <a:avLst/>
          </a:prstGeo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Tree>
    <p:extLst>
      <p:ext uri="{BB962C8B-B14F-4D97-AF65-F5344CB8AC3E}">
        <p14:creationId xmlns:p14="http://schemas.microsoft.com/office/powerpoint/2010/main" val="263025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2439294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7535405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296442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2081897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933911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4884800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6238132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a:prstGeom prst="rect">
            <a:avLst/>
          </a:prstGeo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27667309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a:prstGeom prst="rect">
            <a:avLst/>
          </a:prstGeo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16280303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052820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8"/>
            <a:ext cx="2228850" cy="5851525"/>
          </a:xfrm>
          <a:prstGeom prst="rect">
            <a:avLst/>
          </a:prstGeo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274638"/>
            <a:ext cx="653415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9816199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
        <p:nvSpPr>
          <p:cNvPr id="4" name="Rectangle 3"/>
          <p:cNvSpPr>
            <a:spLocks noGrp="1" noChangeArrowheads="1"/>
          </p:cNvSpPr>
          <p:nvPr>
            <p:ph type="sldNum" sz="quarter" idx="10"/>
          </p:nvPr>
        </p:nvSpPr>
        <p:spPr>
          <a:ln/>
        </p:spPr>
        <p:txBody>
          <a:bodyPr/>
          <a:lstStyle>
            <a:lvl1pPr>
              <a:defRPr/>
            </a:lvl1pPr>
          </a:lstStyle>
          <a:p>
            <a:fld id="{3BDCAAE4-29E5-4F3F-804C-A9A65059E0CB}" type="slidenum">
              <a:rPr lang="en-US" altLang="ja-JP"/>
              <a:pPr/>
              <a:t>‹#›</a:t>
            </a:fld>
            <a:endParaRPr lang="en-US" altLang="ja-JP"/>
          </a:p>
        </p:txBody>
      </p:sp>
    </p:spTree>
    <p:extLst>
      <p:ext uri="{BB962C8B-B14F-4D97-AF65-F5344CB8AC3E}">
        <p14:creationId xmlns:p14="http://schemas.microsoft.com/office/powerpoint/2010/main" val="29095151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8B08479D-F2DC-4A63-B59A-8E9AE873EB6B}" type="slidenum">
              <a:rPr lang="en-US" altLang="ja-JP"/>
              <a:pPr/>
              <a:t>‹#›</a:t>
            </a:fld>
            <a:endParaRPr lang="en-US" altLang="ja-JP"/>
          </a:p>
        </p:txBody>
      </p:sp>
    </p:spTree>
    <p:extLst>
      <p:ext uri="{BB962C8B-B14F-4D97-AF65-F5344CB8AC3E}">
        <p14:creationId xmlns:p14="http://schemas.microsoft.com/office/powerpoint/2010/main" val="11928564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3"/>
          <p:cNvSpPr>
            <a:spLocks noGrp="1" noChangeArrowheads="1"/>
          </p:cNvSpPr>
          <p:nvPr>
            <p:ph type="sldNum" sz="quarter" idx="10"/>
          </p:nvPr>
        </p:nvSpPr>
        <p:spPr>
          <a:ln/>
        </p:spPr>
        <p:txBody>
          <a:bodyPr/>
          <a:lstStyle>
            <a:lvl1pPr>
              <a:defRPr/>
            </a:lvl1pPr>
          </a:lstStyle>
          <a:p>
            <a:fld id="{E936E9A4-44AB-47A5-BE8C-71D8F8A8E468}" type="slidenum">
              <a:rPr lang="en-US" altLang="ja-JP"/>
              <a:pPr/>
              <a:t>‹#›</a:t>
            </a:fld>
            <a:endParaRPr lang="en-US" altLang="ja-JP"/>
          </a:p>
        </p:txBody>
      </p:sp>
    </p:spTree>
    <p:extLst>
      <p:ext uri="{BB962C8B-B14F-4D97-AF65-F5344CB8AC3E}">
        <p14:creationId xmlns:p14="http://schemas.microsoft.com/office/powerpoint/2010/main" val="593381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4057583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Rectangle 3"/>
          <p:cNvSpPr>
            <a:spLocks noGrp="1" noChangeArrowheads="1"/>
          </p:cNvSpPr>
          <p:nvPr>
            <p:ph type="sldNum" sz="quarter" idx="10"/>
          </p:nvPr>
        </p:nvSpPr>
        <p:spPr>
          <a:ln/>
        </p:spPr>
        <p:txBody>
          <a:bodyPr/>
          <a:lstStyle>
            <a:lvl1pPr>
              <a:defRPr/>
            </a:lvl1pPr>
          </a:lstStyle>
          <a:p>
            <a:fld id="{E4A8D23B-0AE5-4A0E-BF17-3EBBEA5402BB}" type="slidenum">
              <a:rPr lang="en-US" altLang="ja-JP"/>
              <a:pPr/>
              <a:t>‹#›</a:t>
            </a:fld>
            <a:endParaRPr lang="en-US" altLang="ja-JP"/>
          </a:p>
        </p:txBody>
      </p:sp>
    </p:spTree>
    <p:extLst>
      <p:ext uri="{BB962C8B-B14F-4D97-AF65-F5344CB8AC3E}">
        <p14:creationId xmlns:p14="http://schemas.microsoft.com/office/powerpoint/2010/main" val="41274024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Rectangle 3"/>
          <p:cNvSpPr>
            <a:spLocks noGrp="1" noChangeArrowheads="1"/>
          </p:cNvSpPr>
          <p:nvPr>
            <p:ph type="sldNum" sz="quarter" idx="10"/>
          </p:nvPr>
        </p:nvSpPr>
        <p:spPr>
          <a:ln/>
        </p:spPr>
        <p:txBody>
          <a:bodyPr/>
          <a:lstStyle>
            <a:lvl1pPr>
              <a:defRPr/>
            </a:lvl1pPr>
          </a:lstStyle>
          <a:p>
            <a:fld id="{26220419-0B87-4419-8FA1-2BF7246C924B}" type="slidenum">
              <a:rPr lang="en-US" altLang="ja-JP"/>
              <a:pPr/>
              <a:t>‹#›</a:t>
            </a:fld>
            <a:endParaRPr lang="en-US" altLang="ja-JP"/>
          </a:p>
        </p:txBody>
      </p:sp>
    </p:spTree>
    <p:extLst>
      <p:ext uri="{BB962C8B-B14F-4D97-AF65-F5344CB8AC3E}">
        <p14:creationId xmlns:p14="http://schemas.microsoft.com/office/powerpoint/2010/main" val="33426880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Rectangle 3"/>
          <p:cNvSpPr>
            <a:spLocks noGrp="1" noChangeArrowheads="1"/>
          </p:cNvSpPr>
          <p:nvPr>
            <p:ph type="sldNum" sz="quarter" idx="10"/>
          </p:nvPr>
        </p:nvSpPr>
        <p:spPr>
          <a:ln/>
        </p:spPr>
        <p:txBody>
          <a:bodyPr/>
          <a:lstStyle>
            <a:lvl1pPr>
              <a:defRPr/>
            </a:lvl1pPr>
          </a:lstStyle>
          <a:p>
            <a:fld id="{5CAF7163-7FCD-421B-B69E-5F573F78EED4}" type="slidenum">
              <a:rPr lang="en-US" altLang="ja-JP"/>
              <a:pPr/>
              <a:t>‹#›</a:t>
            </a:fld>
            <a:endParaRPr lang="en-US" altLang="ja-JP"/>
          </a:p>
        </p:txBody>
      </p:sp>
    </p:spTree>
    <p:extLst>
      <p:ext uri="{BB962C8B-B14F-4D97-AF65-F5344CB8AC3E}">
        <p14:creationId xmlns:p14="http://schemas.microsoft.com/office/powerpoint/2010/main" val="40921477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fld id="{21580EEB-D223-4CB0-934B-390F2402DDBE}" type="slidenum">
              <a:rPr lang="en-US" altLang="ja-JP"/>
              <a:pPr/>
              <a:t>‹#›</a:t>
            </a:fld>
            <a:endParaRPr lang="en-US" altLang="ja-JP"/>
          </a:p>
        </p:txBody>
      </p:sp>
    </p:spTree>
    <p:extLst>
      <p:ext uri="{BB962C8B-B14F-4D97-AF65-F5344CB8AC3E}">
        <p14:creationId xmlns:p14="http://schemas.microsoft.com/office/powerpoint/2010/main" val="20704965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FF42002B-0E65-4B97-8ACC-98BFCA89BB18}" type="slidenum">
              <a:rPr lang="en-US" altLang="ja-JP"/>
              <a:pPr/>
              <a:t>‹#›</a:t>
            </a:fld>
            <a:endParaRPr lang="en-US" altLang="ja-JP"/>
          </a:p>
        </p:txBody>
      </p:sp>
    </p:spTree>
    <p:extLst>
      <p:ext uri="{BB962C8B-B14F-4D97-AF65-F5344CB8AC3E}">
        <p14:creationId xmlns:p14="http://schemas.microsoft.com/office/powerpoint/2010/main" val="884232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2E3CFD6F-2230-4BBB-A785-BAB62141AC91}" type="slidenum">
              <a:rPr lang="en-US" altLang="ja-JP"/>
              <a:pPr/>
              <a:t>‹#›</a:t>
            </a:fld>
            <a:endParaRPr lang="en-US" altLang="ja-JP"/>
          </a:p>
        </p:txBody>
      </p:sp>
    </p:spTree>
    <p:extLst>
      <p:ext uri="{BB962C8B-B14F-4D97-AF65-F5344CB8AC3E}">
        <p14:creationId xmlns:p14="http://schemas.microsoft.com/office/powerpoint/2010/main" val="20233684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CDE07A26-CB65-45F7-B18A-C9947D9AA599}" type="slidenum">
              <a:rPr lang="en-US" altLang="ja-JP"/>
              <a:pPr/>
              <a:t>‹#›</a:t>
            </a:fld>
            <a:endParaRPr lang="en-US" altLang="ja-JP"/>
          </a:p>
        </p:txBody>
      </p:sp>
    </p:spTree>
    <p:extLst>
      <p:ext uri="{BB962C8B-B14F-4D97-AF65-F5344CB8AC3E}">
        <p14:creationId xmlns:p14="http://schemas.microsoft.com/office/powerpoint/2010/main" val="2932150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CCFA3940-07F6-4FB5-AF5C-AB84B62AB08E}" type="slidenum">
              <a:rPr lang="en-US" altLang="ja-JP"/>
              <a:pPr/>
              <a:t>‹#›</a:t>
            </a:fld>
            <a:endParaRPr lang="en-US" altLang="ja-JP"/>
          </a:p>
        </p:txBody>
      </p:sp>
    </p:spTree>
    <p:extLst>
      <p:ext uri="{BB962C8B-B14F-4D97-AF65-F5344CB8AC3E}">
        <p14:creationId xmlns:p14="http://schemas.microsoft.com/office/powerpoint/2010/main" val="7947351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Tree>
    <p:extLst>
      <p:ext uri="{BB962C8B-B14F-4D97-AF65-F5344CB8AC3E}">
        <p14:creationId xmlns:p14="http://schemas.microsoft.com/office/powerpoint/2010/main" val="40834304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085334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28635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9408301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025461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1270914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2038609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08446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9068809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6621267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0639166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57386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1131320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475255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hdr="0" ftr="0" dt="0"/>
  <p:txStyles>
    <p:title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
        <p:nvSpPr>
          <p:cNvPr id="75779" name="Rectangle 3"/>
          <p:cNvSpPr>
            <a:spLocks noGrp="1" noChangeArrowheads="1"/>
          </p:cNvSpPr>
          <p:nvPr>
            <p:ph type="sldNum" sz="quarter" idx="4"/>
          </p:nvPr>
        </p:nvSpPr>
        <p:spPr bwMode="auto">
          <a:xfrm>
            <a:off x="7473950"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spcBef>
                <a:spcPct val="0"/>
              </a:spcBef>
              <a:defRPr kumimoji="0" sz="1000">
                <a:solidFill>
                  <a:schemeClr val="tx1"/>
                </a:solidFill>
                <a:latin typeface="メイリオ" panose="020B0604030504040204" pitchFamily="50" charset="-128"/>
              </a:defRPr>
            </a:lvl1pPr>
          </a:lstStyle>
          <a:p>
            <a:fld id="{C5487078-0306-46D7-81FD-FBFBA1FC3E1E}" type="slidenum">
              <a:rPr lang="en-US" altLang="ja-JP"/>
              <a:pPr/>
              <a:t>‹#›</a:t>
            </a:fld>
            <a:endParaRPr lang="en-US" altLang="ja-JP"/>
          </a:p>
        </p:txBody>
      </p:sp>
      <p:sp>
        <p:nvSpPr>
          <p:cNvPr id="2052" name="Rectangle 6"/>
          <p:cNvSpPr>
            <a:spLocks noChangeArrowheads="1"/>
          </p:cNvSpPr>
          <p:nvPr userDrawn="1"/>
        </p:nvSpPr>
        <p:spPr bwMode="auto">
          <a:xfrm>
            <a:off x="0" y="0"/>
            <a:ext cx="1892300" cy="6858000"/>
          </a:xfrm>
          <a:prstGeom prst="rect">
            <a:avLst/>
          </a:prstGeom>
          <a:solidFill>
            <a:srgbClr val="0071B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endParaRPr lang="en-US" altLang="ja-JP"/>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lvl1pPr algn="l" rtl="0" eaLnBrk="0" fontAlgn="base" hangingPunct="0">
        <a:spcBef>
          <a:spcPct val="0"/>
        </a:spcBef>
        <a:spcAft>
          <a:spcPct val="0"/>
        </a:spcAft>
        <a:defRPr kumimoji="1" sz="2200">
          <a:solidFill>
            <a:srgbClr val="FFFFFF"/>
          </a:solidFill>
          <a:latin typeface="+mj-lt"/>
          <a:ea typeface="+mj-ea"/>
          <a:cs typeface="+mj-cs"/>
        </a:defRPr>
      </a:lvl1pPr>
      <a:lvl2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
        <p:nvSpPr>
          <p:cNvPr id="171012" name="Rectangle 4"/>
          <p:cNvSpPr>
            <a:spLocks noGrp="1" noChangeArrowheads="1"/>
          </p:cNvSpPr>
          <p:nvPr>
            <p:ph type="sldNum" sz="quarter" idx="4"/>
          </p:nvPr>
        </p:nvSpPr>
        <p:spPr bwMode="auto">
          <a:xfrm>
            <a:off x="7473950"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spcBef>
                <a:spcPct val="0"/>
              </a:spcBef>
              <a:defRPr kumimoji="0" sz="1000">
                <a:solidFill>
                  <a:schemeClr val="tx1"/>
                </a:solidFill>
                <a:latin typeface="メイリオ" panose="020B0604030504040204" pitchFamily="50" charset="-128"/>
              </a:defRPr>
            </a:lvl1pPr>
          </a:lstStyle>
          <a:p>
            <a:fld id="{87B77519-9A74-458E-8580-BA9D253FD8E0}" type="slidenum">
              <a:rPr lang="en-US" altLang="ja-JP"/>
              <a:pPr/>
              <a:t>‹#›</a:t>
            </a:fld>
            <a:endParaRPr lang="en-US" altLang="ja-JP"/>
          </a:p>
        </p:txBody>
      </p:sp>
      <p:sp>
        <p:nvSpPr>
          <p:cNvPr id="3077" name="Line 5"/>
          <p:cNvSpPr>
            <a:spLocks noChangeShapeType="1"/>
          </p:cNvSpPr>
          <p:nvPr userDrawn="1"/>
        </p:nvSpPr>
        <p:spPr bwMode="auto">
          <a:xfrm>
            <a:off x="0" y="620713"/>
            <a:ext cx="9906000" cy="0"/>
          </a:xfrm>
          <a:prstGeom prst="line">
            <a:avLst/>
          </a:prstGeom>
          <a:noFill/>
          <a:ln w="9525">
            <a:solidFill>
              <a:srgbClr val="EAEA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ja-JP" altLang="en-US"/>
          </a:p>
        </p:txBody>
      </p:sp>
      <p:sp>
        <p:nvSpPr>
          <p:cNvPr id="3078" name="Rectangle 10"/>
          <p:cNvSpPr>
            <a:spLocks noChangeArrowheads="1"/>
          </p:cNvSpPr>
          <p:nvPr userDrawn="1"/>
        </p:nvSpPr>
        <p:spPr bwMode="auto">
          <a:xfrm>
            <a:off x="0" y="639763"/>
            <a:ext cx="9906000" cy="36512"/>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endParaRPr lang="en-US" altLang="ja-JP"/>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hdr="0" ftr="0" dt="0"/>
  <p:txStyles>
    <p:title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
        <p:nvSpPr>
          <p:cNvPr id="35843" name="Rectangle 3"/>
          <p:cNvSpPr>
            <a:spLocks noGrp="1" noChangeArrowheads="1"/>
          </p:cNvSpPr>
          <p:nvPr>
            <p:ph type="sldNum" sz="quarter" idx="4"/>
          </p:nvPr>
        </p:nvSpPr>
        <p:spPr bwMode="auto">
          <a:xfrm>
            <a:off x="7473950"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spcBef>
                <a:spcPct val="0"/>
              </a:spcBef>
              <a:defRPr kumimoji="0" sz="1000">
                <a:solidFill>
                  <a:schemeClr val="tx1"/>
                </a:solidFill>
                <a:latin typeface="メイリオ" panose="020B0604030504040204" pitchFamily="50" charset="-128"/>
              </a:defRPr>
            </a:lvl1pPr>
          </a:lstStyle>
          <a:p>
            <a:fld id="{34B95594-0B9A-43EF-A624-26FE99968848}"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ftr="0" dt="0"/>
  <p:txStyles>
    <p:titleStyle>
      <a:lvl1pPr algn="l" rtl="0" eaLnBrk="0" fontAlgn="base" hangingPunct="0">
        <a:spcBef>
          <a:spcPct val="0"/>
        </a:spcBef>
        <a:spcAft>
          <a:spcPct val="0"/>
        </a:spcAft>
        <a:defRPr kumimoji="1" sz="2200" b="1">
          <a:solidFill>
            <a:srgbClr val="5F5F5F"/>
          </a:solidFill>
          <a:latin typeface="+mj-lt"/>
          <a:ea typeface="+mj-ea"/>
          <a:cs typeface="+mj-cs"/>
        </a:defRPr>
      </a:lvl1pPr>
      <a:lvl2pPr algn="l" rtl="0" eaLnBrk="0" fontAlgn="base" hangingPunct="0">
        <a:spcBef>
          <a:spcPct val="0"/>
        </a:spcBef>
        <a:spcAft>
          <a:spcPct val="0"/>
        </a:spcAft>
        <a:defRPr kumimoji="1" sz="2200" b="1">
          <a:solidFill>
            <a:srgbClr val="5F5F5F"/>
          </a:solidFill>
          <a:latin typeface="メイリオ" pitchFamily="50" charset="-128"/>
          <a:ea typeface="ＭＳ Ｐゴシック" pitchFamily="50" charset="-128"/>
        </a:defRPr>
      </a:lvl2pPr>
      <a:lvl3pPr algn="l" rtl="0" eaLnBrk="0" fontAlgn="base" hangingPunct="0">
        <a:spcBef>
          <a:spcPct val="0"/>
        </a:spcBef>
        <a:spcAft>
          <a:spcPct val="0"/>
        </a:spcAft>
        <a:defRPr kumimoji="1" sz="2200" b="1">
          <a:solidFill>
            <a:srgbClr val="5F5F5F"/>
          </a:solidFill>
          <a:latin typeface="メイリオ" pitchFamily="50" charset="-128"/>
          <a:ea typeface="ＭＳ Ｐゴシック" pitchFamily="50" charset="-128"/>
        </a:defRPr>
      </a:lvl3pPr>
      <a:lvl4pPr algn="l" rtl="0" eaLnBrk="0" fontAlgn="base" hangingPunct="0">
        <a:spcBef>
          <a:spcPct val="0"/>
        </a:spcBef>
        <a:spcAft>
          <a:spcPct val="0"/>
        </a:spcAft>
        <a:defRPr kumimoji="1" sz="2200" b="1">
          <a:solidFill>
            <a:srgbClr val="5F5F5F"/>
          </a:solidFill>
          <a:latin typeface="メイリオ" pitchFamily="50" charset="-128"/>
          <a:ea typeface="ＭＳ Ｐゴシック" pitchFamily="50" charset="-128"/>
        </a:defRPr>
      </a:lvl4pPr>
      <a:lvl5pPr algn="l" rtl="0" eaLnBrk="0" fontAlgn="base" hangingPunct="0">
        <a:spcBef>
          <a:spcPct val="0"/>
        </a:spcBef>
        <a:spcAft>
          <a:spcPct val="0"/>
        </a:spcAft>
        <a:defRPr kumimoji="1" sz="2200" b="1">
          <a:solidFill>
            <a:srgbClr val="5F5F5F"/>
          </a:solidFill>
          <a:latin typeface="メイリオ" pitchFamily="50" charset="-128"/>
          <a:ea typeface="ＭＳ Ｐゴシック" pitchFamily="50" charset="-128"/>
        </a:defRPr>
      </a:lvl5pPr>
      <a:lvl6pPr marL="457200" algn="l" rtl="0" fontAlgn="base">
        <a:spcBef>
          <a:spcPct val="0"/>
        </a:spcBef>
        <a:spcAft>
          <a:spcPct val="0"/>
        </a:spcAft>
        <a:defRPr kumimoji="1" sz="2200" b="1">
          <a:solidFill>
            <a:srgbClr val="5F5F5F"/>
          </a:solidFill>
          <a:latin typeface="メイリオ" pitchFamily="50" charset="-128"/>
          <a:ea typeface="ＭＳ Ｐゴシック" pitchFamily="50" charset="-128"/>
        </a:defRPr>
      </a:lvl6pPr>
      <a:lvl7pPr marL="914400" algn="l" rtl="0" fontAlgn="base">
        <a:spcBef>
          <a:spcPct val="0"/>
        </a:spcBef>
        <a:spcAft>
          <a:spcPct val="0"/>
        </a:spcAft>
        <a:defRPr kumimoji="1" sz="2200" b="1">
          <a:solidFill>
            <a:srgbClr val="5F5F5F"/>
          </a:solidFill>
          <a:latin typeface="メイリオ" pitchFamily="50" charset="-128"/>
          <a:ea typeface="ＭＳ Ｐゴシック" pitchFamily="50" charset="-128"/>
        </a:defRPr>
      </a:lvl7pPr>
      <a:lvl8pPr marL="1371600" algn="l" rtl="0" fontAlgn="base">
        <a:spcBef>
          <a:spcPct val="0"/>
        </a:spcBef>
        <a:spcAft>
          <a:spcPct val="0"/>
        </a:spcAft>
        <a:defRPr kumimoji="1" sz="2200" b="1">
          <a:solidFill>
            <a:srgbClr val="5F5F5F"/>
          </a:solidFill>
          <a:latin typeface="メイリオ" pitchFamily="50" charset="-128"/>
          <a:ea typeface="ＭＳ Ｐゴシック" pitchFamily="50" charset="-128"/>
        </a:defRPr>
      </a:lvl8pPr>
      <a:lvl9pPr marL="1828800" algn="l" rtl="0" fontAlgn="base">
        <a:spcBef>
          <a:spcPct val="0"/>
        </a:spcBef>
        <a:spcAft>
          <a:spcPct val="0"/>
        </a:spcAft>
        <a:defRPr kumimoji="1" sz="2200" b="1">
          <a:solidFill>
            <a:srgbClr val="5F5F5F"/>
          </a:solidFill>
          <a:latin typeface="メイリオ" pitchFamily="50" charset="-128"/>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6"/>
          <p:cNvSpPr>
            <a:spLocks noChangeArrowheads="1"/>
          </p:cNvSpPr>
          <p:nvPr userDrawn="1"/>
        </p:nvSpPr>
        <p:spPr bwMode="auto">
          <a:xfrm>
            <a:off x="0" y="0"/>
            <a:ext cx="9906000" cy="620713"/>
          </a:xfrm>
          <a:prstGeom prst="rect">
            <a:avLst/>
          </a:prstGeom>
          <a:solidFill>
            <a:srgbClr val="7777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endParaRPr lang="en-US" altLang="ja-JP"/>
          </a:p>
        </p:txBody>
      </p:sp>
      <p:sp>
        <p:nvSpPr>
          <p:cNvPr id="5123" name="Rectangle 2"/>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
        <p:nvSpPr>
          <p:cNvPr id="44035" name="Rectangle 3"/>
          <p:cNvSpPr>
            <a:spLocks noGrp="1" noChangeArrowheads="1"/>
          </p:cNvSpPr>
          <p:nvPr>
            <p:ph type="sldNum" sz="quarter" idx="4"/>
          </p:nvPr>
        </p:nvSpPr>
        <p:spPr bwMode="auto">
          <a:xfrm>
            <a:off x="7473950"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spcBef>
                <a:spcPct val="0"/>
              </a:spcBef>
              <a:defRPr kumimoji="0" sz="1000">
                <a:solidFill>
                  <a:schemeClr val="tx1"/>
                </a:solidFill>
                <a:latin typeface="メイリオ" panose="020B0604030504040204" pitchFamily="50" charset="-128"/>
              </a:defRPr>
            </a:lvl1pPr>
          </a:lstStyle>
          <a:p>
            <a:fld id="{084C9C92-0CB8-4936-A90C-7FF69F23A0F7}" type="slidenum">
              <a:rPr lang="en-US" altLang="ja-JP"/>
              <a:pPr/>
              <a:t>‹#›</a:t>
            </a:fld>
            <a:endParaRPr lang="en-US" altLang="ja-JP"/>
          </a:p>
        </p:txBody>
      </p:sp>
      <p:sp>
        <p:nvSpPr>
          <p:cNvPr id="5125" name="Line 5"/>
          <p:cNvSpPr>
            <a:spLocks noChangeShapeType="1"/>
          </p:cNvSpPr>
          <p:nvPr userDrawn="1"/>
        </p:nvSpPr>
        <p:spPr bwMode="auto">
          <a:xfrm>
            <a:off x="0" y="620713"/>
            <a:ext cx="9906000" cy="0"/>
          </a:xfrm>
          <a:prstGeom prst="line">
            <a:avLst/>
          </a:prstGeom>
          <a:noFill/>
          <a:ln w="9525">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ja-JP" alt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ftr="0" dt="0"/>
  <p:txStyles>
    <p:titleStyle>
      <a:lvl1pPr algn="l" rtl="0" eaLnBrk="0" fontAlgn="base" hangingPunct="0">
        <a:spcBef>
          <a:spcPct val="0"/>
        </a:spcBef>
        <a:spcAft>
          <a:spcPct val="0"/>
        </a:spcAft>
        <a:defRPr kumimoji="1" sz="2200">
          <a:solidFill>
            <a:srgbClr val="FFFFFF"/>
          </a:solidFill>
          <a:latin typeface="+mj-lt"/>
          <a:ea typeface="+mj-ea"/>
          <a:cs typeface="+mj-cs"/>
        </a:defRPr>
      </a:lvl1pPr>
      <a:lvl2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Tree>
    <p:extLst>
      <p:ext uri="{BB962C8B-B14F-4D97-AF65-F5344CB8AC3E}">
        <p14:creationId xmlns:p14="http://schemas.microsoft.com/office/powerpoint/2010/main" val="208737842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hdr="0" ftr="0" dt="0"/>
  <p:txStyles>
    <p:title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city.osaka.lg.jp/kyoiku/page/0000533739.html" TargetMode="Externa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2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6.xml"/><Relationship Id="rId5" Type="http://schemas.openxmlformats.org/officeDocument/2006/relationships/image" Target="../media/image63.png"/><Relationship Id="rId4" Type="http://schemas.openxmlformats.org/officeDocument/2006/relationships/image" Target="../media/image62.png"/></Relationships>
</file>

<file path=ppt/slides/_rels/slide15.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18.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1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image" Target="../media/image81.emf"/><Relationship Id="rId4" Type="http://schemas.openxmlformats.org/officeDocument/2006/relationships/image" Target="../media/image80.wmf"/></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png"/><Relationship Id="rId1" Type="http://schemas.openxmlformats.org/officeDocument/2006/relationships/slideLayout" Target="../slideLayouts/slideLayout26.xml"/><Relationship Id="rId5" Type="http://schemas.openxmlformats.org/officeDocument/2006/relationships/image" Target="../media/image83.png"/><Relationship Id="rId4" Type="http://schemas.openxmlformats.org/officeDocument/2006/relationships/image" Target="../media/image82.png"/></Relationships>
</file>

<file path=ppt/slides/_rels/slide21.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84.png"/><Relationship Id="rId1" Type="http://schemas.openxmlformats.org/officeDocument/2006/relationships/slideLayout" Target="../slideLayouts/slideLayout26.xml"/><Relationship Id="rId6" Type="http://schemas.openxmlformats.org/officeDocument/2006/relationships/image" Target="../media/image88.png"/><Relationship Id="rId5" Type="http://schemas.openxmlformats.org/officeDocument/2006/relationships/image" Target="../media/image87.pn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6.xml"/><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6.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4294967295"/>
          </p:nvPr>
        </p:nvSpPr>
        <p:spPr>
          <a:xfrm>
            <a:off x="7663858" y="6618381"/>
            <a:ext cx="2311400" cy="180975"/>
          </a:xfrm>
          <a:prstGeom prst="rect">
            <a:avLst/>
          </a:prstGeom>
        </p:spPr>
        <p:txBody>
          <a:bodyPr/>
          <a:lstStyle>
            <a:lvl1pPr eaLnBrk="0" hangingPunct="0">
              <a:defRPr kumimoji="1" sz="1788">
                <a:solidFill>
                  <a:srgbClr val="4D4D4D"/>
                </a:solidFill>
                <a:latin typeface="Arial" panose="020B0604020202020204" pitchFamily="34" charset="0"/>
                <a:ea typeface="メイリオ" panose="020B0604030504040204" pitchFamily="50" charset="-128"/>
              </a:defRPr>
            </a:lvl1pPr>
            <a:lvl2pPr marL="603647" indent="-232172" eaLnBrk="0" hangingPunct="0">
              <a:defRPr kumimoji="1" sz="1788">
                <a:solidFill>
                  <a:srgbClr val="4D4D4D"/>
                </a:solidFill>
                <a:latin typeface="Arial" panose="020B0604020202020204" pitchFamily="34" charset="0"/>
                <a:ea typeface="メイリオ" panose="020B0604030504040204" pitchFamily="50" charset="-128"/>
              </a:defRPr>
            </a:lvl2pPr>
            <a:lvl3pPr marL="928688" indent="-185738" eaLnBrk="0" hangingPunct="0">
              <a:defRPr kumimoji="1" sz="1788">
                <a:solidFill>
                  <a:srgbClr val="4D4D4D"/>
                </a:solidFill>
                <a:latin typeface="Arial" panose="020B0604020202020204" pitchFamily="34" charset="0"/>
                <a:ea typeface="メイリオ" panose="020B0604030504040204" pitchFamily="50" charset="-128"/>
              </a:defRPr>
            </a:lvl3pPr>
            <a:lvl4pPr marL="1300163" indent="-185738" eaLnBrk="0" hangingPunct="0">
              <a:defRPr kumimoji="1" sz="1788">
                <a:solidFill>
                  <a:srgbClr val="4D4D4D"/>
                </a:solidFill>
                <a:latin typeface="Arial" panose="020B0604020202020204" pitchFamily="34" charset="0"/>
                <a:ea typeface="メイリオ" panose="020B0604030504040204" pitchFamily="50" charset="-128"/>
              </a:defRPr>
            </a:lvl4pPr>
            <a:lvl5pPr marL="1671638" indent="-185738" eaLnBrk="0" hangingPunct="0">
              <a:defRPr kumimoji="1" sz="1788">
                <a:solidFill>
                  <a:srgbClr val="4D4D4D"/>
                </a:solidFill>
                <a:latin typeface="Arial" panose="020B0604020202020204" pitchFamily="34" charset="0"/>
                <a:ea typeface="メイリオ" panose="020B0604030504040204" pitchFamily="50" charset="-128"/>
              </a:defRPr>
            </a:lvl5pPr>
            <a:lvl6pPr marL="2043113" indent="-185738" eaLnBrk="0" fontAlgn="base" hangingPunct="0">
              <a:lnSpc>
                <a:spcPct val="140000"/>
              </a:lnSpc>
              <a:spcBef>
                <a:spcPct val="10000"/>
              </a:spcBef>
              <a:spcAft>
                <a:spcPct val="0"/>
              </a:spcAft>
              <a:defRPr kumimoji="1" sz="1788">
                <a:solidFill>
                  <a:srgbClr val="4D4D4D"/>
                </a:solidFill>
                <a:latin typeface="Arial" panose="020B0604020202020204" pitchFamily="34" charset="0"/>
                <a:ea typeface="メイリオ" panose="020B0604030504040204" pitchFamily="50" charset="-128"/>
              </a:defRPr>
            </a:lvl6pPr>
            <a:lvl7pPr marL="2414588" indent="-185738" eaLnBrk="0" fontAlgn="base" hangingPunct="0">
              <a:lnSpc>
                <a:spcPct val="140000"/>
              </a:lnSpc>
              <a:spcBef>
                <a:spcPct val="10000"/>
              </a:spcBef>
              <a:spcAft>
                <a:spcPct val="0"/>
              </a:spcAft>
              <a:defRPr kumimoji="1" sz="1788">
                <a:solidFill>
                  <a:srgbClr val="4D4D4D"/>
                </a:solidFill>
                <a:latin typeface="Arial" panose="020B0604020202020204" pitchFamily="34" charset="0"/>
                <a:ea typeface="メイリオ" panose="020B0604030504040204" pitchFamily="50" charset="-128"/>
              </a:defRPr>
            </a:lvl7pPr>
            <a:lvl8pPr marL="2786063" indent="-185738" eaLnBrk="0" fontAlgn="base" hangingPunct="0">
              <a:lnSpc>
                <a:spcPct val="140000"/>
              </a:lnSpc>
              <a:spcBef>
                <a:spcPct val="10000"/>
              </a:spcBef>
              <a:spcAft>
                <a:spcPct val="0"/>
              </a:spcAft>
              <a:defRPr kumimoji="1" sz="1788">
                <a:solidFill>
                  <a:srgbClr val="4D4D4D"/>
                </a:solidFill>
                <a:latin typeface="Arial" panose="020B0604020202020204" pitchFamily="34" charset="0"/>
                <a:ea typeface="メイリオ" panose="020B0604030504040204" pitchFamily="50" charset="-128"/>
              </a:defRPr>
            </a:lvl8pPr>
            <a:lvl9pPr marL="3157538" indent="-185738" eaLnBrk="0" fontAlgn="base" hangingPunct="0">
              <a:lnSpc>
                <a:spcPct val="140000"/>
              </a:lnSpc>
              <a:spcBef>
                <a:spcPct val="10000"/>
              </a:spcBef>
              <a:spcAft>
                <a:spcPct val="0"/>
              </a:spcAft>
              <a:defRPr kumimoji="1" sz="1788">
                <a:solidFill>
                  <a:srgbClr val="4D4D4D"/>
                </a:solidFill>
                <a:latin typeface="Arial" panose="020B0604020202020204" pitchFamily="34" charset="0"/>
                <a:ea typeface="メイリオ" panose="020B0604030504040204" pitchFamily="50" charset="-128"/>
              </a:defRPr>
            </a:lvl9pPr>
          </a:lstStyle>
          <a:p>
            <a:pPr algn="r" eaLnBrk="1" fontAlgn="base" hangingPunct="1">
              <a:spcAft>
                <a:spcPct val="0"/>
              </a:spcAft>
            </a:pPr>
            <a:fld id="{54A53795-6EF6-48D5-90A5-2535AB951785}" type="slidenum">
              <a:rPr kumimoji="0" lang="en-US" altLang="ja-JP" sz="1000">
                <a:solidFill>
                  <a:srgbClr val="000000"/>
                </a:solidFill>
                <a:latin typeface="メイリオ" panose="020B0604030504040204" pitchFamily="50" charset="-128"/>
              </a:rPr>
              <a:pPr algn="r" eaLnBrk="1" fontAlgn="base" hangingPunct="1">
                <a:spcAft>
                  <a:spcPct val="0"/>
                </a:spcAft>
              </a:pPr>
              <a:t>18</a:t>
            </a:fld>
            <a:endParaRPr kumimoji="0" lang="en-US" altLang="ja-JP" sz="1000" dirty="0">
              <a:solidFill>
                <a:srgbClr val="000000"/>
              </a:solidFill>
              <a:latin typeface="メイリオ" panose="020B0604030504040204" pitchFamily="50" charset="-128"/>
            </a:endParaRPr>
          </a:p>
        </p:txBody>
      </p:sp>
      <p:sp>
        <p:nvSpPr>
          <p:cNvPr id="41" name="Rectangle 2"/>
          <p:cNvSpPr txBox="1">
            <a:spLocks noChangeArrowheads="1"/>
          </p:cNvSpPr>
          <p:nvPr/>
        </p:nvSpPr>
        <p:spPr>
          <a:xfrm>
            <a:off x="172067" y="536001"/>
            <a:ext cx="8384703" cy="312125"/>
          </a:xfrm>
          <a:prstGeom prst="rect">
            <a:avLst/>
          </a:prstGeom>
          <a:noFill/>
        </p:spPr>
        <p:txBody>
          <a:bodyPr anchor="ctr"/>
          <a:lst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a:lstStyle>
          <a:p>
            <a:pPr eaLnBrk="1" hangingPunct="1">
              <a:lnSpc>
                <a:spcPct val="100000"/>
              </a:lnSpc>
            </a:pPr>
            <a:r>
              <a:rPr lang="en-US" altLang="ja-JP" kern="0" dirty="0"/>
              <a:t>ICT</a:t>
            </a:r>
            <a:r>
              <a:rPr lang="ja-JP" altLang="en-US" kern="0" dirty="0"/>
              <a:t>を活用した</a:t>
            </a:r>
            <a:r>
              <a:rPr lang="en-US" altLang="ja-JP" kern="0" dirty="0"/>
              <a:t>BPR</a:t>
            </a:r>
            <a:r>
              <a:rPr lang="ja-JP" altLang="en-US" kern="0" dirty="0"/>
              <a:t>の推進</a:t>
            </a:r>
          </a:p>
        </p:txBody>
      </p:sp>
      <p:sp>
        <p:nvSpPr>
          <p:cNvPr id="28" name="Rectangle 2"/>
          <p:cNvSpPr txBox="1">
            <a:spLocks noChangeArrowheads="1"/>
          </p:cNvSpPr>
          <p:nvPr/>
        </p:nvSpPr>
        <p:spPr>
          <a:xfrm>
            <a:off x="172067" y="163872"/>
            <a:ext cx="8384703" cy="312125"/>
          </a:xfrm>
          <a:prstGeom prst="rect">
            <a:avLst/>
          </a:prstGeom>
          <a:noFill/>
        </p:spPr>
        <p:txBody>
          <a:bodyPr anchor="ctr"/>
          <a:lst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a:lstStyle>
          <a:p>
            <a:pPr eaLnBrk="1" hangingPunct="1">
              <a:lnSpc>
                <a:spcPct val="100000"/>
              </a:lnSpc>
            </a:pPr>
            <a:r>
              <a:rPr lang="ja-JP" altLang="en-US" kern="0" dirty="0"/>
              <a:t>行政手続きのオンライン化・行政サービスのリモート化</a:t>
            </a:r>
          </a:p>
        </p:txBody>
      </p:sp>
      <p:sp>
        <p:nvSpPr>
          <p:cNvPr id="43" name="Line 5"/>
          <p:cNvSpPr>
            <a:spLocks noChangeShapeType="1"/>
          </p:cNvSpPr>
          <p:nvPr/>
        </p:nvSpPr>
        <p:spPr bwMode="auto">
          <a:xfrm>
            <a:off x="-17418" y="849348"/>
            <a:ext cx="9906000" cy="0"/>
          </a:xfrm>
          <a:prstGeom prst="line">
            <a:avLst/>
          </a:prstGeom>
          <a:noFill/>
          <a:ln w="9525">
            <a:solidFill>
              <a:srgbClr val="EAEA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ja-JP" altLang="en-US"/>
          </a:p>
        </p:txBody>
      </p:sp>
      <p:sp>
        <p:nvSpPr>
          <p:cNvPr id="44" name="Rectangle 10"/>
          <p:cNvSpPr>
            <a:spLocks noChangeArrowheads="1"/>
          </p:cNvSpPr>
          <p:nvPr/>
        </p:nvSpPr>
        <p:spPr bwMode="auto">
          <a:xfrm>
            <a:off x="-17418" y="868398"/>
            <a:ext cx="9906000" cy="36512"/>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endParaRPr lang="en-US" altLang="ja-JP"/>
          </a:p>
        </p:txBody>
      </p:sp>
      <p:graphicFrame>
        <p:nvGraphicFramePr>
          <p:cNvPr id="30" name="表 29"/>
          <p:cNvGraphicFramePr>
            <a:graphicFrameLocks noGrp="1"/>
          </p:cNvGraphicFramePr>
          <p:nvPr>
            <p:extLst>
              <p:ext uri="{D42A27DB-BD31-4B8C-83A1-F6EECF244321}">
                <p14:modId xmlns:p14="http://schemas.microsoft.com/office/powerpoint/2010/main" val="3173745931"/>
              </p:ext>
            </p:extLst>
          </p:nvPr>
        </p:nvGraphicFramePr>
        <p:xfrm>
          <a:off x="893531" y="4285087"/>
          <a:ext cx="8079583" cy="919810"/>
        </p:xfrm>
        <a:graphic>
          <a:graphicData uri="http://schemas.openxmlformats.org/drawingml/2006/table">
            <a:tbl>
              <a:tblPr firstRow="1" bandRow="1"/>
              <a:tblGrid>
                <a:gridCol w="1167493">
                  <a:extLst>
                    <a:ext uri="{9D8B030D-6E8A-4147-A177-3AD203B41FA5}">
                      <a16:colId xmlns:a16="http://schemas.microsoft.com/office/drawing/2014/main" val="20000"/>
                    </a:ext>
                  </a:extLst>
                </a:gridCol>
                <a:gridCol w="2304030">
                  <a:extLst>
                    <a:ext uri="{9D8B030D-6E8A-4147-A177-3AD203B41FA5}">
                      <a16:colId xmlns:a16="http://schemas.microsoft.com/office/drawing/2014/main" val="20002"/>
                    </a:ext>
                  </a:extLst>
                </a:gridCol>
                <a:gridCol w="2304030">
                  <a:extLst>
                    <a:ext uri="{9D8B030D-6E8A-4147-A177-3AD203B41FA5}">
                      <a16:colId xmlns:a16="http://schemas.microsoft.com/office/drawing/2014/main" val="20003"/>
                    </a:ext>
                  </a:extLst>
                </a:gridCol>
                <a:gridCol w="2304030">
                  <a:extLst>
                    <a:ext uri="{9D8B030D-6E8A-4147-A177-3AD203B41FA5}">
                      <a16:colId xmlns:a16="http://schemas.microsoft.com/office/drawing/2014/main" val="2104129998"/>
                    </a:ext>
                  </a:extLst>
                </a:gridCol>
              </a:tblGrid>
              <a:tr h="2260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1" dirty="0">
                        <a:solidFill>
                          <a:schemeClr val="bg1"/>
                        </a:solidFill>
                        <a:latin typeface="+mj-lt"/>
                      </a:endParaRPr>
                    </a:p>
                  </a:txBody>
                  <a:tcPr marL="74295" marR="74295" marT="37148" marB="37148"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mj-ea"/>
                          <a:ea typeface="+mj-ea"/>
                          <a:cs typeface="+mn-cs"/>
                        </a:rPr>
                        <a:t>2021</a:t>
                      </a:r>
                      <a:r>
                        <a:rPr kumimoji="1" lang="ja-JP" altLang="en-US" sz="1200" b="0" kern="1200" dirty="0">
                          <a:solidFill>
                            <a:schemeClr val="bg1"/>
                          </a:solidFill>
                          <a:latin typeface="+mj-ea"/>
                          <a:ea typeface="+mj-ea"/>
                          <a:cs typeface="+mn-cs"/>
                        </a:rPr>
                        <a:t>年度</a:t>
                      </a:r>
                    </a:p>
                  </a:txBody>
                  <a:tcPr marL="74295" marR="74295" marT="37148" marB="3714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mj-ea"/>
                          <a:ea typeface="+mj-ea"/>
                          <a:cs typeface="+mn-cs"/>
                        </a:rPr>
                        <a:t>2022</a:t>
                      </a:r>
                      <a:r>
                        <a:rPr kumimoji="1" lang="ja-JP" altLang="en-US" sz="1200" b="0" kern="1200" dirty="0">
                          <a:solidFill>
                            <a:schemeClr val="bg1"/>
                          </a:solidFill>
                          <a:latin typeface="+mj-ea"/>
                          <a:ea typeface="+mj-ea"/>
                          <a:cs typeface="+mn-cs"/>
                        </a:rPr>
                        <a:t>年度</a:t>
                      </a:r>
                    </a:p>
                  </a:txBody>
                  <a:tcPr marL="74295" marR="74295" marT="37148" marB="3714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mj-ea"/>
                          <a:ea typeface="+mj-ea"/>
                          <a:cs typeface="+mn-cs"/>
                        </a:rPr>
                        <a:t>2023</a:t>
                      </a:r>
                      <a:r>
                        <a:rPr kumimoji="1" lang="ja-JP" altLang="en-US" sz="1200" b="0" kern="1200" dirty="0">
                          <a:solidFill>
                            <a:schemeClr val="bg1"/>
                          </a:solidFill>
                          <a:latin typeface="+mj-ea"/>
                          <a:ea typeface="+mj-ea"/>
                          <a:cs typeface="+mn-cs"/>
                        </a:rPr>
                        <a:t>年度</a:t>
                      </a:r>
                    </a:p>
                  </a:txBody>
                  <a:tcPr marL="74295" marR="74295" marT="37148" marB="3714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6626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kern="0" dirty="0">
                          <a:solidFill>
                            <a:schemeClr val="tx1"/>
                          </a:solidFill>
                          <a:latin typeface="+mj-ea"/>
                          <a:ea typeface="+mj-ea"/>
                        </a:rPr>
                        <a:t>オンライン手続きの拡大と業務改革</a:t>
                      </a:r>
                    </a:p>
                  </a:txBody>
                  <a:tcPr marL="74295" marR="74295" marT="37148" marB="37148">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a:txBody>
                    <a:body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31" name="ホームベース 30"/>
          <p:cNvSpPr/>
          <p:nvPr/>
        </p:nvSpPr>
        <p:spPr>
          <a:xfrm>
            <a:off x="2058702" y="4896556"/>
            <a:ext cx="6821676" cy="277176"/>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000000"/>
                </a:solidFill>
                <a:latin typeface="+mj-ea"/>
                <a:ea typeface="+mj-ea"/>
              </a:rPr>
              <a:t>オンライン化の阻害要因</a:t>
            </a:r>
            <a:r>
              <a:rPr lang="ja-JP" altLang="en-US" sz="900" dirty="0">
                <a:solidFill>
                  <a:schemeClr val="tx1"/>
                </a:solidFill>
                <a:latin typeface="+mj-ea"/>
                <a:ea typeface="+mj-ea"/>
              </a:rPr>
              <a:t>分析・代替手段の検討</a:t>
            </a:r>
          </a:p>
        </p:txBody>
      </p:sp>
      <p:sp>
        <p:nvSpPr>
          <p:cNvPr id="32" name="ホームベース 31"/>
          <p:cNvSpPr/>
          <p:nvPr/>
        </p:nvSpPr>
        <p:spPr>
          <a:xfrm>
            <a:off x="2058702" y="4560462"/>
            <a:ext cx="4605556" cy="27854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10000"/>
              </a:spcBef>
              <a:spcAft>
                <a:spcPct val="0"/>
              </a:spcAft>
            </a:pPr>
            <a:r>
              <a:rPr lang="ja-JP" altLang="en-US" sz="900" dirty="0">
                <a:solidFill>
                  <a:srgbClr val="000000"/>
                </a:solidFill>
                <a:latin typeface="+mj-ea"/>
                <a:ea typeface="+mj-ea"/>
              </a:rPr>
              <a:t>優先的に進める続きのオンライン化検討・実施</a:t>
            </a:r>
          </a:p>
        </p:txBody>
      </p:sp>
      <p:sp>
        <p:nvSpPr>
          <p:cNvPr id="33" name="正方形/長方形 32"/>
          <p:cNvSpPr/>
          <p:nvPr/>
        </p:nvSpPr>
        <p:spPr>
          <a:xfrm>
            <a:off x="822166" y="4002151"/>
            <a:ext cx="1375552" cy="329321"/>
          </a:xfrm>
          <a:prstGeom prst="rect">
            <a:avLst/>
          </a:prstGeom>
        </p:spPr>
        <p:txBody>
          <a:bodyPr wrap="square">
            <a:spAutoFit/>
          </a:bodyPr>
          <a:lstStyle/>
          <a:p>
            <a:pPr fontAlgn="base">
              <a:lnSpc>
                <a:spcPct val="140000"/>
              </a:lnSpc>
              <a:spcBef>
                <a:spcPct val="10000"/>
              </a:spcBef>
              <a:spcAft>
                <a:spcPct val="0"/>
              </a:spcAft>
            </a:pPr>
            <a:r>
              <a:rPr lang="en-US" altLang="ja-JP" sz="1100" dirty="0">
                <a:solidFill>
                  <a:schemeClr val="tx1"/>
                </a:solidFill>
                <a:latin typeface="+mj-ea"/>
                <a:ea typeface="+mj-ea"/>
              </a:rPr>
              <a:t>【</a:t>
            </a:r>
            <a:r>
              <a:rPr lang="ja-JP" altLang="en-US" sz="1100" dirty="0">
                <a:solidFill>
                  <a:schemeClr val="tx1"/>
                </a:solidFill>
                <a:latin typeface="+mj-ea"/>
                <a:ea typeface="+mj-ea"/>
              </a:rPr>
              <a:t>スケジュール</a:t>
            </a:r>
            <a:r>
              <a:rPr lang="en-US" altLang="ja-JP" sz="1100" dirty="0">
                <a:solidFill>
                  <a:schemeClr val="tx1"/>
                </a:solidFill>
                <a:latin typeface="+mj-ea"/>
                <a:ea typeface="+mj-ea"/>
              </a:rPr>
              <a:t>】</a:t>
            </a:r>
          </a:p>
        </p:txBody>
      </p:sp>
      <p:sp>
        <p:nvSpPr>
          <p:cNvPr id="34" name="Shape 128"/>
          <p:cNvSpPr/>
          <p:nvPr/>
        </p:nvSpPr>
        <p:spPr>
          <a:xfrm>
            <a:off x="211964" y="904910"/>
            <a:ext cx="9442718" cy="403321"/>
          </a:xfrm>
          <a:prstGeom prst="rect">
            <a:avLst/>
          </a:prstGeom>
          <a:ln w="12700">
            <a:miter lim="400000"/>
          </a:ln>
          <a:extLst>
            <a:ext uri="{C572A759-6A51-4108-AA02-DFA0A04FC94B}">
              <ma14:wrappingTextBoxFlag xmlns:ma14="http://schemas.microsoft.com/office/mac/drawingml/2011/main" xmlns="" val="1"/>
            </a:ext>
          </a:extLst>
        </p:spPr>
        <p:txBody>
          <a:bodyPr wrap="square" lIns="29022" tIns="29022" rIns="29022" bIns="29022" anchor="ctr">
            <a:spAutoFit/>
          </a:bodyPr>
          <a:lstStyle/>
          <a:p>
            <a:pPr defTabSz="333735" hangingPunct="0">
              <a:defRPr sz="2600"/>
            </a:pPr>
            <a:r>
              <a:rPr kumimoji="0" lang="ja-JP" altLang="en-US" sz="1600" kern="0" dirty="0">
                <a:solidFill>
                  <a:srgbClr val="C00000"/>
                </a:solidFill>
                <a:latin typeface="メイリオ" panose="020B0604030504040204" pitchFamily="50" charset="-128"/>
                <a:sym typeface="Helvetica Light"/>
              </a:rPr>
              <a:t>窓口に行くことなく自宅や外出先からオンラインで行える申請や手続きを拡大</a:t>
            </a:r>
          </a:p>
        </p:txBody>
      </p:sp>
      <p:sp>
        <p:nvSpPr>
          <p:cNvPr id="36" name="右矢印 35"/>
          <p:cNvSpPr/>
          <p:nvPr/>
        </p:nvSpPr>
        <p:spPr bwMode="auto">
          <a:xfrm>
            <a:off x="553292" y="2888892"/>
            <a:ext cx="9216449" cy="585874"/>
          </a:xfrm>
          <a:prstGeom prst="rightArrow">
            <a:avLst/>
          </a:prstGeom>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pic>
        <p:nvPicPr>
          <p:cNvPr id="37" name="図 3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067" y="2754704"/>
            <a:ext cx="1470140" cy="1019319"/>
          </a:xfrm>
          <a:prstGeom prst="rect">
            <a:avLst/>
          </a:prstGeom>
        </p:spPr>
      </p:pic>
      <p:sp>
        <p:nvSpPr>
          <p:cNvPr id="38" name="テキスト ボックス 37"/>
          <p:cNvSpPr txBox="1"/>
          <p:nvPr/>
        </p:nvSpPr>
        <p:spPr>
          <a:xfrm>
            <a:off x="172067" y="1257123"/>
            <a:ext cx="9442718" cy="135344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chor="t">
            <a:spAutoFit/>
          </a:bodyPr>
          <a:lstStyle/>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新しい行政オンラインシステムの運用を</a:t>
            </a:r>
            <a:r>
              <a:rPr lang="en-US" altLang="ja-JP" sz="1100" dirty="0">
                <a:solidFill>
                  <a:schemeClr val="tx1"/>
                </a:solidFill>
                <a:latin typeface="+mj-ea"/>
                <a:ea typeface="+mj-ea"/>
              </a:rPr>
              <a:t>2020</a:t>
            </a:r>
            <a:r>
              <a:rPr lang="ja-JP" altLang="en-US" sz="1100" dirty="0">
                <a:solidFill>
                  <a:schemeClr val="tx1"/>
                </a:solidFill>
                <a:latin typeface="+mj-ea"/>
                <a:ea typeface="+mj-ea"/>
              </a:rPr>
              <a:t>年</a:t>
            </a:r>
            <a:r>
              <a:rPr lang="en-US" altLang="ja-JP" sz="1100" dirty="0">
                <a:solidFill>
                  <a:schemeClr val="tx1"/>
                </a:solidFill>
                <a:latin typeface="+mj-ea"/>
                <a:ea typeface="+mj-ea"/>
              </a:rPr>
              <a:t>8</a:t>
            </a:r>
            <a:r>
              <a:rPr lang="ja-JP" altLang="en-US" sz="1100" dirty="0">
                <a:solidFill>
                  <a:schemeClr val="tx1"/>
                </a:solidFill>
                <a:latin typeface="+mj-ea"/>
                <a:ea typeface="+mj-ea"/>
              </a:rPr>
              <a:t>月から開始し、</a:t>
            </a:r>
            <a:r>
              <a:rPr lang="en-US" altLang="ja-JP" sz="1100" dirty="0">
                <a:solidFill>
                  <a:schemeClr val="tx1"/>
                </a:solidFill>
                <a:latin typeface="+mj-ea"/>
                <a:ea typeface="+mj-ea"/>
              </a:rPr>
              <a:t>2021</a:t>
            </a:r>
            <a:r>
              <a:rPr lang="ja-JP" altLang="en-US" sz="1100" dirty="0">
                <a:solidFill>
                  <a:schemeClr val="tx1"/>
                </a:solidFill>
                <a:latin typeface="+mj-ea"/>
                <a:ea typeface="+mj-ea"/>
              </a:rPr>
              <a:t>年</a:t>
            </a:r>
            <a:r>
              <a:rPr lang="en-US" altLang="ja-JP" sz="1100" dirty="0">
                <a:solidFill>
                  <a:schemeClr val="tx1"/>
                </a:solidFill>
                <a:latin typeface="+mj-ea"/>
                <a:ea typeface="+mj-ea"/>
              </a:rPr>
              <a:t>3</a:t>
            </a:r>
            <a:r>
              <a:rPr lang="ja-JP" altLang="en-US" sz="1100" dirty="0">
                <a:solidFill>
                  <a:schemeClr val="tx1"/>
                </a:solidFill>
                <a:latin typeface="+mj-ea"/>
                <a:ea typeface="+mj-ea"/>
              </a:rPr>
              <a:t>月末時点で約</a:t>
            </a:r>
            <a:r>
              <a:rPr lang="en-US" altLang="ja-JP" sz="1100" dirty="0">
                <a:solidFill>
                  <a:schemeClr val="tx1"/>
                </a:solidFill>
                <a:latin typeface="+mj-ea"/>
                <a:ea typeface="+mj-ea"/>
              </a:rPr>
              <a:t>300</a:t>
            </a:r>
            <a:r>
              <a:rPr lang="ja-JP" altLang="en-US" sz="1100" dirty="0">
                <a:solidFill>
                  <a:schemeClr val="tx1"/>
                </a:solidFill>
                <a:latin typeface="+mj-ea"/>
                <a:ea typeface="+mj-ea"/>
              </a:rPr>
              <a:t>手続きのオンライン化を進めてきた。</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引き続き、申請数が多い手続き、区役所等に直接手続きに訪れることが難しい方に関係する手続き（自治体</a:t>
            </a:r>
            <a:r>
              <a:rPr lang="en-US" altLang="ja-JP" sz="1100" dirty="0">
                <a:solidFill>
                  <a:schemeClr val="tx1"/>
                </a:solidFill>
                <a:latin typeface="+mj-ea"/>
                <a:ea typeface="+mj-ea"/>
              </a:rPr>
              <a:t>DX</a:t>
            </a:r>
            <a:r>
              <a:rPr lang="ja-JP" altLang="en-US" sz="1100" dirty="0">
                <a:solidFill>
                  <a:schemeClr val="tx1"/>
                </a:solidFill>
                <a:latin typeface="+mj-ea"/>
                <a:ea typeface="+mj-ea"/>
              </a:rPr>
              <a:t>推進計画においてオンライン化対象とされている介護に関する手続約</a:t>
            </a:r>
            <a:r>
              <a:rPr lang="en-US" altLang="ja-JP" sz="1100" dirty="0">
                <a:solidFill>
                  <a:schemeClr val="tx1"/>
                </a:solidFill>
                <a:latin typeface="+mj-ea"/>
                <a:ea typeface="+mj-ea"/>
              </a:rPr>
              <a:t>10</a:t>
            </a:r>
            <a:r>
              <a:rPr lang="ja-JP" altLang="en-US" sz="1100" dirty="0">
                <a:solidFill>
                  <a:schemeClr val="tx1"/>
                </a:solidFill>
                <a:latin typeface="+mj-ea"/>
                <a:ea typeface="+mj-ea"/>
              </a:rPr>
              <a:t>件、子育てに関する手続き約</a:t>
            </a:r>
            <a:r>
              <a:rPr lang="en-US" altLang="ja-JP" sz="1100" dirty="0">
                <a:solidFill>
                  <a:schemeClr val="tx1"/>
                </a:solidFill>
                <a:latin typeface="+mj-ea"/>
                <a:ea typeface="+mj-ea"/>
              </a:rPr>
              <a:t>10</a:t>
            </a:r>
            <a:r>
              <a:rPr lang="ja-JP" altLang="en-US" sz="1100" dirty="0">
                <a:solidFill>
                  <a:schemeClr val="tx1"/>
                </a:solidFill>
                <a:latin typeface="+mj-ea"/>
                <a:ea typeface="+mj-ea"/>
              </a:rPr>
              <a:t>件を含む。）等から優先的に取組を進め、オンライン化を実施するにあたっての課題解決の取組を進める。</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すべての行政手続きを対象に書類提出・押印行為・対面対応の必要性を精査し、行政手続きの一連の流れを各要素に分解したうえで、徹底的にスリム化を進める。また、行政手続きのスリム化とあわせてデジタル化を進めることにより、オンライン手続きを拡大する。</a:t>
            </a:r>
            <a:endParaRPr lang="en-US" altLang="ja-JP" sz="1100" dirty="0">
              <a:solidFill>
                <a:schemeClr val="tx1"/>
              </a:solidFill>
              <a:latin typeface="+mj-ea"/>
              <a:ea typeface="+mj-ea"/>
            </a:endParaRPr>
          </a:p>
        </p:txBody>
      </p:sp>
      <p:sp>
        <p:nvSpPr>
          <p:cNvPr id="40" name="テキスト ボックス 39"/>
          <p:cNvSpPr txBox="1"/>
          <p:nvPr/>
        </p:nvSpPr>
        <p:spPr>
          <a:xfrm>
            <a:off x="220549" y="3493974"/>
            <a:ext cx="1624043" cy="4047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defPPr>
              <a:defRPr lang="ja-JP"/>
            </a:defPPr>
            <a:lvl1pPr>
              <a:defRPr sz="1100">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algn="ctr" fontAlgn="base">
              <a:lnSpc>
                <a:spcPct val="140000"/>
              </a:lnSpc>
              <a:spcBef>
                <a:spcPct val="10000"/>
              </a:spcBef>
              <a:spcAft>
                <a:spcPct val="0"/>
              </a:spcAft>
              <a:defRPr/>
            </a:pPr>
            <a:r>
              <a:rPr lang="ja-JP" altLang="en-US" sz="700" dirty="0">
                <a:solidFill>
                  <a:srgbClr val="000000"/>
                </a:solidFill>
                <a:latin typeface="+mj-ea"/>
                <a:ea typeface="+mj-ea"/>
              </a:rPr>
              <a:t>「大阪市行政オンラインシステム」</a:t>
            </a:r>
            <a:endParaRPr lang="en-US" altLang="ja-JP" sz="700" dirty="0">
              <a:solidFill>
                <a:srgbClr val="000000"/>
              </a:solidFill>
              <a:latin typeface="+mj-ea"/>
              <a:ea typeface="+mj-ea"/>
            </a:endParaRPr>
          </a:p>
          <a:p>
            <a:pPr algn="ctr" fontAlgn="base">
              <a:lnSpc>
                <a:spcPct val="140000"/>
              </a:lnSpc>
              <a:spcBef>
                <a:spcPct val="10000"/>
              </a:spcBef>
              <a:spcAft>
                <a:spcPct val="0"/>
              </a:spcAft>
              <a:defRPr/>
            </a:pPr>
            <a:r>
              <a:rPr lang="ja-JP" altLang="en-US" sz="700" dirty="0">
                <a:solidFill>
                  <a:srgbClr val="000000"/>
                </a:solidFill>
                <a:latin typeface="+mj-ea"/>
                <a:ea typeface="+mj-ea"/>
              </a:rPr>
              <a:t>へアクセス</a:t>
            </a:r>
            <a:endParaRPr lang="en-US" altLang="ja-JP" sz="700" dirty="0">
              <a:solidFill>
                <a:srgbClr val="000000"/>
              </a:solidFill>
              <a:latin typeface="+mj-ea"/>
              <a:ea typeface="+mj-ea"/>
            </a:endParaRPr>
          </a:p>
        </p:txBody>
      </p:sp>
      <p:pic>
        <p:nvPicPr>
          <p:cNvPr id="45" name="図 44"/>
          <p:cNvPicPr/>
          <p:nvPr/>
        </p:nvPicPr>
        <p:blipFill rotWithShape="1">
          <a:blip r:embed="rId3" cstate="email">
            <a:extLst>
              <a:ext uri="{28A0092B-C50C-407E-A947-70E740481C1C}">
                <a14:useLocalDpi xmlns:a14="http://schemas.microsoft.com/office/drawing/2010/main"/>
              </a:ext>
            </a:extLst>
          </a:blip>
          <a:srcRect/>
          <a:stretch/>
        </p:blipFill>
        <p:spPr bwMode="auto">
          <a:xfrm>
            <a:off x="369743" y="2880509"/>
            <a:ext cx="1062739" cy="538171"/>
          </a:xfrm>
          <a:prstGeom prst="rect">
            <a:avLst/>
          </a:prstGeom>
          <a:ln>
            <a:noFill/>
          </a:ln>
          <a:extLst>
            <a:ext uri="{53640926-AAD7-44D8-BBD7-CCE9431645EC}">
              <a14:shadowObscured xmlns:a14="http://schemas.microsoft.com/office/drawing/2010/main"/>
            </a:ext>
          </a:extLst>
        </p:spPr>
      </p:pic>
      <p:pic>
        <p:nvPicPr>
          <p:cNvPr id="65" name="図 6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40524" y="2651162"/>
            <a:ext cx="1029240" cy="718348"/>
          </a:xfrm>
          <a:prstGeom prst="rect">
            <a:avLst/>
          </a:prstGeom>
        </p:spPr>
      </p:pic>
      <p:pic>
        <p:nvPicPr>
          <p:cNvPr id="66" name="図 6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93623" y="2564137"/>
            <a:ext cx="591592" cy="1057182"/>
          </a:xfrm>
          <a:prstGeom prst="rect">
            <a:avLst/>
          </a:prstGeom>
        </p:spPr>
      </p:pic>
      <p:sp>
        <p:nvSpPr>
          <p:cNvPr id="67" name="テキスト ボックス 66"/>
          <p:cNvSpPr txBox="1"/>
          <p:nvPr/>
        </p:nvSpPr>
        <p:spPr>
          <a:xfrm>
            <a:off x="2060791" y="3480798"/>
            <a:ext cx="1629490" cy="26468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defPPr>
              <a:defRPr lang="ja-JP"/>
            </a:defPPr>
            <a:lvl1pPr>
              <a:defRPr sz="1100">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algn="ctr" fontAlgn="base">
              <a:lnSpc>
                <a:spcPct val="140000"/>
              </a:lnSpc>
              <a:spcBef>
                <a:spcPct val="10000"/>
              </a:spcBef>
              <a:spcAft>
                <a:spcPct val="0"/>
              </a:spcAft>
              <a:defRPr/>
            </a:pPr>
            <a:r>
              <a:rPr lang="ja-JP" altLang="en-US" sz="800" dirty="0">
                <a:solidFill>
                  <a:srgbClr val="000000"/>
                </a:solidFill>
                <a:latin typeface="+mj-ea"/>
                <a:ea typeface="+mj-ea"/>
              </a:rPr>
              <a:t>利用者の新規登録・ログイン</a:t>
            </a:r>
            <a:endParaRPr lang="en-US" altLang="ja-JP" sz="800" dirty="0">
              <a:solidFill>
                <a:srgbClr val="000000"/>
              </a:solidFill>
              <a:latin typeface="+mj-ea"/>
              <a:ea typeface="+mj-ea"/>
            </a:endParaRPr>
          </a:p>
        </p:txBody>
      </p:sp>
      <p:pic>
        <p:nvPicPr>
          <p:cNvPr id="68" name="図 6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00402" y="2822711"/>
            <a:ext cx="764977" cy="651943"/>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69" name="図 6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80726" y="2538183"/>
            <a:ext cx="954686" cy="1175360"/>
          </a:xfrm>
          <a:prstGeom prst="rect">
            <a:avLst/>
          </a:prstGeom>
        </p:spPr>
      </p:pic>
      <p:sp>
        <p:nvSpPr>
          <p:cNvPr id="70" name="テキスト ボックス 69"/>
          <p:cNvSpPr txBox="1"/>
          <p:nvPr/>
        </p:nvSpPr>
        <p:spPr>
          <a:xfrm>
            <a:off x="4137998" y="3745486"/>
            <a:ext cx="1590650" cy="44935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defPPr>
              <a:defRPr lang="ja-JP"/>
            </a:defPPr>
            <a:lvl1pPr>
              <a:defRPr sz="1100">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algn="ctr" fontAlgn="base">
              <a:lnSpc>
                <a:spcPct val="140000"/>
              </a:lnSpc>
              <a:spcBef>
                <a:spcPct val="10000"/>
              </a:spcBef>
              <a:spcAft>
                <a:spcPct val="0"/>
              </a:spcAft>
              <a:defRPr/>
            </a:pPr>
            <a:r>
              <a:rPr lang="ja-JP" altLang="en-US" sz="800" dirty="0">
                <a:solidFill>
                  <a:srgbClr val="000000"/>
                </a:solidFill>
                <a:latin typeface="+mj-ea"/>
                <a:ea typeface="+mj-ea"/>
              </a:rPr>
              <a:t>申請したい手続きを検索</a:t>
            </a:r>
            <a:endParaRPr lang="en-US" altLang="ja-JP" sz="800" dirty="0">
              <a:solidFill>
                <a:srgbClr val="000000"/>
              </a:solidFill>
              <a:latin typeface="+mj-ea"/>
              <a:ea typeface="+mj-ea"/>
            </a:endParaRPr>
          </a:p>
          <a:p>
            <a:pPr algn="ctr" fontAlgn="base">
              <a:lnSpc>
                <a:spcPct val="140000"/>
              </a:lnSpc>
              <a:spcBef>
                <a:spcPct val="10000"/>
              </a:spcBef>
              <a:spcAft>
                <a:spcPct val="0"/>
              </a:spcAft>
              <a:defRPr/>
            </a:pPr>
            <a:r>
              <a:rPr lang="ja-JP" altLang="en-US" sz="800" dirty="0">
                <a:solidFill>
                  <a:srgbClr val="000000"/>
                </a:solidFill>
                <a:latin typeface="+mj-ea"/>
                <a:ea typeface="+mj-ea"/>
              </a:rPr>
              <a:t>申請内容を入力</a:t>
            </a:r>
            <a:endParaRPr lang="en-US" altLang="ja-JP" sz="800" dirty="0">
              <a:solidFill>
                <a:srgbClr val="000000"/>
              </a:solidFill>
              <a:latin typeface="+mj-ea"/>
              <a:ea typeface="+mj-ea"/>
            </a:endParaRPr>
          </a:p>
        </p:txBody>
      </p:sp>
      <p:pic>
        <p:nvPicPr>
          <p:cNvPr id="71" name="図 7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48483" y="2561119"/>
            <a:ext cx="777340" cy="1285919"/>
          </a:xfrm>
          <a:prstGeom prst="rect">
            <a:avLst/>
          </a:prstGeom>
        </p:spPr>
      </p:pic>
      <p:sp>
        <p:nvSpPr>
          <p:cNvPr id="72" name="テキスト ボックス 71"/>
          <p:cNvSpPr txBox="1"/>
          <p:nvPr/>
        </p:nvSpPr>
        <p:spPr>
          <a:xfrm>
            <a:off x="6405516" y="3855421"/>
            <a:ext cx="663273" cy="26468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defPPr>
              <a:defRPr lang="ja-JP"/>
            </a:defPPr>
            <a:lvl1pPr>
              <a:defRPr sz="1100">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algn="ctr" fontAlgn="base">
              <a:lnSpc>
                <a:spcPct val="140000"/>
              </a:lnSpc>
              <a:spcBef>
                <a:spcPct val="10000"/>
              </a:spcBef>
              <a:spcAft>
                <a:spcPct val="0"/>
              </a:spcAft>
              <a:defRPr/>
            </a:pPr>
            <a:r>
              <a:rPr lang="ja-JP" altLang="en-US" sz="800" dirty="0">
                <a:solidFill>
                  <a:srgbClr val="000000"/>
                </a:solidFill>
                <a:latin typeface="+mj-ea"/>
                <a:ea typeface="+mj-ea"/>
              </a:rPr>
              <a:t>申請完了</a:t>
            </a:r>
            <a:endParaRPr lang="en-US" altLang="ja-JP" sz="800" dirty="0">
              <a:solidFill>
                <a:srgbClr val="000000"/>
              </a:solidFill>
              <a:latin typeface="+mj-ea"/>
              <a:ea typeface="+mj-ea"/>
            </a:endParaRPr>
          </a:p>
        </p:txBody>
      </p:sp>
      <p:pic>
        <p:nvPicPr>
          <p:cNvPr id="73" name="図 7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31203" y="2538183"/>
            <a:ext cx="1096069" cy="1222538"/>
          </a:xfrm>
          <a:prstGeom prst="rect">
            <a:avLst/>
          </a:prstGeom>
        </p:spPr>
      </p:pic>
      <p:pic>
        <p:nvPicPr>
          <p:cNvPr id="74" name="図 7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342481" y="2722083"/>
            <a:ext cx="954154" cy="1051422"/>
          </a:xfrm>
          <a:prstGeom prst="rect">
            <a:avLst/>
          </a:prstGeom>
        </p:spPr>
      </p:pic>
      <p:sp>
        <p:nvSpPr>
          <p:cNvPr id="75" name="テキスト ボックス 74"/>
          <p:cNvSpPr txBox="1"/>
          <p:nvPr/>
        </p:nvSpPr>
        <p:spPr>
          <a:xfrm>
            <a:off x="7668928" y="3805738"/>
            <a:ext cx="1907069" cy="44935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defPPr>
              <a:defRPr lang="ja-JP"/>
            </a:defPPr>
            <a:lvl1pPr>
              <a:defRPr sz="1100">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algn="ctr" fontAlgn="base">
              <a:lnSpc>
                <a:spcPct val="140000"/>
              </a:lnSpc>
              <a:spcBef>
                <a:spcPct val="10000"/>
              </a:spcBef>
              <a:spcAft>
                <a:spcPct val="0"/>
              </a:spcAft>
              <a:defRPr/>
            </a:pPr>
            <a:r>
              <a:rPr lang="ja-JP" altLang="en-US" sz="800" dirty="0">
                <a:solidFill>
                  <a:srgbClr val="000000"/>
                </a:solidFill>
                <a:latin typeface="+mj-ea"/>
                <a:ea typeface="+mj-ea"/>
              </a:rPr>
              <a:t>進捗状況をメールでお知らせ</a:t>
            </a:r>
            <a:endParaRPr lang="en-US" altLang="ja-JP" sz="800" dirty="0">
              <a:solidFill>
                <a:srgbClr val="000000"/>
              </a:solidFill>
              <a:latin typeface="+mj-ea"/>
              <a:ea typeface="+mj-ea"/>
            </a:endParaRPr>
          </a:p>
          <a:p>
            <a:pPr algn="ctr" fontAlgn="base">
              <a:lnSpc>
                <a:spcPct val="140000"/>
              </a:lnSpc>
              <a:spcBef>
                <a:spcPct val="10000"/>
              </a:spcBef>
              <a:spcAft>
                <a:spcPct val="0"/>
              </a:spcAft>
              <a:defRPr/>
            </a:pPr>
            <a:r>
              <a:rPr lang="ja-JP" altLang="en-US" sz="800" dirty="0">
                <a:solidFill>
                  <a:srgbClr val="000000"/>
                </a:solidFill>
                <a:latin typeface="+mj-ea"/>
                <a:ea typeface="+mj-ea"/>
              </a:rPr>
              <a:t>マイページから申請状況を確認</a:t>
            </a:r>
            <a:endParaRPr lang="en-US" altLang="ja-JP" sz="800" dirty="0">
              <a:solidFill>
                <a:srgbClr val="000000"/>
              </a:solidFill>
              <a:latin typeface="+mj-ea"/>
              <a:ea typeface="+mj-ea"/>
            </a:endParaRPr>
          </a:p>
        </p:txBody>
      </p:sp>
      <p:pic>
        <p:nvPicPr>
          <p:cNvPr id="76" name="コンテンツ プレースホルダー 11">
            <a:extLst>
              <a:ext uri="{FF2B5EF4-FFF2-40B4-BE49-F238E27FC236}">
                <a16:creationId xmlns:a16="http://schemas.microsoft.com/office/drawing/2014/main" id="{858F6723-CEB6-4AEA-ABDB-2FCF9A9ED29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20833149">
            <a:off x="7487853" y="3748754"/>
            <a:ext cx="362150" cy="215694"/>
          </a:xfrm>
          <a:prstGeom prst="rect">
            <a:avLst/>
          </a:prstGeom>
        </p:spPr>
      </p:pic>
      <p:pic>
        <p:nvPicPr>
          <p:cNvPr id="77" name="図 7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820624" y="2804033"/>
            <a:ext cx="1047564" cy="919066"/>
          </a:xfrm>
          <a:prstGeom prst="rect">
            <a:avLst/>
          </a:prstGeom>
        </p:spPr>
      </p:pic>
      <p:sp>
        <p:nvSpPr>
          <p:cNvPr id="35" name="角丸四角形 34"/>
          <p:cNvSpPr/>
          <p:nvPr/>
        </p:nvSpPr>
        <p:spPr bwMode="auto">
          <a:xfrm>
            <a:off x="151047" y="5459761"/>
            <a:ext cx="9653379" cy="786598"/>
          </a:xfrm>
          <a:prstGeom prst="roundRect">
            <a:avLst/>
          </a:prstGeom>
          <a:solidFill>
            <a:schemeClr val="accent5"/>
          </a:solidFill>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spAutoFit/>
          </a:bodyPr>
          <a:lstStyle/>
          <a:p>
            <a:r>
              <a:rPr lang="ja-JP" altLang="en-US" sz="1100" b="1" dirty="0">
                <a:solidFill>
                  <a:schemeClr val="accent2"/>
                </a:solidFill>
                <a:latin typeface="Arial" charset="0"/>
                <a:ea typeface="メイリオ" pitchFamily="50" charset="-128"/>
                <a:cs typeface="メイリオ" pitchFamily="50" charset="-128"/>
              </a:rPr>
              <a:t>　取組の経過</a:t>
            </a:r>
            <a:endParaRPr lang="en-US" altLang="ja-JP" sz="1100" b="1" dirty="0">
              <a:solidFill>
                <a:schemeClr val="accent2"/>
              </a:solidFill>
              <a:latin typeface="Arial" charset="0"/>
              <a:ea typeface="メイリオ" pitchFamily="50" charset="-128"/>
              <a:cs typeface="メイリオ" pitchFamily="50" charset="-128"/>
            </a:endParaRPr>
          </a:p>
          <a:p>
            <a:r>
              <a:rPr lang="ja-JP" altLang="en-US" sz="1100" dirty="0">
                <a:solidFill>
                  <a:srgbClr val="4D4D4D"/>
                </a:solidFill>
                <a:latin typeface="+mj-lt"/>
                <a:ea typeface="メイリオ" pitchFamily="50" charset="-128"/>
                <a:cs typeface="メイリオ" pitchFamily="50" charset="-128"/>
              </a:rPr>
              <a:t>　</a:t>
            </a:r>
            <a:r>
              <a:rPr lang="ja-JP" altLang="en-US" sz="1100" dirty="0">
                <a:solidFill>
                  <a:schemeClr val="tx1"/>
                </a:solidFill>
                <a:latin typeface="+mj-lt"/>
                <a:ea typeface="メイリオ" pitchFamily="50" charset="-128"/>
                <a:cs typeface="メイリオ" pitchFamily="50" charset="-128"/>
              </a:rPr>
              <a:t>令和５年３月末までに約</a:t>
            </a:r>
            <a:r>
              <a:rPr lang="en-US" altLang="ja-JP" sz="1100" dirty="0">
                <a:solidFill>
                  <a:schemeClr val="tx1"/>
                </a:solidFill>
                <a:latin typeface="+mj-lt"/>
                <a:ea typeface="メイリオ" pitchFamily="50" charset="-128"/>
                <a:cs typeface="メイリオ" pitchFamily="50" charset="-128"/>
              </a:rPr>
              <a:t>700</a:t>
            </a:r>
            <a:r>
              <a:rPr lang="ja-JP" altLang="en-US" sz="1100" dirty="0">
                <a:solidFill>
                  <a:schemeClr val="tx1"/>
                </a:solidFill>
                <a:latin typeface="+mj-lt"/>
                <a:ea typeface="メイリオ" pitchFamily="50" charset="-128"/>
                <a:cs typeface="メイリオ" pitchFamily="50" charset="-128"/>
              </a:rPr>
              <a:t>件の行政手続きがオンライン化されました。</a:t>
            </a:r>
            <a:r>
              <a:rPr lang="en-US" altLang="ja-JP" sz="1100" dirty="0">
                <a:solidFill>
                  <a:schemeClr val="tx1"/>
                </a:solidFill>
                <a:latin typeface="+mj-lt"/>
                <a:ea typeface="メイリオ" pitchFamily="50" charset="-128"/>
                <a:cs typeface="メイリオ" pitchFamily="50" charset="-128"/>
              </a:rPr>
              <a:t>BPR</a:t>
            </a:r>
            <a:r>
              <a:rPr lang="ja-JP" altLang="en-US" sz="1100" dirty="0">
                <a:solidFill>
                  <a:schemeClr val="tx1"/>
                </a:solidFill>
                <a:latin typeface="+mj-lt"/>
                <a:ea typeface="メイリオ" pitchFamily="50" charset="-128"/>
                <a:cs typeface="メイリオ" pitchFamily="50" charset="-128"/>
              </a:rPr>
              <a:t>については、業務特性調査の実施を通じて、各所属のオンライン化の進捗状況を把握するとともに、優先的にオンライン化を進める</a:t>
            </a:r>
            <a:r>
              <a:rPr lang="ja-JP" altLang="en-US" sz="1100" dirty="0">
                <a:solidFill>
                  <a:srgbClr val="4D4D4D"/>
                </a:solidFill>
                <a:latin typeface="+mj-lt"/>
                <a:ea typeface="メイリオ" pitchFamily="50" charset="-128"/>
                <a:cs typeface="メイリオ" pitchFamily="50" charset="-128"/>
              </a:rPr>
              <a:t>べき手続きの選定やオンライン化の阻害要因の分析等を行っています。</a:t>
            </a:r>
            <a:endParaRPr lang="en-US" altLang="ja-JP" sz="1100" dirty="0">
              <a:solidFill>
                <a:srgbClr val="4D4D4D"/>
              </a:solidFill>
              <a:latin typeface="+mj-lt"/>
              <a:ea typeface="メイリオ" pitchFamily="50" charset="-128"/>
              <a:cs typeface="メイリオ" pitchFamily="50" charset="-128"/>
            </a:endParaRPr>
          </a:p>
        </p:txBody>
      </p:sp>
    </p:spTree>
    <p:extLst>
      <p:ext uri="{BB962C8B-B14F-4D97-AF65-F5344CB8AC3E}">
        <p14:creationId xmlns:p14="http://schemas.microsoft.com/office/powerpoint/2010/main" val="2274596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noFill/>
        </p:spPr>
        <p:txBody>
          <a:bodyPr anchor="ctr"/>
          <a:lstStyle/>
          <a:p>
            <a:pPr eaLnBrk="1" hangingPunct="1"/>
            <a:r>
              <a:rPr lang="ja-JP" altLang="en-US" dirty="0"/>
              <a:t>教育分野へのＩＣＴ活用</a:t>
            </a:r>
          </a:p>
        </p:txBody>
      </p:sp>
      <p:sp>
        <p:nvSpPr>
          <p:cNvPr id="20" name="Shape 128"/>
          <p:cNvSpPr/>
          <p:nvPr/>
        </p:nvSpPr>
        <p:spPr>
          <a:xfrm>
            <a:off x="269788" y="795070"/>
            <a:ext cx="8679656" cy="33175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ＩＣＴを活用した教育の推進（１／２）</a:t>
            </a:r>
            <a:endParaRPr kumimoji="0" lang="en-US" altLang="ja-JP" sz="1687" kern="0" dirty="0">
              <a:solidFill>
                <a:srgbClr val="C00000"/>
              </a:solidFill>
              <a:latin typeface="メイリオ" panose="020B0604030504040204" pitchFamily="50" charset="-128"/>
              <a:sym typeface="Helvetica Light"/>
            </a:endParaRPr>
          </a:p>
        </p:txBody>
      </p:sp>
      <p:sp>
        <p:nvSpPr>
          <p:cNvPr id="31" name="テキスト ボックス 30"/>
          <p:cNvSpPr txBox="1"/>
          <p:nvPr/>
        </p:nvSpPr>
        <p:spPr>
          <a:xfrm>
            <a:off x="151152" y="1053079"/>
            <a:ext cx="9634198" cy="194591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大阪市教育振興基本計画における重点的に取り組むべき施策の一つとして、「</a:t>
            </a:r>
            <a:r>
              <a:rPr lang="en-US" altLang="ja-JP" sz="1100" dirty="0">
                <a:solidFill>
                  <a:schemeClr val="tx1"/>
                </a:solidFill>
                <a:latin typeface="+mj-ea"/>
                <a:ea typeface="+mj-ea"/>
              </a:rPr>
              <a:t>ICT</a:t>
            </a:r>
            <a:r>
              <a:rPr lang="ja-JP" altLang="en-US" sz="1100" dirty="0">
                <a:solidFill>
                  <a:schemeClr val="tx1"/>
                </a:solidFill>
                <a:latin typeface="+mj-ea"/>
                <a:ea typeface="+mj-ea"/>
              </a:rPr>
              <a:t>を活用した教育の推進」を掲げ、児童生徒が互いに教えあい学びあう協働的な学びや、児童生徒一人ひとりの能力や特性に応じた指導等を充実させ、授業の質を向上し、「最新の</a:t>
            </a:r>
            <a:r>
              <a:rPr lang="en-US" altLang="ja-JP" sz="1100" dirty="0">
                <a:solidFill>
                  <a:schemeClr val="tx1"/>
                </a:solidFill>
                <a:latin typeface="+mj-ea"/>
                <a:ea typeface="+mj-ea"/>
              </a:rPr>
              <a:t>ICT</a:t>
            </a:r>
            <a:r>
              <a:rPr lang="ja-JP" altLang="en-US" sz="1100" dirty="0">
                <a:solidFill>
                  <a:schemeClr val="tx1"/>
                </a:solidFill>
                <a:latin typeface="+mj-ea"/>
                <a:ea typeface="+mj-ea"/>
              </a:rPr>
              <a:t>機器を活用する力」を備えた</a:t>
            </a:r>
            <a:r>
              <a:rPr lang="en-US" altLang="ja-JP" sz="1100" dirty="0">
                <a:solidFill>
                  <a:schemeClr val="tx1"/>
                </a:solidFill>
                <a:latin typeface="+mj-ea"/>
                <a:ea typeface="+mj-ea"/>
              </a:rPr>
              <a:t>21</a:t>
            </a:r>
            <a:r>
              <a:rPr lang="ja-JP" altLang="en-US" sz="1100" dirty="0">
                <a:solidFill>
                  <a:schemeClr val="tx1"/>
                </a:solidFill>
                <a:latin typeface="+mj-ea"/>
                <a:ea typeface="+mj-ea"/>
              </a:rPr>
              <a:t>世紀をたくましく生き抜く子どもの育成を図ることに取り組んでいる。</a:t>
            </a:r>
          </a:p>
          <a:p>
            <a:pPr marL="171450" indent="-171450">
              <a:lnSpc>
                <a:spcPct val="120000"/>
              </a:lnSpc>
              <a:buFont typeface="Wingdings" panose="05000000000000000000" pitchFamily="2" charset="2"/>
              <a:buChar char="l"/>
            </a:pPr>
            <a:r>
              <a:rPr lang="en-US" altLang="ja-JP" sz="1100" dirty="0">
                <a:solidFill>
                  <a:schemeClr val="tx1"/>
                </a:solidFill>
                <a:latin typeface="+mj-ea"/>
                <a:ea typeface="+mj-ea"/>
              </a:rPr>
              <a:t>2020</a:t>
            </a:r>
            <a:r>
              <a:rPr lang="ja-JP" altLang="en-US" sz="1100" dirty="0">
                <a:solidFill>
                  <a:schemeClr val="tx1"/>
                </a:solidFill>
                <a:latin typeface="+mj-ea"/>
                <a:ea typeface="+mj-ea"/>
              </a:rPr>
              <a:t>年度から実施される小・中学校の学習指導要領や、国の</a:t>
            </a:r>
            <a:r>
              <a:rPr lang="en-US" altLang="ja-JP" sz="1100" dirty="0">
                <a:solidFill>
                  <a:schemeClr val="tx1"/>
                </a:solidFill>
                <a:latin typeface="+mj-ea"/>
                <a:ea typeface="+mj-ea"/>
              </a:rPr>
              <a:t>GIGA</a:t>
            </a:r>
            <a:r>
              <a:rPr lang="ja-JP" altLang="en-US" sz="1100" dirty="0">
                <a:solidFill>
                  <a:schemeClr val="tx1"/>
                </a:solidFill>
                <a:latin typeface="+mj-ea"/>
                <a:ea typeface="+mj-ea"/>
              </a:rPr>
              <a:t>スクール構想などを踏まえ、本市学校園における</a:t>
            </a:r>
            <a:r>
              <a:rPr lang="en-US" altLang="ja-JP" sz="1100" dirty="0">
                <a:solidFill>
                  <a:schemeClr val="tx1"/>
                </a:solidFill>
                <a:latin typeface="+mj-ea"/>
                <a:ea typeface="+mj-ea"/>
              </a:rPr>
              <a:t>ICT</a:t>
            </a:r>
            <a:r>
              <a:rPr lang="ja-JP" altLang="en-US" sz="1100" dirty="0">
                <a:solidFill>
                  <a:schemeClr val="tx1"/>
                </a:solidFill>
                <a:latin typeface="+mj-ea"/>
                <a:ea typeface="+mj-ea"/>
              </a:rPr>
              <a:t>機器の活用方策や</a:t>
            </a:r>
            <a:r>
              <a:rPr lang="en-US" altLang="ja-JP" sz="1100" dirty="0">
                <a:solidFill>
                  <a:schemeClr val="tx1"/>
                </a:solidFill>
                <a:latin typeface="+mj-ea"/>
                <a:ea typeface="+mj-ea"/>
              </a:rPr>
              <a:t>ICT</a:t>
            </a:r>
            <a:r>
              <a:rPr lang="ja-JP" altLang="en-US" sz="1100" dirty="0">
                <a:solidFill>
                  <a:schemeClr val="tx1"/>
                </a:solidFill>
                <a:latin typeface="+mj-ea"/>
                <a:ea typeface="+mj-ea"/>
              </a:rPr>
              <a:t>環境整備の、あり方などの施策をとりまとめ、計画的に施策を推進していくことが必要であることから、「大阪市学校教育</a:t>
            </a:r>
            <a:r>
              <a:rPr lang="en-US" altLang="ja-JP" sz="1100" dirty="0">
                <a:solidFill>
                  <a:schemeClr val="tx1"/>
                </a:solidFill>
                <a:latin typeface="+mj-ea"/>
                <a:ea typeface="+mj-ea"/>
              </a:rPr>
              <a:t>ICT</a:t>
            </a:r>
            <a:r>
              <a:rPr lang="ja-JP" altLang="en-US" sz="1100" dirty="0">
                <a:solidFill>
                  <a:schemeClr val="tx1"/>
                </a:solidFill>
                <a:latin typeface="+mj-ea"/>
                <a:ea typeface="+mj-ea"/>
              </a:rPr>
              <a:t>ビジョン」を策定（令和４年３月改訂）した。</a:t>
            </a: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「大阪市学校教育</a:t>
            </a:r>
            <a:r>
              <a:rPr lang="en-US" altLang="ja-JP" sz="1100" dirty="0">
                <a:solidFill>
                  <a:schemeClr val="tx1"/>
                </a:solidFill>
                <a:latin typeface="+mj-ea"/>
                <a:ea typeface="+mj-ea"/>
              </a:rPr>
              <a:t>ICT</a:t>
            </a:r>
            <a:r>
              <a:rPr lang="ja-JP" altLang="en-US" sz="1100" dirty="0">
                <a:solidFill>
                  <a:schemeClr val="tx1"/>
                </a:solidFill>
                <a:latin typeface="+mj-ea"/>
                <a:ea typeface="+mj-ea"/>
              </a:rPr>
              <a:t>ビジョン（</a:t>
            </a:r>
            <a:r>
              <a:rPr lang="en-US" altLang="ja-JP" sz="1100" dirty="0">
                <a:solidFill>
                  <a:schemeClr val="tx1"/>
                </a:solidFill>
                <a:latin typeface="+mj-ea"/>
                <a:ea typeface="+mj-ea"/>
                <a:hlinkClick r:id="rId2"/>
              </a:rPr>
              <a:t>https://www.city.osaka.lg.jp/kyoiku/page/0000533739.html</a:t>
            </a:r>
            <a:r>
              <a:rPr lang="ja-JP" altLang="en-US" sz="1100" dirty="0">
                <a:solidFill>
                  <a:schemeClr val="tx1"/>
                </a:solidFill>
                <a:latin typeface="+mj-ea"/>
                <a:ea typeface="+mj-ea"/>
              </a:rPr>
              <a:t>）」は、</a:t>
            </a:r>
            <a:r>
              <a:rPr lang="en-US" altLang="ja-JP" sz="1100" dirty="0">
                <a:solidFill>
                  <a:schemeClr val="tx1"/>
                </a:solidFill>
                <a:latin typeface="+mj-ea"/>
                <a:ea typeface="+mj-ea"/>
              </a:rPr>
              <a:t>2020</a:t>
            </a:r>
            <a:r>
              <a:rPr lang="ja-JP" altLang="en-US" sz="1100" dirty="0">
                <a:solidFill>
                  <a:schemeClr val="tx1"/>
                </a:solidFill>
                <a:latin typeface="+mj-ea"/>
                <a:ea typeface="+mj-ea"/>
              </a:rPr>
              <a:t>年度以降の</a:t>
            </a:r>
            <a:r>
              <a:rPr lang="en-US" altLang="ja-JP" sz="1100" dirty="0">
                <a:solidFill>
                  <a:schemeClr val="tx1"/>
                </a:solidFill>
                <a:latin typeface="+mj-ea"/>
                <a:ea typeface="+mj-ea"/>
              </a:rPr>
              <a:t>ICT</a:t>
            </a:r>
            <a:r>
              <a:rPr lang="ja-JP" altLang="en-US" sz="1100" dirty="0">
                <a:solidFill>
                  <a:schemeClr val="tx1"/>
                </a:solidFill>
                <a:latin typeface="+mj-ea"/>
                <a:ea typeface="+mj-ea"/>
              </a:rPr>
              <a:t>を活用した教育の推進の実現に向け、市内小中学校における教育</a:t>
            </a:r>
            <a:r>
              <a:rPr lang="en-US" altLang="ja-JP" sz="1100" dirty="0">
                <a:solidFill>
                  <a:schemeClr val="tx1"/>
                </a:solidFill>
                <a:latin typeface="+mj-ea"/>
                <a:ea typeface="+mj-ea"/>
              </a:rPr>
              <a:t>ICT</a:t>
            </a:r>
            <a:r>
              <a:rPr lang="ja-JP" altLang="en-US" sz="1100" dirty="0">
                <a:solidFill>
                  <a:schemeClr val="tx1"/>
                </a:solidFill>
                <a:latin typeface="+mj-ea"/>
                <a:ea typeface="+mj-ea"/>
              </a:rPr>
              <a:t>の活用推進にかかる基本的な考え方を進めるべき方向性を明らかにすると同時に、目標達成に必要な施策や事業について、体系的・計画的に定めるものであり、これに基づき、具体的な取組を進めていく。</a:t>
            </a:r>
            <a:endParaRPr lang="en-US" altLang="ja-JP" sz="1100" dirty="0">
              <a:solidFill>
                <a:schemeClr val="tx1"/>
              </a:solidFill>
              <a:latin typeface="+mj-ea"/>
              <a:ea typeface="+mj-ea"/>
            </a:endParaRPr>
          </a:p>
        </p:txBody>
      </p:sp>
      <p:sp>
        <p:nvSpPr>
          <p:cNvPr id="59" name="スライド番号プレースホルダー 4"/>
          <p:cNvSpPr>
            <a:spLocks noGrp="1"/>
          </p:cNvSpPr>
          <p:nvPr>
            <p:ph type="sldNum" sz="quarter" idx="10"/>
          </p:nvPr>
        </p:nvSpPr>
        <p:spPr>
          <a:xfrm>
            <a:off x="7473950" y="6632575"/>
            <a:ext cx="2311400" cy="180975"/>
          </a:xfr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chemeClr val="tx1"/>
                </a:solidFill>
                <a:latin typeface="メイリオ" panose="020B0604030504040204" pitchFamily="50" charset="-128"/>
              </a:rPr>
              <a:pPr eaLnBrk="1" hangingPunct="1"/>
              <a:t>27</a:t>
            </a:fld>
            <a:endParaRPr kumimoji="0" lang="en-US" altLang="ja-JP" sz="1000">
              <a:solidFill>
                <a:schemeClr val="tx1"/>
              </a:solidFill>
              <a:latin typeface="メイリオ" panose="020B0604030504040204" pitchFamily="50" charset="-128"/>
            </a:endParaRPr>
          </a:p>
        </p:txBody>
      </p:sp>
      <p:sp>
        <p:nvSpPr>
          <p:cNvPr id="10" name="正方形/長方形 9"/>
          <p:cNvSpPr/>
          <p:nvPr/>
        </p:nvSpPr>
        <p:spPr>
          <a:xfrm>
            <a:off x="3625343" y="5621379"/>
            <a:ext cx="2839950" cy="292388"/>
          </a:xfrm>
          <a:prstGeom prst="rect">
            <a:avLst/>
          </a:prstGeom>
        </p:spPr>
        <p:txBody>
          <a:bodyPr wrap="square">
            <a:spAutoFit/>
          </a:bodyPr>
          <a:lstStyle/>
          <a:p>
            <a:r>
              <a:rPr lang="ja-JP" altLang="en-US" sz="1000" dirty="0">
                <a:solidFill>
                  <a:prstClr val="black"/>
                </a:solidFill>
                <a:latin typeface="+mj-ea"/>
              </a:rPr>
              <a:t>学校教育</a:t>
            </a:r>
            <a:r>
              <a:rPr lang="en-US" altLang="ja-JP" sz="1000" dirty="0">
                <a:solidFill>
                  <a:prstClr val="black"/>
                </a:solidFill>
                <a:latin typeface="+mj-ea"/>
              </a:rPr>
              <a:t>ICT</a:t>
            </a:r>
            <a:r>
              <a:rPr lang="ja-JP" altLang="en-US" sz="1000" dirty="0">
                <a:solidFill>
                  <a:prstClr val="black"/>
                </a:solidFill>
                <a:latin typeface="+mj-ea"/>
              </a:rPr>
              <a:t>ビジョンの基本的な考え方</a:t>
            </a:r>
          </a:p>
        </p:txBody>
      </p:sp>
      <p:sp>
        <p:nvSpPr>
          <p:cNvPr id="11" name="角丸四角形 10"/>
          <p:cNvSpPr/>
          <p:nvPr/>
        </p:nvSpPr>
        <p:spPr bwMode="auto">
          <a:xfrm>
            <a:off x="461329" y="6151957"/>
            <a:ext cx="8696004" cy="543127"/>
          </a:xfrm>
          <a:prstGeom prst="roundRect">
            <a:avLst/>
          </a:prstGeom>
          <a:solidFill>
            <a:schemeClr val="accent5"/>
          </a:solidFill>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spAutoFit/>
          </a:bodyPr>
          <a:lstStyle/>
          <a:p>
            <a:r>
              <a:rPr lang="ja-JP" altLang="en-US" sz="1100" b="1" dirty="0">
                <a:solidFill>
                  <a:schemeClr val="accent2"/>
                </a:solidFill>
                <a:latin typeface="Arial" charset="0"/>
                <a:ea typeface="メイリオ" pitchFamily="50" charset="-128"/>
                <a:cs typeface="メイリオ" pitchFamily="50" charset="-128"/>
              </a:rPr>
              <a:t>　取組の経過</a:t>
            </a:r>
            <a:endParaRPr lang="en-US" altLang="ja-JP" sz="1100" b="1" dirty="0">
              <a:solidFill>
                <a:schemeClr val="accent2"/>
              </a:solidFill>
              <a:latin typeface="Arial" charset="0"/>
              <a:ea typeface="メイリオ" pitchFamily="50" charset="-128"/>
              <a:cs typeface="メイリオ" pitchFamily="50" charset="-128"/>
            </a:endParaRPr>
          </a:p>
          <a:p>
            <a:r>
              <a:rPr lang="ja-JP" altLang="en-US" sz="1100" dirty="0">
                <a:solidFill>
                  <a:srgbClr val="4D4D4D"/>
                </a:solidFill>
                <a:latin typeface="Arial" charset="0"/>
                <a:ea typeface="メイリオ" pitchFamily="50" charset="-128"/>
                <a:cs typeface="メイリオ" pitchFamily="50" charset="-128"/>
              </a:rPr>
              <a:t>大阪市学校教育</a:t>
            </a:r>
            <a:r>
              <a:rPr lang="en-US" altLang="ja-JP" sz="1100" dirty="0">
                <a:solidFill>
                  <a:srgbClr val="4D4D4D"/>
                </a:solidFill>
                <a:latin typeface="Arial" charset="0"/>
                <a:ea typeface="メイリオ" pitchFamily="50" charset="-128"/>
                <a:cs typeface="メイリオ" pitchFamily="50" charset="-128"/>
              </a:rPr>
              <a:t>ICT</a:t>
            </a:r>
            <a:r>
              <a:rPr lang="ja-JP" altLang="en-US" sz="1100" dirty="0">
                <a:solidFill>
                  <a:srgbClr val="4D4D4D"/>
                </a:solidFill>
                <a:latin typeface="Arial" charset="0"/>
                <a:ea typeface="メイリオ" pitchFamily="50" charset="-128"/>
                <a:cs typeface="メイリオ" pitchFamily="50" charset="-128"/>
              </a:rPr>
              <a:t>ビジョンに示すスケジュールに基づき、取組を推進しています。</a:t>
            </a:r>
          </a:p>
        </p:txBody>
      </p:sp>
      <p:grpSp>
        <p:nvGrpSpPr>
          <p:cNvPr id="9" name="グループ化 8">
            <a:extLst>
              <a:ext uri="{FF2B5EF4-FFF2-40B4-BE49-F238E27FC236}">
                <a16:creationId xmlns:a16="http://schemas.microsoft.com/office/drawing/2014/main" id="{FB396FD4-1C58-06FE-2518-72E88E1389AB}"/>
              </a:ext>
            </a:extLst>
          </p:cNvPr>
          <p:cNvGrpSpPr/>
          <p:nvPr/>
        </p:nvGrpSpPr>
        <p:grpSpPr>
          <a:xfrm>
            <a:off x="461329" y="3088564"/>
            <a:ext cx="9026119" cy="2493208"/>
            <a:chOff x="347622" y="2946215"/>
            <a:chExt cx="9026119" cy="2493208"/>
          </a:xfrm>
        </p:grpSpPr>
        <p:sp>
          <p:nvSpPr>
            <p:cNvPr id="3" name="正方形/長方形 2">
              <a:extLst>
                <a:ext uri="{FF2B5EF4-FFF2-40B4-BE49-F238E27FC236}">
                  <a16:creationId xmlns:a16="http://schemas.microsoft.com/office/drawing/2014/main" id="{236E110A-B08B-D78C-AA01-636D088956B7}"/>
                </a:ext>
              </a:extLst>
            </p:cNvPr>
            <p:cNvSpPr/>
            <p:nvPr/>
          </p:nvSpPr>
          <p:spPr>
            <a:xfrm>
              <a:off x="347624" y="3225092"/>
              <a:ext cx="4492601" cy="847966"/>
            </a:xfrm>
            <a:prstGeom prst="rect">
              <a:avLst/>
            </a:prstGeom>
            <a:solidFill>
              <a:srgbClr val="FFC000">
                <a:lumMod val="40000"/>
                <a:lumOff val="60000"/>
              </a:srgbClr>
            </a:solidFill>
            <a:ln w="12700" cap="flat" cmpd="sng" algn="ctr">
              <a:solidFill>
                <a:srgbClr val="5B9BD5">
                  <a:shade val="50000"/>
                </a:srgbClr>
              </a:solidFill>
              <a:prstDash val="solid"/>
              <a:miter lim="800000"/>
            </a:ln>
            <a:effectLst/>
            <a:scene3d>
              <a:camera prst="orthographicFront"/>
              <a:lightRig rig="threePt" dir="t"/>
            </a:scene3d>
            <a:sp3d>
              <a:bevelT/>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ＩＣＴ</a:t>
              </a:r>
              <a:r>
                <a:rPr kumimoji="0" lang="ja-JP" altLang="ja-JP"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機器を活用しながら知識の理解の質をさらに高めるために、</a:t>
              </a:r>
              <a:r>
                <a:rPr kumimoji="0" lang="ja-JP" altLang="en-US"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学習者用端末</a:t>
              </a:r>
              <a:r>
                <a:rPr kumimoji="0" lang="ja-JP" altLang="ja-JP"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等を効果的に活用することにより、協働学習や個別学習の充実を図り、主体的に学</a:t>
              </a:r>
              <a:r>
                <a:rPr kumimoji="0" lang="ja-JP" altLang="en-US"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び、</a:t>
              </a:r>
              <a:r>
                <a:rPr kumimoji="0" lang="ja-JP" altLang="ja-JP"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自らの考えを伝えるとともに、他者の考えを理解し、多様な人々と協働して問題を解決しようとする子ども</a:t>
              </a:r>
              <a:endParaRPr kumimoji="0" lang="en-US" altLang="ja-JP"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テキスト プレースホルダー 6">
              <a:extLst>
                <a:ext uri="{FF2B5EF4-FFF2-40B4-BE49-F238E27FC236}">
                  <a16:creationId xmlns:a16="http://schemas.microsoft.com/office/drawing/2014/main" id="{429BD4C2-8393-67CF-BCB8-08A0F957F54F}"/>
                </a:ext>
              </a:extLst>
            </p:cNvPr>
            <p:cNvSpPr txBox="1">
              <a:spLocks/>
            </p:cNvSpPr>
            <p:nvPr/>
          </p:nvSpPr>
          <p:spPr>
            <a:xfrm>
              <a:off x="347622" y="3000401"/>
              <a:ext cx="1521731" cy="256604"/>
            </a:xfrm>
            <a:prstGeom prst="homePlate">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bIns="46800" anchor="ctr" anchorCtr="0"/>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めざす子ども像</a:t>
              </a:r>
              <a:endPar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6" name="図 5">
              <a:extLst>
                <a:ext uri="{FF2B5EF4-FFF2-40B4-BE49-F238E27FC236}">
                  <a16:creationId xmlns:a16="http://schemas.microsoft.com/office/drawing/2014/main" id="{2F1BC4B2-F8BB-0081-1B88-77E7702CC66C}"/>
                </a:ext>
              </a:extLst>
            </p:cNvPr>
            <p:cNvPicPr>
              <a:picLocks noChangeAspect="1"/>
            </p:cNvPicPr>
            <p:nvPr/>
          </p:nvPicPr>
          <p:blipFill rotWithShape="1">
            <a:blip r:embed="rId3"/>
            <a:srcRect l="18817" t="23768" r="20433" b="11179"/>
            <a:stretch/>
          </p:blipFill>
          <p:spPr>
            <a:xfrm>
              <a:off x="4953000" y="2946215"/>
              <a:ext cx="4420741" cy="2493208"/>
            </a:xfrm>
            <a:prstGeom prst="rect">
              <a:avLst/>
            </a:prstGeom>
          </p:spPr>
        </p:pic>
        <p:sp>
          <p:nvSpPr>
            <p:cNvPr id="7" name="正方形/長方形 6">
              <a:extLst>
                <a:ext uri="{FF2B5EF4-FFF2-40B4-BE49-F238E27FC236}">
                  <a16:creationId xmlns:a16="http://schemas.microsoft.com/office/drawing/2014/main" id="{29D83598-8E95-7180-4421-053C6DD6C3DA}"/>
                </a:ext>
              </a:extLst>
            </p:cNvPr>
            <p:cNvSpPr/>
            <p:nvPr/>
          </p:nvSpPr>
          <p:spPr>
            <a:xfrm>
              <a:off x="347623" y="4399787"/>
              <a:ext cx="4492602" cy="1017363"/>
            </a:xfrm>
            <a:prstGeom prst="rect">
              <a:avLst/>
            </a:prstGeom>
            <a:solidFill>
              <a:srgbClr val="FFC000">
                <a:lumMod val="40000"/>
                <a:lumOff val="60000"/>
              </a:srgbClr>
            </a:solidFill>
            <a:ln w="12700" cap="flat" cmpd="sng" algn="ctr">
              <a:solidFill>
                <a:srgbClr val="5B9BD5">
                  <a:shade val="50000"/>
                </a:srgbClr>
              </a:solidFill>
              <a:prstDash val="solid"/>
              <a:miter lim="800000"/>
            </a:ln>
            <a:effectLst/>
            <a:scene3d>
              <a:camera prst="orthographicFront"/>
              <a:lightRig rig="threePt" dir="t"/>
            </a:scene3d>
            <a:sp3d>
              <a:bevelT/>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◆膨大な情報から何が重要かを主体的に判断し、自ら問題を発見し解決する力。</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◆他者と協働しながら思考を深め、新たな価値を生み出していく力。</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◆情報や情報手段を選択し活用していくために必要な情報活用能力。</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◆相手を意識し、自分の考えをわかりやすく表現する力。</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◆世界の人と繋がり、情報の共有ができる力。</a:t>
              </a:r>
            </a:p>
          </p:txBody>
        </p:sp>
        <p:sp>
          <p:nvSpPr>
            <p:cNvPr id="8" name="テキスト プレースホルダー 6">
              <a:extLst>
                <a:ext uri="{FF2B5EF4-FFF2-40B4-BE49-F238E27FC236}">
                  <a16:creationId xmlns:a16="http://schemas.microsoft.com/office/drawing/2014/main" id="{027DADC4-3283-626E-9DA9-B8B41C180724}"/>
                </a:ext>
              </a:extLst>
            </p:cNvPr>
            <p:cNvSpPr txBox="1">
              <a:spLocks/>
            </p:cNvSpPr>
            <p:nvPr/>
          </p:nvSpPr>
          <p:spPr>
            <a:xfrm>
              <a:off x="347623" y="4192819"/>
              <a:ext cx="1521731" cy="256604"/>
            </a:xfrm>
            <a:prstGeom prst="homePlate">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bIns="46800" anchor="ctr" anchorCtr="0"/>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1400" b="1" dirty="0">
                  <a:solidFill>
                    <a:prstClr val="white"/>
                  </a:solidFill>
                  <a:latin typeface="Meiryo UI" panose="020B0604030504040204" pitchFamily="50" charset="-128"/>
                  <a:ea typeface="Meiryo UI" panose="020B0604030504040204" pitchFamily="50" charset="-128"/>
                </a:rPr>
                <a:t>具体的な力</a:t>
              </a:r>
              <a:endPar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spTree>
    <p:extLst>
      <p:ext uri="{BB962C8B-B14F-4D97-AF65-F5344CB8AC3E}">
        <p14:creationId xmlns:p14="http://schemas.microsoft.com/office/powerpoint/2010/main" val="2121398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noFill/>
        </p:spPr>
        <p:txBody>
          <a:bodyPr anchor="ctr"/>
          <a:lstStyle/>
          <a:p>
            <a:pPr eaLnBrk="1" hangingPunct="1"/>
            <a:r>
              <a:rPr lang="ja-JP" altLang="en-US" dirty="0"/>
              <a:t>教育分野へのＩＣＴ活用</a:t>
            </a:r>
          </a:p>
        </p:txBody>
      </p:sp>
      <p:sp>
        <p:nvSpPr>
          <p:cNvPr id="31" name="テキスト ボックス 30"/>
          <p:cNvSpPr txBox="1"/>
          <p:nvPr/>
        </p:nvSpPr>
        <p:spPr>
          <a:xfrm>
            <a:off x="313819" y="1204474"/>
            <a:ext cx="9357901" cy="69326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４つの基本方針（問題発見・解決のプロセスにおける</a:t>
            </a:r>
            <a:r>
              <a:rPr lang="en-US" altLang="ja-JP" sz="1100" dirty="0">
                <a:solidFill>
                  <a:schemeClr val="tx1"/>
                </a:solidFill>
                <a:latin typeface="+mj-ea"/>
                <a:ea typeface="+mj-ea"/>
              </a:rPr>
              <a:t>ICT</a:t>
            </a:r>
            <a:r>
              <a:rPr lang="ja-JP" altLang="en-US" sz="1100" dirty="0">
                <a:solidFill>
                  <a:schemeClr val="tx1"/>
                </a:solidFill>
                <a:latin typeface="+mj-ea"/>
                <a:ea typeface="+mj-ea"/>
              </a:rPr>
              <a:t>活用、個別最適な学びにおけるＩＣＴ活用、安全・安心な教育環境の実現に向けたＩＣＴ活用、学びを支える</a:t>
            </a:r>
            <a:r>
              <a:rPr lang="en-US" altLang="ja-JP" sz="1100" dirty="0">
                <a:solidFill>
                  <a:schemeClr val="tx1"/>
                </a:solidFill>
                <a:latin typeface="+mj-ea"/>
              </a:rPr>
              <a:t>ICT</a:t>
            </a:r>
            <a:r>
              <a:rPr lang="ja-JP" altLang="en-US" sz="1100" dirty="0">
                <a:solidFill>
                  <a:schemeClr val="tx1"/>
                </a:solidFill>
                <a:latin typeface="+mj-ea"/>
                <a:ea typeface="+mj-ea"/>
              </a:rPr>
              <a:t>環境の整備）を踏まえ、より具体的な取組方策として、情報活用能力の育成など１１の事務事業に整理し、</a:t>
            </a:r>
            <a:r>
              <a:rPr lang="en-US" altLang="ja-JP" sz="1100" dirty="0">
                <a:solidFill>
                  <a:schemeClr val="tx1"/>
                </a:solidFill>
                <a:latin typeface="+mj-ea"/>
              </a:rPr>
              <a:t> ICT</a:t>
            </a:r>
            <a:r>
              <a:rPr lang="ja-JP" altLang="en-US" sz="1100" dirty="0">
                <a:solidFill>
                  <a:schemeClr val="tx1"/>
                </a:solidFill>
                <a:latin typeface="+mj-ea"/>
                <a:ea typeface="+mj-ea"/>
              </a:rPr>
              <a:t>を活用した教育を推進する。　</a:t>
            </a:r>
            <a:endParaRPr lang="en-US" altLang="ja-JP" sz="1100" dirty="0">
              <a:solidFill>
                <a:schemeClr val="tx1"/>
              </a:solidFill>
              <a:latin typeface="+mj-ea"/>
              <a:ea typeface="+mj-ea"/>
            </a:endParaRPr>
          </a:p>
        </p:txBody>
      </p:sp>
      <p:sp>
        <p:nvSpPr>
          <p:cNvPr id="59" name="スライド番号プレースホルダー 4"/>
          <p:cNvSpPr>
            <a:spLocks noGrp="1"/>
          </p:cNvSpPr>
          <p:nvPr>
            <p:ph type="sldNum" sz="quarter" idx="10"/>
          </p:nvPr>
        </p:nvSpPr>
        <p:spPr>
          <a:xfrm>
            <a:off x="7473950" y="6632575"/>
            <a:ext cx="2311400" cy="180975"/>
          </a:xfr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chemeClr val="tx1"/>
                </a:solidFill>
                <a:latin typeface="メイリオ" panose="020B0604030504040204" pitchFamily="50" charset="-128"/>
              </a:rPr>
              <a:pPr eaLnBrk="1" hangingPunct="1"/>
              <a:t>28</a:t>
            </a:fld>
            <a:endParaRPr kumimoji="0" lang="en-US" altLang="ja-JP" sz="1000">
              <a:solidFill>
                <a:schemeClr val="tx1"/>
              </a:solidFill>
              <a:latin typeface="メイリオ" panose="020B0604030504040204" pitchFamily="50" charset="-128"/>
            </a:endParaRPr>
          </a:p>
        </p:txBody>
      </p:sp>
      <p:sp>
        <p:nvSpPr>
          <p:cNvPr id="10" name="テキスト ボックス 9"/>
          <p:cNvSpPr txBox="1"/>
          <p:nvPr/>
        </p:nvSpPr>
        <p:spPr>
          <a:xfrm>
            <a:off x="380788" y="1868689"/>
            <a:ext cx="3756007" cy="270766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ja-JP"/>
            </a:defPPr>
            <a:lvl1pPr marL="171450" indent="-171450">
              <a:lnSpc>
                <a:spcPct val="120000"/>
              </a:lnSpc>
              <a:buFont typeface="Wingdings" panose="05000000000000000000" pitchFamily="2" charset="2"/>
              <a:buChar char="l"/>
              <a:defRPr sz="1100">
                <a:solidFill>
                  <a:schemeClr val="tx1"/>
                </a:solidFill>
                <a:latin typeface="+mj-ea"/>
                <a:ea typeface="+mj-ea"/>
              </a:defRPr>
            </a:lvl1pPr>
          </a:lstStyle>
          <a:p>
            <a:pPr marL="0" indent="0">
              <a:buNone/>
            </a:pPr>
            <a:r>
              <a:rPr lang="en-US" altLang="ja-JP" dirty="0"/>
              <a:t>【</a:t>
            </a:r>
            <a:r>
              <a:rPr lang="ja-JP" altLang="en-US" dirty="0"/>
              <a:t>概要</a:t>
            </a:r>
            <a:r>
              <a:rPr lang="en-US" altLang="ja-JP" dirty="0"/>
              <a:t>】</a:t>
            </a:r>
          </a:p>
          <a:p>
            <a:pPr marL="0" indent="0">
              <a:buNone/>
            </a:pPr>
            <a:r>
              <a:rPr lang="ja-JP" altLang="en-US" dirty="0"/>
              <a:t>①情報活用能力の育成</a:t>
            </a:r>
            <a:endParaRPr lang="en-US" altLang="ja-JP" dirty="0"/>
          </a:p>
          <a:p>
            <a:pPr marL="0" indent="0">
              <a:buNone/>
            </a:pPr>
            <a:r>
              <a:rPr lang="ja-JP" altLang="en-US" dirty="0"/>
              <a:t>②</a:t>
            </a:r>
            <a:r>
              <a:rPr lang="en-US" altLang="ja-JP" dirty="0"/>
              <a:t>ICT</a:t>
            </a:r>
            <a:r>
              <a:rPr lang="ja-JP" altLang="en-US" dirty="0"/>
              <a:t>を効果的に活用した学習の充実</a:t>
            </a:r>
            <a:endParaRPr lang="en-US" altLang="ja-JP" dirty="0"/>
          </a:p>
          <a:p>
            <a:pPr marL="0" indent="0">
              <a:buNone/>
            </a:pPr>
            <a:r>
              <a:rPr lang="ja-JP" altLang="en-US" dirty="0"/>
              <a:t>③デジタル教材等による個に応じた学習の充実</a:t>
            </a:r>
            <a:endParaRPr lang="en-US" altLang="ja-JP" dirty="0"/>
          </a:p>
          <a:p>
            <a:pPr marL="0" indent="0">
              <a:buNone/>
            </a:pPr>
            <a:r>
              <a:rPr lang="ja-JP" altLang="en-US" dirty="0"/>
              <a:t>④校務系データと学習系データの連携・学びの可視化</a:t>
            </a:r>
            <a:endParaRPr lang="en-US" altLang="ja-JP" dirty="0"/>
          </a:p>
          <a:p>
            <a:pPr marL="0" indent="0">
              <a:buNone/>
            </a:pPr>
            <a:r>
              <a:rPr lang="ja-JP" altLang="en-US" dirty="0"/>
              <a:t>⑤遠隔・オンライン教育の推進</a:t>
            </a:r>
          </a:p>
          <a:p>
            <a:pPr marL="0" indent="0">
              <a:buNone/>
            </a:pPr>
            <a:r>
              <a:rPr lang="ja-JP" altLang="en-US" dirty="0"/>
              <a:t>⑥学校生活状況等の可視化</a:t>
            </a:r>
            <a:endParaRPr lang="en-US" altLang="ja-JP" dirty="0"/>
          </a:p>
          <a:p>
            <a:pPr marL="0" indent="0">
              <a:buNone/>
            </a:pPr>
            <a:r>
              <a:rPr lang="ja-JP" altLang="en-US" dirty="0"/>
              <a:t>⑦いじめアンケートと相談申告のオンライン化</a:t>
            </a:r>
            <a:endParaRPr lang="en-US" altLang="ja-JP" dirty="0"/>
          </a:p>
          <a:p>
            <a:pPr marL="0" indent="0">
              <a:buNone/>
            </a:pPr>
            <a:r>
              <a:rPr lang="ja-JP" altLang="en-US" dirty="0"/>
              <a:t>⑧ネットワーク基盤の安定的な稼働</a:t>
            </a:r>
            <a:endParaRPr lang="en-US" altLang="ja-JP" dirty="0"/>
          </a:p>
          <a:p>
            <a:pPr marL="0" indent="0">
              <a:buNone/>
            </a:pPr>
            <a:r>
              <a:rPr lang="ja-JP" altLang="en-US" dirty="0"/>
              <a:t>⑨学習者用端末等の整備</a:t>
            </a:r>
          </a:p>
          <a:p>
            <a:pPr marL="0" indent="0">
              <a:buNone/>
            </a:pPr>
            <a:r>
              <a:rPr lang="ja-JP" altLang="en-US" dirty="0"/>
              <a:t>⑩効果的な学習用ツール・先進技術の導入 </a:t>
            </a:r>
            <a:endParaRPr lang="en-US" altLang="ja-JP" dirty="0"/>
          </a:p>
          <a:p>
            <a:pPr marL="0" indent="0">
              <a:buNone/>
            </a:pPr>
            <a:r>
              <a:rPr lang="ja-JP" altLang="en-US" dirty="0"/>
              <a:t>⑪ＩＣＴ機器活用における支援体制の構築</a:t>
            </a:r>
            <a:endParaRPr lang="en-US" altLang="ja-JP" dirty="0"/>
          </a:p>
        </p:txBody>
      </p:sp>
      <p:sp>
        <p:nvSpPr>
          <p:cNvPr id="11" name="Shape 128"/>
          <p:cNvSpPr/>
          <p:nvPr/>
        </p:nvSpPr>
        <p:spPr>
          <a:xfrm>
            <a:off x="269788" y="795070"/>
            <a:ext cx="8679656" cy="33175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ＩＣＴを活用した教育の推進（２／２）</a:t>
            </a:r>
            <a:endParaRPr kumimoji="0" lang="en-US" altLang="ja-JP" sz="1687" kern="0" dirty="0">
              <a:solidFill>
                <a:srgbClr val="C00000"/>
              </a:solidFill>
              <a:latin typeface="メイリオ" panose="020B0604030504040204" pitchFamily="50" charset="-128"/>
              <a:sym typeface="Helvetica Light"/>
            </a:endParaRPr>
          </a:p>
        </p:txBody>
      </p:sp>
      <p:sp>
        <p:nvSpPr>
          <p:cNvPr id="14" name="正方形/長方形 13"/>
          <p:cNvSpPr/>
          <p:nvPr/>
        </p:nvSpPr>
        <p:spPr>
          <a:xfrm>
            <a:off x="380788" y="4922642"/>
            <a:ext cx="4894479" cy="549381"/>
          </a:xfrm>
          <a:prstGeom prst="rect">
            <a:avLst/>
          </a:prstGeom>
          <a:ln>
            <a:solidFill>
              <a:srgbClr val="DF5327"/>
            </a:solidFill>
          </a:ln>
        </p:spPr>
        <p:txBody>
          <a:bodyPr wrap="square">
            <a:spAutoFit/>
          </a:bodyPr>
          <a:lstStyle/>
          <a:p>
            <a:pPr>
              <a:lnSpc>
                <a:spcPct val="120000"/>
              </a:lnSpc>
            </a:pPr>
            <a:r>
              <a:rPr lang="en-US" altLang="ja-JP" sz="1100" dirty="0">
                <a:solidFill>
                  <a:schemeClr val="tx1"/>
                </a:solidFill>
                <a:latin typeface="+mj-ea"/>
                <a:cs typeface="メイリオ" pitchFamily="50" charset="-128"/>
              </a:rPr>
              <a:t>【</a:t>
            </a:r>
            <a:r>
              <a:rPr lang="ja-JP" altLang="en-US" sz="1100" dirty="0">
                <a:solidFill>
                  <a:schemeClr val="tx1"/>
                </a:solidFill>
                <a:latin typeface="+mj-ea"/>
                <a:cs typeface="メイリオ" pitchFamily="50" charset="-128"/>
              </a:rPr>
              <a:t>期待される効果（めざすべき姿）</a:t>
            </a:r>
            <a:r>
              <a:rPr lang="en-US" altLang="ja-JP" sz="1100" dirty="0">
                <a:solidFill>
                  <a:schemeClr val="tx1"/>
                </a:solidFill>
                <a:latin typeface="+mj-ea"/>
                <a:cs typeface="メイリオ" pitchFamily="50" charset="-128"/>
              </a:rPr>
              <a:t>】</a:t>
            </a:r>
          </a:p>
          <a:p>
            <a:r>
              <a:rPr lang="ja-JP" altLang="en-US" sz="1100" dirty="0">
                <a:solidFill>
                  <a:schemeClr val="tx1"/>
                </a:solidFill>
                <a:latin typeface="Arial" charset="0"/>
                <a:cs typeface="メイリオ" pitchFamily="50" charset="-128"/>
              </a:rPr>
              <a:t>・　多様な学習の機会と場の提供を図り、個別最適な学びを推進</a:t>
            </a:r>
          </a:p>
        </p:txBody>
      </p:sp>
      <p:sp>
        <p:nvSpPr>
          <p:cNvPr id="12" name="正方形/長方形 11"/>
          <p:cNvSpPr/>
          <p:nvPr/>
        </p:nvSpPr>
        <p:spPr>
          <a:xfrm>
            <a:off x="222700" y="5470323"/>
            <a:ext cx="1379882" cy="329321"/>
          </a:xfrm>
          <a:prstGeom prst="rect">
            <a:avLst/>
          </a:prstGeom>
        </p:spPr>
        <p:txBody>
          <a:bodyPr wrap="square">
            <a:spAutoFit/>
          </a:bodyPr>
          <a:lstStyle/>
          <a:p>
            <a:r>
              <a:rPr lang="en-US" altLang="ja-JP" sz="1100" dirty="0">
                <a:solidFill>
                  <a:schemeClr val="tx1"/>
                </a:solidFill>
                <a:latin typeface="+mj-ea"/>
                <a:ea typeface="+mj-ea"/>
              </a:rPr>
              <a:t>【</a:t>
            </a:r>
            <a:r>
              <a:rPr lang="ja-JP" altLang="en-US" sz="1100" dirty="0">
                <a:solidFill>
                  <a:schemeClr val="tx1"/>
                </a:solidFill>
                <a:latin typeface="+mj-ea"/>
                <a:ea typeface="+mj-ea"/>
              </a:rPr>
              <a:t>スケジュール</a:t>
            </a:r>
            <a:r>
              <a:rPr lang="en-US" altLang="ja-JP" sz="1100" dirty="0">
                <a:solidFill>
                  <a:schemeClr val="tx1"/>
                </a:solidFill>
                <a:latin typeface="+mj-ea"/>
                <a:ea typeface="+mj-ea"/>
              </a:rPr>
              <a:t>】</a:t>
            </a:r>
          </a:p>
        </p:txBody>
      </p:sp>
      <p:graphicFrame>
        <p:nvGraphicFramePr>
          <p:cNvPr id="13" name="表 12"/>
          <p:cNvGraphicFramePr>
            <a:graphicFrameLocks noGrp="1"/>
          </p:cNvGraphicFramePr>
          <p:nvPr>
            <p:extLst>
              <p:ext uri="{D42A27DB-BD31-4B8C-83A1-F6EECF244321}">
                <p14:modId xmlns:p14="http://schemas.microsoft.com/office/powerpoint/2010/main" val="4074351603"/>
              </p:ext>
            </p:extLst>
          </p:nvPr>
        </p:nvGraphicFramePr>
        <p:xfrm>
          <a:off x="380788" y="5763267"/>
          <a:ext cx="7560000" cy="869450"/>
        </p:xfrm>
        <a:graphic>
          <a:graphicData uri="http://schemas.openxmlformats.org/drawingml/2006/table">
            <a:tbl>
              <a:tblPr firstRow="1" bandRow="1"/>
              <a:tblGrid>
                <a:gridCol w="2520000">
                  <a:extLst>
                    <a:ext uri="{9D8B030D-6E8A-4147-A177-3AD203B41FA5}">
                      <a16:colId xmlns:a16="http://schemas.microsoft.com/office/drawing/2014/main" val="20000"/>
                    </a:ext>
                  </a:extLst>
                </a:gridCol>
                <a:gridCol w="2520000">
                  <a:extLst>
                    <a:ext uri="{9D8B030D-6E8A-4147-A177-3AD203B41FA5}">
                      <a16:colId xmlns:a16="http://schemas.microsoft.com/office/drawing/2014/main" val="20001"/>
                    </a:ext>
                  </a:extLst>
                </a:gridCol>
                <a:gridCol w="2520000">
                  <a:extLst>
                    <a:ext uri="{9D8B030D-6E8A-4147-A177-3AD203B41FA5}">
                      <a16:colId xmlns:a16="http://schemas.microsoft.com/office/drawing/2014/main" val="20002"/>
                    </a:ext>
                  </a:extLst>
                </a:gridCol>
              </a:tblGrid>
              <a:tr h="202963">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algn="ctr" defTabSz="914400" rtl="0" eaLnBrk="1" latinLnBrk="0" hangingPunct="1"/>
                      <a:r>
                        <a:rPr kumimoji="1" lang="en-US" altLang="ja-JP" sz="1100" b="0" kern="1200" dirty="0">
                          <a:solidFill>
                            <a:schemeClr val="lt1"/>
                          </a:solidFill>
                          <a:latin typeface="+mj-ea"/>
                          <a:ea typeface="+mj-ea"/>
                          <a:cs typeface="+mn-cs"/>
                        </a:rPr>
                        <a:t>2021</a:t>
                      </a:r>
                      <a:r>
                        <a:rPr kumimoji="1" lang="ja-JP" altLang="en-US" sz="1100" b="0" kern="1200" dirty="0">
                          <a:solidFill>
                            <a:schemeClr val="lt1"/>
                          </a:solidFill>
                          <a:latin typeface="+mj-ea"/>
                          <a:ea typeface="+mj-ea"/>
                          <a:cs typeface="+mn-cs"/>
                        </a:rPr>
                        <a:t>年度</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algn="ctr" defTabSz="914400" rtl="0" eaLnBrk="1" latinLnBrk="0" hangingPunct="1"/>
                      <a:r>
                        <a:rPr kumimoji="1" lang="en-US" altLang="ja-JP" sz="1100" b="0" kern="1200" dirty="0">
                          <a:solidFill>
                            <a:schemeClr val="lt1"/>
                          </a:solidFill>
                          <a:latin typeface="+mj-ea"/>
                          <a:ea typeface="+mj-ea"/>
                          <a:cs typeface="+mn-cs"/>
                        </a:rPr>
                        <a:t>2022</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algn="ctr" defTabSz="914400" rtl="0" eaLnBrk="1" latinLnBrk="0" hangingPunct="1"/>
                      <a:r>
                        <a:rPr kumimoji="1" lang="en-US" altLang="ja-JP" sz="1100" b="0" kern="1200" dirty="0">
                          <a:solidFill>
                            <a:schemeClr val="lt1"/>
                          </a:solidFill>
                          <a:latin typeface="+mj-ea"/>
                          <a:ea typeface="+mj-ea"/>
                          <a:cs typeface="+mn-cs"/>
                        </a:rPr>
                        <a:t>2023</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610370">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latin typeface="Meiryo UI" panose="020B0604030504040204" pitchFamily="50" charset="-128"/>
                        <a:ea typeface="Meiryo UI" panose="020B0604030504040204" pitchFamily="50" charset="-128"/>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6" name="角丸四角形 5"/>
          <p:cNvSpPr/>
          <p:nvPr/>
        </p:nvSpPr>
        <p:spPr bwMode="auto">
          <a:xfrm>
            <a:off x="1320939" y="6197992"/>
            <a:ext cx="6153011" cy="250281"/>
          </a:xfrm>
          <a:prstGeom prst="roundRect">
            <a:avLst/>
          </a:prstGeom>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spAutoFit/>
          </a:bodyPr>
          <a:lstStyle/>
          <a:p>
            <a:pPr algn="ctr"/>
            <a:r>
              <a:rPr lang="ja-JP" altLang="en-US" sz="1050" dirty="0">
                <a:solidFill>
                  <a:schemeClr val="tx1"/>
                </a:solidFill>
                <a:latin typeface="+mj-ea"/>
                <a:ea typeface="+mj-ea"/>
              </a:rPr>
              <a:t>「大阪市学校教育</a:t>
            </a:r>
            <a:r>
              <a:rPr lang="en-US" altLang="ja-JP" sz="1050" dirty="0">
                <a:solidFill>
                  <a:schemeClr val="tx1"/>
                </a:solidFill>
                <a:latin typeface="+mj-ea"/>
                <a:ea typeface="+mj-ea"/>
              </a:rPr>
              <a:t>ICT</a:t>
            </a:r>
            <a:r>
              <a:rPr lang="ja-JP" altLang="en-US" sz="1050" dirty="0">
                <a:solidFill>
                  <a:schemeClr val="tx1"/>
                </a:solidFill>
                <a:latin typeface="+mj-ea"/>
                <a:ea typeface="+mj-ea"/>
              </a:rPr>
              <a:t>ビジョン」に示すスケジュールに基づく</a:t>
            </a:r>
            <a:endParaRPr kumimoji="1" lang="ja-JP" altLang="en-US" sz="1050" b="0" i="0" u="none" strike="noStrike" cap="none" normalizeH="0" baseline="0" dirty="0">
              <a:ln>
                <a:noFill/>
              </a:ln>
              <a:solidFill>
                <a:srgbClr val="4D4D4D"/>
              </a:solidFill>
              <a:effectLst/>
              <a:latin typeface="+mj-ea"/>
              <a:ea typeface="+mj-ea"/>
              <a:cs typeface="メイリオ" pitchFamily="50" charset="-128"/>
            </a:endParaRPr>
          </a:p>
        </p:txBody>
      </p:sp>
      <p:pic>
        <p:nvPicPr>
          <p:cNvPr id="2" name="図 1"/>
          <p:cNvPicPr>
            <a:picLocks noChangeAspect="1"/>
          </p:cNvPicPr>
          <p:nvPr/>
        </p:nvPicPr>
        <p:blipFill>
          <a:blip r:embed="rId2"/>
          <a:stretch>
            <a:fillRect/>
          </a:stretch>
        </p:blipFill>
        <p:spPr>
          <a:xfrm>
            <a:off x="3759077" y="1817432"/>
            <a:ext cx="5781675" cy="2990850"/>
          </a:xfrm>
          <a:prstGeom prst="rect">
            <a:avLst/>
          </a:prstGeom>
        </p:spPr>
      </p:pic>
    </p:spTree>
    <p:extLst>
      <p:ext uri="{BB962C8B-B14F-4D97-AF65-F5344CB8AC3E}">
        <p14:creationId xmlns:p14="http://schemas.microsoft.com/office/powerpoint/2010/main" val="412320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chemeClr val="tx1"/>
                </a:solidFill>
                <a:latin typeface="メイリオ" panose="020B0604030504040204" pitchFamily="50" charset="-128"/>
              </a:rPr>
              <a:pPr eaLnBrk="1" hangingPunct="1"/>
              <a:t>29</a:t>
            </a:fld>
            <a:endParaRPr kumimoji="0" lang="en-US" altLang="ja-JP" sz="1000">
              <a:solidFill>
                <a:schemeClr val="tx1"/>
              </a:solidFill>
              <a:latin typeface="メイリオ" panose="020B0604030504040204" pitchFamily="50" charset="-128"/>
            </a:endParaRPr>
          </a:p>
        </p:txBody>
      </p:sp>
      <p:sp>
        <p:nvSpPr>
          <p:cNvPr id="26" name="スライド番号プレースホルダー 4"/>
          <p:cNvSpPr txBox="1">
            <a:spLocks/>
          </p:cNvSpPr>
          <p:nvPr/>
        </p:nvSpPr>
        <p:spPr bwMode="auto">
          <a:xfrm>
            <a:off x="7473950"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ja-JP"/>
            </a:defPPr>
            <a:lvl1pPr algn="r" rtl="0" eaLnBrk="0" fontAlgn="base" hangingPunct="0">
              <a:lnSpc>
                <a:spcPct val="100000"/>
              </a:lnSpc>
              <a:spcBef>
                <a:spcPct val="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1pPr>
            <a:lvl2pPr marL="742950" indent="-28575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2pPr>
            <a:lvl3pPr marL="11430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3pPr>
            <a:lvl4pPr marL="16002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4pPr>
            <a:lvl5pPr marL="20574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5pPr>
            <a:lvl6pPr marL="25146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6pPr>
            <a:lvl7pPr marL="29718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7pPr>
            <a:lvl8pPr marL="34290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8pPr>
            <a:lvl9pPr marL="38862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9pPr>
          </a:lstStyle>
          <a:p>
            <a:pPr eaLnBrk="1" hangingPunct="1"/>
            <a:fld id="{54A53795-6EF6-48D5-90A5-2535AB951785}" type="slidenum">
              <a:rPr kumimoji="0" lang="en-US" altLang="ja-JP" sz="1000" smtClean="0">
                <a:solidFill>
                  <a:schemeClr val="tx1"/>
                </a:solidFill>
                <a:latin typeface="メイリオ" panose="020B0604030504040204" pitchFamily="50" charset="-128"/>
              </a:rPr>
              <a:pPr eaLnBrk="1" hangingPunct="1"/>
              <a:t>29</a:t>
            </a:fld>
            <a:endParaRPr kumimoji="0" lang="en-US" altLang="ja-JP" sz="1000">
              <a:solidFill>
                <a:schemeClr val="tx1"/>
              </a:solidFill>
              <a:latin typeface="メイリオ" panose="020B0604030504040204" pitchFamily="50" charset="-128"/>
            </a:endParaRPr>
          </a:p>
        </p:txBody>
      </p:sp>
      <p:sp>
        <p:nvSpPr>
          <p:cNvPr id="28" name="Rectangle 2"/>
          <p:cNvSpPr>
            <a:spLocks noGrp="1" noChangeArrowheads="1"/>
          </p:cNvSpPr>
          <p:nvPr>
            <p:ph type="title"/>
          </p:nvPr>
        </p:nvSpPr>
        <p:spPr>
          <a:xfrm>
            <a:off x="273050" y="188913"/>
            <a:ext cx="9072563" cy="395287"/>
          </a:xfrm>
          <a:noFill/>
        </p:spPr>
        <p:txBody>
          <a:bodyPr anchor="ctr"/>
          <a:lstStyle/>
          <a:p>
            <a:pPr eaLnBrk="1" hangingPunct="1"/>
            <a:r>
              <a:rPr lang="ja-JP" altLang="en-US" dirty="0"/>
              <a:t>オープンデータの充実</a:t>
            </a:r>
          </a:p>
        </p:txBody>
      </p:sp>
      <p:sp>
        <p:nvSpPr>
          <p:cNvPr id="32" name="テキスト ボックス 31"/>
          <p:cNvSpPr txBox="1"/>
          <p:nvPr/>
        </p:nvSpPr>
        <p:spPr>
          <a:xfrm>
            <a:off x="209314" y="782845"/>
            <a:ext cx="9297923" cy="165705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20000"/>
              </a:lnSpc>
              <a:spcBef>
                <a:spcPts val="600"/>
              </a:spcBef>
            </a:pPr>
            <a:r>
              <a:rPr kumimoji="0" lang="ja-JP" altLang="en-US" sz="1690" kern="0" dirty="0">
                <a:solidFill>
                  <a:srgbClr val="C00000"/>
                </a:solidFill>
                <a:latin typeface="+mj-ea"/>
                <a:ea typeface="+mj-ea"/>
                <a:sym typeface="Helvetica Light"/>
              </a:rPr>
              <a:t>オープンデータの質・量の充実</a:t>
            </a:r>
            <a:endParaRPr lang="en-US" altLang="ja-JP" sz="1690" dirty="0">
              <a:solidFill>
                <a:prstClr val="black"/>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これまで、オープンデータポータルサイトにおいて機械判読性の高いデータ（</a:t>
            </a:r>
            <a:r>
              <a:rPr lang="en-US" altLang="ja-JP" sz="1100" dirty="0">
                <a:solidFill>
                  <a:schemeClr val="tx1"/>
                </a:solidFill>
                <a:latin typeface="+mj-ea"/>
                <a:ea typeface="+mj-ea"/>
              </a:rPr>
              <a:t>CSV</a:t>
            </a:r>
            <a:r>
              <a:rPr lang="ja-JP" altLang="en-US" sz="1100" dirty="0">
                <a:solidFill>
                  <a:schemeClr val="tx1"/>
                </a:solidFill>
                <a:latin typeface="+mj-ea"/>
                <a:ea typeface="+mj-ea"/>
              </a:rPr>
              <a:t>ファイル）を積極的に公開してきたほか、さらなるオープンデータの質・量の向上に向けて、①データ作成マニュアル（人が読みやすい「横持ちデータ」ではなく、コンピュータでの処理に適している「縦持ちデータ」を推奨することなどを記載）、②質の高い</a:t>
            </a:r>
            <a:r>
              <a:rPr lang="en-US" altLang="ja-JP" sz="1100" dirty="0">
                <a:solidFill>
                  <a:schemeClr val="tx1"/>
                </a:solidFill>
                <a:latin typeface="+mj-ea"/>
                <a:ea typeface="+mj-ea"/>
              </a:rPr>
              <a:t>CSV</a:t>
            </a:r>
            <a:r>
              <a:rPr lang="ja-JP" altLang="en-US" sz="1100" dirty="0">
                <a:solidFill>
                  <a:schemeClr val="tx1"/>
                </a:solidFill>
                <a:latin typeface="+mj-ea"/>
                <a:ea typeface="+mj-ea"/>
              </a:rPr>
              <a:t>ファイル、</a:t>
            </a:r>
            <a:r>
              <a:rPr lang="en-US" altLang="ja-JP" sz="1100" dirty="0">
                <a:solidFill>
                  <a:schemeClr val="tx1"/>
                </a:solidFill>
                <a:latin typeface="+mj-ea"/>
                <a:ea typeface="+mj-ea"/>
              </a:rPr>
              <a:t>③CSV</a:t>
            </a:r>
            <a:r>
              <a:rPr lang="ja-JP" altLang="en-US" sz="1100" dirty="0">
                <a:solidFill>
                  <a:schemeClr val="tx1"/>
                </a:solidFill>
                <a:latin typeface="+mj-ea"/>
                <a:ea typeface="+mj-ea"/>
              </a:rPr>
              <a:t>変換ツール を作成した。</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今後、</a:t>
            </a:r>
            <a:r>
              <a:rPr lang="en-US" altLang="ja-JP" sz="1100" dirty="0">
                <a:solidFill>
                  <a:schemeClr val="tx1"/>
                </a:solidFill>
                <a:latin typeface="+mj-ea"/>
                <a:ea typeface="+mj-ea"/>
              </a:rPr>
              <a:t>ICT</a:t>
            </a:r>
            <a:r>
              <a:rPr lang="ja-JP" altLang="en-US" sz="1100" dirty="0">
                <a:solidFill>
                  <a:schemeClr val="tx1"/>
                </a:solidFill>
                <a:latin typeface="+mj-ea"/>
                <a:ea typeface="+mj-ea"/>
              </a:rPr>
              <a:t>戦略室（現：デジタル統括室）が質の高い</a:t>
            </a:r>
            <a:r>
              <a:rPr lang="en-US" altLang="ja-JP" sz="1100" dirty="0">
                <a:solidFill>
                  <a:schemeClr val="tx1"/>
                </a:solidFill>
                <a:latin typeface="+mj-ea"/>
                <a:ea typeface="+mj-ea"/>
              </a:rPr>
              <a:t>CSV</a:t>
            </a:r>
            <a:r>
              <a:rPr lang="ja-JP" altLang="en-US" sz="1100" dirty="0">
                <a:solidFill>
                  <a:schemeClr val="tx1"/>
                </a:solidFill>
                <a:latin typeface="+mj-ea"/>
                <a:ea typeface="+mj-ea"/>
              </a:rPr>
              <a:t>ファイルを自主的に公開・維持管理できるよう支援するとともに、国の推奨データセットや企業等のニーズが高いものを「公開すべきデータセット」として調査選定し、さらなる公開に取り組む。また、大阪府が整備に取り組む府内自治体データプラットフォームや、大学、民間企業等とのデータ連携に取り組み、オープンデータの活用事例の創出をめざす。</a:t>
            </a:r>
            <a:endParaRPr lang="en-US" altLang="ja-JP" sz="1100" dirty="0">
              <a:solidFill>
                <a:schemeClr val="tx1"/>
              </a:solidFill>
              <a:latin typeface="+mj-ea"/>
              <a:ea typeface="+mj-ea"/>
            </a:endParaRPr>
          </a:p>
        </p:txBody>
      </p:sp>
      <p:graphicFrame>
        <p:nvGraphicFramePr>
          <p:cNvPr id="38" name="表 37"/>
          <p:cNvGraphicFramePr>
            <a:graphicFrameLocks noGrp="1"/>
          </p:cNvGraphicFramePr>
          <p:nvPr>
            <p:extLst>
              <p:ext uri="{D42A27DB-BD31-4B8C-83A1-F6EECF244321}">
                <p14:modId xmlns:p14="http://schemas.microsoft.com/office/powerpoint/2010/main" val="771478317"/>
              </p:ext>
            </p:extLst>
          </p:nvPr>
        </p:nvGraphicFramePr>
        <p:xfrm>
          <a:off x="4767235" y="5150134"/>
          <a:ext cx="4740002" cy="1345253"/>
        </p:xfrm>
        <a:graphic>
          <a:graphicData uri="http://schemas.openxmlformats.org/drawingml/2006/table">
            <a:tbl>
              <a:tblPr firstRow="1"/>
              <a:tblGrid>
                <a:gridCol w="1697933">
                  <a:extLst>
                    <a:ext uri="{9D8B030D-6E8A-4147-A177-3AD203B41FA5}">
                      <a16:colId xmlns:a16="http://schemas.microsoft.com/office/drawing/2014/main" val="20000"/>
                    </a:ext>
                  </a:extLst>
                </a:gridCol>
                <a:gridCol w="1548172">
                  <a:extLst>
                    <a:ext uri="{9D8B030D-6E8A-4147-A177-3AD203B41FA5}">
                      <a16:colId xmlns:a16="http://schemas.microsoft.com/office/drawing/2014/main" val="20001"/>
                    </a:ext>
                  </a:extLst>
                </a:gridCol>
                <a:gridCol w="1493897">
                  <a:extLst>
                    <a:ext uri="{9D8B030D-6E8A-4147-A177-3AD203B41FA5}">
                      <a16:colId xmlns:a16="http://schemas.microsoft.com/office/drawing/2014/main" val="20002"/>
                    </a:ext>
                  </a:extLst>
                </a:gridCol>
              </a:tblGrid>
              <a:tr h="300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2021</a:t>
                      </a:r>
                      <a:r>
                        <a:rPr kumimoji="1" lang="ja-JP" altLang="en-US" sz="1100" b="0" kern="1200" dirty="0">
                          <a:solidFill>
                            <a:schemeClr val="lt1"/>
                          </a:solidFill>
                          <a:latin typeface="+mj-ea"/>
                          <a:ea typeface="+mj-ea"/>
                          <a:cs typeface="+mn-cs"/>
                        </a:rPr>
                        <a:t>年度</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algn="ctr" defTabSz="914400" rtl="0" eaLnBrk="1" latinLnBrk="0" hangingPunct="1"/>
                      <a:r>
                        <a:rPr kumimoji="1" lang="en-US" altLang="ja-JP" sz="1100" b="0" kern="1200" dirty="0">
                          <a:solidFill>
                            <a:schemeClr val="lt1"/>
                          </a:solidFill>
                          <a:latin typeface="+mj-ea"/>
                          <a:ea typeface="+mj-ea"/>
                          <a:cs typeface="+mn-cs"/>
                        </a:rPr>
                        <a:t>2022</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algn="ctr" defTabSz="914400" rtl="0" eaLnBrk="1" latinLnBrk="0" hangingPunct="1"/>
                      <a:r>
                        <a:rPr kumimoji="1" lang="en-US" altLang="ja-JP" sz="1100" b="0" kern="1200" dirty="0">
                          <a:solidFill>
                            <a:schemeClr val="lt1"/>
                          </a:solidFill>
                          <a:latin typeface="+mj-ea"/>
                          <a:ea typeface="+mj-ea"/>
                          <a:cs typeface="+mn-cs"/>
                        </a:rPr>
                        <a:t>2023</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522609">
                <a:tc>
                  <a:txBody>
                    <a:bodyPr/>
                    <a:lstStyle/>
                    <a:p>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r h="522609">
                <a:tc>
                  <a:txBody>
                    <a:bodyPr/>
                    <a:lstStyle/>
                    <a:p>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830247823"/>
                  </a:ext>
                </a:extLst>
              </a:tr>
            </a:tbl>
          </a:graphicData>
        </a:graphic>
      </p:graphicFrame>
      <p:sp>
        <p:nvSpPr>
          <p:cNvPr id="39" name="ホームベース 38"/>
          <p:cNvSpPr/>
          <p:nvPr/>
        </p:nvSpPr>
        <p:spPr>
          <a:xfrm>
            <a:off x="4802366" y="5499044"/>
            <a:ext cx="1637718" cy="408254"/>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a:solidFill>
                  <a:srgbClr val="000000"/>
                </a:solidFill>
                <a:latin typeface="+mj-ea"/>
                <a:ea typeface="+mj-ea"/>
              </a:rPr>
              <a:t>ポータルサイト</a:t>
            </a:r>
            <a:endParaRPr lang="en-US" altLang="ja-JP" sz="1050" dirty="0">
              <a:solidFill>
                <a:srgbClr val="000000"/>
              </a:solidFill>
              <a:latin typeface="+mj-ea"/>
              <a:ea typeface="+mj-ea"/>
            </a:endParaRPr>
          </a:p>
          <a:p>
            <a:pPr algn="ctr">
              <a:lnSpc>
                <a:spcPct val="100000"/>
              </a:lnSpc>
            </a:pPr>
            <a:r>
              <a:rPr lang="ja-JP" altLang="en-US" sz="1050" dirty="0">
                <a:solidFill>
                  <a:srgbClr val="000000"/>
                </a:solidFill>
                <a:latin typeface="+mj-ea"/>
                <a:ea typeface="+mj-ea"/>
              </a:rPr>
              <a:t>リニューアル</a:t>
            </a:r>
            <a:endParaRPr lang="en-US" altLang="ja-JP" sz="1050" dirty="0">
              <a:solidFill>
                <a:srgbClr val="000000"/>
              </a:solidFill>
              <a:latin typeface="+mj-ea"/>
              <a:ea typeface="+mj-ea"/>
            </a:endParaRPr>
          </a:p>
        </p:txBody>
      </p:sp>
      <p:sp>
        <p:nvSpPr>
          <p:cNvPr id="40" name="角丸四角形 39"/>
          <p:cNvSpPr/>
          <p:nvPr/>
        </p:nvSpPr>
        <p:spPr bwMode="auto">
          <a:xfrm>
            <a:off x="754122" y="5517519"/>
            <a:ext cx="3200506" cy="305242"/>
          </a:xfrm>
          <a:prstGeom prst="roundRect">
            <a:avLst>
              <a:gd name="adj" fmla="val 8504"/>
            </a:avLst>
          </a:prstGeom>
          <a:solidFill>
            <a:srgbClr val="E7F4F5"/>
          </a:solidFill>
          <a:ln>
            <a:noFill/>
          </a:ln>
          <a:effectLst/>
        </p:spPr>
        <p:txBody>
          <a:bodyPr vert="horz" wrap="square" lIns="108000" tIns="0" rIns="0" bIns="0" numCol="1" rtlCol="0" anchor="ctr" anchorCtr="0" compatLnSpc="1">
            <a:prstTxWarp prst="textNoShape">
              <a:avLst/>
            </a:prstTxWarp>
            <a:noAutofit/>
          </a:bodyPr>
          <a:lstStyle/>
          <a:p>
            <a:pPr>
              <a:lnSpc>
                <a:spcPct val="120000"/>
              </a:lnSpc>
            </a:pPr>
            <a:r>
              <a:rPr lang="en-US" altLang="ja-JP" sz="1100" b="1" dirty="0">
                <a:latin typeface="Arial" charset="0"/>
                <a:cs typeface="メイリオ" pitchFamily="50" charset="-128"/>
              </a:rPr>
              <a:t>2014</a:t>
            </a:r>
            <a:r>
              <a:rPr lang="ja-JP" altLang="en-US" sz="1100" dirty="0">
                <a:latin typeface="Arial" charset="0"/>
                <a:cs typeface="メイリオ" pitchFamily="50" charset="-128"/>
              </a:rPr>
              <a:t>　オープンデータ公開</a:t>
            </a:r>
            <a:endParaRPr kumimoji="1" lang="ja-JP" altLang="en-US" sz="1100" b="0" i="0" u="none" strike="noStrike" cap="none" normalizeH="0" baseline="0" dirty="0">
              <a:ln>
                <a:noFill/>
              </a:ln>
              <a:solidFill>
                <a:srgbClr val="4D4D4D"/>
              </a:solidFill>
              <a:effectLst/>
              <a:latin typeface="Arial" charset="0"/>
              <a:cs typeface="メイリオ" pitchFamily="50" charset="-128"/>
            </a:endParaRPr>
          </a:p>
        </p:txBody>
      </p:sp>
      <p:sp>
        <p:nvSpPr>
          <p:cNvPr id="43" name="角丸四角形 42"/>
          <p:cNvSpPr/>
          <p:nvPr/>
        </p:nvSpPr>
        <p:spPr bwMode="auto">
          <a:xfrm>
            <a:off x="924500" y="5187657"/>
            <a:ext cx="3200506" cy="305242"/>
          </a:xfrm>
          <a:prstGeom prst="roundRect">
            <a:avLst>
              <a:gd name="adj" fmla="val 8504"/>
            </a:avLst>
          </a:prstGeom>
          <a:solidFill>
            <a:srgbClr val="E7F4F5"/>
          </a:solidFill>
          <a:ln>
            <a:noFill/>
          </a:ln>
          <a:effectLst/>
        </p:spPr>
        <p:txBody>
          <a:bodyPr vert="horz" wrap="square" lIns="108000" tIns="0" rIns="0" bIns="0" numCol="1" rtlCol="0" anchor="ctr" anchorCtr="0" compatLnSpc="1">
            <a:prstTxWarp prst="textNoShape">
              <a:avLst/>
            </a:prstTxWarp>
            <a:noAutofit/>
          </a:bodyPr>
          <a:lstStyle/>
          <a:p>
            <a:pPr>
              <a:lnSpc>
                <a:spcPct val="120000"/>
              </a:lnSpc>
            </a:pPr>
            <a:r>
              <a:rPr lang="en-US" altLang="ja-JP" sz="1100" b="1" dirty="0">
                <a:latin typeface="Arial" charset="0"/>
                <a:cs typeface="メイリオ" pitchFamily="50" charset="-128"/>
              </a:rPr>
              <a:t>2015</a:t>
            </a:r>
            <a:r>
              <a:rPr lang="ja-JP" altLang="en-US" sz="1100" dirty="0">
                <a:latin typeface="Arial" charset="0"/>
                <a:cs typeface="メイリオ" pitchFamily="50" charset="-128"/>
              </a:rPr>
              <a:t>　オープンデータポータルサイト開設</a:t>
            </a:r>
            <a:endParaRPr kumimoji="1" lang="ja-JP" altLang="en-US" sz="1100" b="0" i="0" u="none" strike="noStrike" cap="none" normalizeH="0" baseline="0" dirty="0">
              <a:ln>
                <a:noFill/>
              </a:ln>
              <a:solidFill>
                <a:srgbClr val="4D4D4D"/>
              </a:solidFill>
              <a:effectLst/>
              <a:latin typeface="Arial" charset="0"/>
              <a:cs typeface="メイリオ" pitchFamily="50" charset="-128"/>
            </a:endParaRPr>
          </a:p>
        </p:txBody>
      </p:sp>
      <p:sp>
        <p:nvSpPr>
          <p:cNvPr id="44" name="角丸四角形 43"/>
          <p:cNvSpPr/>
          <p:nvPr/>
        </p:nvSpPr>
        <p:spPr bwMode="auto">
          <a:xfrm>
            <a:off x="1073414" y="4656602"/>
            <a:ext cx="3148510" cy="500846"/>
          </a:xfrm>
          <a:prstGeom prst="roundRect">
            <a:avLst>
              <a:gd name="adj" fmla="val 5074"/>
            </a:avLst>
          </a:prstGeom>
          <a:solidFill>
            <a:srgbClr val="E7F4F5"/>
          </a:solidFill>
          <a:ln>
            <a:noFill/>
          </a:ln>
          <a:effectLst/>
        </p:spPr>
        <p:txBody>
          <a:bodyPr vert="horz" wrap="square" lIns="108000" tIns="0" rIns="0" bIns="0" numCol="1" rtlCol="0" anchor="ctr" anchorCtr="0" compatLnSpc="1">
            <a:prstTxWarp prst="textNoShape">
              <a:avLst/>
            </a:prstTxWarp>
            <a:noAutofit/>
          </a:bodyPr>
          <a:lstStyle/>
          <a:p>
            <a:pPr>
              <a:lnSpc>
                <a:spcPct val="120000"/>
              </a:lnSpc>
            </a:pPr>
            <a:r>
              <a:rPr lang="en-US" altLang="ja-JP" sz="1100" b="1" dirty="0">
                <a:latin typeface="Arial" charset="0"/>
                <a:cs typeface="メイリオ" pitchFamily="50" charset="-128"/>
              </a:rPr>
              <a:t>2016</a:t>
            </a:r>
            <a:r>
              <a:rPr lang="ja-JP" altLang="en-US" sz="1100" dirty="0">
                <a:latin typeface="Arial" charset="0"/>
                <a:cs typeface="メイリオ" pitchFamily="50" charset="-128"/>
              </a:rPr>
              <a:t>　ポータルサイトに </a:t>
            </a:r>
            <a:r>
              <a:rPr lang="en-US" altLang="ja-JP" sz="1100" dirty="0">
                <a:latin typeface="Arial" charset="0"/>
                <a:cs typeface="メイリオ" pitchFamily="50" charset="-128"/>
              </a:rPr>
              <a:t>13,500 </a:t>
            </a:r>
            <a:r>
              <a:rPr lang="ja-JP" altLang="en-US" sz="1100" dirty="0">
                <a:latin typeface="Arial" charset="0"/>
                <a:cs typeface="メイリオ" pitchFamily="50" charset="-128"/>
              </a:rPr>
              <a:t>件を公開</a:t>
            </a:r>
            <a:br>
              <a:rPr lang="en-US" altLang="ja-JP" sz="1100" dirty="0">
                <a:latin typeface="Arial" charset="0"/>
                <a:cs typeface="メイリオ" pitchFamily="50" charset="-128"/>
              </a:rPr>
            </a:br>
            <a:r>
              <a:rPr lang="ja-JP" altLang="en-US" sz="1100" dirty="0">
                <a:latin typeface="Arial" charset="0"/>
                <a:cs typeface="メイリオ" pitchFamily="50" charset="-128"/>
              </a:rPr>
              <a:t>（ただし、機械判読性が低いものがほとんど）</a:t>
            </a:r>
            <a:endParaRPr kumimoji="1" lang="ja-JP" altLang="en-US" sz="1100" b="0" i="0" u="none" strike="noStrike" cap="none" normalizeH="0" baseline="0" dirty="0">
              <a:ln>
                <a:noFill/>
              </a:ln>
              <a:solidFill>
                <a:srgbClr val="4D4D4D"/>
              </a:solidFill>
              <a:effectLst/>
              <a:latin typeface="Arial" charset="0"/>
              <a:cs typeface="メイリオ" pitchFamily="50" charset="-128"/>
            </a:endParaRPr>
          </a:p>
        </p:txBody>
      </p:sp>
      <p:sp>
        <p:nvSpPr>
          <p:cNvPr id="46" name="角丸四角形 45"/>
          <p:cNvSpPr/>
          <p:nvPr/>
        </p:nvSpPr>
        <p:spPr bwMode="auto">
          <a:xfrm>
            <a:off x="1185887" y="4234926"/>
            <a:ext cx="3278917" cy="324788"/>
          </a:xfrm>
          <a:prstGeom prst="roundRect">
            <a:avLst>
              <a:gd name="adj" fmla="val 8504"/>
            </a:avLst>
          </a:prstGeom>
          <a:solidFill>
            <a:schemeClr val="accent5"/>
          </a:solidFill>
          <a:ln>
            <a:noFill/>
          </a:ln>
          <a:effectLst/>
        </p:spPr>
        <p:txBody>
          <a:bodyPr vert="horz" wrap="square" lIns="108000" tIns="0" rIns="0" bIns="0" numCol="1" rtlCol="0" anchor="ctr" anchorCtr="0" compatLnSpc="1">
            <a:prstTxWarp prst="textNoShape">
              <a:avLst/>
            </a:prstTxWarp>
            <a:noAutofit/>
          </a:bodyPr>
          <a:lstStyle/>
          <a:p>
            <a:pPr>
              <a:lnSpc>
                <a:spcPct val="120000"/>
              </a:lnSpc>
            </a:pPr>
            <a:r>
              <a:rPr lang="en-US" altLang="ja-JP" sz="1100" b="1" dirty="0">
                <a:latin typeface="Arial" charset="0"/>
                <a:cs typeface="メイリオ" pitchFamily="50" charset="-128"/>
              </a:rPr>
              <a:t>2018</a:t>
            </a:r>
            <a:r>
              <a:rPr lang="ja-JP" altLang="en-US" sz="1100" dirty="0">
                <a:latin typeface="Arial" charset="0"/>
                <a:cs typeface="メイリオ" pitchFamily="50" charset="-128"/>
              </a:rPr>
              <a:t>　</a:t>
            </a:r>
            <a:r>
              <a:rPr lang="en-US" altLang="ja-JP" sz="1100" dirty="0">
                <a:latin typeface="Arial" charset="0"/>
                <a:cs typeface="メイリオ" pitchFamily="50" charset="-128"/>
              </a:rPr>
              <a:t>CSV</a:t>
            </a:r>
            <a:r>
              <a:rPr lang="ja-JP" altLang="en-US" sz="1100" dirty="0">
                <a:latin typeface="Arial" charset="0"/>
                <a:cs typeface="メイリオ" pitchFamily="50" charset="-128"/>
              </a:rPr>
              <a:t>ファイルに絞って公開</a:t>
            </a:r>
            <a:endParaRPr kumimoji="1" lang="ja-JP" altLang="en-US" sz="1100" b="0" i="0" u="none" strike="noStrike" cap="none" normalizeH="0" baseline="0" dirty="0">
              <a:ln>
                <a:noFill/>
              </a:ln>
              <a:solidFill>
                <a:srgbClr val="4D4D4D"/>
              </a:solidFill>
              <a:effectLst/>
              <a:latin typeface="Arial" charset="0"/>
              <a:cs typeface="メイリオ" pitchFamily="50" charset="-128"/>
            </a:endParaRPr>
          </a:p>
        </p:txBody>
      </p:sp>
      <p:sp>
        <p:nvSpPr>
          <p:cNvPr id="47" name="角丸四角形 46"/>
          <p:cNvSpPr/>
          <p:nvPr/>
        </p:nvSpPr>
        <p:spPr bwMode="auto">
          <a:xfrm>
            <a:off x="1344058" y="3744689"/>
            <a:ext cx="3120746" cy="459027"/>
          </a:xfrm>
          <a:prstGeom prst="roundRect">
            <a:avLst>
              <a:gd name="adj" fmla="val 8504"/>
            </a:avLst>
          </a:prstGeom>
          <a:solidFill>
            <a:schemeClr val="accent5"/>
          </a:solidFill>
          <a:ln>
            <a:noFill/>
          </a:ln>
          <a:effectLst/>
        </p:spPr>
        <p:txBody>
          <a:bodyPr vert="horz" wrap="square" lIns="108000" tIns="0" rIns="0" bIns="0" numCol="1" rtlCol="0" anchor="ctr" anchorCtr="0" compatLnSpc="1">
            <a:prstTxWarp prst="textNoShape">
              <a:avLst/>
            </a:prstTxWarp>
            <a:noAutofit/>
          </a:bodyPr>
          <a:lstStyle/>
          <a:p>
            <a:pPr>
              <a:lnSpc>
                <a:spcPct val="120000"/>
              </a:lnSpc>
            </a:pPr>
            <a:r>
              <a:rPr lang="en-US" altLang="ja-JP" sz="1100" b="1" dirty="0">
                <a:latin typeface="Arial" charset="0"/>
                <a:cs typeface="メイリオ" pitchFamily="50" charset="-128"/>
              </a:rPr>
              <a:t>2020</a:t>
            </a:r>
            <a:r>
              <a:rPr lang="ja-JP" altLang="en-US" sz="1100" dirty="0">
                <a:latin typeface="Arial" charset="0"/>
                <a:cs typeface="メイリオ" pitchFamily="50" charset="-128"/>
              </a:rPr>
              <a:t>　①データ作成マニュアル ②質の高い</a:t>
            </a:r>
            <a:r>
              <a:rPr lang="en-US" altLang="ja-JP" sz="1100" dirty="0">
                <a:latin typeface="Arial" charset="0"/>
                <a:cs typeface="メイリオ" pitchFamily="50" charset="-128"/>
              </a:rPr>
              <a:t>CSV</a:t>
            </a:r>
            <a:r>
              <a:rPr lang="ja-JP" altLang="en-US" sz="1100" dirty="0">
                <a:latin typeface="Arial" charset="0"/>
                <a:cs typeface="メイリオ" pitchFamily="50" charset="-128"/>
              </a:rPr>
              <a:t>ファイル ③</a:t>
            </a:r>
            <a:r>
              <a:rPr lang="en-US" altLang="ja-JP" sz="1100" dirty="0">
                <a:latin typeface="Arial" charset="0"/>
                <a:cs typeface="メイリオ" pitchFamily="50" charset="-128"/>
              </a:rPr>
              <a:t>CSV</a:t>
            </a:r>
            <a:r>
              <a:rPr lang="ja-JP" altLang="en-US" sz="1100" dirty="0">
                <a:latin typeface="Arial" charset="0"/>
                <a:cs typeface="メイリオ" pitchFamily="50" charset="-128"/>
              </a:rPr>
              <a:t>変換ツール 作成</a:t>
            </a:r>
            <a:endParaRPr kumimoji="1" lang="ja-JP" altLang="en-US" sz="1100" b="0" i="0" u="none" strike="noStrike" cap="none" normalizeH="0" baseline="0" dirty="0">
              <a:ln>
                <a:noFill/>
              </a:ln>
              <a:solidFill>
                <a:srgbClr val="4D4D4D"/>
              </a:solidFill>
              <a:effectLst/>
              <a:latin typeface="Arial" charset="0"/>
              <a:cs typeface="メイリオ" pitchFamily="50" charset="-128"/>
            </a:endParaRPr>
          </a:p>
        </p:txBody>
      </p:sp>
      <p:cxnSp>
        <p:nvCxnSpPr>
          <p:cNvPr id="48" name="直線矢印コネクタ 47"/>
          <p:cNvCxnSpPr/>
          <p:nvPr/>
        </p:nvCxnSpPr>
        <p:spPr>
          <a:xfrm flipV="1">
            <a:off x="529887" y="4601839"/>
            <a:ext cx="400855" cy="1230500"/>
          </a:xfrm>
          <a:prstGeom prst="straightConnector1">
            <a:avLst/>
          </a:prstGeom>
          <a:ln w="57150">
            <a:solidFill>
              <a:srgbClr val="ABD9DD"/>
            </a:solidFill>
            <a:tailEnd type="stealth" w="lg" len="lg"/>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72316" y="4712792"/>
            <a:ext cx="747242" cy="24814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ts val="1200"/>
              </a:lnSpc>
              <a:spcBef>
                <a:spcPts val="0"/>
              </a:spcBef>
            </a:pPr>
            <a:r>
              <a:rPr lang="ja-JP" altLang="en-US" sz="1050" b="1" dirty="0">
                <a:solidFill>
                  <a:schemeClr val="tx1">
                    <a:lumMod val="75000"/>
                    <a:lumOff val="25000"/>
                  </a:schemeClr>
                </a:solidFill>
                <a:latin typeface="+mj-ea"/>
                <a:ea typeface="+mj-ea"/>
              </a:rPr>
              <a:t>第</a:t>
            </a:r>
            <a:r>
              <a:rPr lang="en-US" altLang="ja-JP" sz="1400" b="1" dirty="0">
                <a:solidFill>
                  <a:schemeClr val="tx1">
                    <a:lumMod val="75000"/>
                    <a:lumOff val="25000"/>
                  </a:schemeClr>
                </a:solidFill>
                <a:latin typeface="+mj-ea"/>
                <a:ea typeface="+mj-ea"/>
              </a:rPr>
              <a:t>1</a:t>
            </a:r>
            <a:r>
              <a:rPr lang="ja-JP" altLang="en-US" sz="1050" b="1" dirty="0">
                <a:solidFill>
                  <a:schemeClr val="tx1">
                    <a:lumMod val="75000"/>
                    <a:lumOff val="25000"/>
                  </a:schemeClr>
                </a:solidFill>
                <a:latin typeface="+mj-ea"/>
                <a:ea typeface="+mj-ea"/>
              </a:rPr>
              <a:t>段階</a:t>
            </a:r>
            <a:endParaRPr lang="en-US" altLang="ja-JP" sz="1050" b="1" dirty="0">
              <a:solidFill>
                <a:schemeClr val="tx1">
                  <a:lumMod val="75000"/>
                  <a:lumOff val="25000"/>
                </a:schemeClr>
              </a:solidFill>
              <a:latin typeface="+mj-ea"/>
              <a:ea typeface="+mj-ea"/>
            </a:endParaRPr>
          </a:p>
        </p:txBody>
      </p:sp>
      <p:sp>
        <p:nvSpPr>
          <p:cNvPr id="53" name="テキスト ボックス 52"/>
          <p:cNvSpPr txBox="1"/>
          <p:nvPr/>
        </p:nvSpPr>
        <p:spPr>
          <a:xfrm>
            <a:off x="72316" y="4908032"/>
            <a:ext cx="747242" cy="4001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ts val="1200"/>
              </a:lnSpc>
              <a:spcBef>
                <a:spcPts val="0"/>
              </a:spcBef>
            </a:pPr>
            <a:r>
              <a:rPr lang="ja-JP" altLang="en-US" sz="1050" dirty="0">
                <a:solidFill>
                  <a:schemeClr val="tx1">
                    <a:lumMod val="75000"/>
                    <a:lumOff val="25000"/>
                  </a:schemeClr>
                </a:solidFill>
                <a:latin typeface="+mj-ea"/>
                <a:ea typeface="+mj-ea"/>
              </a:rPr>
              <a:t>認知度の</a:t>
            </a:r>
            <a:endParaRPr lang="en-US" altLang="ja-JP" sz="1050" dirty="0">
              <a:solidFill>
                <a:schemeClr val="tx1">
                  <a:lumMod val="75000"/>
                  <a:lumOff val="25000"/>
                </a:schemeClr>
              </a:solidFill>
              <a:latin typeface="+mj-ea"/>
              <a:ea typeface="+mj-ea"/>
            </a:endParaRPr>
          </a:p>
          <a:p>
            <a:pPr>
              <a:lnSpc>
                <a:spcPts val="1200"/>
              </a:lnSpc>
              <a:spcBef>
                <a:spcPts val="0"/>
              </a:spcBef>
            </a:pPr>
            <a:r>
              <a:rPr lang="ja-JP" altLang="en-US" sz="1050" dirty="0">
                <a:solidFill>
                  <a:schemeClr val="tx1">
                    <a:lumMod val="75000"/>
                    <a:lumOff val="25000"/>
                  </a:schemeClr>
                </a:solidFill>
                <a:latin typeface="+mj-ea"/>
                <a:ea typeface="+mj-ea"/>
              </a:rPr>
              <a:t>向上</a:t>
            </a:r>
          </a:p>
        </p:txBody>
      </p:sp>
      <p:sp>
        <p:nvSpPr>
          <p:cNvPr id="54" name="テキスト ボックス 53"/>
          <p:cNvSpPr txBox="1"/>
          <p:nvPr/>
        </p:nvSpPr>
        <p:spPr>
          <a:xfrm>
            <a:off x="468360" y="3339830"/>
            <a:ext cx="747242" cy="2616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ts val="1200"/>
              </a:lnSpc>
              <a:spcBef>
                <a:spcPts val="0"/>
              </a:spcBef>
            </a:pPr>
            <a:r>
              <a:rPr lang="ja-JP" altLang="en-US" sz="1050" b="1" dirty="0">
                <a:solidFill>
                  <a:schemeClr val="tx1">
                    <a:lumMod val="75000"/>
                    <a:lumOff val="25000"/>
                  </a:schemeClr>
                </a:solidFill>
                <a:latin typeface="+mj-ea"/>
                <a:ea typeface="+mj-ea"/>
              </a:rPr>
              <a:t>第</a:t>
            </a:r>
            <a:r>
              <a:rPr lang="en-US" altLang="ja-JP" sz="1400" b="1" dirty="0">
                <a:solidFill>
                  <a:schemeClr val="tx1">
                    <a:lumMod val="75000"/>
                    <a:lumOff val="25000"/>
                  </a:schemeClr>
                </a:solidFill>
                <a:latin typeface="+mj-ea"/>
                <a:ea typeface="+mj-ea"/>
              </a:rPr>
              <a:t>2</a:t>
            </a:r>
            <a:r>
              <a:rPr lang="ja-JP" altLang="en-US" sz="1050" b="1" dirty="0">
                <a:solidFill>
                  <a:schemeClr val="tx1">
                    <a:lumMod val="75000"/>
                    <a:lumOff val="25000"/>
                  </a:schemeClr>
                </a:solidFill>
                <a:latin typeface="+mj-ea"/>
                <a:ea typeface="+mj-ea"/>
              </a:rPr>
              <a:t>段階</a:t>
            </a:r>
            <a:endParaRPr lang="en-US" altLang="ja-JP" sz="1050" b="1" dirty="0">
              <a:solidFill>
                <a:schemeClr val="tx1">
                  <a:lumMod val="75000"/>
                  <a:lumOff val="25000"/>
                </a:schemeClr>
              </a:solidFill>
              <a:latin typeface="+mj-ea"/>
              <a:ea typeface="+mj-ea"/>
            </a:endParaRPr>
          </a:p>
        </p:txBody>
      </p:sp>
      <p:sp>
        <p:nvSpPr>
          <p:cNvPr id="55" name="テキスト ボックス 54"/>
          <p:cNvSpPr txBox="1"/>
          <p:nvPr/>
        </p:nvSpPr>
        <p:spPr>
          <a:xfrm>
            <a:off x="475542" y="3554399"/>
            <a:ext cx="740060" cy="4001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ts val="1200"/>
              </a:lnSpc>
              <a:spcBef>
                <a:spcPts val="0"/>
              </a:spcBef>
            </a:pPr>
            <a:r>
              <a:rPr lang="ja-JP" altLang="en-US" sz="1050" dirty="0">
                <a:solidFill>
                  <a:schemeClr val="tx1">
                    <a:lumMod val="75000"/>
                    <a:lumOff val="25000"/>
                  </a:schemeClr>
                </a:solidFill>
                <a:latin typeface="+mj-ea"/>
                <a:ea typeface="+mj-ea"/>
              </a:rPr>
              <a:t>質・量の</a:t>
            </a:r>
            <a:endParaRPr lang="en-US" altLang="ja-JP" sz="1050" dirty="0">
              <a:solidFill>
                <a:schemeClr val="tx1">
                  <a:lumMod val="75000"/>
                  <a:lumOff val="25000"/>
                </a:schemeClr>
              </a:solidFill>
              <a:latin typeface="+mj-ea"/>
              <a:ea typeface="+mj-ea"/>
            </a:endParaRPr>
          </a:p>
          <a:p>
            <a:pPr>
              <a:lnSpc>
                <a:spcPts val="1200"/>
              </a:lnSpc>
              <a:spcBef>
                <a:spcPts val="0"/>
              </a:spcBef>
            </a:pPr>
            <a:r>
              <a:rPr lang="ja-JP" altLang="en-US" sz="1050" dirty="0">
                <a:solidFill>
                  <a:schemeClr val="tx1">
                    <a:lumMod val="75000"/>
                    <a:lumOff val="25000"/>
                  </a:schemeClr>
                </a:solidFill>
                <a:latin typeface="+mj-ea"/>
                <a:ea typeface="+mj-ea"/>
              </a:rPr>
              <a:t>充実</a:t>
            </a:r>
          </a:p>
        </p:txBody>
      </p:sp>
      <p:cxnSp>
        <p:nvCxnSpPr>
          <p:cNvPr id="56" name="直線矢印コネクタ 55"/>
          <p:cNvCxnSpPr>
            <a:cxnSpLocks/>
          </p:cNvCxnSpPr>
          <p:nvPr/>
        </p:nvCxnSpPr>
        <p:spPr>
          <a:xfrm flipV="1">
            <a:off x="943570" y="3005947"/>
            <a:ext cx="490088" cy="1544262"/>
          </a:xfrm>
          <a:prstGeom prst="straightConnector1">
            <a:avLst/>
          </a:prstGeom>
          <a:ln w="57150">
            <a:solidFill>
              <a:srgbClr val="5AB3BA"/>
            </a:solidFill>
            <a:tailEnd type="stealth" w="lg" len="lg"/>
          </a:ln>
        </p:spPr>
        <p:style>
          <a:lnRef idx="1">
            <a:schemeClr val="accent1"/>
          </a:lnRef>
          <a:fillRef idx="0">
            <a:schemeClr val="accent1"/>
          </a:fillRef>
          <a:effectRef idx="0">
            <a:schemeClr val="accent1"/>
          </a:effectRef>
          <a:fontRef idx="minor">
            <a:schemeClr val="tx1"/>
          </a:fontRef>
        </p:style>
      </p:cxnSp>
      <p:sp>
        <p:nvSpPr>
          <p:cNvPr id="58" name="角丸四角形 57"/>
          <p:cNvSpPr/>
          <p:nvPr/>
        </p:nvSpPr>
        <p:spPr bwMode="auto">
          <a:xfrm>
            <a:off x="1571929" y="2761359"/>
            <a:ext cx="3000887" cy="922911"/>
          </a:xfrm>
          <a:prstGeom prst="roundRect">
            <a:avLst>
              <a:gd name="adj" fmla="val 2746"/>
            </a:avLst>
          </a:prstGeom>
          <a:solidFill>
            <a:schemeClr val="accent5"/>
          </a:solidFill>
          <a:ln w="38100">
            <a:solidFill>
              <a:srgbClr val="68BAC0"/>
            </a:solidFill>
          </a:ln>
          <a:effectLst/>
        </p:spPr>
        <p:txBody>
          <a:bodyPr vert="horz" wrap="square" lIns="108000" tIns="0" rIns="0" bIns="0" numCol="1" rtlCol="0" anchor="ctr" anchorCtr="0" compatLnSpc="1">
            <a:prstTxWarp prst="textNoShape">
              <a:avLst/>
            </a:prstTxWarp>
            <a:noAutofit/>
          </a:bodyPr>
          <a:lstStyle/>
          <a:p>
            <a:pPr>
              <a:lnSpc>
                <a:spcPct val="120000"/>
              </a:lnSpc>
            </a:pPr>
            <a:r>
              <a:rPr lang="en-US" altLang="ja-JP" sz="1100" b="1" dirty="0">
                <a:latin typeface="Arial" charset="0"/>
                <a:cs typeface="メイリオ" pitchFamily="50" charset="-128"/>
              </a:rPr>
              <a:t>2021</a:t>
            </a:r>
            <a:r>
              <a:rPr lang="ja-JP" altLang="en-US" sz="1100" b="1" dirty="0">
                <a:latin typeface="Arial" charset="0"/>
                <a:cs typeface="メイリオ" pitchFamily="50" charset="-128"/>
              </a:rPr>
              <a:t>～</a:t>
            </a:r>
            <a:r>
              <a:rPr lang="ja-JP" altLang="en-US" sz="1100" dirty="0">
                <a:latin typeface="Arial" charset="0"/>
                <a:cs typeface="メイリオ" pitchFamily="50" charset="-128"/>
              </a:rPr>
              <a:t>　ポータルサイトリニューアル、データ作成マニュアルを基に作成したデータの公開、各所属が質の高い</a:t>
            </a:r>
            <a:r>
              <a:rPr lang="en-US" altLang="ja-JP" sz="1100" dirty="0">
                <a:latin typeface="Arial" charset="0"/>
                <a:cs typeface="メイリオ" pitchFamily="50" charset="-128"/>
              </a:rPr>
              <a:t>CSV</a:t>
            </a:r>
            <a:r>
              <a:rPr lang="ja-JP" altLang="en-US" sz="1100" dirty="0">
                <a:latin typeface="Arial" charset="0"/>
                <a:cs typeface="メイリオ" pitchFamily="50" charset="-128"/>
              </a:rPr>
              <a:t>ファイルを自主的に公開・維持管理できるよう支援</a:t>
            </a:r>
            <a:endParaRPr kumimoji="1" lang="ja-JP" altLang="en-US" sz="1100" b="0" i="0" u="none" strike="noStrike" cap="none" normalizeH="0" baseline="0" dirty="0">
              <a:ln>
                <a:noFill/>
              </a:ln>
              <a:solidFill>
                <a:srgbClr val="4D4D4D"/>
              </a:solidFill>
              <a:effectLst/>
              <a:latin typeface="Arial" charset="0"/>
              <a:cs typeface="メイリオ" pitchFamily="50" charset="-128"/>
            </a:endParaRPr>
          </a:p>
        </p:txBody>
      </p:sp>
      <p:sp>
        <p:nvSpPr>
          <p:cNvPr id="59" name="ホームベース 58"/>
          <p:cNvSpPr/>
          <p:nvPr/>
        </p:nvSpPr>
        <p:spPr>
          <a:xfrm>
            <a:off x="6522087" y="5996993"/>
            <a:ext cx="2985149" cy="408254"/>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a:solidFill>
                  <a:srgbClr val="000000"/>
                </a:solidFill>
                <a:latin typeface="+mj-ea"/>
                <a:ea typeface="+mj-ea"/>
              </a:rPr>
              <a:t>各所属が質の高い</a:t>
            </a:r>
            <a:r>
              <a:rPr lang="en-US" altLang="ja-JP" sz="1050" dirty="0">
                <a:solidFill>
                  <a:srgbClr val="000000"/>
                </a:solidFill>
                <a:latin typeface="+mj-ea"/>
                <a:ea typeface="+mj-ea"/>
              </a:rPr>
              <a:t>CSV</a:t>
            </a:r>
            <a:r>
              <a:rPr lang="ja-JP" altLang="en-US" sz="1050" dirty="0">
                <a:solidFill>
                  <a:srgbClr val="000000"/>
                </a:solidFill>
                <a:latin typeface="+mj-ea"/>
                <a:ea typeface="+mj-ea"/>
              </a:rPr>
              <a:t>ファイルを</a:t>
            </a:r>
            <a:endParaRPr lang="en-US" altLang="ja-JP" sz="1050" dirty="0">
              <a:solidFill>
                <a:srgbClr val="000000"/>
              </a:solidFill>
              <a:latin typeface="+mj-ea"/>
              <a:ea typeface="+mj-ea"/>
            </a:endParaRPr>
          </a:p>
          <a:p>
            <a:pPr algn="ctr">
              <a:lnSpc>
                <a:spcPct val="100000"/>
              </a:lnSpc>
            </a:pPr>
            <a:r>
              <a:rPr lang="ja-JP" altLang="en-US" sz="1050" dirty="0">
                <a:solidFill>
                  <a:srgbClr val="000000"/>
                </a:solidFill>
                <a:latin typeface="+mj-ea"/>
                <a:ea typeface="+mj-ea"/>
              </a:rPr>
              <a:t>自主的に公開・維持管理できるよう支援</a:t>
            </a:r>
            <a:endParaRPr lang="en-US" altLang="ja-JP" sz="1050" dirty="0">
              <a:solidFill>
                <a:srgbClr val="000000"/>
              </a:solidFill>
              <a:latin typeface="+mj-ea"/>
              <a:ea typeface="+mj-ea"/>
            </a:endParaRPr>
          </a:p>
        </p:txBody>
      </p:sp>
      <p:sp>
        <p:nvSpPr>
          <p:cNvPr id="60" name="ホームベース 56">
            <a:extLst>
              <a:ext uri="{FF2B5EF4-FFF2-40B4-BE49-F238E27FC236}">
                <a16:creationId xmlns:a16="http://schemas.microsoft.com/office/drawing/2014/main" id="{7EAEAEA9-5A41-47DA-ACD5-E387C61FB057}"/>
              </a:ext>
            </a:extLst>
          </p:cNvPr>
          <p:cNvSpPr/>
          <p:nvPr/>
        </p:nvSpPr>
        <p:spPr>
          <a:xfrm>
            <a:off x="6515009" y="5506518"/>
            <a:ext cx="2959709" cy="402566"/>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50" dirty="0">
                <a:solidFill>
                  <a:srgbClr val="000000"/>
                </a:solidFill>
                <a:latin typeface="+mj-ea"/>
                <a:ea typeface="+mj-ea"/>
              </a:rPr>
              <a:t>公開データセット・活用事例増加</a:t>
            </a:r>
            <a:endParaRPr lang="en-US" altLang="ja-JP" sz="1050" dirty="0">
              <a:solidFill>
                <a:srgbClr val="000000"/>
              </a:solidFill>
              <a:latin typeface="+mj-ea"/>
              <a:ea typeface="+mj-ea"/>
            </a:endParaRPr>
          </a:p>
        </p:txBody>
      </p:sp>
      <p:sp>
        <p:nvSpPr>
          <p:cNvPr id="61" name="ホームベース 60"/>
          <p:cNvSpPr/>
          <p:nvPr/>
        </p:nvSpPr>
        <p:spPr>
          <a:xfrm>
            <a:off x="4809445" y="5996993"/>
            <a:ext cx="1637718" cy="408254"/>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900" dirty="0">
                <a:solidFill>
                  <a:srgbClr val="000000"/>
                </a:solidFill>
                <a:latin typeface="+mj-ea"/>
                <a:ea typeface="+mj-ea"/>
              </a:rPr>
              <a:t>データ作成マニュアルを基に作成したデータの公開</a:t>
            </a:r>
            <a:endParaRPr lang="en-US" altLang="ja-JP" sz="900" dirty="0">
              <a:solidFill>
                <a:srgbClr val="000000"/>
              </a:solidFill>
              <a:latin typeface="+mj-ea"/>
              <a:ea typeface="+mj-ea"/>
            </a:endParaRPr>
          </a:p>
        </p:txBody>
      </p:sp>
      <p:sp>
        <p:nvSpPr>
          <p:cNvPr id="62" name="正方形/長方形 61"/>
          <p:cNvSpPr/>
          <p:nvPr/>
        </p:nvSpPr>
        <p:spPr>
          <a:xfrm>
            <a:off x="4798160" y="2588728"/>
            <a:ext cx="4894479" cy="955646"/>
          </a:xfrm>
          <a:prstGeom prst="rect">
            <a:avLst/>
          </a:prstGeom>
          <a:ln>
            <a:solidFill>
              <a:srgbClr val="DF5327"/>
            </a:solidFill>
          </a:ln>
        </p:spPr>
        <p:txBody>
          <a:bodyPr wrap="square">
            <a:spAutoFit/>
          </a:bodyPr>
          <a:lstStyle/>
          <a:p>
            <a:pPr>
              <a:lnSpc>
                <a:spcPct val="120000"/>
              </a:lnSpc>
            </a:pPr>
            <a:r>
              <a:rPr lang="en-US" altLang="ja-JP" sz="1100" dirty="0">
                <a:solidFill>
                  <a:schemeClr val="tx1"/>
                </a:solidFill>
                <a:latin typeface="+mj-ea"/>
                <a:cs typeface="メイリオ" pitchFamily="50" charset="-128"/>
              </a:rPr>
              <a:t>【</a:t>
            </a:r>
            <a:r>
              <a:rPr lang="ja-JP" altLang="en-US" sz="1100" dirty="0">
                <a:solidFill>
                  <a:schemeClr val="tx1"/>
                </a:solidFill>
                <a:latin typeface="+mj-ea"/>
                <a:cs typeface="メイリオ" pitchFamily="50" charset="-128"/>
              </a:rPr>
              <a:t>期待される効果</a:t>
            </a:r>
            <a:r>
              <a:rPr lang="en-US" altLang="ja-JP" sz="1100" dirty="0">
                <a:solidFill>
                  <a:schemeClr val="tx1"/>
                </a:solidFill>
                <a:latin typeface="+mj-ea"/>
                <a:cs typeface="メイリオ" pitchFamily="50" charset="-128"/>
              </a:rPr>
              <a:t>】</a:t>
            </a:r>
          </a:p>
          <a:p>
            <a:pPr marL="171450" indent="-171450">
              <a:lnSpc>
                <a:spcPct val="120000"/>
              </a:lnSpc>
              <a:buFont typeface="Arial" panose="020B0604020202020204" pitchFamily="34" charset="0"/>
              <a:buChar char="•"/>
            </a:pPr>
            <a:r>
              <a:rPr lang="ja-JP" altLang="en-US" sz="1100" dirty="0">
                <a:solidFill>
                  <a:schemeClr val="tx1"/>
                </a:solidFill>
                <a:latin typeface="+mj-ea"/>
                <a:cs typeface="メイリオ" pitchFamily="50" charset="-128"/>
              </a:rPr>
              <a:t>情報発信・アプリ等データ活用事例の増加による生活の利便性向上</a:t>
            </a:r>
          </a:p>
          <a:p>
            <a:pPr marL="171450" indent="-171450">
              <a:lnSpc>
                <a:spcPct val="120000"/>
              </a:lnSpc>
              <a:buFont typeface="Arial" panose="020B0604020202020204" pitchFamily="34" charset="0"/>
              <a:buChar char="•"/>
            </a:pPr>
            <a:r>
              <a:rPr lang="ja-JP" altLang="en-US" sz="1100" dirty="0">
                <a:solidFill>
                  <a:schemeClr val="tx1"/>
                </a:solidFill>
                <a:latin typeface="+mj-ea"/>
                <a:cs typeface="メイリオ" pitchFamily="50" charset="-128"/>
              </a:rPr>
              <a:t>データ活用による業務効率化（官・民）</a:t>
            </a:r>
          </a:p>
          <a:p>
            <a:pPr marL="171450" indent="-171450">
              <a:lnSpc>
                <a:spcPct val="120000"/>
              </a:lnSpc>
              <a:buFont typeface="Arial" panose="020B0604020202020204" pitchFamily="34" charset="0"/>
              <a:buChar char="•"/>
            </a:pPr>
            <a:r>
              <a:rPr lang="ja-JP" altLang="en-US" sz="1100" dirty="0">
                <a:solidFill>
                  <a:schemeClr val="tx1"/>
                </a:solidFill>
                <a:latin typeface="+mj-ea"/>
                <a:cs typeface="メイリオ" pitchFamily="50" charset="-128"/>
              </a:rPr>
              <a:t>行政の透明性向上</a:t>
            </a:r>
            <a:endParaRPr lang="en-US" altLang="ja-JP" sz="1100" dirty="0">
              <a:solidFill>
                <a:schemeClr val="tx1"/>
              </a:solidFill>
              <a:latin typeface="+mj-ea"/>
              <a:cs typeface="メイリオ" pitchFamily="50" charset="-128"/>
            </a:endParaRPr>
          </a:p>
        </p:txBody>
      </p:sp>
      <p:sp>
        <p:nvSpPr>
          <p:cNvPr id="25" name="角丸四角形 24"/>
          <p:cNvSpPr/>
          <p:nvPr/>
        </p:nvSpPr>
        <p:spPr bwMode="auto">
          <a:xfrm>
            <a:off x="4858275" y="3848105"/>
            <a:ext cx="4609426" cy="1048798"/>
          </a:xfrm>
          <a:prstGeom prst="roundRect">
            <a:avLst/>
          </a:prstGeom>
          <a:solidFill>
            <a:schemeClr val="accent5"/>
          </a:solidFill>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spAutoFit/>
          </a:bodyPr>
          <a:lstStyle/>
          <a:p>
            <a:r>
              <a:rPr lang="ja-JP" altLang="en-US" sz="1100" b="1" dirty="0">
                <a:solidFill>
                  <a:schemeClr val="accent2"/>
                </a:solidFill>
                <a:latin typeface="Arial" charset="0"/>
                <a:ea typeface="メイリオ" pitchFamily="50" charset="-128"/>
                <a:cs typeface="メイリオ" pitchFamily="50" charset="-128"/>
              </a:rPr>
              <a:t>　取組の経過</a:t>
            </a:r>
            <a:endParaRPr lang="en-US" altLang="ja-JP" sz="1100" b="1" dirty="0">
              <a:solidFill>
                <a:schemeClr val="accent2"/>
              </a:solidFill>
              <a:latin typeface="Arial" charset="0"/>
              <a:ea typeface="メイリオ" pitchFamily="50" charset="-128"/>
              <a:cs typeface="メイリオ" pitchFamily="50" charset="-128"/>
            </a:endParaRPr>
          </a:p>
          <a:p>
            <a:r>
              <a:rPr lang="ja-JP" altLang="en-US" sz="1100" dirty="0">
                <a:solidFill>
                  <a:schemeClr val="tx1"/>
                </a:solidFill>
                <a:latin typeface="Arial" charset="0"/>
                <a:ea typeface="メイリオ" pitchFamily="50" charset="-128"/>
                <a:cs typeface="メイリオ" pitchFamily="50" charset="-128"/>
              </a:rPr>
              <a:t>企業等のニーズが高いデータセットを中心に令和４年度末に</a:t>
            </a:r>
            <a:r>
              <a:rPr lang="en-US" altLang="ja-JP" sz="1100" dirty="0">
                <a:solidFill>
                  <a:schemeClr val="tx1"/>
                </a:solidFill>
                <a:latin typeface="Arial" charset="0"/>
                <a:ea typeface="メイリオ" pitchFamily="50" charset="-128"/>
                <a:cs typeface="メイリオ" pitchFamily="50" charset="-128"/>
              </a:rPr>
              <a:t>280</a:t>
            </a:r>
            <a:r>
              <a:rPr lang="ja-JP" altLang="en-US" sz="1100" dirty="0">
                <a:solidFill>
                  <a:schemeClr val="tx1"/>
                </a:solidFill>
                <a:latin typeface="Arial" charset="0"/>
                <a:ea typeface="メイリオ" pitchFamily="50" charset="-128"/>
                <a:cs typeface="メイリオ" pitchFamily="50" charset="-128"/>
              </a:rPr>
              <a:t>のデータセットを公開しました。また、オープンデータポータルサイトの市民認知度向上などに取り組みました。</a:t>
            </a:r>
          </a:p>
        </p:txBody>
      </p:sp>
    </p:spTree>
    <p:extLst>
      <p:ext uri="{BB962C8B-B14F-4D97-AF65-F5344CB8AC3E}">
        <p14:creationId xmlns:p14="http://schemas.microsoft.com/office/powerpoint/2010/main" val="3747329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90507" y="2893600"/>
            <a:ext cx="1885147" cy="1475035"/>
          </a:xfrm>
          <a:prstGeom prst="rect">
            <a:avLst/>
          </a:prstGeom>
        </p:spPr>
      </p:pic>
      <p:sp>
        <p:nvSpPr>
          <p:cNvPr id="60" name="正方形/長方形 59"/>
          <p:cNvSpPr/>
          <p:nvPr/>
        </p:nvSpPr>
        <p:spPr bwMode="auto">
          <a:xfrm>
            <a:off x="557612" y="2842340"/>
            <a:ext cx="1886894" cy="1534442"/>
          </a:xfrm>
          <a:prstGeom prst="rect">
            <a:avLst/>
          </a:prstGeom>
          <a:solidFill>
            <a:schemeClr val="bg1">
              <a:lumMod val="95000"/>
            </a:schemeClr>
          </a:solidFill>
          <a:ln>
            <a:noFill/>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chemeClr val="tx1"/>
                </a:solidFill>
                <a:latin typeface="メイリオ" panose="020B0604030504040204" pitchFamily="50" charset="-128"/>
              </a:rPr>
              <a:pPr eaLnBrk="1" hangingPunct="1"/>
              <a:t>30</a:t>
            </a:fld>
            <a:endParaRPr kumimoji="0" lang="en-US" altLang="ja-JP" sz="1000">
              <a:solidFill>
                <a:schemeClr val="tx1"/>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en-US" altLang="ja-JP" dirty="0"/>
              <a:t>EBPM</a:t>
            </a:r>
            <a:r>
              <a:rPr lang="ja-JP" altLang="en-US" dirty="0"/>
              <a:t>の推進</a:t>
            </a:r>
            <a:endParaRPr lang="ja-JP" altLang="en-US" sz="2000" dirty="0"/>
          </a:p>
        </p:txBody>
      </p:sp>
      <p:sp>
        <p:nvSpPr>
          <p:cNvPr id="31" name="テキスト ボックス 30"/>
          <p:cNvSpPr txBox="1"/>
          <p:nvPr/>
        </p:nvSpPr>
        <p:spPr>
          <a:xfrm>
            <a:off x="209314" y="782845"/>
            <a:ext cx="9297923" cy="167398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20000"/>
              </a:lnSpc>
              <a:spcBef>
                <a:spcPts val="600"/>
              </a:spcBef>
            </a:pPr>
            <a:r>
              <a:rPr kumimoji="0" lang="ja-JP" altLang="en-US" sz="1690" kern="0" dirty="0">
                <a:solidFill>
                  <a:srgbClr val="C00000"/>
                </a:solidFill>
                <a:latin typeface="+mj-ea"/>
                <a:ea typeface="+mj-ea"/>
                <a:sym typeface="Helvetica Light"/>
              </a:rPr>
              <a:t>データの可視化によるデータ活用推進と人材育成</a:t>
            </a:r>
            <a:endParaRPr lang="en-US" altLang="ja-JP" sz="1690" dirty="0">
              <a:solidFill>
                <a:prstClr val="black"/>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施策の企画及び立案において、データを客観的な証拠として活用する</a:t>
            </a:r>
            <a:r>
              <a:rPr lang="en-US" altLang="ja-JP" sz="1100" dirty="0">
                <a:solidFill>
                  <a:schemeClr val="tx1"/>
                </a:solidFill>
                <a:latin typeface="+mj-ea"/>
                <a:ea typeface="+mj-ea"/>
              </a:rPr>
              <a:t>EBPM</a:t>
            </a:r>
            <a:r>
              <a:rPr lang="ja-JP" altLang="en-US" sz="1100" dirty="0">
                <a:solidFill>
                  <a:schemeClr val="tx1"/>
                </a:solidFill>
                <a:latin typeface="+mj-ea"/>
                <a:ea typeface="+mj-ea"/>
              </a:rPr>
              <a:t>（</a:t>
            </a:r>
            <a:r>
              <a:rPr lang="en-US" altLang="ja-JP" sz="1100" dirty="0">
                <a:solidFill>
                  <a:schemeClr val="tx1"/>
                </a:solidFill>
                <a:latin typeface="+mj-ea"/>
                <a:ea typeface="+mj-ea"/>
              </a:rPr>
              <a:t>Evidence Based Policy Making</a:t>
            </a:r>
            <a:r>
              <a:rPr lang="ja-JP" altLang="en-US" sz="1100" dirty="0">
                <a:solidFill>
                  <a:schemeClr val="tx1"/>
                </a:solidFill>
                <a:latin typeface="+mj-ea"/>
                <a:ea typeface="+mj-ea"/>
              </a:rPr>
              <a:t>）が期待されている。</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施策実施の背景や課題について、市民ニーズや現状の行政課題の把握と仮説設定をデータに基づき実施し、実施結果を受けて仮説検証と施策の見直しにつなげるサイクルの確立をめざす。</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国のデータ戦略に関する動向を注視しつつ、本市におけるデータ標準化の検討が今後なされていくことを念頭に、まずは人口等の基礎データを対象とし、</a:t>
            </a:r>
            <a:r>
              <a:rPr lang="en-US" altLang="ja-JP" sz="1100" dirty="0">
                <a:solidFill>
                  <a:schemeClr val="tx1"/>
                </a:solidFill>
                <a:latin typeface="+mj-ea"/>
                <a:ea typeface="+mj-ea"/>
              </a:rPr>
              <a:t>BI</a:t>
            </a:r>
            <a:r>
              <a:rPr lang="ja-JP" altLang="en-US" sz="1100" dirty="0">
                <a:solidFill>
                  <a:schemeClr val="tx1"/>
                </a:solidFill>
                <a:latin typeface="+mj-ea"/>
                <a:ea typeface="+mj-ea"/>
              </a:rPr>
              <a:t>（</a:t>
            </a:r>
            <a:r>
              <a:rPr lang="en-US" altLang="ja-JP" sz="1100" dirty="0">
                <a:solidFill>
                  <a:schemeClr val="tx1"/>
                </a:solidFill>
                <a:latin typeface="+mj-ea"/>
                <a:ea typeface="+mj-ea"/>
              </a:rPr>
              <a:t>Business Intelligence</a:t>
            </a:r>
            <a:r>
              <a:rPr lang="ja-JP" altLang="en-US" sz="1100" dirty="0">
                <a:solidFill>
                  <a:schemeClr val="tx1"/>
                </a:solidFill>
                <a:latin typeface="+mj-ea"/>
                <a:ea typeface="+mj-ea"/>
              </a:rPr>
              <a:t>）ツールを活用してデータを整形・結合・可視化していくことで、庁内におけるデータ活用の機運醸成と人材育成に取り組む。</a:t>
            </a:r>
            <a:endParaRPr lang="en-US" altLang="ja-JP" sz="1100" dirty="0">
              <a:solidFill>
                <a:schemeClr val="tx1"/>
              </a:solidFill>
              <a:latin typeface="+mj-ea"/>
              <a:ea typeface="+mj-ea"/>
            </a:endParaRPr>
          </a:p>
        </p:txBody>
      </p:sp>
      <p:graphicFrame>
        <p:nvGraphicFramePr>
          <p:cNvPr id="63" name="表 62"/>
          <p:cNvGraphicFramePr>
            <a:graphicFrameLocks noGrp="1"/>
          </p:cNvGraphicFramePr>
          <p:nvPr>
            <p:extLst>
              <p:ext uri="{D42A27DB-BD31-4B8C-83A1-F6EECF244321}">
                <p14:modId xmlns:p14="http://schemas.microsoft.com/office/powerpoint/2010/main" val="989635908"/>
              </p:ext>
            </p:extLst>
          </p:nvPr>
        </p:nvGraphicFramePr>
        <p:xfrm>
          <a:off x="4767235" y="5191988"/>
          <a:ext cx="4740002" cy="1297352"/>
        </p:xfrm>
        <a:graphic>
          <a:graphicData uri="http://schemas.openxmlformats.org/drawingml/2006/table">
            <a:tbl>
              <a:tblPr firstRow="1"/>
              <a:tblGrid>
                <a:gridCol w="1697933">
                  <a:extLst>
                    <a:ext uri="{9D8B030D-6E8A-4147-A177-3AD203B41FA5}">
                      <a16:colId xmlns:a16="http://schemas.microsoft.com/office/drawing/2014/main" val="20000"/>
                    </a:ext>
                  </a:extLst>
                </a:gridCol>
                <a:gridCol w="1548172">
                  <a:extLst>
                    <a:ext uri="{9D8B030D-6E8A-4147-A177-3AD203B41FA5}">
                      <a16:colId xmlns:a16="http://schemas.microsoft.com/office/drawing/2014/main" val="20001"/>
                    </a:ext>
                  </a:extLst>
                </a:gridCol>
                <a:gridCol w="1493897">
                  <a:extLst>
                    <a:ext uri="{9D8B030D-6E8A-4147-A177-3AD203B41FA5}">
                      <a16:colId xmlns:a16="http://schemas.microsoft.com/office/drawing/2014/main" val="20002"/>
                    </a:ext>
                  </a:extLst>
                </a:gridCol>
              </a:tblGrid>
              <a:tr h="2893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2021</a:t>
                      </a:r>
                      <a:r>
                        <a:rPr kumimoji="1" lang="ja-JP" altLang="en-US" sz="1100" b="0" kern="1200" dirty="0">
                          <a:solidFill>
                            <a:schemeClr val="lt1"/>
                          </a:solidFill>
                          <a:latin typeface="+mj-ea"/>
                          <a:ea typeface="+mj-ea"/>
                          <a:cs typeface="+mn-cs"/>
                        </a:rPr>
                        <a:t>年度</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2022</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2023</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504000">
                <a:tc>
                  <a:txBody>
                    <a:bodyPr/>
                    <a:lstStyle/>
                    <a:p>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r h="504000">
                <a:tc>
                  <a:txBody>
                    <a:bodyPr/>
                    <a:lstStyle/>
                    <a:p>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830247823"/>
                  </a:ext>
                </a:extLst>
              </a:tr>
            </a:tbl>
          </a:graphicData>
        </a:graphic>
      </p:graphicFrame>
      <p:sp>
        <p:nvSpPr>
          <p:cNvPr id="84" name="テキスト ボックス 83"/>
          <p:cNvSpPr txBox="1"/>
          <p:nvPr/>
        </p:nvSpPr>
        <p:spPr>
          <a:xfrm>
            <a:off x="7689322" y="2436952"/>
            <a:ext cx="2045302" cy="40203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ts val="1200"/>
              </a:lnSpc>
              <a:spcBef>
                <a:spcPts val="0"/>
              </a:spcBef>
            </a:pPr>
            <a:r>
              <a:rPr lang="ja-JP" altLang="en-US" sz="1000" dirty="0">
                <a:solidFill>
                  <a:schemeClr val="tx1">
                    <a:lumMod val="75000"/>
                    <a:lumOff val="25000"/>
                  </a:schemeClr>
                </a:solidFill>
                <a:latin typeface="+mj-ea"/>
                <a:ea typeface="+mj-ea"/>
              </a:rPr>
              <a:t>▼企画立案の検討資料として活用し、</a:t>
            </a:r>
            <a:r>
              <a:rPr lang="en-US" altLang="ja-JP" sz="1000" dirty="0">
                <a:solidFill>
                  <a:schemeClr val="tx1">
                    <a:lumMod val="75000"/>
                    <a:lumOff val="25000"/>
                  </a:schemeClr>
                </a:solidFill>
                <a:latin typeface="+mj-ea"/>
                <a:ea typeface="+mj-ea"/>
              </a:rPr>
              <a:t>EBPM</a:t>
            </a:r>
            <a:r>
              <a:rPr lang="ja-JP" altLang="en-US" sz="1000" dirty="0">
                <a:solidFill>
                  <a:schemeClr val="tx1">
                    <a:lumMod val="75000"/>
                    <a:lumOff val="25000"/>
                  </a:schemeClr>
                </a:solidFill>
                <a:latin typeface="+mj-ea"/>
                <a:ea typeface="+mj-ea"/>
              </a:rPr>
              <a:t>推進につなげる</a:t>
            </a:r>
          </a:p>
        </p:txBody>
      </p:sp>
      <p:pic>
        <p:nvPicPr>
          <p:cNvPr id="45" name="図 4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24901" y="2867735"/>
            <a:ext cx="601362" cy="601362"/>
          </a:xfrm>
          <a:prstGeom prst="rect">
            <a:avLst/>
          </a:prstGeom>
        </p:spPr>
      </p:pic>
      <p:pic>
        <p:nvPicPr>
          <p:cNvPr id="54" name="図 5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45072" y="3389794"/>
            <a:ext cx="979403" cy="979403"/>
          </a:xfrm>
          <a:prstGeom prst="rect">
            <a:avLst/>
          </a:prstGeom>
        </p:spPr>
      </p:pic>
      <p:sp>
        <p:nvSpPr>
          <p:cNvPr id="4" name="二等辺三角形 3"/>
          <p:cNvSpPr/>
          <p:nvPr/>
        </p:nvSpPr>
        <p:spPr bwMode="auto">
          <a:xfrm rot="5400000">
            <a:off x="7280479" y="3509058"/>
            <a:ext cx="554571" cy="180020"/>
          </a:xfrm>
          <a:prstGeom prst="triangle">
            <a:avLst/>
          </a:prstGeom>
          <a:solidFill>
            <a:srgbClr val="5AB3BA"/>
          </a:solidFill>
          <a:ln w="38100">
            <a:noFill/>
          </a:ln>
          <a:effectLst/>
        </p:spPr>
        <p:txBody>
          <a:bodyPr vert="horz" wrap="square" lIns="108000" tIns="0" rIns="0" bIns="0" numCol="1" rtlCol="0" anchor="ctr" anchorCtr="0" compatLnSpc="1">
            <a:prstTxWarp prst="textNoShape">
              <a:avLst/>
            </a:prstTxWarp>
            <a:noAutofit/>
          </a:bodyPr>
          <a:lstStyle/>
          <a:p>
            <a:pPr algn="ctr"/>
            <a:endParaRPr kumimoji="1" lang="ja-JP" altLang="en-US" sz="1100" b="1" dirty="0">
              <a:latin typeface="Arial" charset="0"/>
              <a:cs typeface="メイリオ" pitchFamily="50" charset="-128"/>
            </a:endParaRPr>
          </a:p>
        </p:txBody>
      </p:sp>
      <p:sp>
        <p:nvSpPr>
          <p:cNvPr id="42" name="テキスト ボックス 41"/>
          <p:cNvSpPr txBox="1"/>
          <p:nvPr/>
        </p:nvSpPr>
        <p:spPr>
          <a:xfrm>
            <a:off x="5398216" y="2425328"/>
            <a:ext cx="1960144" cy="4001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ts val="1200"/>
              </a:lnSpc>
              <a:spcBef>
                <a:spcPts val="0"/>
              </a:spcBef>
            </a:pPr>
            <a:r>
              <a:rPr lang="ja-JP" altLang="en-US" sz="1000" dirty="0">
                <a:solidFill>
                  <a:schemeClr val="tx1">
                    <a:lumMod val="75000"/>
                    <a:lumOff val="25000"/>
                  </a:schemeClr>
                </a:solidFill>
                <a:latin typeface="+mj-ea"/>
                <a:ea typeface="+mj-ea"/>
              </a:rPr>
              <a:t>▼整形及び結合したデータをグラフやマップ等に可視化</a:t>
            </a:r>
            <a:endParaRPr lang="en-US" altLang="ja-JP" sz="1000" dirty="0">
              <a:solidFill>
                <a:schemeClr val="tx1">
                  <a:lumMod val="75000"/>
                  <a:lumOff val="25000"/>
                </a:schemeClr>
              </a:solidFill>
              <a:latin typeface="+mj-ea"/>
              <a:ea typeface="+mj-ea"/>
            </a:endParaRPr>
          </a:p>
        </p:txBody>
      </p:sp>
      <p:sp>
        <p:nvSpPr>
          <p:cNvPr id="43" name="二等辺三角形 42"/>
          <p:cNvSpPr/>
          <p:nvPr/>
        </p:nvSpPr>
        <p:spPr bwMode="auto">
          <a:xfrm rot="5400000">
            <a:off x="4868211" y="3509058"/>
            <a:ext cx="554571" cy="180020"/>
          </a:xfrm>
          <a:prstGeom prst="triangle">
            <a:avLst/>
          </a:prstGeom>
          <a:solidFill>
            <a:srgbClr val="5AB3BA"/>
          </a:solidFill>
          <a:ln w="38100">
            <a:noFill/>
          </a:ln>
          <a:effectLst/>
        </p:spPr>
        <p:txBody>
          <a:bodyPr vert="horz" wrap="square" lIns="108000" tIns="0" rIns="0" bIns="0" numCol="1" rtlCol="0" anchor="ctr" anchorCtr="0" compatLnSpc="1">
            <a:prstTxWarp prst="textNoShape">
              <a:avLst/>
            </a:prstTxWarp>
            <a:noAutofit/>
          </a:bodyPr>
          <a:lstStyle/>
          <a:p>
            <a:pPr algn="ctr"/>
            <a:endParaRPr kumimoji="1" lang="ja-JP" altLang="en-US" sz="1100" b="1" dirty="0">
              <a:latin typeface="Arial" charset="0"/>
              <a:cs typeface="メイリオ" pitchFamily="50" charset="-128"/>
            </a:endParaRPr>
          </a:p>
        </p:txBody>
      </p:sp>
      <p:sp>
        <p:nvSpPr>
          <p:cNvPr id="44" name="二等辺三角形 43"/>
          <p:cNvSpPr/>
          <p:nvPr/>
        </p:nvSpPr>
        <p:spPr bwMode="auto">
          <a:xfrm rot="5400000">
            <a:off x="2419939" y="3509057"/>
            <a:ext cx="554571" cy="180020"/>
          </a:xfrm>
          <a:prstGeom prst="triangle">
            <a:avLst/>
          </a:prstGeom>
          <a:solidFill>
            <a:srgbClr val="5AB3BA"/>
          </a:solidFill>
          <a:ln w="38100">
            <a:noFill/>
          </a:ln>
          <a:effectLst/>
        </p:spPr>
        <p:txBody>
          <a:bodyPr vert="horz" wrap="square" lIns="108000" tIns="0" rIns="0" bIns="0" numCol="1" rtlCol="0" anchor="ctr" anchorCtr="0" compatLnSpc="1">
            <a:prstTxWarp prst="textNoShape">
              <a:avLst/>
            </a:prstTxWarp>
            <a:noAutofit/>
          </a:bodyPr>
          <a:lstStyle/>
          <a:p>
            <a:pPr algn="ctr"/>
            <a:endParaRPr kumimoji="1" lang="ja-JP" altLang="en-US" sz="1100" b="1" dirty="0">
              <a:latin typeface="Arial" charset="0"/>
              <a:cs typeface="メイリオ" pitchFamily="50" charset="-128"/>
            </a:endParaRPr>
          </a:p>
        </p:txBody>
      </p:sp>
      <p:sp>
        <p:nvSpPr>
          <p:cNvPr id="51" name="テキスト ボックス 50"/>
          <p:cNvSpPr txBox="1"/>
          <p:nvPr/>
        </p:nvSpPr>
        <p:spPr>
          <a:xfrm>
            <a:off x="518983" y="2438264"/>
            <a:ext cx="1960144" cy="4001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ts val="1200"/>
              </a:lnSpc>
              <a:spcBef>
                <a:spcPts val="0"/>
              </a:spcBef>
            </a:pPr>
            <a:r>
              <a:rPr lang="ja-JP" altLang="en-US" sz="1000" dirty="0">
                <a:solidFill>
                  <a:schemeClr val="tx1">
                    <a:lumMod val="75000"/>
                    <a:lumOff val="25000"/>
                  </a:schemeClr>
                </a:solidFill>
                <a:latin typeface="+mj-ea"/>
                <a:ea typeface="+mj-ea"/>
              </a:rPr>
              <a:t>▼各所属が各々保有している、標準化されていない各データ</a:t>
            </a:r>
            <a:endParaRPr lang="en-US" altLang="ja-JP" sz="1000" dirty="0">
              <a:solidFill>
                <a:schemeClr val="tx1">
                  <a:lumMod val="75000"/>
                  <a:lumOff val="25000"/>
                </a:schemeClr>
              </a:solidFill>
              <a:latin typeface="+mj-ea"/>
              <a:ea typeface="+mj-ea"/>
            </a:endParaRPr>
          </a:p>
        </p:txBody>
      </p:sp>
      <p:sp>
        <p:nvSpPr>
          <p:cNvPr id="53" name="正方形/長方形 52"/>
          <p:cNvSpPr/>
          <p:nvPr/>
        </p:nvSpPr>
        <p:spPr bwMode="auto">
          <a:xfrm>
            <a:off x="2965872" y="2867735"/>
            <a:ext cx="1886894" cy="1501461"/>
          </a:xfrm>
          <a:prstGeom prst="rect">
            <a:avLst/>
          </a:prstGeom>
          <a:solidFill>
            <a:schemeClr val="bg1">
              <a:lumMod val="95000"/>
            </a:schemeClr>
          </a:solidFill>
          <a:ln>
            <a:noFill/>
          </a:ln>
          <a:effectLst/>
        </p:spPr>
        <p:txBody>
          <a:bodyPr vert="horz" wrap="square" lIns="0" tIns="0" rIns="0" bIns="0" numCol="1" rtlCol="0" anchor="t" anchorCtr="0" compatLnSpc="1">
            <a:prstTxWarp prst="textNoShape">
              <a:avLst/>
            </a:prstTxWarp>
            <a:no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57" name="テキスト ボックス 56"/>
          <p:cNvSpPr txBox="1"/>
          <p:nvPr/>
        </p:nvSpPr>
        <p:spPr>
          <a:xfrm>
            <a:off x="2965872" y="2438264"/>
            <a:ext cx="1960144" cy="4001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ts val="1200"/>
              </a:lnSpc>
              <a:spcBef>
                <a:spcPts val="0"/>
              </a:spcBef>
            </a:pPr>
            <a:r>
              <a:rPr lang="ja-JP" altLang="en-US" sz="1000" dirty="0">
                <a:solidFill>
                  <a:schemeClr val="tx1">
                    <a:lumMod val="75000"/>
                    <a:lumOff val="25000"/>
                  </a:schemeClr>
                </a:solidFill>
                <a:latin typeface="+mj-ea"/>
                <a:ea typeface="+mj-ea"/>
              </a:rPr>
              <a:t>▼</a:t>
            </a:r>
            <a:r>
              <a:rPr lang="en-US" altLang="ja-JP" sz="1000" dirty="0">
                <a:solidFill>
                  <a:schemeClr val="tx1">
                    <a:lumMod val="75000"/>
                    <a:lumOff val="25000"/>
                  </a:schemeClr>
                </a:solidFill>
                <a:latin typeface="+mj-ea"/>
                <a:ea typeface="+mj-ea"/>
              </a:rPr>
              <a:t>BI</a:t>
            </a:r>
            <a:r>
              <a:rPr lang="ja-JP" altLang="en-US" sz="1000" dirty="0">
                <a:solidFill>
                  <a:schemeClr val="tx1">
                    <a:lumMod val="75000"/>
                    <a:lumOff val="25000"/>
                  </a:schemeClr>
                </a:solidFill>
                <a:latin typeface="+mj-ea"/>
                <a:ea typeface="+mj-ea"/>
              </a:rPr>
              <a:t>ツールを活用してデータを整形及び結合</a:t>
            </a:r>
            <a:endParaRPr lang="en-US" altLang="ja-JP" sz="1000" dirty="0">
              <a:solidFill>
                <a:schemeClr val="tx1">
                  <a:lumMod val="75000"/>
                  <a:lumOff val="25000"/>
                </a:schemeClr>
              </a:solidFill>
              <a:latin typeface="+mj-ea"/>
              <a:ea typeface="+mj-ea"/>
            </a:endParaRPr>
          </a:p>
        </p:txBody>
      </p:sp>
      <p:pic>
        <p:nvPicPr>
          <p:cNvPr id="5" name="図 4"/>
          <p:cNvPicPr>
            <a:picLocks noChangeAspect="1"/>
          </p:cNvPicPr>
          <p:nvPr/>
        </p:nvPicPr>
        <p:blipFill rotWithShape="1">
          <a:blip r:embed="rId5" cstate="email">
            <a:extLst>
              <a:ext uri="{28A0092B-C50C-407E-A947-70E740481C1C}">
                <a14:useLocalDpi xmlns:a14="http://schemas.microsoft.com/office/drawing/2010/main"/>
              </a:ext>
            </a:extLst>
          </a:blip>
          <a:srcRect b="-7571"/>
          <a:stretch/>
        </p:blipFill>
        <p:spPr>
          <a:xfrm>
            <a:off x="568929" y="2866111"/>
            <a:ext cx="1565256" cy="666190"/>
          </a:xfrm>
          <a:prstGeom prst="rect">
            <a:avLst/>
          </a:prstGeom>
        </p:spPr>
      </p:pic>
      <p:pic>
        <p:nvPicPr>
          <p:cNvPr id="7" name="図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68615" y="3188250"/>
            <a:ext cx="1108707" cy="1183172"/>
          </a:xfrm>
          <a:prstGeom prst="rect">
            <a:avLst/>
          </a:prstGeom>
        </p:spPr>
      </p:pic>
      <p:pic>
        <p:nvPicPr>
          <p:cNvPr id="6" name="図 5"/>
          <p:cNvPicPr>
            <a:picLocks noChangeAspect="1"/>
          </p:cNvPicPr>
          <p:nvPr/>
        </p:nvPicPr>
        <p:blipFill rotWithShape="1">
          <a:blip r:embed="rId7" cstate="email">
            <a:extLst>
              <a:ext uri="{28A0092B-C50C-407E-A947-70E740481C1C}">
                <a14:useLocalDpi xmlns:a14="http://schemas.microsoft.com/office/drawing/2010/main"/>
              </a:ext>
            </a:extLst>
          </a:blip>
          <a:srcRect b="-15188"/>
          <a:stretch/>
        </p:blipFill>
        <p:spPr>
          <a:xfrm>
            <a:off x="639280" y="3720619"/>
            <a:ext cx="1738042" cy="394001"/>
          </a:xfrm>
          <a:prstGeom prst="rect">
            <a:avLst/>
          </a:prstGeom>
        </p:spPr>
      </p:pic>
      <p:pic>
        <p:nvPicPr>
          <p:cNvPr id="8" name="図 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969797" y="3043325"/>
            <a:ext cx="1873959" cy="1131057"/>
          </a:xfrm>
          <a:prstGeom prst="rect">
            <a:avLst/>
          </a:prstGeom>
        </p:spPr>
      </p:pic>
      <p:sp>
        <p:nvSpPr>
          <p:cNvPr id="28" name="角丸四角形 27"/>
          <p:cNvSpPr/>
          <p:nvPr/>
        </p:nvSpPr>
        <p:spPr bwMode="auto">
          <a:xfrm>
            <a:off x="393590" y="4615473"/>
            <a:ext cx="4101831" cy="837152"/>
          </a:xfrm>
          <a:prstGeom prst="roundRect">
            <a:avLst>
              <a:gd name="adj" fmla="val 0"/>
            </a:avLst>
          </a:prstGeom>
          <a:ln>
            <a:solidFill>
              <a:srgbClr val="DF5327"/>
            </a:solidFill>
          </a:ln>
        </p:spPr>
        <p:txBody>
          <a:bodyPr wrap="square">
            <a:spAutoFit/>
          </a:bodyPr>
          <a:lstStyle/>
          <a:p>
            <a:r>
              <a:rPr lang="en-US" altLang="ja-JP" sz="1100" dirty="0">
                <a:solidFill>
                  <a:prstClr val="black"/>
                </a:solidFill>
                <a:latin typeface="+mj-lt"/>
                <a:ea typeface="メイリオ" panose="020B0604030504040204" pitchFamily="50" charset="-128"/>
              </a:rPr>
              <a:t>【</a:t>
            </a:r>
            <a:r>
              <a:rPr lang="ja-JP" altLang="en-US" sz="1100" dirty="0">
                <a:solidFill>
                  <a:prstClr val="black"/>
                </a:solidFill>
                <a:latin typeface="+mj-lt"/>
                <a:ea typeface="メイリオ" panose="020B0604030504040204" pitchFamily="50" charset="-128"/>
              </a:rPr>
              <a:t>期待される効果</a:t>
            </a:r>
            <a:r>
              <a:rPr lang="en-US" altLang="ja-JP" sz="1100" dirty="0">
                <a:solidFill>
                  <a:prstClr val="black"/>
                </a:solidFill>
                <a:latin typeface="+mj-lt"/>
                <a:ea typeface="メイリオ" panose="020B0604030504040204" pitchFamily="50" charset="-128"/>
              </a:rPr>
              <a:t>】</a:t>
            </a:r>
          </a:p>
          <a:p>
            <a:r>
              <a:rPr lang="ja-JP" altLang="en-US" sz="1100" dirty="0">
                <a:solidFill>
                  <a:prstClr val="black"/>
                </a:solidFill>
                <a:latin typeface="+mj-lt"/>
              </a:rPr>
              <a:t>・</a:t>
            </a:r>
            <a:r>
              <a:rPr lang="ja-JP" altLang="en-US" sz="1100" dirty="0">
                <a:solidFill>
                  <a:prstClr val="black"/>
                </a:solidFill>
                <a:latin typeface="+mj-lt"/>
                <a:ea typeface="メイリオ" panose="020B0604030504040204" pitchFamily="50" charset="-128"/>
              </a:rPr>
              <a:t>可視化によるデータに対する理解促進・企画の質向上</a:t>
            </a:r>
          </a:p>
          <a:p>
            <a:r>
              <a:rPr lang="ja-JP" altLang="en-US" sz="1100" dirty="0">
                <a:solidFill>
                  <a:prstClr val="black"/>
                </a:solidFill>
                <a:latin typeface="+mj-lt"/>
              </a:rPr>
              <a:t>・</a:t>
            </a:r>
            <a:r>
              <a:rPr lang="ja-JP" altLang="en-US" sz="1100" dirty="0">
                <a:solidFill>
                  <a:prstClr val="black"/>
                </a:solidFill>
                <a:latin typeface="+mj-lt"/>
                <a:ea typeface="メイリオ" panose="020B0604030504040204" pitchFamily="50" charset="-128"/>
              </a:rPr>
              <a:t>施策における対象の明確化・実施効果向上</a:t>
            </a:r>
            <a:endParaRPr lang="en-US" altLang="ja-JP" sz="1100" dirty="0">
              <a:solidFill>
                <a:prstClr val="black"/>
              </a:solidFill>
              <a:latin typeface="+mj-lt"/>
              <a:ea typeface="メイリオ" panose="020B0604030504040204" pitchFamily="50" charset="-128"/>
            </a:endParaRPr>
          </a:p>
        </p:txBody>
      </p:sp>
      <p:sp>
        <p:nvSpPr>
          <p:cNvPr id="30" name="ホームベース 29"/>
          <p:cNvSpPr/>
          <p:nvPr/>
        </p:nvSpPr>
        <p:spPr>
          <a:xfrm>
            <a:off x="4814621" y="6043904"/>
            <a:ext cx="4692616" cy="389042"/>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100" dirty="0">
                <a:solidFill>
                  <a:srgbClr val="000000"/>
                </a:solidFill>
                <a:latin typeface="+mj-ea"/>
                <a:ea typeface="+mj-ea"/>
              </a:rPr>
              <a:t>庁内におけるデータ活用の機運醸成と人材育成</a:t>
            </a:r>
            <a:endParaRPr lang="en-US" altLang="ja-JP" sz="1100" dirty="0">
              <a:solidFill>
                <a:srgbClr val="000000"/>
              </a:solidFill>
              <a:latin typeface="+mj-ea"/>
              <a:ea typeface="+mj-ea"/>
            </a:endParaRPr>
          </a:p>
        </p:txBody>
      </p:sp>
      <p:sp>
        <p:nvSpPr>
          <p:cNvPr id="33" name="ホームベース 32"/>
          <p:cNvSpPr/>
          <p:nvPr/>
        </p:nvSpPr>
        <p:spPr>
          <a:xfrm>
            <a:off x="4814621" y="5528110"/>
            <a:ext cx="726698" cy="426355"/>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en-US" altLang="ja-JP" sz="900" dirty="0">
                <a:solidFill>
                  <a:srgbClr val="000000"/>
                </a:solidFill>
                <a:latin typeface="+mj-ea"/>
                <a:ea typeface="+mj-ea"/>
              </a:rPr>
              <a:t>BI</a:t>
            </a:r>
            <a:r>
              <a:rPr lang="ja-JP" altLang="en-US" sz="900" dirty="0">
                <a:solidFill>
                  <a:srgbClr val="000000"/>
                </a:solidFill>
                <a:latin typeface="+mj-ea"/>
                <a:ea typeface="+mj-ea"/>
              </a:rPr>
              <a:t>ツール</a:t>
            </a:r>
            <a:endParaRPr lang="en-US" altLang="ja-JP" sz="900" dirty="0">
              <a:solidFill>
                <a:srgbClr val="000000"/>
              </a:solidFill>
              <a:latin typeface="+mj-ea"/>
              <a:ea typeface="+mj-ea"/>
            </a:endParaRPr>
          </a:p>
          <a:p>
            <a:pPr algn="ctr">
              <a:lnSpc>
                <a:spcPct val="100000"/>
              </a:lnSpc>
            </a:pPr>
            <a:r>
              <a:rPr lang="ja-JP" altLang="en-US" sz="900" dirty="0">
                <a:solidFill>
                  <a:srgbClr val="000000"/>
                </a:solidFill>
                <a:latin typeface="+mj-ea"/>
                <a:ea typeface="+mj-ea"/>
              </a:rPr>
              <a:t>調達</a:t>
            </a:r>
          </a:p>
        </p:txBody>
      </p:sp>
      <p:sp>
        <p:nvSpPr>
          <p:cNvPr id="34" name="ホームベース 33"/>
          <p:cNvSpPr/>
          <p:nvPr/>
        </p:nvSpPr>
        <p:spPr>
          <a:xfrm>
            <a:off x="5579773" y="5528403"/>
            <a:ext cx="1629398" cy="421581"/>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dirty="0">
                <a:solidFill>
                  <a:srgbClr val="000000"/>
                </a:solidFill>
                <a:latin typeface="+mj-ea"/>
                <a:ea typeface="+mj-ea"/>
              </a:rPr>
              <a:t>データ可視化事例の創出　人口等 基礎データ編</a:t>
            </a:r>
          </a:p>
        </p:txBody>
      </p:sp>
      <p:sp>
        <p:nvSpPr>
          <p:cNvPr id="35" name="ホームベース 34"/>
          <p:cNvSpPr/>
          <p:nvPr/>
        </p:nvSpPr>
        <p:spPr>
          <a:xfrm>
            <a:off x="7247625" y="5528404"/>
            <a:ext cx="2259612" cy="42158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100" dirty="0">
                <a:solidFill>
                  <a:srgbClr val="000000"/>
                </a:solidFill>
                <a:latin typeface="+mj-ea"/>
                <a:ea typeface="+mj-ea"/>
              </a:rPr>
              <a:t>データ可視化事例の創出　</a:t>
            </a:r>
            <a:endParaRPr lang="en-US" altLang="ja-JP" sz="1100" dirty="0">
              <a:solidFill>
                <a:srgbClr val="000000"/>
              </a:solidFill>
              <a:latin typeface="+mj-ea"/>
              <a:ea typeface="+mj-ea"/>
            </a:endParaRPr>
          </a:p>
          <a:p>
            <a:pPr algn="ctr">
              <a:lnSpc>
                <a:spcPct val="100000"/>
              </a:lnSpc>
            </a:pPr>
            <a:r>
              <a:rPr lang="ja-JP" altLang="en-US" sz="1100" dirty="0">
                <a:solidFill>
                  <a:srgbClr val="000000"/>
                </a:solidFill>
                <a:latin typeface="+mj-ea"/>
                <a:ea typeface="+mj-ea"/>
              </a:rPr>
              <a:t>事業データ編</a:t>
            </a:r>
          </a:p>
        </p:txBody>
      </p:sp>
      <p:sp>
        <p:nvSpPr>
          <p:cNvPr id="32" name="正方形/長方形 31"/>
          <p:cNvSpPr/>
          <p:nvPr/>
        </p:nvSpPr>
        <p:spPr>
          <a:xfrm>
            <a:off x="4569507" y="4846714"/>
            <a:ext cx="1332000" cy="312393"/>
          </a:xfrm>
          <a:prstGeom prst="rect">
            <a:avLst/>
          </a:prstGeom>
        </p:spPr>
        <p:txBody>
          <a:bodyPr wrap="square">
            <a:spAutoFit/>
          </a:bodyPr>
          <a:lstStyle/>
          <a:p>
            <a:r>
              <a:rPr lang="en-US" altLang="ja-JP" sz="1100" dirty="0">
                <a:solidFill>
                  <a:schemeClr val="tx1"/>
                </a:solidFill>
                <a:latin typeface="+mj-ea"/>
                <a:ea typeface="+mj-ea"/>
              </a:rPr>
              <a:t>【</a:t>
            </a:r>
            <a:r>
              <a:rPr lang="ja-JP" altLang="en-US" sz="1100" dirty="0">
                <a:solidFill>
                  <a:schemeClr val="tx1"/>
                </a:solidFill>
                <a:latin typeface="+mj-ea"/>
                <a:ea typeface="+mj-ea"/>
              </a:rPr>
              <a:t>スケジュール</a:t>
            </a:r>
            <a:r>
              <a:rPr lang="en-US" altLang="ja-JP" sz="1100" dirty="0">
                <a:solidFill>
                  <a:schemeClr val="tx1"/>
                </a:solidFill>
                <a:latin typeface="+mj-ea"/>
                <a:ea typeface="+mj-ea"/>
              </a:rPr>
              <a:t>】</a:t>
            </a:r>
          </a:p>
        </p:txBody>
      </p:sp>
      <p:sp>
        <p:nvSpPr>
          <p:cNvPr id="36" name="角丸四角形 35"/>
          <p:cNvSpPr/>
          <p:nvPr/>
        </p:nvSpPr>
        <p:spPr bwMode="auto">
          <a:xfrm>
            <a:off x="408722" y="5666683"/>
            <a:ext cx="4224824" cy="786598"/>
          </a:xfrm>
          <a:prstGeom prst="roundRect">
            <a:avLst/>
          </a:prstGeom>
          <a:solidFill>
            <a:schemeClr val="accent5"/>
          </a:solidFill>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spAutoFit/>
          </a:bodyPr>
          <a:lstStyle/>
          <a:p>
            <a:r>
              <a:rPr lang="ja-JP" altLang="en-US" sz="1100" b="1" dirty="0">
                <a:solidFill>
                  <a:schemeClr val="accent2"/>
                </a:solidFill>
                <a:latin typeface="Arial" charset="0"/>
                <a:ea typeface="メイリオ" pitchFamily="50" charset="-128"/>
                <a:cs typeface="メイリオ" pitchFamily="50" charset="-128"/>
              </a:rPr>
              <a:t>　取組の経過</a:t>
            </a:r>
            <a:endParaRPr lang="en-US" altLang="ja-JP" sz="1100" b="1" dirty="0">
              <a:solidFill>
                <a:schemeClr val="accent2"/>
              </a:solidFill>
              <a:latin typeface="Arial" charset="0"/>
              <a:ea typeface="メイリオ" pitchFamily="50" charset="-128"/>
              <a:cs typeface="メイリオ" pitchFamily="50" charset="-128"/>
            </a:endParaRPr>
          </a:p>
          <a:p>
            <a:r>
              <a:rPr lang="ja-JP" altLang="en-US" sz="1100" dirty="0">
                <a:solidFill>
                  <a:schemeClr val="tx1"/>
                </a:solidFill>
                <a:latin typeface="Arial" charset="0"/>
                <a:ea typeface="メイリオ" pitchFamily="50" charset="-128"/>
                <a:cs typeface="メイリオ" pitchFamily="50" charset="-128"/>
              </a:rPr>
              <a:t>令和４年度は、</a:t>
            </a:r>
            <a:r>
              <a:rPr lang="en-US" altLang="ja-JP" sz="1100" dirty="0">
                <a:solidFill>
                  <a:schemeClr val="tx1"/>
                </a:solidFill>
                <a:latin typeface="Arial" charset="0"/>
                <a:ea typeface="メイリオ" pitchFamily="50" charset="-128"/>
                <a:cs typeface="メイリオ" pitchFamily="50" charset="-128"/>
              </a:rPr>
              <a:t>BI</a:t>
            </a:r>
            <a:r>
              <a:rPr lang="ja-JP" altLang="en-US" sz="1100" dirty="0">
                <a:solidFill>
                  <a:schemeClr val="tx1"/>
                </a:solidFill>
                <a:latin typeface="Arial" charset="0"/>
                <a:ea typeface="メイリオ" pitchFamily="50" charset="-128"/>
                <a:cs typeface="メイリオ" pitchFamily="50" charset="-128"/>
              </a:rPr>
              <a:t>ツールの研修を実施し、データ可視化事例の創出に取り組みました。</a:t>
            </a:r>
          </a:p>
        </p:txBody>
      </p:sp>
    </p:spTree>
    <p:extLst>
      <p:ext uri="{BB962C8B-B14F-4D97-AF65-F5344CB8AC3E}">
        <p14:creationId xmlns:p14="http://schemas.microsoft.com/office/powerpoint/2010/main" val="1840943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smtClean="0">
                <a:solidFill>
                  <a:schemeClr val="tx1"/>
                </a:solidFill>
                <a:latin typeface="メイリオ" panose="020B0604030504040204" pitchFamily="50" charset="-128"/>
              </a:rPr>
              <a:pPr eaLnBrk="1" hangingPunct="1"/>
              <a:t>31</a:t>
            </a:fld>
            <a:endParaRPr kumimoji="0" lang="en-US" altLang="ja-JP" sz="1000" dirty="0">
              <a:solidFill>
                <a:schemeClr val="tx1"/>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en-US" altLang="ja-JP" dirty="0">
                <a:solidFill>
                  <a:schemeClr val="tx1"/>
                </a:solidFill>
              </a:rPr>
              <a:t>EBPM</a:t>
            </a:r>
            <a:r>
              <a:rPr lang="ja-JP" altLang="en-US" dirty="0">
                <a:solidFill>
                  <a:schemeClr val="tx1"/>
                </a:solidFill>
              </a:rPr>
              <a:t>の推進</a:t>
            </a:r>
          </a:p>
        </p:txBody>
      </p:sp>
      <p:sp>
        <p:nvSpPr>
          <p:cNvPr id="20" name="Shape 128"/>
          <p:cNvSpPr/>
          <p:nvPr/>
        </p:nvSpPr>
        <p:spPr>
          <a:xfrm>
            <a:off x="269788" y="872716"/>
            <a:ext cx="9363656" cy="33175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ビッグデータを活用したスマートプランニング</a:t>
            </a:r>
            <a:endParaRPr kumimoji="0" lang="en-US" altLang="ja-JP" sz="1687" kern="0" dirty="0">
              <a:solidFill>
                <a:srgbClr val="C00000"/>
              </a:solidFill>
              <a:latin typeface="メイリオ" panose="020B0604030504040204" pitchFamily="50" charset="-128"/>
              <a:sym typeface="Helvetica Light"/>
            </a:endParaRPr>
          </a:p>
        </p:txBody>
      </p:sp>
      <p:sp>
        <p:nvSpPr>
          <p:cNvPr id="31" name="テキスト ボックス 30"/>
          <p:cNvSpPr txBox="1"/>
          <p:nvPr/>
        </p:nvSpPr>
        <p:spPr>
          <a:xfrm>
            <a:off x="217129" y="1339228"/>
            <a:ext cx="7521584" cy="229447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近年、各国の企業・組織において、革新的なサービスやビジネスモデルを生み出し、的確な経営判断を行い、あるいは業務の効率化を図るなどの狙いから、ビッグデータを活用しようという動きが始まっている。</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ビッグデータの一つであるモバイル端末の</a:t>
            </a:r>
            <a:r>
              <a:rPr lang="en-US" altLang="ja-JP" sz="1100" dirty="0">
                <a:solidFill>
                  <a:schemeClr val="tx1"/>
                </a:solidFill>
                <a:latin typeface="+mj-ea"/>
                <a:ea typeface="+mj-ea"/>
              </a:rPr>
              <a:t>GPS</a:t>
            </a:r>
            <a:r>
              <a:rPr lang="ja-JP" altLang="en-US" sz="1100" dirty="0">
                <a:solidFill>
                  <a:schemeClr val="tx1"/>
                </a:solidFill>
                <a:latin typeface="+mj-ea"/>
                <a:ea typeface="+mj-ea"/>
              </a:rPr>
              <a:t>位置情報データや基地局データについては、それに基づく人流や通行量、滞在時間、属性（性別、年齢層、住所）等の情報を、汎用ツールにより容易に取得できるようになっており、これらを活用することにより、これまで調査やアンケート等により把握していた任意エリアの通行・滞在人数や施設の来訪者属性の概要を効率的に把握することが可能となっている。</a:t>
            </a:r>
          </a:p>
          <a:p>
            <a:pPr marL="171450" indent="-171450">
              <a:lnSpc>
                <a:spcPct val="120000"/>
              </a:lnSpc>
              <a:spcBef>
                <a:spcPts val="600"/>
              </a:spcBef>
              <a:buFont typeface="Wingdings" panose="05000000000000000000" pitchFamily="2" charset="2"/>
              <a:buChar char="l"/>
            </a:pPr>
            <a:r>
              <a:rPr lang="ja-JP" altLang="en-US" sz="1100" dirty="0">
                <a:solidFill>
                  <a:schemeClr val="tx1"/>
                </a:solidFill>
                <a:latin typeface="+mj-ea"/>
                <a:ea typeface="+mj-ea"/>
              </a:rPr>
              <a:t>そこで、</a:t>
            </a:r>
            <a:r>
              <a:rPr lang="en-US" altLang="ja-JP" sz="1100" dirty="0">
                <a:solidFill>
                  <a:schemeClr val="tx1"/>
                </a:solidFill>
                <a:latin typeface="+mj-ea"/>
                <a:ea typeface="+mj-ea"/>
              </a:rPr>
              <a:t>GPS</a:t>
            </a:r>
            <a:r>
              <a:rPr lang="ja-JP" altLang="en-US" sz="1100" dirty="0">
                <a:solidFill>
                  <a:schemeClr val="tx1"/>
                </a:solidFill>
                <a:latin typeface="+mj-ea"/>
                <a:ea typeface="+mj-ea"/>
              </a:rPr>
              <a:t>データ分析ツールを活用し、施策効果の見える化やにぎわい創出方策等、庁内における市民サービスの向上に繋がる効果的な施策の立案を促進する。</a:t>
            </a:r>
            <a:endParaRPr lang="en-US" altLang="ja-JP" sz="1100" dirty="0">
              <a:solidFill>
                <a:schemeClr val="tx1"/>
              </a:solidFill>
              <a:latin typeface="+mj-ea"/>
              <a:ea typeface="+mj-ea"/>
            </a:endParaRPr>
          </a:p>
          <a:p>
            <a:pPr marL="171450" indent="-171450">
              <a:lnSpc>
                <a:spcPct val="120000"/>
              </a:lnSpc>
              <a:spcBef>
                <a:spcPts val="600"/>
              </a:spcBef>
              <a:buFont typeface="Wingdings" panose="05000000000000000000" pitchFamily="2" charset="2"/>
              <a:buChar char="l"/>
            </a:pPr>
            <a:r>
              <a:rPr lang="ja-JP" altLang="en-US" sz="1100" dirty="0">
                <a:solidFill>
                  <a:schemeClr val="tx1"/>
                </a:solidFill>
                <a:latin typeface="+mj-ea"/>
                <a:ea typeface="+mj-ea"/>
              </a:rPr>
              <a:t>また、本ツールを活用したユースケースの創出及び情報収集・共有により、</a:t>
            </a:r>
            <a:endParaRPr lang="en-US" altLang="ja-JP" sz="1100" dirty="0">
              <a:solidFill>
                <a:schemeClr val="tx1"/>
              </a:solidFill>
              <a:latin typeface="+mj-ea"/>
              <a:ea typeface="+mj-ea"/>
            </a:endParaRPr>
          </a:p>
          <a:p>
            <a:pPr>
              <a:lnSpc>
                <a:spcPct val="120000"/>
              </a:lnSpc>
              <a:spcBef>
                <a:spcPts val="0"/>
              </a:spcBef>
            </a:pPr>
            <a:r>
              <a:rPr lang="ja-JP" altLang="en-US" sz="1100" dirty="0">
                <a:solidFill>
                  <a:schemeClr val="tx1"/>
                </a:solidFill>
                <a:latin typeface="+mj-ea"/>
                <a:ea typeface="+mj-ea"/>
              </a:rPr>
              <a:t>    幅広い分野の事業への展開をめざす。</a:t>
            </a:r>
            <a:endParaRPr lang="en-US" altLang="ja-JP" sz="1100" dirty="0">
              <a:solidFill>
                <a:schemeClr val="tx1"/>
              </a:solidFill>
              <a:latin typeface="+mj-ea"/>
              <a:ea typeface="+mj-ea"/>
            </a:endParaRPr>
          </a:p>
        </p:txBody>
      </p:sp>
      <p:sp>
        <p:nvSpPr>
          <p:cNvPr id="60" name="正方形/長方形 59"/>
          <p:cNvSpPr/>
          <p:nvPr/>
        </p:nvSpPr>
        <p:spPr>
          <a:xfrm>
            <a:off x="445280" y="3651896"/>
            <a:ext cx="4284000" cy="744819"/>
          </a:xfrm>
          <a:prstGeom prst="rect">
            <a:avLst/>
          </a:prstGeom>
          <a:ln>
            <a:solidFill>
              <a:srgbClr val="DF5327"/>
            </a:solidFill>
          </a:ln>
        </p:spPr>
        <p:txBody>
          <a:bodyPr wrap="square">
            <a:spAutoFit/>
          </a:bodyPr>
          <a:lstStyle/>
          <a:p>
            <a:pPr>
              <a:spcBef>
                <a:spcPts val="600"/>
              </a:spcBef>
            </a:pPr>
            <a:r>
              <a:rPr lang="en-US" altLang="ja-JP" sz="1100" dirty="0">
                <a:solidFill>
                  <a:prstClr val="black"/>
                </a:solidFill>
                <a:latin typeface="+mj-lt"/>
              </a:rPr>
              <a:t>【</a:t>
            </a:r>
            <a:r>
              <a:rPr lang="ja-JP" altLang="en-US" sz="1100" dirty="0">
                <a:solidFill>
                  <a:prstClr val="black"/>
                </a:solidFill>
                <a:latin typeface="+mj-lt"/>
              </a:rPr>
              <a:t>期待される効果</a:t>
            </a:r>
            <a:r>
              <a:rPr lang="en-US" altLang="ja-JP" sz="1100" dirty="0">
                <a:solidFill>
                  <a:prstClr val="black"/>
                </a:solidFill>
                <a:latin typeface="+mj-lt"/>
              </a:rPr>
              <a:t>】</a:t>
            </a:r>
          </a:p>
          <a:p>
            <a:pPr>
              <a:lnSpc>
                <a:spcPct val="100000"/>
              </a:lnSpc>
              <a:spcBef>
                <a:spcPts val="300"/>
              </a:spcBef>
            </a:pPr>
            <a:r>
              <a:rPr lang="ja-JP" altLang="en-US" sz="1100" dirty="0">
                <a:solidFill>
                  <a:prstClr val="black"/>
                </a:solidFill>
                <a:latin typeface="+mj-lt"/>
              </a:rPr>
              <a:t>・影響・効果の見える化による客観的な事業評価</a:t>
            </a:r>
          </a:p>
          <a:p>
            <a:pPr>
              <a:lnSpc>
                <a:spcPct val="100000"/>
              </a:lnSpc>
              <a:spcBef>
                <a:spcPts val="300"/>
              </a:spcBef>
            </a:pPr>
            <a:r>
              <a:rPr lang="ja-JP" altLang="en-US" sz="1100" dirty="0">
                <a:solidFill>
                  <a:prstClr val="black"/>
                </a:solidFill>
                <a:latin typeface="+mj-lt"/>
              </a:rPr>
              <a:t>・検討調査業務の効率化</a:t>
            </a:r>
          </a:p>
        </p:txBody>
      </p:sp>
      <p:graphicFrame>
        <p:nvGraphicFramePr>
          <p:cNvPr id="15" name="表 14">
            <a:extLst>
              <a:ext uri="{FF2B5EF4-FFF2-40B4-BE49-F238E27FC236}">
                <a16:creationId xmlns:a16="http://schemas.microsoft.com/office/drawing/2014/main" id="{38F4205C-EAEC-4CD9-A378-8B577E702266}"/>
              </a:ext>
            </a:extLst>
          </p:cNvPr>
          <p:cNvGraphicFramePr>
            <a:graphicFrameLocks noGrp="1"/>
          </p:cNvGraphicFramePr>
          <p:nvPr/>
        </p:nvGraphicFramePr>
        <p:xfrm>
          <a:off x="456385" y="5283914"/>
          <a:ext cx="4676286" cy="1326982"/>
        </p:xfrm>
        <a:graphic>
          <a:graphicData uri="http://schemas.openxmlformats.org/drawingml/2006/table">
            <a:tbl>
              <a:tblPr firstRow="1" bandRow="1"/>
              <a:tblGrid>
                <a:gridCol w="2338143">
                  <a:extLst>
                    <a:ext uri="{9D8B030D-6E8A-4147-A177-3AD203B41FA5}">
                      <a16:colId xmlns:a16="http://schemas.microsoft.com/office/drawing/2014/main" val="20001"/>
                    </a:ext>
                  </a:extLst>
                </a:gridCol>
                <a:gridCol w="2338143">
                  <a:extLst>
                    <a:ext uri="{9D8B030D-6E8A-4147-A177-3AD203B41FA5}">
                      <a16:colId xmlns:a16="http://schemas.microsoft.com/office/drawing/2014/main" val="20002"/>
                    </a:ext>
                  </a:extLst>
                </a:gridCol>
              </a:tblGrid>
              <a:tr h="360040">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100" b="0" dirty="0">
                          <a:latin typeface="+mj-lt"/>
                          <a:ea typeface="+mj-ea"/>
                        </a:rPr>
                        <a:t>2022</a:t>
                      </a:r>
                      <a:r>
                        <a:rPr kumimoji="1" lang="ja-JP" altLang="en-US" sz="1100" b="0" dirty="0">
                          <a:latin typeface="+mj-lt"/>
                          <a:ea typeface="+mj-ea"/>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a:r>
                        <a:rPr kumimoji="1" lang="en-US" altLang="ja-JP" sz="1100" b="0" dirty="0">
                          <a:solidFill>
                            <a:schemeClr val="bg1"/>
                          </a:solidFill>
                          <a:latin typeface="+mj-lt"/>
                          <a:ea typeface="+mj-ea"/>
                        </a:rPr>
                        <a:t>2023</a:t>
                      </a:r>
                      <a:r>
                        <a:rPr kumimoji="1" lang="ja-JP" altLang="en-US" sz="1100" b="0" dirty="0">
                          <a:solidFill>
                            <a:schemeClr val="bg1"/>
                          </a:solidFill>
                          <a:latin typeface="+mj-lt"/>
                          <a:ea typeface="+mj-ea"/>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483471">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r h="483471">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4134672170"/>
                  </a:ext>
                </a:extLst>
              </a:tr>
            </a:tbl>
          </a:graphicData>
        </a:graphic>
      </p:graphicFrame>
      <p:sp>
        <p:nvSpPr>
          <p:cNvPr id="56" name="ホームベース 55"/>
          <p:cNvSpPr/>
          <p:nvPr/>
        </p:nvSpPr>
        <p:spPr>
          <a:xfrm>
            <a:off x="497617" y="5742577"/>
            <a:ext cx="4608000" cy="288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00000"/>
              </a:lnSpc>
            </a:pPr>
            <a:r>
              <a:rPr lang="en-US" altLang="ja-JP" sz="1000" dirty="0">
                <a:solidFill>
                  <a:schemeClr val="tx1"/>
                </a:solidFill>
                <a:latin typeface="+mj-ea"/>
                <a:ea typeface="+mj-ea"/>
              </a:rPr>
              <a:t>GPS</a:t>
            </a:r>
            <a:r>
              <a:rPr lang="ja-JP" altLang="en-US" sz="1000" dirty="0">
                <a:solidFill>
                  <a:schemeClr val="tx1"/>
                </a:solidFill>
                <a:latin typeface="+mj-ea"/>
                <a:ea typeface="+mj-ea"/>
              </a:rPr>
              <a:t>データ分析ツールを活用した施策立案の促進</a:t>
            </a:r>
          </a:p>
        </p:txBody>
      </p:sp>
      <p:sp>
        <p:nvSpPr>
          <p:cNvPr id="18" name="正方形/長方形 17"/>
          <p:cNvSpPr/>
          <p:nvPr/>
        </p:nvSpPr>
        <p:spPr>
          <a:xfrm>
            <a:off x="315629" y="5010645"/>
            <a:ext cx="1476000" cy="312393"/>
          </a:xfrm>
          <a:prstGeom prst="rect">
            <a:avLst/>
          </a:prstGeom>
        </p:spPr>
        <p:txBody>
          <a:bodyPr wrap="square">
            <a:spAutoFit/>
          </a:bodyPr>
          <a:lstStyle/>
          <a:p>
            <a:r>
              <a:rPr lang="en-US" altLang="ja-JP" sz="1100" dirty="0">
                <a:solidFill>
                  <a:schemeClr val="tx1"/>
                </a:solidFill>
                <a:latin typeface="+mj-ea"/>
                <a:ea typeface="+mj-ea"/>
              </a:rPr>
              <a:t>【</a:t>
            </a:r>
            <a:r>
              <a:rPr lang="ja-JP" altLang="en-US" sz="1100" dirty="0">
                <a:solidFill>
                  <a:schemeClr val="tx1"/>
                </a:solidFill>
                <a:latin typeface="+mj-ea"/>
                <a:ea typeface="+mj-ea"/>
              </a:rPr>
              <a:t>スケジュール</a:t>
            </a:r>
            <a:r>
              <a:rPr lang="en-US" altLang="ja-JP" sz="1100" dirty="0">
                <a:solidFill>
                  <a:schemeClr val="tx1"/>
                </a:solidFill>
                <a:latin typeface="+mj-ea"/>
                <a:ea typeface="+mj-ea"/>
              </a:rPr>
              <a:t>】</a:t>
            </a:r>
          </a:p>
        </p:txBody>
      </p:sp>
      <p:grpSp>
        <p:nvGrpSpPr>
          <p:cNvPr id="19" name="グループ化 18">
            <a:extLst>
              <a:ext uri="{FF2B5EF4-FFF2-40B4-BE49-F238E27FC236}">
                <a16:creationId xmlns:a16="http://schemas.microsoft.com/office/drawing/2014/main" id="{52952AA0-1738-42BA-8A0C-2A1C31B63B76}"/>
              </a:ext>
            </a:extLst>
          </p:cNvPr>
          <p:cNvGrpSpPr/>
          <p:nvPr/>
        </p:nvGrpSpPr>
        <p:grpSpPr>
          <a:xfrm>
            <a:off x="8064526" y="1271625"/>
            <a:ext cx="1212783" cy="1676809"/>
            <a:chOff x="1745434" y="5593138"/>
            <a:chExt cx="1233161" cy="1544262"/>
          </a:xfrm>
        </p:grpSpPr>
        <p:pic>
          <p:nvPicPr>
            <p:cNvPr id="21" name="図 20">
              <a:extLst>
                <a:ext uri="{FF2B5EF4-FFF2-40B4-BE49-F238E27FC236}">
                  <a16:creationId xmlns:a16="http://schemas.microsoft.com/office/drawing/2014/main" id="{E78FE066-1C68-4047-9B53-CDC6DEB165C4}"/>
                </a:ext>
              </a:extLst>
            </p:cNvPr>
            <p:cNvPicPr preferRelativeResize="0">
              <a:picLocks noChangeAspect="1"/>
            </p:cNvPicPr>
            <p:nvPr/>
          </p:nvPicPr>
          <p:blipFill>
            <a:blip r:embed="rId2"/>
            <a:stretch>
              <a:fillRect/>
            </a:stretch>
          </p:blipFill>
          <p:spPr>
            <a:xfrm>
              <a:off x="2156937" y="6567124"/>
              <a:ext cx="570276" cy="570276"/>
            </a:xfrm>
            <a:prstGeom prst="rect">
              <a:avLst/>
            </a:prstGeom>
          </p:spPr>
        </p:pic>
        <p:pic>
          <p:nvPicPr>
            <p:cNvPr id="22" name="図 21">
              <a:extLst>
                <a:ext uri="{FF2B5EF4-FFF2-40B4-BE49-F238E27FC236}">
                  <a16:creationId xmlns:a16="http://schemas.microsoft.com/office/drawing/2014/main" id="{D7BB4AF1-02F2-4F57-B415-9AE83B0DF17A}"/>
                </a:ext>
              </a:extLst>
            </p:cNvPr>
            <p:cNvPicPr preferRelativeResize="0">
              <a:picLocks noChangeAspect="1"/>
            </p:cNvPicPr>
            <p:nvPr/>
          </p:nvPicPr>
          <p:blipFill>
            <a:blip r:embed="rId3"/>
            <a:stretch>
              <a:fillRect/>
            </a:stretch>
          </p:blipFill>
          <p:spPr>
            <a:xfrm flipH="1">
              <a:off x="1745434" y="5593138"/>
              <a:ext cx="634332" cy="634332"/>
            </a:xfrm>
            <a:prstGeom prst="rect">
              <a:avLst/>
            </a:prstGeom>
          </p:spPr>
        </p:pic>
        <p:pic>
          <p:nvPicPr>
            <p:cNvPr id="23" name="Picture 1" descr="スマホアイコン.png">
              <a:extLst>
                <a:ext uri="{FF2B5EF4-FFF2-40B4-BE49-F238E27FC236}">
                  <a16:creationId xmlns:a16="http://schemas.microsoft.com/office/drawing/2014/main" id="{FAA3B6FB-28F4-4C18-B350-CA8175087A51}"/>
                </a:ext>
              </a:extLst>
            </p:cNvPr>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5831" y="6168516"/>
              <a:ext cx="502764" cy="502764"/>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ホームベース 23"/>
          <p:cNvSpPr/>
          <p:nvPr/>
        </p:nvSpPr>
        <p:spPr>
          <a:xfrm>
            <a:off x="497617" y="6221667"/>
            <a:ext cx="4608000" cy="288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00000"/>
              </a:lnSpc>
            </a:pPr>
            <a:r>
              <a:rPr lang="ja-JP" altLang="en-US" sz="1000" dirty="0">
                <a:solidFill>
                  <a:schemeClr val="tx1"/>
                </a:solidFill>
                <a:latin typeface="+mj-ea"/>
                <a:ea typeface="+mj-ea"/>
              </a:rPr>
              <a:t>ユースケースの創出及び情報収集・共有</a:t>
            </a:r>
          </a:p>
        </p:txBody>
      </p:sp>
      <p:sp>
        <p:nvSpPr>
          <p:cNvPr id="25" name="正方形/長方形 24"/>
          <p:cNvSpPr/>
          <p:nvPr/>
        </p:nvSpPr>
        <p:spPr>
          <a:xfrm>
            <a:off x="445280" y="4443192"/>
            <a:ext cx="4284000" cy="537070"/>
          </a:xfrm>
          <a:prstGeom prst="rect">
            <a:avLst/>
          </a:prstGeom>
          <a:ln>
            <a:solidFill>
              <a:srgbClr val="DF5327"/>
            </a:solidFill>
          </a:ln>
        </p:spPr>
        <p:txBody>
          <a:bodyPr wrap="square">
            <a:spAutoFit/>
          </a:bodyPr>
          <a:lstStyle/>
          <a:p>
            <a:r>
              <a:rPr lang="en-US" altLang="ja-JP" sz="1100" dirty="0">
                <a:solidFill>
                  <a:prstClr val="black"/>
                </a:solidFill>
                <a:latin typeface="+mj-lt"/>
              </a:rPr>
              <a:t>【KPI】</a:t>
            </a:r>
          </a:p>
          <a:p>
            <a:pPr>
              <a:lnSpc>
                <a:spcPct val="100000"/>
              </a:lnSpc>
              <a:spcBef>
                <a:spcPts val="300"/>
              </a:spcBef>
            </a:pPr>
            <a:r>
              <a:rPr lang="ja-JP" altLang="en-US" sz="1100" dirty="0">
                <a:solidFill>
                  <a:prstClr val="black"/>
                </a:solidFill>
                <a:latin typeface="+mj-lt"/>
              </a:rPr>
              <a:t>・施策検討等にビッグデータ（</a:t>
            </a:r>
            <a:r>
              <a:rPr lang="en-US" altLang="ja-JP" sz="1100" dirty="0">
                <a:solidFill>
                  <a:prstClr val="black"/>
                </a:solidFill>
                <a:latin typeface="+mj-lt"/>
              </a:rPr>
              <a:t>GPS</a:t>
            </a:r>
            <a:r>
              <a:rPr lang="ja-JP" altLang="en-US" sz="1100" dirty="0">
                <a:solidFill>
                  <a:prstClr val="black"/>
                </a:solidFill>
                <a:latin typeface="+mj-lt"/>
              </a:rPr>
              <a:t>データ等）を活用する部署数</a:t>
            </a:r>
          </a:p>
        </p:txBody>
      </p:sp>
      <p:pic>
        <p:nvPicPr>
          <p:cNvPr id="4" name="図 3"/>
          <p:cNvPicPr>
            <a:picLocks noChangeAspect="1"/>
          </p:cNvPicPr>
          <p:nvPr/>
        </p:nvPicPr>
        <p:blipFill>
          <a:blip r:embed="rId5"/>
          <a:stretch>
            <a:fillRect/>
          </a:stretch>
        </p:blipFill>
        <p:spPr>
          <a:xfrm>
            <a:off x="5503386" y="2991164"/>
            <a:ext cx="3418816" cy="2215974"/>
          </a:xfrm>
          <a:prstGeom prst="rect">
            <a:avLst/>
          </a:prstGeom>
        </p:spPr>
      </p:pic>
      <p:sp>
        <p:nvSpPr>
          <p:cNvPr id="26" name="正方形/長方形 25"/>
          <p:cNvSpPr/>
          <p:nvPr/>
        </p:nvSpPr>
        <p:spPr>
          <a:xfrm>
            <a:off x="5899918" y="5632678"/>
            <a:ext cx="3022284" cy="329321"/>
          </a:xfrm>
          <a:prstGeom prst="rect">
            <a:avLst/>
          </a:prstGeom>
        </p:spPr>
        <p:txBody>
          <a:bodyPr wrap="square">
            <a:spAutoFit/>
          </a:bodyPr>
          <a:lstStyle/>
          <a:p>
            <a:pPr algn="ctr"/>
            <a:r>
              <a:rPr lang="ja-JP" altLang="en-US" sz="1100" dirty="0">
                <a:solidFill>
                  <a:schemeClr val="tx1"/>
                </a:solidFill>
                <a:latin typeface="+mj-ea"/>
                <a:ea typeface="+mj-ea"/>
              </a:rPr>
              <a:t>ビッグデータを構成する各種データ（例）</a:t>
            </a:r>
            <a:endParaRPr lang="en-US" altLang="ja-JP" sz="1100" dirty="0">
              <a:solidFill>
                <a:schemeClr val="tx1"/>
              </a:solidFill>
              <a:latin typeface="+mj-ea"/>
              <a:ea typeface="+mj-ea"/>
            </a:endParaRPr>
          </a:p>
        </p:txBody>
      </p:sp>
      <p:sp>
        <p:nvSpPr>
          <p:cNvPr id="27" name="正方形/長方形 26"/>
          <p:cNvSpPr/>
          <p:nvPr/>
        </p:nvSpPr>
        <p:spPr>
          <a:xfrm>
            <a:off x="5503386" y="5284958"/>
            <a:ext cx="3564000" cy="400110"/>
          </a:xfrm>
          <a:prstGeom prst="rect">
            <a:avLst/>
          </a:prstGeom>
        </p:spPr>
        <p:txBody>
          <a:bodyPr wrap="square">
            <a:spAutoFit/>
          </a:bodyPr>
          <a:lstStyle/>
          <a:p>
            <a:pPr>
              <a:lnSpc>
                <a:spcPts val="1200"/>
              </a:lnSpc>
              <a:spcBef>
                <a:spcPts val="0"/>
              </a:spcBef>
            </a:pPr>
            <a:r>
              <a:rPr lang="ja-JP" altLang="en-US" sz="900" dirty="0">
                <a:solidFill>
                  <a:schemeClr val="tx1"/>
                </a:solidFill>
                <a:latin typeface="+mj-ea"/>
                <a:ea typeface="+mj-ea"/>
              </a:rPr>
              <a:t>（出典）情報通信審議会</a:t>
            </a:r>
            <a:r>
              <a:rPr lang="en-US" altLang="ja-JP" sz="900" dirty="0">
                <a:solidFill>
                  <a:schemeClr val="tx1"/>
                </a:solidFill>
                <a:latin typeface="+mj-ea"/>
                <a:ea typeface="+mj-ea"/>
              </a:rPr>
              <a:t>ICT</a:t>
            </a:r>
            <a:r>
              <a:rPr lang="ja-JP" altLang="en-US" sz="900" dirty="0">
                <a:solidFill>
                  <a:schemeClr val="tx1"/>
                </a:solidFill>
                <a:latin typeface="+mj-ea"/>
                <a:ea typeface="+mj-ea"/>
              </a:rPr>
              <a:t>基本戦略ボード</a:t>
            </a:r>
            <a:endParaRPr lang="en-US" altLang="ja-JP" sz="900" dirty="0">
              <a:solidFill>
                <a:schemeClr val="tx1"/>
              </a:solidFill>
              <a:latin typeface="+mj-ea"/>
              <a:ea typeface="+mj-ea"/>
            </a:endParaRPr>
          </a:p>
          <a:p>
            <a:pPr>
              <a:lnSpc>
                <a:spcPts val="1200"/>
              </a:lnSpc>
              <a:spcBef>
                <a:spcPts val="0"/>
              </a:spcBef>
            </a:pPr>
            <a:r>
              <a:rPr lang="ja-JP" altLang="en-US" sz="900" dirty="0">
                <a:solidFill>
                  <a:schemeClr val="tx1"/>
                </a:solidFill>
                <a:latin typeface="+mj-ea"/>
                <a:ea typeface="+mj-ea"/>
              </a:rPr>
              <a:t>　　　「ビッグデータの活用に関するアドホックグループ」資料</a:t>
            </a:r>
            <a:endParaRPr lang="en-US" altLang="ja-JP" sz="900" dirty="0">
              <a:solidFill>
                <a:schemeClr val="tx1"/>
              </a:solidFill>
              <a:latin typeface="+mj-ea"/>
              <a:ea typeface="+mj-ea"/>
            </a:endParaRPr>
          </a:p>
        </p:txBody>
      </p:sp>
      <p:sp>
        <p:nvSpPr>
          <p:cNvPr id="2" name="角丸四角形 35">
            <a:extLst>
              <a:ext uri="{FF2B5EF4-FFF2-40B4-BE49-F238E27FC236}">
                <a16:creationId xmlns:a16="http://schemas.microsoft.com/office/drawing/2014/main" id="{CE2266AF-ABF6-256F-ABB1-79B0AD53A95F}"/>
              </a:ext>
            </a:extLst>
          </p:cNvPr>
          <p:cNvSpPr/>
          <p:nvPr/>
        </p:nvSpPr>
        <p:spPr bwMode="auto">
          <a:xfrm>
            <a:off x="5298648" y="5929936"/>
            <a:ext cx="4224824" cy="786598"/>
          </a:xfrm>
          <a:prstGeom prst="roundRect">
            <a:avLst/>
          </a:prstGeom>
          <a:solidFill>
            <a:schemeClr val="accent5"/>
          </a:solidFill>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spAutoFit/>
          </a:bodyPr>
          <a:lstStyle/>
          <a:p>
            <a:r>
              <a:rPr lang="ja-JP" altLang="en-US" sz="1100" b="1" dirty="0">
                <a:solidFill>
                  <a:schemeClr val="accent2"/>
                </a:solidFill>
                <a:latin typeface="Arial" charset="0"/>
                <a:ea typeface="メイリオ" pitchFamily="50" charset="-128"/>
                <a:cs typeface="メイリオ" pitchFamily="50" charset="-128"/>
              </a:rPr>
              <a:t>　取組の経過</a:t>
            </a:r>
            <a:endParaRPr lang="en-US" altLang="ja-JP" sz="1100" b="1" dirty="0">
              <a:solidFill>
                <a:schemeClr val="accent2"/>
              </a:solidFill>
              <a:latin typeface="Arial" charset="0"/>
              <a:ea typeface="メイリオ" pitchFamily="50" charset="-128"/>
              <a:cs typeface="メイリオ" pitchFamily="50" charset="-128"/>
            </a:endParaRPr>
          </a:p>
          <a:p>
            <a:r>
              <a:rPr lang="ja-JP" altLang="en-US" sz="1100" dirty="0">
                <a:solidFill>
                  <a:schemeClr val="tx1"/>
                </a:solidFill>
                <a:latin typeface="Arial" charset="0"/>
                <a:ea typeface="メイリオ" pitchFamily="50" charset="-128"/>
                <a:cs typeface="メイリオ" pitchFamily="50" charset="-128"/>
              </a:rPr>
              <a:t>携帯電話</a:t>
            </a:r>
            <a:r>
              <a:rPr lang="en-US" altLang="ja-JP" sz="1100" dirty="0">
                <a:solidFill>
                  <a:schemeClr val="tx1"/>
                </a:solidFill>
                <a:latin typeface="Arial" charset="0"/>
                <a:ea typeface="メイリオ" pitchFamily="50" charset="-128"/>
                <a:cs typeface="メイリオ" pitchFamily="50" charset="-128"/>
              </a:rPr>
              <a:t>GPS</a:t>
            </a:r>
            <a:r>
              <a:rPr lang="ja-JP" altLang="en-US" sz="1100" dirty="0">
                <a:solidFill>
                  <a:schemeClr val="tx1"/>
                </a:solidFill>
                <a:latin typeface="Arial" charset="0"/>
                <a:ea typeface="メイリオ" pitchFamily="50" charset="-128"/>
                <a:cs typeface="メイリオ" pitchFamily="50" charset="-128"/>
              </a:rPr>
              <a:t>データ分析ツールを導入し、本ツールの活用拡大に向けて取組を進めています。</a:t>
            </a:r>
          </a:p>
        </p:txBody>
      </p:sp>
    </p:spTree>
    <p:extLst>
      <p:ext uri="{BB962C8B-B14F-4D97-AF65-F5344CB8AC3E}">
        <p14:creationId xmlns:p14="http://schemas.microsoft.com/office/powerpoint/2010/main" val="3363440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chemeClr val="tx1"/>
                </a:solidFill>
                <a:latin typeface="メイリオ" panose="020B0604030504040204" pitchFamily="50" charset="-128"/>
              </a:rPr>
              <a:pPr eaLnBrk="1" hangingPunct="1"/>
              <a:t>32</a:t>
            </a:fld>
            <a:endParaRPr kumimoji="0" lang="en-US" altLang="ja-JP" sz="1000">
              <a:solidFill>
                <a:schemeClr val="tx1"/>
              </a:solidFill>
              <a:latin typeface="メイリオ" panose="020B0604030504040204" pitchFamily="50" charset="-128"/>
            </a:endParaRPr>
          </a:p>
        </p:txBody>
      </p:sp>
      <p:sp>
        <p:nvSpPr>
          <p:cNvPr id="30" name="Rectangle 2"/>
          <p:cNvSpPr>
            <a:spLocks noGrp="1" noChangeArrowheads="1"/>
          </p:cNvSpPr>
          <p:nvPr>
            <p:ph type="title"/>
          </p:nvPr>
        </p:nvSpPr>
        <p:spPr>
          <a:xfrm>
            <a:off x="273050" y="188913"/>
            <a:ext cx="9072563" cy="395287"/>
          </a:xfrm>
          <a:noFill/>
        </p:spPr>
        <p:txBody>
          <a:bodyPr anchor="ctr"/>
          <a:lstStyle/>
          <a:p>
            <a:pPr eaLnBrk="1" hangingPunct="1"/>
            <a:r>
              <a:rPr lang="ja-JP" altLang="en-US" dirty="0"/>
              <a:t>防災</a:t>
            </a:r>
          </a:p>
        </p:txBody>
      </p:sp>
      <p:sp>
        <p:nvSpPr>
          <p:cNvPr id="33" name="Shape 128"/>
          <p:cNvSpPr/>
          <p:nvPr/>
        </p:nvSpPr>
        <p:spPr>
          <a:xfrm>
            <a:off x="259272" y="822962"/>
            <a:ext cx="8679656"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防災情報システムの機能強化とともに、災害時の情報共有等に</a:t>
            </a:r>
            <a:r>
              <a:rPr kumimoji="0" lang="en-US" altLang="ja-JP" sz="1687" kern="0" dirty="0">
                <a:solidFill>
                  <a:srgbClr val="C00000"/>
                </a:solidFill>
                <a:latin typeface="メイリオ" panose="020B0604030504040204" pitchFamily="50" charset="-128"/>
                <a:sym typeface="Helvetica Light"/>
              </a:rPr>
              <a:t>ICT</a:t>
            </a:r>
            <a:r>
              <a:rPr kumimoji="0" lang="ja-JP" altLang="en-US" sz="1687" kern="0" dirty="0">
                <a:solidFill>
                  <a:srgbClr val="C00000"/>
                </a:solidFill>
                <a:latin typeface="メイリオ" panose="020B0604030504040204" pitchFamily="50" charset="-128"/>
                <a:sym typeface="Helvetica Light"/>
              </a:rPr>
              <a:t>を活用</a:t>
            </a:r>
            <a:endParaRPr kumimoji="0" lang="en-US" altLang="ja-JP" sz="1687" u="sng" kern="0" dirty="0">
              <a:solidFill>
                <a:srgbClr val="C00000"/>
              </a:solidFill>
              <a:latin typeface="メイリオ" panose="020B0604030504040204" pitchFamily="50" charset="-128"/>
              <a:sym typeface="Helvetica Light"/>
            </a:endParaRPr>
          </a:p>
        </p:txBody>
      </p:sp>
      <p:sp>
        <p:nvSpPr>
          <p:cNvPr id="34" name="テキスト ボックス 33"/>
          <p:cNvSpPr txBox="1"/>
          <p:nvPr/>
        </p:nvSpPr>
        <p:spPr>
          <a:xfrm>
            <a:off x="217128" y="1204474"/>
            <a:ext cx="9568222" cy="239450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近年、本市では「大阪府北部地震」や「平成</a:t>
            </a:r>
            <a:r>
              <a:rPr lang="en-US" altLang="ja-JP" sz="1100" dirty="0">
                <a:solidFill>
                  <a:schemeClr val="tx1"/>
                </a:solidFill>
                <a:latin typeface="+mj-ea"/>
                <a:ea typeface="+mj-ea"/>
              </a:rPr>
              <a:t>30</a:t>
            </a:r>
            <a:r>
              <a:rPr lang="ja-JP" altLang="en-US" sz="1100" dirty="0">
                <a:solidFill>
                  <a:schemeClr val="tx1"/>
                </a:solidFill>
                <a:latin typeface="+mj-ea"/>
                <a:ea typeface="+mj-ea"/>
              </a:rPr>
              <a:t>年台風</a:t>
            </a:r>
            <a:r>
              <a:rPr lang="en-US" altLang="ja-JP" sz="1100" dirty="0">
                <a:solidFill>
                  <a:schemeClr val="tx1"/>
                </a:solidFill>
                <a:latin typeface="+mj-ea"/>
                <a:ea typeface="+mj-ea"/>
              </a:rPr>
              <a:t>21</a:t>
            </a:r>
            <a:r>
              <a:rPr lang="ja-JP" altLang="en-US" sz="1100" dirty="0">
                <a:solidFill>
                  <a:schemeClr val="tx1"/>
                </a:solidFill>
                <a:latin typeface="+mj-ea"/>
                <a:ea typeface="+mj-ea"/>
              </a:rPr>
              <a:t>号」等で被災し、災害情報の収集や職員間での情報共有、市民への情報提供の強化が課題になった。</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災害時における被害を軽減し、自然災害や危機事態に強い都市を実現するための取組を進める。</a:t>
            </a:r>
            <a:endParaRPr lang="en-US" altLang="ja-JP" sz="1100" dirty="0">
              <a:solidFill>
                <a:prstClr val="black"/>
              </a:solidFill>
              <a:latin typeface="+mj-ea"/>
              <a:ea typeface="+mj-ea"/>
            </a:endParaRPr>
          </a:p>
          <a:p>
            <a:r>
              <a:rPr lang="en-US" altLang="ja-JP" sz="1100" dirty="0">
                <a:solidFill>
                  <a:prstClr val="black"/>
                </a:solidFill>
                <a:latin typeface="+mj-ea"/>
                <a:ea typeface="+mj-ea"/>
              </a:rPr>
              <a:t>【</a:t>
            </a:r>
            <a:r>
              <a:rPr lang="ja-JP" altLang="en-US" sz="1100" dirty="0">
                <a:solidFill>
                  <a:prstClr val="black"/>
                </a:solidFill>
                <a:latin typeface="+mj-ea"/>
                <a:ea typeface="+mj-ea"/>
              </a:rPr>
              <a:t>概要</a:t>
            </a:r>
            <a:r>
              <a:rPr lang="en-US" altLang="ja-JP" sz="1100" dirty="0">
                <a:solidFill>
                  <a:prstClr val="black"/>
                </a:solidFill>
                <a:latin typeface="+mj-ea"/>
                <a:ea typeface="+mj-ea"/>
              </a:rPr>
              <a:t>】</a:t>
            </a:r>
          </a:p>
          <a:p>
            <a:pPr>
              <a:spcBef>
                <a:spcPts val="0"/>
              </a:spcBef>
            </a:pPr>
            <a:r>
              <a:rPr lang="ja-JP" altLang="en-US" sz="1100" dirty="0">
                <a:solidFill>
                  <a:prstClr val="black"/>
                </a:solidFill>
                <a:latin typeface="+mj-ea"/>
                <a:ea typeface="+mj-ea"/>
              </a:rPr>
              <a:t>①防災情報システムの再構築</a:t>
            </a:r>
            <a:endParaRPr lang="en-US" altLang="ja-JP" sz="1100" dirty="0">
              <a:solidFill>
                <a:prstClr val="black"/>
              </a:solidFill>
              <a:latin typeface="+mj-ea"/>
              <a:ea typeface="+mj-ea"/>
            </a:endParaRPr>
          </a:p>
          <a:p>
            <a:pPr>
              <a:spcBef>
                <a:spcPts val="0"/>
              </a:spcBef>
            </a:pPr>
            <a:r>
              <a:rPr lang="ja-JP" altLang="en-US" sz="1100" b="1" dirty="0">
                <a:solidFill>
                  <a:srgbClr val="FF0000"/>
                </a:solidFill>
                <a:latin typeface="+mj-ea"/>
                <a:ea typeface="+mj-ea"/>
              </a:rPr>
              <a:t>　</a:t>
            </a:r>
            <a:r>
              <a:rPr lang="ja-JP" altLang="en-US" sz="1100" dirty="0">
                <a:solidFill>
                  <a:schemeClr val="tx1"/>
                </a:solidFill>
                <a:latin typeface="+mj-ea"/>
                <a:ea typeface="+mj-ea"/>
              </a:rPr>
              <a:t>防災情報システムを再構築し、国等の他システム連携、災害の広がりや他の災害情報を重ね合わせる地図機能等を装備し、災害時における迅速な初期初動体制の確立や災害対応に不可欠な情報の収集・分析・伝達等、関係機関との連携機能を図る。</a:t>
            </a:r>
            <a:endParaRPr lang="en-US" altLang="ja-JP" sz="1100" dirty="0">
              <a:solidFill>
                <a:prstClr val="black"/>
              </a:solidFill>
              <a:latin typeface="+mj-ea"/>
              <a:ea typeface="+mj-ea"/>
            </a:endParaRPr>
          </a:p>
          <a:p>
            <a:pPr>
              <a:spcBef>
                <a:spcPts val="0"/>
              </a:spcBef>
            </a:pPr>
            <a:r>
              <a:rPr lang="ja-JP" altLang="en-US" sz="1100" dirty="0">
                <a:solidFill>
                  <a:prstClr val="black"/>
                </a:solidFill>
                <a:latin typeface="+mj-ea"/>
                <a:ea typeface="+mj-ea"/>
              </a:rPr>
              <a:t>②区役所における災害時の情報共有</a:t>
            </a:r>
            <a:endParaRPr lang="en-US" altLang="ja-JP" sz="1100" dirty="0">
              <a:solidFill>
                <a:prstClr val="black"/>
              </a:solidFill>
              <a:latin typeface="+mj-ea"/>
              <a:ea typeface="+mj-ea"/>
            </a:endParaRPr>
          </a:p>
          <a:p>
            <a:pPr>
              <a:spcBef>
                <a:spcPts val="0"/>
              </a:spcBef>
            </a:pPr>
            <a:r>
              <a:rPr lang="ja-JP" altLang="en-US" sz="1100" dirty="0">
                <a:solidFill>
                  <a:prstClr val="black"/>
                </a:solidFill>
                <a:latin typeface="+mj-ea"/>
                <a:ea typeface="+mj-ea"/>
              </a:rPr>
              <a:t>　災害現場の最前線となる区役所において、タブレットや</a:t>
            </a:r>
            <a:r>
              <a:rPr lang="en-US" altLang="ja-JP" sz="1100" dirty="0">
                <a:solidFill>
                  <a:prstClr val="black"/>
                </a:solidFill>
                <a:latin typeface="+mj-ea"/>
                <a:ea typeface="+mj-ea"/>
              </a:rPr>
              <a:t>SNS</a:t>
            </a:r>
            <a:r>
              <a:rPr lang="ja-JP" altLang="en-US" sz="1100" dirty="0" err="1">
                <a:solidFill>
                  <a:prstClr val="black"/>
                </a:solidFill>
                <a:latin typeface="+mj-ea"/>
                <a:ea typeface="+mj-ea"/>
              </a:rPr>
              <a:t>、</a:t>
            </a:r>
            <a:r>
              <a:rPr lang="ja-JP" altLang="en-US" sz="1100" dirty="0">
                <a:solidFill>
                  <a:prstClr val="black"/>
                </a:solidFill>
                <a:latin typeface="+mj-ea"/>
                <a:ea typeface="+mj-ea"/>
              </a:rPr>
              <a:t>クラウドシステム等を活用し、災害時における職員間および区内関係団体との情報共有体制を強化するとともに、市民へ積極的な情報提供を行う。</a:t>
            </a:r>
            <a:endParaRPr lang="en-US" altLang="ja-JP" sz="1100" dirty="0">
              <a:solidFill>
                <a:prstClr val="black"/>
              </a:solidFill>
              <a:latin typeface="+mj-ea"/>
              <a:ea typeface="+mj-ea"/>
            </a:endParaRPr>
          </a:p>
        </p:txBody>
      </p:sp>
      <p:sp>
        <p:nvSpPr>
          <p:cNvPr id="35" name="正方形/長方形 34"/>
          <p:cNvSpPr/>
          <p:nvPr/>
        </p:nvSpPr>
        <p:spPr>
          <a:xfrm>
            <a:off x="112353" y="4725742"/>
            <a:ext cx="1656184" cy="312393"/>
          </a:xfrm>
          <a:prstGeom prst="rect">
            <a:avLst/>
          </a:prstGeom>
        </p:spPr>
        <p:txBody>
          <a:bodyPr wrap="square">
            <a:spAutoFit/>
          </a:bodyPr>
          <a:lstStyle/>
          <a:p>
            <a:r>
              <a:rPr lang="en-US" altLang="ja-JP" sz="1100" dirty="0">
                <a:solidFill>
                  <a:schemeClr val="tx1"/>
                </a:solidFill>
                <a:latin typeface="+mj-ea"/>
                <a:ea typeface="+mj-ea"/>
              </a:rPr>
              <a:t>【</a:t>
            </a:r>
            <a:r>
              <a:rPr lang="ja-JP" altLang="en-US" sz="1100" dirty="0">
                <a:solidFill>
                  <a:schemeClr val="tx1"/>
                </a:solidFill>
                <a:latin typeface="+mj-ea"/>
                <a:ea typeface="+mj-ea"/>
              </a:rPr>
              <a:t>スケジュール</a:t>
            </a:r>
            <a:r>
              <a:rPr lang="en-US" altLang="ja-JP" sz="1100" dirty="0">
                <a:solidFill>
                  <a:schemeClr val="tx1"/>
                </a:solidFill>
                <a:latin typeface="+mj-ea"/>
                <a:ea typeface="+mj-ea"/>
              </a:rPr>
              <a:t>】</a:t>
            </a:r>
          </a:p>
        </p:txBody>
      </p:sp>
      <p:sp>
        <p:nvSpPr>
          <p:cNvPr id="36" name="正方形/長方形 35"/>
          <p:cNvSpPr/>
          <p:nvPr/>
        </p:nvSpPr>
        <p:spPr>
          <a:xfrm>
            <a:off x="273050" y="3616825"/>
            <a:ext cx="4434648" cy="1091068"/>
          </a:xfrm>
          <a:prstGeom prst="rect">
            <a:avLst/>
          </a:prstGeom>
          <a:ln>
            <a:solidFill>
              <a:srgbClr val="DF5327"/>
            </a:solidFill>
          </a:ln>
        </p:spPr>
        <p:txBody>
          <a:bodyPr wrap="square">
            <a:spAutoFit/>
          </a:bodyPr>
          <a:lstStyle/>
          <a:p>
            <a:r>
              <a:rPr lang="en-US" altLang="ja-JP" sz="1100" dirty="0">
                <a:solidFill>
                  <a:prstClr val="black"/>
                </a:solidFill>
                <a:latin typeface="+mj-lt"/>
              </a:rPr>
              <a:t>【</a:t>
            </a:r>
            <a:r>
              <a:rPr lang="ja-JP" altLang="en-US" sz="1100" dirty="0">
                <a:solidFill>
                  <a:prstClr val="black"/>
                </a:solidFill>
                <a:latin typeface="+mj-lt"/>
              </a:rPr>
              <a:t>期待される効果</a:t>
            </a:r>
            <a:r>
              <a:rPr lang="en-US" altLang="ja-JP" sz="1100" dirty="0">
                <a:solidFill>
                  <a:prstClr val="black"/>
                </a:solidFill>
                <a:latin typeface="+mj-lt"/>
              </a:rPr>
              <a:t>】</a:t>
            </a:r>
          </a:p>
          <a:p>
            <a:r>
              <a:rPr lang="ja-JP" altLang="en-US" sz="1100" dirty="0">
                <a:solidFill>
                  <a:prstClr val="black"/>
                </a:solidFill>
                <a:latin typeface="+mj-lt"/>
              </a:rPr>
              <a:t>・市民及び職員への災害情報の確実な伝達</a:t>
            </a:r>
            <a:endParaRPr lang="en-US" altLang="ja-JP" sz="1100" dirty="0">
              <a:solidFill>
                <a:schemeClr val="tx1"/>
              </a:solidFill>
              <a:latin typeface="+mj-lt"/>
            </a:endParaRPr>
          </a:p>
          <a:p>
            <a:r>
              <a:rPr lang="ja-JP" altLang="en-US" sz="1100" dirty="0">
                <a:solidFill>
                  <a:schemeClr val="tx1"/>
                </a:solidFill>
                <a:latin typeface="+mj-lt"/>
              </a:rPr>
              <a:t>・</a:t>
            </a:r>
            <a:r>
              <a:rPr lang="ja-JP" altLang="ja-JP" sz="1100" dirty="0">
                <a:solidFill>
                  <a:schemeClr val="tx1"/>
                </a:solidFill>
                <a:latin typeface="+mj-lt"/>
              </a:rPr>
              <a:t>国等が集約した災害情報の収集</a:t>
            </a:r>
            <a:endParaRPr lang="en-US" altLang="ja-JP" sz="1100" dirty="0">
              <a:solidFill>
                <a:schemeClr val="tx1"/>
              </a:solidFill>
              <a:latin typeface="+mj-lt"/>
            </a:endParaRPr>
          </a:p>
          <a:p>
            <a:r>
              <a:rPr lang="ja-JP" altLang="en-US" sz="1100" dirty="0">
                <a:solidFill>
                  <a:schemeClr val="tx1"/>
                </a:solidFill>
                <a:latin typeface="+mj-lt"/>
              </a:rPr>
              <a:t>・災害時における迅速な初動対応</a:t>
            </a:r>
            <a:r>
              <a:rPr lang="ja-JP" altLang="en-US" sz="1100" dirty="0">
                <a:solidFill>
                  <a:prstClr val="black"/>
                </a:solidFill>
                <a:latin typeface="+mj-lt"/>
              </a:rPr>
              <a:t>及び情報共有体制の強化</a:t>
            </a:r>
            <a:endParaRPr lang="en-US" altLang="ja-JP" sz="1100" dirty="0">
              <a:solidFill>
                <a:prstClr val="black"/>
              </a:solidFill>
              <a:latin typeface="+mj-lt"/>
            </a:endParaRPr>
          </a:p>
        </p:txBody>
      </p:sp>
      <p:graphicFrame>
        <p:nvGraphicFramePr>
          <p:cNvPr id="37" name="表 36"/>
          <p:cNvGraphicFramePr>
            <a:graphicFrameLocks noGrp="1"/>
          </p:cNvGraphicFramePr>
          <p:nvPr>
            <p:extLst>
              <p:ext uri="{D42A27DB-BD31-4B8C-83A1-F6EECF244321}">
                <p14:modId xmlns:p14="http://schemas.microsoft.com/office/powerpoint/2010/main" val="1857238935"/>
              </p:ext>
            </p:extLst>
          </p:nvPr>
        </p:nvGraphicFramePr>
        <p:xfrm>
          <a:off x="273050" y="5038135"/>
          <a:ext cx="4679949" cy="1355725"/>
        </p:xfrm>
        <a:graphic>
          <a:graphicData uri="http://schemas.openxmlformats.org/drawingml/2006/table">
            <a:tbl>
              <a:tblPr firstRow="1" bandRow="1"/>
              <a:tblGrid>
                <a:gridCol w="1295574">
                  <a:extLst>
                    <a:ext uri="{9D8B030D-6E8A-4147-A177-3AD203B41FA5}">
                      <a16:colId xmlns:a16="http://schemas.microsoft.com/office/drawing/2014/main" val="1027003842"/>
                    </a:ext>
                  </a:extLst>
                </a:gridCol>
                <a:gridCol w="1128125">
                  <a:extLst>
                    <a:ext uri="{9D8B030D-6E8A-4147-A177-3AD203B41FA5}">
                      <a16:colId xmlns:a16="http://schemas.microsoft.com/office/drawing/2014/main" val="20000"/>
                    </a:ext>
                  </a:extLst>
                </a:gridCol>
                <a:gridCol w="1128125">
                  <a:extLst>
                    <a:ext uri="{9D8B030D-6E8A-4147-A177-3AD203B41FA5}">
                      <a16:colId xmlns:a16="http://schemas.microsoft.com/office/drawing/2014/main" val="20001"/>
                    </a:ext>
                  </a:extLst>
                </a:gridCol>
                <a:gridCol w="1128125">
                  <a:extLst>
                    <a:ext uri="{9D8B030D-6E8A-4147-A177-3AD203B41FA5}">
                      <a16:colId xmlns:a16="http://schemas.microsoft.com/office/drawing/2014/main" val="20002"/>
                    </a:ext>
                  </a:extLst>
                </a:gridCol>
              </a:tblGrid>
              <a:tr h="3381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dirty="0">
                        <a:latin typeface="+mj-lt"/>
                      </a:endParaRPr>
                    </a:p>
                  </a:txBody>
                  <a:tcPr marL="36000" marR="36000" marT="36000" marB="36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2021</a:t>
                      </a:r>
                      <a:r>
                        <a:rPr kumimoji="1" lang="ja-JP" altLang="en-US" sz="1100" b="0" kern="1200" dirty="0">
                          <a:solidFill>
                            <a:schemeClr val="lt1"/>
                          </a:solidFill>
                          <a:latin typeface="+mj-ea"/>
                          <a:ea typeface="+mj-ea"/>
                          <a:cs typeface="+mn-cs"/>
                        </a:rPr>
                        <a:t>年度</a:t>
                      </a:r>
                    </a:p>
                  </a:txBody>
                  <a:tcPr marL="36000" marR="36000" marT="36000" marB="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2022</a:t>
                      </a:r>
                      <a:r>
                        <a:rPr kumimoji="1" lang="ja-JP" altLang="en-US" sz="1100" b="0" kern="1200" dirty="0">
                          <a:solidFill>
                            <a:schemeClr val="lt1"/>
                          </a:solidFill>
                          <a:latin typeface="+mj-ea"/>
                          <a:ea typeface="+mj-ea"/>
                          <a:cs typeface="+mn-cs"/>
                        </a:rPr>
                        <a:t>年度</a:t>
                      </a:r>
                    </a:p>
                  </a:txBody>
                  <a:tcPr marL="36000" marR="36000" marT="36000" marB="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2023</a:t>
                      </a:r>
                      <a:r>
                        <a:rPr kumimoji="1" lang="ja-JP" altLang="en-US" sz="1100" b="0" kern="1200" dirty="0">
                          <a:solidFill>
                            <a:schemeClr val="lt1"/>
                          </a:solidFill>
                          <a:latin typeface="+mj-ea"/>
                          <a:ea typeface="+mj-ea"/>
                          <a:cs typeface="+mn-cs"/>
                        </a:rPr>
                        <a:t>年度</a:t>
                      </a:r>
                    </a:p>
                  </a:txBody>
                  <a:tcPr marL="36000" marR="36000" marT="36000" marB="36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508770">
                <a:tc>
                  <a:txBody>
                    <a:bodyPr/>
                    <a:lstStyle/>
                    <a:p>
                      <a:r>
                        <a:rPr kumimoji="1" lang="ja-JP" altLang="en-US" sz="1050" dirty="0">
                          <a:latin typeface="+mj-ea"/>
                          <a:ea typeface="+mj-ea"/>
                        </a:rPr>
                        <a:t>①防災情報システム</a:t>
                      </a:r>
                      <a:endParaRPr kumimoji="1" lang="en-US" altLang="ja-JP" sz="1050" dirty="0">
                        <a:latin typeface="+mj-ea"/>
                        <a:ea typeface="+mj-ea"/>
                      </a:endParaRPr>
                    </a:p>
                    <a:p>
                      <a:r>
                        <a:rPr kumimoji="1" lang="ja-JP" altLang="en-US" sz="1050" dirty="0">
                          <a:latin typeface="+mj-ea"/>
                          <a:ea typeface="+mj-ea"/>
                        </a:rPr>
                        <a:t>　再構築</a:t>
                      </a:r>
                    </a:p>
                  </a:txBody>
                  <a:tcPr marL="36000" marR="36000" marT="36000" marB="36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marL="36000" marR="36000" marT="36000" marB="360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marL="36000" marR="36000" marT="36000" marB="360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marL="36000" marR="36000" marT="36000" marB="360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r h="508770">
                <a:tc>
                  <a:txBody>
                    <a:bodyPr/>
                    <a:lstStyle/>
                    <a:p>
                      <a:r>
                        <a:rPr kumimoji="1" lang="ja-JP" altLang="en-US" sz="1050" dirty="0">
                          <a:latin typeface="+mj-ea"/>
                          <a:ea typeface="+mj-ea"/>
                        </a:rPr>
                        <a:t>②区役所</a:t>
                      </a:r>
                      <a:r>
                        <a:rPr kumimoji="1" lang="en-US" altLang="ja-JP" sz="1050" dirty="0">
                          <a:latin typeface="+mj-ea"/>
                          <a:ea typeface="+mj-ea"/>
                        </a:rPr>
                        <a:t>ICT</a:t>
                      </a:r>
                      <a:r>
                        <a:rPr kumimoji="1" lang="ja-JP" altLang="en-US" sz="1050" dirty="0">
                          <a:latin typeface="+mj-ea"/>
                          <a:ea typeface="+mj-ea"/>
                        </a:rPr>
                        <a:t>活用</a:t>
                      </a:r>
                      <a:endParaRPr kumimoji="1" lang="en-US" altLang="ja-JP" sz="1050" dirty="0">
                        <a:latin typeface="+mj-ea"/>
                        <a:ea typeface="+mj-ea"/>
                      </a:endParaRPr>
                    </a:p>
                    <a:p>
                      <a:r>
                        <a:rPr kumimoji="1" lang="ja-JP" altLang="en-US" sz="1050" dirty="0">
                          <a:latin typeface="+mj-ea"/>
                          <a:ea typeface="+mj-ea"/>
                        </a:rPr>
                        <a:t>　による情報共有等</a:t>
                      </a:r>
                    </a:p>
                  </a:txBody>
                  <a:tcPr marL="36000" marR="36000" marT="36000" marB="3600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marL="36000" marR="36000" marT="36000" marB="360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marL="36000" marR="36000" marT="36000" marB="360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marL="36000" marR="36000" marT="36000" marB="360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4134672170"/>
                  </a:ext>
                </a:extLst>
              </a:tr>
            </a:tbl>
          </a:graphicData>
        </a:graphic>
      </p:graphicFrame>
      <p:sp>
        <p:nvSpPr>
          <p:cNvPr id="38" name="ホームベース 37"/>
          <p:cNvSpPr/>
          <p:nvPr/>
        </p:nvSpPr>
        <p:spPr>
          <a:xfrm>
            <a:off x="1595905" y="5475673"/>
            <a:ext cx="1044000" cy="288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100000"/>
              </a:lnSpc>
            </a:pPr>
            <a:r>
              <a:rPr lang="ja-JP" altLang="en-US" sz="1000" dirty="0">
                <a:solidFill>
                  <a:srgbClr val="000000"/>
                </a:solidFill>
                <a:latin typeface="Meiryo UI" panose="020B0604030504040204" pitchFamily="50" charset="-128"/>
                <a:ea typeface="Meiryo UI" panose="020B0604030504040204" pitchFamily="50" charset="-128"/>
              </a:rPr>
              <a:t>設計開発</a:t>
            </a:r>
            <a:endParaRPr lang="en-US" altLang="ja-JP" sz="1000" dirty="0">
              <a:solidFill>
                <a:srgbClr val="000000"/>
              </a:solidFill>
              <a:latin typeface="Meiryo UI" panose="020B0604030504040204" pitchFamily="50" charset="-128"/>
              <a:ea typeface="Meiryo UI" panose="020B0604030504040204" pitchFamily="50" charset="-128"/>
            </a:endParaRPr>
          </a:p>
        </p:txBody>
      </p:sp>
      <p:sp>
        <p:nvSpPr>
          <p:cNvPr id="39" name="ホームベース 38"/>
          <p:cNvSpPr/>
          <p:nvPr/>
        </p:nvSpPr>
        <p:spPr>
          <a:xfrm>
            <a:off x="2737378" y="5483483"/>
            <a:ext cx="2160000" cy="288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100000"/>
              </a:lnSpc>
            </a:pPr>
            <a:r>
              <a:rPr lang="ja-JP" altLang="en-US" sz="1000" dirty="0">
                <a:solidFill>
                  <a:srgbClr val="000000"/>
                </a:solidFill>
                <a:latin typeface="Meiryo UI" panose="020B0604030504040204" pitchFamily="50" charset="-128"/>
                <a:ea typeface="Meiryo UI" panose="020B0604030504040204" pitchFamily="50" charset="-128"/>
              </a:rPr>
              <a:t>運用</a:t>
            </a:r>
            <a:endParaRPr lang="en-US" altLang="ja-JP" sz="1000" dirty="0">
              <a:solidFill>
                <a:srgbClr val="000000"/>
              </a:solidFill>
              <a:latin typeface="Meiryo UI" panose="020B0604030504040204" pitchFamily="50" charset="-128"/>
              <a:ea typeface="Meiryo UI" panose="020B0604030504040204" pitchFamily="50" charset="-128"/>
            </a:endParaRPr>
          </a:p>
        </p:txBody>
      </p:sp>
      <p:sp>
        <p:nvSpPr>
          <p:cNvPr id="40" name="ホームベース 39"/>
          <p:cNvSpPr/>
          <p:nvPr/>
        </p:nvSpPr>
        <p:spPr>
          <a:xfrm>
            <a:off x="1595905" y="5997675"/>
            <a:ext cx="3312000" cy="288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100000"/>
              </a:lnSpc>
            </a:pPr>
            <a:r>
              <a:rPr lang="ja-JP" altLang="en-US" sz="1000" dirty="0">
                <a:solidFill>
                  <a:srgbClr val="000000"/>
                </a:solidFill>
                <a:latin typeface="Meiryo UI" panose="020B0604030504040204" pitchFamily="50" charset="-128"/>
                <a:ea typeface="Meiryo UI" panose="020B0604030504040204" pitchFamily="50" charset="-128"/>
              </a:rPr>
              <a:t>運用（防災訓練等において活用）</a:t>
            </a:r>
            <a:endParaRPr lang="en-US" altLang="ja-JP" sz="1000" dirty="0">
              <a:solidFill>
                <a:srgbClr val="000000"/>
              </a:solidFill>
              <a:latin typeface="Meiryo UI" panose="020B0604030504040204" pitchFamily="50" charset="-128"/>
              <a:ea typeface="Meiryo UI" panose="020B0604030504040204" pitchFamily="50" charset="-128"/>
            </a:endParaRPr>
          </a:p>
        </p:txBody>
      </p:sp>
      <p:pic>
        <p:nvPicPr>
          <p:cNvPr id="41" name="図 4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05238" y="3468286"/>
            <a:ext cx="3865320" cy="2479213"/>
          </a:xfrm>
          <a:prstGeom prst="rect">
            <a:avLst/>
          </a:prstGeom>
        </p:spPr>
      </p:pic>
      <p:sp>
        <p:nvSpPr>
          <p:cNvPr id="13" name="角丸四角形 12"/>
          <p:cNvSpPr/>
          <p:nvPr/>
        </p:nvSpPr>
        <p:spPr bwMode="auto">
          <a:xfrm>
            <a:off x="5956083" y="5947499"/>
            <a:ext cx="3531034" cy="524399"/>
          </a:xfrm>
          <a:prstGeom prst="roundRect">
            <a:avLst/>
          </a:prstGeom>
          <a:solidFill>
            <a:schemeClr val="accent5"/>
          </a:solidFill>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spAutoFit/>
          </a:bodyPr>
          <a:lstStyle/>
          <a:p>
            <a:r>
              <a:rPr lang="ja-JP" altLang="en-US" sz="1100" b="1" dirty="0">
                <a:solidFill>
                  <a:schemeClr val="accent2"/>
                </a:solidFill>
                <a:latin typeface="Arial" charset="0"/>
                <a:ea typeface="メイリオ" pitchFamily="50" charset="-128"/>
                <a:cs typeface="メイリオ" pitchFamily="50" charset="-128"/>
              </a:rPr>
              <a:t>　取組の経過</a:t>
            </a:r>
            <a:endParaRPr lang="en-US" altLang="ja-JP" sz="1100" b="1" dirty="0">
              <a:solidFill>
                <a:schemeClr val="accent2"/>
              </a:solidFill>
              <a:latin typeface="Arial" charset="0"/>
              <a:ea typeface="メイリオ" pitchFamily="50" charset="-128"/>
              <a:cs typeface="メイリオ" pitchFamily="50" charset="-128"/>
            </a:endParaRPr>
          </a:p>
          <a:p>
            <a:r>
              <a:rPr lang="ja-JP" altLang="en-US" sz="1100" dirty="0">
                <a:solidFill>
                  <a:schemeClr val="tx1"/>
                </a:solidFill>
                <a:latin typeface="Arial" charset="0"/>
                <a:ea typeface="メイリオ" pitchFamily="50" charset="-128"/>
                <a:cs typeface="メイリオ" pitchFamily="50" charset="-128"/>
              </a:rPr>
              <a:t>令和４年</a:t>
            </a:r>
            <a:r>
              <a:rPr lang="en-US" altLang="ja-JP" sz="1100" dirty="0">
                <a:solidFill>
                  <a:schemeClr val="tx1"/>
                </a:solidFill>
                <a:latin typeface="Arial" charset="0"/>
                <a:ea typeface="メイリオ" pitchFamily="50" charset="-128"/>
                <a:cs typeface="メイリオ" pitchFamily="50" charset="-128"/>
              </a:rPr>
              <a:t>3</a:t>
            </a:r>
            <a:r>
              <a:rPr lang="ja-JP" altLang="en-US" sz="1100" dirty="0">
                <a:solidFill>
                  <a:schemeClr val="tx1"/>
                </a:solidFill>
                <a:latin typeface="Arial" charset="0"/>
                <a:ea typeface="メイリオ" pitchFamily="50" charset="-128"/>
                <a:cs typeface="メイリオ" pitchFamily="50" charset="-128"/>
              </a:rPr>
              <a:t>月から運用しております。</a:t>
            </a:r>
          </a:p>
        </p:txBody>
      </p:sp>
    </p:spTree>
    <p:extLst>
      <p:ext uri="{BB962C8B-B14F-4D97-AF65-F5344CB8AC3E}">
        <p14:creationId xmlns:p14="http://schemas.microsoft.com/office/powerpoint/2010/main" val="1044484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53113" y="2254040"/>
            <a:ext cx="1606363" cy="1142303"/>
          </a:xfrm>
          <a:prstGeom prst="rect">
            <a:avLst/>
          </a:prstGeom>
        </p:spPr>
      </p:pic>
      <p:sp>
        <p:nvSpPr>
          <p:cNvPr id="16" name="Shape 128"/>
          <p:cNvSpPr/>
          <p:nvPr/>
        </p:nvSpPr>
        <p:spPr>
          <a:xfrm>
            <a:off x="209180" y="791445"/>
            <a:ext cx="7578779" cy="370684"/>
          </a:xfrm>
          <a:prstGeom prst="rect">
            <a:avLst/>
          </a:prstGeom>
          <a:ln w="12700">
            <a:miter lim="400000"/>
          </a:ln>
          <a:extLst>
            <a:ext uri="{C572A759-6A51-4108-AA02-DFA0A04FC94B}">
              <ma14:wrappingTextBoxFlag xmlns="" xmlns:ma14="http://schemas.microsoft.com/office/mac/drawingml/2011/main" val="1"/>
            </a:ext>
          </a:extLst>
        </p:spPr>
        <p:txBody>
          <a:bodyPr wrap="square" lIns="29022" tIns="29022" rIns="29022" bIns="29022" anchor="ctr">
            <a:spAutoFit/>
          </a:bodyPr>
          <a:lstStyle/>
          <a:p>
            <a:pPr defTabSz="333735" hangingPunct="0">
              <a:lnSpc>
                <a:spcPct val="120000"/>
              </a:lnSpc>
              <a:spcBef>
                <a:spcPts val="600"/>
              </a:spcBef>
              <a:defRPr sz="2600"/>
            </a:pPr>
            <a:r>
              <a:rPr kumimoji="0" lang="ja-JP" altLang="en-US" sz="1690" kern="0" dirty="0">
                <a:solidFill>
                  <a:srgbClr val="C00000"/>
                </a:solidFill>
                <a:latin typeface="+mj-ea"/>
                <a:ea typeface="+mj-ea"/>
                <a:sym typeface="Helvetica Light"/>
              </a:rPr>
              <a:t>行政サービスを支えるネットワーク基盤の再整備（耐災害性の向上）</a:t>
            </a:r>
            <a:endParaRPr kumimoji="0" lang="en-US" altLang="ja-JP" sz="1690" kern="0" dirty="0">
              <a:solidFill>
                <a:srgbClr val="C00000"/>
              </a:solidFill>
              <a:latin typeface="+mj-ea"/>
              <a:ea typeface="+mj-ea"/>
              <a:sym typeface="Helvetica Light"/>
            </a:endParaRPr>
          </a:p>
        </p:txBody>
      </p:sp>
      <p:sp>
        <p:nvSpPr>
          <p:cNvPr id="15" name="スライド番号プレースホルダー 4"/>
          <p:cNvSpPr>
            <a:spLocks noGrp="1"/>
          </p:cNvSpPr>
          <p:nvPr>
            <p:ph type="sldNum" sz="quarter" idx="10"/>
          </p:nvPr>
        </p:nvSpPr>
        <p:spPr>
          <a:xfrm>
            <a:off x="7884754" y="6563220"/>
            <a:ext cx="1878013" cy="147042"/>
          </a:xfrm>
        </p:spPr>
        <p:txBody>
          <a:bodyPr/>
          <a:lstStyle/>
          <a:p>
            <a:pPr fontAlgn="base">
              <a:spcAft>
                <a:spcPct val="0"/>
              </a:spcAft>
            </a:pPr>
            <a:fld id="{17D6AA89-1CAE-4232-B76E-BD1FB226AC19}" type="slidenum">
              <a:rPr lang="en-US" altLang="ja-JP">
                <a:solidFill>
                  <a:srgbClr val="000000"/>
                </a:solidFill>
                <a:ea typeface="メイリオ" panose="020B0604030504040204" pitchFamily="50" charset="-128"/>
              </a:rPr>
              <a:pPr fontAlgn="base">
                <a:spcAft>
                  <a:spcPct val="0"/>
                </a:spcAft>
              </a:pPr>
              <a:t>33</a:t>
            </a:fld>
            <a:endParaRPr lang="en-US" altLang="ja-JP" dirty="0">
              <a:solidFill>
                <a:srgbClr val="000000"/>
              </a:solidFill>
              <a:ea typeface="メイリオ" panose="020B0604030504040204" pitchFamily="50" charset="-128"/>
            </a:endParaRPr>
          </a:p>
        </p:txBody>
      </p:sp>
      <p:sp>
        <p:nvSpPr>
          <p:cNvPr id="25" name="正方形/長方形 24"/>
          <p:cNvSpPr/>
          <p:nvPr/>
        </p:nvSpPr>
        <p:spPr>
          <a:xfrm>
            <a:off x="209180" y="1124051"/>
            <a:ext cx="9456384" cy="1141851"/>
          </a:xfrm>
          <a:prstGeom prst="rect">
            <a:avLst/>
          </a:prstGeom>
        </p:spPr>
        <p:txBody>
          <a:bodyPr wrap="square">
            <a:spAutoFit/>
          </a:bodyPr>
          <a:lstStyle/>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sym typeface="Helvetica Light"/>
              </a:rPr>
              <a:t>大規模災害の発生によって本市のネットワーク基盤（</a:t>
            </a:r>
            <a:r>
              <a:rPr lang="en-US" altLang="ja-JP" sz="1100" dirty="0">
                <a:solidFill>
                  <a:schemeClr val="tx1"/>
                </a:solidFill>
                <a:latin typeface="+mj-ea"/>
                <a:ea typeface="+mj-ea"/>
                <a:sym typeface="Helvetica Light"/>
              </a:rPr>
              <a:t>ICT</a:t>
            </a:r>
            <a:r>
              <a:rPr lang="ja-JP" altLang="en-US" sz="1100" dirty="0">
                <a:solidFill>
                  <a:schemeClr val="tx1"/>
                </a:solidFill>
                <a:latin typeface="+mj-ea"/>
                <a:ea typeface="+mj-ea"/>
                <a:sym typeface="Helvetica Light"/>
              </a:rPr>
              <a:t>インフラ）が被害を受けた場合でも、</a:t>
            </a:r>
            <a:r>
              <a:rPr lang="ja-JP" altLang="en-US" sz="1100" dirty="0">
                <a:solidFill>
                  <a:schemeClr val="tx1"/>
                </a:solidFill>
                <a:latin typeface="+mj-ea"/>
                <a:sym typeface="Helvetica Light"/>
              </a:rPr>
              <a:t>本市の業務を継続できるようにするため、</a:t>
            </a:r>
            <a:r>
              <a:rPr lang="ja-JP" altLang="en-US" sz="1100" dirty="0">
                <a:solidFill>
                  <a:schemeClr val="tx1"/>
                </a:solidFill>
                <a:latin typeface="+mj-ea"/>
                <a:ea typeface="+mj-ea"/>
                <a:sym typeface="Helvetica Light"/>
              </a:rPr>
              <a:t>無線技術を利用した通信手段を整備する。</a:t>
            </a:r>
            <a:endParaRPr lang="en-US" altLang="ja-JP" sz="1100" dirty="0">
              <a:solidFill>
                <a:schemeClr val="tx1"/>
              </a:solidFill>
              <a:latin typeface="+mj-ea"/>
              <a:ea typeface="+mj-ea"/>
              <a:sym typeface="Helvetica Light"/>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sym typeface="Helvetica Light"/>
              </a:rPr>
              <a:t>ネットワーク基盤について、</a:t>
            </a:r>
            <a:r>
              <a:rPr lang="ja-JP" altLang="en-US" sz="1100" dirty="0">
                <a:solidFill>
                  <a:schemeClr val="tx1"/>
                </a:solidFill>
                <a:latin typeface="+mj-ea"/>
                <a:sym typeface="Helvetica Light"/>
              </a:rPr>
              <a:t>時代に合わせて求められる変化に</a:t>
            </a:r>
            <a:r>
              <a:rPr lang="ja-JP" altLang="en-US" sz="1100" dirty="0">
                <a:solidFill>
                  <a:schemeClr val="tx1"/>
                </a:solidFill>
                <a:latin typeface="+mj-ea"/>
                <a:ea typeface="+mj-ea"/>
                <a:sym typeface="Helvetica Light"/>
              </a:rPr>
              <a:t>柔軟に対応し、なおかつ安定的に運用できるよう、最新技術を活用し仮想化を行う。</a:t>
            </a:r>
            <a:endParaRPr lang="en-US" altLang="ja-JP" sz="1100" dirty="0">
              <a:solidFill>
                <a:schemeClr val="tx1"/>
              </a:solidFill>
              <a:latin typeface="+mj-ea"/>
              <a:ea typeface="+mj-ea"/>
              <a:sym typeface="Helvetica Light"/>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sym typeface="Helvetica Light"/>
              </a:rPr>
              <a:t>最新技術を活用することで、データを大容量かつ高速に通信することが可能となるため、 将来的に本市内部での</a:t>
            </a:r>
            <a:r>
              <a:rPr lang="en-US" altLang="ja-JP" sz="1100" dirty="0">
                <a:solidFill>
                  <a:schemeClr val="tx1"/>
                </a:solidFill>
                <a:latin typeface="+mj-ea"/>
                <a:ea typeface="+mj-ea"/>
                <a:sym typeface="Helvetica Light"/>
              </a:rPr>
              <a:t>Web</a:t>
            </a:r>
            <a:r>
              <a:rPr lang="ja-JP" altLang="en-US" sz="1100" dirty="0">
                <a:solidFill>
                  <a:schemeClr val="tx1"/>
                </a:solidFill>
                <a:latin typeface="+mj-ea"/>
                <a:ea typeface="+mj-ea"/>
                <a:sym typeface="Helvetica Light"/>
              </a:rPr>
              <a:t>会議の利用拡大や市民との</a:t>
            </a:r>
            <a:r>
              <a:rPr lang="en-US" altLang="ja-JP" sz="1100" dirty="0">
                <a:solidFill>
                  <a:schemeClr val="tx1"/>
                </a:solidFill>
                <a:latin typeface="+mj-ea"/>
                <a:ea typeface="+mj-ea"/>
                <a:sym typeface="Helvetica Light"/>
              </a:rPr>
              <a:t>Web</a:t>
            </a:r>
            <a:r>
              <a:rPr lang="ja-JP" altLang="en-US" sz="1100" dirty="0">
                <a:solidFill>
                  <a:schemeClr val="tx1"/>
                </a:solidFill>
                <a:latin typeface="+mj-ea"/>
                <a:ea typeface="+mj-ea"/>
                <a:sym typeface="Helvetica Light"/>
              </a:rPr>
              <a:t>面談、相談を可能とするネットワーク基盤へ刷新する。</a:t>
            </a:r>
            <a:endParaRPr lang="en-US" altLang="ja-JP" sz="1100" dirty="0">
              <a:solidFill>
                <a:schemeClr val="tx1"/>
              </a:solidFill>
              <a:latin typeface="+mj-ea"/>
              <a:ea typeface="+mj-ea"/>
              <a:sym typeface="Helvetica Light"/>
            </a:endParaRPr>
          </a:p>
        </p:txBody>
      </p:sp>
      <p:sp>
        <p:nvSpPr>
          <p:cNvPr id="22" name="Rectangle 2"/>
          <p:cNvSpPr>
            <a:spLocks noGrp="1" noChangeArrowheads="1"/>
          </p:cNvSpPr>
          <p:nvPr>
            <p:ph type="title"/>
          </p:nvPr>
        </p:nvSpPr>
        <p:spPr>
          <a:xfrm>
            <a:off x="273050" y="188913"/>
            <a:ext cx="9072563" cy="395287"/>
          </a:xfrm>
          <a:noFill/>
        </p:spPr>
        <p:txBody>
          <a:bodyPr anchor="ctr"/>
          <a:lstStyle/>
          <a:p>
            <a:pPr eaLnBrk="1" hangingPunct="1"/>
            <a:r>
              <a:rPr lang="ja-JP" altLang="en-US" dirty="0"/>
              <a:t>災害に強い</a:t>
            </a:r>
            <a:r>
              <a:rPr lang="en-US" altLang="ja-JP" dirty="0"/>
              <a:t>ICT</a:t>
            </a:r>
            <a:r>
              <a:rPr lang="ja-JP" altLang="en-US" dirty="0"/>
              <a:t>インフラの整備</a:t>
            </a:r>
          </a:p>
        </p:txBody>
      </p:sp>
      <p:sp>
        <p:nvSpPr>
          <p:cNvPr id="26" name="正方形/長方形 25"/>
          <p:cNvSpPr/>
          <p:nvPr/>
        </p:nvSpPr>
        <p:spPr>
          <a:xfrm>
            <a:off x="6530379" y="4363365"/>
            <a:ext cx="3154722" cy="1074140"/>
          </a:xfrm>
          <a:prstGeom prst="rect">
            <a:avLst/>
          </a:prstGeom>
          <a:ln>
            <a:solidFill>
              <a:srgbClr val="DF5327"/>
            </a:solidFill>
          </a:ln>
        </p:spPr>
        <p:txBody>
          <a:bodyPr wrap="square">
            <a:spAutoFit/>
          </a:bodyPr>
          <a:lstStyle/>
          <a:p>
            <a:r>
              <a:rPr lang="en-US" altLang="ja-JP" sz="1100" dirty="0">
                <a:solidFill>
                  <a:prstClr val="black"/>
                </a:solidFill>
              </a:rPr>
              <a:t>【</a:t>
            </a:r>
            <a:r>
              <a:rPr lang="ja-JP" altLang="en-US" sz="1100" dirty="0">
                <a:solidFill>
                  <a:prstClr val="black"/>
                </a:solidFill>
              </a:rPr>
              <a:t>期待される効果</a:t>
            </a:r>
            <a:r>
              <a:rPr lang="en-US" altLang="ja-JP" sz="1100" dirty="0">
                <a:solidFill>
                  <a:prstClr val="black"/>
                </a:solidFill>
              </a:rPr>
              <a:t>】</a:t>
            </a:r>
          </a:p>
          <a:p>
            <a:r>
              <a:rPr lang="ja-JP" altLang="en-US" sz="1100" dirty="0">
                <a:solidFill>
                  <a:prstClr val="black"/>
                </a:solidFill>
              </a:rPr>
              <a:t>・柔軟なネットワークの拡張、見直しへの対応</a:t>
            </a:r>
            <a:endParaRPr lang="en-US" altLang="ja-JP" sz="1100" dirty="0">
              <a:solidFill>
                <a:prstClr val="black"/>
              </a:solidFill>
            </a:endParaRPr>
          </a:p>
          <a:p>
            <a:r>
              <a:rPr lang="ja-JP" altLang="en-US" sz="1100" dirty="0">
                <a:solidFill>
                  <a:prstClr val="black"/>
                </a:solidFill>
              </a:rPr>
              <a:t>・大容量の通信需要に対応</a:t>
            </a:r>
            <a:endParaRPr lang="en-US" altLang="ja-JP" sz="1100" dirty="0">
              <a:solidFill>
                <a:prstClr val="black"/>
              </a:solidFill>
            </a:endParaRPr>
          </a:p>
          <a:p>
            <a:r>
              <a:rPr lang="ja-JP" altLang="en-US" sz="1100" dirty="0">
                <a:solidFill>
                  <a:prstClr val="black"/>
                </a:solidFill>
              </a:rPr>
              <a:t>・大規模災害時の継続的な行政運営</a:t>
            </a:r>
            <a:endParaRPr lang="en-US" altLang="ja-JP" sz="1100" dirty="0">
              <a:solidFill>
                <a:prstClr val="black"/>
              </a:solidFill>
            </a:endParaRPr>
          </a:p>
        </p:txBody>
      </p:sp>
      <p:graphicFrame>
        <p:nvGraphicFramePr>
          <p:cNvPr id="28" name="表 27"/>
          <p:cNvGraphicFramePr>
            <a:graphicFrameLocks noGrp="1"/>
          </p:cNvGraphicFramePr>
          <p:nvPr>
            <p:extLst>
              <p:ext uri="{D42A27DB-BD31-4B8C-83A1-F6EECF244321}">
                <p14:modId xmlns:p14="http://schemas.microsoft.com/office/powerpoint/2010/main" val="333031904"/>
              </p:ext>
            </p:extLst>
          </p:nvPr>
        </p:nvGraphicFramePr>
        <p:xfrm>
          <a:off x="370813" y="5461068"/>
          <a:ext cx="5980319" cy="1102152"/>
        </p:xfrm>
        <a:graphic>
          <a:graphicData uri="http://schemas.openxmlformats.org/drawingml/2006/table">
            <a:tbl>
              <a:tblPr firstRow="1" bandRow="1"/>
              <a:tblGrid>
                <a:gridCol w="1144754">
                  <a:extLst>
                    <a:ext uri="{9D8B030D-6E8A-4147-A177-3AD203B41FA5}">
                      <a16:colId xmlns:a16="http://schemas.microsoft.com/office/drawing/2014/main" val="20000"/>
                    </a:ext>
                  </a:extLst>
                </a:gridCol>
                <a:gridCol w="1737353">
                  <a:extLst>
                    <a:ext uri="{9D8B030D-6E8A-4147-A177-3AD203B41FA5}">
                      <a16:colId xmlns:a16="http://schemas.microsoft.com/office/drawing/2014/main" val="20001"/>
                    </a:ext>
                  </a:extLst>
                </a:gridCol>
                <a:gridCol w="1472323">
                  <a:extLst>
                    <a:ext uri="{9D8B030D-6E8A-4147-A177-3AD203B41FA5}">
                      <a16:colId xmlns:a16="http://schemas.microsoft.com/office/drawing/2014/main" val="20002"/>
                    </a:ext>
                  </a:extLst>
                </a:gridCol>
                <a:gridCol w="1625889">
                  <a:extLst>
                    <a:ext uri="{9D8B030D-6E8A-4147-A177-3AD203B41FA5}">
                      <a16:colId xmlns:a16="http://schemas.microsoft.com/office/drawing/2014/main" val="3769104221"/>
                    </a:ext>
                  </a:extLst>
                </a:gridCol>
              </a:tblGrid>
              <a:tr h="2114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bg1"/>
                        </a:solidFill>
                        <a:latin typeface="+mj-lt"/>
                      </a:endParaRPr>
                    </a:p>
                  </a:txBody>
                  <a:tcPr marL="74295" marR="74295" marT="37148" marB="37148"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2021</a:t>
                      </a:r>
                      <a:r>
                        <a:rPr kumimoji="1" lang="ja-JP" altLang="en-US" sz="1100" b="0" kern="1200" dirty="0">
                          <a:solidFill>
                            <a:schemeClr val="lt1"/>
                          </a:solidFill>
                          <a:latin typeface="+mj-ea"/>
                          <a:ea typeface="+mj-ea"/>
                          <a:cs typeface="+mn-cs"/>
                        </a:rPr>
                        <a:t>年度</a:t>
                      </a:r>
                    </a:p>
                  </a:txBody>
                  <a:tcPr marL="74295" marR="74295" marT="37148" marB="3714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2022</a:t>
                      </a:r>
                      <a:r>
                        <a:rPr kumimoji="1" lang="ja-JP" altLang="en-US" sz="1100" b="0" kern="1200" dirty="0">
                          <a:solidFill>
                            <a:schemeClr val="lt1"/>
                          </a:solidFill>
                          <a:latin typeface="+mj-ea"/>
                          <a:ea typeface="+mj-ea"/>
                          <a:cs typeface="+mn-cs"/>
                        </a:rPr>
                        <a:t>年度</a:t>
                      </a:r>
                    </a:p>
                  </a:txBody>
                  <a:tcPr marL="74295" marR="74295" marT="37148" marB="3714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2023</a:t>
                      </a:r>
                      <a:r>
                        <a:rPr kumimoji="1" lang="ja-JP" altLang="en-US" sz="1100" b="0" kern="1200" dirty="0">
                          <a:solidFill>
                            <a:schemeClr val="lt1"/>
                          </a:solidFill>
                          <a:latin typeface="+mj-ea"/>
                          <a:ea typeface="+mj-ea"/>
                          <a:cs typeface="+mn-cs"/>
                        </a:rPr>
                        <a:t>年度</a:t>
                      </a:r>
                    </a:p>
                  </a:txBody>
                  <a:tcPr marL="74295" marR="74295" marT="37148" marB="3714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4344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0" kern="0" dirty="0">
                          <a:solidFill>
                            <a:schemeClr val="tx1"/>
                          </a:solidFill>
                          <a:latin typeface="+mj-ea"/>
                          <a:ea typeface="+mj-ea"/>
                          <a:cs typeface="+mn-cs"/>
                        </a:rPr>
                        <a:t>ネットワークの</a:t>
                      </a:r>
                      <a:endParaRPr kumimoji="0" lang="en-US" altLang="ja-JP" sz="800" b="0" kern="0" dirty="0">
                        <a:solidFill>
                          <a:schemeClr val="tx1"/>
                        </a:solidFill>
                        <a:latin typeface="+mj-ea"/>
                        <a:ea typeface="+mj-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0" kern="0" dirty="0">
                          <a:solidFill>
                            <a:schemeClr val="tx1"/>
                          </a:solidFill>
                          <a:latin typeface="+mj-ea"/>
                          <a:ea typeface="+mj-ea"/>
                          <a:cs typeface="+mn-cs"/>
                        </a:rPr>
                        <a:t>耐災害性の向上</a:t>
                      </a:r>
                      <a:endParaRPr kumimoji="0" lang="en-US" altLang="ja-JP" sz="800" b="0" kern="0" dirty="0">
                        <a:solidFill>
                          <a:schemeClr val="tx1"/>
                        </a:solidFill>
                        <a:latin typeface="+mj-ea"/>
                        <a:ea typeface="+mj-ea"/>
                        <a:cs typeface="+mn-cs"/>
                      </a:endParaRPr>
                    </a:p>
                  </a:txBody>
                  <a:tcPr marL="74295" marR="74295" marT="37148" marB="37148"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bg1"/>
                        </a:solidFill>
                        <a:latin typeface="+mj-lt"/>
                      </a:endParaRPr>
                    </a:p>
                  </a:txBody>
                  <a:tcPr marL="74295" marR="74295" marT="37148" marB="3714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dirty="0">
                        <a:latin typeface="+mj-lt"/>
                      </a:endParaRPr>
                    </a:p>
                  </a:txBody>
                  <a:tcPr marL="74295" marR="74295" marT="37148" marB="3714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kern="1200" dirty="0">
                        <a:solidFill>
                          <a:schemeClr val="bg1"/>
                        </a:solidFill>
                        <a:latin typeface="+mj-lt"/>
                        <a:ea typeface="+mn-ea"/>
                        <a:cs typeface="+mn-cs"/>
                      </a:endParaRPr>
                    </a:p>
                  </a:txBody>
                  <a:tcPr marL="74295" marR="74295" marT="37148" marB="3714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extLst>
                  <a:ext uri="{0D108BD9-81ED-4DB2-BD59-A6C34878D82A}">
                    <a16:rowId xmlns:a16="http://schemas.microsoft.com/office/drawing/2014/main" val="3327612877"/>
                  </a:ext>
                </a:extLst>
              </a:tr>
              <a:tr h="4257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kern="0" dirty="0">
                          <a:solidFill>
                            <a:schemeClr val="tx1"/>
                          </a:solidFill>
                          <a:latin typeface="+mj-ea"/>
                          <a:ea typeface="+mj-ea"/>
                          <a:cs typeface="+mn-cs"/>
                        </a:rPr>
                        <a:t>　</a:t>
                      </a:r>
                      <a:r>
                        <a:rPr kumimoji="0" lang="en-US" altLang="ja-JP" sz="800" b="0" kern="0" dirty="0">
                          <a:solidFill>
                            <a:schemeClr val="tx1"/>
                          </a:solidFill>
                          <a:latin typeface="+mj-ea"/>
                          <a:ea typeface="+mj-ea"/>
                          <a:cs typeface="+mn-cs"/>
                        </a:rPr>
                        <a:t>ICT</a:t>
                      </a:r>
                      <a:r>
                        <a:rPr kumimoji="0" lang="ja-JP" altLang="en-US" sz="800" b="0" kern="0" dirty="0">
                          <a:solidFill>
                            <a:schemeClr val="tx1"/>
                          </a:solidFill>
                          <a:latin typeface="+mj-ea"/>
                          <a:ea typeface="+mj-ea"/>
                          <a:cs typeface="+mn-cs"/>
                        </a:rPr>
                        <a:t>インフラ再整備</a:t>
                      </a:r>
                      <a:endParaRPr kumimoji="0" lang="en-US" altLang="ja-JP" sz="800" b="0" kern="0" dirty="0">
                        <a:solidFill>
                          <a:schemeClr val="tx1"/>
                        </a:solidFill>
                        <a:latin typeface="+mj-ea"/>
                        <a:ea typeface="+mj-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kern="0" dirty="0">
                          <a:solidFill>
                            <a:schemeClr val="tx1"/>
                          </a:solidFill>
                          <a:latin typeface="+mj-ea"/>
                          <a:ea typeface="+mj-ea"/>
                          <a:cs typeface="+mn-cs"/>
                        </a:rPr>
                        <a:t>　（ネットワーク）</a:t>
                      </a:r>
                      <a:endParaRPr kumimoji="0" lang="en-US" altLang="ja-JP" sz="800" b="0" kern="0" dirty="0">
                        <a:solidFill>
                          <a:schemeClr val="tx1"/>
                        </a:solidFill>
                        <a:latin typeface="+mj-ea"/>
                        <a:ea typeface="+mj-ea"/>
                        <a:cs typeface="+mn-cs"/>
                      </a:endParaRPr>
                    </a:p>
                  </a:txBody>
                  <a:tcPr marL="74295" marR="74295" marT="37148" marB="37148"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a:txBody>
                    <a:bodyPr/>
                    <a:lstStyle/>
                    <a:p>
                      <a:endParaRPr kumimoji="1" lang="ja-JP" altLang="en-US" sz="9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a:txBody>
                    <a:bodyPr/>
                    <a:lstStyle/>
                    <a:p>
                      <a:endParaRPr kumimoji="1" lang="ja-JP" altLang="en-US" sz="9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9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29" name="ホームベース 28"/>
          <p:cNvSpPr/>
          <p:nvPr/>
        </p:nvSpPr>
        <p:spPr>
          <a:xfrm>
            <a:off x="1559860" y="6222235"/>
            <a:ext cx="1173773" cy="245046"/>
          </a:xfrm>
          <a:prstGeom prst="homePlate">
            <a:avLst>
              <a:gd name="adj" fmla="val 21574"/>
            </a:avLst>
          </a:prstGeom>
          <a:solidFill>
            <a:schemeClr val="bg1"/>
          </a:solid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lIns="29250" tIns="58500" rIns="29250" bIns="29250" rtlCol="0" anchor="ctr"/>
          <a:lstStyle>
            <a:defPPr>
              <a:defRPr lang="ja-JP"/>
            </a:defPPr>
            <a:lvl1pPr algn="l" rtl="0" fontAlgn="base">
              <a:lnSpc>
                <a:spcPct val="140000"/>
              </a:lnSpc>
              <a:spcBef>
                <a:spcPct val="10000"/>
              </a:spcBef>
              <a:spcAft>
                <a:spcPct val="0"/>
              </a:spcAft>
              <a:defRPr kumimoji="1" sz="2200" kern="1200">
                <a:solidFill>
                  <a:schemeClr val="lt1"/>
                </a:solidFill>
                <a:latin typeface="+mn-lt"/>
                <a:ea typeface="+mn-ea"/>
                <a:cs typeface="+mn-cs"/>
              </a:defRPr>
            </a:lvl1pPr>
            <a:lvl2pPr marL="457200" algn="l" rtl="0" fontAlgn="base">
              <a:lnSpc>
                <a:spcPct val="140000"/>
              </a:lnSpc>
              <a:spcBef>
                <a:spcPct val="10000"/>
              </a:spcBef>
              <a:spcAft>
                <a:spcPct val="0"/>
              </a:spcAft>
              <a:defRPr kumimoji="1" sz="2200" kern="1200">
                <a:solidFill>
                  <a:schemeClr val="lt1"/>
                </a:solidFill>
                <a:latin typeface="+mn-lt"/>
                <a:ea typeface="+mn-ea"/>
                <a:cs typeface="+mn-cs"/>
              </a:defRPr>
            </a:lvl2pPr>
            <a:lvl3pPr marL="914400" algn="l" rtl="0" fontAlgn="base">
              <a:lnSpc>
                <a:spcPct val="140000"/>
              </a:lnSpc>
              <a:spcBef>
                <a:spcPct val="10000"/>
              </a:spcBef>
              <a:spcAft>
                <a:spcPct val="0"/>
              </a:spcAft>
              <a:defRPr kumimoji="1" sz="2200" kern="1200">
                <a:solidFill>
                  <a:schemeClr val="lt1"/>
                </a:solidFill>
                <a:latin typeface="+mn-lt"/>
                <a:ea typeface="+mn-ea"/>
                <a:cs typeface="+mn-cs"/>
              </a:defRPr>
            </a:lvl3pPr>
            <a:lvl4pPr marL="1371600" algn="l" rtl="0" fontAlgn="base">
              <a:lnSpc>
                <a:spcPct val="140000"/>
              </a:lnSpc>
              <a:spcBef>
                <a:spcPct val="10000"/>
              </a:spcBef>
              <a:spcAft>
                <a:spcPct val="0"/>
              </a:spcAft>
              <a:defRPr kumimoji="1" sz="2200" kern="1200">
                <a:solidFill>
                  <a:schemeClr val="lt1"/>
                </a:solidFill>
                <a:latin typeface="+mn-lt"/>
                <a:ea typeface="+mn-ea"/>
                <a:cs typeface="+mn-cs"/>
              </a:defRPr>
            </a:lvl4pPr>
            <a:lvl5pPr marL="1828800" algn="l" rtl="0" fontAlgn="base">
              <a:lnSpc>
                <a:spcPct val="140000"/>
              </a:lnSpc>
              <a:spcBef>
                <a:spcPct val="10000"/>
              </a:spcBef>
              <a:spcAft>
                <a:spcPct val="0"/>
              </a:spcAft>
              <a:defRPr kumimoji="1" sz="2200" kern="1200">
                <a:solidFill>
                  <a:schemeClr val="lt1"/>
                </a:solidFill>
                <a:latin typeface="+mn-lt"/>
                <a:ea typeface="+mn-ea"/>
                <a:cs typeface="+mn-cs"/>
              </a:defRPr>
            </a:lvl5pPr>
            <a:lvl6pPr marL="2286000" algn="l" defTabSz="914400" rtl="0" eaLnBrk="1" latinLnBrk="0" hangingPunct="1">
              <a:defRPr kumimoji="1" sz="2200" kern="1200">
                <a:solidFill>
                  <a:schemeClr val="lt1"/>
                </a:solidFill>
                <a:latin typeface="+mn-lt"/>
                <a:ea typeface="+mn-ea"/>
                <a:cs typeface="+mn-cs"/>
              </a:defRPr>
            </a:lvl6pPr>
            <a:lvl7pPr marL="2743200" algn="l" defTabSz="914400" rtl="0" eaLnBrk="1" latinLnBrk="0" hangingPunct="1">
              <a:defRPr kumimoji="1" sz="2200" kern="1200">
                <a:solidFill>
                  <a:schemeClr val="lt1"/>
                </a:solidFill>
                <a:latin typeface="+mn-lt"/>
                <a:ea typeface="+mn-ea"/>
                <a:cs typeface="+mn-cs"/>
              </a:defRPr>
            </a:lvl7pPr>
            <a:lvl8pPr marL="3200400" algn="l" defTabSz="914400" rtl="0" eaLnBrk="1" latinLnBrk="0" hangingPunct="1">
              <a:defRPr kumimoji="1" sz="2200" kern="1200">
                <a:solidFill>
                  <a:schemeClr val="lt1"/>
                </a:solidFill>
                <a:latin typeface="+mn-lt"/>
                <a:ea typeface="+mn-ea"/>
                <a:cs typeface="+mn-cs"/>
              </a:defRPr>
            </a:lvl8pPr>
            <a:lvl9pPr marL="3657600" algn="l" defTabSz="914400" rtl="0" eaLnBrk="1" latinLnBrk="0" hangingPunct="1">
              <a:defRPr kumimoji="1" sz="2200" kern="1200">
                <a:solidFill>
                  <a:schemeClr val="lt1"/>
                </a:solidFill>
                <a:latin typeface="+mn-lt"/>
                <a:ea typeface="+mn-ea"/>
                <a:cs typeface="+mn-cs"/>
              </a:defRPr>
            </a:lvl9pPr>
          </a:lstStyle>
          <a:p>
            <a:pPr algn="ctr" eaLnBrk="0" fontAlgn="auto" hangingPunct="0">
              <a:lnSpc>
                <a:spcPct val="100000"/>
              </a:lnSpc>
              <a:spcBef>
                <a:spcPct val="0"/>
              </a:spcBef>
              <a:spcAft>
                <a:spcPts val="0"/>
              </a:spcAft>
              <a:defRPr/>
            </a:pPr>
            <a:r>
              <a:rPr kumimoji="0" lang="ja-JP" altLang="en-US" sz="894" kern="0">
                <a:solidFill>
                  <a:srgbClr val="000000"/>
                </a:solidFill>
                <a:latin typeface="メイリオ"/>
                <a:ea typeface="メイリオ"/>
              </a:rPr>
              <a:t>開発</a:t>
            </a:r>
            <a:endParaRPr kumimoji="0" lang="ja-JP" altLang="ja-JP" sz="894" kern="0">
              <a:solidFill>
                <a:srgbClr val="000000"/>
              </a:solidFill>
              <a:latin typeface="メイリオ"/>
              <a:ea typeface="メイリオ"/>
            </a:endParaRPr>
          </a:p>
        </p:txBody>
      </p:sp>
      <p:sp>
        <p:nvSpPr>
          <p:cNvPr id="30" name="ホームベース 29"/>
          <p:cNvSpPr/>
          <p:nvPr/>
        </p:nvSpPr>
        <p:spPr>
          <a:xfrm>
            <a:off x="2733634" y="6210706"/>
            <a:ext cx="3253928" cy="265501"/>
          </a:xfrm>
          <a:prstGeom prst="homePlate">
            <a:avLst>
              <a:gd name="adj" fmla="val 21574"/>
            </a:avLst>
          </a:prstGeom>
          <a:solidFill>
            <a:schemeClr val="bg1"/>
          </a:solid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lIns="29250" tIns="58500" rIns="29250" bIns="29250" rtlCol="0" anchor="ctr"/>
          <a:lstStyle>
            <a:defPPr>
              <a:defRPr lang="ja-JP"/>
            </a:defPPr>
            <a:lvl1pPr algn="l" rtl="0" fontAlgn="base">
              <a:lnSpc>
                <a:spcPct val="140000"/>
              </a:lnSpc>
              <a:spcBef>
                <a:spcPct val="10000"/>
              </a:spcBef>
              <a:spcAft>
                <a:spcPct val="0"/>
              </a:spcAft>
              <a:defRPr kumimoji="1" sz="2200" kern="1200">
                <a:solidFill>
                  <a:schemeClr val="lt1"/>
                </a:solidFill>
                <a:latin typeface="+mn-lt"/>
                <a:ea typeface="+mn-ea"/>
                <a:cs typeface="+mn-cs"/>
              </a:defRPr>
            </a:lvl1pPr>
            <a:lvl2pPr marL="457200" algn="l" rtl="0" fontAlgn="base">
              <a:lnSpc>
                <a:spcPct val="140000"/>
              </a:lnSpc>
              <a:spcBef>
                <a:spcPct val="10000"/>
              </a:spcBef>
              <a:spcAft>
                <a:spcPct val="0"/>
              </a:spcAft>
              <a:defRPr kumimoji="1" sz="2200" kern="1200">
                <a:solidFill>
                  <a:schemeClr val="lt1"/>
                </a:solidFill>
                <a:latin typeface="+mn-lt"/>
                <a:ea typeface="+mn-ea"/>
                <a:cs typeface="+mn-cs"/>
              </a:defRPr>
            </a:lvl2pPr>
            <a:lvl3pPr marL="914400" algn="l" rtl="0" fontAlgn="base">
              <a:lnSpc>
                <a:spcPct val="140000"/>
              </a:lnSpc>
              <a:spcBef>
                <a:spcPct val="10000"/>
              </a:spcBef>
              <a:spcAft>
                <a:spcPct val="0"/>
              </a:spcAft>
              <a:defRPr kumimoji="1" sz="2200" kern="1200">
                <a:solidFill>
                  <a:schemeClr val="lt1"/>
                </a:solidFill>
                <a:latin typeface="+mn-lt"/>
                <a:ea typeface="+mn-ea"/>
                <a:cs typeface="+mn-cs"/>
              </a:defRPr>
            </a:lvl3pPr>
            <a:lvl4pPr marL="1371600" algn="l" rtl="0" fontAlgn="base">
              <a:lnSpc>
                <a:spcPct val="140000"/>
              </a:lnSpc>
              <a:spcBef>
                <a:spcPct val="10000"/>
              </a:spcBef>
              <a:spcAft>
                <a:spcPct val="0"/>
              </a:spcAft>
              <a:defRPr kumimoji="1" sz="2200" kern="1200">
                <a:solidFill>
                  <a:schemeClr val="lt1"/>
                </a:solidFill>
                <a:latin typeface="+mn-lt"/>
                <a:ea typeface="+mn-ea"/>
                <a:cs typeface="+mn-cs"/>
              </a:defRPr>
            </a:lvl4pPr>
            <a:lvl5pPr marL="1828800" algn="l" rtl="0" fontAlgn="base">
              <a:lnSpc>
                <a:spcPct val="140000"/>
              </a:lnSpc>
              <a:spcBef>
                <a:spcPct val="10000"/>
              </a:spcBef>
              <a:spcAft>
                <a:spcPct val="0"/>
              </a:spcAft>
              <a:defRPr kumimoji="1" sz="2200" kern="1200">
                <a:solidFill>
                  <a:schemeClr val="lt1"/>
                </a:solidFill>
                <a:latin typeface="+mn-lt"/>
                <a:ea typeface="+mn-ea"/>
                <a:cs typeface="+mn-cs"/>
              </a:defRPr>
            </a:lvl5pPr>
            <a:lvl6pPr marL="2286000" algn="l" defTabSz="914400" rtl="0" eaLnBrk="1" latinLnBrk="0" hangingPunct="1">
              <a:defRPr kumimoji="1" sz="2200" kern="1200">
                <a:solidFill>
                  <a:schemeClr val="lt1"/>
                </a:solidFill>
                <a:latin typeface="+mn-lt"/>
                <a:ea typeface="+mn-ea"/>
                <a:cs typeface="+mn-cs"/>
              </a:defRPr>
            </a:lvl6pPr>
            <a:lvl7pPr marL="2743200" algn="l" defTabSz="914400" rtl="0" eaLnBrk="1" latinLnBrk="0" hangingPunct="1">
              <a:defRPr kumimoji="1" sz="2200" kern="1200">
                <a:solidFill>
                  <a:schemeClr val="lt1"/>
                </a:solidFill>
                <a:latin typeface="+mn-lt"/>
                <a:ea typeface="+mn-ea"/>
                <a:cs typeface="+mn-cs"/>
              </a:defRPr>
            </a:lvl7pPr>
            <a:lvl8pPr marL="3200400" algn="l" defTabSz="914400" rtl="0" eaLnBrk="1" latinLnBrk="0" hangingPunct="1">
              <a:defRPr kumimoji="1" sz="2200" kern="1200">
                <a:solidFill>
                  <a:schemeClr val="lt1"/>
                </a:solidFill>
                <a:latin typeface="+mn-lt"/>
                <a:ea typeface="+mn-ea"/>
                <a:cs typeface="+mn-cs"/>
              </a:defRPr>
            </a:lvl8pPr>
            <a:lvl9pPr marL="3657600" algn="l" defTabSz="914400" rtl="0" eaLnBrk="1" latinLnBrk="0" hangingPunct="1">
              <a:defRPr kumimoji="1" sz="2200" kern="1200">
                <a:solidFill>
                  <a:schemeClr val="lt1"/>
                </a:solidFill>
                <a:latin typeface="+mn-lt"/>
                <a:ea typeface="+mn-ea"/>
                <a:cs typeface="+mn-cs"/>
              </a:defRPr>
            </a:lvl9pPr>
          </a:lstStyle>
          <a:p>
            <a:pPr algn="ctr" eaLnBrk="0" fontAlgn="auto" hangingPunct="0">
              <a:lnSpc>
                <a:spcPct val="100000"/>
              </a:lnSpc>
              <a:spcBef>
                <a:spcPct val="0"/>
              </a:spcBef>
              <a:spcAft>
                <a:spcPts val="0"/>
              </a:spcAft>
              <a:defRPr/>
            </a:pPr>
            <a:r>
              <a:rPr kumimoji="0" lang="ja-JP" altLang="en-US" sz="894" kern="0" dirty="0">
                <a:solidFill>
                  <a:srgbClr val="000000"/>
                </a:solidFill>
                <a:latin typeface="メイリオ"/>
                <a:ea typeface="メイリオ"/>
              </a:rPr>
              <a:t>データセンター、庁舎ごとに順次切替（</a:t>
            </a:r>
            <a:r>
              <a:rPr kumimoji="0" lang="en-US" altLang="ja-JP" sz="894" kern="0" dirty="0">
                <a:solidFill>
                  <a:srgbClr val="000000"/>
                </a:solidFill>
                <a:latin typeface="メイリオ"/>
                <a:ea typeface="メイリオ"/>
              </a:rPr>
              <a:t>2025</a:t>
            </a:r>
            <a:r>
              <a:rPr kumimoji="0" lang="ja-JP" altLang="en-US" sz="894" kern="0" dirty="0">
                <a:solidFill>
                  <a:srgbClr val="000000"/>
                </a:solidFill>
                <a:latin typeface="メイリオ"/>
                <a:ea typeface="メイリオ"/>
              </a:rPr>
              <a:t>年度完了予定）</a:t>
            </a:r>
            <a:endParaRPr kumimoji="0" lang="ja-JP" altLang="ja-JP" sz="894" kern="0" dirty="0">
              <a:solidFill>
                <a:srgbClr val="000000"/>
              </a:solidFill>
              <a:latin typeface="メイリオ"/>
              <a:ea typeface="メイリオ"/>
            </a:endParaRPr>
          </a:p>
        </p:txBody>
      </p:sp>
      <p:sp>
        <p:nvSpPr>
          <p:cNvPr id="31" name="ホームベース 30"/>
          <p:cNvSpPr/>
          <p:nvPr/>
        </p:nvSpPr>
        <p:spPr>
          <a:xfrm>
            <a:off x="1559859" y="5754388"/>
            <a:ext cx="1173773" cy="245046"/>
          </a:xfrm>
          <a:prstGeom prst="homePlate">
            <a:avLst>
              <a:gd name="adj" fmla="val 21574"/>
            </a:avLst>
          </a:prstGeom>
          <a:solidFill>
            <a:schemeClr val="bg1"/>
          </a:solid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lIns="29250" tIns="58500" rIns="29250" bIns="29250" rtlCol="0" anchor="ctr"/>
          <a:lstStyle>
            <a:defPPr>
              <a:defRPr lang="ja-JP"/>
            </a:defPPr>
            <a:lvl1pPr algn="l" rtl="0" fontAlgn="base">
              <a:lnSpc>
                <a:spcPct val="140000"/>
              </a:lnSpc>
              <a:spcBef>
                <a:spcPct val="10000"/>
              </a:spcBef>
              <a:spcAft>
                <a:spcPct val="0"/>
              </a:spcAft>
              <a:defRPr kumimoji="1" sz="2200" kern="1200">
                <a:solidFill>
                  <a:schemeClr val="lt1"/>
                </a:solidFill>
                <a:latin typeface="+mn-lt"/>
                <a:ea typeface="+mn-ea"/>
                <a:cs typeface="+mn-cs"/>
              </a:defRPr>
            </a:lvl1pPr>
            <a:lvl2pPr marL="457200" algn="l" rtl="0" fontAlgn="base">
              <a:lnSpc>
                <a:spcPct val="140000"/>
              </a:lnSpc>
              <a:spcBef>
                <a:spcPct val="10000"/>
              </a:spcBef>
              <a:spcAft>
                <a:spcPct val="0"/>
              </a:spcAft>
              <a:defRPr kumimoji="1" sz="2200" kern="1200">
                <a:solidFill>
                  <a:schemeClr val="lt1"/>
                </a:solidFill>
                <a:latin typeface="+mn-lt"/>
                <a:ea typeface="+mn-ea"/>
                <a:cs typeface="+mn-cs"/>
              </a:defRPr>
            </a:lvl2pPr>
            <a:lvl3pPr marL="914400" algn="l" rtl="0" fontAlgn="base">
              <a:lnSpc>
                <a:spcPct val="140000"/>
              </a:lnSpc>
              <a:spcBef>
                <a:spcPct val="10000"/>
              </a:spcBef>
              <a:spcAft>
                <a:spcPct val="0"/>
              </a:spcAft>
              <a:defRPr kumimoji="1" sz="2200" kern="1200">
                <a:solidFill>
                  <a:schemeClr val="lt1"/>
                </a:solidFill>
                <a:latin typeface="+mn-lt"/>
                <a:ea typeface="+mn-ea"/>
                <a:cs typeface="+mn-cs"/>
              </a:defRPr>
            </a:lvl3pPr>
            <a:lvl4pPr marL="1371600" algn="l" rtl="0" fontAlgn="base">
              <a:lnSpc>
                <a:spcPct val="140000"/>
              </a:lnSpc>
              <a:spcBef>
                <a:spcPct val="10000"/>
              </a:spcBef>
              <a:spcAft>
                <a:spcPct val="0"/>
              </a:spcAft>
              <a:defRPr kumimoji="1" sz="2200" kern="1200">
                <a:solidFill>
                  <a:schemeClr val="lt1"/>
                </a:solidFill>
                <a:latin typeface="+mn-lt"/>
                <a:ea typeface="+mn-ea"/>
                <a:cs typeface="+mn-cs"/>
              </a:defRPr>
            </a:lvl4pPr>
            <a:lvl5pPr marL="1828800" algn="l" rtl="0" fontAlgn="base">
              <a:lnSpc>
                <a:spcPct val="140000"/>
              </a:lnSpc>
              <a:spcBef>
                <a:spcPct val="10000"/>
              </a:spcBef>
              <a:spcAft>
                <a:spcPct val="0"/>
              </a:spcAft>
              <a:defRPr kumimoji="1" sz="2200" kern="1200">
                <a:solidFill>
                  <a:schemeClr val="lt1"/>
                </a:solidFill>
                <a:latin typeface="+mn-lt"/>
                <a:ea typeface="+mn-ea"/>
                <a:cs typeface="+mn-cs"/>
              </a:defRPr>
            </a:lvl5pPr>
            <a:lvl6pPr marL="2286000" algn="l" defTabSz="914400" rtl="0" eaLnBrk="1" latinLnBrk="0" hangingPunct="1">
              <a:defRPr kumimoji="1" sz="2200" kern="1200">
                <a:solidFill>
                  <a:schemeClr val="lt1"/>
                </a:solidFill>
                <a:latin typeface="+mn-lt"/>
                <a:ea typeface="+mn-ea"/>
                <a:cs typeface="+mn-cs"/>
              </a:defRPr>
            </a:lvl6pPr>
            <a:lvl7pPr marL="2743200" algn="l" defTabSz="914400" rtl="0" eaLnBrk="1" latinLnBrk="0" hangingPunct="1">
              <a:defRPr kumimoji="1" sz="2200" kern="1200">
                <a:solidFill>
                  <a:schemeClr val="lt1"/>
                </a:solidFill>
                <a:latin typeface="+mn-lt"/>
                <a:ea typeface="+mn-ea"/>
                <a:cs typeface="+mn-cs"/>
              </a:defRPr>
            </a:lvl7pPr>
            <a:lvl8pPr marL="3200400" algn="l" defTabSz="914400" rtl="0" eaLnBrk="1" latinLnBrk="0" hangingPunct="1">
              <a:defRPr kumimoji="1" sz="2200" kern="1200">
                <a:solidFill>
                  <a:schemeClr val="lt1"/>
                </a:solidFill>
                <a:latin typeface="+mn-lt"/>
                <a:ea typeface="+mn-ea"/>
                <a:cs typeface="+mn-cs"/>
              </a:defRPr>
            </a:lvl8pPr>
            <a:lvl9pPr marL="3657600" algn="l" defTabSz="914400" rtl="0" eaLnBrk="1" latinLnBrk="0" hangingPunct="1">
              <a:defRPr kumimoji="1" sz="2200" kern="1200">
                <a:solidFill>
                  <a:schemeClr val="lt1"/>
                </a:solidFill>
                <a:latin typeface="+mn-lt"/>
                <a:ea typeface="+mn-ea"/>
                <a:cs typeface="+mn-cs"/>
              </a:defRPr>
            </a:lvl9pPr>
          </a:lstStyle>
          <a:p>
            <a:pPr algn="ctr" eaLnBrk="0" fontAlgn="auto" hangingPunct="0">
              <a:lnSpc>
                <a:spcPct val="100000"/>
              </a:lnSpc>
              <a:spcBef>
                <a:spcPct val="0"/>
              </a:spcBef>
              <a:spcAft>
                <a:spcPts val="0"/>
              </a:spcAft>
              <a:defRPr/>
            </a:pPr>
            <a:r>
              <a:rPr kumimoji="0" lang="ja-JP" altLang="en-US" sz="894" kern="0" dirty="0">
                <a:solidFill>
                  <a:srgbClr val="000000"/>
                </a:solidFill>
                <a:latin typeface="メイリオ"/>
                <a:ea typeface="メイリオ"/>
              </a:rPr>
              <a:t>検証</a:t>
            </a:r>
            <a:endParaRPr kumimoji="0" lang="ja-JP" altLang="ja-JP" sz="894" kern="0" dirty="0">
              <a:solidFill>
                <a:srgbClr val="000000"/>
              </a:solidFill>
              <a:latin typeface="メイリオ"/>
              <a:ea typeface="メイリオ"/>
            </a:endParaRPr>
          </a:p>
        </p:txBody>
      </p:sp>
      <p:sp>
        <p:nvSpPr>
          <p:cNvPr id="32" name="ホームベース 31"/>
          <p:cNvSpPr/>
          <p:nvPr/>
        </p:nvSpPr>
        <p:spPr>
          <a:xfrm>
            <a:off x="2733633" y="5742995"/>
            <a:ext cx="3253929" cy="278684"/>
          </a:xfrm>
          <a:prstGeom prst="homePlate">
            <a:avLst>
              <a:gd name="adj" fmla="val 21574"/>
            </a:avLst>
          </a:prstGeom>
          <a:solidFill>
            <a:schemeClr val="bg1"/>
          </a:solidFill>
          <a:ln w="25400">
            <a:solidFill>
              <a:srgbClr val="C00000"/>
            </a:solidFill>
          </a:ln>
          <a:effectLst/>
        </p:spPr>
        <p:style>
          <a:lnRef idx="1">
            <a:schemeClr val="accent1"/>
          </a:lnRef>
          <a:fillRef idx="3">
            <a:schemeClr val="accent1"/>
          </a:fillRef>
          <a:effectRef idx="2">
            <a:schemeClr val="accent1"/>
          </a:effectRef>
          <a:fontRef idx="minor">
            <a:schemeClr val="lt1"/>
          </a:fontRef>
        </p:style>
        <p:txBody>
          <a:bodyPr lIns="29250" tIns="58500" rIns="29250" bIns="29250" rtlCol="0" anchor="ctr"/>
          <a:lstStyle>
            <a:defPPr>
              <a:defRPr lang="ja-JP"/>
            </a:defPPr>
            <a:lvl1pPr algn="l" rtl="0" fontAlgn="base">
              <a:lnSpc>
                <a:spcPct val="140000"/>
              </a:lnSpc>
              <a:spcBef>
                <a:spcPct val="10000"/>
              </a:spcBef>
              <a:spcAft>
                <a:spcPct val="0"/>
              </a:spcAft>
              <a:defRPr kumimoji="1" sz="2200" kern="1200">
                <a:solidFill>
                  <a:schemeClr val="lt1"/>
                </a:solidFill>
                <a:latin typeface="+mn-lt"/>
                <a:ea typeface="+mn-ea"/>
                <a:cs typeface="+mn-cs"/>
              </a:defRPr>
            </a:lvl1pPr>
            <a:lvl2pPr marL="457200" algn="l" rtl="0" fontAlgn="base">
              <a:lnSpc>
                <a:spcPct val="140000"/>
              </a:lnSpc>
              <a:spcBef>
                <a:spcPct val="10000"/>
              </a:spcBef>
              <a:spcAft>
                <a:spcPct val="0"/>
              </a:spcAft>
              <a:defRPr kumimoji="1" sz="2200" kern="1200">
                <a:solidFill>
                  <a:schemeClr val="lt1"/>
                </a:solidFill>
                <a:latin typeface="+mn-lt"/>
                <a:ea typeface="+mn-ea"/>
                <a:cs typeface="+mn-cs"/>
              </a:defRPr>
            </a:lvl2pPr>
            <a:lvl3pPr marL="914400" algn="l" rtl="0" fontAlgn="base">
              <a:lnSpc>
                <a:spcPct val="140000"/>
              </a:lnSpc>
              <a:spcBef>
                <a:spcPct val="10000"/>
              </a:spcBef>
              <a:spcAft>
                <a:spcPct val="0"/>
              </a:spcAft>
              <a:defRPr kumimoji="1" sz="2200" kern="1200">
                <a:solidFill>
                  <a:schemeClr val="lt1"/>
                </a:solidFill>
                <a:latin typeface="+mn-lt"/>
                <a:ea typeface="+mn-ea"/>
                <a:cs typeface="+mn-cs"/>
              </a:defRPr>
            </a:lvl3pPr>
            <a:lvl4pPr marL="1371600" algn="l" rtl="0" fontAlgn="base">
              <a:lnSpc>
                <a:spcPct val="140000"/>
              </a:lnSpc>
              <a:spcBef>
                <a:spcPct val="10000"/>
              </a:spcBef>
              <a:spcAft>
                <a:spcPct val="0"/>
              </a:spcAft>
              <a:defRPr kumimoji="1" sz="2200" kern="1200">
                <a:solidFill>
                  <a:schemeClr val="lt1"/>
                </a:solidFill>
                <a:latin typeface="+mn-lt"/>
                <a:ea typeface="+mn-ea"/>
                <a:cs typeface="+mn-cs"/>
              </a:defRPr>
            </a:lvl4pPr>
            <a:lvl5pPr marL="1828800" algn="l" rtl="0" fontAlgn="base">
              <a:lnSpc>
                <a:spcPct val="140000"/>
              </a:lnSpc>
              <a:spcBef>
                <a:spcPct val="10000"/>
              </a:spcBef>
              <a:spcAft>
                <a:spcPct val="0"/>
              </a:spcAft>
              <a:defRPr kumimoji="1" sz="2200" kern="1200">
                <a:solidFill>
                  <a:schemeClr val="lt1"/>
                </a:solidFill>
                <a:latin typeface="+mn-lt"/>
                <a:ea typeface="+mn-ea"/>
                <a:cs typeface="+mn-cs"/>
              </a:defRPr>
            </a:lvl5pPr>
            <a:lvl6pPr marL="2286000" algn="l" defTabSz="914400" rtl="0" eaLnBrk="1" latinLnBrk="0" hangingPunct="1">
              <a:defRPr kumimoji="1" sz="2200" kern="1200">
                <a:solidFill>
                  <a:schemeClr val="lt1"/>
                </a:solidFill>
                <a:latin typeface="+mn-lt"/>
                <a:ea typeface="+mn-ea"/>
                <a:cs typeface="+mn-cs"/>
              </a:defRPr>
            </a:lvl6pPr>
            <a:lvl7pPr marL="2743200" algn="l" defTabSz="914400" rtl="0" eaLnBrk="1" latinLnBrk="0" hangingPunct="1">
              <a:defRPr kumimoji="1" sz="2200" kern="1200">
                <a:solidFill>
                  <a:schemeClr val="lt1"/>
                </a:solidFill>
                <a:latin typeface="+mn-lt"/>
                <a:ea typeface="+mn-ea"/>
                <a:cs typeface="+mn-cs"/>
              </a:defRPr>
            </a:lvl7pPr>
            <a:lvl8pPr marL="3200400" algn="l" defTabSz="914400" rtl="0" eaLnBrk="1" latinLnBrk="0" hangingPunct="1">
              <a:defRPr kumimoji="1" sz="2200" kern="1200">
                <a:solidFill>
                  <a:schemeClr val="lt1"/>
                </a:solidFill>
                <a:latin typeface="+mn-lt"/>
                <a:ea typeface="+mn-ea"/>
                <a:cs typeface="+mn-cs"/>
              </a:defRPr>
            </a:lvl8pPr>
            <a:lvl9pPr marL="3657600" algn="l" defTabSz="914400" rtl="0" eaLnBrk="1" latinLnBrk="0" hangingPunct="1">
              <a:defRPr kumimoji="1" sz="2200" kern="1200">
                <a:solidFill>
                  <a:schemeClr val="lt1"/>
                </a:solidFill>
                <a:latin typeface="+mn-lt"/>
                <a:ea typeface="+mn-ea"/>
                <a:cs typeface="+mn-cs"/>
              </a:defRPr>
            </a:lvl9pPr>
          </a:lstStyle>
          <a:p>
            <a:pPr algn="ctr" eaLnBrk="0" fontAlgn="auto" hangingPunct="0">
              <a:lnSpc>
                <a:spcPct val="100000"/>
              </a:lnSpc>
              <a:spcBef>
                <a:spcPct val="0"/>
              </a:spcBef>
              <a:spcAft>
                <a:spcPts val="0"/>
              </a:spcAft>
              <a:defRPr/>
            </a:pPr>
            <a:r>
              <a:rPr kumimoji="0" lang="ja-JP" altLang="en-US" sz="894" kern="0" dirty="0">
                <a:solidFill>
                  <a:schemeClr val="tx1"/>
                </a:solidFill>
                <a:latin typeface="メイリオ"/>
                <a:ea typeface="メイリオ"/>
              </a:rPr>
              <a:t>無線技術を利用した災害時対応拠点数の順次拡大</a:t>
            </a:r>
            <a:endParaRPr kumimoji="0" lang="ja-JP" altLang="ja-JP" sz="894" kern="0" dirty="0">
              <a:solidFill>
                <a:schemeClr val="tx1"/>
              </a:solidFill>
              <a:latin typeface="メイリオ"/>
              <a:ea typeface="メイリオ"/>
            </a:endParaRPr>
          </a:p>
        </p:txBody>
      </p:sp>
      <p:sp>
        <p:nvSpPr>
          <p:cNvPr id="33" name="正方形/長方形 32"/>
          <p:cNvSpPr/>
          <p:nvPr/>
        </p:nvSpPr>
        <p:spPr>
          <a:xfrm>
            <a:off x="209180" y="5152884"/>
            <a:ext cx="1543408" cy="276999"/>
          </a:xfrm>
          <a:prstGeom prst="rect">
            <a:avLst/>
          </a:prstGeom>
        </p:spPr>
        <p:txBody>
          <a:bodyPr wrap="square">
            <a:spAutoFit/>
          </a:bodyPr>
          <a:lstStyle/>
          <a:p>
            <a:r>
              <a:rPr lang="en-US" altLang="ja-JP" sz="1200" dirty="0">
                <a:solidFill>
                  <a:prstClr val="black"/>
                </a:solidFill>
                <a:latin typeface="+mj-lt"/>
                <a:ea typeface="+mj-ea"/>
              </a:rPr>
              <a:t>【</a:t>
            </a:r>
            <a:r>
              <a:rPr lang="ja-JP" altLang="en-US" sz="1200" dirty="0">
                <a:solidFill>
                  <a:prstClr val="black"/>
                </a:solidFill>
                <a:latin typeface="+mj-lt"/>
                <a:ea typeface="+mj-ea"/>
              </a:rPr>
              <a:t>スケジュール</a:t>
            </a:r>
            <a:r>
              <a:rPr lang="en-US" altLang="ja-JP" sz="1200" dirty="0">
                <a:solidFill>
                  <a:prstClr val="black"/>
                </a:solidFill>
                <a:latin typeface="+mj-lt"/>
                <a:ea typeface="+mj-ea"/>
              </a:rPr>
              <a:t>】</a:t>
            </a:r>
          </a:p>
        </p:txBody>
      </p:sp>
      <p:sp>
        <p:nvSpPr>
          <p:cNvPr id="3" name="楕円 2"/>
          <p:cNvSpPr/>
          <p:nvPr/>
        </p:nvSpPr>
        <p:spPr bwMode="auto">
          <a:xfrm>
            <a:off x="370813" y="4208952"/>
            <a:ext cx="5810179" cy="666500"/>
          </a:xfrm>
          <a:prstGeom prst="ellips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softEdge rad="63500"/>
          </a:effectLst>
        </p:spPr>
        <p:style>
          <a:lnRef idx="0">
            <a:scrgbClr r="0" g="0" b="0"/>
          </a:lnRef>
          <a:fillRef idx="0">
            <a:scrgbClr r="0" g="0" b="0"/>
          </a:fillRef>
          <a:effectRef idx="0">
            <a:scrgbClr r="0" g="0" b="0"/>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140000"/>
              </a:lnSpc>
              <a:spcBef>
                <a:spcPct val="10000"/>
              </a:spcBef>
              <a:spcAft>
                <a:spcPct val="0"/>
              </a:spcAft>
              <a:buClrTx/>
              <a:buSzTx/>
              <a:buFontTx/>
              <a:buNone/>
              <a:tabLst/>
            </a:pPr>
            <a:r>
              <a:rPr kumimoji="1" lang="ja-JP" altLang="en-US" sz="2200" b="0" i="0" u="none" strike="noStrike" cap="none" normalizeH="0" baseline="0" dirty="0">
                <a:ln>
                  <a:noFill/>
                </a:ln>
                <a:solidFill>
                  <a:srgbClr val="4D4D4D"/>
                </a:solidFill>
                <a:effectLst/>
                <a:latin typeface="Arial" charset="0"/>
                <a:ea typeface="メイリオ" pitchFamily="50" charset="-128"/>
                <a:cs typeface="メイリオ" pitchFamily="50" charset="-128"/>
              </a:rPr>
              <a:t>ネットワーク基盤</a:t>
            </a:r>
          </a:p>
        </p:txBody>
      </p:sp>
      <p:sp>
        <p:nvSpPr>
          <p:cNvPr id="10" name="正方形/長方形 9"/>
          <p:cNvSpPr/>
          <p:nvPr/>
        </p:nvSpPr>
        <p:spPr>
          <a:xfrm>
            <a:off x="1145135" y="3322903"/>
            <a:ext cx="3396762" cy="332399"/>
          </a:xfrm>
          <a:prstGeom prst="rect">
            <a:avLst/>
          </a:prstGeom>
        </p:spPr>
        <p:txBody>
          <a:bodyPr wrap="square">
            <a:spAutoFit/>
          </a:bodyPr>
          <a:lstStyle/>
          <a:p>
            <a:r>
              <a:rPr lang="ja-JP" altLang="en-US" sz="1200" dirty="0"/>
              <a:t>大容量の通信需要に対応</a:t>
            </a:r>
          </a:p>
        </p:txBody>
      </p:sp>
      <p:pic>
        <p:nvPicPr>
          <p:cNvPr id="4" name="図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7022" y="2441754"/>
            <a:ext cx="914741" cy="914741"/>
          </a:xfrm>
          <a:prstGeom prst="rect">
            <a:avLst/>
          </a:prstGeom>
        </p:spPr>
      </p:pic>
      <p:pic>
        <p:nvPicPr>
          <p:cNvPr id="6" name="図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9949" y="3498325"/>
            <a:ext cx="1504217" cy="1079694"/>
          </a:xfrm>
          <a:prstGeom prst="rect">
            <a:avLst/>
          </a:prstGeom>
        </p:spPr>
      </p:pic>
      <p:pic>
        <p:nvPicPr>
          <p:cNvPr id="7" name="図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46745" y="2445181"/>
            <a:ext cx="873358" cy="914511"/>
          </a:xfrm>
          <a:prstGeom prst="rect">
            <a:avLst/>
          </a:prstGeom>
        </p:spPr>
      </p:pic>
      <p:pic>
        <p:nvPicPr>
          <p:cNvPr id="14" name="図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52846" y="2210736"/>
            <a:ext cx="1377135" cy="1465037"/>
          </a:xfrm>
          <a:prstGeom prst="rect">
            <a:avLst/>
          </a:prstGeom>
        </p:spPr>
      </p:pic>
      <p:sp>
        <p:nvSpPr>
          <p:cNvPr id="17" name="稲妻 16"/>
          <p:cNvSpPr/>
          <p:nvPr/>
        </p:nvSpPr>
        <p:spPr bwMode="auto">
          <a:xfrm rot="1213854" flipH="1">
            <a:off x="4848215" y="3305369"/>
            <a:ext cx="438884" cy="1304346"/>
          </a:xfrm>
          <a:prstGeom prst="lightningBol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35" name="正方形/長方形 34"/>
          <p:cNvSpPr/>
          <p:nvPr/>
        </p:nvSpPr>
        <p:spPr>
          <a:xfrm>
            <a:off x="5366032" y="3630074"/>
            <a:ext cx="1841465" cy="350865"/>
          </a:xfrm>
          <a:prstGeom prst="rect">
            <a:avLst/>
          </a:prstGeom>
        </p:spPr>
        <p:txBody>
          <a:bodyPr wrap="square">
            <a:spAutoFit/>
          </a:bodyPr>
          <a:lstStyle/>
          <a:p>
            <a:r>
              <a:rPr lang="ja-JP" altLang="en-US" sz="1200" dirty="0">
                <a:solidFill>
                  <a:schemeClr val="tx1"/>
                </a:solidFill>
                <a:latin typeface="+mj-ea"/>
                <a:sym typeface="Helvetica Light"/>
              </a:rPr>
              <a:t>災害時の業務継続</a:t>
            </a:r>
            <a:endParaRPr lang="ja-JP" altLang="en-US" sz="1200" dirty="0"/>
          </a:p>
        </p:txBody>
      </p:sp>
      <p:grpSp>
        <p:nvGrpSpPr>
          <p:cNvPr id="24" name="グループ化 23"/>
          <p:cNvGrpSpPr/>
          <p:nvPr/>
        </p:nvGrpSpPr>
        <p:grpSpPr>
          <a:xfrm>
            <a:off x="5987562" y="5742995"/>
            <a:ext cx="313412" cy="275314"/>
            <a:chOff x="8232799" y="5708958"/>
            <a:chExt cx="313412" cy="448410"/>
          </a:xfrm>
        </p:grpSpPr>
        <p:sp>
          <p:nvSpPr>
            <p:cNvPr id="34" name="山形 33"/>
            <p:cNvSpPr/>
            <p:nvPr/>
          </p:nvSpPr>
          <p:spPr bwMode="auto">
            <a:xfrm>
              <a:off x="8370723" y="5708958"/>
              <a:ext cx="175488" cy="443347"/>
            </a:xfrm>
            <a:prstGeom prst="chevron">
              <a:avLst/>
            </a:prstGeom>
            <a:noFill/>
            <a:ln w="1905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36" name="山形 35"/>
            <p:cNvSpPr/>
            <p:nvPr/>
          </p:nvSpPr>
          <p:spPr bwMode="auto">
            <a:xfrm>
              <a:off x="8232799" y="5714021"/>
              <a:ext cx="175488" cy="443347"/>
            </a:xfrm>
            <a:prstGeom prst="chevron">
              <a:avLst/>
            </a:prstGeom>
            <a:noFill/>
            <a:ln w="1905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grpSp>
      <p:grpSp>
        <p:nvGrpSpPr>
          <p:cNvPr id="37" name="グループ化 36"/>
          <p:cNvGrpSpPr/>
          <p:nvPr/>
        </p:nvGrpSpPr>
        <p:grpSpPr>
          <a:xfrm>
            <a:off x="5987562" y="6200893"/>
            <a:ext cx="313412" cy="275314"/>
            <a:chOff x="8232799" y="5708958"/>
            <a:chExt cx="313412" cy="448410"/>
          </a:xfrm>
        </p:grpSpPr>
        <p:sp>
          <p:nvSpPr>
            <p:cNvPr id="38" name="山形 37"/>
            <p:cNvSpPr/>
            <p:nvPr/>
          </p:nvSpPr>
          <p:spPr bwMode="auto">
            <a:xfrm>
              <a:off x="8370723" y="5708958"/>
              <a:ext cx="175488" cy="443347"/>
            </a:xfrm>
            <a:prstGeom prst="chevron">
              <a:avLst/>
            </a:prstGeom>
            <a:noFill/>
            <a:ln w="1905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39" name="山形 38"/>
            <p:cNvSpPr/>
            <p:nvPr/>
          </p:nvSpPr>
          <p:spPr bwMode="auto">
            <a:xfrm>
              <a:off x="8232799" y="5714021"/>
              <a:ext cx="175488" cy="443347"/>
            </a:xfrm>
            <a:prstGeom prst="chevron">
              <a:avLst/>
            </a:prstGeom>
            <a:noFill/>
            <a:ln w="1905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grpSp>
      <p:sp>
        <p:nvSpPr>
          <p:cNvPr id="40" name="角丸四角形 39"/>
          <p:cNvSpPr/>
          <p:nvPr/>
        </p:nvSpPr>
        <p:spPr bwMode="auto">
          <a:xfrm>
            <a:off x="6489057" y="5544639"/>
            <a:ext cx="3116004" cy="1086255"/>
          </a:xfrm>
          <a:prstGeom prst="roundRect">
            <a:avLst/>
          </a:prstGeom>
          <a:solidFill>
            <a:schemeClr val="accent5"/>
          </a:solidFill>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spAutoFit/>
          </a:bodyPr>
          <a:lstStyle/>
          <a:p>
            <a:r>
              <a:rPr lang="ja-JP" altLang="en-US" sz="1100" b="1" dirty="0">
                <a:solidFill>
                  <a:schemeClr val="accent2"/>
                </a:solidFill>
                <a:latin typeface="Arial" charset="0"/>
                <a:ea typeface="メイリオ" pitchFamily="50" charset="-128"/>
                <a:cs typeface="メイリオ" pitchFamily="50" charset="-128"/>
              </a:rPr>
              <a:t>　取組の経過</a:t>
            </a:r>
            <a:endParaRPr lang="en-US" altLang="ja-JP" sz="1100" b="1" dirty="0">
              <a:solidFill>
                <a:schemeClr val="accent2"/>
              </a:solidFill>
              <a:latin typeface="Arial" charset="0"/>
              <a:ea typeface="メイリオ" pitchFamily="50" charset="-128"/>
              <a:cs typeface="メイリオ" pitchFamily="50" charset="-128"/>
            </a:endParaRPr>
          </a:p>
          <a:p>
            <a:r>
              <a:rPr lang="ja-JP" altLang="en-US" sz="1100" dirty="0">
                <a:solidFill>
                  <a:srgbClr val="4D4D4D"/>
                </a:solidFill>
                <a:latin typeface="Arial" charset="0"/>
                <a:ea typeface="メイリオ" pitchFamily="50" charset="-128"/>
                <a:cs typeface="メイリオ" pitchFamily="50" charset="-128"/>
              </a:rPr>
              <a:t>ネットワーク基盤の設計を完了し、導入する機器の設定や検証を実施しています。</a:t>
            </a:r>
            <a:endParaRPr lang="en-US" altLang="ja-JP" sz="1100" dirty="0">
              <a:solidFill>
                <a:srgbClr val="4D4D4D"/>
              </a:solidFill>
              <a:latin typeface="Arial" charset="0"/>
              <a:ea typeface="メイリオ" pitchFamily="50" charset="-128"/>
              <a:cs typeface="メイリオ" pitchFamily="50" charset="-128"/>
            </a:endParaRPr>
          </a:p>
          <a:p>
            <a:r>
              <a:rPr lang="ja-JP" altLang="en-US" sz="1100" dirty="0">
                <a:solidFill>
                  <a:srgbClr val="4D4D4D"/>
                </a:solidFill>
                <a:latin typeface="Arial" charset="0"/>
                <a:ea typeface="メイリオ" pitchFamily="50" charset="-128"/>
                <a:cs typeface="メイリオ" pitchFamily="50" charset="-128"/>
              </a:rPr>
              <a:t>現在、各拠点の機器等の入替を進めています。</a:t>
            </a:r>
          </a:p>
        </p:txBody>
      </p:sp>
    </p:spTree>
    <p:extLst>
      <p:ext uri="{BB962C8B-B14F-4D97-AF65-F5344CB8AC3E}">
        <p14:creationId xmlns:p14="http://schemas.microsoft.com/office/powerpoint/2010/main" val="1075588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217128" y="1050099"/>
            <a:ext cx="9568222" cy="153118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近年のサイバー攻撃は巧妙化かつ多様化している。本市では様々な攻撃を想定し、情報システムの企画検討段階からあらかじめ情報セキュリティ対策を組み込む「セキュリティ・バイ・デザイン」や「</a:t>
            </a:r>
            <a:r>
              <a:rPr lang="en-US" altLang="ja-JP" sz="1100" dirty="0">
                <a:solidFill>
                  <a:schemeClr val="tx1"/>
                </a:solidFill>
                <a:latin typeface="+mj-ea"/>
                <a:ea typeface="+mj-ea"/>
              </a:rPr>
              <a:t>CSIRT</a:t>
            </a:r>
            <a:r>
              <a:rPr lang="ja-JP" altLang="en-US" sz="1100" dirty="0">
                <a:solidFill>
                  <a:schemeClr val="tx1"/>
                </a:solidFill>
                <a:latin typeface="+mj-ea"/>
                <a:ea typeface="+mj-ea"/>
              </a:rPr>
              <a:t>機能の強化」などに取り組むなど、従来の受動的な対策だけでなく、より積極的な対策を強化していくとともに、情報セキュリティ研修や訓練を通じて、職員の情報セキュリティに対する知識や対応力を向上することで、情報セキュリティに関するリスクの低減をめざす。</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また、本市においてはクラウドサービスを基本とした情報システムへの転換をめざしており、様々な環境で情報資産（データ）が取り扱われることを想定し、システム環境の変化に伴って生じる新たな想定リスクに対し、その環境に必要な情報セキュリティ対策の</a:t>
            </a:r>
            <a:r>
              <a:rPr lang="ja-JP" altLang="en-US" sz="1100" dirty="0">
                <a:solidFill>
                  <a:prstClr val="black"/>
                </a:solidFill>
                <a:latin typeface="メイリオ"/>
                <a:ea typeface="メイリオ"/>
              </a:rPr>
              <a:t>検討を進め、情報セキュリティ対策を講じていくことで、情報セキュリティが確保され、信頼性の高い行政運営の実現をめざす。</a:t>
            </a:r>
            <a:endParaRPr lang="en-US" altLang="ja-JP" sz="1100" dirty="0">
              <a:solidFill>
                <a:prstClr val="black"/>
              </a:solidFill>
              <a:latin typeface="メイリオ"/>
              <a:ea typeface="メイリオ"/>
            </a:endParaRPr>
          </a:p>
        </p:txBody>
      </p:sp>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34</a:t>
            </a:fld>
            <a:endParaRPr kumimoji="0" lang="en-US" altLang="ja-JP" sz="1000" dirty="0">
              <a:solidFill>
                <a:srgbClr val="000000"/>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dirty="0"/>
              <a:t>時代に即した情報セキュリティ対策の実施</a:t>
            </a:r>
          </a:p>
        </p:txBody>
      </p:sp>
      <p:sp>
        <p:nvSpPr>
          <p:cNvPr id="20" name="Shape 128"/>
          <p:cNvSpPr/>
          <p:nvPr/>
        </p:nvSpPr>
        <p:spPr>
          <a:xfrm>
            <a:off x="269788" y="757578"/>
            <a:ext cx="8679656"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情報セキュリティ対策の強化</a:t>
            </a:r>
            <a:endParaRPr kumimoji="0" lang="en-US" altLang="ja-JP" sz="1687" u="sng" kern="0" dirty="0">
              <a:solidFill>
                <a:srgbClr val="C00000"/>
              </a:solidFill>
              <a:latin typeface="メイリオ" panose="020B0604030504040204" pitchFamily="50" charset="-128"/>
              <a:sym typeface="Helvetica Light"/>
            </a:endParaRPr>
          </a:p>
        </p:txBody>
      </p:sp>
      <p:sp>
        <p:nvSpPr>
          <p:cNvPr id="17" name="スライド番号プレースホルダー 4"/>
          <p:cNvSpPr txBox="1">
            <a:spLocks/>
          </p:cNvSpPr>
          <p:nvPr/>
        </p:nvSpPr>
        <p:spPr bwMode="auto">
          <a:xfrm>
            <a:off x="734389" y="5078353"/>
            <a:ext cx="1807936"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ja-JP"/>
            </a:defPPr>
            <a:lvl1pPr algn="r" rtl="0" eaLnBrk="0" fontAlgn="base" hangingPunct="0">
              <a:lnSpc>
                <a:spcPct val="100000"/>
              </a:lnSpc>
              <a:spcBef>
                <a:spcPct val="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1pPr>
            <a:lvl2pPr marL="742950" indent="-28575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2pPr>
            <a:lvl3pPr marL="11430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3pPr>
            <a:lvl4pPr marL="16002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4pPr>
            <a:lvl5pPr marL="20574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5pPr>
            <a:lvl6pPr marL="25146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6pPr>
            <a:lvl7pPr marL="29718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7pPr>
            <a:lvl8pPr marL="34290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8pPr>
            <a:lvl9pPr marL="38862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9pPr>
          </a:lstStyle>
          <a:p>
            <a:pPr eaLnBrk="1" hangingPunct="1"/>
            <a:fld id="{54A53795-6EF6-48D5-90A5-2535AB951785}" type="slidenum">
              <a:rPr kumimoji="0" lang="en-US" altLang="ja-JP" sz="1000" smtClean="0">
                <a:solidFill>
                  <a:srgbClr val="000000"/>
                </a:solidFill>
                <a:latin typeface="メイリオ" panose="020B0604030504040204" pitchFamily="50" charset="-128"/>
              </a:rPr>
              <a:pPr eaLnBrk="1" hangingPunct="1"/>
              <a:t>34</a:t>
            </a:fld>
            <a:endParaRPr kumimoji="0" lang="en-US" altLang="ja-JP" sz="1000">
              <a:solidFill>
                <a:srgbClr val="000000"/>
              </a:solidFill>
              <a:latin typeface="メイリオ" panose="020B0604030504040204"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2635018445"/>
              </p:ext>
            </p:extLst>
          </p:nvPr>
        </p:nvGraphicFramePr>
        <p:xfrm>
          <a:off x="229664" y="4606869"/>
          <a:ext cx="5663704" cy="1479165"/>
        </p:xfrm>
        <a:graphic>
          <a:graphicData uri="http://schemas.openxmlformats.org/drawingml/2006/table">
            <a:tbl>
              <a:tblPr firstRow="1" bandRow="1"/>
              <a:tblGrid>
                <a:gridCol w="1893684">
                  <a:extLst>
                    <a:ext uri="{9D8B030D-6E8A-4147-A177-3AD203B41FA5}">
                      <a16:colId xmlns:a16="http://schemas.microsoft.com/office/drawing/2014/main" val="20000"/>
                    </a:ext>
                  </a:extLst>
                </a:gridCol>
                <a:gridCol w="1885010">
                  <a:extLst>
                    <a:ext uri="{9D8B030D-6E8A-4147-A177-3AD203B41FA5}">
                      <a16:colId xmlns:a16="http://schemas.microsoft.com/office/drawing/2014/main" val="20001"/>
                    </a:ext>
                  </a:extLst>
                </a:gridCol>
                <a:gridCol w="1885010">
                  <a:extLst>
                    <a:ext uri="{9D8B030D-6E8A-4147-A177-3AD203B41FA5}">
                      <a16:colId xmlns:a16="http://schemas.microsoft.com/office/drawing/2014/main" val="1055296959"/>
                    </a:ext>
                  </a:extLst>
                </a:gridCol>
              </a:tblGrid>
              <a:tr h="2989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2021</a:t>
                      </a:r>
                      <a:r>
                        <a:rPr kumimoji="1" lang="ja-JP" altLang="en-US" sz="1100" b="0" kern="1200" dirty="0">
                          <a:solidFill>
                            <a:schemeClr val="lt1"/>
                          </a:solidFill>
                          <a:latin typeface="+mj-ea"/>
                          <a:ea typeface="+mj-ea"/>
                          <a:cs typeface="+mn-cs"/>
                        </a:rPr>
                        <a:t>年度</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algn="ctr" defTabSz="914400" rtl="0" eaLnBrk="1" latinLnBrk="0" hangingPunct="1"/>
                      <a:r>
                        <a:rPr kumimoji="1" lang="en-US" altLang="ja-JP" sz="1100" b="0" kern="1200" dirty="0">
                          <a:solidFill>
                            <a:schemeClr val="lt1"/>
                          </a:solidFill>
                          <a:latin typeface="+mj-ea"/>
                          <a:ea typeface="+mj-ea"/>
                          <a:cs typeface="+mn-cs"/>
                        </a:rPr>
                        <a:t>2022</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algn="ctr" defTabSz="914400" rtl="0" eaLnBrk="1" latinLnBrk="0" hangingPunct="1"/>
                      <a:r>
                        <a:rPr kumimoji="1" lang="en-US" altLang="ja-JP" sz="1100" b="0" kern="1200" dirty="0">
                          <a:solidFill>
                            <a:schemeClr val="lt1"/>
                          </a:solidFill>
                          <a:latin typeface="+mj-ea"/>
                          <a:ea typeface="+mj-ea"/>
                          <a:cs typeface="+mn-cs"/>
                        </a:rPr>
                        <a:t>2023</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1180209">
                <a:tc>
                  <a:txBody>
                    <a:bodyPr/>
                    <a:lstStyle/>
                    <a:p>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23" name="正方形/長方形 22"/>
          <p:cNvSpPr/>
          <p:nvPr/>
        </p:nvSpPr>
        <p:spPr>
          <a:xfrm>
            <a:off x="106366" y="4297983"/>
            <a:ext cx="1507398" cy="329321"/>
          </a:xfrm>
          <a:prstGeom prst="rect">
            <a:avLst/>
          </a:prstGeom>
        </p:spPr>
        <p:txBody>
          <a:bodyPr wrap="square">
            <a:spAutoFit/>
          </a:bodyPr>
          <a:lstStyle/>
          <a:p>
            <a:r>
              <a:rPr lang="en-US" altLang="ja-JP" sz="1100" dirty="0">
                <a:solidFill>
                  <a:schemeClr val="tx1"/>
                </a:solidFill>
                <a:latin typeface="+mj-ea"/>
                <a:ea typeface="+mj-ea"/>
              </a:rPr>
              <a:t>【</a:t>
            </a:r>
            <a:r>
              <a:rPr lang="ja-JP" altLang="en-US" sz="1100" dirty="0">
                <a:solidFill>
                  <a:schemeClr val="tx1"/>
                </a:solidFill>
                <a:latin typeface="+mj-ea"/>
                <a:ea typeface="+mj-ea"/>
              </a:rPr>
              <a:t>スケジュール</a:t>
            </a:r>
            <a:r>
              <a:rPr lang="en-US" altLang="ja-JP" sz="1100" dirty="0">
                <a:solidFill>
                  <a:schemeClr val="tx1"/>
                </a:solidFill>
                <a:latin typeface="+mj-ea"/>
                <a:ea typeface="+mj-ea"/>
              </a:rPr>
              <a:t>】</a:t>
            </a:r>
          </a:p>
        </p:txBody>
      </p:sp>
      <p:sp>
        <p:nvSpPr>
          <p:cNvPr id="28" name="ホームベース 27"/>
          <p:cNvSpPr/>
          <p:nvPr/>
        </p:nvSpPr>
        <p:spPr>
          <a:xfrm>
            <a:off x="334328" y="4977060"/>
            <a:ext cx="5465258" cy="312795"/>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100" dirty="0">
                <a:solidFill>
                  <a:schemeClr val="tx1"/>
                </a:solidFill>
                <a:latin typeface="+mj-ea"/>
                <a:ea typeface="+mj-ea"/>
              </a:rPr>
              <a:t>情報セキュリティに関する職員研修・訓練の実施</a:t>
            </a:r>
          </a:p>
        </p:txBody>
      </p:sp>
      <p:sp>
        <p:nvSpPr>
          <p:cNvPr id="22" name="ホームベース 21"/>
          <p:cNvSpPr/>
          <p:nvPr/>
        </p:nvSpPr>
        <p:spPr>
          <a:xfrm>
            <a:off x="1161354" y="5337454"/>
            <a:ext cx="4635808" cy="312795"/>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100" dirty="0">
                <a:solidFill>
                  <a:schemeClr val="tx1"/>
                </a:solidFill>
                <a:latin typeface="+mj-ea"/>
                <a:ea typeface="+mj-ea"/>
              </a:rPr>
              <a:t>セキュリティ・バイ・デザインの運用・</a:t>
            </a:r>
            <a:r>
              <a:rPr lang="en-US" altLang="ja-JP" sz="1100" dirty="0">
                <a:solidFill>
                  <a:schemeClr val="tx1"/>
                </a:solidFill>
                <a:latin typeface="+mj-ea"/>
                <a:ea typeface="+mj-ea"/>
              </a:rPr>
              <a:t>CSIRT※</a:t>
            </a:r>
            <a:r>
              <a:rPr lang="ja-JP" altLang="en-US" sz="1100" dirty="0">
                <a:solidFill>
                  <a:schemeClr val="tx1"/>
                </a:solidFill>
                <a:latin typeface="+mj-ea"/>
                <a:ea typeface="+mj-ea"/>
              </a:rPr>
              <a:t>機能強化</a:t>
            </a:r>
          </a:p>
        </p:txBody>
      </p:sp>
      <p:sp>
        <p:nvSpPr>
          <p:cNvPr id="38" name="矢印: 右 37">
            <a:extLst>
              <a:ext uri="{FF2B5EF4-FFF2-40B4-BE49-F238E27FC236}">
                <a16:creationId xmlns:a16="http://schemas.microsoft.com/office/drawing/2014/main" id="{0608C40A-0855-49AB-9FF0-53958508E7ED}"/>
              </a:ext>
            </a:extLst>
          </p:cNvPr>
          <p:cNvSpPr/>
          <p:nvPr/>
        </p:nvSpPr>
        <p:spPr bwMode="auto">
          <a:xfrm>
            <a:off x="1076888" y="2669890"/>
            <a:ext cx="1728229" cy="475110"/>
          </a:xfrm>
          <a:prstGeom prst="rightArrow">
            <a:avLst/>
          </a:prstGeom>
          <a:solidFill>
            <a:srgbClr val="FF99FF"/>
          </a:solidFill>
          <a:ln>
            <a:solidFill>
              <a:srgbClr val="DF5327"/>
            </a:solid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40" name="十字形 39">
            <a:extLst>
              <a:ext uri="{FF2B5EF4-FFF2-40B4-BE49-F238E27FC236}">
                <a16:creationId xmlns:a16="http://schemas.microsoft.com/office/drawing/2014/main" id="{E612AE9A-A545-4D19-8F51-8334CB7ECBF3}"/>
              </a:ext>
            </a:extLst>
          </p:cNvPr>
          <p:cNvSpPr/>
          <p:nvPr/>
        </p:nvSpPr>
        <p:spPr bwMode="auto">
          <a:xfrm>
            <a:off x="2676829" y="2476782"/>
            <a:ext cx="966098" cy="611478"/>
          </a:xfrm>
          <a:prstGeom prst="plus">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pic>
        <p:nvPicPr>
          <p:cNvPr id="48" name="図 47" descr="おもちゃ, レゴ が含まれている画像&#10;&#10;自動的に生成された説明">
            <a:extLst>
              <a:ext uri="{FF2B5EF4-FFF2-40B4-BE49-F238E27FC236}">
                <a16:creationId xmlns:a16="http://schemas.microsoft.com/office/drawing/2014/main" id="{BDC59F7C-891F-4332-9848-1ABE458D12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1236" y="3347318"/>
            <a:ext cx="601478" cy="782269"/>
          </a:xfrm>
          <a:prstGeom prst="rect">
            <a:avLst/>
          </a:prstGeom>
        </p:spPr>
      </p:pic>
      <p:sp>
        <p:nvSpPr>
          <p:cNvPr id="50" name="テキスト ボックス 49">
            <a:extLst>
              <a:ext uri="{FF2B5EF4-FFF2-40B4-BE49-F238E27FC236}">
                <a16:creationId xmlns:a16="http://schemas.microsoft.com/office/drawing/2014/main" id="{D47DDCC1-98AB-4D95-AC73-BEA6AD20150F}"/>
              </a:ext>
            </a:extLst>
          </p:cNvPr>
          <p:cNvSpPr txBox="1"/>
          <p:nvPr/>
        </p:nvSpPr>
        <p:spPr>
          <a:xfrm>
            <a:off x="2465732" y="4063879"/>
            <a:ext cx="2607386" cy="56630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100" dirty="0">
                <a:solidFill>
                  <a:prstClr val="black"/>
                </a:solidFill>
                <a:latin typeface="メイリオ"/>
                <a:ea typeface="メイリオ"/>
              </a:rPr>
              <a:t>様々なシステム環境に整理されている情報資産（データ）を守る</a:t>
            </a:r>
            <a:endParaRPr lang="en-US" altLang="ja-JP" sz="1100" dirty="0">
              <a:solidFill>
                <a:prstClr val="black"/>
              </a:solidFill>
              <a:latin typeface="メイリオ"/>
              <a:ea typeface="メイリオ"/>
            </a:endParaRPr>
          </a:p>
        </p:txBody>
      </p:sp>
      <p:sp>
        <p:nvSpPr>
          <p:cNvPr id="35" name="ホームベース 21">
            <a:extLst>
              <a:ext uri="{FF2B5EF4-FFF2-40B4-BE49-F238E27FC236}">
                <a16:creationId xmlns:a16="http://schemas.microsoft.com/office/drawing/2014/main" id="{C4AA1E63-458E-47CD-9899-6836AB15F926}"/>
              </a:ext>
            </a:extLst>
          </p:cNvPr>
          <p:cNvSpPr/>
          <p:nvPr/>
        </p:nvSpPr>
        <p:spPr>
          <a:xfrm>
            <a:off x="326686" y="5689690"/>
            <a:ext cx="1735220" cy="312794"/>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100" dirty="0">
                <a:solidFill>
                  <a:schemeClr val="tx1"/>
                </a:solidFill>
                <a:latin typeface="+mj-ea"/>
                <a:ea typeface="+mj-ea"/>
              </a:rPr>
              <a:t>情報資産の詳細把握</a:t>
            </a:r>
          </a:p>
        </p:txBody>
      </p:sp>
      <p:sp>
        <p:nvSpPr>
          <p:cNvPr id="36" name="ホームベース 21">
            <a:extLst>
              <a:ext uri="{FF2B5EF4-FFF2-40B4-BE49-F238E27FC236}">
                <a16:creationId xmlns:a16="http://schemas.microsoft.com/office/drawing/2014/main" id="{C4AA1E63-458E-47CD-9899-6836AB15F926}"/>
              </a:ext>
            </a:extLst>
          </p:cNvPr>
          <p:cNvSpPr/>
          <p:nvPr/>
        </p:nvSpPr>
        <p:spPr>
          <a:xfrm>
            <a:off x="2193906" y="5689690"/>
            <a:ext cx="3603256" cy="312794"/>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100" dirty="0">
                <a:solidFill>
                  <a:schemeClr val="tx1"/>
                </a:solidFill>
                <a:latin typeface="+mj-ea"/>
                <a:ea typeface="+mj-ea"/>
              </a:rPr>
              <a:t>新たな情報セキュリティ対策に向けた調査・検討</a:t>
            </a:r>
          </a:p>
        </p:txBody>
      </p:sp>
      <p:sp>
        <p:nvSpPr>
          <p:cNvPr id="39" name="正方形/長方形 38"/>
          <p:cNvSpPr/>
          <p:nvPr/>
        </p:nvSpPr>
        <p:spPr>
          <a:xfrm>
            <a:off x="217128" y="6141976"/>
            <a:ext cx="9357092"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1000" dirty="0">
                <a:solidFill>
                  <a:prstClr val="black"/>
                </a:solidFill>
                <a:latin typeface="メイリオ"/>
                <a:ea typeface="メイリオ"/>
              </a:rPr>
              <a:t>※CSIRT...Computer Security Incident Response Team</a:t>
            </a:r>
            <a:r>
              <a:rPr lang="ja-JP" altLang="ja-JP" sz="1000" dirty="0">
                <a:solidFill>
                  <a:prstClr val="black"/>
                </a:solidFill>
                <a:latin typeface="メイリオ"/>
                <a:ea typeface="メイリオ"/>
              </a:rPr>
              <a:t>の略。コンピュータやネットワーク上で何らかの問題が起きていないかどうか監視すると共に、万が一問題が発生した場合に</a:t>
            </a:r>
            <a:r>
              <a:rPr lang="ja-JP" altLang="en-US" sz="1000" dirty="0">
                <a:solidFill>
                  <a:prstClr val="black"/>
                </a:solidFill>
                <a:latin typeface="メイリオ"/>
                <a:ea typeface="メイリオ"/>
              </a:rPr>
              <a:t>、</a:t>
            </a:r>
            <a:r>
              <a:rPr lang="ja-JP" altLang="ja-JP" sz="1000" dirty="0">
                <a:solidFill>
                  <a:prstClr val="black"/>
                </a:solidFill>
                <a:latin typeface="メイリオ"/>
                <a:ea typeface="メイリオ"/>
              </a:rPr>
              <a:t>その原因解析や影響範囲の調査等を行う組織の総称。</a:t>
            </a:r>
            <a:endParaRPr lang="en-US" altLang="ja-JP" sz="1000" dirty="0">
              <a:solidFill>
                <a:prstClr val="black"/>
              </a:solidFill>
              <a:latin typeface="メイリオ"/>
              <a:ea typeface="メイリオ"/>
            </a:endParaRPr>
          </a:p>
        </p:txBody>
      </p:sp>
      <p:pic>
        <p:nvPicPr>
          <p:cNvPr id="2" name="図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53714" y="2598503"/>
            <a:ext cx="1760542" cy="1592312"/>
          </a:xfrm>
          <a:prstGeom prst="rect">
            <a:avLst/>
          </a:prstGeom>
        </p:spPr>
      </p:pic>
      <p:pic>
        <p:nvPicPr>
          <p:cNvPr id="37" name="図 36" descr="おもちゃ, レゴ が含まれている画像&#10;&#10;自動的に生成された説明">
            <a:extLst>
              <a:ext uri="{FF2B5EF4-FFF2-40B4-BE49-F238E27FC236}">
                <a16:creationId xmlns:a16="http://schemas.microsoft.com/office/drawing/2014/main" id="{BDC59F7C-891F-4332-9848-1ABE458D12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80796" y="2417276"/>
            <a:ext cx="601478" cy="782269"/>
          </a:xfrm>
          <a:prstGeom prst="rect">
            <a:avLst/>
          </a:prstGeom>
        </p:spPr>
      </p:pic>
      <p:pic>
        <p:nvPicPr>
          <p:cNvPr id="42" name="図 41" descr="おもちゃ, レゴ が含まれている画像&#10;&#10;自動的に生成された説明">
            <a:extLst>
              <a:ext uri="{FF2B5EF4-FFF2-40B4-BE49-F238E27FC236}">
                <a16:creationId xmlns:a16="http://schemas.microsoft.com/office/drawing/2014/main" id="{BDC59F7C-891F-4332-9848-1ABE458D12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37550" y="2401455"/>
            <a:ext cx="601478" cy="782269"/>
          </a:xfrm>
          <a:prstGeom prst="rect">
            <a:avLst/>
          </a:prstGeom>
        </p:spPr>
      </p:pic>
      <p:pic>
        <p:nvPicPr>
          <p:cNvPr id="43" name="図 42" descr="おもちゃ, レゴ が含まれている画像&#10;&#10;自動的に生成された説明">
            <a:extLst>
              <a:ext uri="{FF2B5EF4-FFF2-40B4-BE49-F238E27FC236}">
                <a16:creationId xmlns:a16="http://schemas.microsoft.com/office/drawing/2014/main" id="{BDC59F7C-891F-4332-9848-1ABE458D12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04345" y="3394659"/>
            <a:ext cx="601478" cy="782269"/>
          </a:xfrm>
          <a:prstGeom prst="rect">
            <a:avLst/>
          </a:prstGeom>
        </p:spPr>
      </p:pic>
      <p:sp>
        <p:nvSpPr>
          <p:cNvPr id="4" name="乗算記号 3">
            <a:extLst>
              <a:ext uri="{FF2B5EF4-FFF2-40B4-BE49-F238E27FC236}">
                <a16:creationId xmlns:a16="http://schemas.microsoft.com/office/drawing/2014/main" id="{FC9D4195-06D8-4CBA-96FC-B1A985EDB653}"/>
              </a:ext>
            </a:extLst>
          </p:cNvPr>
          <p:cNvSpPr/>
          <p:nvPr/>
        </p:nvSpPr>
        <p:spPr bwMode="auto">
          <a:xfrm>
            <a:off x="1448158" y="2543022"/>
            <a:ext cx="967687" cy="733086"/>
          </a:xfrm>
          <a:prstGeom prst="mathMultiply">
            <a:avLst/>
          </a:prstGeom>
          <a:solidFill>
            <a:srgbClr val="FF0000"/>
          </a:solidFill>
          <a:ln>
            <a:no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44" name="矢印: 右 43">
            <a:extLst>
              <a:ext uri="{FF2B5EF4-FFF2-40B4-BE49-F238E27FC236}">
                <a16:creationId xmlns:a16="http://schemas.microsoft.com/office/drawing/2014/main" id="{10A005D7-E789-4C3B-B4F9-D8B4090D05FC}"/>
              </a:ext>
            </a:extLst>
          </p:cNvPr>
          <p:cNvSpPr/>
          <p:nvPr/>
        </p:nvSpPr>
        <p:spPr bwMode="auto">
          <a:xfrm>
            <a:off x="1067924" y="3588769"/>
            <a:ext cx="1728229" cy="475110"/>
          </a:xfrm>
          <a:prstGeom prst="rightArrow">
            <a:avLst/>
          </a:prstGeom>
          <a:solidFill>
            <a:srgbClr val="D7FFDE"/>
          </a:solidFill>
          <a:ln>
            <a:solidFill>
              <a:srgbClr val="00FF00"/>
            </a:solid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7" name="楕円 6">
            <a:extLst>
              <a:ext uri="{FF2B5EF4-FFF2-40B4-BE49-F238E27FC236}">
                <a16:creationId xmlns:a16="http://schemas.microsoft.com/office/drawing/2014/main" id="{7062C695-D5F0-4348-A01D-8A7D8DDA975C}"/>
              </a:ext>
            </a:extLst>
          </p:cNvPr>
          <p:cNvSpPr/>
          <p:nvPr/>
        </p:nvSpPr>
        <p:spPr bwMode="auto">
          <a:xfrm>
            <a:off x="1655603" y="3571352"/>
            <a:ext cx="570797" cy="546878"/>
          </a:xfrm>
          <a:prstGeom prst="ellipse">
            <a:avLst/>
          </a:prstGeom>
          <a:noFill/>
          <a:ln w="76200">
            <a:solidFill>
              <a:srgbClr val="0070C0"/>
            </a:solid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pic>
        <p:nvPicPr>
          <p:cNvPr id="9" name="図 8" descr="おもちゃ, レゴ が含まれている画像&#10;&#10;自動的に生成された説明">
            <a:extLst>
              <a:ext uri="{FF2B5EF4-FFF2-40B4-BE49-F238E27FC236}">
                <a16:creationId xmlns:a16="http://schemas.microsoft.com/office/drawing/2014/main" id="{405879BC-F614-46DB-A254-F3E240E5A87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26686" y="3402779"/>
            <a:ext cx="714475" cy="990738"/>
          </a:xfrm>
          <a:prstGeom prst="rect">
            <a:avLst/>
          </a:prstGeom>
        </p:spPr>
      </p:pic>
      <p:pic>
        <p:nvPicPr>
          <p:cNvPr id="6" name="図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8679" y="2496834"/>
            <a:ext cx="916808" cy="916806"/>
          </a:xfrm>
          <a:prstGeom prst="rect">
            <a:avLst/>
          </a:prstGeom>
        </p:spPr>
      </p:pic>
      <p:sp>
        <p:nvSpPr>
          <p:cNvPr id="32" name="正方形/長方形 31"/>
          <p:cNvSpPr/>
          <p:nvPr/>
        </p:nvSpPr>
        <p:spPr>
          <a:xfrm>
            <a:off x="6025368" y="4766120"/>
            <a:ext cx="3572306" cy="1074140"/>
          </a:xfrm>
          <a:prstGeom prst="rect">
            <a:avLst/>
          </a:prstGeom>
          <a:ln>
            <a:solidFill>
              <a:srgbClr val="DF5327"/>
            </a:solidFill>
          </a:ln>
        </p:spPr>
        <p:txBody>
          <a:bodyPr wrap="square">
            <a:spAutoFit/>
          </a:bodyPr>
          <a:lstStyle/>
          <a:p>
            <a:r>
              <a:rPr lang="en-US" altLang="ja-JP" sz="1100" dirty="0">
                <a:solidFill>
                  <a:prstClr val="black"/>
                </a:solidFill>
                <a:latin typeface="+mj-lt"/>
              </a:rPr>
              <a:t>【</a:t>
            </a:r>
            <a:r>
              <a:rPr lang="ja-JP" altLang="en-US" sz="1100" dirty="0">
                <a:solidFill>
                  <a:prstClr val="black"/>
                </a:solidFill>
                <a:latin typeface="+mj-lt"/>
              </a:rPr>
              <a:t>期待される効果</a:t>
            </a:r>
            <a:r>
              <a:rPr lang="en-US" altLang="ja-JP" sz="1100" dirty="0">
                <a:solidFill>
                  <a:prstClr val="black"/>
                </a:solidFill>
                <a:latin typeface="+mj-lt"/>
              </a:rPr>
              <a:t>】</a:t>
            </a:r>
          </a:p>
          <a:p>
            <a:r>
              <a:rPr lang="ja-JP" altLang="en-US" sz="1100" dirty="0">
                <a:solidFill>
                  <a:prstClr val="black"/>
                </a:solidFill>
                <a:latin typeface="+mj-lt"/>
              </a:rPr>
              <a:t>・セキュリティインシデントによるリスク・発生件数の低減</a:t>
            </a:r>
          </a:p>
          <a:p>
            <a:r>
              <a:rPr lang="ja-JP" altLang="en-US" sz="1100" dirty="0">
                <a:solidFill>
                  <a:prstClr val="black"/>
                </a:solidFill>
                <a:latin typeface="+mj-lt"/>
              </a:rPr>
              <a:t>・サイバー攻撃を受けた場合の被害の最小化</a:t>
            </a:r>
          </a:p>
        </p:txBody>
      </p:sp>
      <p:sp>
        <p:nvSpPr>
          <p:cNvPr id="29" name="角丸四角形 28"/>
          <p:cNvSpPr/>
          <p:nvPr/>
        </p:nvSpPr>
        <p:spPr bwMode="auto">
          <a:xfrm>
            <a:off x="5316575" y="3104018"/>
            <a:ext cx="4315688" cy="1086255"/>
          </a:xfrm>
          <a:prstGeom prst="roundRect">
            <a:avLst/>
          </a:prstGeom>
          <a:solidFill>
            <a:schemeClr val="accent5"/>
          </a:solidFill>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spAutoFit/>
          </a:bodyPr>
          <a:lstStyle/>
          <a:p>
            <a:r>
              <a:rPr lang="ja-JP" altLang="en-US" sz="1100" b="1" dirty="0">
                <a:solidFill>
                  <a:schemeClr val="accent2"/>
                </a:solidFill>
                <a:latin typeface="Arial" charset="0"/>
                <a:ea typeface="メイリオ" pitchFamily="50" charset="-128"/>
                <a:cs typeface="メイリオ" pitchFamily="50" charset="-128"/>
              </a:rPr>
              <a:t>　取組の経過</a:t>
            </a:r>
            <a:endParaRPr lang="en-US" altLang="ja-JP" sz="1100" b="1" dirty="0">
              <a:solidFill>
                <a:schemeClr val="accent2"/>
              </a:solidFill>
              <a:latin typeface="Arial" charset="0"/>
              <a:ea typeface="メイリオ" pitchFamily="50" charset="-128"/>
              <a:cs typeface="メイリオ" pitchFamily="50" charset="-128"/>
            </a:endParaRPr>
          </a:p>
          <a:p>
            <a:r>
              <a:rPr lang="ja-JP" altLang="en-US" sz="1100" dirty="0">
                <a:solidFill>
                  <a:srgbClr val="4D4D4D"/>
                </a:solidFill>
                <a:latin typeface="Arial" charset="0"/>
                <a:ea typeface="メイリオ" pitchFamily="50" charset="-128"/>
                <a:cs typeface="メイリオ" pitchFamily="50" charset="-128"/>
              </a:rPr>
              <a:t>情報セキュリティ対策基準の改正、情報セキュリティ検査等を実施しました。</a:t>
            </a:r>
            <a:endParaRPr lang="en-US" altLang="ja-JP" sz="1100" dirty="0">
              <a:solidFill>
                <a:srgbClr val="4D4D4D"/>
              </a:solidFill>
              <a:latin typeface="Arial" charset="0"/>
              <a:ea typeface="メイリオ" pitchFamily="50" charset="-128"/>
              <a:cs typeface="メイリオ" pitchFamily="50" charset="-128"/>
            </a:endParaRPr>
          </a:p>
          <a:p>
            <a:r>
              <a:rPr lang="ja-JP" altLang="en-US" sz="1100" dirty="0">
                <a:solidFill>
                  <a:srgbClr val="4D4D4D"/>
                </a:solidFill>
                <a:latin typeface="Arial" charset="0"/>
                <a:ea typeface="メイリオ" pitchFamily="50" charset="-128"/>
                <a:cs typeface="メイリオ" pitchFamily="50" charset="-128"/>
              </a:rPr>
              <a:t>また、情報セキュリティに関する職員研修を実施しています。</a:t>
            </a:r>
          </a:p>
        </p:txBody>
      </p:sp>
    </p:spTree>
    <p:extLst>
      <p:ext uri="{BB962C8B-B14F-4D97-AF65-F5344CB8AC3E}">
        <p14:creationId xmlns:p14="http://schemas.microsoft.com/office/powerpoint/2010/main" val="3230067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0"/>
          </p:nvPr>
        </p:nvSpPr>
        <p:spPr>
          <a:xfrm>
            <a:off x="7393177" y="6552324"/>
            <a:ext cx="2311400" cy="180975"/>
          </a:xfrm>
        </p:spPr>
        <p:txBody>
          <a:bodyPr/>
          <a:lstStyle/>
          <a:p>
            <a:fld id="{17D6AA89-1CAE-4232-B76E-BD1FB226AC19}" type="slidenum">
              <a:rPr lang="en-US" altLang="ja-JP" smtClean="0"/>
              <a:pPr/>
              <a:t>35</a:t>
            </a:fld>
            <a:endParaRPr lang="en-US" altLang="ja-JP" dirty="0"/>
          </a:p>
        </p:txBody>
      </p:sp>
      <p:sp>
        <p:nvSpPr>
          <p:cNvPr id="274" name="Shape 128"/>
          <p:cNvSpPr/>
          <p:nvPr/>
        </p:nvSpPr>
        <p:spPr>
          <a:xfrm>
            <a:off x="269788" y="728419"/>
            <a:ext cx="9327728"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情報システムの刷新によるデジタル化と</a:t>
            </a:r>
            <a:r>
              <a:rPr kumimoji="0" lang="en-US" altLang="ja-JP" sz="1687" kern="0" dirty="0">
                <a:solidFill>
                  <a:srgbClr val="C00000"/>
                </a:solidFill>
                <a:latin typeface="メイリオ" panose="020B0604030504040204" pitchFamily="50" charset="-128"/>
                <a:sym typeface="Helvetica Light"/>
              </a:rPr>
              <a:t>BPR</a:t>
            </a:r>
            <a:r>
              <a:rPr kumimoji="0" lang="ja-JP" altLang="en-US" sz="1687" kern="0" dirty="0">
                <a:solidFill>
                  <a:srgbClr val="C00000"/>
                </a:solidFill>
                <a:latin typeface="メイリオ" panose="020B0604030504040204" pitchFamily="50" charset="-128"/>
                <a:sym typeface="Helvetica Light"/>
              </a:rPr>
              <a:t>の推進（１／３）</a:t>
            </a:r>
            <a:endParaRPr kumimoji="0" lang="en-US" altLang="ja-JP" sz="1687" kern="0" dirty="0">
              <a:solidFill>
                <a:srgbClr val="C00000"/>
              </a:solidFill>
              <a:latin typeface="メイリオ" panose="020B0604030504040204" pitchFamily="50" charset="-128"/>
              <a:sym typeface="Helvetica Light"/>
            </a:endParaRPr>
          </a:p>
        </p:txBody>
      </p:sp>
      <p:sp>
        <p:nvSpPr>
          <p:cNvPr id="276" name="Rectangle 2"/>
          <p:cNvSpPr>
            <a:spLocks noGrp="1" noChangeArrowheads="1"/>
          </p:cNvSpPr>
          <p:nvPr>
            <p:ph type="title"/>
          </p:nvPr>
        </p:nvSpPr>
        <p:spPr>
          <a:xfrm>
            <a:off x="269788" y="190501"/>
            <a:ext cx="9072563" cy="395287"/>
          </a:xfrm>
          <a:noFill/>
        </p:spPr>
        <p:txBody>
          <a:bodyPr anchor="ctr"/>
          <a:lstStyle/>
          <a:p>
            <a:pPr eaLnBrk="1" hangingPunct="1"/>
            <a:r>
              <a:rPr lang="ja-JP" altLang="en-US" dirty="0"/>
              <a:t>クラウドサービスを基本とした情報システムへの転換</a:t>
            </a:r>
          </a:p>
        </p:txBody>
      </p:sp>
      <p:sp>
        <p:nvSpPr>
          <p:cNvPr id="58" name="正方形/長方形 57"/>
          <p:cNvSpPr/>
          <p:nvPr/>
        </p:nvSpPr>
        <p:spPr>
          <a:xfrm>
            <a:off x="136290" y="1052576"/>
            <a:ext cx="9653058" cy="1971309"/>
          </a:xfrm>
          <a:prstGeom prst="rect">
            <a:avLst/>
          </a:prstGeom>
        </p:spPr>
        <p:txBody>
          <a:bodyPr wrap="square" spcCol="144000">
            <a:spAutoFit/>
          </a:bodyPr>
          <a:lstStyle/>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本市が整備してきた情報システムの多くはオンプレミスで構築されており、開発当時の業務プロセスや処理方式から抜本的な見直しが行われていないシステムや、長年にわたる運用・保守によって複雑化・肥大化しているシステムがある。</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ja-JP" sz="1100" dirty="0">
                <a:solidFill>
                  <a:schemeClr val="tx1"/>
                </a:solidFill>
                <a:latin typeface="+mj-ea"/>
                <a:ea typeface="+mj-ea"/>
              </a:rPr>
              <a:t>情報システムの品質確保のため、システム開発におけるプロセスの標準化などのシステムマネジメント機能強化</a:t>
            </a:r>
            <a:r>
              <a:rPr lang="ja-JP" altLang="en-US" sz="1100" dirty="0">
                <a:solidFill>
                  <a:schemeClr val="tx1"/>
                </a:solidFill>
                <a:latin typeface="+mj-ea"/>
                <a:ea typeface="+mj-ea"/>
              </a:rPr>
              <a:t>に取り組んでいる。</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ja-JP" sz="1100" dirty="0">
                <a:solidFill>
                  <a:schemeClr val="tx1"/>
                </a:solidFill>
                <a:latin typeface="+mj-ea"/>
                <a:ea typeface="+mj-ea"/>
              </a:rPr>
              <a:t>今後、行政のデジタル化にあたっては、行政手続きのオンライン化</a:t>
            </a:r>
            <a:r>
              <a:rPr lang="ja-JP" altLang="en-US" sz="1100" dirty="0">
                <a:solidFill>
                  <a:schemeClr val="tx1"/>
                </a:solidFill>
                <a:latin typeface="+mj-ea"/>
                <a:ea typeface="+mj-ea"/>
              </a:rPr>
              <a:t>だけではなく、</a:t>
            </a:r>
            <a:r>
              <a:rPr lang="ja-JP" altLang="ja-JP" sz="1100" dirty="0">
                <a:solidFill>
                  <a:schemeClr val="tx1"/>
                </a:solidFill>
                <a:latin typeface="+mj-ea"/>
                <a:ea typeface="+mj-ea"/>
              </a:rPr>
              <a:t>行政サービスにかかる受付・審査・決裁・書類の保存業務といったバックオフィスを含む一連の業務を、エンドツーエンドであらゆる業務のデジタル化を実現するものでなければな</a:t>
            </a:r>
            <a:r>
              <a:rPr lang="ja-JP" altLang="en-US" sz="1100" dirty="0">
                <a:solidFill>
                  <a:schemeClr val="tx1"/>
                </a:solidFill>
                <a:latin typeface="+mj-ea"/>
                <a:ea typeface="+mj-ea"/>
              </a:rPr>
              <a:t>らず、</a:t>
            </a:r>
            <a:r>
              <a:rPr lang="ja-JP" altLang="ja-JP" sz="1100" dirty="0">
                <a:solidFill>
                  <a:schemeClr val="tx1"/>
                </a:solidFill>
                <a:latin typeface="+mj-ea"/>
                <a:ea typeface="+mj-ea"/>
              </a:rPr>
              <a:t>そのためには、本市の情報システムをデジタル時代の要請に応える情報システムへと刷新する取組が必要になってい</a:t>
            </a:r>
            <a:r>
              <a:rPr lang="ja-JP" altLang="en-US" sz="1100" dirty="0">
                <a:solidFill>
                  <a:schemeClr val="tx1"/>
                </a:solidFill>
                <a:latin typeface="+mj-ea"/>
                <a:ea typeface="+mj-ea"/>
              </a:rPr>
              <a:t>る</a:t>
            </a:r>
            <a:r>
              <a:rPr lang="ja-JP" altLang="ja-JP" sz="1100" dirty="0">
                <a:solidFill>
                  <a:schemeClr val="tx1"/>
                </a:solidFill>
                <a:latin typeface="+mj-ea"/>
                <a:ea typeface="+mj-ea"/>
              </a:rPr>
              <a:t>。 </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ja-JP" sz="1100" dirty="0">
                <a:solidFill>
                  <a:schemeClr val="tx1"/>
                </a:solidFill>
                <a:latin typeface="+mj-ea"/>
                <a:ea typeface="+mj-ea"/>
              </a:rPr>
              <a:t>情報システムの刷新にあたっては、単なるシステム更改にとどめることなく、自動化ツールやローコードツールの活用も検討し、</a:t>
            </a:r>
            <a:r>
              <a:rPr lang="ja-JP" altLang="en-US" sz="1100" dirty="0">
                <a:solidFill>
                  <a:schemeClr val="tx1"/>
                </a:solidFill>
                <a:latin typeface="+mj-ea"/>
                <a:ea typeface="+mj-ea"/>
              </a:rPr>
              <a:t>各システムのライフサイクルを意識しながら、現在整備に向けて検討を進めている本市共通クラウドサービス及び</a:t>
            </a:r>
            <a:r>
              <a:rPr lang="en-US" altLang="ja-JP" sz="1100" dirty="0">
                <a:solidFill>
                  <a:schemeClr val="tx1"/>
                </a:solidFill>
                <a:latin typeface="+mj-ea"/>
                <a:ea typeface="+mj-ea"/>
              </a:rPr>
              <a:t>SaaS</a:t>
            </a:r>
            <a:r>
              <a:rPr lang="ja-JP" altLang="en-US" sz="1100" dirty="0">
                <a:solidFill>
                  <a:schemeClr val="tx1"/>
                </a:solidFill>
                <a:latin typeface="+mj-ea"/>
                <a:ea typeface="+mj-ea"/>
              </a:rPr>
              <a:t>利用を念頭に、デジタル化の恩恵を享受できるよう情報システムの刷新に向けた具体的な対応方策（刷新計画の策定）や課題整理等の検討を進めていく。</a:t>
            </a:r>
            <a:endParaRPr lang="en-US" altLang="ja-JP" sz="1100" dirty="0">
              <a:solidFill>
                <a:schemeClr val="tx1"/>
              </a:solidFill>
              <a:latin typeface="+mj-ea"/>
              <a:ea typeface="+mj-ea"/>
            </a:endParaRPr>
          </a:p>
        </p:txBody>
      </p:sp>
      <p:cxnSp>
        <p:nvCxnSpPr>
          <p:cNvPr id="287" name="直線矢印コネクタ 286"/>
          <p:cNvCxnSpPr/>
          <p:nvPr/>
        </p:nvCxnSpPr>
        <p:spPr bwMode="auto">
          <a:xfrm flipH="1">
            <a:off x="5440326" y="4669390"/>
            <a:ext cx="2344883" cy="276287"/>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03" name="表 102"/>
          <p:cNvGraphicFramePr>
            <a:graphicFrameLocks noGrp="1"/>
          </p:cNvGraphicFramePr>
          <p:nvPr>
            <p:extLst>
              <p:ext uri="{D42A27DB-BD31-4B8C-83A1-F6EECF244321}">
                <p14:modId xmlns:p14="http://schemas.microsoft.com/office/powerpoint/2010/main" val="916889978"/>
              </p:ext>
            </p:extLst>
          </p:nvPr>
        </p:nvGraphicFramePr>
        <p:xfrm>
          <a:off x="378715" y="5879533"/>
          <a:ext cx="4110891" cy="836215"/>
        </p:xfrm>
        <a:graphic>
          <a:graphicData uri="http://schemas.openxmlformats.org/drawingml/2006/table">
            <a:tbl>
              <a:tblPr firstRow="1" bandRow="1"/>
              <a:tblGrid>
                <a:gridCol w="1370297">
                  <a:extLst>
                    <a:ext uri="{9D8B030D-6E8A-4147-A177-3AD203B41FA5}">
                      <a16:colId xmlns:a16="http://schemas.microsoft.com/office/drawing/2014/main" val="20002"/>
                    </a:ext>
                  </a:extLst>
                </a:gridCol>
                <a:gridCol w="1370297">
                  <a:extLst>
                    <a:ext uri="{9D8B030D-6E8A-4147-A177-3AD203B41FA5}">
                      <a16:colId xmlns:a16="http://schemas.microsoft.com/office/drawing/2014/main" val="2770648553"/>
                    </a:ext>
                  </a:extLst>
                </a:gridCol>
                <a:gridCol w="1370297">
                  <a:extLst>
                    <a:ext uri="{9D8B030D-6E8A-4147-A177-3AD203B41FA5}">
                      <a16:colId xmlns:a16="http://schemas.microsoft.com/office/drawing/2014/main" val="2857730512"/>
                    </a:ext>
                  </a:extLst>
                </a:gridCol>
              </a:tblGrid>
              <a:tr h="2285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2021</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2022</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2023</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577135">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10" name="テキスト ボックス 9"/>
          <p:cNvSpPr txBox="1"/>
          <p:nvPr/>
        </p:nvSpPr>
        <p:spPr>
          <a:xfrm>
            <a:off x="1893595" y="6752796"/>
            <a:ext cx="184731" cy="307777"/>
          </a:xfrm>
          <a:prstGeom prst="rect">
            <a:avLst/>
          </a:prstGeom>
          <a:noFill/>
        </p:spPr>
        <p:txBody>
          <a:bodyPr wrap="none" rtlCol="0">
            <a:spAutoFit/>
          </a:bodyPr>
          <a:lstStyle/>
          <a:p>
            <a:endParaRPr kumimoji="1" lang="ja-JP" altLang="en-US" sz="1000"/>
          </a:p>
        </p:txBody>
      </p:sp>
      <p:sp>
        <p:nvSpPr>
          <p:cNvPr id="113" name="ホームベース 112"/>
          <p:cNvSpPr/>
          <p:nvPr/>
        </p:nvSpPr>
        <p:spPr>
          <a:xfrm>
            <a:off x="424831" y="6202539"/>
            <a:ext cx="1282565" cy="430182"/>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eaLnBrk="0" fontAlgn="auto" hangingPunct="0">
              <a:lnSpc>
                <a:spcPct val="100000"/>
              </a:lnSpc>
              <a:spcBef>
                <a:spcPct val="0"/>
              </a:spcBef>
              <a:spcAft>
                <a:spcPts val="0"/>
              </a:spcAft>
              <a:defRPr/>
            </a:pPr>
            <a:r>
              <a:rPr kumimoji="0" lang="ja-JP" altLang="en-US" sz="1050" kern="0" dirty="0">
                <a:solidFill>
                  <a:srgbClr val="000000"/>
                </a:solidFill>
                <a:latin typeface="+mj-ea"/>
                <a:ea typeface="+mj-ea"/>
              </a:rPr>
              <a:t>刷新計画の策定</a:t>
            </a:r>
            <a:endParaRPr kumimoji="0" lang="ja-JP" altLang="ja-JP" sz="1050" kern="0" dirty="0">
              <a:solidFill>
                <a:srgbClr val="000000"/>
              </a:solidFill>
              <a:latin typeface="+mj-ea"/>
              <a:ea typeface="+mj-ea"/>
            </a:endParaRPr>
          </a:p>
        </p:txBody>
      </p:sp>
      <p:sp>
        <p:nvSpPr>
          <p:cNvPr id="44" name="ホームベース 43"/>
          <p:cNvSpPr/>
          <p:nvPr/>
        </p:nvSpPr>
        <p:spPr>
          <a:xfrm>
            <a:off x="1814209" y="6208175"/>
            <a:ext cx="2218196" cy="432784"/>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eaLnBrk="0" fontAlgn="auto" hangingPunct="0">
              <a:lnSpc>
                <a:spcPct val="100000"/>
              </a:lnSpc>
              <a:spcBef>
                <a:spcPct val="0"/>
              </a:spcBef>
              <a:spcAft>
                <a:spcPts val="0"/>
              </a:spcAft>
              <a:defRPr/>
            </a:pPr>
            <a:r>
              <a:rPr kumimoji="0" lang="ja-JP" altLang="en-US" sz="1050" kern="0" dirty="0">
                <a:solidFill>
                  <a:srgbClr val="000000"/>
                </a:solidFill>
                <a:latin typeface="+mj-lt"/>
                <a:ea typeface="+mj-ea"/>
              </a:rPr>
              <a:t>計画の実行</a:t>
            </a:r>
            <a:endParaRPr kumimoji="0" lang="ja-JP" altLang="ja-JP" sz="1050" kern="0" dirty="0">
              <a:solidFill>
                <a:srgbClr val="000000"/>
              </a:solidFill>
              <a:latin typeface="+mj-lt"/>
              <a:ea typeface="+mj-ea"/>
            </a:endParaRPr>
          </a:p>
        </p:txBody>
      </p:sp>
      <p:sp>
        <p:nvSpPr>
          <p:cNvPr id="3" name="正方形/長方形 2"/>
          <p:cNvSpPr/>
          <p:nvPr/>
        </p:nvSpPr>
        <p:spPr>
          <a:xfrm>
            <a:off x="308028" y="5562094"/>
            <a:ext cx="1281120" cy="350865"/>
          </a:xfrm>
          <a:prstGeom prst="rect">
            <a:avLst/>
          </a:prstGeom>
        </p:spPr>
        <p:txBody>
          <a:bodyPr wrap="none">
            <a:spAutoFit/>
          </a:bodyPr>
          <a:lstStyle/>
          <a:p>
            <a:r>
              <a:rPr lang="en-US" altLang="ja-JP" sz="1050" dirty="0">
                <a:solidFill>
                  <a:schemeClr val="tx1"/>
                </a:solidFill>
                <a:latin typeface="+mj-ea"/>
              </a:rPr>
              <a:t>【</a:t>
            </a:r>
            <a:r>
              <a:rPr lang="ja-JP" altLang="en-US" sz="1050" dirty="0">
                <a:solidFill>
                  <a:schemeClr val="tx1"/>
                </a:solidFill>
                <a:latin typeface="+mj-ea"/>
              </a:rPr>
              <a:t>スケジュール</a:t>
            </a:r>
            <a:r>
              <a:rPr lang="en-US" altLang="ja-JP" sz="1200" dirty="0">
                <a:solidFill>
                  <a:schemeClr val="tx1"/>
                </a:solidFill>
                <a:latin typeface="+mj-ea"/>
              </a:rPr>
              <a:t>】</a:t>
            </a:r>
            <a:endParaRPr lang="en-US" altLang="ja-JP" sz="1200" dirty="0">
              <a:solidFill>
                <a:schemeClr val="tx1"/>
              </a:solidFill>
              <a:latin typeface="+mj-ea"/>
              <a:cs typeface="メイリオ" pitchFamily="50" charset="-128"/>
            </a:endParaRPr>
          </a:p>
        </p:txBody>
      </p:sp>
      <p:sp>
        <p:nvSpPr>
          <p:cNvPr id="52" name="正方形/長方形 51"/>
          <p:cNvSpPr/>
          <p:nvPr/>
        </p:nvSpPr>
        <p:spPr>
          <a:xfrm>
            <a:off x="4620168" y="5813605"/>
            <a:ext cx="2342900" cy="540917"/>
          </a:xfrm>
          <a:prstGeom prst="rect">
            <a:avLst/>
          </a:prstGeom>
          <a:ln>
            <a:solidFill>
              <a:srgbClr val="DF5327"/>
            </a:solidFill>
          </a:ln>
        </p:spPr>
        <p:txBody>
          <a:bodyPr wrap="square">
            <a:spAutoFit/>
          </a:bodyPr>
          <a:lstStyle/>
          <a:p>
            <a:r>
              <a:rPr lang="en-US" altLang="ja-JP" sz="1100" dirty="0">
                <a:solidFill>
                  <a:schemeClr val="tx1"/>
                </a:solidFill>
                <a:latin typeface="+mj-ea"/>
              </a:rPr>
              <a:t>【KPI】</a:t>
            </a:r>
            <a:endParaRPr lang="en-US" altLang="ja-JP" sz="1100" dirty="0">
              <a:solidFill>
                <a:schemeClr val="tx1"/>
              </a:solidFill>
              <a:latin typeface="+mj-ea"/>
              <a:cs typeface="メイリオ" pitchFamily="50" charset="-128"/>
            </a:endParaRPr>
          </a:p>
          <a:p>
            <a:pPr>
              <a:lnSpc>
                <a:spcPct val="120000"/>
              </a:lnSpc>
            </a:pPr>
            <a:r>
              <a:rPr lang="ja-JP" altLang="en-US" sz="1100" dirty="0">
                <a:solidFill>
                  <a:schemeClr val="tx1"/>
                </a:solidFill>
                <a:latin typeface="Arial" charset="0"/>
                <a:cs typeface="メイリオ" pitchFamily="50" charset="-128"/>
              </a:rPr>
              <a:t>・計画に基づくシステム刷新件数</a:t>
            </a:r>
            <a:endParaRPr lang="en-US" altLang="ja-JP" sz="1100" dirty="0">
              <a:solidFill>
                <a:schemeClr val="tx1"/>
              </a:solidFill>
              <a:latin typeface="Arial" charset="0"/>
              <a:cs typeface="メイリオ" pitchFamily="50" charset="-128"/>
            </a:endParaRPr>
          </a:p>
        </p:txBody>
      </p:sp>
      <p:pic>
        <p:nvPicPr>
          <p:cNvPr id="4" name="図 3">
            <a:extLst>
              <a:ext uri="{FF2B5EF4-FFF2-40B4-BE49-F238E27FC236}">
                <a16:creationId xmlns:a16="http://schemas.microsoft.com/office/drawing/2014/main" id="{15DB92C6-D3D3-429F-8E9D-2E2A21732E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12505" y="3273317"/>
            <a:ext cx="4564548" cy="1188800"/>
          </a:xfrm>
          <a:prstGeom prst="rect">
            <a:avLst/>
          </a:prstGeom>
        </p:spPr>
      </p:pic>
      <p:sp>
        <p:nvSpPr>
          <p:cNvPr id="21" name="正方形/長方形 20"/>
          <p:cNvSpPr/>
          <p:nvPr/>
        </p:nvSpPr>
        <p:spPr>
          <a:xfrm>
            <a:off x="82379" y="3047938"/>
            <a:ext cx="2416629" cy="332399"/>
          </a:xfrm>
          <a:prstGeom prst="rect">
            <a:avLst/>
          </a:prstGeom>
          <a:ln>
            <a:noFill/>
          </a:ln>
        </p:spPr>
        <p:txBody>
          <a:bodyPr wrap="square">
            <a:spAutoFit/>
          </a:bodyPr>
          <a:lstStyle/>
          <a:p>
            <a:r>
              <a:rPr lang="en-US" altLang="ja-JP" sz="1200" b="1" dirty="0">
                <a:solidFill>
                  <a:schemeClr val="tx1"/>
                </a:solidFill>
                <a:latin typeface="Arial" charset="0"/>
                <a:cs typeface="メイリオ" pitchFamily="50" charset="-128"/>
              </a:rPr>
              <a:t>【</a:t>
            </a:r>
            <a:r>
              <a:rPr lang="ja-JP" altLang="en-US" sz="1200" b="1" dirty="0">
                <a:solidFill>
                  <a:schemeClr val="tx1"/>
                </a:solidFill>
                <a:latin typeface="Arial" charset="0"/>
                <a:cs typeface="メイリオ" pitchFamily="50" charset="-128"/>
              </a:rPr>
              <a:t>情報システム刷新の考え方</a:t>
            </a:r>
            <a:r>
              <a:rPr lang="en-US" altLang="ja-JP" sz="1200" b="1" dirty="0">
                <a:solidFill>
                  <a:schemeClr val="tx1"/>
                </a:solidFill>
                <a:latin typeface="Arial" charset="0"/>
                <a:cs typeface="メイリオ" pitchFamily="50" charset="-128"/>
              </a:rPr>
              <a:t>】</a:t>
            </a:r>
          </a:p>
        </p:txBody>
      </p:sp>
      <p:sp>
        <p:nvSpPr>
          <p:cNvPr id="23" name="四角形: 角を丸くする 13">
            <a:extLst>
              <a:ext uri="{FF2B5EF4-FFF2-40B4-BE49-F238E27FC236}">
                <a16:creationId xmlns:a16="http://schemas.microsoft.com/office/drawing/2014/main" id="{CD0A81DA-790D-4C6D-8593-F9484700600C}"/>
              </a:ext>
            </a:extLst>
          </p:cNvPr>
          <p:cNvSpPr/>
          <p:nvPr/>
        </p:nvSpPr>
        <p:spPr>
          <a:xfrm>
            <a:off x="5355138" y="3074776"/>
            <a:ext cx="2660619" cy="412540"/>
          </a:xfrm>
          <a:prstGeom prst="roundRect">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eaLnBrk="0" fontAlgn="auto" hangingPunct="0">
              <a:lnSpc>
                <a:spcPct val="100000"/>
              </a:lnSpc>
              <a:spcBef>
                <a:spcPct val="0"/>
              </a:spcBef>
              <a:spcAft>
                <a:spcPts val="0"/>
              </a:spcAft>
              <a:defRPr/>
            </a:pPr>
            <a:r>
              <a:rPr lang="ja-JP" altLang="en-US" sz="1100" b="1" dirty="0">
                <a:solidFill>
                  <a:srgbClr val="002060"/>
                </a:solidFill>
                <a:latin typeface="Meiryo UI" panose="020B0604030504040204" pitchFamily="50" charset="-128"/>
                <a:ea typeface="Meiryo UI" panose="020B0604030504040204" pitchFamily="50" charset="-128"/>
              </a:rPr>
              <a:t>常に時代に合った技術を取り込んでいき、進化していく情報システムに刷新していく</a:t>
            </a:r>
            <a:endParaRPr kumimoji="0" lang="ja-JP" altLang="ja-JP" sz="1100" b="1" kern="0" dirty="0">
              <a:solidFill>
                <a:srgbClr val="002060"/>
              </a:solidFill>
            </a:endParaRPr>
          </a:p>
        </p:txBody>
      </p:sp>
      <p:grpSp>
        <p:nvGrpSpPr>
          <p:cNvPr id="7" name="グループ化 6"/>
          <p:cNvGrpSpPr/>
          <p:nvPr/>
        </p:nvGrpSpPr>
        <p:grpSpPr>
          <a:xfrm>
            <a:off x="4079566" y="6199699"/>
            <a:ext cx="313412" cy="448410"/>
            <a:chOff x="8232799" y="5708958"/>
            <a:chExt cx="313412" cy="448410"/>
          </a:xfrm>
        </p:grpSpPr>
        <p:sp>
          <p:nvSpPr>
            <p:cNvPr id="2" name="山形 1"/>
            <p:cNvSpPr/>
            <p:nvPr/>
          </p:nvSpPr>
          <p:spPr bwMode="auto">
            <a:xfrm>
              <a:off x="8370723" y="5708958"/>
              <a:ext cx="175488" cy="443347"/>
            </a:xfrm>
            <a:prstGeom prst="chevron">
              <a:avLst/>
            </a:prstGeom>
            <a:noFill/>
            <a:ln w="1270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25" name="山形 24"/>
            <p:cNvSpPr/>
            <p:nvPr/>
          </p:nvSpPr>
          <p:spPr bwMode="auto">
            <a:xfrm>
              <a:off x="8232799" y="5714021"/>
              <a:ext cx="175488" cy="443347"/>
            </a:xfrm>
            <a:prstGeom prst="chevron">
              <a:avLst/>
            </a:prstGeom>
            <a:noFill/>
            <a:ln w="1270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grpSp>
      <p:pic>
        <p:nvPicPr>
          <p:cNvPr id="8" name="図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470" y="3537350"/>
            <a:ext cx="1883827" cy="1603387"/>
          </a:xfrm>
          <a:prstGeom prst="rect">
            <a:avLst/>
          </a:prstGeom>
        </p:spPr>
      </p:pic>
      <p:sp>
        <p:nvSpPr>
          <p:cNvPr id="13" name="右矢印 12"/>
          <p:cNvSpPr/>
          <p:nvPr/>
        </p:nvSpPr>
        <p:spPr bwMode="auto">
          <a:xfrm>
            <a:off x="2191978" y="4042323"/>
            <a:ext cx="307731" cy="553915"/>
          </a:xfrm>
          <a:prstGeom prst="rightArrow">
            <a:avLst/>
          </a:prstGeom>
          <a:solidFill>
            <a:srgbClr val="DF5327">
              <a:alpha val="50196"/>
            </a:srgbClr>
          </a:solidFill>
          <a:ln w="1905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15" name="角丸四角形 14"/>
          <p:cNvSpPr/>
          <p:nvPr/>
        </p:nvSpPr>
        <p:spPr bwMode="auto">
          <a:xfrm>
            <a:off x="597877" y="3407059"/>
            <a:ext cx="870438" cy="265605"/>
          </a:xfrm>
          <a:prstGeom prst="roundRect">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140000"/>
              </a:lnSpc>
              <a:spcBef>
                <a:spcPct val="10000"/>
              </a:spcBef>
              <a:spcAft>
                <a:spcPct val="0"/>
              </a:spcAft>
              <a:buClrTx/>
              <a:buSzTx/>
              <a:buFontTx/>
              <a:buNone/>
              <a:tabLst/>
            </a:pPr>
            <a:r>
              <a:rPr kumimoji="1" lang="ja-JP" altLang="en-US" sz="1200" b="0" i="0" u="none" strike="noStrike" cap="none" normalizeH="0" baseline="0" dirty="0">
                <a:ln>
                  <a:noFill/>
                </a:ln>
                <a:solidFill>
                  <a:srgbClr val="4D4D4D"/>
                </a:solidFill>
                <a:effectLst/>
                <a:latin typeface="Arial" charset="0"/>
                <a:ea typeface="メイリオ" pitchFamily="50" charset="-128"/>
                <a:cs typeface="メイリオ" pitchFamily="50" charset="-128"/>
              </a:rPr>
              <a:t>これまで</a:t>
            </a:r>
          </a:p>
        </p:txBody>
      </p:sp>
      <p:pic>
        <p:nvPicPr>
          <p:cNvPr id="18" name="図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31822" y="3472925"/>
            <a:ext cx="2267909" cy="1682642"/>
          </a:xfrm>
          <a:prstGeom prst="rect">
            <a:avLst/>
          </a:prstGeom>
        </p:spPr>
      </p:pic>
      <p:sp>
        <p:nvSpPr>
          <p:cNvPr id="143" name="角丸四角形 142"/>
          <p:cNvSpPr/>
          <p:nvPr/>
        </p:nvSpPr>
        <p:spPr bwMode="auto">
          <a:xfrm>
            <a:off x="2792612" y="3492024"/>
            <a:ext cx="870438" cy="265605"/>
          </a:xfrm>
          <a:prstGeom prst="roundRect">
            <a:avLst/>
          </a:prstGeom>
          <a:solidFill>
            <a:schemeClr val="bg1"/>
          </a:solidFill>
          <a:ln w="9525" cap="flat" cmpd="sng" algn="ctr">
            <a:solidFill>
              <a:srgbClr val="00B05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ct val="140000"/>
              </a:lnSpc>
              <a:spcBef>
                <a:spcPct val="10000"/>
              </a:spcBef>
              <a:spcAft>
                <a:spcPct val="0"/>
              </a:spcAft>
              <a:buClrTx/>
              <a:buSzTx/>
              <a:buFontTx/>
              <a:buNone/>
              <a:tabLst/>
            </a:pPr>
            <a:r>
              <a:rPr kumimoji="1" lang="ja-JP" altLang="en-US" sz="1200" b="0" i="0" u="none" strike="noStrike" cap="none" normalizeH="0" baseline="0" dirty="0">
                <a:ln>
                  <a:noFill/>
                </a:ln>
                <a:solidFill>
                  <a:srgbClr val="4D4D4D"/>
                </a:solidFill>
                <a:effectLst/>
                <a:latin typeface="Arial" charset="0"/>
                <a:ea typeface="メイリオ" pitchFamily="50" charset="-128"/>
                <a:cs typeface="メイリオ" pitchFamily="50" charset="-128"/>
              </a:rPr>
              <a:t>今後</a:t>
            </a:r>
          </a:p>
        </p:txBody>
      </p:sp>
      <p:pic>
        <p:nvPicPr>
          <p:cNvPr id="11" name="図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98681" y="4438271"/>
            <a:ext cx="2411775" cy="893431"/>
          </a:xfrm>
          <a:prstGeom prst="rect">
            <a:avLst/>
          </a:prstGeom>
        </p:spPr>
      </p:pic>
      <p:pic>
        <p:nvPicPr>
          <p:cNvPr id="9" name="図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21942" y="4097981"/>
            <a:ext cx="2642844" cy="1264819"/>
          </a:xfrm>
          <a:prstGeom prst="rect">
            <a:avLst/>
          </a:prstGeom>
        </p:spPr>
      </p:pic>
      <p:sp>
        <p:nvSpPr>
          <p:cNvPr id="28" name="四角形: 角を丸くする 13">
            <a:extLst>
              <a:ext uri="{FF2B5EF4-FFF2-40B4-BE49-F238E27FC236}">
                <a16:creationId xmlns:a16="http://schemas.microsoft.com/office/drawing/2014/main" id="{CD0A81DA-790D-4C6D-8593-F9484700600C}"/>
              </a:ext>
            </a:extLst>
          </p:cNvPr>
          <p:cNvSpPr/>
          <p:nvPr/>
        </p:nvSpPr>
        <p:spPr>
          <a:xfrm>
            <a:off x="133942" y="5176161"/>
            <a:ext cx="1958469" cy="412540"/>
          </a:xfrm>
          <a:prstGeom prst="roundRect">
            <a:avLst/>
          </a:prstGeom>
          <a:noFill/>
          <a:ln w="952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eaLnBrk="0" fontAlgn="auto" hangingPunct="0">
              <a:lnSpc>
                <a:spcPct val="100000"/>
              </a:lnSpc>
              <a:spcBef>
                <a:spcPct val="0"/>
              </a:spcBef>
              <a:spcAft>
                <a:spcPts val="0"/>
              </a:spcAft>
              <a:defRPr/>
            </a:pPr>
            <a:r>
              <a:rPr lang="ja-JP" altLang="en-US" sz="1100" dirty="0">
                <a:solidFill>
                  <a:schemeClr val="tx1"/>
                </a:solidFill>
                <a:latin typeface="Meiryo UI" panose="020B0604030504040204" pitchFamily="50" charset="-128"/>
                <a:ea typeface="Meiryo UI" panose="020B0604030504040204" pitchFamily="50" charset="-128"/>
              </a:rPr>
              <a:t>長年にわたる運用・保守によって複雑化・肥大化</a:t>
            </a:r>
            <a:endParaRPr kumimoji="0" lang="ja-JP" altLang="ja-JP" sz="1100" kern="0" dirty="0">
              <a:solidFill>
                <a:schemeClr val="tx1"/>
              </a:solidFill>
            </a:endParaRPr>
          </a:p>
        </p:txBody>
      </p:sp>
      <p:sp>
        <p:nvSpPr>
          <p:cNvPr id="29" name="四角形: 角を丸くする 13">
            <a:extLst>
              <a:ext uri="{FF2B5EF4-FFF2-40B4-BE49-F238E27FC236}">
                <a16:creationId xmlns:a16="http://schemas.microsoft.com/office/drawing/2014/main" id="{CD0A81DA-790D-4C6D-8593-F9484700600C}"/>
              </a:ext>
            </a:extLst>
          </p:cNvPr>
          <p:cNvSpPr/>
          <p:nvPr/>
        </p:nvSpPr>
        <p:spPr>
          <a:xfrm>
            <a:off x="2866769" y="5213232"/>
            <a:ext cx="1812323" cy="421450"/>
          </a:xfrm>
          <a:prstGeom prst="roundRect">
            <a:avLst/>
          </a:prstGeom>
          <a:no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eaLnBrk="0" fontAlgn="auto" hangingPunct="0">
              <a:lnSpc>
                <a:spcPct val="100000"/>
              </a:lnSpc>
              <a:spcBef>
                <a:spcPct val="0"/>
              </a:spcBef>
              <a:spcAft>
                <a:spcPts val="0"/>
              </a:spcAft>
              <a:defRPr/>
            </a:pPr>
            <a:r>
              <a:rPr lang="ja-JP" altLang="en-US" sz="1100" dirty="0">
                <a:solidFill>
                  <a:schemeClr val="tx1"/>
                </a:solidFill>
                <a:latin typeface="Meiryo UI" panose="020B0604030504040204" pitchFamily="50" charset="-128"/>
                <a:ea typeface="Meiryo UI" panose="020B0604030504040204" pitchFamily="50" charset="-128"/>
              </a:rPr>
              <a:t>本市クラウド、</a:t>
            </a:r>
            <a:r>
              <a:rPr lang="en-US" altLang="ja-JP" sz="1100" dirty="0">
                <a:solidFill>
                  <a:schemeClr val="tx1"/>
                </a:solidFill>
                <a:latin typeface="Meiryo UI" panose="020B0604030504040204" pitchFamily="50" charset="-128"/>
                <a:ea typeface="Meiryo UI" panose="020B0604030504040204" pitchFamily="50" charset="-128"/>
              </a:rPr>
              <a:t>SaaS</a:t>
            </a:r>
            <a:r>
              <a:rPr lang="ja-JP" altLang="en-US" sz="1100" dirty="0">
                <a:solidFill>
                  <a:schemeClr val="tx1"/>
                </a:solidFill>
                <a:latin typeface="Meiryo UI" panose="020B0604030504040204" pitchFamily="50" charset="-128"/>
                <a:ea typeface="Meiryo UI" panose="020B0604030504040204" pitchFamily="50" charset="-128"/>
              </a:rPr>
              <a:t>利用を念頭にデジタル化</a:t>
            </a:r>
            <a:endParaRPr kumimoji="0" lang="ja-JP" altLang="ja-JP" sz="1100" kern="0" dirty="0">
              <a:solidFill>
                <a:schemeClr val="tx1"/>
              </a:solidFill>
            </a:endParaRPr>
          </a:p>
        </p:txBody>
      </p:sp>
      <p:sp>
        <p:nvSpPr>
          <p:cNvPr id="6" name="角丸四角形 28">
            <a:extLst>
              <a:ext uri="{FF2B5EF4-FFF2-40B4-BE49-F238E27FC236}">
                <a16:creationId xmlns:a16="http://schemas.microsoft.com/office/drawing/2014/main" id="{686D3F27-BD55-6D59-BEA7-14CD306804C5}"/>
              </a:ext>
            </a:extLst>
          </p:cNvPr>
          <p:cNvSpPr/>
          <p:nvPr/>
        </p:nvSpPr>
        <p:spPr bwMode="auto">
          <a:xfrm>
            <a:off x="7039577" y="5357573"/>
            <a:ext cx="2784404" cy="1048798"/>
          </a:xfrm>
          <a:prstGeom prst="roundRect">
            <a:avLst/>
          </a:prstGeom>
          <a:solidFill>
            <a:schemeClr val="accent5"/>
          </a:solidFill>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spAutoFit/>
          </a:bodyPr>
          <a:lstStyle/>
          <a:p>
            <a:r>
              <a:rPr lang="ja-JP" altLang="en-US" sz="1100" b="1" dirty="0">
                <a:solidFill>
                  <a:schemeClr val="accent2"/>
                </a:solidFill>
                <a:latin typeface="Arial" charset="0"/>
                <a:ea typeface="メイリオ" pitchFamily="50" charset="-128"/>
                <a:cs typeface="メイリオ" pitchFamily="50" charset="-128"/>
              </a:rPr>
              <a:t>　取組の経過</a:t>
            </a:r>
            <a:endParaRPr lang="en-US" altLang="ja-JP" sz="1100" b="1" dirty="0">
              <a:solidFill>
                <a:schemeClr val="accent2"/>
              </a:solidFill>
              <a:latin typeface="Arial" charset="0"/>
              <a:ea typeface="メイリオ" pitchFamily="50" charset="-128"/>
              <a:cs typeface="メイリオ" pitchFamily="50" charset="-128"/>
            </a:endParaRPr>
          </a:p>
          <a:p>
            <a:r>
              <a:rPr lang="ja-JP" altLang="en-US" sz="1100" dirty="0">
                <a:solidFill>
                  <a:schemeClr val="tx1"/>
                </a:solidFill>
                <a:latin typeface="Arial" charset="0"/>
                <a:ea typeface="メイリオ" pitchFamily="50" charset="-128"/>
                <a:cs typeface="メイリオ" pitchFamily="50" charset="-128"/>
              </a:rPr>
              <a:t>令和</a:t>
            </a:r>
            <a:r>
              <a:rPr lang="en-US" altLang="ja-JP" sz="1100" dirty="0">
                <a:solidFill>
                  <a:schemeClr val="tx1"/>
                </a:solidFill>
                <a:latin typeface="Arial" charset="0"/>
                <a:ea typeface="メイリオ" pitchFamily="50" charset="-128"/>
                <a:cs typeface="メイリオ" pitchFamily="50" charset="-128"/>
              </a:rPr>
              <a:t>3</a:t>
            </a:r>
            <a:r>
              <a:rPr lang="ja-JP" altLang="en-US" sz="1100" dirty="0">
                <a:solidFill>
                  <a:schemeClr val="tx1"/>
                </a:solidFill>
                <a:latin typeface="Arial" charset="0"/>
                <a:ea typeface="メイリオ" pitchFamily="50" charset="-128"/>
                <a:cs typeface="メイリオ" pitchFamily="50" charset="-128"/>
              </a:rPr>
              <a:t>年度に策定したシステム刷新計画に基づき、各システムの刷新に向けた調整を進めています。</a:t>
            </a:r>
          </a:p>
        </p:txBody>
      </p:sp>
    </p:spTree>
    <p:extLst>
      <p:ext uri="{BB962C8B-B14F-4D97-AF65-F5344CB8AC3E}">
        <p14:creationId xmlns:p14="http://schemas.microsoft.com/office/powerpoint/2010/main" val="3562065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0"/>
          </p:nvPr>
        </p:nvSpPr>
        <p:spPr/>
        <p:txBody>
          <a:bodyPr/>
          <a:lstStyle/>
          <a:p>
            <a:fld id="{17D6AA89-1CAE-4232-B76E-BD1FB226AC19}" type="slidenum">
              <a:rPr lang="en-US" altLang="ja-JP" smtClean="0"/>
              <a:pPr/>
              <a:t>36</a:t>
            </a:fld>
            <a:endParaRPr lang="en-US" altLang="ja-JP" dirty="0"/>
          </a:p>
        </p:txBody>
      </p:sp>
      <p:sp>
        <p:nvSpPr>
          <p:cNvPr id="274" name="Shape 128"/>
          <p:cNvSpPr/>
          <p:nvPr/>
        </p:nvSpPr>
        <p:spPr>
          <a:xfrm>
            <a:off x="4727706" y="948553"/>
            <a:ext cx="4877052" cy="33175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（情報システムの標準化・共通化に向けた検討）</a:t>
            </a:r>
            <a:endParaRPr kumimoji="0" lang="en-US" altLang="ja-JP" sz="1687" kern="0" dirty="0">
              <a:solidFill>
                <a:srgbClr val="C00000"/>
              </a:solidFill>
              <a:latin typeface="メイリオ" panose="020B0604030504040204" pitchFamily="50" charset="-128"/>
              <a:sym typeface="Helvetica Light"/>
            </a:endParaRPr>
          </a:p>
        </p:txBody>
      </p:sp>
      <p:sp>
        <p:nvSpPr>
          <p:cNvPr id="276" name="Rectangle 2"/>
          <p:cNvSpPr>
            <a:spLocks noGrp="1" noChangeArrowheads="1"/>
          </p:cNvSpPr>
          <p:nvPr>
            <p:ph type="title"/>
          </p:nvPr>
        </p:nvSpPr>
        <p:spPr>
          <a:xfrm>
            <a:off x="269788" y="190501"/>
            <a:ext cx="9072563" cy="395287"/>
          </a:xfrm>
          <a:noFill/>
        </p:spPr>
        <p:txBody>
          <a:bodyPr anchor="ctr"/>
          <a:lstStyle/>
          <a:p>
            <a:pPr eaLnBrk="1" hangingPunct="1"/>
            <a:r>
              <a:rPr lang="ja-JP" altLang="en-US" dirty="0"/>
              <a:t>クラウドサービスを基本とした情報システムへの転換</a:t>
            </a:r>
          </a:p>
        </p:txBody>
      </p:sp>
      <p:sp>
        <p:nvSpPr>
          <p:cNvPr id="58" name="正方形/長方形 57"/>
          <p:cNvSpPr/>
          <p:nvPr/>
        </p:nvSpPr>
        <p:spPr>
          <a:xfrm>
            <a:off x="160151" y="1282186"/>
            <a:ext cx="9653058" cy="1336520"/>
          </a:xfrm>
          <a:prstGeom prst="rect">
            <a:avLst/>
          </a:prstGeom>
        </p:spPr>
        <p:txBody>
          <a:bodyPr wrap="square" spcCol="144000">
            <a:spAutoFit/>
          </a:bodyPr>
          <a:lstStyle/>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団体間の業務の差異の調整に係る負担や制度改正に係るシステム改修に要する費用が多くかかっている状況を解決するため、今後、政府や自治体の情報システムの共通的な基盤・機能を提供するクラウドサービスとなる「ガバメントクラウド（</a:t>
            </a:r>
            <a:r>
              <a:rPr lang="en-US" altLang="ja-JP" sz="1100" dirty="0" err="1">
                <a:solidFill>
                  <a:schemeClr val="tx1"/>
                </a:solidFill>
                <a:latin typeface="+mj-ea"/>
                <a:ea typeface="+mj-ea"/>
              </a:rPr>
              <a:t>Gov</a:t>
            </a:r>
            <a:r>
              <a:rPr lang="en-US" altLang="ja-JP" sz="1100" dirty="0">
                <a:solidFill>
                  <a:schemeClr val="tx1"/>
                </a:solidFill>
                <a:latin typeface="+mj-ea"/>
                <a:ea typeface="+mj-ea"/>
              </a:rPr>
              <a:t>-Cloud</a:t>
            </a:r>
            <a:r>
              <a:rPr lang="ja-JP" altLang="en-US" sz="1100" dirty="0">
                <a:solidFill>
                  <a:schemeClr val="tx1"/>
                </a:solidFill>
                <a:latin typeface="+mj-ea"/>
                <a:ea typeface="+mj-ea"/>
              </a:rPr>
              <a:t>）」の整備・運用が予定されている。</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国の指定する住民基本台帳事務などの</a:t>
            </a:r>
            <a:r>
              <a:rPr lang="en-US" altLang="ja-JP" sz="1100" dirty="0">
                <a:solidFill>
                  <a:schemeClr val="tx1"/>
                </a:solidFill>
                <a:latin typeface="+mj-ea"/>
                <a:ea typeface="+mj-ea"/>
              </a:rPr>
              <a:t>20</a:t>
            </a:r>
            <a:r>
              <a:rPr lang="ja-JP" altLang="en-US" sz="1100" dirty="0">
                <a:solidFill>
                  <a:schemeClr val="tx1"/>
                </a:solidFill>
                <a:latin typeface="+mj-ea"/>
                <a:ea typeface="+mj-ea"/>
              </a:rPr>
              <a:t>業務については、</a:t>
            </a:r>
            <a:r>
              <a:rPr lang="en-US" altLang="ja-JP" sz="1100" dirty="0">
                <a:solidFill>
                  <a:schemeClr val="tx1"/>
                </a:solidFill>
                <a:latin typeface="+mj-ea"/>
                <a:ea typeface="+mj-ea"/>
              </a:rPr>
              <a:t>2025</a:t>
            </a:r>
            <a:r>
              <a:rPr lang="ja-JP" altLang="en-US" sz="1100" dirty="0">
                <a:solidFill>
                  <a:schemeClr val="tx1"/>
                </a:solidFill>
                <a:latin typeface="+mj-ea"/>
                <a:ea typeface="+mj-ea"/>
              </a:rPr>
              <a:t>年度末までに国の策定する標準仕様に準拠した情報システムへ移行することが法律で義務付けられており、「ガバメントクラウド（</a:t>
            </a:r>
            <a:r>
              <a:rPr lang="en-US" altLang="ja-JP" sz="1100" dirty="0" err="1">
                <a:solidFill>
                  <a:schemeClr val="tx1"/>
                </a:solidFill>
                <a:latin typeface="+mj-ea"/>
                <a:ea typeface="+mj-ea"/>
              </a:rPr>
              <a:t>Gov</a:t>
            </a:r>
            <a:r>
              <a:rPr lang="en-US" altLang="ja-JP" sz="1100" dirty="0">
                <a:solidFill>
                  <a:schemeClr val="tx1"/>
                </a:solidFill>
                <a:latin typeface="+mj-ea"/>
                <a:ea typeface="+mj-ea"/>
              </a:rPr>
              <a:t>-Cloud</a:t>
            </a:r>
            <a:r>
              <a:rPr lang="ja-JP" altLang="en-US" sz="1100" dirty="0">
                <a:solidFill>
                  <a:schemeClr val="tx1"/>
                </a:solidFill>
                <a:latin typeface="+mj-ea"/>
                <a:ea typeface="+mj-ea"/>
              </a:rPr>
              <a:t>）」の活用に向けた検討を進めていく。</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en-US" altLang="ja-JP" sz="1100" dirty="0">
                <a:solidFill>
                  <a:schemeClr val="tx1"/>
                </a:solidFill>
                <a:latin typeface="+mj-ea"/>
                <a:ea typeface="+mj-ea"/>
              </a:rPr>
              <a:t>20</a:t>
            </a:r>
            <a:r>
              <a:rPr lang="ja-JP" altLang="en-US" sz="1100" dirty="0">
                <a:solidFill>
                  <a:schemeClr val="tx1"/>
                </a:solidFill>
                <a:latin typeface="+mj-ea"/>
                <a:ea typeface="+mj-ea"/>
              </a:rPr>
              <a:t>業務以外の業務については、各情報システムのライフサイクルを踏まえ、現在整備に向けて検討を進めている本市共通クラウドサービス（次項参照）及び</a:t>
            </a:r>
            <a:r>
              <a:rPr lang="en-US" altLang="ja-JP" sz="1100" dirty="0">
                <a:solidFill>
                  <a:schemeClr val="tx1"/>
                </a:solidFill>
                <a:latin typeface="+mj-ea"/>
                <a:ea typeface="+mj-ea"/>
              </a:rPr>
              <a:t>SaaS</a:t>
            </a:r>
            <a:r>
              <a:rPr lang="ja-JP" altLang="en-US" sz="1100" dirty="0">
                <a:solidFill>
                  <a:schemeClr val="tx1"/>
                </a:solidFill>
                <a:latin typeface="+mj-ea"/>
                <a:ea typeface="+mj-ea"/>
              </a:rPr>
              <a:t>利用を念頭に、情報システムの刷新に向けた課題整理及び業務プロセスの見直し等の検討を進めていく。</a:t>
            </a:r>
            <a:endParaRPr lang="en-US" altLang="ja-JP" sz="1100" dirty="0">
              <a:solidFill>
                <a:schemeClr val="tx1"/>
              </a:solidFill>
              <a:latin typeface="+mj-ea"/>
              <a:ea typeface="+mj-ea"/>
            </a:endParaRPr>
          </a:p>
        </p:txBody>
      </p:sp>
      <p:cxnSp>
        <p:nvCxnSpPr>
          <p:cNvPr id="287" name="直線矢印コネクタ 286"/>
          <p:cNvCxnSpPr/>
          <p:nvPr/>
        </p:nvCxnSpPr>
        <p:spPr bwMode="auto">
          <a:xfrm flipH="1">
            <a:off x="2433675" y="6034101"/>
            <a:ext cx="2344883" cy="276287"/>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テキスト ボックス 9"/>
          <p:cNvSpPr txBox="1"/>
          <p:nvPr/>
        </p:nvSpPr>
        <p:spPr>
          <a:xfrm>
            <a:off x="1949388" y="6310388"/>
            <a:ext cx="184731" cy="307777"/>
          </a:xfrm>
          <a:prstGeom prst="rect">
            <a:avLst/>
          </a:prstGeom>
          <a:noFill/>
        </p:spPr>
        <p:txBody>
          <a:bodyPr wrap="none" rtlCol="0">
            <a:spAutoFit/>
          </a:bodyPr>
          <a:lstStyle/>
          <a:p>
            <a:endParaRPr kumimoji="1" lang="ja-JP" altLang="en-US" sz="1000" dirty="0"/>
          </a:p>
        </p:txBody>
      </p:sp>
      <p:sp>
        <p:nvSpPr>
          <p:cNvPr id="3" name="正方形/長方形 2"/>
          <p:cNvSpPr/>
          <p:nvPr/>
        </p:nvSpPr>
        <p:spPr>
          <a:xfrm>
            <a:off x="72050" y="5448639"/>
            <a:ext cx="1313180" cy="329321"/>
          </a:xfrm>
          <a:prstGeom prst="rect">
            <a:avLst/>
          </a:prstGeom>
        </p:spPr>
        <p:txBody>
          <a:bodyPr wrap="none">
            <a:spAutoFit/>
          </a:bodyPr>
          <a:lstStyle/>
          <a:p>
            <a:r>
              <a:rPr lang="en-US" altLang="ja-JP" sz="1100" dirty="0">
                <a:solidFill>
                  <a:schemeClr val="tx1"/>
                </a:solidFill>
                <a:latin typeface="+mj-ea"/>
              </a:rPr>
              <a:t>【</a:t>
            </a:r>
            <a:r>
              <a:rPr lang="ja-JP" altLang="en-US" sz="1100" dirty="0">
                <a:solidFill>
                  <a:schemeClr val="tx1"/>
                </a:solidFill>
                <a:latin typeface="+mj-ea"/>
              </a:rPr>
              <a:t>スケジュール</a:t>
            </a:r>
            <a:r>
              <a:rPr lang="en-US" altLang="ja-JP" sz="1100" dirty="0">
                <a:solidFill>
                  <a:schemeClr val="tx1"/>
                </a:solidFill>
                <a:latin typeface="+mj-ea"/>
              </a:rPr>
              <a:t>】</a:t>
            </a:r>
            <a:endParaRPr lang="en-US" altLang="ja-JP" sz="1100" dirty="0">
              <a:solidFill>
                <a:schemeClr val="tx1"/>
              </a:solidFill>
              <a:latin typeface="+mj-ea"/>
              <a:cs typeface="メイリオ" pitchFamily="50" charset="-128"/>
            </a:endParaRPr>
          </a:p>
        </p:txBody>
      </p:sp>
      <p:sp>
        <p:nvSpPr>
          <p:cNvPr id="19" name="テキスト ボックス 18"/>
          <p:cNvSpPr txBox="1"/>
          <p:nvPr/>
        </p:nvSpPr>
        <p:spPr>
          <a:xfrm>
            <a:off x="105490" y="2547534"/>
            <a:ext cx="4630411" cy="329321"/>
          </a:xfrm>
          <a:prstGeom prst="rect">
            <a:avLst/>
          </a:prstGeom>
          <a:noFill/>
        </p:spPr>
        <p:txBody>
          <a:bodyPr wrap="square" rtlCol="0">
            <a:spAutoFit/>
          </a:bodyPr>
          <a:lstStyle/>
          <a:p>
            <a:r>
              <a:rPr kumimoji="1" lang="en-US" altLang="ja-JP" sz="1100" dirty="0">
                <a:solidFill>
                  <a:schemeClr val="tx1"/>
                </a:solidFill>
                <a:latin typeface="+mj-ea"/>
                <a:ea typeface="+mj-ea"/>
              </a:rPr>
              <a:t>【</a:t>
            </a:r>
            <a:r>
              <a:rPr kumimoji="1" lang="ja-JP" altLang="en-US" sz="1100" dirty="0">
                <a:solidFill>
                  <a:schemeClr val="tx1"/>
                </a:solidFill>
                <a:latin typeface="+mj-ea"/>
                <a:ea typeface="+mj-ea"/>
              </a:rPr>
              <a:t>標準化対象業務の</a:t>
            </a:r>
            <a:r>
              <a:rPr kumimoji="1" lang="en-US" altLang="ja-JP" sz="1100" dirty="0">
                <a:solidFill>
                  <a:schemeClr val="tx1"/>
                </a:solidFill>
                <a:latin typeface="+mj-ea"/>
                <a:ea typeface="+mj-ea"/>
              </a:rPr>
              <a:t>20</a:t>
            </a:r>
            <a:r>
              <a:rPr kumimoji="1" lang="ja-JP" altLang="en-US" sz="1100" dirty="0">
                <a:solidFill>
                  <a:schemeClr val="tx1"/>
                </a:solidFill>
                <a:latin typeface="+mj-ea"/>
                <a:ea typeface="+mj-ea"/>
              </a:rPr>
              <a:t>業務と現在本市で利用しているシステム</a:t>
            </a:r>
            <a:r>
              <a:rPr kumimoji="1" lang="en-US" altLang="ja-JP" sz="1100" dirty="0">
                <a:solidFill>
                  <a:schemeClr val="tx1"/>
                </a:solidFill>
                <a:latin typeface="+mj-ea"/>
                <a:ea typeface="+mj-ea"/>
              </a:rPr>
              <a:t>】</a:t>
            </a:r>
            <a:endParaRPr kumimoji="1" lang="ja-JP" altLang="en-US" sz="1100" dirty="0">
              <a:solidFill>
                <a:schemeClr val="tx1"/>
              </a:solidFill>
              <a:latin typeface="+mj-ea"/>
              <a:ea typeface="+mj-ea"/>
            </a:endParaRPr>
          </a:p>
        </p:txBody>
      </p:sp>
      <p:grpSp>
        <p:nvGrpSpPr>
          <p:cNvPr id="40" name="グループ化 39">
            <a:extLst>
              <a:ext uri="{FF2B5EF4-FFF2-40B4-BE49-F238E27FC236}">
                <a16:creationId xmlns:a16="http://schemas.microsoft.com/office/drawing/2014/main" id="{38F2AFF0-7404-4867-A205-F4EDC70F5E45}"/>
              </a:ext>
            </a:extLst>
          </p:cNvPr>
          <p:cNvGrpSpPr/>
          <p:nvPr/>
        </p:nvGrpSpPr>
        <p:grpSpPr>
          <a:xfrm>
            <a:off x="6506036" y="2839041"/>
            <a:ext cx="2685953" cy="1007918"/>
            <a:chOff x="5647961" y="2491969"/>
            <a:chExt cx="1556933" cy="923258"/>
          </a:xfrm>
        </p:grpSpPr>
        <p:pic>
          <p:nvPicPr>
            <p:cNvPr id="41" name="図 40">
              <a:extLst>
                <a:ext uri="{FF2B5EF4-FFF2-40B4-BE49-F238E27FC236}">
                  <a16:creationId xmlns:a16="http://schemas.microsoft.com/office/drawing/2014/main" id="{EA36C1F9-D728-47F7-9334-1891DBBE6D02}"/>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647961" y="2491969"/>
              <a:ext cx="1556933" cy="923258"/>
            </a:xfrm>
            <a:prstGeom prst="rect">
              <a:avLst/>
            </a:prstGeom>
          </p:spPr>
        </p:pic>
        <p:sp>
          <p:nvSpPr>
            <p:cNvPr id="42" name="テキスト ボックス 41">
              <a:extLst>
                <a:ext uri="{FF2B5EF4-FFF2-40B4-BE49-F238E27FC236}">
                  <a16:creationId xmlns:a16="http://schemas.microsoft.com/office/drawing/2014/main" id="{3DD8F93B-0242-4084-AD85-B23E6E54548F}"/>
                </a:ext>
              </a:extLst>
            </p:cNvPr>
            <p:cNvSpPr txBox="1"/>
            <p:nvPr/>
          </p:nvSpPr>
          <p:spPr>
            <a:xfrm>
              <a:off x="5869850" y="2807367"/>
              <a:ext cx="1098154" cy="479272"/>
            </a:xfrm>
            <a:prstGeom prst="rect">
              <a:avLst/>
            </a:prstGeom>
            <a:noFill/>
          </p:spPr>
          <p:txBody>
            <a:bodyPr wrap="square" rtlCol="0" anchor="ctr">
              <a:spAutoFit/>
            </a:bodyPr>
            <a:lstStyle/>
            <a:p>
              <a:pPr algn="ctr">
                <a:lnSpc>
                  <a:spcPct val="100000"/>
                </a:lnSpc>
              </a:pPr>
              <a:r>
                <a:rPr kumimoji="1" lang="ja-JP" altLang="en-US" sz="1400" b="1" dirty="0">
                  <a:solidFill>
                    <a:srgbClr val="DF5327"/>
                  </a:solidFill>
                  <a:latin typeface="+mj-lt"/>
                  <a:ea typeface="Meiryo UI" panose="020B0604030504040204" pitchFamily="50" charset="-128"/>
                </a:rPr>
                <a:t>ガバメント</a:t>
              </a:r>
              <a:br>
                <a:rPr lang="en-US" altLang="ja-JP" sz="1400" b="1" dirty="0">
                  <a:solidFill>
                    <a:srgbClr val="DF5327"/>
                  </a:solidFill>
                  <a:latin typeface="+mj-lt"/>
                  <a:ea typeface="Meiryo UI" panose="020B0604030504040204" pitchFamily="50" charset="-128"/>
                </a:rPr>
              </a:br>
              <a:r>
                <a:rPr kumimoji="1" lang="ja-JP" altLang="en-US" sz="1400" b="1" dirty="0">
                  <a:solidFill>
                    <a:srgbClr val="DF5327"/>
                  </a:solidFill>
                  <a:latin typeface="+mj-lt"/>
                  <a:ea typeface="Meiryo UI" panose="020B0604030504040204" pitchFamily="50" charset="-128"/>
                </a:rPr>
                <a:t>クラウド</a:t>
              </a:r>
            </a:p>
          </p:txBody>
        </p:sp>
      </p:grpSp>
      <p:sp>
        <p:nvSpPr>
          <p:cNvPr id="43" name="吹き出し: 四角形 42">
            <a:extLst>
              <a:ext uri="{FF2B5EF4-FFF2-40B4-BE49-F238E27FC236}">
                <a16:creationId xmlns:a16="http://schemas.microsoft.com/office/drawing/2014/main" id="{592D864D-2D38-4002-AD21-D153B8151A88}"/>
              </a:ext>
            </a:extLst>
          </p:cNvPr>
          <p:cNvSpPr/>
          <p:nvPr/>
        </p:nvSpPr>
        <p:spPr bwMode="auto">
          <a:xfrm>
            <a:off x="8859174" y="2726300"/>
            <a:ext cx="777937" cy="495272"/>
          </a:xfrm>
          <a:prstGeom prst="wedgeRectCallout">
            <a:avLst>
              <a:gd name="adj1" fmla="val -59315"/>
              <a:gd name="adj2" fmla="val 80634"/>
            </a:avLst>
          </a:prstGeom>
          <a:solidFill>
            <a:srgbClr val="DF5327"/>
          </a:solidFill>
          <a:ln>
            <a:noFill/>
          </a:ln>
          <a:effectLst/>
        </p:spPr>
        <p:txBody>
          <a:bodyPr vert="horz" wrap="square" lIns="0" tIns="0" rIns="0" bIns="0" numCol="1" rtlCol="0" anchor="ctr" anchorCtr="0" compatLnSpc="1">
            <a:prstTxWarp prst="textNoShape">
              <a:avLst/>
            </a:prstTxWarp>
            <a:noAutofit/>
          </a:bodyPr>
          <a:lstStyle/>
          <a:p>
            <a:pPr marL="0" marR="0" indent="0" algn="ctr" defTabSz="914400" rtl="0" eaLnBrk="1" fontAlgn="base" latinLnBrk="0" hangingPunct="1">
              <a:lnSpc>
                <a:spcPts val="1200"/>
              </a:lnSpc>
              <a:spcBef>
                <a:spcPct val="10000"/>
              </a:spcBef>
              <a:spcAft>
                <a:spcPct val="0"/>
              </a:spcAft>
              <a:buClrTx/>
              <a:buSzTx/>
              <a:buFontTx/>
              <a:buNone/>
              <a:tabLst/>
            </a:pPr>
            <a:r>
              <a:rPr kumimoji="1" lang="ja-JP" altLang="en-US" sz="1050" b="0" i="0" u="none" strike="noStrike" cap="none" normalizeH="0" baseline="0" dirty="0">
                <a:ln>
                  <a:noFill/>
                </a:ln>
                <a:solidFill>
                  <a:schemeClr val="bg1"/>
                </a:solidFill>
                <a:effectLst/>
                <a:latin typeface="Arial" charset="0"/>
                <a:ea typeface="メイリオ" pitchFamily="50" charset="-128"/>
                <a:cs typeface="メイリオ" pitchFamily="50" charset="-128"/>
              </a:rPr>
              <a:t>標準準拠</a:t>
            </a:r>
            <a:endParaRPr kumimoji="1" lang="en-US" altLang="ja-JP" sz="1050" b="0" i="0" u="none" strike="noStrike" cap="none" normalizeH="0" baseline="0" dirty="0">
              <a:ln>
                <a:noFill/>
              </a:ln>
              <a:solidFill>
                <a:schemeClr val="bg1"/>
              </a:solidFill>
              <a:effectLst/>
              <a:latin typeface="Arial" charset="0"/>
              <a:ea typeface="メイリオ" pitchFamily="50" charset="-128"/>
              <a:cs typeface="メイリオ" pitchFamily="50" charset="-128"/>
            </a:endParaRPr>
          </a:p>
          <a:p>
            <a:pPr marL="0" marR="0" indent="0" algn="ctr" defTabSz="914400" rtl="0" eaLnBrk="1" fontAlgn="base" latinLnBrk="0" hangingPunct="1">
              <a:lnSpc>
                <a:spcPts val="1200"/>
              </a:lnSpc>
              <a:spcBef>
                <a:spcPct val="10000"/>
              </a:spcBef>
              <a:spcAft>
                <a:spcPct val="0"/>
              </a:spcAft>
              <a:buClrTx/>
              <a:buSzTx/>
              <a:buFontTx/>
              <a:buNone/>
              <a:tabLst/>
            </a:pPr>
            <a:r>
              <a:rPr kumimoji="1" lang="ja-JP" altLang="en-US" sz="1050" b="0" i="0" u="none" strike="noStrike" cap="none" normalizeH="0" baseline="0" dirty="0">
                <a:ln>
                  <a:noFill/>
                </a:ln>
                <a:solidFill>
                  <a:schemeClr val="bg1"/>
                </a:solidFill>
                <a:effectLst/>
                <a:latin typeface="Arial" charset="0"/>
                <a:ea typeface="メイリオ" pitchFamily="50" charset="-128"/>
                <a:cs typeface="メイリオ" pitchFamily="50" charset="-128"/>
              </a:rPr>
              <a:t>システム</a:t>
            </a:r>
          </a:p>
        </p:txBody>
      </p:sp>
      <p:sp>
        <p:nvSpPr>
          <p:cNvPr id="52" name="メモ 35">
            <a:extLst>
              <a:ext uri="{FF2B5EF4-FFF2-40B4-BE49-F238E27FC236}">
                <a16:creationId xmlns:a16="http://schemas.microsoft.com/office/drawing/2014/main" id="{366A244A-D463-40E3-8140-918CDEA9320B}"/>
              </a:ext>
            </a:extLst>
          </p:cNvPr>
          <p:cNvSpPr/>
          <p:nvPr/>
        </p:nvSpPr>
        <p:spPr bwMode="auto">
          <a:xfrm>
            <a:off x="6169160" y="2630500"/>
            <a:ext cx="3518066" cy="2381869"/>
          </a:xfrm>
          <a:prstGeom prst="foldedCorner">
            <a:avLst>
              <a:gd name="adj" fmla="val 8809"/>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53" name="正方形/長方形 52">
            <a:extLst>
              <a:ext uri="{FF2B5EF4-FFF2-40B4-BE49-F238E27FC236}">
                <a16:creationId xmlns:a16="http://schemas.microsoft.com/office/drawing/2014/main" id="{8EF349DD-9F0A-43E4-90A9-5A22D9B8E363}"/>
              </a:ext>
            </a:extLst>
          </p:cNvPr>
          <p:cNvSpPr/>
          <p:nvPr/>
        </p:nvSpPr>
        <p:spPr>
          <a:xfrm>
            <a:off x="6010799" y="2618706"/>
            <a:ext cx="1508556" cy="312393"/>
          </a:xfrm>
          <a:prstGeom prst="rect">
            <a:avLst/>
          </a:prstGeom>
        </p:spPr>
        <p:txBody>
          <a:bodyPr wrap="square">
            <a:spAutoFit/>
          </a:bodyPr>
          <a:lstStyle/>
          <a:p>
            <a:pPr algn="ctr"/>
            <a:r>
              <a:rPr lang="ja-JP" altLang="en-US" sz="1100" u="sng" dirty="0">
                <a:solidFill>
                  <a:schemeClr val="tx1"/>
                </a:solidFill>
                <a:latin typeface="メイリオ" panose="020B0604030504040204" pitchFamily="50" charset="-128"/>
              </a:rPr>
              <a:t>標準化のイメージ</a:t>
            </a:r>
          </a:p>
        </p:txBody>
      </p:sp>
      <p:grpSp>
        <p:nvGrpSpPr>
          <p:cNvPr id="30" name="グループ化 29"/>
          <p:cNvGrpSpPr/>
          <p:nvPr/>
        </p:nvGrpSpPr>
        <p:grpSpPr>
          <a:xfrm>
            <a:off x="6382827" y="3728118"/>
            <a:ext cx="916761" cy="1093704"/>
            <a:chOff x="0" y="-885146"/>
            <a:chExt cx="1512597" cy="1795132"/>
          </a:xfrm>
        </p:grpSpPr>
        <p:pic>
          <p:nvPicPr>
            <p:cNvPr id="31" name="図 30" descr="C:\Users\i4051445\AppData\Local\Microsoft\Windows\Temporary Internet Files\Content.IE5\YSBF5N30\MC900428957[1].wmf">
              <a:extLst>
                <a:ext uri="{FF2B5EF4-FFF2-40B4-BE49-F238E27FC236}">
                  <a16:creationId xmlns:a16="http://schemas.microsoft.com/office/drawing/2014/main" id="{9FEA6B3F-2576-4770-ABA6-D3BD1025A1EB}"/>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554841"/>
              <a:ext cx="406574" cy="355145"/>
            </a:xfrm>
            <a:prstGeom prst="rect">
              <a:avLst/>
            </a:prstGeom>
            <a:noFill/>
            <a:ln w="9525">
              <a:noFill/>
              <a:miter lim="800000"/>
              <a:headEnd/>
              <a:tailEnd/>
            </a:ln>
          </p:spPr>
        </p:pic>
        <p:cxnSp>
          <p:nvCxnSpPr>
            <p:cNvPr id="32" name="直線コネクタ 31">
              <a:extLst>
                <a:ext uri="{FF2B5EF4-FFF2-40B4-BE49-F238E27FC236}">
                  <a16:creationId xmlns:a16="http://schemas.microsoft.com/office/drawing/2014/main" id="{F9826B5E-FEBF-48EF-87B8-157BBE9EF965}"/>
                </a:ext>
              </a:extLst>
            </p:cNvPr>
            <p:cNvCxnSpPr/>
            <p:nvPr/>
          </p:nvCxnSpPr>
          <p:spPr>
            <a:xfrm>
              <a:off x="752170" y="-885146"/>
              <a:ext cx="0" cy="114904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6AAD71B4-79EC-40C8-8A1E-8B912F70F476}"/>
                </a:ext>
              </a:extLst>
            </p:cNvPr>
            <p:cNvCxnSpPr>
              <a:cxnSpLocks/>
              <a:endCxn id="31" idx="0"/>
            </p:cNvCxnSpPr>
            <p:nvPr/>
          </p:nvCxnSpPr>
          <p:spPr>
            <a:xfrm flipH="1">
              <a:off x="203287" y="270050"/>
              <a:ext cx="553321" cy="28479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836E68C5-29B7-41BF-95E0-09785E400EE8}"/>
                </a:ext>
              </a:extLst>
            </p:cNvPr>
            <p:cNvCxnSpPr>
              <a:cxnSpLocks/>
              <a:stCxn id="37" idx="0"/>
            </p:cNvCxnSpPr>
            <p:nvPr/>
          </p:nvCxnSpPr>
          <p:spPr>
            <a:xfrm flipV="1">
              <a:off x="756297" y="260690"/>
              <a:ext cx="0" cy="29415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C89BF32C-14CF-4118-B823-77712B1DB419}"/>
                </a:ext>
              </a:extLst>
            </p:cNvPr>
            <p:cNvCxnSpPr>
              <a:cxnSpLocks/>
              <a:stCxn id="36" idx="0"/>
            </p:cNvCxnSpPr>
            <p:nvPr/>
          </p:nvCxnSpPr>
          <p:spPr>
            <a:xfrm flipH="1" flipV="1">
              <a:off x="754804" y="262113"/>
              <a:ext cx="553424" cy="29272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36" name="図 35" descr="C:\Users\i4051445\AppData\Local\Microsoft\Windows\Temporary Internet Files\Content.IE5\YSBF5N30\MC900428957[1].wmf">
              <a:extLst>
                <a:ext uri="{FF2B5EF4-FFF2-40B4-BE49-F238E27FC236}">
                  <a16:creationId xmlns:a16="http://schemas.microsoft.com/office/drawing/2014/main" id="{9FEA6B3F-2576-4770-ABA6-D3BD1025A1EB}"/>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3476" y="554841"/>
              <a:ext cx="409121" cy="355145"/>
            </a:xfrm>
            <a:prstGeom prst="rect">
              <a:avLst/>
            </a:prstGeom>
            <a:noFill/>
            <a:ln w="9525">
              <a:noFill/>
              <a:miter lim="800000"/>
              <a:headEnd/>
              <a:tailEnd/>
            </a:ln>
          </p:spPr>
        </p:pic>
        <p:pic>
          <p:nvPicPr>
            <p:cNvPr id="37" name="図 36" descr="C:\Users\i4051445\AppData\Local\Microsoft\Windows\Temporary Internet Files\Content.IE5\YSBF5N30\MC900428957[1].wmf">
              <a:extLst>
                <a:ext uri="{FF2B5EF4-FFF2-40B4-BE49-F238E27FC236}">
                  <a16:creationId xmlns:a16="http://schemas.microsoft.com/office/drawing/2014/main" id="{9FEA6B3F-2576-4770-ABA6-D3BD1025A1EB}"/>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553010" y="554841"/>
              <a:ext cx="406574" cy="355145"/>
            </a:xfrm>
            <a:prstGeom prst="rect">
              <a:avLst/>
            </a:prstGeom>
            <a:noFill/>
            <a:ln w="9525">
              <a:noFill/>
              <a:miter lim="800000"/>
              <a:headEnd/>
              <a:tailEnd/>
            </a:ln>
          </p:spPr>
        </p:pic>
      </p:grpSp>
      <p:grpSp>
        <p:nvGrpSpPr>
          <p:cNvPr id="39" name="グループ化 38"/>
          <p:cNvGrpSpPr/>
          <p:nvPr/>
        </p:nvGrpSpPr>
        <p:grpSpPr>
          <a:xfrm>
            <a:off x="7374826" y="3749565"/>
            <a:ext cx="916761" cy="1097114"/>
            <a:chOff x="0" y="-890743"/>
            <a:chExt cx="1512597" cy="1800729"/>
          </a:xfrm>
        </p:grpSpPr>
        <p:pic>
          <p:nvPicPr>
            <p:cNvPr id="54" name="図 53" descr="C:\Users\i4051445\AppData\Local\Microsoft\Windows\Temporary Internet Files\Content.IE5\YSBF5N30\MC900428957[1].wmf">
              <a:extLst>
                <a:ext uri="{FF2B5EF4-FFF2-40B4-BE49-F238E27FC236}">
                  <a16:creationId xmlns:a16="http://schemas.microsoft.com/office/drawing/2014/main" id="{9FEA6B3F-2576-4770-ABA6-D3BD1025A1EB}"/>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554841"/>
              <a:ext cx="406574" cy="355145"/>
            </a:xfrm>
            <a:prstGeom prst="rect">
              <a:avLst/>
            </a:prstGeom>
            <a:noFill/>
            <a:ln w="9525">
              <a:noFill/>
              <a:miter lim="800000"/>
              <a:headEnd/>
              <a:tailEnd/>
            </a:ln>
          </p:spPr>
        </p:pic>
        <p:cxnSp>
          <p:nvCxnSpPr>
            <p:cNvPr id="55" name="直線コネクタ 54">
              <a:extLst>
                <a:ext uri="{FF2B5EF4-FFF2-40B4-BE49-F238E27FC236}">
                  <a16:creationId xmlns:a16="http://schemas.microsoft.com/office/drawing/2014/main" id="{F9826B5E-FEBF-48EF-87B8-157BBE9EF965}"/>
                </a:ext>
              </a:extLst>
            </p:cNvPr>
            <p:cNvCxnSpPr/>
            <p:nvPr/>
          </p:nvCxnSpPr>
          <p:spPr>
            <a:xfrm flipH="1">
              <a:off x="758448" y="-890743"/>
              <a:ext cx="0" cy="115463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6AAD71B4-79EC-40C8-8A1E-8B912F70F476}"/>
                </a:ext>
              </a:extLst>
            </p:cNvPr>
            <p:cNvCxnSpPr>
              <a:cxnSpLocks/>
              <a:endCxn id="54" idx="0"/>
            </p:cNvCxnSpPr>
            <p:nvPr/>
          </p:nvCxnSpPr>
          <p:spPr>
            <a:xfrm flipH="1">
              <a:off x="203287" y="270050"/>
              <a:ext cx="553321" cy="28479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836E68C5-29B7-41BF-95E0-09785E400EE8}"/>
                </a:ext>
              </a:extLst>
            </p:cNvPr>
            <p:cNvCxnSpPr>
              <a:cxnSpLocks/>
              <a:stCxn id="61" idx="0"/>
            </p:cNvCxnSpPr>
            <p:nvPr/>
          </p:nvCxnSpPr>
          <p:spPr>
            <a:xfrm flipV="1">
              <a:off x="756297" y="260690"/>
              <a:ext cx="0" cy="29415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C89BF32C-14CF-4118-B823-77712B1DB419}"/>
                </a:ext>
              </a:extLst>
            </p:cNvPr>
            <p:cNvCxnSpPr>
              <a:cxnSpLocks/>
              <a:stCxn id="60" idx="0"/>
            </p:cNvCxnSpPr>
            <p:nvPr/>
          </p:nvCxnSpPr>
          <p:spPr>
            <a:xfrm flipH="1" flipV="1">
              <a:off x="754804" y="262113"/>
              <a:ext cx="553424" cy="29272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60" name="図 59" descr="C:\Users\i4051445\AppData\Local\Microsoft\Windows\Temporary Internet Files\Content.IE5\YSBF5N30\MC900428957[1].wmf">
              <a:extLst>
                <a:ext uri="{FF2B5EF4-FFF2-40B4-BE49-F238E27FC236}">
                  <a16:creationId xmlns:a16="http://schemas.microsoft.com/office/drawing/2014/main" id="{9FEA6B3F-2576-4770-ABA6-D3BD1025A1EB}"/>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3476" y="554841"/>
              <a:ext cx="409121" cy="355145"/>
            </a:xfrm>
            <a:prstGeom prst="rect">
              <a:avLst/>
            </a:prstGeom>
            <a:noFill/>
            <a:ln w="9525">
              <a:noFill/>
              <a:miter lim="800000"/>
              <a:headEnd/>
              <a:tailEnd/>
            </a:ln>
          </p:spPr>
        </p:pic>
        <p:pic>
          <p:nvPicPr>
            <p:cNvPr id="61" name="図 60" descr="C:\Users\i4051445\AppData\Local\Microsoft\Windows\Temporary Internet Files\Content.IE5\YSBF5N30\MC900428957[1].wmf">
              <a:extLst>
                <a:ext uri="{FF2B5EF4-FFF2-40B4-BE49-F238E27FC236}">
                  <a16:creationId xmlns:a16="http://schemas.microsoft.com/office/drawing/2014/main" id="{9FEA6B3F-2576-4770-ABA6-D3BD1025A1EB}"/>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553010" y="554841"/>
              <a:ext cx="406574" cy="355145"/>
            </a:xfrm>
            <a:prstGeom prst="rect">
              <a:avLst/>
            </a:prstGeom>
            <a:noFill/>
            <a:ln w="9525">
              <a:noFill/>
              <a:miter lim="800000"/>
              <a:headEnd/>
              <a:tailEnd/>
            </a:ln>
          </p:spPr>
        </p:pic>
      </p:grpSp>
      <p:grpSp>
        <p:nvGrpSpPr>
          <p:cNvPr id="63" name="グループ化 62"/>
          <p:cNvGrpSpPr/>
          <p:nvPr/>
        </p:nvGrpSpPr>
        <p:grpSpPr>
          <a:xfrm>
            <a:off x="8528247" y="3750216"/>
            <a:ext cx="916761" cy="1097114"/>
            <a:chOff x="0" y="-890743"/>
            <a:chExt cx="1512597" cy="1800729"/>
          </a:xfrm>
        </p:grpSpPr>
        <p:pic>
          <p:nvPicPr>
            <p:cNvPr id="64" name="図 63" descr="C:\Users\i4051445\AppData\Local\Microsoft\Windows\Temporary Internet Files\Content.IE5\YSBF5N30\MC900428957[1].wmf">
              <a:extLst>
                <a:ext uri="{FF2B5EF4-FFF2-40B4-BE49-F238E27FC236}">
                  <a16:creationId xmlns:a16="http://schemas.microsoft.com/office/drawing/2014/main" id="{9FEA6B3F-2576-4770-ABA6-D3BD1025A1EB}"/>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554841"/>
              <a:ext cx="406574" cy="355145"/>
            </a:xfrm>
            <a:prstGeom prst="rect">
              <a:avLst/>
            </a:prstGeom>
            <a:noFill/>
            <a:ln w="9525">
              <a:noFill/>
              <a:miter lim="800000"/>
              <a:headEnd/>
              <a:tailEnd/>
            </a:ln>
          </p:spPr>
        </p:pic>
        <p:cxnSp>
          <p:nvCxnSpPr>
            <p:cNvPr id="65" name="直線コネクタ 64">
              <a:extLst>
                <a:ext uri="{FF2B5EF4-FFF2-40B4-BE49-F238E27FC236}">
                  <a16:creationId xmlns:a16="http://schemas.microsoft.com/office/drawing/2014/main" id="{F9826B5E-FEBF-48EF-87B8-157BBE9EF965}"/>
                </a:ext>
              </a:extLst>
            </p:cNvPr>
            <p:cNvCxnSpPr/>
            <p:nvPr/>
          </p:nvCxnSpPr>
          <p:spPr>
            <a:xfrm flipH="1">
              <a:off x="758448" y="-890743"/>
              <a:ext cx="0" cy="115463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6AAD71B4-79EC-40C8-8A1E-8B912F70F476}"/>
                </a:ext>
              </a:extLst>
            </p:cNvPr>
            <p:cNvCxnSpPr>
              <a:cxnSpLocks/>
              <a:endCxn id="64" idx="0"/>
            </p:cNvCxnSpPr>
            <p:nvPr/>
          </p:nvCxnSpPr>
          <p:spPr>
            <a:xfrm flipH="1">
              <a:off x="203287" y="270050"/>
              <a:ext cx="553321" cy="28479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836E68C5-29B7-41BF-95E0-09785E400EE8}"/>
                </a:ext>
              </a:extLst>
            </p:cNvPr>
            <p:cNvCxnSpPr>
              <a:cxnSpLocks/>
              <a:stCxn id="70" idx="0"/>
            </p:cNvCxnSpPr>
            <p:nvPr/>
          </p:nvCxnSpPr>
          <p:spPr>
            <a:xfrm flipV="1">
              <a:off x="756297" y="260690"/>
              <a:ext cx="0" cy="29415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C89BF32C-14CF-4118-B823-77712B1DB419}"/>
                </a:ext>
              </a:extLst>
            </p:cNvPr>
            <p:cNvCxnSpPr>
              <a:cxnSpLocks/>
              <a:stCxn id="69" idx="0"/>
            </p:cNvCxnSpPr>
            <p:nvPr/>
          </p:nvCxnSpPr>
          <p:spPr>
            <a:xfrm flipH="1" flipV="1">
              <a:off x="754804" y="262113"/>
              <a:ext cx="553424" cy="29272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69" name="図 68" descr="C:\Users\i4051445\AppData\Local\Microsoft\Windows\Temporary Internet Files\Content.IE5\YSBF5N30\MC900428957[1].wmf">
              <a:extLst>
                <a:ext uri="{FF2B5EF4-FFF2-40B4-BE49-F238E27FC236}">
                  <a16:creationId xmlns:a16="http://schemas.microsoft.com/office/drawing/2014/main" id="{9FEA6B3F-2576-4770-ABA6-D3BD1025A1EB}"/>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3476" y="554841"/>
              <a:ext cx="409121" cy="355145"/>
            </a:xfrm>
            <a:prstGeom prst="rect">
              <a:avLst/>
            </a:prstGeom>
            <a:noFill/>
            <a:ln w="9525">
              <a:noFill/>
              <a:miter lim="800000"/>
              <a:headEnd/>
              <a:tailEnd/>
            </a:ln>
          </p:spPr>
        </p:pic>
        <p:pic>
          <p:nvPicPr>
            <p:cNvPr id="70" name="図 69" descr="C:\Users\i4051445\AppData\Local\Microsoft\Windows\Temporary Internet Files\Content.IE5\YSBF5N30\MC900428957[1].wmf">
              <a:extLst>
                <a:ext uri="{FF2B5EF4-FFF2-40B4-BE49-F238E27FC236}">
                  <a16:creationId xmlns:a16="http://schemas.microsoft.com/office/drawing/2014/main" id="{9FEA6B3F-2576-4770-ABA6-D3BD1025A1EB}"/>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553010" y="554841"/>
              <a:ext cx="406574" cy="355145"/>
            </a:xfrm>
            <a:prstGeom prst="rect">
              <a:avLst/>
            </a:prstGeom>
            <a:noFill/>
            <a:ln w="9525">
              <a:noFill/>
              <a:miter lim="800000"/>
              <a:headEnd/>
              <a:tailEnd/>
            </a:ln>
          </p:spPr>
        </p:pic>
      </p:grpSp>
      <p:sp>
        <p:nvSpPr>
          <p:cNvPr id="71" name="正方形/長方形 70">
            <a:extLst>
              <a:ext uri="{FF2B5EF4-FFF2-40B4-BE49-F238E27FC236}">
                <a16:creationId xmlns:a16="http://schemas.microsoft.com/office/drawing/2014/main" id="{8EF349DD-9F0A-43E4-90A9-5A22D9B8E363}"/>
              </a:ext>
            </a:extLst>
          </p:cNvPr>
          <p:cNvSpPr/>
          <p:nvPr/>
        </p:nvSpPr>
        <p:spPr>
          <a:xfrm>
            <a:off x="8105018" y="4370626"/>
            <a:ext cx="628754" cy="192360"/>
          </a:xfrm>
          <a:prstGeom prst="rect">
            <a:avLst/>
          </a:prstGeom>
        </p:spPr>
        <p:txBody>
          <a:bodyPr wrap="square">
            <a:spAutoFit/>
          </a:bodyPr>
          <a:lstStyle/>
          <a:p>
            <a:pPr algn="ctr"/>
            <a:r>
              <a:rPr lang="ja-JP" altLang="en-US" sz="500" b="1" spc="-100" dirty="0">
                <a:solidFill>
                  <a:schemeClr val="tx1"/>
                </a:solidFill>
                <a:latin typeface="メイリオ" panose="020B0604030504040204" pitchFamily="50" charset="-128"/>
              </a:rPr>
              <a:t>・・・</a:t>
            </a:r>
          </a:p>
        </p:txBody>
      </p:sp>
      <p:sp>
        <p:nvSpPr>
          <p:cNvPr id="72" name="メモ 35">
            <a:extLst>
              <a:ext uri="{FF2B5EF4-FFF2-40B4-BE49-F238E27FC236}">
                <a16:creationId xmlns:a16="http://schemas.microsoft.com/office/drawing/2014/main" id="{366A244A-D463-40E3-8140-918CDEA9320B}"/>
              </a:ext>
            </a:extLst>
          </p:cNvPr>
          <p:cNvSpPr/>
          <p:nvPr/>
        </p:nvSpPr>
        <p:spPr bwMode="auto">
          <a:xfrm>
            <a:off x="6372395" y="4028071"/>
            <a:ext cx="936875" cy="828430"/>
          </a:xfrm>
          <a:prstGeom prst="foldedCorner">
            <a:avLst>
              <a:gd name="adj" fmla="val 0"/>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73" name="正方形/長方形 72">
            <a:extLst>
              <a:ext uri="{FF2B5EF4-FFF2-40B4-BE49-F238E27FC236}">
                <a16:creationId xmlns:a16="http://schemas.microsoft.com/office/drawing/2014/main" id="{8EF349DD-9F0A-43E4-90A9-5A22D9B8E363}"/>
              </a:ext>
            </a:extLst>
          </p:cNvPr>
          <p:cNvSpPr/>
          <p:nvPr/>
        </p:nvSpPr>
        <p:spPr>
          <a:xfrm>
            <a:off x="6212651" y="3987119"/>
            <a:ext cx="628754" cy="232371"/>
          </a:xfrm>
          <a:prstGeom prst="rect">
            <a:avLst/>
          </a:prstGeom>
        </p:spPr>
        <p:txBody>
          <a:bodyPr wrap="square">
            <a:spAutoFit/>
          </a:bodyPr>
          <a:lstStyle/>
          <a:p>
            <a:pPr algn="ctr"/>
            <a:r>
              <a:rPr lang="ja-JP" altLang="en-US" sz="700" dirty="0">
                <a:solidFill>
                  <a:schemeClr val="tx1"/>
                </a:solidFill>
                <a:latin typeface="メイリオ" panose="020B0604030504040204" pitchFamily="50" charset="-128"/>
              </a:rPr>
              <a:t>大阪市</a:t>
            </a:r>
          </a:p>
        </p:txBody>
      </p:sp>
      <p:sp>
        <p:nvSpPr>
          <p:cNvPr id="74" name="メモ 35">
            <a:extLst>
              <a:ext uri="{FF2B5EF4-FFF2-40B4-BE49-F238E27FC236}">
                <a16:creationId xmlns:a16="http://schemas.microsoft.com/office/drawing/2014/main" id="{366A244A-D463-40E3-8140-918CDEA9320B}"/>
              </a:ext>
            </a:extLst>
          </p:cNvPr>
          <p:cNvSpPr/>
          <p:nvPr/>
        </p:nvSpPr>
        <p:spPr bwMode="auto">
          <a:xfrm>
            <a:off x="7363569" y="4031498"/>
            <a:ext cx="936875" cy="828430"/>
          </a:xfrm>
          <a:prstGeom prst="foldedCorner">
            <a:avLst>
              <a:gd name="adj" fmla="val 0"/>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75" name="正方形/長方形 74">
            <a:extLst>
              <a:ext uri="{FF2B5EF4-FFF2-40B4-BE49-F238E27FC236}">
                <a16:creationId xmlns:a16="http://schemas.microsoft.com/office/drawing/2014/main" id="{8EF349DD-9F0A-43E4-90A9-5A22D9B8E363}"/>
              </a:ext>
            </a:extLst>
          </p:cNvPr>
          <p:cNvSpPr/>
          <p:nvPr/>
        </p:nvSpPr>
        <p:spPr>
          <a:xfrm>
            <a:off x="7239238" y="3982886"/>
            <a:ext cx="628754" cy="232371"/>
          </a:xfrm>
          <a:prstGeom prst="rect">
            <a:avLst/>
          </a:prstGeom>
        </p:spPr>
        <p:txBody>
          <a:bodyPr wrap="square">
            <a:spAutoFit/>
          </a:bodyPr>
          <a:lstStyle/>
          <a:p>
            <a:pPr algn="ctr"/>
            <a:r>
              <a:rPr lang="en-US" altLang="ja-JP" sz="700" dirty="0">
                <a:solidFill>
                  <a:schemeClr val="tx1"/>
                </a:solidFill>
                <a:latin typeface="メイリオ" panose="020B0604030504040204" pitchFamily="50" charset="-128"/>
              </a:rPr>
              <a:t>A</a:t>
            </a:r>
            <a:r>
              <a:rPr lang="ja-JP" altLang="en-US" sz="700" dirty="0">
                <a:solidFill>
                  <a:schemeClr val="tx1"/>
                </a:solidFill>
                <a:latin typeface="メイリオ" panose="020B0604030504040204" pitchFamily="50" charset="-128"/>
              </a:rPr>
              <a:t>自治体</a:t>
            </a:r>
          </a:p>
        </p:txBody>
      </p:sp>
      <p:sp>
        <p:nvSpPr>
          <p:cNvPr id="76" name="メモ 35">
            <a:extLst>
              <a:ext uri="{FF2B5EF4-FFF2-40B4-BE49-F238E27FC236}">
                <a16:creationId xmlns:a16="http://schemas.microsoft.com/office/drawing/2014/main" id="{366A244A-D463-40E3-8140-918CDEA9320B}"/>
              </a:ext>
            </a:extLst>
          </p:cNvPr>
          <p:cNvSpPr/>
          <p:nvPr/>
        </p:nvSpPr>
        <p:spPr bwMode="auto">
          <a:xfrm>
            <a:off x="8518681" y="4028073"/>
            <a:ext cx="936875" cy="828430"/>
          </a:xfrm>
          <a:prstGeom prst="foldedCorner">
            <a:avLst>
              <a:gd name="adj" fmla="val 0"/>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77" name="正方形/長方形 76">
            <a:extLst>
              <a:ext uri="{FF2B5EF4-FFF2-40B4-BE49-F238E27FC236}">
                <a16:creationId xmlns:a16="http://schemas.microsoft.com/office/drawing/2014/main" id="{8EF349DD-9F0A-43E4-90A9-5A22D9B8E363}"/>
              </a:ext>
            </a:extLst>
          </p:cNvPr>
          <p:cNvSpPr/>
          <p:nvPr/>
        </p:nvSpPr>
        <p:spPr>
          <a:xfrm>
            <a:off x="8397204" y="3987119"/>
            <a:ext cx="628754" cy="232371"/>
          </a:xfrm>
          <a:prstGeom prst="rect">
            <a:avLst/>
          </a:prstGeom>
        </p:spPr>
        <p:txBody>
          <a:bodyPr wrap="square">
            <a:spAutoFit/>
          </a:bodyPr>
          <a:lstStyle/>
          <a:p>
            <a:pPr algn="ctr"/>
            <a:r>
              <a:rPr lang="en-US" altLang="ja-JP" sz="700" dirty="0">
                <a:solidFill>
                  <a:schemeClr val="tx1"/>
                </a:solidFill>
                <a:latin typeface="メイリオ" panose="020B0604030504040204" pitchFamily="50" charset="-128"/>
              </a:rPr>
              <a:t>E</a:t>
            </a:r>
            <a:r>
              <a:rPr lang="ja-JP" altLang="en-US" sz="700" dirty="0">
                <a:solidFill>
                  <a:schemeClr val="tx1"/>
                </a:solidFill>
                <a:latin typeface="メイリオ" panose="020B0604030504040204" pitchFamily="50" charset="-128"/>
              </a:rPr>
              <a:t>自治体</a:t>
            </a:r>
          </a:p>
        </p:txBody>
      </p:sp>
      <p:cxnSp>
        <p:nvCxnSpPr>
          <p:cNvPr id="80" name="直線矢印コネクタ 79"/>
          <p:cNvCxnSpPr/>
          <p:nvPr/>
        </p:nvCxnSpPr>
        <p:spPr bwMode="auto">
          <a:xfrm flipH="1">
            <a:off x="2433675" y="6034101"/>
            <a:ext cx="2344883" cy="276287"/>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81" name="表 80"/>
          <p:cNvGraphicFramePr>
            <a:graphicFrameLocks noGrp="1"/>
          </p:cNvGraphicFramePr>
          <p:nvPr/>
        </p:nvGraphicFramePr>
        <p:xfrm>
          <a:off x="265203" y="5711095"/>
          <a:ext cx="4638570" cy="994505"/>
        </p:xfrm>
        <a:graphic>
          <a:graphicData uri="http://schemas.openxmlformats.org/drawingml/2006/table">
            <a:tbl>
              <a:tblPr firstRow="1" bandRow="1"/>
              <a:tblGrid>
                <a:gridCol w="1748543">
                  <a:extLst>
                    <a:ext uri="{9D8B030D-6E8A-4147-A177-3AD203B41FA5}">
                      <a16:colId xmlns:a16="http://schemas.microsoft.com/office/drawing/2014/main" val="20002"/>
                    </a:ext>
                  </a:extLst>
                </a:gridCol>
                <a:gridCol w="1467417">
                  <a:extLst>
                    <a:ext uri="{9D8B030D-6E8A-4147-A177-3AD203B41FA5}">
                      <a16:colId xmlns:a16="http://schemas.microsoft.com/office/drawing/2014/main" val="2770648553"/>
                    </a:ext>
                  </a:extLst>
                </a:gridCol>
                <a:gridCol w="1422610">
                  <a:extLst>
                    <a:ext uri="{9D8B030D-6E8A-4147-A177-3AD203B41FA5}">
                      <a16:colId xmlns:a16="http://schemas.microsoft.com/office/drawing/2014/main" val="2857730512"/>
                    </a:ext>
                  </a:extLst>
                </a:gridCol>
              </a:tblGrid>
              <a:tr h="2953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2021</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2022</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2023</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699124">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82" name="テキスト ボックス 81"/>
          <p:cNvSpPr txBox="1"/>
          <p:nvPr/>
        </p:nvSpPr>
        <p:spPr>
          <a:xfrm>
            <a:off x="1949388" y="6310388"/>
            <a:ext cx="184731" cy="307777"/>
          </a:xfrm>
          <a:prstGeom prst="rect">
            <a:avLst/>
          </a:prstGeom>
          <a:noFill/>
        </p:spPr>
        <p:txBody>
          <a:bodyPr wrap="none" rtlCol="0">
            <a:spAutoFit/>
          </a:bodyPr>
          <a:lstStyle/>
          <a:p>
            <a:endParaRPr kumimoji="1" lang="ja-JP" altLang="en-US" sz="1000"/>
          </a:p>
        </p:txBody>
      </p:sp>
      <p:sp>
        <p:nvSpPr>
          <p:cNvPr id="83" name="ホームベース 82"/>
          <p:cNvSpPr/>
          <p:nvPr/>
        </p:nvSpPr>
        <p:spPr>
          <a:xfrm>
            <a:off x="298176" y="6071481"/>
            <a:ext cx="1651211" cy="568805"/>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eaLnBrk="0" fontAlgn="auto" hangingPunct="0">
              <a:lnSpc>
                <a:spcPct val="100000"/>
              </a:lnSpc>
              <a:spcBef>
                <a:spcPct val="0"/>
              </a:spcBef>
              <a:spcAft>
                <a:spcPts val="0"/>
              </a:spcAft>
              <a:defRPr/>
            </a:pPr>
            <a:r>
              <a:rPr lang="ja-JP" altLang="en-US" sz="1100" dirty="0">
                <a:solidFill>
                  <a:schemeClr val="tx1"/>
                </a:solidFill>
                <a:latin typeface="+mj-ea"/>
                <a:ea typeface="+mj-ea"/>
              </a:rPr>
              <a:t>情報収集・</a:t>
            </a:r>
            <a:endParaRPr lang="en-US" altLang="ja-JP" sz="1100" dirty="0">
              <a:solidFill>
                <a:schemeClr val="tx1"/>
              </a:solidFill>
              <a:latin typeface="+mj-ea"/>
              <a:ea typeface="+mj-ea"/>
            </a:endParaRPr>
          </a:p>
          <a:p>
            <a:pPr algn="ctr" eaLnBrk="0" fontAlgn="auto" hangingPunct="0">
              <a:lnSpc>
                <a:spcPct val="100000"/>
              </a:lnSpc>
              <a:spcBef>
                <a:spcPct val="0"/>
              </a:spcBef>
              <a:spcAft>
                <a:spcPts val="0"/>
              </a:spcAft>
              <a:defRPr/>
            </a:pPr>
            <a:r>
              <a:rPr lang="ja-JP" altLang="en-US" sz="1100" dirty="0">
                <a:solidFill>
                  <a:schemeClr val="tx1"/>
                </a:solidFill>
                <a:latin typeface="+mj-ea"/>
                <a:ea typeface="+mj-ea"/>
              </a:rPr>
              <a:t>仕様確認</a:t>
            </a:r>
            <a:endParaRPr lang="ja-JP" altLang="ja-JP" sz="1100" dirty="0">
              <a:solidFill>
                <a:schemeClr val="tx1"/>
              </a:solidFill>
              <a:latin typeface="+mj-ea"/>
              <a:ea typeface="+mj-ea"/>
            </a:endParaRPr>
          </a:p>
        </p:txBody>
      </p:sp>
      <p:sp>
        <p:nvSpPr>
          <p:cNvPr id="84" name="ホームベース 83"/>
          <p:cNvSpPr/>
          <p:nvPr/>
        </p:nvSpPr>
        <p:spPr>
          <a:xfrm>
            <a:off x="2041753" y="6044403"/>
            <a:ext cx="2736805" cy="622959"/>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eaLnBrk="0" fontAlgn="auto" hangingPunct="0">
              <a:lnSpc>
                <a:spcPct val="100000"/>
              </a:lnSpc>
              <a:spcBef>
                <a:spcPct val="0"/>
              </a:spcBef>
              <a:spcAft>
                <a:spcPts val="0"/>
              </a:spcAft>
              <a:defRPr/>
            </a:pPr>
            <a:r>
              <a:rPr lang="ja-JP" altLang="en-US" sz="1100" dirty="0">
                <a:solidFill>
                  <a:schemeClr val="tx1"/>
                </a:solidFill>
                <a:latin typeface="+mj-ea"/>
                <a:ea typeface="+mj-ea"/>
              </a:rPr>
              <a:t>標準仕様書との差異確認・</a:t>
            </a:r>
            <a:endParaRPr lang="en-US" altLang="ja-JP" sz="1100" dirty="0">
              <a:solidFill>
                <a:schemeClr val="tx1"/>
              </a:solidFill>
              <a:latin typeface="+mj-ea"/>
              <a:ea typeface="+mj-ea"/>
            </a:endParaRPr>
          </a:p>
          <a:p>
            <a:pPr algn="ctr" eaLnBrk="0" fontAlgn="auto" hangingPunct="0">
              <a:lnSpc>
                <a:spcPct val="100000"/>
              </a:lnSpc>
              <a:spcBef>
                <a:spcPct val="0"/>
              </a:spcBef>
              <a:spcAft>
                <a:spcPts val="0"/>
              </a:spcAft>
              <a:defRPr/>
            </a:pPr>
            <a:r>
              <a:rPr lang="ja-JP" altLang="en-US" sz="1100" dirty="0">
                <a:solidFill>
                  <a:schemeClr val="tx1"/>
                </a:solidFill>
                <a:latin typeface="+mj-ea"/>
                <a:ea typeface="+mj-ea"/>
              </a:rPr>
              <a:t>標準化に向けた業務全体の見直し</a:t>
            </a:r>
            <a:endParaRPr lang="en-US" altLang="ja-JP" sz="1100" dirty="0">
              <a:solidFill>
                <a:schemeClr val="tx1"/>
              </a:solidFill>
              <a:latin typeface="+mj-ea"/>
              <a:ea typeface="+mj-ea"/>
            </a:endParaRPr>
          </a:p>
          <a:p>
            <a:pPr algn="ctr" eaLnBrk="0" fontAlgn="auto" hangingPunct="0">
              <a:lnSpc>
                <a:spcPct val="100000"/>
              </a:lnSpc>
              <a:spcBef>
                <a:spcPct val="0"/>
              </a:spcBef>
              <a:spcAft>
                <a:spcPts val="0"/>
              </a:spcAft>
              <a:defRPr/>
            </a:pPr>
            <a:r>
              <a:rPr lang="ja-JP" altLang="en-US" sz="1100" dirty="0">
                <a:solidFill>
                  <a:schemeClr val="tx1"/>
                </a:solidFill>
                <a:latin typeface="+mj-ea"/>
                <a:ea typeface="+mj-ea"/>
              </a:rPr>
              <a:t>（</a:t>
            </a:r>
            <a:r>
              <a:rPr lang="en-US" altLang="ja-JP" sz="1100" dirty="0">
                <a:solidFill>
                  <a:schemeClr val="tx1"/>
                </a:solidFill>
                <a:latin typeface="+mj-ea"/>
                <a:ea typeface="+mj-ea"/>
              </a:rPr>
              <a:t>BPR</a:t>
            </a:r>
            <a:r>
              <a:rPr lang="ja-JP" altLang="en-US" sz="1100" dirty="0">
                <a:solidFill>
                  <a:schemeClr val="tx1"/>
                </a:solidFill>
                <a:latin typeface="+mj-ea"/>
                <a:ea typeface="+mj-ea"/>
              </a:rPr>
              <a:t>）</a:t>
            </a:r>
            <a:endParaRPr lang="ja-JP" altLang="ja-JP" sz="1100" dirty="0">
              <a:solidFill>
                <a:schemeClr val="tx1"/>
              </a:solidFill>
              <a:latin typeface="+mj-ea"/>
              <a:ea typeface="+mj-ea"/>
            </a:endParaRPr>
          </a:p>
        </p:txBody>
      </p:sp>
      <p:sp>
        <p:nvSpPr>
          <p:cNvPr id="62" name="Shape 128"/>
          <p:cNvSpPr/>
          <p:nvPr/>
        </p:nvSpPr>
        <p:spPr>
          <a:xfrm>
            <a:off x="277029" y="688691"/>
            <a:ext cx="9327728"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情報システムの刷新によるデジタル化と</a:t>
            </a:r>
            <a:r>
              <a:rPr kumimoji="0" lang="en-US" altLang="ja-JP" sz="1687" kern="0" dirty="0">
                <a:solidFill>
                  <a:srgbClr val="C00000"/>
                </a:solidFill>
                <a:latin typeface="メイリオ" panose="020B0604030504040204" pitchFamily="50" charset="-128"/>
                <a:sym typeface="Helvetica Light"/>
              </a:rPr>
              <a:t>BPR</a:t>
            </a:r>
            <a:r>
              <a:rPr kumimoji="0" lang="ja-JP" altLang="en-US" sz="1687" kern="0" dirty="0">
                <a:solidFill>
                  <a:srgbClr val="C00000"/>
                </a:solidFill>
                <a:latin typeface="メイリオ" panose="020B0604030504040204" pitchFamily="50" charset="-128"/>
                <a:sym typeface="Helvetica Light"/>
              </a:rPr>
              <a:t>の推進（２／３）</a:t>
            </a:r>
            <a:endParaRPr kumimoji="0" lang="en-US" altLang="ja-JP" sz="1687" kern="0" dirty="0">
              <a:solidFill>
                <a:srgbClr val="C00000"/>
              </a:solidFill>
              <a:latin typeface="メイリオ" panose="020B0604030504040204" pitchFamily="50" charset="-128"/>
              <a:sym typeface="Helvetica Light"/>
            </a:endParaRPr>
          </a:p>
        </p:txBody>
      </p:sp>
      <p:sp>
        <p:nvSpPr>
          <p:cNvPr id="85" name="正方形/長方形 84"/>
          <p:cNvSpPr/>
          <p:nvPr/>
        </p:nvSpPr>
        <p:spPr>
          <a:xfrm>
            <a:off x="4984374" y="5707404"/>
            <a:ext cx="4424461" cy="989502"/>
          </a:xfrm>
          <a:prstGeom prst="rect">
            <a:avLst/>
          </a:prstGeom>
          <a:ln>
            <a:solidFill>
              <a:srgbClr val="DF5327"/>
            </a:solidFill>
          </a:ln>
        </p:spPr>
        <p:txBody>
          <a:bodyPr wrap="square">
            <a:spAutoFit/>
          </a:bodyPr>
          <a:lstStyle/>
          <a:p>
            <a:r>
              <a:rPr lang="en-US" altLang="ja-JP" sz="1100" dirty="0">
                <a:solidFill>
                  <a:schemeClr val="tx1"/>
                </a:solidFill>
                <a:latin typeface="+mj-ea"/>
              </a:rPr>
              <a:t>【</a:t>
            </a:r>
            <a:r>
              <a:rPr lang="ja-JP" altLang="en-US" sz="1100" dirty="0">
                <a:solidFill>
                  <a:schemeClr val="tx1"/>
                </a:solidFill>
                <a:latin typeface="+mj-ea"/>
              </a:rPr>
              <a:t>期待される効果</a:t>
            </a:r>
            <a:r>
              <a:rPr lang="en-US" altLang="ja-JP" sz="1100" dirty="0">
                <a:solidFill>
                  <a:schemeClr val="tx1"/>
                </a:solidFill>
                <a:latin typeface="+mj-ea"/>
              </a:rPr>
              <a:t>】</a:t>
            </a:r>
            <a:endParaRPr lang="en-US" altLang="ja-JP" sz="1100" dirty="0">
              <a:solidFill>
                <a:schemeClr val="tx1"/>
              </a:solidFill>
              <a:latin typeface="+mj-ea"/>
              <a:cs typeface="メイリオ" pitchFamily="50" charset="-128"/>
            </a:endParaRPr>
          </a:p>
          <a:p>
            <a:pPr>
              <a:lnSpc>
                <a:spcPct val="120000"/>
              </a:lnSpc>
            </a:pPr>
            <a:r>
              <a:rPr lang="ja-JP" altLang="en-US" sz="1100" dirty="0">
                <a:solidFill>
                  <a:schemeClr val="tx1"/>
                </a:solidFill>
                <a:latin typeface="Arial" charset="0"/>
                <a:cs typeface="メイリオ" pitchFamily="50" charset="-128"/>
              </a:rPr>
              <a:t>・行政運営の効率化、維持及び制度改正時の対応の迅速化</a:t>
            </a:r>
            <a:endParaRPr lang="en-US" altLang="ja-JP" sz="1100" dirty="0">
              <a:solidFill>
                <a:schemeClr val="tx1"/>
              </a:solidFill>
              <a:latin typeface="Arial" charset="0"/>
              <a:cs typeface="メイリオ" pitchFamily="50" charset="-128"/>
            </a:endParaRPr>
          </a:p>
          <a:p>
            <a:pPr>
              <a:lnSpc>
                <a:spcPct val="120000"/>
              </a:lnSpc>
            </a:pPr>
            <a:r>
              <a:rPr lang="ja-JP" altLang="en-US" sz="1100" dirty="0">
                <a:solidFill>
                  <a:schemeClr val="tx1"/>
                </a:solidFill>
                <a:latin typeface="Arial" charset="0"/>
                <a:cs typeface="メイリオ" pitchFamily="50" charset="-128"/>
              </a:rPr>
              <a:t>・人口減少社会・デジタル社会における住民サービスの維持・向上</a:t>
            </a:r>
            <a:endParaRPr lang="en-US" altLang="ja-JP" sz="1100" dirty="0">
              <a:solidFill>
                <a:schemeClr val="tx1"/>
              </a:solidFill>
              <a:latin typeface="Arial" charset="0"/>
              <a:cs typeface="メイリオ" pitchFamily="50" charset="-128"/>
            </a:endParaRPr>
          </a:p>
          <a:p>
            <a:pPr>
              <a:lnSpc>
                <a:spcPct val="120000"/>
              </a:lnSpc>
            </a:pPr>
            <a:r>
              <a:rPr lang="ja-JP" altLang="en-US" sz="1100" dirty="0">
                <a:solidFill>
                  <a:schemeClr val="tx1"/>
                </a:solidFill>
                <a:latin typeface="Arial" charset="0"/>
                <a:cs typeface="メイリオ" pitchFamily="50" charset="-128"/>
              </a:rPr>
              <a:t>　</a:t>
            </a:r>
            <a:endParaRPr lang="en-US" altLang="ja-JP" sz="1100" dirty="0">
              <a:solidFill>
                <a:schemeClr val="tx1"/>
              </a:solidFill>
              <a:latin typeface="Arial" charset="0"/>
              <a:cs typeface="メイリオ" pitchFamily="50" charset="-128"/>
            </a:endParaRPr>
          </a:p>
        </p:txBody>
      </p:sp>
      <p:sp>
        <p:nvSpPr>
          <p:cNvPr id="78" name="角丸四角形 77"/>
          <p:cNvSpPr/>
          <p:nvPr/>
        </p:nvSpPr>
        <p:spPr bwMode="auto">
          <a:xfrm>
            <a:off x="1763146" y="5115343"/>
            <a:ext cx="7873965" cy="543127"/>
          </a:xfrm>
          <a:prstGeom prst="roundRect">
            <a:avLst/>
          </a:prstGeom>
          <a:solidFill>
            <a:schemeClr val="accent5"/>
          </a:solidFill>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spAutoFit/>
          </a:bodyPr>
          <a:lstStyle/>
          <a:p>
            <a:r>
              <a:rPr lang="ja-JP" altLang="en-US" sz="1100" b="1" dirty="0">
                <a:solidFill>
                  <a:schemeClr val="accent2"/>
                </a:solidFill>
                <a:latin typeface="Arial" charset="0"/>
                <a:ea typeface="メイリオ" pitchFamily="50" charset="-128"/>
                <a:cs typeface="メイリオ" pitchFamily="50" charset="-128"/>
              </a:rPr>
              <a:t>　取組の経過</a:t>
            </a:r>
            <a:endParaRPr lang="en-US" altLang="ja-JP" sz="1100" b="1" dirty="0">
              <a:solidFill>
                <a:schemeClr val="accent2"/>
              </a:solidFill>
              <a:latin typeface="Arial" charset="0"/>
              <a:ea typeface="メイリオ" pitchFamily="50" charset="-128"/>
              <a:cs typeface="メイリオ" pitchFamily="50" charset="-128"/>
            </a:endParaRPr>
          </a:p>
          <a:p>
            <a:r>
              <a:rPr lang="ja-JP" altLang="en-US" sz="1100" dirty="0">
                <a:solidFill>
                  <a:schemeClr val="tx1"/>
                </a:solidFill>
                <a:latin typeface="Arial" charset="0"/>
                <a:ea typeface="メイリオ" pitchFamily="50" charset="-128"/>
                <a:cs typeface="メイリオ" pitchFamily="50" charset="-128"/>
              </a:rPr>
              <a:t>全体移行方針の改訂及び全体移行計画書の策定など、標準化</a:t>
            </a:r>
            <a:r>
              <a:rPr lang="ja-JP" altLang="en-US" sz="1100" dirty="0">
                <a:solidFill>
                  <a:srgbClr val="4D4D4D"/>
                </a:solidFill>
                <a:latin typeface="Arial" charset="0"/>
                <a:ea typeface="メイリオ" pitchFamily="50" charset="-128"/>
                <a:cs typeface="メイリオ" pitchFamily="50" charset="-128"/>
              </a:rPr>
              <a:t>対象の</a:t>
            </a:r>
            <a:r>
              <a:rPr lang="en-US" altLang="ja-JP" sz="1100" dirty="0">
                <a:solidFill>
                  <a:srgbClr val="4D4D4D"/>
                </a:solidFill>
                <a:latin typeface="Arial" charset="0"/>
                <a:ea typeface="メイリオ" pitchFamily="50" charset="-128"/>
                <a:cs typeface="メイリオ" pitchFamily="50" charset="-128"/>
              </a:rPr>
              <a:t>20</a:t>
            </a:r>
            <a:r>
              <a:rPr lang="ja-JP" altLang="en-US" sz="1100" dirty="0">
                <a:solidFill>
                  <a:srgbClr val="4D4D4D"/>
                </a:solidFill>
                <a:latin typeface="Arial" charset="0"/>
                <a:ea typeface="メイリオ" pitchFamily="50" charset="-128"/>
                <a:cs typeface="メイリオ" pitchFamily="50" charset="-128"/>
              </a:rPr>
              <a:t>業務について、標準化対応を進めています。</a:t>
            </a:r>
          </a:p>
        </p:txBody>
      </p:sp>
      <p:pic>
        <p:nvPicPr>
          <p:cNvPr id="86" name="図 85"/>
          <p:cNvPicPr>
            <a:picLocks noChangeAspect="1"/>
          </p:cNvPicPr>
          <p:nvPr/>
        </p:nvPicPr>
        <p:blipFill>
          <a:blip r:embed="rId5"/>
          <a:stretch>
            <a:fillRect/>
          </a:stretch>
        </p:blipFill>
        <p:spPr>
          <a:xfrm>
            <a:off x="543781" y="2810844"/>
            <a:ext cx="4574913" cy="2266261"/>
          </a:xfrm>
          <a:prstGeom prst="rect">
            <a:avLst/>
          </a:prstGeom>
        </p:spPr>
      </p:pic>
    </p:spTree>
    <p:extLst>
      <p:ext uri="{BB962C8B-B14F-4D97-AF65-F5344CB8AC3E}">
        <p14:creationId xmlns:p14="http://schemas.microsoft.com/office/powerpoint/2010/main" val="3893742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4294967295"/>
          </p:nvPr>
        </p:nvSpPr>
        <p:spPr>
          <a:xfrm>
            <a:off x="7594600" y="6632575"/>
            <a:ext cx="2311400" cy="180975"/>
          </a:xfrm>
          <a:prstGeom prst="rect">
            <a:avLst/>
          </a:prstGeom>
        </p:spPr>
        <p:txBody>
          <a:bodyPr/>
          <a:lstStyle>
            <a:lvl1pPr eaLnBrk="0" hangingPunct="0">
              <a:defRPr kumimoji="1" sz="1788">
                <a:solidFill>
                  <a:srgbClr val="4D4D4D"/>
                </a:solidFill>
                <a:latin typeface="Arial" panose="020B0604020202020204" pitchFamily="34" charset="0"/>
                <a:ea typeface="メイリオ" panose="020B0604030504040204" pitchFamily="50" charset="-128"/>
              </a:defRPr>
            </a:lvl1pPr>
            <a:lvl2pPr marL="603647" indent="-232172" eaLnBrk="0" hangingPunct="0">
              <a:defRPr kumimoji="1" sz="1788">
                <a:solidFill>
                  <a:srgbClr val="4D4D4D"/>
                </a:solidFill>
                <a:latin typeface="Arial" panose="020B0604020202020204" pitchFamily="34" charset="0"/>
                <a:ea typeface="メイリオ" panose="020B0604030504040204" pitchFamily="50" charset="-128"/>
              </a:defRPr>
            </a:lvl2pPr>
            <a:lvl3pPr marL="928688" indent="-185738" eaLnBrk="0" hangingPunct="0">
              <a:defRPr kumimoji="1" sz="1788">
                <a:solidFill>
                  <a:srgbClr val="4D4D4D"/>
                </a:solidFill>
                <a:latin typeface="Arial" panose="020B0604020202020204" pitchFamily="34" charset="0"/>
                <a:ea typeface="メイリオ" panose="020B0604030504040204" pitchFamily="50" charset="-128"/>
              </a:defRPr>
            </a:lvl3pPr>
            <a:lvl4pPr marL="1300163" indent="-185738" eaLnBrk="0" hangingPunct="0">
              <a:defRPr kumimoji="1" sz="1788">
                <a:solidFill>
                  <a:srgbClr val="4D4D4D"/>
                </a:solidFill>
                <a:latin typeface="Arial" panose="020B0604020202020204" pitchFamily="34" charset="0"/>
                <a:ea typeface="メイリオ" panose="020B0604030504040204" pitchFamily="50" charset="-128"/>
              </a:defRPr>
            </a:lvl4pPr>
            <a:lvl5pPr marL="1671638" indent="-185738" eaLnBrk="0" hangingPunct="0">
              <a:defRPr kumimoji="1" sz="1788">
                <a:solidFill>
                  <a:srgbClr val="4D4D4D"/>
                </a:solidFill>
                <a:latin typeface="Arial" panose="020B0604020202020204" pitchFamily="34" charset="0"/>
                <a:ea typeface="メイリオ" panose="020B0604030504040204" pitchFamily="50" charset="-128"/>
              </a:defRPr>
            </a:lvl5pPr>
            <a:lvl6pPr marL="2043113" indent="-185738" eaLnBrk="0" fontAlgn="base" hangingPunct="0">
              <a:lnSpc>
                <a:spcPct val="140000"/>
              </a:lnSpc>
              <a:spcBef>
                <a:spcPct val="10000"/>
              </a:spcBef>
              <a:spcAft>
                <a:spcPct val="0"/>
              </a:spcAft>
              <a:defRPr kumimoji="1" sz="1788">
                <a:solidFill>
                  <a:srgbClr val="4D4D4D"/>
                </a:solidFill>
                <a:latin typeface="Arial" panose="020B0604020202020204" pitchFamily="34" charset="0"/>
                <a:ea typeface="メイリオ" panose="020B0604030504040204" pitchFamily="50" charset="-128"/>
              </a:defRPr>
            </a:lvl6pPr>
            <a:lvl7pPr marL="2414588" indent="-185738" eaLnBrk="0" fontAlgn="base" hangingPunct="0">
              <a:lnSpc>
                <a:spcPct val="140000"/>
              </a:lnSpc>
              <a:spcBef>
                <a:spcPct val="10000"/>
              </a:spcBef>
              <a:spcAft>
                <a:spcPct val="0"/>
              </a:spcAft>
              <a:defRPr kumimoji="1" sz="1788">
                <a:solidFill>
                  <a:srgbClr val="4D4D4D"/>
                </a:solidFill>
                <a:latin typeface="Arial" panose="020B0604020202020204" pitchFamily="34" charset="0"/>
                <a:ea typeface="メイリオ" panose="020B0604030504040204" pitchFamily="50" charset="-128"/>
              </a:defRPr>
            </a:lvl7pPr>
            <a:lvl8pPr marL="2786063" indent="-185738" eaLnBrk="0" fontAlgn="base" hangingPunct="0">
              <a:lnSpc>
                <a:spcPct val="140000"/>
              </a:lnSpc>
              <a:spcBef>
                <a:spcPct val="10000"/>
              </a:spcBef>
              <a:spcAft>
                <a:spcPct val="0"/>
              </a:spcAft>
              <a:defRPr kumimoji="1" sz="1788">
                <a:solidFill>
                  <a:srgbClr val="4D4D4D"/>
                </a:solidFill>
                <a:latin typeface="Arial" panose="020B0604020202020204" pitchFamily="34" charset="0"/>
                <a:ea typeface="メイリオ" panose="020B0604030504040204" pitchFamily="50" charset="-128"/>
              </a:defRPr>
            </a:lvl8pPr>
            <a:lvl9pPr marL="3157538" indent="-185738" eaLnBrk="0" fontAlgn="base" hangingPunct="0">
              <a:lnSpc>
                <a:spcPct val="140000"/>
              </a:lnSpc>
              <a:spcBef>
                <a:spcPct val="10000"/>
              </a:spcBef>
              <a:spcAft>
                <a:spcPct val="0"/>
              </a:spcAft>
              <a:defRPr kumimoji="1" sz="1788">
                <a:solidFill>
                  <a:srgbClr val="4D4D4D"/>
                </a:solidFill>
                <a:latin typeface="Arial" panose="020B0604020202020204" pitchFamily="34" charset="0"/>
                <a:ea typeface="メイリオ" panose="020B0604030504040204" pitchFamily="50" charset="-128"/>
              </a:defRPr>
            </a:lvl9pPr>
          </a:lstStyle>
          <a:p>
            <a:pPr algn="r" eaLnBrk="1" fontAlgn="base" hangingPunct="1">
              <a:spcAft>
                <a:spcPct val="0"/>
              </a:spcAft>
            </a:pPr>
            <a:fld id="{54A53795-6EF6-48D5-90A5-2535AB951785}" type="slidenum">
              <a:rPr kumimoji="0" lang="en-US" altLang="ja-JP" sz="1000">
                <a:solidFill>
                  <a:srgbClr val="000000"/>
                </a:solidFill>
                <a:latin typeface="メイリオ" panose="020B0604030504040204" pitchFamily="50" charset="-128"/>
              </a:rPr>
              <a:pPr algn="r" eaLnBrk="1" fontAlgn="base" hangingPunct="1">
                <a:spcAft>
                  <a:spcPct val="0"/>
                </a:spcAft>
              </a:pPr>
              <a:t>19</a:t>
            </a:fld>
            <a:endParaRPr kumimoji="0" lang="en-US" altLang="ja-JP" sz="1000" dirty="0">
              <a:solidFill>
                <a:srgbClr val="000000"/>
              </a:solidFill>
              <a:latin typeface="メイリオ" panose="020B0604030504040204" pitchFamily="50" charset="-128"/>
            </a:endParaRPr>
          </a:p>
        </p:txBody>
      </p:sp>
      <p:sp>
        <p:nvSpPr>
          <p:cNvPr id="109" name="Shape 128"/>
          <p:cNvSpPr/>
          <p:nvPr/>
        </p:nvSpPr>
        <p:spPr>
          <a:xfrm>
            <a:off x="172067" y="1000097"/>
            <a:ext cx="9442718" cy="403321"/>
          </a:xfrm>
          <a:prstGeom prst="rect">
            <a:avLst/>
          </a:prstGeom>
          <a:ln w="12700">
            <a:miter lim="400000"/>
          </a:ln>
          <a:extLst>
            <a:ext uri="{C572A759-6A51-4108-AA02-DFA0A04FC94B}">
              <ma14:wrappingTextBoxFlag xmlns:ma14="http://schemas.microsoft.com/office/mac/drawingml/2011/main" xmlns="" val="1"/>
            </a:ext>
          </a:extLst>
        </p:spPr>
        <p:txBody>
          <a:bodyPr wrap="square" lIns="29022" tIns="29022" rIns="29022" bIns="29022" anchor="ctr">
            <a:spAutoFit/>
          </a:bodyPr>
          <a:lstStyle/>
          <a:p>
            <a:pPr defTabSz="333735" hangingPunct="0">
              <a:defRPr sz="2600"/>
            </a:pPr>
            <a:r>
              <a:rPr kumimoji="0" lang="ja-JP" altLang="en-US" sz="1600" kern="0" dirty="0">
                <a:solidFill>
                  <a:srgbClr val="C00000"/>
                </a:solidFill>
                <a:latin typeface="メイリオ"/>
                <a:ea typeface="メイリオ"/>
                <a:sym typeface="Helvetica Light"/>
              </a:rPr>
              <a:t>行政オンラインシステムの機能拡充及びスマート申請の実現</a:t>
            </a:r>
            <a:endParaRPr kumimoji="0" lang="en-US" altLang="ja-JP" sz="1600" kern="0" dirty="0">
              <a:solidFill>
                <a:srgbClr val="C00000"/>
              </a:solidFill>
              <a:latin typeface="メイリオ"/>
              <a:ea typeface="メイリオ"/>
              <a:sym typeface="Helvetica Light"/>
            </a:endParaRPr>
          </a:p>
        </p:txBody>
      </p:sp>
      <p:sp>
        <p:nvSpPr>
          <p:cNvPr id="39" name="正方形/長方形 38"/>
          <p:cNvSpPr/>
          <p:nvPr/>
        </p:nvSpPr>
        <p:spPr>
          <a:xfrm>
            <a:off x="7242088" y="2626839"/>
            <a:ext cx="2592000" cy="1057212"/>
          </a:xfrm>
          <a:prstGeom prst="rect">
            <a:avLst/>
          </a:prstGeom>
          <a:ln>
            <a:solidFill>
              <a:srgbClr val="DF5327"/>
            </a:solidFill>
          </a:ln>
        </p:spPr>
        <p:txBody>
          <a:bodyPr wrap="square">
            <a:spAutoFit/>
          </a:bodyPr>
          <a:lstStyle/>
          <a:p>
            <a:r>
              <a:rPr lang="en-US" altLang="ja-JP" sz="1100" dirty="0">
                <a:solidFill>
                  <a:prstClr val="black"/>
                </a:solidFill>
              </a:rPr>
              <a:t>【</a:t>
            </a:r>
            <a:r>
              <a:rPr lang="ja-JP" altLang="en-US" sz="1100" dirty="0">
                <a:solidFill>
                  <a:prstClr val="black"/>
                </a:solidFill>
              </a:rPr>
              <a:t>期待される効果</a:t>
            </a:r>
            <a:r>
              <a:rPr lang="en-US" altLang="ja-JP" sz="1100" dirty="0">
                <a:solidFill>
                  <a:prstClr val="black"/>
                </a:solidFill>
              </a:rPr>
              <a:t>】</a:t>
            </a:r>
          </a:p>
          <a:p>
            <a:r>
              <a:rPr lang="ja-JP" altLang="en-US" sz="1100" dirty="0">
                <a:solidFill>
                  <a:prstClr val="black"/>
                </a:solidFill>
              </a:rPr>
              <a:t>・行政手続きのために市民が費やしている時間や費用の削減（利便性向上）</a:t>
            </a:r>
            <a:endParaRPr lang="en-US" altLang="ja-JP" sz="1100" dirty="0">
              <a:solidFill>
                <a:prstClr val="black"/>
              </a:solidFill>
            </a:endParaRPr>
          </a:p>
          <a:p>
            <a:r>
              <a:rPr lang="ja-JP" altLang="en-US" sz="1100" dirty="0">
                <a:solidFill>
                  <a:prstClr val="black"/>
                </a:solidFill>
              </a:rPr>
              <a:t>・窓口の混雑緩和・待ち時間の削減</a:t>
            </a:r>
            <a:endParaRPr lang="ja-JP" altLang="en-US" sz="1100" dirty="0">
              <a:solidFill>
                <a:schemeClr val="accent2"/>
              </a:solidFill>
            </a:endParaRPr>
          </a:p>
        </p:txBody>
      </p:sp>
      <p:sp>
        <p:nvSpPr>
          <p:cNvPr id="41" name="Rectangle 2"/>
          <p:cNvSpPr txBox="1">
            <a:spLocks noChangeArrowheads="1"/>
          </p:cNvSpPr>
          <p:nvPr/>
        </p:nvSpPr>
        <p:spPr>
          <a:xfrm>
            <a:off x="172067" y="536001"/>
            <a:ext cx="8384703" cy="312125"/>
          </a:xfrm>
          <a:prstGeom prst="rect">
            <a:avLst/>
          </a:prstGeom>
          <a:noFill/>
        </p:spPr>
        <p:txBody>
          <a:bodyPr anchor="ctr"/>
          <a:lst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a:lstStyle>
          <a:p>
            <a:pPr eaLnBrk="1" hangingPunct="1">
              <a:lnSpc>
                <a:spcPct val="100000"/>
              </a:lnSpc>
            </a:pPr>
            <a:r>
              <a:rPr lang="en-US" altLang="ja-JP" kern="0" dirty="0"/>
              <a:t>ICT</a:t>
            </a:r>
            <a:r>
              <a:rPr lang="ja-JP" altLang="en-US" kern="0" dirty="0"/>
              <a:t>を活用した</a:t>
            </a:r>
            <a:r>
              <a:rPr lang="en-US" altLang="ja-JP" kern="0" dirty="0"/>
              <a:t>BPR</a:t>
            </a:r>
            <a:r>
              <a:rPr lang="ja-JP" altLang="en-US" kern="0" dirty="0"/>
              <a:t>の推進</a:t>
            </a:r>
          </a:p>
        </p:txBody>
      </p:sp>
      <p:sp>
        <p:nvSpPr>
          <p:cNvPr id="28" name="Rectangle 2"/>
          <p:cNvSpPr txBox="1">
            <a:spLocks noChangeArrowheads="1"/>
          </p:cNvSpPr>
          <p:nvPr/>
        </p:nvSpPr>
        <p:spPr>
          <a:xfrm>
            <a:off x="172067" y="163872"/>
            <a:ext cx="8384703" cy="312125"/>
          </a:xfrm>
          <a:prstGeom prst="rect">
            <a:avLst/>
          </a:prstGeom>
          <a:noFill/>
        </p:spPr>
        <p:txBody>
          <a:bodyPr anchor="ctr"/>
          <a:lst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a:lstStyle>
          <a:p>
            <a:pPr eaLnBrk="1" hangingPunct="1">
              <a:lnSpc>
                <a:spcPct val="100000"/>
              </a:lnSpc>
            </a:pPr>
            <a:r>
              <a:rPr lang="ja-JP" altLang="en-US" kern="0" dirty="0"/>
              <a:t>行政手続きのオンライン化・行政サービスのリモート化</a:t>
            </a:r>
          </a:p>
        </p:txBody>
      </p:sp>
      <p:sp>
        <p:nvSpPr>
          <p:cNvPr id="43" name="Line 5"/>
          <p:cNvSpPr>
            <a:spLocks noChangeShapeType="1"/>
          </p:cNvSpPr>
          <p:nvPr/>
        </p:nvSpPr>
        <p:spPr bwMode="auto">
          <a:xfrm>
            <a:off x="-17418" y="849348"/>
            <a:ext cx="9906000" cy="0"/>
          </a:xfrm>
          <a:prstGeom prst="line">
            <a:avLst/>
          </a:prstGeom>
          <a:noFill/>
          <a:ln w="9525">
            <a:solidFill>
              <a:srgbClr val="EAEA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ja-JP" altLang="en-US"/>
          </a:p>
        </p:txBody>
      </p:sp>
      <p:sp>
        <p:nvSpPr>
          <p:cNvPr id="44" name="Rectangle 10"/>
          <p:cNvSpPr>
            <a:spLocks noChangeArrowheads="1"/>
          </p:cNvSpPr>
          <p:nvPr/>
        </p:nvSpPr>
        <p:spPr bwMode="auto">
          <a:xfrm>
            <a:off x="-17418" y="868398"/>
            <a:ext cx="9906000" cy="36512"/>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endParaRPr lang="en-US" altLang="ja-JP"/>
          </a:p>
        </p:txBody>
      </p:sp>
      <p:graphicFrame>
        <p:nvGraphicFramePr>
          <p:cNvPr id="46" name="表 45"/>
          <p:cNvGraphicFramePr>
            <a:graphicFrameLocks noGrp="1"/>
          </p:cNvGraphicFramePr>
          <p:nvPr/>
        </p:nvGraphicFramePr>
        <p:xfrm>
          <a:off x="838111" y="3876310"/>
          <a:ext cx="8079583" cy="1933805"/>
        </p:xfrm>
        <a:graphic>
          <a:graphicData uri="http://schemas.openxmlformats.org/drawingml/2006/table">
            <a:tbl>
              <a:tblPr firstRow="1" bandRow="1"/>
              <a:tblGrid>
                <a:gridCol w="1282128">
                  <a:extLst>
                    <a:ext uri="{9D8B030D-6E8A-4147-A177-3AD203B41FA5}">
                      <a16:colId xmlns:a16="http://schemas.microsoft.com/office/drawing/2014/main" val="20000"/>
                    </a:ext>
                  </a:extLst>
                </a:gridCol>
                <a:gridCol w="2189395">
                  <a:extLst>
                    <a:ext uri="{9D8B030D-6E8A-4147-A177-3AD203B41FA5}">
                      <a16:colId xmlns:a16="http://schemas.microsoft.com/office/drawing/2014/main" val="20002"/>
                    </a:ext>
                  </a:extLst>
                </a:gridCol>
                <a:gridCol w="2304030">
                  <a:extLst>
                    <a:ext uri="{9D8B030D-6E8A-4147-A177-3AD203B41FA5}">
                      <a16:colId xmlns:a16="http://schemas.microsoft.com/office/drawing/2014/main" val="20003"/>
                    </a:ext>
                  </a:extLst>
                </a:gridCol>
                <a:gridCol w="2304030">
                  <a:extLst>
                    <a:ext uri="{9D8B030D-6E8A-4147-A177-3AD203B41FA5}">
                      <a16:colId xmlns:a16="http://schemas.microsoft.com/office/drawing/2014/main" val="2104129998"/>
                    </a:ext>
                  </a:extLst>
                </a:gridCol>
              </a:tblGrid>
              <a:tr h="3498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1" dirty="0">
                        <a:solidFill>
                          <a:schemeClr val="bg1"/>
                        </a:solidFill>
                        <a:latin typeface="+mj-lt"/>
                      </a:endParaRPr>
                    </a:p>
                  </a:txBody>
                  <a:tcPr marL="74295" marR="74295" marT="37148" marB="37148"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mj-ea"/>
                          <a:ea typeface="+mj-ea"/>
                          <a:cs typeface="+mn-cs"/>
                        </a:rPr>
                        <a:t>2021</a:t>
                      </a:r>
                      <a:r>
                        <a:rPr kumimoji="1" lang="ja-JP" altLang="en-US" sz="1200" b="0" kern="1200" dirty="0">
                          <a:solidFill>
                            <a:schemeClr val="bg1"/>
                          </a:solidFill>
                          <a:latin typeface="+mj-ea"/>
                          <a:ea typeface="+mj-ea"/>
                          <a:cs typeface="+mn-cs"/>
                        </a:rPr>
                        <a:t>年度</a:t>
                      </a:r>
                    </a:p>
                  </a:txBody>
                  <a:tcPr marL="74295" marR="74295" marT="37148" marB="3714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mj-ea"/>
                          <a:ea typeface="+mj-ea"/>
                          <a:cs typeface="+mn-cs"/>
                        </a:rPr>
                        <a:t>2022</a:t>
                      </a:r>
                      <a:r>
                        <a:rPr kumimoji="1" lang="ja-JP" altLang="en-US" sz="1200" b="0" kern="1200" dirty="0">
                          <a:solidFill>
                            <a:schemeClr val="bg1"/>
                          </a:solidFill>
                          <a:latin typeface="+mj-ea"/>
                          <a:ea typeface="+mj-ea"/>
                          <a:cs typeface="+mn-cs"/>
                        </a:rPr>
                        <a:t>年度</a:t>
                      </a:r>
                    </a:p>
                  </a:txBody>
                  <a:tcPr marL="74295" marR="74295" marT="37148" marB="3714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mj-ea"/>
                          <a:ea typeface="+mj-ea"/>
                          <a:cs typeface="+mn-cs"/>
                        </a:rPr>
                        <a:t>2023</a:t>
                      </a:r>
                      <a:r>
                        <a:rPr kumimoji="1" lang="ja-JP" altLang="en-US" sz="1200" b="0" kern="1200" dirty="0">
                          <a:solidFill>
                            <a:schemeClr val="bg1"/>
                          </a:solidFill>
                          <a:latin typeface="+mj-ea"/>
                          <a:ea typeface="+mj-ea"/>
                          <a:cs typeface="+mn-cs"/>
                        </a:rPr>
                        <a:t>年度</a:t>
                      </a:r>
                    </a:p>
                  </a:txBody>
                  <a:tcPr marL="74295" marR="74295" marT="37148" marB="3714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79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kern="0" dirty="0">
                          <a:solidFill>
                            <a:sysClr val="windowText" lastClr="000000"/>
                          </a:solidFill>
                          <a:latin typeface="+mj-ea"/>
                          <a:ea typeface="+mj-ea"/>
                        </a:rPr>
                        <a:t>スマート申請の導入</a:t>
                      </a:r>
                      <a:endParaRPr kumimoji="0" lang="en-US" altLang="ja-JP" sz="1000" kern="0" dirty="0">
                        <a:solidFill>
                          <a:sysClr val="windowText" lastClr="000000"/>
                        </a:solidFill>
                        <a:latin typeface="+mj-ea"/>
                        <a:ea typeface="+mj-ea"/>
                      </a:endParaRPr>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a:txBody>
                    <a:body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3150052012"/>
                  </a:ext>
                </a:extLst>
              </a:tr>
              <a:tr h="79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kern="0" dirty="0">
                          <a:solidFill>
                            <a:sysClr val="windowText" lastClr="000000"/>
                          </a:solidFill>
                          <a:latin typeface="Meiryo UI" panose="020B0604030504040204" pitchFamily="50" charset="-128"/>
                          <a:ea typeface="Meiryo UI" panose="020B0604030504040204" pitchFamily="50" charset="-128"/>
                          <a:cs typeface="+mn-cs"/>
                        </a:rPr>
                        <a:t>行政オンラインシステム機能拡充</a:t>
                      </a:r>
                    </a:p>
                  </a:txBody>
                  <a:tcPr marL="74295" marR="74295" marT="37148" marB="37148">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a:txBody>
                    <a:body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3641236644"/>
                  </a:ext>
                </a:extLst>
              </a:tr>
            </a:tbl>
          </a:graphicData>
        </a:graphic>
      </p:graphicFrame>
      <p:sp>
        <p:nvSpPr>
          <p:cNvPr id="48" name="ホームベース 47"/>
          <p:cNvSpPr/>
          <p:nvPr/>
        </p:nvSpPr>
        <p:spPr>
          <a:xfrm>
            <a:off x="5760042" y="4638248"/>
            <a:ext cx="844658" cy="288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00000"/>
              </a:lnSpc>
              <a:spcBef>
                <a:spcPct val="10000"/>
              </a:spcBef>
              <a:spcAft>
                <a:spcPct val="0"/>
              </a:spcAft>
            </a:pPr>
            <a:r>
              <a:rPr lang="ja-JP" altLang="en-US" sz="600" dirty="0">
                <a:solidFill>
                  <a:srgbClr val="000000"/>
                </a:solidFill>
                <a:latin typeface="+mj-ea"/>
                <a:ea typeface="+mj-ea"/>
              </a:rPr>
              <a:t>スマート申請の</a:t>
            </a:r>
            <a:endParaRPr lang="en-US" altLang="ja-JP" sz="600" dirty="0">
              <a:solidFill>
                <a:srgbClr val="000000"/>
              </a:solidFill>
              <a:latin typeface="+mj-ea"/>
              <a:ea typeface="+mj-ea"/>
            </a:endParaRPr>
          </a:p>
          <a:p>
            <a:pPr algn="ctr" fontAlgn="base">
              <a:lnSpc>
                <a:spcPct val="100000"/>
              </a:lnSpc>
              <a:spcBef>
                <a:spcPct val="10000"/>
              </a:spcBef>
              <a:spcAft>
                <a:spcPct val="0"/>
              </a:spcAft>
            </a:pPr>
            <a:r>
              <a:rPr lang="ja-JP" altLang="en-US" sz="600" dirty="0">
                <a:solidFill>
                  <a:srgbClr val="000000"/>
                </a:solidFill>
                <a:latin typeface="+mj-ea"/>
                <a:ea typeface="+mj-ea"/>
              </a:rPr>
              <a:t>モデル区への導入</a:t>
            </a:r>
          </a:p>
        </p:txBody>
      </p:sp>
      <p:sp>
        <p:nvSpPr>
          <p:cNvPr id="49" name="ホームベース 48"/>
          <p:cNvSpPr/>
          <p:nvPr/>
        </p:nvSpPr>
        <p:spPr>
          <a:xfrm>
            <a:off x="2405464" y="5090538"/>
            <a:ext cx="6475510" cy="29955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000000"/>
                </a:solidFill>
                <a:latin typeface="+mj-ea"/>
                <a:ea typeface="+mj-ea"/>
              </a:rPr>
              <a:t>スマートフォン用アプリ「スマート</a:t>
            </a:r>
            <a:r>
              <a:rPr lang="en-US" altLang="ja-JP" sz="900" dirty="0">
                <a:solidFill>
                  <a:srgbClr val="000000"/>
                </a:solidFill>
                <a:latin typeface="+mj-ea"/>
                <a:ea typeface="+mj-ea"/>
              </a:rPr>
              <a:t>OSAKA</a:t>
            </a:r>
            <a:r>
              <a:rPr lang="ja-JP" altLang="en-US" sz="900" dirty="0">
                <a:solidFill>
                  <a:srgbClr val="000000"/>
                </a:solidFill>
                <a:latin typeface="+mj-ea"/>
                <a:ea typeface="+mj-ea"/>
              </a:rPr>
              <a:t>」の提供</a:t>
            </a:r>
          </a:p>
        </p:txBody>
      </p:sp>
      <p:sp>
        <p:nvSpPr>
          <p:cNvPr id="50" name="ホームベース 49"/>
          <p:cNvSpPr/>
          <p:nvPr/>
        </p:nvSpPr>
        <p:spPr>
          <a:xfrm>
            <a:off x="3864724" y="4273656"/>
            <a:ext cx="5009109" cy="288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10000"/>
              </a:spcBef>
              <a:spcAft>
                <a:spcPct val="0"/>
              </a:spcAft>
            </a:pPr>
            <a:r>
              <a:rPr lang="ja-JP" altLang="en-US" sz="900" dirty="0">
                <a:solidFill>
                  <a:srgbClr val="000000"/>
                </a:solidFill>
                <a:latin typeface="+mj-ea"/>
                <a:ea typeface="+mj-ea"/>
              </a:rPr>
              <a:t>手続き判定ナビの提供（転入から始め、転出、転居等、ライフイベントを順次拡大）</a:t>
            </a:r>
            <a:endParaRPr lang="en-US" altLang="ja-JP" sz="900" dirty="0">
              <a:solidFill>
                <a:srgbClr val="000000"/>
              </a:solidFill>
              <a:latin typeface="+mj-ea"/>
              <a:ea typeface="+mj-ea"/>
            </a:endParaRPr>
          </a:p>
        </p:txBody>
      </p:sp>
      <p:sp>
        <p:nvSpPr>
          <p:cNvPr id="51" name="テキスト ボックス 50"/>
          <p:cNvSpPr txBox="1"/>
          <p:nvPr/>
        </p:nvSpPr>
        <p:spPr>
          <a:xfrm>
            <a:off x="156544" y="1306271"/>
            <a:ext cx="9442718" cy="91332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chor="t">
            <a:spAutoFit/>
          </a:bodyPr>
          <a:lstStyle/>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窓口の混雑緩和や市民の手続き時間の短縮を実現するため、スマート申請（オンライン上で質問項目に答えることで、「必要な手続きや持ち物」と「手続き方法」を案内し、必要な手続きの申請内容を事前に入力することで、来庁時に事前に入力した内容が記載された申請書が受け取れる）を導入する。</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行政手続きのオンライン化の促進のため、プッシュ通知機能や代理申請機能など利便性向上に資する拡張機能を追加していく。</a:t>
            </a:r>
          </a:p>
        </p:txBody>
      </p:sp>
      <p:sp>
        <p:nvSpPr>
          <p:cNvPr id="52" name="ホームベース 51"/>
          <p:cNvSpPr/>
          <p:nvPr/>
        </p:nvSpPr>
        <p:spPr>
          <a:xfrm>
            <a:off x="3865532" y="5439226"/>
            <a:ext cx="5009109" cy="288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000000"/>
                </a:solidFill>
                <a:latin typeface="+mj-ea"/>
                <a:ea typeface="+mj-ea"/>
              </a:rPr>
              <a:t>通知機能、代理申請機能の提供</a:t>
            </a:r>
          </a:p>
        </p:txBody>
      </p:sp>
      <p:sp>
        <p:nvSpPr>
          <p:cNvPr id="53" name="ホームベース 52"/>
          <p:cNvSpPr/>
          <p:nvPr/>
        </p:nvSpPr>
        <p:spPr>
          <a:xfrm>
            <a:off x="2405464" y="4637880"/>
            <a:ext cx="3316169" cy="276899"/>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10000"/>
              </a:spcBef>
              <a:spcAft>
                <a:spcPct val="0"/>
              </a:spcAft>
            </a:pPr>
            <a:r>
              <a:rPr lang="ja-JP" altLang="en-US" sz="900" dirty="0">
                <a:solidFill>
                  <a:srgbClr val="000000"/>
                </a:solidFill>
                <a:latin typeface="+mj-ea"/>
                <a:ea typeface="+mj-ea"/>
              </a:rPr>
              <a:t>窓口支援機能を活用したスマート申請の内部検証</a:t>
            </a:r>
          </a:p>
        </p:txBody>
      </p:sp>
      <p:sp>
        <p:nvSpPr>
          <p:cNvPr id="64" name="ホームベース 63"/>
          <p:cNvSpPr/>
          <p:nvPr/>
        </p:nvSpPr>
        <p:spPr>
          <a:xfrm>
            <a:off x="6644661" y="4637331"/>
            <a:ext cx="2231756" cy="288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10000"/>
              </a:spcBef>
              <a:spcAft>
                <a:spcPct val="0"/>
              </a:spcAft>
            </a:pPr>
            <a:r>
              <a:rPr lang="ja-JP" altLang="en-US" sz="900" dirty="0">
                <a:solidFill>
                  <a:srgbClr val="000000"/>
                </a:solidFill>
                <a:latin typeface="+mj-ea"/>
                <a:ea typeface="+mj-ea"/>
              </a:rPr>
              <a:t>スマート申請の全区展開</a:t>
            </a:r>
          </a:p>
        </p:txBody>
      </p:sp>
      <p:sp>
        <p:nvSpPr>
          <p:cNvPr id="2" name="角丸四角形 34">
            <a:extLst>
              <a:ext uri="{FF2B5EF4-FFF2-40B4-BE49-F238E27FC236}">
                <a16:creationId xmlns:a16="http://schemas.microsoft.com/office/drawing/2014/main" id="{109EF879-F355-084E-6A9D-5AEE2D458169}"/>
              </a:ext>
            </a:extLst>
          </p:cNvPr>
          <p:cNvSpPr/>
          <p:nvPr/>
        </p:nvSpPr>
        <p:spPr bwMode="auto">
          <a:xfrm>
            <a:off x="75000" y="5881103"/>
            <a:ext cx="9756000" cy="792000"/>
          </a:xfrm>
          <a:prstGeom prst="roundRect">
            <a:avLst/>
          </a:prstGeom>
          <a:solidFill>
            <a:schemeClr val="accent5"/>
          </a:solidFill>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spAutoFit/>
          </a:bodyPr>
          <a:lstStyle/>
          <a:p>
            <a:r>
              <a:rPr lang="ja-JP" altLang="en-US" sz="1100" b="1" dirty="0">
                <a:solidFill>
                  <a:schemeClr val="accent2"/>
                </a:solidFill>
                <a:latin typeface="Arial" charset="0"/>
                <a:ea typeface="メイリオ" pitchFamily="50" charset="-128"/>
                <a:cs typeface="メイリオ" pitchFamily="50" charset="-128"/>
              </a:rPr>
              <a:t>　取組の経過</a:t>
            </a:r>
            <a:endParaRPr lang="en-US" altLang="ja-JP" sz="1100" b="1" dirty="0">
              <a:solidFill>
                <a:schemeClr val="accent2"/>
              </a:solidFill>
              <a:latin typeface="Arial" charset="0"/>
              <a:ea typeface="メイリオ" pitchFamily="50" charset="-128"/>
              <a:cs typeface="メイリオ" pitchFamily="50" charset="-128"/>
            </a:endParaRPr>
          </a:p>
          <a:p>
            <a:r>
              <a:rPr lang="ja-JP" altLang="en-US" sz="1100" dirty="0">
                <a:solidFill>
                  <a:schemeClr val="tx1"/>
                </a:solidFill>
                <a:latin typeface="+mj-lt"/>
                <a:ea typeface="メイリオ" pitchFamily="50" charset="-128"/>
                <a:cs typeface="メイリオ" pitchFamily="50" charset="-128"/>
              </a:rPr>
              <a:t>　行政オンラインシステムでは、スマート申請（オンライン上で質問項目に答えることで必要な手続きや持ち物を案内し、必要な手続きの申請内容を事前に入力することで来庁時に事前に入力した内容が記載された申請書が受け取れる）のモデル区への導入を実施し、全区展開に向けて準備を行いました。</a:t>
            </a:r>
          </a:p>
        </p:txBody>
      </p:sp>
      <p:pic>
        <p:nvPicPr>
          <p:cNvPr id="4" name="図 3">
            <a:extLst>
              <a:ext uri="{FF2B5EF4-FFF2-40B4-BE49-F238E27FC236}">
                <a16:creationId xmlns:a16="http://schemas.microsoft.com/office/drawing/2014/main" id="{52732072-79AE-0307-D4BC-DBB6849E27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506" y="2245686"/>
            <a:ext cx="1117566" cy="1235835"/>
          </a:xfrm>
          <a:prstGeom prst="rect">
            <a:avLst/>
          </a:prstGeom>
        </p:spPr>
      </p:pic>
      <p:sp>
        <p:nvSpPr>
          <p:cNvPr id="5" name="雲形吹き出し 53">
            <a:extLst>
              <a:ext uri="{FF2B5EF4-FFF2-40B4-BE49-F238E27FC236}">
                <a16:creationId xmlns:a16="http://schemas.microsoft.com/office/drawing/2014/main" id="{7B5FA2AD-61D9-4EDD-7342-43AB93074CE2}"/>
              </a:ext>
            </a:extLst>
          </p:cNvPr>
          <p:cNvSpPr/>
          <p:nvPr/>
        </p:nvSpPr>
        <p:spPr>
          <a:xfrm>
            <a:off x="5123703" y="2278314"/>
            <a:ext cx="1870745" cy="1419593"/>
          </a:xfrm>
          <a:prstGeom prst="cloudCallout">
            <a:avLst>
              <a:gd name="adj1" fmla="val -79771"/>
              <a:gd name="adj2" fmla="val -2948"/>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lnSpc>
                <a:spcPct val="140000"/>
              </a:lnSpc>
              <a:spcBef>
                <a:spcPct val="10000"/>
              </a:spcBef>
              <a:spcAft>
                <a:spcPct val="0"/>
              </a:spcAft>
              <a:defRPr kumimoji="1" sz="2200" kern="1200">
                <a:solidFill>
                  <a:schemeClr val="lt1"/>
                </a:solidFill>
                <a:latin typeface="+mn-lt"/>
                <a:ea typeface="+mn-ea"/>
                <a:cs typeface="+mn-cs"/>
              </a:defRPr>
            </a:lvl1pPr>
            <a:lvl2pPr marL="457200" algn="l" rtl="0" fontAlgn="base">
              <a:lnSpc>
                <a:spcPct val="140000"/>
              </a:lnSpc>
              <a:spcBef>
                <a:spcPct val="10000"/>
              </a:spcBef>
              <a:spcAft>
                <a:spcPct val="0"/>
              </a:spcAft>
              <a:defRPr kumimoji="1" sz="2200" kern="1200">
                <a:solidFill>
                  <a:schemeClr val="lt1"/>
                </a:solidFill>
                <a:latin typeface="+mn-lt"/>
                <a:ea typeface="+mn-ea"/>
                <a:cs typeface="+mn-cs"/>
              </a:defRPr>
            </a:lvl2pPr>
            <a:lvl3pPr marL="914400" algn="l" rtl="0" fontAlgn="base">
              <a:lnSpc>
                <a:spcPct val="140000"/>
              </a:lnSpc>
              <a:spcBef>
                <a:spcPct val="10000"/>
              </a:spcBef>
              <a:spcAft>
                <a:spcPct val="0"/>
              </a:spcAft>
              <a:defRPr kumimoji="1" sz="2200" kern="1200">
                <a:solidFill>
                  <a:schemeClr val="lt1"/>
                </a:solidFill>
                <a:latin typeface="+mn-lt"/>
                <a:ea typeface="+mn-ea"/>
                <a:cs typeface="+mn-cs"/>
              </a:defRPr>
            </a:lvl3pPr>
            <a:lvl4pPr marL="1371600" algn="l" rtl="0" fontAlgn="base">
              <a:lnSpc>
                <a:spcPct val="140000"/>
              </a:lnSpc>
              <a:spcBef>
                <a:spcPct val="10000"/>
              </a:spcBef>
              <a:spcAft>
                <a:spcPct val="0"/>
              </a:spcAft>
              <a:defRPr kumimoji="1" sz="2200" kern="1200">
                <a:solidFill>
                  <a:schemeClr val="lt1"/>
                </a:solidFill>
                <a:latin typeface="+mn-lt"/>
                <a:ea typeface="+mn-ea"/>
                <a:cs typeface="+mn-cs"/>
              </a:defRPr>
            </a:lvl4pPr>
            <a:lvl5pPr marL="1828800" algn="l" rtl="0" fontAlgn="base">
              <a:lnSpc>
                <a:spcPct val="140000"/>
              </a:lnSpc>
              <a:spcBef>
                <a:spcPct val="10000"/>
              </a:spcBef>
              <a:spcAft>
                <a:spcPct val="0"/>
              </a:spcAft>
              <a:defRPr kumimoji="1" sz="2200" kern="1200">
                <a:solidFill>
                  <a:schemeClr val="lt1"/>
                </a:solidFill>
                <a:latin typeface="+mn-lt"/>
                <a:ea typeface="+mn-ea"/>
                <a:cs typeface="+mn-cs"/>
              </a:defRPr>
            </a:lvl5pPr>
            <a:lvl6pPr marL="2286000" algn="l" defTabSz="914400" rtl="0" eaLnBrk="1" latinLnBrk="0" hangingPunct="1">
              <a:defRPr kumimoji="1" sz="2200" kern="1200">
                <a:solidFill>
                  <a:schemeClr val="lt1"/>
                </a:solidFill>
                <a:latin typeface="+mn-lt"/>
                <a:ea typeface="+mn-ea"/>
                <a:cs typeface="+mn-cs"/>
              </a:defRPr>
            </a:lvl6pPr>
            <a:lvl7pPr marL="2743200" algn="l" defTabSz="914400" rtl="0" eaLnBrk="1" latinLnBrk="0" hangingPunct="1">
              <a:defRPr kumimoji="1" sz="2200" kern="1200">
                <a:solidFill>
                  <a:schemeClr val="lt1"/>
                </a:solidFill>
                <a:latin typeface="+mn-lt"/>
                <a:ea typeface="+mn-ea"/>
                <a:cs typeface="+mn-cs"/>
              </a:defRPr>
            </a:lvl7pPr>
            <a:lvl8pPr marL="3200400" algn="l" defTabSz="914400" rtl="0" eaLnBrk="1" latinLnBrk="0" hangingPunct="1">
              <a:defRPr kumimoji="1" sz="2200" kern="1200">
                <a:solidFill>
                  <a:schemeClr val="lt1"/>
                </a:solidFill>
                <a:latin typeface="+mn-lt"/>
                <a:ea typeface="+mn-ea"/>
                <a:cs typeface="+mn-cs"/>
              </a:defRPr>
            </a:lvl8pPr>
            <a:lvl9pPr marL="3657600" algn="l" defTabSz="914400" rtl="0" eaLnBrk="1" latinLnBrk="0" hangingPunct="1">
              <a:defRPr kumimoji="1" sz="2200" kern="1200">
                <a:solidFill>
                  <a:schemeClr val="lt1"/>
                </a:solidFill>
                <a:latin typeface="+mn-lt"/>
                <a:ea typeface="+mn-ea"/>
                <a:cs typeface="+mn-cs"/>
              </a:defRPr>
            </a:lvl9pPr>
          </a:lstStyle>
          <a:p>
            <a:pPr algn="ctr"/>
            <a:endParaRPr kumimoji="1" lang="ja-JP" altLang="en-US"/>
          </a:p>
        </p:txBody>
      </p:sp>
      <p:pic>
        <p:nvPicPr>
          <p:cNvPr id="6" name="図 5">
            <a:extLst>
              <a:ext uri="{FF2B5EF4-FFF2-40B4-BE49-F238E27FC236}">
                <a16:creationId xmlns:a16="http://schemas.microsoft.com/office/drawing/2014/main" id="{414898BB-E9AD-5E90-DE50-53AAC00798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91964" y="2309231"/>
            <a:ext cx="1192942" cy="1145207"/>
          </a:xfrm>
          <a:prstGeom prst="rect">
            <a:avLst/>
          </a:prstGeom>
        </p:spPr>
      </p:pic>
      <p:pic>
        <p:nvPicPr>
          <p:cNvPr id="8" name="図 7">
            <a:extLst>
              <a:ext uri="{FF2B5EF4-FFF2-40B4-BE49-F238E27FC236}">
                <a16:creationId xmlns:a16="http://schemas.microsoft.com/office/drawing/2014/main" id="{52251517-8249-B6F1-FD54-ECF1F36780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42872" y="2678515"/>
            <a:ext cx="722063" cy="600098"/>
          </a:xfrm>
          <a:prstGeom prst="rect">
            <a:avLst/>
          </a:prstGeom>
        </p:spPr>
      </p:pic>
      <p:pic>
        <p:nvPicPr>
          <p:cNvPr id="9" name="図 8">
            <a:extLst>
              <a:ext uri="{FF2B5EF4-FFF2-40B4-BE49-F238E27FC236}">
                <a16:creationId xmlns:a16="http://schemas.microsoft.com/office/drawing/2014/main" id="{DAD2F2D3-E4F5-095F-D71A-84D3864BC6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96090" y="2512706"/>
            <a:ext cx="493566" cy="745698"/>
          </a:xfrm>
          <a:prstGeom prst="rect">
            <a:avLst/>
          </a:prstGeom>
        </p:spPr>
      </p:pic>
      <p:pic>
        <p:nvPicPr>
          <p:cNvPr id="10" name="図 9">
            <a:extLst>
              <a:ext uri="{FF2B5EF4-FFF2-40B4-BE49-F238E27FC236}">
                <a16:creationId xmlns:a16="http://schemas.microsoft.com/office/drawing/2014/main" id="{AABFA769-1E07-EACD-C65A-BFDC9655715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1401909">
            <a:off x="6168933" y="2376752"/>
            <a:ext cx="462114" cy="550892"/>
          </a:xfrm>
          <a:prstGeom prst="rect">
            <a:avLst/>
          </a:prstGeom>
        </p:spPr>
      </p:pic>
      <p:sp>
        <p:nvSpPr>
          <p:cNvPr id="11" name="角丸四角形 58">
            <a:extLst>
              <a:ext uri="{FF2B5EF4-FFF2-40B4-BE49-F238E27FC236}">
                <a16:creationId xmlns:a16="http://schemas.microsoft.com/office/drawing/2014/main" id="{17D68C2B-6867-21AE-EDCB-530338B179D9}"/>
              </a:ext>
            </a:extLst>
          </p:cNvPr>
          <p:cNvSpPr/>
          <p:nvPr/>
        </p:nvSpPr>
        <p:spPr>
          <a:xfrm>
            <a:off x="5657236" y="3154175"/>
            <a:ext cx="550340" cy="20845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defPPr>
              <a:defRPr lang="ja-JP"/>
            </a:defPPr>
            <a:lvl1pPr algn="l" rtl="0" fontAlgn="base">
              <a:lnSpc>
                <a:spcPct val="140000"/>
              </a:lnSpc>
              <a:spcBef>
                <a:spcPct val="10000"/>
              </a:spcBef>
              <a:spcAft>
                <a:spcPct val="0"/>
              </a:spcAft>
              <a:defRPr kumimoji="1" sz="2200" kern="1200">
                <a:solidFill>
                  <a:schemeClr val="dk1"/>
                </a:solidFill>
                <a:latin typeface="+mn-lt"/>
                <a:ea typeface="+mn-ea"/>
                <a:cs typeface="+mn-cs"/>
              </a:defRPr>
            </a:lvl1pPr>
            <a:lvl2pPr marL="457200" algn="l" rtl="0" fontAlgn="base">
              <a:lnSpc>
                <a:spcPct val="140000"/>
              </a:lnSpc>
              <a:spcBef>
                <a:spcPct val="10000"/>
              </a:spcBef>
              <a:spcAft>
                <a:spcPct val="0"/>
              </a:spcAft>
              <a:defRPr kumimoji="1" sz="2200" kern="1200">
                <a:solidFill>
                  <a:schemeClr val="dk1"/>
                </a:solidFill>
                <a:latin typeface="+mn-lt"/>
                <a:ea typeface="+mn-ea"/>
                <a:cs typeface="+mn-cs"/>
              </a:defRPr>
            </a:lvl2pPr>
            <a:lvl3pPr marL="914400" algn="l" rtl="0" fontAlgn="base">
              <a:lnSpc>
                <a:spcPct val="140000"/>
              </a:lnSpc>
              <a:spcBef>
                <a:spcPct val="10000"/>
              </a:spcBef>
              <a:spcAft>
                <a:spcPct val="0"/>
              </a:spcAft>
              <a:defRPr kumimoji="1" sz="2200" kern="1200">
                <a:solidFill>
                  <a:schemeClr val="dk1"/>
                </a:solidFill>
                <a:latin typeface="+mn-lt"/>
                <a:ea typeface="+mn-ea"/>
                <a:cs typeface="+mn-cs"/>
              </a:defRPr>
            </a:lvl3pPr>
            <a:lvl4pPr marL="1371600" algn="l" rtl="0" fontAlgn="base">
              <a:lnSpc>
                <a:spcPct val="140000"/>
              </a:lnSpc>
              <a:spcBef>
                <a:spcPct val="10000"/>
              </a:spcBef>
              <a:spcAft>
                <a:spcPct val="0"/>
              </a:spcAft>
              <a:defRPr kumimoji="1" sz="2200" kern="1200">
                <a:solidFill>
                  <a:schemeClr val="dk1"/>
                </a:solidFill>
                <a:latin typeface="+mn-lt"/>
                <a:ea typeface="+mn-ea"/>
                <a:cs typeface="+mn-cs"/>
              </a:defRPr>
            </a:lvl4pPr>
            <a:lvl5pPr marL="1828800" algn="l" rtl="0" fontAlgn="base">
              <a:lnSpc>
                <a:spcPct val="140000"/>
              </a:lnSpc>
              <a:spcBef>
                <a:spcPct val="10000"/>
              </a:spcBef>
              <a:spcAft>
                <a:spcPct val="0"/>
              </a:spcAft>
              <a:defRPr kumimoji="1" sz="2200" kern="1200">
                <a:solidFill>
                  <a:schemeClr val="dk1"/>
                </a:solidFill>
                <a:latin typeface="+mn-lt"/>
                <a:ea typeface="+mn-ea"/>
                <a:cs typeface="+mn-cs"/>
              </a:defRPr>
            </a:lvl5pPr>
            <a:lvl6pPr marL="2286000" algn="l" defTabSz="914400" rtl="0" eaLnBrk="1" latinLnBrk="0" hangingPunct="1">
              <a:defRPr kumimoji="1" sz="2200" kern="1200">
                <a:solidFill>
                  <a:schemeClr val="dk1"/>
                </a:solidFill>
                <a:latin typeface="+mn-lt"/>
                <a:ea typeface="+mn-ea"/>
                <a:cs typeface="+mn-cs"/>
              </a:defRPr>
            </a:lvl6pPr>
            <a:lvl7pPr marL="2743200" algn="l" defTabSz="914400" rtl="0" eaLnBrk="1" latinLnBrk="0" hangingPunct="1">
              <a:defRPr kumimoji="1" sz="2200" kern="1200">
                <a:solidFill>
                  <a:schemeClr val="dk1"/>
                </a:solidFill>
                <a:latin typeface="+mn-lt"/>
                <a:ea typeface="+mn-ea"/>
                <a:cs typeface="+mn-cs"/>
              </a:defRPr>
            </a:lvl7pPr>
            <a:lvl8pPr marL="3200400" algn="l" defTabSz="914400" rtl="0" eaLnBrk="1" latinLnBrk="0" hangingPunct="1">
              <a:defRPr kumimoji="1" sz="2200" kern="1200">
                <a:solidFill>
                  <a:schemeClr val="dk1"/>
                </a:solidFill>
                <a:latin typeface="+mn-lt"/>
                <a:ea typeface="+mn-ea"/>
                <a:cs typeface="+mn-cs"/>
              </a:defRPr>
            </a:lvl8pPr>
            <a:lvl9pPr marL="3657600" algn="l" defTabSz="914400" rtl="0" eaLnBrk="1" latinLnBrk="0" hangingPunct="1">
              <a:defRPr kumimoji="1" sz="2200" kern="1200">
                <a:solidFill>
                  <a:schemeClr val="dk1"/>
                </a:solidFill>
                <a:latin typeface="+mn-lt"/>
                <a:ea typeface="+mn-ea"/>
                <a:cs typeface="+mn-cs"/>
              </a:defRPr>
            </a:lvl9pPr>
          </a:lstStyle>
          <a:p>
            <a:pPr algn="ctr"/>
            <a:r>
              <a:rPr kumimoji="1" lang="ja-JP" altLang="en-US" sz="900" dirty="0">
                <a:latin typeface="+mj-ea"/>
                <a:ea typeface="+mj-ea"/>
              </a:rPr>
              <a:t>来庁時</a:t>
            </a:r>
            <a:endParaRPr kumimoji="1" lang="en-US" altLang="ja-JP" sz="900" dirty="0">
              <a:latin typeface="+mj-ea"/>
              <a:ea typeface="+mj-ea"/>
            </a:endParaRPr>
          </a:p>
        </p:txBody>
      </p:sp>
      <p:pic>
        <p:nvPicPr>
          <p:cNvPr id="12" name="図 11">
            <a:extLst>
              <a:ext uri="{FF2B5EF4-FFF2-40B4-BE49-F238E27FC236}">
                <a16:creationId xmlns:a16="http://schemas.microsoft.com/office/drawing/2014/main" id="{ACB63AA2-DF6D-4DC3-B8C8-221EFDDB1F8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280187" y="2273323"/>
            <a:ext cx="974076" cy="1325020"/>
          </a:xfrm>
          <a:prstGeom prst="rect">
            <a:avLst/>
          </a:prstGeom>
          <a:ln>
            <a:solidFill>
              <a:schemeClr val="tx1"/>
            </a:solidFill>
          </a:ln>
        </p:spPr>
      </p:pic>
      <p:sp>
        <p:nvSpPr>
          <p:cNvPr id="13" name="テキスト ボックス 60">
            <a:extLst>
              <a:ext uri="{FF2B5EF4-FFF2-40B4-BE49-F238E27FC236}">
                <a16:creationId xmlns:a16="http://schemas.microsoft.com/office/drawing/2014/main" id="{5CBC8129-776D-A10D-7BDF-74D8A0D8F175}"/>
              </a:ext>
            </a:extLst>
          </p:cNvPr>
          <p:cNvSpPr txBox="1"/>
          <p:nvPr/>
        </p:nvSpPr>
        <p:spPr>
          <a:xfrm>
            <a:off x="802725" y="3217743"/>
            <a:ext cx="1415491" cy="43704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defPPr>
              <a:defRPr lang="ja-JP"/>
            </a:defPPr>
            <a:lvl1pPr algn="l" rtl="0" fontAlgn="base">
              <a:lnSpc>
                <a:spcPct val="140000"/>
              </a:lnSpc>
              <a:spcBef>
                <a:spcPct val="10000"/>
              </a:spcBef>
              <a:spcAft>
                <a:spcPct val="0"/>
              </a:spcAft>
              <a:defRPr kumimoji="1" sz="2200" kern="1200">
                <a:solidFill>
                  <a:schemeClr val="dk1"/>
                </a:solidFill>
                <a:latin typeface="+mn-lt"/>
                <a:ea typeface="+mn-ea"/>
                <a:cs typeface="+mn-cs"/>
              </a:defRPr>
            </a:lvl1pPr>
            <a:lvl2pPr marL="457200" algn="l" rtl="0" fontAlgn="base">
              <a:lnSpc>
                <a:spcPct val="140000"/>
              </a:lnSpc>
              <a:spcBef>
                <a:spcPct val="10000"/>
              </a:spcBef>
              <a:spcAft>
                <a:spcPct val="0"/>
              </a:spcAft>
              <a:defRPr kumimoji="1" sz="2200" kern="1200">
                <a:solidFill>
                  <a:schemeClr val="dk1"/>
                </a:solidFill>
                <a:latin typeface="+mn-lt"/>
                <a:ea typeface="+mn-ea"/>
                <a:cs typeface="+mn-cs"/>
              </a:defRPr>
            </a:lvl2pPr>
            <a:lvl3pPr marL="914400" algn="l" rtl="0" fontAlgn="base">
              <a:lnSpc>
                <a:spcPct val="140000"/>
              </a:lnSpc>
              <a:spcBef>
                <a:spcPct val="10000"/>
              </a:spcBef>
              <a:spcAft>
                <a:spcPct val="0"/>
              </a:spcAft>
              <a:defRPr kumimoji="1" sz="2200" kern="1200">
                <a:solidFill>
                  <a:schemeClr val="dk1"/>
                </a:solidFill>
                <a:latin typeface="+mn-lt"/>
                <a:ea typeface="+mn-ea"/>
                <a:cs typeface="+mn-cs"/>
              </a:defRPr>
            </a:lvl3pPr>
            <a:lvl4pPr marL="1371600" algn="l" rtl="0" fontAlgn="base">
              <a:lnSpc>
                <a:spcPct val="140000"/>
              </a:lnSpc>
              <a:spcBef>
                <a:spcPct val="10000"/>
              </a:spcBef>
              <a:spcAft>
                <a:spcPct val="0"/>
              </a:spcAft>
              <a:defRPr kumimoji="1" sz="2200" kern="1200">
                <a:solidFill>
                  <a:schemeClr val="dk1"/>
                </a:solidFill>
                <a:latin typeface="+mn-lt"/>
                <a:ea typeface="+mn-ea"/>
                <a:cs typeface="+mn-cs"/>
              </a:defRPr>
            </a:lvl4pPr>
            <a:lvl5pPr marL="1828800" algn="l" rtl="0" fontAlgn="base">
              <a:lnSpc>
                <a:spcPct val="140000"/>
              </a:lnSpc>
              <a:spcBef>
                <a:spcPct val="10000"/>
              </a:spcBef>
              <a:spcAft>
                <a:spcPct val="0"/>
              </a:spcAft>
              <a:defRPr kumimoji="1" sz="2200" kern="1200">
                <a:solidFill>
                  <a:schemeClr val="dk1"/>
                </a:solidFill>
                <a:latin typeface="+mn-lt"/>
                <a:ea typeface="+mn-ea"/>
                <a:cs typeface="+mn-cs"/>
              </a:defRPr>
            </a:lvl5pPr>
            <a:lvl6pPr marL="2286000" algn="l" defTabSz="914400" rtl="0" eaLnBrk="1" latinLnBrk="0" hangingPunct="1">
              <a:defRPr kumimoji="1" sz="2200" kern="1200">
                <a:solidFill>
                  <a:schemeClr val="dk1"/>
                </a:solidFill>
                <a:latin typeface="+mn-lt"/>
                <a:ea typeface="+mn-ea"/>
                <a:cs typeface="+mn-cs"/>
              </a:defRPr>
            </a:lvl6pPr>
            <a:lvl7pPr marL="2743200" algn="l" defTabSz="914400" rtl="0" eaLnBrk="1" latinLnBrk="0" hangingPunct="1">
              <a:defRPr kumimoji="1" sz="2200" kern="1200">
                <a:solidFill>
                  <a:schemeClr val="dk1"/>
                </a:solidFill>
                <a:latin typeface="+mn-lt"/>
                <a:ea typeface="+mn-ea"/>
                <a:cs typeface="+mn-cs"/>
              </a:defRPr>
            </a:lvl7pPr>
            <a:lvl8pPr marL="3200400" algn="l" defTabSz="914400" rtl="0" eaLnBrk="1" latinLnBrk="0" hangingPunct="1">
              <a:defRPr kumimoji="1" sz="2200" kern="1200">
                <a:solidFill>
                  <a:schemeClr val="dk1"/>
                </a:solidFill>
                <a:latin typeface="+mn-lt"/>
                <a:ea typeface="+mn-ea"/>
                <a:cs typeface="+mn-cs"/>
              </a:defRPr>
            </a:lvl8pPr>
            <a:lvl9pPr marL="3657600" algn="l" defTabSz="914400" rtl="0" eaLnBrk="1" latinLnBrk="0" hangingPunct="1">
              <a:defRPr kumimoji="1" sz="2200" kern="1200">
                <a:solidFill>
                  <a:schemeClr val="dk1"/>
                </a:solidFill>
                <a:latin typeface="+mn-lt"/>
                <a:ea typeface="+mn-ea"/>
                <a:cs typeface="+mn-cs"/>
              </a:defRPr>
            </a:lvl9pPr>
          </a:lstStyle>
          <a:p>
            <a:pPr algn="ctr" fontAlgn="base">
              <a:lnSpc>
                <a:spcPct val="140000"/>
              </a:lnSpc>
              <a:spcBef>
                <a:spcPct val="10000"/>
              </a:spcBef>
              <a:spcAft>
                <a:spcPct val="0"/>
              </a:spcAft>
              <a:defRPr/>
            </a:pPr>
            <a:r>
              <a:rPr lang="ja-JP" altLang="en-US" sz="800" dirty="0">
                <a:solidFill>
                  <a:srgbClr val="000000"/>
                </a:solidFill>
                <a:latin typeface="+mj-ea"/>
                <a:ea typeface="+mj-ea"/>
              </a:rPr>
              <a:t>簡単な質問で必要な手続きをご案内</a:t>
            </a:r>
            <a:endParaRPr lang="en-US" altLang="ja-JP" sz="800" dirty="0">
              <a:solidFill>
                <a:srgbClr val="000000"/>
              </a:solidFill>
              <a:latin typeface="+mj-ea"/>
              <a:ea typeface="+mj-ea"/>
            </a:endParaRPr>
          </a:p>
        </p:txBody>
      </p:sp>
      <p:sp>
        <p:nvSpPr>
          <p:cNvPr id="15" name="テキスト ボックス 61">
            <a:extLst>
              <a:ext uri="{FF2B5EF4-FFF2-40B4-BE49-F238E27FC236}">
                <a16:creationId xmlns:a16="http://schemas.microsoft.com/office/drawing/2014/main" id="{CF693AFB-894F-442C-EA60-47A19AD87A92}"/>
              </a:ext>
            </a:extLst>
          </p:cNvPr>
          <p:cNvSpPr txBox="1"/>
          <p:nvPr/>
        </p:nvSpPr>
        <p:spPr>
          <a:xfrm>
            <a:off x="3904591" y="3198322"/>
            <a:ext cx="1415491" cy="43704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defPPr>
              <a:defRPr lang="ja-JP"/>
            </a:defPPr>
            <a:lvl1pPr algn="l" rtl="0" fontAlgn="base">
              <a:lnSpc>
                <a:spcPct val="140000"/>
              </a:lnSpc>
              <a:spcBef>
                <a:spcPct val="10000"/>
              </a:spcBef>
              <a:spcAft>
                <a:spcPct val="0"/>
              </a:spcAft>
              <a:defRPr kumimoji="1" sz="2200" kern="1200">
                <a:solidFill>
                  <a:schemeClr val="dk1"/>
                </a:solidFill>
                <a:latin typeface="+mn-lt"/>
                <a:ea typeface="+mn-ea"/>
                <a:cs typeface="+mn-cs"/>
              </a:defRPr>
            </a:lvl1pPr>
            <a:lvl2pPr marL="457200" algn="l" rtl="0" fontAlgn="base">
              <a:lnSpc>
                <a:spcPct val="140000"/>
              </a:lnSpc>
              <a:spcBef>
                <a:spcPct val="10000"/>
              </a:spcBef>
              <a:spcAft>
                <a:spcPct val="0"/>
              </a:spcAft>
              <a:defRPr kumimoji="1" sz="2200" kern="1200">
                <a:solidFill>
                  <a:schemeClr val="dk1"/>
                </a:solidFill>
                <a:latin typeface="+mn-lt"/>
                <a:ea typeface="+mn-ea"/>
                <a:cs typeface="+mn-cs"/>
              </a:defRPr>
            </a:lvl2pPr>
            <a:lvl3pPr marL="914400" algn="l" rtl="0" fontAlgn="base">
              <a:lnSpc>
                <a:spcPct val="140000"/>
              </a:lnSpc>
              <a:spcBef>
                <a:spcPct val="10000"/>
              </a:spcBef>
              <a:spcAft>
                <a:spcPct val="0"/>
              </a:spcAft>
              <a:defRPr kumimoji="1" sz="2200" kern="1200">
                <a:solidFill>
                  <a:schemeClr val="dk1"/>
                </a:solidFill>
                <a:latin typeface="+mn-lt"/>
                <a:ea typeface="+mn-ea"/>
                <a:cs typeface="+mn-cs"/>
              </a:defRPr>
            </a:lvl3pPr>
            <a:lvl4pPr marL="1371600" algn="l" rtl="0" fontAlgn="base">
              <a:lnSpc>
                <a:spcPct val="140000"/>
              </a:lnSpc>
              <a:spcBef>
                <a:spcPct val="10000"/>
              </a:spcBef>
              <a:spcAft>
                <a:spcPct val="0"/>
              </a:spcAft>
              <a:defRPr kumimoji="1" sz="2200" kern="1200">
                <a:solidFill>
                  <a:schemeClr val="dk1"/>
                </a:solidFill>
                <a:latin typeface="+mn-lt"/>
                <a:ea typeface="+mn-ea"/>
                <a:cs typeface="+mn-cs"/>
              </a:defRPr>
            </a:lvl4pPr>
            <a:lvl5pPr marL="1828800" algn="l" rtl="0" fontAlgn="base">
              <a:lnSpc>
                <a:spcPct val="140000"/>
              </a:lnSpc>
              <a:spcBef>
                <a:spcPct val="10000"/>
              </a:spcBef>
              <a:spcAft>
                <a:spcPct val="0"/>
              </a:spcAft>
              <a:defRPr kumimoji="1" sz="2200" kern="1200">
                <a:solidFill>
                  <a:schemeClr val="dk1"/>
                </a:solidFill>
                <a:latin typeface="+mn-lt"/>
                <a:ea typeface="+mn-ea"/>
                <a:cs typeface="+mn-cs"/>
              </a:defRPr>
            </a:lvl5pPr>
            <a:lvl6pPr marL="2286000" algn="l" defTabSz="914400" rtl="0" eaLnBrk="1" latinLnBrk="0" hangingPunct="1">
              <a:defRPr kumimoji="1" sz="2200" kern="1200">
                <a:solidFill>
                  <a:schemeClr val="dk1"/>
                </a:solidFill>
                <a:latin typeface="+mn-lt"/>
                <a:ea typeface="+mn-ea"/>
                <a:cs typeface="+mn-cs"/>
              </a:defRPr>
            </a:lvl6pPr>
            <a:lvl7pPr marL="2743200" algn="l" defTabSz="914400" rtl="0" eaLnBrk="1" latinLnBrk="0" hangingPunct="1">
              <a:defRPr kumimoji="1" sz="2200" kern="1200">
                <a:solidFill>
                  <a:schemeClr val="dk1"/>
                </a:solidFill>
                <a:latin typeface="+mn-lt"/>
                <a:ea typeface="+mn-ea"/>
                <a:cs typeface="+mn-cs"/>
              </a:defRPr>
            </a:lvl7pPr>
            <a:lvl8pPr marL="3200400" algn="l" defTabSz="914400" rtl="0" eaLnBrk="1" latinLnBrk="0" hangingPunct="1">
              <a:defRPr kumimoji="1" sz="2200" kern="1200">
                <a:solidFill>
                  <a:schemeClr val="dk1"/>
                </a:solidFill>
                <a:latin typeface="+mn-lt"/>
                <a:ea typeface="+mn-ea"/>
                <a:cs typeface="+mn-cs"/>
              </a:defRPr>
            </a:lvl8pPr>
            <a:lvl9pPr marL="3657600" algn="l" defTabSz="914400" rtl="0" eaLnBrk="1" latinLnBrk="0" hangingPunct="1">
              <a:defRPr kumimoji="1" sz="2200" kern="1200">
                <a:solidFill>
                  <a:schemeClr val="dk1"/>
                </a:solidFill>
                <a:latin typeface="+mn-lt"/>
                <a:ea typeface="+mn-ea"/>
                <a:cs typeface="+mn-cs"/>
              </a:defRPr>
            </a:lvl9pPr>
          </a:lstStyle>
          <a:p>
            <a:pPr algn="ctr" fontAlgn="base">
              <a:lnSpc>
                <a:spcPct val="140000"/>
              </a:lnSpc>
              <a:spcBef>
                <a:spcPct val="10000"/>
              </a:spcBef>
              <a:spcAft>
                <a:spcPct val="0"/>
              </a:spcAft>
              <a:defRPr/>
            </a:pPr>
            <a:r>
              <a:rPr lang="ja-JP" altLang="en-US" sz="800" dirty="0">
                <a:solidFill>
                  <a:srgbClr val="000000"/>
                </a:solidFill>
                <a:latin typeface="+mj-ea"/>
                <a:ea typeface="+mj-ea"/>
              </a:rPr>
              <a:t>事前に入力した内容を</a:t>
            </a:r>
            <a:br>
              <a:rPr lang="en-US" altLang="ja-JP" sz="800" dirty="0">
                <a:solidFill>
                  <a:srgbClr val="000000"/>
                </a:solidFill>
                <a:latin typeface="+mj-ea"/>
                <a:ea typeface="+mj-ea"/>
              </a:rPr>
            </a:br>
            <a:r>
              <a:rPr lang="ja-JP" altLang="en-US" sz="800" dirty="0">
                <a:solidFill>
                  <a:srgbClr val="000000"/>
                </a:solidFill>
                <a:latin typeface="+mj-ea"/>
                <a:ea typeface="+mj-ea"/>
              </a:rPr>
              <a:t>来庁時に申請書に印字</a:t>
            </a:r>
            <a:endParaRPr lang="en-US" altLang="ja-JP" sz="800" dirty="0">
              <a:solidFill>
                <a:srgbClr val="000000"/>
              </a:solidFill>
              <a:latin typeface="+mj-ea"/>
              <a:ea typeface="+mj-ea"/>
            </a:endParaRPr>
          </a:p>
        </p:txBody>
      </p:sp>
      <p:sp>
        <p:nvSpPr>
          <p:cNvPr id="16" name="右矢印 62">
            <a:extLst>
              <a:ext uri="{FF2B5EF4-FFF2-40B4-BE49-F238E27FC236}">
                <a16:creationId xmlns:a16="http://schemas.microsoft.com/office/drawing/2014/main" id="{3DC0B2AC-A91B-2CEF-3508-D6AB39EA4DF9}"/>
              </a:ext>
            </a:extLst>
          </p:cNvPr>
          <p:cNvSpPr/>
          <p:nvPr/>
        </p:nvSpPr>
        <p:spPr bwMode="auto">
          <a:xfrm>
            <a:off x="2401889" y="2696445"/>
            <a:ext cx="855678" cy="775923"/>
          </a:xfrm>
          <a:prstGeom prst="rightArrow">
            <a:avLst/>
          </a:prstGeom>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spAutoFit/>
          </a:bodyPr>
          <a:lstStyle>
            <a:defPPr>
              <a:defRPr lang="ja-JP"/>
            </a:defPPr>
            <a:lvl1pPr algn="l" rtl="0" fontAlgn="base">
              <a:lnSpc>
                <a:spcPct val="140000"/>
              </a:lnSpc>
              <a:spcBef>
                <a:spcPct val="10000"/>
              </a:spcBef>
              <a:spcAft>
                <a:spcPct val="0"/>
              </a:spcAft>
              <a:defRPr kumimoji="1" sz="2200" kern="1200">
                <a:solidFill>
                  <a:schemeClr val="dk1"/>
                </a:solidFill>
                <a:latin typeface="+mn-lt"/>
                <a:ea typeface="+mn-ea"/>
                <a:cs typeface="+mn-cs"/>
              </a:defRPr>
            </a:lvl1pPr>
            <a:lvl2pPr marL="457200" algn="l" rtl="0" fontAlgn="base">
              <a:lnSpc>
                <a:spcPct val="140000"/>
              </a:lnSpc>
              <a:spcBef>
                <a:spcPct val="10000"/>
              </a:spcBef>
              <a:spcAft>
                <a:spcPct val="0"/>
              </a:spcAft>
              <a:defRPr kumimoji="1" sz="2200" kern="1200">
                <a:solidFill>
                  <a:schemeClr val="dk1"/>
                </a:solidFill>
                <a:latin typeface="+mn-lt"/>
                <a:ea typeface="+mn-ea"/>
                <a:cs typeface="+mn-cs"/>
              </a:defRPr>
            </a:lvl2pPr>
            <a:lvl3pPr marL="914400" algn="l" rtl="0" fontAlgn="base">
              <a:lnSpc>
                <a:spcPct val="140000"/>
              </a:lnSpc>
              <a:spcBef>
                <a:spcPct val="10000"/>
              </a:spcBef>
              <a:spcAft>
                <a:spcPct val="0"/>
              </a:spcAft>
              <a:defRPr kumimoji="1" sz="2200" kern="1200">
                <a:solidFill>
                  <a:schemeClr val="dk1"/>
                </a:solidFill>
                <a:latin typeface="+mn-lt"/>
                <a:ea typeface="+mn-ea"/>
                <a:cs typeface="+mn-cs"/>
              </a:defRPr>
            </a:lvl3pPr>
            <a:lvl4pPr marL="1371600" algn="l" rtl="0" fontAlgn="base">
              <a:lnSpc>
                <a:spcPct val="140000"/>
              </a:lnSpc>
              <a:spcBef>
                <a:spcPct val="10000"/>
              </a:spcBef>
              <a:spcAft>
                <a:spcPct val="0"/>
              </a:spcAft>
              <a:defRPr kumimoji="1" sz="2200" kern="1200">
                <a:solidFill>
                  <a:schemeClr val="dk1"/>
                </a:solidFill>
                <a:latin typeface="+mn-lt"/>
                <a:ea typeface="+mn-ea"/>
                <a:cs typeface="+mn-cs"/>
              </a:defRPr>
            </a:lvl4pPr>
            <a:lvl5pPr marL="1828800" algn="l" rtl="0" fontAlgn="base">
              <a:lnSpc>
                <a:spcPct val="140000"/>
              </a:lnSpc>
              <a:spcBef>
                <a:spcPct val="10000"/>
              </a:spcBef>
              <a:spcAft>
                <a:spcPct val="0"/>
              </a:spcAft>
              <a:defRPr kumimoji="1" sz="2200" kern="1200">
                <a:solidFill>
                  <a:schemeClr val="dk1"/>
                </a:solidFill>
                <a:latin typeface="+mn-lt"/>
                <a:ea typeface="+mn-ea"/>
                <a:cs typeface="+mn-cs"/>
              </a:defRPr>
            </a:lvl5pPr>
            <a:lvl6pPr marL="2286000" algn="l" defTabSz="914400" rtl="0" eaLnBrk="1" latinLnBrk="0" hangingPunct="1">
              <a:defRPr kumimoji="1" sz="2200" kern="1200">
                <a:solidFill>
                  <a:schemeClr val="dk1"/>
                </a:solidFill>
                <a:latin typeface="+mn-lt"/>
                <a:ea typeface="+mn-ea"/>
                <a:cs typeface="+mn-cs"/>
              </a:defRPr>
            </a:lvl6pPr>
            <a:lvl7pPr marL="2743200" algn="l" defTabSz="914400" rtl="0" eaLnBrk="1" latinLnBrk="0" hangingPunct="1">
              <a:defRPr kumimoji="1" sz="2200" kern="1200">
                <a:solidFill>
                  <a:schemeClr val="dk1"/>
                </a:solidFill>
                <a:latin typeface="+mn-lt"/>
                <a:ea typeface="+mn-ea"/>
                <a:cs typeface="+mn-cs"/>
              </a:defRPr>
            </a:lvl7pPr>
            <a:lvl8pPr marL="3200400" algn="l" defTabSz="914400" rtl="0" eaLnBrk="1" latinLnBrk="0" hangingPunct="1">
              <a:defRPr kumimoji="1" sz="2200" kern="1200">
                <a:solidFill>
                  <a:schemeClr val="dk1"/>
                </a:solidFill>
                <a:latin typeface="+mn-lt"/>
                <a:ea typeface="+mn-ea"/>
                <a:cs typeface="+mn-cs"/>
              </a:defRPr>
            </a:lvl8pPr>
            <a:lvl9pPr marL="3657600" algn="l" defTabSz="914400" rtl="0" eaLnBrk="1" latinLnBrk="0" hangingPunct="1">
              <a:defRPr kumimoji="1" sz="2200" kern="1200">
                <a:solidFill>
                  <a:schemeClr val="dk1"/>
                </a:solidFill>
                <a:latin typeface="+mn-lt"/>
                <a:ea typeface="+mn-ea"/>
                <a:cs typeface="+mn-cs"/>
              </a:defRPr>
            </a:lvl9p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17" name="正方形/長方形 16">
            <a:extLst>
              <a:ext uri="{FF2B5EF4-FFF2-40B4-BE49-F238E27FC236}">
                <a16:creationId xmlns:a16="http://schemas.microsoft.com/office/drawing/2014/main" id="{6DD0D9D7-2DB1-B6A0-A4BD-D60DBDC8A2F3}"/>
              </a:ext>
            </a:extLst>
          </p:cNvPr>
          <p:cNvSpPr/>
          <p:nvPr/>
        </p:nvSpPr>
        <p:spPr>
          <a:xfrm>
            <a:off x="767293" y="3633704"/>
            <a:ext cx="1235509" cy="307777"/>
          </a:xfrm>
          <a:prstGeom prst="rect">
            <a:avLst/>
          </a:prstGeom>
        </p:spPr>
        <p:txBody>
          <a:bodyPr wrap="square">
            <a:spAutoFit/>
          </a:bodyPr>
          <a:lstStyle>
            <a:defPPr>
              <a:defRPr lang="ja-JP"/>
            </a:defPPr>
            <a:lvl1pPr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1pPr>
            <a:lvl2pPr marL="4572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2pPr>
            <a:lvl3pPr marL="9144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3pPr>
            <a:lvl4pPr marL="13716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4pPr>
            <a:lvl5pPr marL="18288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5pPr>
            <a:lvl6pPr marL="22860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6pPr>
            <a:lvl7pPr marL="27432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7pPr>
            <a:lvl8pPr marL="32004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8pPr>
            <a:lvl9pPr marL="36576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9pPr>
          </a:lstStyle>
          <a:p>
            <a:pPr fontAlgn="base">
              <a:lnSpc>
                <a:spcPct val="140000"/>
              </a:lnSpc>
              <a:spcBef>
                <a:spcPct val="10000"/>
              </a:spcBef>
              <a:spcAft>
                <a:spcPct val="0"/>
              </a:spcAft>
            </a:pPr>
            <a:r>
              <a:rPr lang="en-US" altLang="ja-JP" sz="1000" dirty="0">
                <a:solidFill>
                  <a:srgbClr val="000000"/>
                </a:solidFill>
                <a:latin typeface="+mj-ea"/>
                <a:ea typeface="+mj-ea"/>
              </a:rPr>
              <a:t>【</a:t>
            </a:r>
            <a:r>
              <a:rPr lang="ja-JP" altLang="en-US" sz="1000" dirty="0">
                <a:solidFill>
                  <a:srgbClr val="000000"/>
                </a:solidFill>
                <a:latin typeface="+mj-ea"/>
                <a:ea typeface="+mj-ea"/>
              </a:rPr>
              <a:t>スケジュール</a:t>
            </a:r>
            <a:r>
              <a:rPr lang="en-US" altLang="ja-JP" sz="1000" dirty="0">
                <a:solidFill>
                  <a:srgbClr val="000000"/>
                </a:solidFill>
                <a:latin typeface="+mj-ea"/>
                <a:ea typeface="+mj-ea"/>
              </a:rPr>
              <a:t>】</a:t>
            </a:r>
          </a:p>
        </p:txBody>
      </p:sp>
    </p:spTree>
    <p:extLst>
      <p:ext uri="{BB962C8B-B14F-4D97-AF65-F5344CB8AC3E}">
        <p14:creationId xmlns:p14="http://schemas.microsoft.com/office/powerpoint/2010/main" val="1704500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0"/>
          </p:nvPr>
        </p:nvSpPr>
        <p:spPr/>
        <p:txBody>
          <a:bodyPr/>
          <a:lstStyle/>
          <a:p>
            <a:fld id="{17D6AA89-1CAE-4232-B76E-BD1FB226AC19}" type="slidenum">
              <a:rPr lang="en-US" altLang="ja-JP" smtClean="0"/>
              <a:pPr/>
              <a:t>37</a:t>
            </a:fld>
            <a:endParaRPr lang="en-US" altLang="ja-JP"/>
          </a:p>
        </p:txBody>
      </p:sp>
      <p:sp>
        <p:nvSpPr>
          <p:cNvPr id="6" name="Shape 128"/>
          <p:cNvSpPr/>
          <p:nvPr/>
        </p:nvSpPr>
        <p:spPr>
          <a:xfrm>
            <a:off x="5729161" y="986771"/>
            <a:ext cx="4056189"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（本市共通クラウドサービスの整備）</a:t>
            </a:r>
            <a:endParaRPr kumimoji="0" lang="en-US" altLang="ja-JP" sz="1687" kern="0" dirty="0">
              <a:solidFill>
                <a:srgbClr val="C00000"/>
              </a:solidFill>
              <a:latin typeface="メイリオ" panose="020B0604030504040204" pitchFamily="50" charset="-128"/>
              <a:sym typeface="Helvetica Light"/>
            </a:endParaRPr>
          </a:p>
        </p:txBody>
      </p:sp>
      <p:sp>
        <p:nvSpPr>
          <p:cNvPr id="7" name="Rectangle 2"/>
          <p:cNvSpPr>
            <a:spLocks noGrp="1" noChangeArrowheads="1"/>
          </p:cNvSpPr>
          <p:nvPr>
            <p:ph type="title"/>
          </p:nvPr>
        </p:nvSpPr>
        <p:spPr>
          <a:xfrm>
            <a:off x="255101" y="189087"/>
            <a:ext cx="7820872" cy="39528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eaLnBrk="1" hangingPunct="1"/>
            <a:r>
              <a:rPr lang="ja-JP" altLang="en-US" dirty="0"/>
              <a:t>クラウドサービスを基本とした情報システムへの転換</a:t>
            </a:r>
          </a:p>
        </p:txBody>
      </p:sp>
      <p:sp>
        <p:nvSpPr>
          <p:cNvPr id="8" name="正方形/長方形 7"/>
          <p:cNvSpPr/>
          <p:nvPr/>
        </p:nvSpPr>
        <p:spPr>
          <a:xfrm>
            <a:off x="132292" y="1252535"/>
            <a:ext cx="9653058" cy="1116459"/>
          </a:xfrm>
          <a:prstGeom prst="rect">
            <a:avLst/>
          </a:prstGeom>
        </p:spPr>
        <p:txBody>
          <a:bodyPr wrap="square" spcCol="144000">
            <a:spAutoFit/>
          </a:bodyPr>
          <a:lstStyle/>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本市では業務で利用する情報システムについて、クラウドサービスの利用を前提とし、デジタル時代の要請に応える情報システムとなるようにシステム刷新に取り組んでおり、より早期に行政のデジタル化を実現することが課題となっている。 </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そのため、市民ニーズに応じた情報システムの迅速な導入やサーバ等のリソースの余剰を省くことによるコスト削減、新しい技術の活用や最新のセキュリティ対策などを目的として民間事業者が提供するパブリッククラウドサービス（</a:t>
            </a:r>
            <a:r>
              <a:rPr lang="en-US" altLang="ja-JP" sz="1100" dirty="0">
                <a:solidFill>
                  <a:schemeClr val="tx1"/>
                </a:solidFill>
                <a:latin typeface="+mj-ea"/>
                <a:ea typeface="+mj-ea"/>
              </a:rPr>
              <a:t>PaaS/IaaS</a:t>
            </a:r>
            <a:r>
              <a:rPr lang="ja-JP" altLang="en-US" sz="1100" dirty="0">
                <a:solidFill>
                  <a:schemeClr val="tx1"/>
                </a:solidFill>
                <a:latin typeface="+mj-ea"/>
                <a:ea typeface="+mj-ea"/>
              </a:rPr>
              <a:t>）を活用した本市共通のクラウドサービスの整備を行い、複数の拠点で分散管理されているオンプレミスで構築された情報システム機器の集約を進める。</a:t>
            </a:r>
            <a:endParaRPr lang="en-US" altLang="ja-JP" sz="1100" dirty="0">
              <a:solidFill>
                <a:schemeClr val="tx1"/>
              </a:solidFill>
              <a:latin typeface="+mj-ea"/>
              <a:ea typeface="+mj-ea"/>
            </a:endParaRPr>
          </a:p>
        </p:txBody>
      </p:sp>
      <p:graphicFrame>
        <p:nvGraphicFramePr>
          <p:cNvPr id="10" name="表 9">
            <a:extLst>
              <a:ext uri="{FF2B5EF4-FFF2-40B4-BE49-F238E27FC236}">
                <a16:creationId xmlns:a16="http://schemas.microsoft.com/office/drawing/2014/main" id="{E70BF84D-B43A-4B89-A035-DCC73E6ED98B}"/>
              </a:ext>
            </a:extLst>
          </p:cNvPr>
          <p:cNvGraphicFramePr>
            <a:graphicFrameLocks noGrp="1"/>
          </p:cNvGraphicFramePr>
          <p:nvPr>
            <p:extLst>
              <p:ext uri="{D42A27DB-BD31-4B8C-83A1-F6EECF244321}">
                <p14:modId xmlns:p14="http://schemas.microsoft.com/office/powerpoint/2010/main" val="4139936530"/>
              </p:ext>
            </p:extLst>
          </p:nvPr>
        </p:nvGraphicFramePr>
        <p:xfrm>
          <a:off x="456343" y="5931860"/>
          <a:ext cx="4104528" cy="836215"/>
        </p:xfrm>
        <a:graphic>
          <a:graphicData uri="http://schemas.openxmlformats.org/drawingml/2006/table">
            <a:tbl>
              <a:tblPr firstRow="1" bandRow="1"/>
              <a:tblGrid>
                <a:gridCol w="1368176">
                  <a:extLst>
                    <a:ext uri="{9D8B030D-6E8A-4147-A177-3AD203B41FA5}">
                      <a16:colId xmlns:a16="http://schemas.microsoft.com/office/drawing/2014/main" val="20002"/>
                    </a:ext>
                  </a:extLst>
                </a:gridCol>
                <a:gridCol w="1368176">
                  <a:extLst>
                    <a:ext uri="{9D8B030D-6E8A-4147-A177-3AD203B41FA5}">
                      <a16:colId xmlns:a16="http://schemas.microsoft.com/office/drawing/2014/main" val="2770648553"/>
                    </a:ext>
                  </a:extLst>
                </a:gridCol>
                <a:gridCol w="1368176">
                  <a:extLst>
                    <a:ext uri="{9D8B030D-6E8A-4147-A177-3AD203B41FA5}">
                      <a16:colId xmlns:a16="http://schemas.microsoft.com/office/drawing/2014/main" val="2857730512"/>
                    </a:ext>
                  </a:extLst>
                </a:gridCol>
              </a:tblGrid>
              <a:tr h="2285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2021</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2022</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2023</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577135">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11" name="テキスト ボックス 10">
            <a:extLst>
              <a:ext uri="{FF2B5EF4-FFF2-40B4-BE49-F238E27FC236}">
                <a16:creationId xmlns:a16="http://schemas.microsoft.com/office/drawing/2014/main" id="{4D51FFA9-CFE0-49DE-9322-E8A91195D298}"/>
              </a:ext>
            </a:extLst>
          </p:cNvPr>
          <p:cNvSpPr txBox="1"/>
          <p:nvPr/>
        </p:nvSpPr>
        <p:spPr>
          <a:xfrm>
            <a:off x="2140527" y="6531153"/>
            <a:ext cx="184731" cy="307777"/>
          </a:xfrm>
          <a:prstGeom prst="rect">
            <a:avLst/>
          </a:prstGeom>
          <a:noFill/>
        </p:spPr>
        <p:txBody>
          <a:bodyPr wrap="none" rtlCol="0">
            <a:spAutoFit/>
          </a:bodyPr>
          <a:lstStyle/>
          <a:p>
            <a:endParaRPr kumimoji="1" lang="ja-JP" altLang="en-US" sz="1000"/>
          </a:p>
        </p:txBody>
      </p:sp>
      <p:sp>
        <p:nvSpPr>
          <p:cNvPr id="12" name="ホームベース 112">
            <a:extLst>
              <a:ext uri="{FF2B5EF4-FFF2-40B4-BE49-F238E27FC236}">
                <a16:creationId xmlns:a16="http://schemas.microsoft.com/office/drawing/2014/main" id="{0641B963-07F2-4A25-B3FC-4395CE1CAB5E}"/>
              </a:ext>
            </a:extLst>
          </p:cNvPr>
          <p:cNvSpPr/>
          <p:nvPr/>
        </p:nvSpPr>
        <p:spPr>
          <a:xfrm>
            <a:off x="480249" y="6235007"/>
            <a:ext cx="1332000" cy="432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eaLnBrk="0" fontAlgn="auto" hangingPunct="0">
              <a:lnSpc>
                <a:spcPct val="100000"/>
              </a:lnSpc>
              <a:spcBef>
                <a:spcPct val="0"/>
              </a:spcBef>
              <a:spcAft>
                <a:spcPts val="0"/>
              </a:spcAft>
              <a:defRPr/>
            </a:pPr>
            <a:r>
              <a:rPr lang="ja-JP" altLang="en-US" sz="1100" dirty="0">
                <a:solidFill>
                  <a:schemeClr val="tx1"/>
                </a:solidFill>
                <a:latin typeface="+mj-ea"/>
                <a:ea typeface="+mj-ea"/>
              </a:rPr>
              <a:t>企画・検討</a:t>
            </a:r>
            <a:endParaRPr lang="en-US" altLang="ja-JP" sz="1100" dirty="0">
              <a:solidFill>
                <a:schemeClr val="tx1"/>
              </a:solidFill>
              <a:latin typeface="+mj-ea"/>
              <a:ea typeface="+mj-ea"/>
            </a:endParaRPr>
          </a:p>
        </p:txBody>
      </p:sp>
      <p:sp>
        <p:nvSpPr>
          <p:cNvPr id="13" name="正方形/長方形 12">
            <a:extLst>
              <a:ext uri="{FF2B5EF4-FFF2-40B4-BE49-F238E27FC236}">
                <a16:creationId xmlns:a16="http://schemas.microsoft.com/office/drawing/2014/main" id="{81026647-DD2A-4CE9-A9BE-75A16C78625E}"/>
              </a:ext>
            </a:extLst>
          </p:cNvPr>
          <p:cNvSpPr/>
          <p:nvPr/>
        </p:nvSpPr>
        <p:spPr>
          <a:xfrm>
            <a:off x="271427" y="5644690"/>
            <a:ext cx="1281120" cy="350865"/>
          </a:xfrm>
          <a:prstGeom prst="rect">
            <a:avLst/>
          </a:prstGeom>
        </p:spPr>
        <p:txBody>
          <a:bodyPr wrap="none">
            <a:spAutoFit/>
          </a:bodyPr>
          <a:lstStyle/>
          <a:p>
            <a:r>
              <a:rPr lang="en-US" altLang="ja-JP" sz="1050" dirty="0">
                <a:solidFill>
                  <a:schemeClr val="tx1"/>
                </a:solidFill>
                <a:latin typeface="+mj-ea"/>
              </a:rPr>
              <a:t>【</a:t>
            </a:r>
            <a:r>
              <a:rPr lang="ja-JP" altLang="en-US" sz="1050" dirty="0">
                <a:solidFill>
                  <a:schemeClr val="tx1"/>
                </a:solidFill>
                <a:latin typeface="+mj-ea"/>
              </a:rPr>
              <a:t>スケジュール</a:t>
            </a:r>
            <a:r>
              <a:rPr lang="en-US" altLang="ja-JP" sz="1200" dirty="0">
                <a:solidFill>
                  <a:schemeClr val="tx1"/>
                </a:solidFill>
                <a:latin typeface="+mj-ea"/>
              </a:rPr>
              <a:t>】</a:t>
            </a:r>
            <a:endParaRPr lang="en-US" altLang="ja-JP" sz="1200" dirty="0">
              <a:solidFill>
                <a:schemeClr val="tx1"/>
              </a:solidFill>
              <a:latin typeface="+mj-ea"/>
              <a:cs typeface="メイリオ" pitchFamily="50" charset="-128"/>
            </a:endParaRPr>
          </a:p>
        </p:txBody>
      </p:sp>
      <p:sp>
        <p:nvSpPr>
          <p:cNvPr id="14" name="ホームベース 112">
            <a:extLst>
              <a:ext uri="{FF2B5EF4-FFF2-40B4-BE49-F238E27FC236}">
                <a16:creationId xmlns:a16="http://schemas.microsoft.com/office/drawing/2014/main" id="{587FC076-170A-4F26-A45B-2EAE637606F4}"/>
              </a:ext>
            </a:extLst>
          </p:cNvPr>
          <p:cNvSpPr/>
          <p:nvPr/>
        </p:nvSpPr>
        <p:spPr>
          <a:xfrm>
            <a:off x="1833685" y="6235007"/>
            <a:ext cx="535041" cy="432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eaLnBrk="0" fontAlgn="auto" hangingPunct="0">
              <a:lnSpc>
                <a:spcPct val="100000"/>
              </a:lnSpc>
              <a:spcBef>
                <a:spcPct val="0"/>
              </a:spcBef>
              <a:spcAft>
                <a:spcPts val="0"/>
              </a:spcAft>
              <a:defRPr/>
            </a:pPr>
            <a:r>
              <a:rPr lang="ja-JP" altLang="en-US" sz="1100" dirty="0">
                <a:solidFill>
                  <a:schemeClr val="tx1"/>
                </a:solidFill>
                <a:latin typeface="+mj-ea"/>
                <a:ea typeface="+mj-ea"/>
              </a:rPr>
              <a:t>調達</a:t>
            </a:r>
            <a:endParaRPr lang="en-US" altLang="ja-JP" sz="1100" dirty="0">
              <a:solidFill>
                <a:schemeClr val="tx1"/>
              </a:solidFill>
              <a:latin typeface="+mj-ea"/>
              <a:ea typeface="+mj-ea"/>
            </a:endParaRPr>
          </a:p>
        </p:txBody>
      </p:sp>
      <p:sp>
        <p:nvSpPr>
          <p:cNvPr id="15" name="ホームベース 112">
            <a:extLst>
              <a:ext uri="{FF2B5EF4-FFF2-40B4-BE49-F238E27FC236}">
                <a16:creationId xmlns:a16="http://schemas.microsoft.com/office/drawing/2014/main" id="{2CFFA017-D34B-4AEB-814F-5C4BD619E511}"/>
              </a:ext>
            </a:extLst>
          </p:cNvPr>
          <p:cNvSpPr/>
          <p:nvPr/>
        </p:nvSpPr>
        <p:spPr>
          <a:xfrm>
            <a:off x="2361167" y="6234976"/>
            <a:ext cx="1080000" cy="432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eaLnBrk="0" fontAlgn="auto" hangingPunct="0">
              <a:lnSpc>
                <a:spcPct val="100000"/>
              </a:lnSpc>
              <a:spcBef>
                <a:spcPct val="0"/>
              </a:spcBef>
              <a:spcAft>
                <a:spcPts val="0"/>
              </a:spcAft>
              <a:defRPr/>
            </a:pPr>
            <a:r>
              <a:rPr lang="ja-JP" altLang="en-US" sz="1100" dirty="0">
                <a:solidFill>
                  <a:schemeClr val="tx1"/>
                </a:solidFill>
                <a:latin typeface="+mj-ea"/>
                <a:ea typeface="+mj-ea"/>
              </a:rPr>
              <a:t>環境構築</a:t>
            </a:r>
            <a:endParaRPr lang="en-US" altLang="ja-JP" sz="1100" dirty="0">
              <a:solidFill>
                <a:schemeClr val="tx1"/>
              </a:solidFill>
              <a:latin typeface="+mj-ea"/>
              <a:ea typeface="+mj-ea"/>
            </a:endParaRPr>
          </a:p>
        </p:txBody>
      </p:sp>
      <p:sp>
        <p:nvSpPr>
          <p:cNvPr id="16" name="ホームベース 112">
            <a:extLst>
              <a:ext uri="{FF2B5EF4-FFF2-40B4-BE49-F238E27FC236}">
                <a16:creationId xmlns:a16="http://schemas.microsoft.com/office/drawing/2014/main" id="{BF671904-9EFF-4DCD-844C-F9BD46576721}"/>
              </a:ext>
            </a:extLst>
          </p:cNvPr>
          <p:cNvSpPr/>
          <p:nvPr/>
        </p:nvSpPr>
        <p:spPr>
          <a:xfrm>
            <a:off x="3459536" y="6232806"/>
            <a:ext cx="570674" cy="432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eaLnBrk="0" fontAlgn="auto" hangingPunct="0">
              <a:lnSpc>
                <a:spcPct val="100000"/>
              </a:lnSpc>
              <a:spcBef>
                <a:spcPct val="0"/>
              </a:spcBef>
              <a:spcAft>
                <a:spcPts val="0"/>
              </a:spcAft>
              <a:defRPr/>
            </a:pPr>
            <a:r>
              <a:rPr lang="ja-JP" altLang="en-US" sz="1100" dirty="0">
                <a:solidFill>
                  <a:schemeClr val="tx1"/>
                </a:solidFill>
                <a:latin typeface="+mj-ea"/>
                <a:ea typeface="+mj-ea"/>
              </a:rPr>
              <a:t>順次</a:t>
            </a:r>
            <a:endParaRPr lang="en-US" altLang="ja-JP" sz="1100" dirty="0">
              <a:solidFill>
                <a:schemeClr val="tx1"/>
              </a:solidFill>
              <a:latin typeface="+mj-ea"/>
              <a:ea typeface="+mj-ea"/>
            </a:endParaRPr>
          </a:p>
          <a:p>
            <a:pPr algn="ctr" eaLnBrk="0" fontAlgn="auto" hangingPunct="0">
              <a:lnSpc>
                <a:spcPct val="100000"/>
              </a:lnSpc>
              <a:spcBef>
                <a:spcPct val="0"/>
              </a:spcBef>
              <a:spcAft>
                <a:spcPts val="0"/>
              </a:spcAft>
              <a:defRPr/>
            </a:pPr>
            <a:r>
              <a:rPr lang="ja-JP" altLang="en-US" sz="1100" dirty="0">
                <a:solidFill>
                  <a:schemeClr val="tx1"/>
                </a:solidFill>
                <a:latin typeface="+mj-ea"/>
                <a:ea typeface="+mj-ea"/>
              </a:rPr>
              <a:t>移行</a:t>
            </a:r>
            <a:endParaRPr lang="en-US" altLang="ja-JP" sz="1100" dirty="0">
              <a:solidFill>
                <a:schemeClr val="tx1"/>
              </a:solidFill>
              <a:latin typeface="+mj-ea"/>
              <a:ea typeface="+mj-ea"/>
            </a:endParaRPr>
          </a:p>
        </p:txBody>
      </p:sp>
      <p:grpSp>
        <p:nvGrpSpPr>
          <p:cNvPr id="2" name="グループ化 1"/>
          <p:cNvGrpSpPr/>
          <p:nvPr/>
        </p:nvGrpSpPr>
        <p:grpSpPr>
          <a:xfrm>
            <a:off x="1063233" y="2362946"/>
            <a:ext cx="8042930" cy="2646576"/>
            <a:chOff x="1063233" y="2362946"/>
            <a:chExt cx="8042930" cy="2646576"/>
          </a:xfrm>
        </p:grpSpPr>
        <p:sp>
          <p:nvSpPr>
            <p:cNvPr id="9" name="AutoShape 29">
              <a:extLst>
                <a:ext uri="{FF2B5EF4-FFF2-40B4-BE49-F238E27FC236}">
                  <a16:creationId xmlns:a16="http://schemas.microsoft.com/office/drawing/2014/main" id="{790A4EEC-6763-4F0C-A83B-D9A5359B6673}"/>
                </a:ext>
              </a:extLst>
            </p:cNvPr>
            <p:cNvSpPr>
              <a:spLocks noChangeArrowheads="1"/>
            </p:cNvSpPr>
            <p:nvPr/>
          </p:nvSpPr>
          <p:spPr bwMode="auto">
            <a:xfrm rot="5400000" flipH="1">
              <a:off x="4496544" y="3375622"/>
              <a:ext cx="1080000" cy="360000"/>
            </a:xfrm>
            <a:prstGeom prst="triangle">
              <a:avLst>
                <a:gd name="adj" fmla="val 50000"/>
              </a:avLst>
            </a:prstGeom>
            <a:gradFill rotWithShape="1">
              <a:gsLst>
                <a:gs pos="0">
                  <a:srgbClr val="FF9900"/>
                </a:gs>
                <a:gs pos="100000">
                  <a:schemeClr val="bg1"/>
                </a:gs>
              </a:gsLst>
              <a:lin ang="2700000" scaled="1"/>
            </a:gradFill>
            <a:ln w="25400" algn="ctr">
              <a:solidFill>
                <a:srgbClr val="FF3300"/>
              </a:solidFill>
              <a:miter lim="800000"/>
              <a:headEnd/>
              <a:tailEnd/>
            </a:ln>
            <a:effectLst>
              <a:outerShdw dist="63500" dir="3187806" algn="ctr" rotWithShape="0">
                <a:schemeClr val="bg2">
                  <a:alpha val="50000"/>
                </a:schemeClr>
              </a:outerShdw>
            </a:effectLst>
          </p:spPr>
          <p:txBody>
            <a:bodyPr rot="10800000"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spcBef>
                  <a:spcPct val="0"/>
                </a:spcBef>
                <a:buFontTx/>
                <a:buNone/>
              </a:pPr>
              <a:endParaRPr lang="ja-JP" altLang="en-US" sz="2400">
                <a:latin typeface="ＭＳ Ｐゴシック" charset="-128"/>
              </a:endParaRPr>
            </a:p>
          </p:txBody>
        </p:sp>
        <p:sp>
          <p:nvSpPr>
            <p:cNvPr id="18" name="メモ 35">
              <a:extLst>
                <a:ext uri="{FF2B5EF4-FFF2-40B4-BE49-F238E27FC236}">
                  <a16:creationId xmlns:a16="http://schemas.microsoft.com/office/drawing/2014/main" id="{D0439058-7CB1-4452-AF00-BF3EDD6BC7FC}"/>
                </a:ext>
              </a:extLst>
            </p:cNvPr>
            <p:cNvSpPr/>
            <p:nvPr/>
          </p:nvSpPr>
          <p:spPr bwMode="auto">
            <a:xfrm>
              <a:off x="1063233" y="2489522"/>
              <a:ext cx="3518066" cy="2520000"/>
            </a:xfrm>
            <a:prstGeom prst="foldedCorner">
              <a:avLst>
                <a:gd name="adj" fmla="val 8809"/>
              </a:avLst>
            </a:prstGeom>
            <a:noFill/>
            <a:ln w="38100" cap="flat" cmpd="sng" algn="ctr">
              <a:solidFill>
                <a:schemeClr val="tx1">
                  <a:lumMod val="50000"/>
                  <a:lumOff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19" name="角丸四角形 37">
              <a:extLst>
                <a:ext uri="{FF2B5EF4-FFF2-40B4-BE49-F238E27FC236}">
                  <a16:creationId xmlns:a16="http://schemas.microsoft.com/office/drawing/2014/main" id="{C2678957-675B-4439-92F9-718C3D6977D9}"/>
                </a:ext>
              </a:extLst>
            </p:cNvPr>
            <p:cNvSpPr/>
            <p:nvPr/>
          </p:nvSpPr>
          <p:spPr bwMode="auto">
            <a:xfrm>
              <a:off x="1976266" y="2366436"/>
              <a:ext cx="1692000" cy="293537"/>
            </a:xfrm>
            <a:prstGeom prst="roundRect">
              <a:avLst>
                <a:gd name="adj" fmla="val 20938"/>
              </a:avLst>
            </a:prstGeom>
            <a:solidFill>
              <a:schemeClr val="bg1">
                <a:lumMod val="85000"/>
              </a:schemeClr>
            </a:solidFill>
            <a:ln>
              <a:noFill/>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10000"/>
                </a:spcBef>
                <a:spcAft>
                  <a:spcPct val="0"/>
                </a:spcAft>
                <a:buClrTx/>
                <a:buSzTx/>
                <a:buFontTx/>
                <a:buNone/>
                <a:tabLst/>
              </a:pPr>
              <a:r>
                <a:rPr kumimoji="1" lang="ja-JP" altLang="en-US" sz="800" i="0" u="none" strike="noStrike" cap="none" normalizeH="0" baseline="0" dirty="0">
                  <a:ln>
                    <a:noFill/>
                  </a:ln>
                  <a:solidFill>
                    <a:schemeClr val="tx1"/>
                  </a:solidFill>
                  <a:effectLst/>
                  <a:latin typeface="+mj-ea"/>
                  <a:ea typeface="+mj-ea"/>
                  <a:cs typeface="メイリオ" pitchFamily="50" charset="-128"/>
                </a:rPr>
                <a:t>個別に構築した情報システム</a:t>
              </a:r>
              <a:endParaRPr kumimoji="1" lang="en-US" altLang="ja-JP" sz="800" i="0" u="none" strike="noStrike" cap="none" normalizeH="0" baseline="0" dirty="0">
                <a:ln>
                  <a:noFill/>
                </a:ln>
                <a:solidFill>
                  <a:schemeClr val="tx1"/>
                </a:solidFill>
                <a:effectLst/>
                <a:latin typeface="+mj-ea"/>
                <a:ea typeface="+mj-ea"/>
                <a:cs typeface="メイリオ" pitchFamily="50" charset="-128"/>
              </a:endParaRPr>
            </a:p>
            <a:p>
              <a:pPr marL="0" marR="0" indent="0" algn="ctr" defTabSz="914400" rtl="0" eaLnBrk="1" fontAlgn="base" latinLnBrk="0" hangingPunct="1">
                <a:lnSpc>
                  <a:spcPct val="100000"/>
                </a:lnSpc>
                <a:spcBef>
                  <a:spcPct val="10000"/>
                </a:spcBef>
                <a:spcAft>
                  <a:spcPct val="0"/>
                </a:spcAft>
                <a:buClrTx/>
                <a:buSzTx/>
                <a:buFontTx/>
                <a:buNone/>
                <a:tabLst/>
              </a:pPr>
              <a:r>
                <a:rPr lang="ja-JP" altLang="en-US" sz="800" dirty="0">
                  <a:solidFill>
                    <a:schemeClr val="tx1"/>
                  </a:solidFill>
                  <a:latin typeface="+mj-ea"/>
                  <a:ea typeface="+mj-ea"/>
                  <a:cs typeface="メイリオ" pitchFamily="50" charset="-128"/>
                </a:rPr>
                <a:t>（複数の庁舎・所属で機器を設置）</a:t>
              </a:r>
              <a:endParaRPr kumimoji="1" lang="ja-JP" altLang="en-US" sz="800" i="0" u="none" strike="noStrike" cap="none" normalizeH="0" baseline="0" dirty="0">
                <a:ln>
                  <a:noFill/>
                </a:ln>
                <a:solidFill>
                  <a:schemeClr val="tx1"/>
                </a:solidFill>
                <a:effectLst/>
                <a:latin typeface="+mj-ea"/>
                <a:ea typeface="+mj-ea"/>
                <a:cs typeface="メイリオ" pitchFamily="50" charset="-128"/>
              </a:endParaRPr>
            </a:p>
          </p:txBody>
        </p:sp>
        <p:pic>
          <p:nvPicPr>
            <p:cNvPr id="22" name="図 21">
              <a:extLst>
                <a:ext uri="{FF2B5EF4-FFF2-40B4-BE49-F238E27FC236}">
                  <a16:creationId xmlns:a16="http://schemas.microsoft.com/office/drawing/2014/main" id="{DF69A633-9A97-4FB2-8457-36E50C8891E6}"/>
                </a:ext>
              </a:extLst>
            </p:cNvPr>
            <p:cNvPicPr>
              <a:picLocks noChangeAspect="1"/>
            </p:cNvPicPr>
            <p:nvPr/>
          </p:nvPicPr>
          <p:blipFill>
            <a:blip r:embed="rId2" cstate="email">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6016413" y="2651776"/>
              <a:ext cx="2685953" cy="1007918"/>
            </a:xfrm>
            <a:prstGeom prst="rect">
              <a:avLst/>
            </a:prstGeom>
          </p:spPr>
        </p:pic>
        <p:sp>
          <p:nvSpPr>
            <p:cNvPr id="23" name="テキスト ボックス 22">
              <a:extLst>
                <a:ext uri="{FF2B5EF4-FFF2-40B4-BE49-F238E27FC236}">
                  <a16:creationId xmlns:a16="http://schemas.microsoft.com/office/drawing/2014/main" id="{3A87B1AD-C5F9-4B3B-B24C-7963BB43B81E}"/>
                </a:ext>
              </a:extLst>
            </p:cNvPr>
            <p:cNvSpPr txBox="1"/>
            <p:nvPr/>
          </p:nvSpPr>
          <p:spPr>
            <a:xfrm>
              <a:off x="6399206" y="2939224"/>
              <a:ext cx="1894487" cy="307777"/>
            </a:xfrm>
            <a:prstGeom prst="rect">
              <a:avLst/>
            </a:prstGeom>
            <a:noFill/>
          </p:spPr>
          <p:txBody>
            <a:bodyPr wrap="square" rtlCol="0" anchor="ctr">
              <a:spAutoFit/>
            </a:bodyPr>
            <a:lstStyle/>
            <a:p>
              <a:pPr algn="ctr">
                <a:lnSpc>
                  <a:spcPct val="100000"/>
                </a:lnSpc>
              </a:pPr>
              <a:r>
                <a:rPr kumimoji="1" lang="ja-JP" altLang="en-US" sz="1400" b="1" dirty="0">
                  <a:solidFill>
                    <a:srgbClr val="0070C0"/>
                  </a:solidFill>
                  <a:latin typeface="Meiryo UI" panose="020B0604030504040204" pitchFamily="50" charset="-128"/>
                  <a:ea typeface="Meiryo UI" panose="020B0604030504040204" pitchFamily="50" charset="-128"/>
                </a:rPr>
                <a:t>共通クラウドサービス</a:t>
              </a:r>
            </a:p>
          </p:txBody>
        </p:sp>
        <p:sp>
          <p:nvSpPr>
            <p:cNvPr id="24" name="メモ 35">
              <a:extLst>
                <a:ext uri="{FF2B5EF4-FFF2-40B4-BE49-F238E27FC236}">
                  <a16:creationId xmlns:a16="http://schemas.microsoft.com/office/drawing/2014/main" id="{9CEC306F-8700-4752-B04C-8BFD5EC44738}"/>
                </a:ext>
              </a:extLst>
            </p:cNvPr>
            <p:cNvSpPr/>
            <p:nvPr/>
          </p:nvSpPr>
          <p:spPr bwMode="auto">
            <a:xfrm>
              <a:off x="5588097" y="2479810"/>
              <a:ext cx="3518066" cy="2520000"/>
            </a:xfrm>
            <a:prstGeom prst="foldedCorner">
              <a:avLst>
                <a:gd name="adj" fmla="val 8809"/>
              </a:avLst>
            </a:prstGeom>
            <a:noFill/>
            <a:ln w="38100" cap="flat" cmpd="sng" algn="ctr">
              <a:solidFill>
                <a:schemeClr val="accent5">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pic>
          <p:nvPicPr>
            <p:cNvPr id="25" name="図 24" descr="C:\Users\i4051445\AppData\Local\Microsoft\Windows\Temporary Internet Files\Content.IE5\YSBF5N30\MC900428957[1].wmf">
              <a:extLst>
                <a:ext uri="{FF2B5EF4-FFF2-40B4-BE49-F238E27FC236}">
                  <a16:creationId xmlns:a16="http://schemas.microsoft.com/office/drawing/2014/main" id="{CD998D9F-0E00-4D43-B0A6-868F9A62EC5B}"/>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5893204" y="4619349"/>
              <a:ext cx="246418" cy="216376"/>
            </a:xfrm>
            <a:prstGeom prst="rect">
              <a:avLst/>
            </a:prstGeom>
            <a:noFill/>
            <a:ln w="9525">
              <a:noFill/>
              <a:miter lim="800000"/>
              <a:headEnd/>
              <a:tailEnd/>
            </a:ln>
          </p:spPr>
        </p:pic>
        <p:cxnSp>
          <p:nvCxnSpPr>
            <p:cNvPr id="26" name="直線コネクタ 25">
              <a:extLst>
                <a:ext uri="{FF2B5EF4-FFF2-40B4-BE49-F238E27FC236}">
                  <a16:creationId xmlns:a16="http://schemas.microsoft.com/office/drawing/2014/main" id="{6F765ECB-53D3-48D0-AB4A-D26D53CD7AB7}"/>
                </a:ext>
              </a:extLst>
            </p:cNvPr>
            <p:cNvCxnSpPr>
              <a:cxnSpLocks/>
              <a:endCxn id="25" idx="0"/>
            </p:cNvCxnSpPr>
            <p:nvPr/>
          </p:nvCxnSpPr>
          <p:spPr>
            <a:xfrm flipH="1">
              <a:off x="6016413" y="4445837"/>
              <a:ext cx="335359" cy="17351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ABAC96AB-4381-4D48-93CE-285FD7DD17DF}"/>
                </a:ext>
              </a:extLst>
            </p:cNvPr>
            <p:cNvCxnSpPr>
              <a:cxnSpLocks/>
              <a:stCxn id="30" idx="0"/>
            </p:cNvCxnSpPr>
            <p:nvPr/>
          </p:nvCxnSpPr>
          <p:spPr>
            <a:xfrm flipV="1">
              <a:off x="6351584" y="4440134"/>
              <a:ext cx="0" cy="17921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150CD4A3-7F9C-493B-8188-DA5A599D9382}"/>
                </a:ext>
              </a:extLst>
            </p:cNvPr>
            <p:cNvCxnSpPr>
              <a:cxnSpLocks/>
              <a:stCxn id="29" idx="0"/>
            </p:cNvCxnSpPr>
            <p:nvPr/>
          </p:nvCxnSpPr>
          <p:spPr>
            <a:xfrm flipH="1" flipV="1">
              <a:off x="6350679" y="4441001"/>
              <a:ext cx="335421" cy="17834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29" name="図 28" descr="C:\Users\i4051445\AppData\Local\Microsoft\Windows\Temporary Internet Files\Content.IE5\YSBF5N30\MC900428957[1].wmf">
              <a:extLst>
                <a:ext uri="{FF2B5EF4-FFF2-40B4-BE49-F238E27FC236}">
                  <a16:creationId xmlns:a16="http://schemas.microsoft.com/office/drawing/2014/main" id="{20B1F7E3-999B-4D2D-AE67-F6AB7133FFE6}"/>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6562003" y="4619349"/>
              <a:ext cx="247962" cy="216376"/>
            </a:xfrm>
            <a:prstGeom prst="rect">
              <a:avLst/>
            </a:prstGeom>
            <a:noFill/>
            <a:ln w="9525">
              <a:noFill/>
              <a:miter lim="800000"/>
              <a:headEnd/>
              <a:tailEnd/>
            </a:ln>
          </p:spPr>
        </p:pic>
        <p:pic>
          <p:nvPicPr>
            <p:cNvPr id="30" name="図 29" descr="C:\Users\i4051445\AppData\Local\Microsoft\Windows\Temporary Internet Files\Content.IE5\YSBF5N30\MC900428957[1].wmf">
              <a:extLst>
                <a:ext uri="{FF2B5EF4-FFF2-40B4-BE49-F238E27FC236}">
                  <a16:creationId xmlns:a16="http://schemas.microsoft.com/office/drawing/2014/main" id="{F6193D38-4DFB-4617-9078-2D89DA8A6ECF}"/>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6228375" y="4619349"/>
              <a:ext cx="246418" cy="216376"/>
            </a:xfrm>
            <a:prstGeom prst="rect">
              <a:avLst/>
            </a:prstGeom>
            <a:noFill/>
            <a:ln w="9525">
              <a:noFill/>
              <a:miter lim="800000"/>
              <a:headEnd/>
              <a:tailEnd/>
            </a:ln>
          </p:spPr>
        </p:pic>
        <p:sp>
          <p:nvSpPr>
            <p:cNvPr id="31" name="メモ 35">
              <a:extLst>
                <a:ext uri="{FF2B5EF4-FFF2-40B4-BE49-F238E27FC236}">
                  <a16:creationId xmlns:a16="http://schemas.microsoft.com/office/drawing/2014/main" id="{9E2B27DA-9A00-4033-80D0-5670CB3D5187}"/>
                </a:ext>
              </a:extLst>
            </p:cNvPr>
            <p:cNvSpPr/>
            <p:nvPr/>
          </p:nvSpPr>
          <p:spPr bwMode="auto">
            <a:xfrm>
              <a:off x="5882772" y="4035624"/>
              <a:ext cx="936875" cy="828430"/>
            </a:xfrm>
            <a:prstGeom prst="foldedCorner">
              <a:avLst>
                <a:gd name="adj" fmla="val 0"/>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32" name="正方形/長方形 31">
              <a:extLst>
                <a:ext uri="{FF2B5EF4-FFF2-40B4-BE49-F238E27FC236}">
                  <a16:creationId xmlns:a16="http://schemas.microsoft.com/office/drawing/2014/main" id="{0D4812CC-5EBA-4EEF-860F-1B92463A8BD6}"/>
                </a:ext>
              </a:extLst>
            </p:cNvPr>
            <p:cNvSpPr/>
            <p:nvPr/>
          </p:nvSpPr>
          <p:spPr>
            <a:xfrm>
              <a:off x="5814468" y="4046742"/>
              <a:ext cx="628754" cy="232371"/>
            </a:xfrm>
            <a:prstGeom prst="rect">
              <a:avLst/>
            </a:prstGeom>
          </p:spPr>
          <p:txBody>
            <a:bodyPr wrap="square">
              <a:spAutoFit/>
            </a:bodyPr>
            <a:lstStyle/>
            <a:p>
              <a:pPr algn="ctr"/>
              <a:r>
                <a:rPr lang="en-US" altLang="ja-JP" sz="700" dirty="0">
                  <a:solidFill>
                    <a:schemeClr val="tx1"/>
                  </a:solidFill>
                  <a:latin typeface="メイリオ" panose="020B0604030504040204" pitchFamily="50" charset="-128"/>
                </a:rPr>
                <a:t>A</a:t>
              </a:r>
              <a:r>
                <a:rPr lang="ja-JP" altLang="en-US" sz="700" dirty="0">
                  <a:solidFill>
                    <a:schemeClr val="tx1"/>
                  </a:solidFill>
                  <a:latin typeface="メイリオ" panose="020B0604030504040204" pitchFamily="50" charset="-128"/>
                </a:rPr>
                <a:t>庁舎</a:t>
              </a:r>
            </a:p>
          </p:txBody>
        </p:sp>
        <p:grpSp>
          <p:nvGrpSpPr>
            <p:cNvPr id="33" name="グループ化 32">
              <a:extLst>
                <a:ext uri="{FF2B5EF4-FFF2-40B4-BE49-F238E27FC236}">
                  <a16:creationId xmlns:a16="http://schemas.microsoft.com/office/drawing/2014/main" id="{DE1FD025-3D6E-4BE6-8B42-A4D55AC68990}"/>
                </a:ext>
              </a:extLst>
            </p:cNvPr>
            <p:cNvGrpSpPr/>
            <p:nvPr/>
          </p:nvGrpSpPr>
          <p:grpSpPr>
            <a:xfrm>
              <a:off x="6905866" y="3553401"/>
              <a:ext cx="916761" cy="1293130"/>
              <a:chOff x="0" y="-1130907"/>
              <a:chExt cx="1512597" cy="2040893"/>
            </a:xfrm>
          </p:grpSpPr>
          <p:pic>
            <p:nvPicPr>
              <p:cNvPr id="34" name="図 33" descr="C:\Users\i4051445\AppData\Local\Microsoft\Windows\Temporary Internet Files\Content.IE5\YSBF5N30\MC900428957[1].wmf">
                <a:extLst>
                  <a:ext uri="{FF2B5EF4-FFF2-40B4-BE49-F238E27FC236}">
                    <a16:creationId xmlns:a16="http://schemas.microsoft.com/office/drawing/2014/main" id="{E31821FB-6551-4A53-B05A-571C1FEC7BBB}"/>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54841"/>
                <a:ext cx="406574" cy="355145"/>
              </a:xfrm>
              <a:prstGeom prst="rect">
                <a:avLst/>
              </a:prstGeom>
              <a:noFill/>
              <a:ln w="9525">
                <a:noFill/>
                <a:miter lim="800000"/>
                <a:headEnd/>
                <a:tailEnd/>
              </a:ln>
            </p:spPr>
          </p:pic>
          <p:cxnSp>
            <p:nvCxnSpPr>
              <p:cNvPr id="35" name="直線コネクタ 34">
                <a:extLst>
                  <a:ext uri="{FF2B5EF4-FFF2-40B4-BE49-F238E27FC236}">
                    <a16:creationId xmlns:a16="http://schemas.microsoft.com/office/drawing/2014/main" id="{22400CDA-31E0-4BAA-ABEC-5F05AB4EDC6D}"/>
                  </a:ext>
                </a:extLst>
              </p:cNvPr>
              <p:cNvCxnSpPr>
                <a:cxnSpLocks/>
                <a:endCxn id="34" idx="0"/>
              </p:cNvCxnSpPr>
              <p:nvPr/>
            </p:nvCxnSpPr>
            <p:spPr>
              <a:xfrm flipH="1">
                <a:off x="203287" y="270050"/>
                <a:ext cx="553321" cy="28479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3CB4B766-4B83-45DD-AE86-0EB2C1EE4E92}"/>
                  </a:ext>
                </a:extLst>
              </p:cNvPr>
              <p:cNvCxnSpPr>
                <a:cxnSpLocks/>
                <a:stCxn id="39" idx="0"/>
              </p:cNvCxnSpPr>
              <p:nvPr/>
            </p:nvCxnSpPr>
            <p:spPr>
              <a:xfrm flipH="1" flipV="1">
                <a:off x="754804" y="-1130907"/>
                <a:ext cx="1493" cy="168574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5D8BAD0A-A174-4850-B034-4A08A28482A5}"/>
                  </a:ext>
                </a:extLst>
              </p:cNvPr>
              <p:cNvCxnSpPr>
                <a:cxnSpLocks/>
                <a:stCxn id="38" idx="0"/>
              </p:cNvCxnSpPr>
              <p:nvPr/>
            </p:nvCxnSpPr>
            <p:spPr>
              <a:xfrm flipH="1" flipV="1">
                <a:off x="754804" y="262113"/>
                <a:ext cx="553424" cy="29272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38" name="図 37" descr="C:\Users\i4051445\AppData\Local\Microsoft\Windows\Temporary Internet Files\Content.IE5\YSBF5N30\MC900428957[1].wmf">
                <a:extLst>
                  <a:ext uri="{FF2B5EF4-FFF2-40B4-BE49-F238E27FC236}">
                    <a16:creationId xmlns:a16="http://schemas.microsoft.com/office/drawing/2014/main" id="{B3070A10-C3C2-4441-966A-3D1CFBF08902}"/>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3476" y="554841"/>
                <a:ext cx="409121" cy="355145"/>
              </a:xfrm>
              <a:prstGeom prst="rect">
                <a:avLst/>
              </a:prstGeom>
              <a:noFill/>
              <a:ln w="9525">
                <a:noFill/>
                <a:miter lim="800000"/>
                <a:headEnd/>
                <a:tailEnd/>
              </a:ln>
            </p:spPr>
          </p:pic>
          <p:pic>
            <p:nvPicPr>
              <p:cNvPr id="39" name="図 38" descr="C:\Users\i4051445\AppData\Local\Microsoft\Windows\Temporary Internet Files\Content.IE5\YSBF5N30\MC900428957[1].wmf">
                <a:extLst>
                  <a:ext uri="{FF2B5EF4-FFF2-40B4-BE49-F238E27FC236}">
                    <a16:creationId xmlns:a16="http://schemas.microsoft.com/office/drawing/2014/main" id="{A2C609F7-E897-4FA3-8B9A-02882D211F4A}"/>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553010" y="554841"/>
                <a:ext cx="406574" cy="355145"/>
              </a:xfrm>
              <a:prstGeom prst="rect">
                <a:avLst/>
              </a:prstGeom>
              <a:noFill/>
              <a:ln w="9525">
                <a:noFill/>
                <a:miter lim="800000"/>
                <a:headEnd/>
                <a:tailEnd/>
              </a:ln>
            </p:spPr>
          </p:pic>
        </p:grpSp>
        <p:sp>
          <p:nvSpPr>
            <p:cNvPr id="40" name="メモ 35">
              <a:extLst>
                <a:ext uri="{FF2B5EF4-FFF2-40B4-BE49-F238E27FC236}">
                  <a16:creationId xmlns:a16="http://schemas.microsoft.com/office/drawing/2014/main" id="{742FBE98-4B71-43C8-BE72-53991E43B8E0}"/>
                </a:ext>
              </a:extLst>
            </p:cNvPr>
            <p:cNvSpPr/>
            <p:nvPr/>
          </p:nvSpPr>
          <p:spPr bwMode="auto">
            <a:xfrm>
              <a:off x="6884639" y="4023954"/>
              <a:ext cx="936875" cy="828430"/>
            </a:xfrm>
            <a:prstGeom prst="foldedCorner">
              <a:avLst>
                <a:gd name="adj" fmla="val 0"/>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41" name="正方形/長方形 40">
              <a:extLst>
                <a:ext uri="{FF2B5EF4-FFF2-40B4-BE49-F238E27FC236}">
                  <a16:creationId xmlns:a16="http://schemas.microsoft.com/office/drawing/2014/main" id="{048AED9A-C0DC-4A44-9E20-89AEA189486C}"/>
                </a:ext>
              </a:extLst>
            </p:cNvPr>
            <p:cNvSpPr/>
            <p:nvPr/>
          </p:nvSpPr>
          <p:spPr>
            <a:xfrm>
              <a:off x="6806028" y="4021062"/>
              <a:ext cx="628754" cy="232371"/>
            </a:xfrm>
            <a:prstGeom prst="rect">
              <a:avLst/>
            </a:prstGeom>
          </p:spPr>
          <p:txBody>
            <a:bodyPr wrap="square">
              <a:spAutoFit/>
            </a:bodyPr>
            <a:lstStyle/>
            <a:p>
              <a:pPr algn="ctr"/>
              <a:r>
                <a:rPr lang="en-US" altLang="ja-JP" sz="700" dirty="0">
                  <a:solidFill>
                    <a:schemeClr val="tx1"/>
                  </a:solidFill>
                  <a:latin typeface="メイリオ" panose="020B0604030504040204" pitchFamily="50" charset="-128"/>
                </a:rPr>
                <a:t>B</a:t>
              </a:r>
              <a:r>
                <a:rPr lang="ja-JP" altLang="en-US" sz="700" dirty="0">
                  <a:solidFill>
                    <a:schemeClr val="tx1"/>
                  </a:solidFill>
                  <a:latin typeface="メイリオ" panose="020B0604030504040204" pitchFamily="50" charset="-128"/>
                </a:rPr>
                <a:t>庁舎</a:t>
              </a:r>
            </a:p>
          </p:txBody>
        </p:sp>
        <p:sp>
          <p:nvSpPr>
            <p:cNvPr id="42" name="角丸四角形 37">
              <a:extLst>
                <a:ext uri="{FF2B5EF4-FFF2-40B4-BE49-F238E27FC236}">
                  <a16:creationId xmlns:a16="http://schemas.microsoft.com/office/drawing/2014/main" id="{73C21F46-4D4D-494F-BBD6-C8C903827788}"/>
                </a:ext>
              </a:extLst>
            </p:cNvPr>
            <p:cNvSpPr/>
            <p:nvPr/>
          </p:nvSpPr>
          <p:spPr bwMode="auto">
            <a:xfrm>
              <a:off x="6501130" y="2362946"/>
              <a:ext cx="1692000" cy="293537"/>
            </a:xfrm>
            <a:prstGeom prst="roundRect">
              <a:avLst>
                <a:gd name="adj" fmla="val 20938"/>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10000"/>
                </a:spcBef>
                <a:spcAft>
                  <a:spcPct val="0"/>
                </a:spcAft>
                <a:buClrTx/>
                <a:buSzTx/>
                <a:buFontTx/>
                <a:buNone/>
                <a:tabLst/>
              </a:pPr>
              <a:r>
                <a:rPr kumimoji="1" lang="ja-JP" altLang="en-US" sz="800" i="0" u="none" strike="noStrike" cap="none" normalizeH="0" baseline="0" dirty="0">
                  <a:ln>
                    <a:noFill/>
                  </a:ln>
                  <a:solidFill>
                    <a:schemeClr val="tx1"/>
                  </a:solidFill>
                  <a:effectLst/>
                  <a:latin typeface="+mj-ea"/>
                  <a:ea typeface="+mj-ea"/>
                  <a:cs typeface="メイリオ" pitchFamily="50" charset="-128"/>
                </a:rPr>
                <a:t>サーバ集約のイメージ</a:t>
              </a:r>
              <a:endParaRPr kumimoji="1" lang="en-US" altLang="ja-JP" sz="800" i="0" u="none" strike="noStrike" cap="none" normalizeH="0" baseline="0" dirty="0">
                <a:ln>
                  <a:noFill/>
                </a:ln>
                <a:solidFill>
                  <a:schemeClr val="tx1"/>
                </a:solidFill>
                <a:effectLst/>
                <a:latin typeface="+mj-ea"/>
                <a:ea typeface="+mj-ea"/>
                <a:cs typeface="メイリオ" pitchFamily="50" charset="-128"/>
              </a:endParaRPr>
            </a:p>
            <a:p>
              <a:pPr marL="0" marR="0" indent="0" algn="ctr" defTabSz="914400" rtl="0" eaLnBrk="1" fontAlgn="base" latinLnBrk="0" hangingPunct="1">
                <a:lnSpc>
                  <a:spcPct val="100000"/>
                </a:lnSpc>
                <a:spcBef>
                  <a:spcPct val="10000"/>
                </a:spcBef>
                <a:spcAft>
                  <a:spcPct val="0"/>
                </a:spcAft>
                <a:buClrTx/>
                <a:buSzTx/>
                <a:buFontTx/>
                <a:buNone/>
                <a:tabLst/>
              </a:pPr>
              <a:r>
                <a:rPr lang="ja-JP" altLang="en-US" sz="800" dirty="0">
                  <a:solidFill>
                    <a:schemeClr val="tx1"/>
                  </a:solidFill>
                  <a:latin typeface="+mj-ea"/>
                  <a:ea typeface="+mj-ea"/>
                  <a:cs typeface="メイリオ" pitchFamily="50" charset="-128"/>
                </a:rPr>
                <a:t>（一元管理された環境）</a:t>
              </a:r>
              <a:endParaRPr kumimoji="1" lang="ja-JP" altLang="en-US" sz="800" i="0" u="none" strike="noStrike" cap="none" normalizeH="0" baseline="0" dirty="0">
                <a:ln>
                  <a:noFill/>
                </a:ln>
                <a:solidFill>
                  <a:schemeClr val="tx1"/>
                </a:solidFill>
                <a:effectLst/>
                <a:latin typeface="+mj-ea"/>
                <a:ea typeface="+mj-ea"/>
                <a:cs typeface="メイリオ" pitchFamily="50" charset="-128"/>
              </a:endParaRPr>
            </a:p>
          </p:txBody>
        </p:sp>
        <p:pic>
          <p:nvPicPr>
            <p:cNvPr id="43" name="図 42">
              <a:extLst>
                <a:ext uri="{FF2B5EF4-FFF2-40B4-BE49-F238E27FC236}">
                  <a16:creationId xmlns:a16="http://schemas.microsoft.com/office/drawing/2014/main" id="{7F5B2CB4-9266-42E5-8FBF-ED33CCB531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93184" y="3213171"/>
              <a:ext cx="358446" cy="291843"/>
            </a:xfrm>
            <a:prstGeom prst="rect">
              <a:avLst/>
            </a:prstGeom>
          </p:spPr>
        </p:pic>
        <p:pic>
          <p:nvPicPr>
            <p:cNvPr id="44" name="図 43">
              <a:extLst>
                <a:ext uri="{FF2B5EF4-FFF2-40B4-BE49-F238E27FC236}">
                  <a16:creationId xmlns:a16="http://schemas.microsoft.com/office/drawing/2014/main" id="{6AD01408-1E7A-4E2D-A36D-3AC25F9225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45584" y="3213171"/>
              <a:ext cx="358446" cy="291843"/>
            </a:xfrm>
            <a:prstGeom prst="rect">
              <a:avLst/>
            </a:prstGeom>
          </p:spPr>
        </p:pic>
        <p:pic>
          <p:nvPicPr>
            <p:cNvPr id="45" name="図 44">
              <a:extLst>
                <a:ext uri="{FF2B5EF4-FFF2-40B4-BE49-F238E27FC236}">
                  <a16:creationId xmlns:a16="http://schemas.microsoft.com/office/drawing/2014/main" id="{DA11C9AB-BBE9-4CB2-B249-D8B1041205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97984" y="3213171"/>
              <a:ext cx="358446" cy="291843"/>
            </a:xfrm>
            <a:prstGeom prst="rect">
              <a:avLst/>
            </a:prstGeom>
          </p:spPr>
        </p:pic>
        <p:pic>
          <p:nvPicPr>
            <p:cNvPr id="46" name="図 45">
              <a:extLst>
                <a:ext uri="{FF2B5EF4-FFF2-40B4-BE49-F238E27FC236}">
                  <a16:creationId xmlns:a16="http://schemas.microsoft.com/office/drawing/2014/main" id="{909254F1-741C-43FC-AF0B-874B26934DF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50384" y="3213171"/>
              <a:ext cx="358446" cy="291843"/>
            </a:xfrm>
            <a:prstGeom prst="rect">
              <a:avLst/>
            </a:prstGeom>
          </p:spPr>
        </p:pic>
        <p:pic>
          <p:nvPicPr>
            <p:cNvPr id="47" name="図 46">
              <a:extLst>
                <a:ext uri="{FF2B5EF4-FFF2-40B4-BE49-F238E27FC236}">
                  <a16:creationId xmlns:a16="http://schemas.microsoft.com/office/drawing/2014/main" id="{496B6A09-0959-4E22-B666-D7E96030A6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02784" y="3213171"/>
              <a:ext cx="358446" cy="291843"/>
            </a:xfrm>
            <a:prstGeom prst="rect">
              <a:avLst/>
            </a:prstGeom>
          </p:spPr>
        </p:pic>
        <p:pic>
          <p:nvPicPr>
            <p:cNvPr id="48" name="図 47" descr="C:\Users\i4051445\AppData\Local\Microsoft\Windows\Temporary Internet Files\Content.IE5\YSBF5N30\MC900428957[1].wmf">
              <a:extLst>
                <a:ext uri="{FF2B5EF4-FFF2-40B4-BE49-F238E27FC236}">
                  <a16:creationId xmlns:a16="http://schemas.microsoft.com/office/drawing/2014/main" id="{2B7E520E-B117-48F2-9B88-DE0DBB45B608}"/>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7897762" y="4622759"/>
              <a:ext cx="246418" cy="216376"/>
            </a:xfrm>
            <a:prstGeom prst="rect">
              <a:avLst/>
            </a:prstGeom>
            <a:noFill/>
            <a:ln w="9525">
              <a:noFill/>
              <a:miter lim="800000"/>
              <a:headEnd/>
              <a:tailEnd/>
            </a:ln>
          </p:spPr>
        </p:pic>
        <p:cxnSp>
          <p:nvCxnSpPr>
            <p:cNvPr id="49" name="直線コネクタ 48">
              <a:extLst>
                <a:ext uri="{FF2B5EF4-FFF2-40B4-BE49-F238E27FC236}">
                  <a16:creationId xmlns:a16="http://schemas.microsoft.com/office/drawing/2014/main" id="{768FD3FF-F489-4ED8-B6D9-BBCF1AA40864}"/>
                </a:ext>
              </a:extLst>
            </p:cNvPr>
            <p:cNvCxnSpPr>
              <a:cxnSpLocks/>
              <a:endCxn id="48" idx="0"/>
            </p:cNvCxnSpPr>
            <p:nvPr/>
          </p:nvCxnSpPr>
          <p:spPr>
            <a:xfrm flipH="1">
              <a:off x="8020971" y="4449247"/>
              <a:ext cx="335359" cy="17351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74DE4B04-8454-4A18-9A21-291B1345739C}"/>
                </a:ext>
              </a:extLst>
            </p:cNvPr>
            <p:cNvCxnSpPr>
              <a:cxnSpLocks/>
              <a:stCxn id="53" idx="0"/>
            </p:cNvCxnSpPr>
            <p:nvPr/>
          </p:nvCxnSpPr>
          <p:spPr>
            <a:xfrm flipV="1">
              <a:off x="8356142" y="4443544"/>
              <a:ext cx="0" cy="17921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CAF4044B-D401-4DE8-92F4-EE250E09C69A}"/>
                </a:ext>
              </a:extLst>
            </p:cNvPr>
            <p:cNvCxnSpPr>
              <a:cxnSpLocks/>
              <a:stCxn id="52" idx="0"/>
            </p:cNvCxnSpPr>
            <p:nvPr/>
          </p:nvCxnSpPr>
          <p:spPr>
            <a:xfrm flipH="1" flipV="1">
              <a:off x="8355237" y="4444411"/>
              <a:ext cx="335421" cy="17834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52" name="図 51" descr="C:\Users\i4051445\AppData\Local\Microsoft\Windows\Temporary Internet Files\Content.IE5\YSBF5N30\MC900428957[1].wmf">
              <a:extLst>
                <a:ext uri="{FF2B5EF4-FFF2-40B4-BE49-F238E27FC236}">
                  <a16:creationId xmlns:a16="http://schemas.microsoft.com/office/drawing/2014/main" id="{D5A8C211-FB59-471E-88F5-8BAA1A59CDF6}"/>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8566561" y="4622759"/>
              <a:ext cx="247962" cy="216376"/>
            </a:xfrm>
            <a:prstGeom prst="rect">
              <a:avLst/>
            </a:prstGeom>
            <a:noFill/>
            <a:ln w="9525">
              <a:noFill/>
              <a:miter lim="800000"/>
              <a:headEnd/>
              <a:tailEnd/>
            </a:ln>
          </p:spPr>
        </p:pic>
        <p:pic>
          <p:nvPicPr>
            <p:cNvPr id="53" name="図 52" descr="C:\Users\i4051445\AppData\Local\Microsoft\Windows\Temporary Internet Files\Content.IE5\YSBF5N30\MC900428957[1].wmf">
              <a:extLst>
                <a:ext uri="{FF2B5EF4-FFF2-40B4-BE49-F238E27FC236}">
                  <a16:creationId xmlns:a16="http://schemas.microsoft.com/office/drawing/2014/main" id="{9EB86F0F-268D-4C8B-8C08-0390E079C224}"/>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8232933" y="4622759"/>
              <a:ext cx="246418" cy="216376"/>
            </a:xfrm>
            <a:prstGeom prst="rect">
              <a:avLst/>
            </a:prstGeom>
            <a:noFill/>
            <a:ln w="9525">
              <a:noFill/>
              <a:miter lim="800000"/>
              <a:headEnd/>
              <a:tailEnd/>
            </a:ln>
          </p:spPr>
        </p:pic>
        <p:sp>
          <p:nvSpPr>
            <p:cNvPr id="54" name="メモ 35">
              <a:extLst>
                <a:ext uri="{FF2B5EF4-FFF2-40B4-BE49-F238E27FC236}">
                  <a16:creationId xmlns:a16="http://schemas.microsoft.com/office/drawing/2014/main" id="{E8AADDFF-41C3-4A91-A4A7-8488ED3AE77B}"/>
                </a:ext>
              </a:extLst>
            </p:cNvPr>
            <p:cNvSpPr/>
            <p:nvPr/>
          </p:nvSpPr>
          <p:spPr bwMode="auto">
            <a:xfrm>
              <a:off x="7886505" y="4023954"/>
              <a:ext cx="936875" cy="828430"/>
            </a:xfrm>
            <a:prstGeom prst="foldedCorner">
              <a:avLst>
                <a:gd name="adj" fmla="val 0"/>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55" name="正方形/長方形 54">
              <a:extLst>
                <a:ext uri="{FF2B5EF4-FFF2-40B4-BE49-F238E27FC236}">
                  <a16:creationId xmlns:a16="http://schemas.microsoft.com/office/drawing/2014/main" id="{CD99A743-A6B9-4BD2-920C-5DA4496F1D20}"/>
                </a:ext>
              </a:extLst>
            </p:cNvPr>
            <p:cNvSpPr/>
            <p:nvPr/>
          </p:nvSpPr>
          <p:spPr>
            <a:xfrm>
              <a:off x="7807894" y="4021062"/>
              <a:ext cx="628754" cy="232371"/>
            </a:xfrm>
            <a:prstGeom prst="rect">
              <a:avLst/>
            </a:prstGeom>
          </p:spPr>
          <p:txBody>
            <a:bodyPr wrap="square">
              <a:spAutoFit/>
            </a:bodyPr>
            <a:lstStyle/>
            <a:p>
              <a:pPr algn="ctr"/>
              <a:r>
                <a:rPr lang="en-US" altLang="ja-JP" sz="700" dirty="0">
                  <a:solidFill>
                    <a:schemeClr val="tx1"/>
                  </a:solidFill>
                  <a:latin typeface="メイリオ" panose="020B0604030504040204" pitchFamily="50" charset="-128"/>
                </a:rPr>
                <a:t>C</a:t>
              </a:r>
              <a:r>
                <a:rPr lang="ja-JP" altLang="en-US" sz="700" dirty="0">
                  <a:solidFill>
                    <a:schemeClr val="tx1"/>
                  </a:solidFill>
                  <a:latin typeface="メイリオ" panose="020B0604030504040204" pitchFamily="50" charset="-128"/>
                </a:rPr>
                <a:t>庁舎</a:t>
              </a:r>
            </a:p>
          </p:txBody>
        </p:sp>
        <p:cxnSp>
          <p:nvCxnSpPr>
            <p:cNvPr id="57" name="コネクタ: カギ線 9">
              <a:extLst>
                <a:ext uri="{FF2B5EF4-FFF2-40B4-BE49-F238E27FC236}">
                  <a16:creationId xmlns:a16="http://schemas.microsoft.com/office/drawing/2014/main" id="{B6BE0B4E-543D-4E83-B85A-54E7B9782B0D}"/>
                </a:ext>
              </a:extLst>
            </p:cNvPr>
            <p:cNvCxnSpPr>
              <a:endCxn id="30" idx="0"/>
            </p:cNvCxnSpPr>
            <p:nvPr/>
          </p:nvCxnSpPr>
          <p:spPr bwMode="auto">
            <a:xfrm rot="5400000">
              <a:off x="6435096" y="3695054"/>
              <a:ext cx="840783" cy="1007806"/>
            </a:xfrm>
            <a:prstGeom prst="bentConnector3">
              <a:avLst>
                <a:gd name="adj1" fmla="val 541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コネクタ: カギ線 186">
              <a:extLst>
                <a:ext uri="{FF2B5EF4-FFF2-40B4-BE49-F238E27FC236}">
                  <a16:creationId xmlns:a16="http://schemas.microsoft.com/office/drawing/2014/main" id="{2BEDA063-64FA-420D-9E4A-829CC478D8AF}"/>
                </a:ext>
              </a:extLst>
            </p:cNvPr>
            <p:cNvCxnSpPr>
              <a:endCxn id="53" idx="0"/>
            </p:cNvCxnSpPr>
            <p:nvPr/>
          </p:nvCxnSpPr>
          <p:spPr bwMode="auto">
            <a:xfrm rot="16200000" flipH="1">
              <a:off x="7435670" y="3702286"/>
              <a:ext cx="844193" cy="996752"/>
            </a:xfrm>
            <a:prstGeom prst="bentConnector3">
              <a:avLst>
                <a:gd name="adj1" fmla="val 559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9" name="グループ化 58">
              <a:extLst>
                <a:ext uri="{FF2B5EF4-FFF2-40B4-BE49-F238E27FC236}">
                  <a16:creationId xmlns:a16="http://schemas.microsoft.com/office/drawing/2014/main" id="{62B87DF5-9738-4AC8-B7AB-9DE7F7FE68AA}"/>
                </a:ext>
              </a:extLst>
            </p:cNvPr>
            <p:cNvGrpSpPr/>
            <p:nvPr/>
          </p:nvGrpSpPr>
          <p:grpSpPr>
            <a:xfrm>
              <a:off x="1088730" y="2776310"/>
              <a:ext cx="1284377" cy="1014643"/>
              <a:chOff x="2421765" y="3683805"/>
              <a:chExt cx="1284377" cy="1014643"/>
            </a:xfrm>
          </p:grpSpPr>
          <p:pic>
            <p:nvPicPr>
              <p:cNvPr id="60" name="図 59" descr="C:\Users\i4051445\AppData\Local\Microsoft\Windows\Temporary Internet Files\Content.IE5\YSBF5N30\MC900428957[1].wmf">
                <a:extLst>
                  <a:ext uri="{FF2B5EF4-FFF2-40B4-BE49-F238E27FC236}">
                    <a16:creationId xmlns:a16="http://schemas.microsoft.com/office/drawing/2014/main" id="{965CF9B5-C094-4DDE-9352-C0D3845922A3}"/>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7961" y="4414160"/>
                <a:ext cx="246418" cy="216376"/>
              </a:xfrm>
              <a:prstGeom prst="rect">
                <a:avLst/>
              </a:prstGeom>
              <a:noFill/>
              <a:ln w="9525">
                <a:noFill/>
                <a:miter lim="800000"/>
                <a:headEnd/>
                <a:tailEnd/>
              </a:ln>
            </p:spPr>
          </p:pic>
          <p:cxnSp>
            <p:nvCxnSpPr>
              <p:cNvPr id="61" name="直線コネクタ 60">
                <a:extLst>
                  <a:ext uri="{FF2B5EF4-FFF2-40B4-BE49-F238E27FC236}">
                    <a16:creationId xmlns:a16="http://schemas.microsoft.com/office/drawing/2014/main" id="{36CB2535-F59B-48D8-82C7-C9130418679E}"/>
                  </a:ext>
                </a:extLst>
              </p:cNvPr>
              <p:cNvCxnSpPr>
                <a:cxnSpLocks/>
                <a:endCxn id="60" idx="0"/>
              </p:cNvCxnSpPr>
              <p:nvPr/>
            </p:nvCxnSpPr>
            <p:spPr>
              <a:xfrm flipH="1">
                <a:off x="2791170" y="4240648"/>
                <a:ext cx="335359" cy="17351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E86B67C1-32E6-4A25-8A15-5C597BA672DB}"/>
                  </a:ext>
                </a:extLst>
              </p:cNvPr>
              <p:cNvCxnSpPr>
                <a:cxnSpLocks/>
                <a:stCxn id="65" idx="0"/>
              </p:cNvCxnSpPr>
              <p:nvPr/>
            </p:nvCxnSpPr>
            <p:spPr>
              <a:xfrm flipV="1">
                <a:off x="3126341" y="4234945"/>
                <a:ext cx="0" cy="17921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83A370BA-C8E9-4D6A-B6D5-C90B22142CA5}"/>
                  </a:ext>
                </a:extLst>
              </p:cNvPr>
              <p:cNvCxnSpPr>
                <a:cxnSpLocks/>
                <a:stCxn id="64" idx="0"/>
              </p:cNvCxnSpPr>
              <p:nvPr/>
            </p:nvCxnSpPr>
            <p:spPr>
              <a:xfrm flipH="1" flipV="1">
                <a:off x="3125436" y="4235812"/>
                <a:ext cx="335421" cy="17834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64" name="図 63" descr="C:\Users\i4051445\AppData\Local\Microsoft\Windows\Temporary Internet Files\Content.IE5\YSBF5N30\MC900428957[1].wmf">
                <a:extLst>
                  <a:ext uri="{FF2B5EF4-FFF2-40B4-BE49-F238E27FC236}">
                    <a16:creationId xmlns:a16="http://schemas.microsoft.com/office/drawing/2014/main" id="{8DCB9691-8678-4706-94C8-9019040C1B56}"/>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3336760" y="4414160"/>
                <a:ext cx="247962" cy="216376"/>
              </a:xfrm>
              <a:prstGeom prst="rect">
                <a:avLst/>
              </a:prstGeom>
              <a:noFill/>
              <a:ln w="9525">
                <a:noFill/>
                <a:miter lim="800000"/>
                <a:headEnd/>
                <a:tailEnd/>
              </a:ln>
            </p:spPr>
          </p:pic>
          <p:pic>
            <p:nvPicPr>
              <p:cNvPr id="65" name="図 64" descr="C:\Users\i4051445\AppData\Local\Microsoft\Windows\Temporary Internet Files\Content.IE5\YSBF5N30\MC900428957[1].wmf">
                <a:extLst>
                  <a:ext uri="{FF2B5EF4-FFF2-40B4-BE49-F238E27FC236}">
                    <a16:creationId xmlns:a16="http://schemas.microsoft.com/office/drawing/2014/main" id="{40CDFBD8-FE6B-4CB6-B45F-4963B082EBF0}"/>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3003132" y="4414160"/>
                <a:ext cx="246418" cy="216376"/>
              </a:xfrm>
              <a:prstGeom prst="rect">
                <a:avLst/>
              </a:prstGeom>
              <a:noFill/>
              <a:ln w="9525">
                <a:noFill/>
                <a:miter lim="800000"/>
                <a:headEnd/>
                <a:tailEnd/>
              </a:ln>
            </p:spPr>
          </p:pic>
          <p:sp>
            <p:nvSpPr>
              <p:cNvPr id="66" name="メモ 35">
                <a:extLst>
                  <a:ext uri="{FF2B5EF4-FFF2-40B4-BE49-F238E27FC236}">
                    <a16:creationId xmlns:a16="http://schemas.microsoft.com/office/drawing/2014/main" id="{7E84A769-ED7C-4ED7-900F-10AC3EC0C0EA}"/>
                  </a:ext>
                </a:extLst>
              </p:cNvPr>
              <p:cNvSpPr/>
              <p:nvPr/>
            </p:nvSpPr>
            <p:spPr bwMode="auto">
              <a:xfrm>
                <a:off x="2526304" y="3690448"/>
                <a:ext cx="1179838" cy="1008000"/>
              </a:xfrm>
              <a:prstGeom prst="foldedCorner">
                <a:avLst>
                  <a:gd name="adj" fmla="val 0"/>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67" name="正方形/長方形 66">
                <a:extLst>
                  <a:ext uri="{FF2B5EF4-FFF2-40B4-BE49-F238E27FC236}">
                    <a16:creationId xmlns:a16="http://schemas.microsoft.com/office/drawing/2014/main" id="{04C6FDC6-F2E3-4B17-AD0E-E5D18D39CBD8}"/>
                  </a:ext>
                </a:extLst>
              </p:cNvPr>
              <p:cNvSpPr/>
              <p:nvPr/>
            </p:nvSpPr>
            <p:spPr>
              <a:xfrm>
                <a:off x="2421765" y="3683805"/>
                <a:ext cx="628754" cy="232371"/>
              </a:xfrm>
              <a:prstGeom prst="rect">
                <a:avLst/>
              </a:prstGeom>
            </p:spPr>
            <p:txBody>
              <a:bodyPr wrap="square">
                <a:spAutoFit/>
              </a:bodyPr>
              <a:lstStyle/>
              <a:p>
                <a:pPr algn="ctr"/>
                <a:r>
                  <a:rPr lang="en-US" altLang="ja-JP" sz="700" dirty="0">
                    <a:solidFill>
                      <a:schemeClr val="tx1"/>
                    </a:solidFill>
                    <a:latin typeface="メイリオ" panose="020B0604030504040204" pitchFamily="50" charset="-128"/>
                  </a:rPr>
                  <a:t>B</a:t>
                </a:r>
                <a:r>
                  <a:rPr lang="ja-JP" altLang="en-US" sz="700" dirty="0">
                    <a:solidFill>
                      <a:schemeClr val="tx1"/>
                    </a:solidFill>
                    <a:latin typeface="メイリオ" panose="020B0604030504040204" pitchFamily="50" charset="-128"/>
                  </a:rPr>
                  <a:t>庁舎</a:t>
                </a:r>
              </a:p>
            </p:txBody>
          </p:sp>
          <p:cxnSp>
            <p:nvCxnSpPr>
              <p:cNvPr id="68" name="コネクタ: カギ線 197">
                <a:extLst>
                  <a:ext uri="{FF2B5EF4-FFF2-40B4-BE49-F238E27FC236}">
                    <a16:creationId xmlns:a16="http://schemas.microsoft.com/office/drawing/2014/main" id="{5CD270ED-18A8-4AC2-9CCC-962C1514790D}"/>
                  </a:ext>
                </a:extLst>
              </p:cNvPr>
              <p:cNvCxnSpPr>
                <a:stCxn id="70" idx="3"/>
                <a:endCxn id="65" idx="0"/>
              </p:cNvCxnSpPr>
              <p:nvPr/>
            </p:nvCxnSpPr>
            <p:spPr bwMode="auto">
              <a:xfrm>
                <a:off x="3117320" y="4089801"/>
                <a:ext cx="9021" cy="324359"/>
              </a:xfrm>
              <a:prstGeom prst="bentConnector2">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9" name="図 68">
                <a:extLst>
                  <a:ext uri="{FF2B5EF4-FFF2-40B4-BE49-F238E27FC236}">
                    <a16:creationId xmlns:a16="http://schemas.microsoft.com/office/drawing/2014/main" id="{2AA12758-03F2-4FCD-BFDF-E539ECC7C5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73098" y="3940048"/>
                <a:ext cx="358446" cy="291843"/>
              </a:xfrm>
              <a:prstGeom prst="rect">
                <a:avLst/>
              </a:prstGeom>
            </p:spPr>
          </p:pic>
          <p:pic>
            <p:nvPicPr>
              <p:cNvPr id="70" name="図 69">
                <a:extLst>
                  <a:ext uri="{FF2B5EF4-FFF2-40B4-BE49-F238E27FC236}">
                    <a16:creationId xmlns:a16="http://schemas.microsoft.com/office/drawing/2014/main" id="{A51BE78F-C19C-4A58-914D-65AFFA7817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58874" y="3943879"/>
                <a:ext cx="358446" cy="291843"/>
              </a:xfrm>
              <a:prstGeom prst="rect">
                <a:avLst/>
              </a:prstGeom>
            </p:spPr>
          </p:pic>
        </p:grpSp>
        <p:grpSp>
          <p:nvGrpSpPr>
            <p:cNvPr id="71" name="グループ化 70">
              <a:extLst>
                <a:ext uri="{FF2B5EF4-FFF2-40B4-BE49-F238E27FC236}">
                  <a16:creationId xmlns:a16="http://schemas.microsoft.com/office/drawing/2014/main" id="{23600C61-B588-40A0-9CAD-F8A2ED46A236}"/>
                </a:ext>
              </a:extLst>
            </p:cNvPr>
            <p:cNvGrpSpPr/>
            <p:nvPr/>
          </p:nvGrpSpPr>
          <p:grpSpPr>
            <a:xfrm>
              <a:off x="2106803" y="3904821"/>
              <a:ext cx="1503036" cy="1014643"/>
              <a:chOff x="2394950" y="3683805"/>
              <a:chExt cx="1439387" cy="1014643"/>
            </a:xfrm>
          </p:grpSpPr>
          <p:pic>
            <p:nvPicPr>
              <p:cNvPr id="72" name="図 71" descr="C:\Users\i4051445\AppData\Local\Microsoft\Windows\Temporary Internet Files\Content.IE5\YSBF5N30\MC900428957[1].wmf">
                <a:extLst>
                  <a:ext uri="{FF2B5EF4-FFF2-40B4-BE49-F238E27FC236}">
                    <a16:creationId xmlns:a16="http://schemas.microsoft.com/office/drawing/2014/main" id="{71D1E67C-96FE-4FE5-A73B-EBF294E2CD40}"/>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7961" y="4414160"/>
                <a:ext cx="246418" cy="216376"/>
              </a:xfrm>
              <a:prstGeom prst="rect">
                <a:avLst/>
              </a:prstGeom>
              <a:noFill/>
              <a:ln w="9525">
                <a:noFill/>
                <a:miter lim="800000"/>
                <a:headEnd/>
                <a:tailEnd/>
              </a:ln>
            </p:spPr>
          </p:pic>
          <p:cxnSp>
            <p:nvCxnSpPr>
              <p:cNvPr id="73" name="直線コネクタ 72">
                <a:extLst>
                  <a:ext uri="{FF2B5EF4-FFF2-40B4-BE49-F238E27FC236}">
                    <a16:creationId xmlns:a16="http://schemas.microsoft.com/office/drawing/2014/main" id="{588CED05-3370-4F43-94B8-36BBA372EFB2}"/>
                  </a:ext>
                </a:extLst>
              </p:cNvPr>
              <p:cNvCxnSpPr>
                <a:cxnSpLocks/>
                <a:endCxn id="72" idx="0"/>
              </p:cNvCxnSpPr>
              <p:nvPr/>
            </p:nvCxnSpPr>
            <p:spPr>
              <a:xfrm flipH="1">
                <a:off x="2791170" y="4240648"/>
                <a:ext cx="335359" cy="17351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8A9540EB-4CFC-44B7-863C-043092A953CC}"/>
                  </a:ext>
                </a:extLst>
              </p:cNvPr>
              <p:cNvCxnSpPr>
                <a:cxnSpLocks/>
                <a:stCxn id="77" idx="0"/>
              </p:cNvCxnSpPr>
              <p:nvPr/>
            </p:nvCxnSpPr>
            <p:spPr>
              <a:xfrm flipV="1">
                <a:off x="3126341" y="4234945"/>
                <a:ext cx="0" cy="17921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CB21D8A6-78D1-46D6-8DA0-BCC1286893C9}"/>
                  </a:ext>
                </a:extLst>
              </p:cNvPr>
              <p:cNvCxnSpPr>
                <a:cxnSpLocks/>
                <a:stCxn id="76" idx="0"/>
              </p:cNvCxnSpPr>
              <p:nvPr/>
            </p:nvCxnSpPr>
            <p:spPr>
              <a:xfrm flipH="1" flipV="1">
                <a:off x="3125436" y="4235812"/>
                <a:ext cx="335421" cy="17834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76" name="図 75" descr="C:\Users\i4051445\AppData\Local\Microsoft\Windows\Temporary Internet Files\Content.IE5\YSBF5N30\MC900428957[1].wmf">
                <a:extLst>
                  <a:ext uri="{FF2B5EF4-FFF2-40B4-BE49-F238E27FC236}">
                    <a16:creationId xmlns:a16="http://schemas.microsoft.com/office/drawing/2014/main" id="{45DF244E-5278-45D2-9EB5-28EC0465EFBA}"/>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3336760" y="4414160"/>
                <a:ext cx="247962" cy="216376"/>
              </a:xfrm>
              <a:prstGeom prst="rect">
                <a:avLst/>
              </a:prstGeom>
              <a:noFill/>
              <a:ln w="9525">
                <a:noFill/>
                <a:miter lim="800000"/>
                <a:headEnd/>
                <a:tailEnd/>
              </a:ln>
            </p:spPr>
          </p:pic>
          <p:pic>
            <p:nvPicPr>
              <p:cNvPr id="77" name="図 76" descr="C:\Users\i4051445\AppData\Local\Microsoft\Windows\Temporary Internet Files\Content.IE5\YSBF5N30\MC900428957[1].wmf">
                <a:extLst>
                  <a:ext uri="{FF2B5EF4-FFF2-40B4-BE49-F238E27FC236}">
                    <a16:creationId xmlns:a16="http://schemas.microsoft.com/office/drawing/2014/main" id="{26051973-55DD-4098-A282-4521BA755D31}"/>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3003132" y="4414160"/>
                <a:ext cx="246418" cy="216376"/>
              </a:xfrm>
              <a:prstGeom prst="rect">
                <a:avLst/>
              </a:prstGeom>
              <a:noFill/>
              <a:ln w="9525">
                <a:noFill/>
                <a:miter lim="800000"/>
                <a:headEnd/>
                <a:tailEnd/>
              </a:ln>
            </p:spPr>
          </p:pic>
          <p:sp>
            <p:nvSpPr>
              <p:cNvPr id="78" name="メモ 35">
                <a:extLst>
                  <a:ext uri="{FF2B5EF4-FFF2-40B4-BE49-F238E27FC236}">
                    <a16:creationId xmlns:a16="http://schemas.microsoft.com/office/drawing/2014/main" id="{DADB7EAA-3654-4258-8319-9BDF381D2BBF}"/>
                  </a:ext>
                </a:extLst>
              </p:cNvPr>
              <p:cNvSpPr/>
              <p:nvPr/>
            </p:nvSpPr>
            <p:spPr bwMode="auto">
              <a:xfrm>
                <a:off x="2394950" y="3690448"/>
                <a:ext cx="1439387" cy="1008000"/>
              </a:xfrm>
              <a:prstGeom prst="foldedCorner">
                <a:avLst>
                  <a:gd name="adj" fmla="val 0"/>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79" name="正方形/長方形 78">
                <a:extLst>
                  <a:ext uri="{FF2B5EF4-FFF2-40B4-BE49-F238E27FC236}">
                    <a16:creationId xmlns:a16="http://schemas.microsoft.com/office/drawing/2014/main" id="{DE7EA351-80F5-4179-955C-6EC47979BE71}"/>
                  </a:ext>
                </a:extLst>
              </p:cNvPr>
              <p:cNvSpPr/>
              <p:nvPr/>
            </p:nvSpPr>
            <p:spPr>
              <a:xfrm>
                <a:off x="2421765" y="3683805"/>
                <a:ext cx="628754" cy="232371"/>
              </a:xfrm>
              <a:prstGeom prst="rect">
                <a:avLst/>
              </a:prstGeom>
            </p:spPr>
            <p:txBody>
              <a:bodyPr wrap="square">
                <a:spAutoFit/>
              </a:bodyPr>
              <a:lstStyle/>
              <a:p>
                <a:pPr algn="ctr"/>
                <a:r>
                  <a:rPr lang="en-US" altLang="ja-JP" sz="700" dirty="0">
                    <a:solidFill>
                      <a:schemeClr val="tx1"/>
                    </a:solidFill>
                    <a:latin typeface="メイリオ" panose="020B0604030504040204" pitchFamily="50" charset="-128"/>
                  </a:rPr>
                  <a:t>A</a:t>
                </a:r>
                <a:r>
                  <a:rPr lang="ja-JP" altLang="en-US" sz="700" dirty="0">
                    <a:solidFill>
                      <a:schemeClr val="tx1"/>
                    </a:solidFill>
                    <a:latin typeface="メイリオ" panose="020B0604030504040204" pitchFamily="50" charset="-128"/>
                  </a:rPr>
                  <a:t>庁舎</a:t>
                </a:r>
              </a:p>
            </p:txBody>
          </p:sp>
          <p:pic>
            <p:nvPicPr>
              <p:cNvPr id="80" name="図 79">
                <a:extLst>
                  <a:ext uri="{FF2B5EF4-FFF2-40B4-BE49-F238E27FC236}">
                    <a16:creationId xmlns:a16="http://schemas.microsoft.com/office/drawing/2014/main" id="{23591E67-66A9-4793-9D49-D09B0829FF6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73098" y="3949192"/>
                <a:ext cx="358446" cy="291843"/>
              </a:xfrm>
              <a:prstGeom prst="rect">
                <a:avLst/>
              </a:prstGeom>
            </p:spPr>
          </p:pic>
          <p:cxnSp>
            <p:nvCxnSpPr>
              <p:cNvPr id="81" name="コネクタ: カギ線 209">
                <a:extLst>
                  <a:ext uri="{FF2B5EF4-FFF2-40B4-BE49-F238E27FC236}">
                    <a16:creationId xmlns:a16="http://schemas.microsoft.com/office/drawing/2014/main" id="{854F3433-D2DE-4009-A996-25848E815204}"/>
                  </a:ext>
                </a:extLst>
              </p:cNvPr>
              <p:cNvCxnSpPr>
                <a:stCxn id="80" idx="3"/>
                <a:endCxn id="77" idx="0"/>
              </p:cNvCxnSpPr>
              <p:nvPr/>
            </p:nvCxnSpPr>
            <p:spPr bwMode="auto">
              <a:xfrm>
                <a:off x="2931544" y="4095114"/>
                <a:ext cx="194797" cy="319046"/>
              </a:xfrm>
              <a:prstGeom prst="bentConnector2">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2" name="図 81">
                <a:extLst>
                  <a:ext uri="{FF2B5EF4-FFF2-40B4-BE49-F238E27FC236}">
                    <a16:creationId xmlns:a16="http://schemas.microsoft.com/office/drawing/2014/main" id="{1A1A5EF0-882B-4A78-AA34-BEB84978CF2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58874" y="3953023"/>
                <a:ext cx="358446" cy="291843"/>
              </a:xfrm>
              <a:prstGeom prst="rect">
                <a:avLst/>
              </a:prstGeom>
            </p:spPr>
          </p:pic>
        </p:grpSp>
        <p:grpSp>
          <p:nvGrpSpPr>
            <p:cNvPr id="83" name="グループ化 82">
              <a:extLst>
                <a:ext uri="{FF2B5EF4-FFF2-40B4-BE49-F238E27FC236}">
                  <a16:creationId xmlns:a16="http://schemas.microsoft.com/office/drawing/2014/main" id="{E8C79FEF-783D-48B3-9BE2-25242FFA1DAB}"/>
                </a:ext>
              </a:extLst>
            </p:cNvPr>
            <p:cNvGrpSpPr/>
            <p:nvPr/>
          </p:nvGrpSpPr>
          <p:grpSpPr>
            <a:xfrm>
              <a:off x="3203579" y="2776310"/>
              <a:ext cx="1284377" cy="1014643"/>
              <a:chOff x="2421765" y="3683805"/>
              <a:chExt cx="1284377" cy="1014643"/>
            </a:xfrm>
          </p:grpSpPr>
          <p:pic>
            <p:nvPicPr>
              <p:cNvPr id="84" name="図 83" descr="C:\Users\i4051445\AppData\Local\Microsoft\Windows\Temporary Internet Files\Content.IE5\YSBF5N30\MC900428957[1].wmf">
                <a:extLst>
                  <a:ext uri="{FF2B5EF4-FFF2-40B4-BE49-F238E27FC236}">
                    <a16:creationId xmlns:a16="http://schemas.microsoft.com/office/drawing/2014/main" id="{316D4FF2-1248-4CA0-A140-4AB450272457}"/>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7961" y="4414160"/>
                <a:ext cx="246418" cy="216376"/>
              </a:xfrm>
              <a:prstGeom prst="rect">
                <a:avLst/>
              </a:prstGeom>
              <a:noFill/>
              <a:ln w="9525">
                <a:noFill/>
                <a:miter lim="800000"/>
                <a:headEnd/>
                <a:tailEnd/>
              </a:ln>
            </p:spPr>
          </p:pic>
          <p:cxnSp>
            <p:nvCxnSpPr>
              <p:cNvPr id="85" name="直線コネクタ 84">
                <a:extLst>
                  <a:ext uri="{FF2B5EF4-FFF2-40B4-BE49-F238E27FC236}">
                    <a16:creationId xmlns:a16="http://schemas.microsoft.com/office/drawing/2014/main" id="{5369AEE9-F3D2-4819-8614-3AF7C15D9AB9}"/>
                  </a:ext>
                </a:extLst>
              </p:cNvPr>
              <p:cNvCxnSpPr>
                <a:cxnSpLocks/>
                <a:endCxn id="84" idx="0"/>
              </p:cNvCxnSpPr>
              <p:nvPr/>
            </p:nvCxnSpPr>
            <p:spPr>
              <a:xfrm flipH="1">
                <a:off x="2791170" y="4240648"/>
                <a:ext cx="335359" cy="17351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17E2BD2E-0BF3-49E5-AEF4-5C3A22DFAB5F}"/>
                  </a:ext>
                </a:extLst>
              </p:cNvPr>
              <p:cNvCxnSpPr>
                <a:cxnSpLocks/>
                <a:stCxn id="89" idx="0"/>
              </p:cNvCxnSpPr>
              <p:nvPr/>
            </p:nvCxnSpPr>
            <p:spPr>
              <a:xfrm flipV="1">
                <a:off x="3126341" y="4234945"/>
                <a:ext cx="0" cy="17921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62921A25-80A9-4814-8B01-D9D2E046DF09}"/>
                  </a:ext>
                </a:extLst>
              </p:cNvPr>
              <p:cNvCxnSpPr>
                <a:cxnSpLocks/>
                <a:stCxn id="88" idx="0"/>
              </p:cNvCxnSpPr>
              <p:nvPr/>
            </p:nvCxnSpPr>
            <p:spPr>
              <a:xfrm flipH="1" flipV="1">
                <a:off x="3125436" y="4235812"/>
                <a:ext cx="335421" cy="17834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88" name="図 87" descr="C:\Users\i4051445\AppData\Local\Microsoft\Windows\Temporary Internet Files\Content.IE5\YSBF5N30\MC900428957[1].wmf">
                <a:extLst>
                  <a:ext uri="{FF2B5EF4-FFF2-40B4-BE49-F238E27FC236}">
                    <a16:creationId xmlns:a16="http://schemas.microsoft.com/office/drawing/2014/main" id="{D99A0DA0-6F54-4D14-AC43-0CF8975F0B4D}"/>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3336760" y="4414160"/>
                <a:ext cx="247962" cy="216376"/>
              </a:xfrm>
              <a:prstGeom prst="rect">
                <a:avLst/>
              </a:prstGeom>
              <a:noFill/>
              <a:ln w="9525">
                <a:noFill/>
                <a:miter lim="800000"/>
                <a:headEnd/>
                <a:tailEnd/>
              </a:ln>
            </p:spPr>
          </p:pic>
          <p:pic>
            <p:nvPicPr>
              <p:cNvPr id="89" name="図 88" descr="C:\Users\i4051445\AppData\Local\Microsoft\Windows\Temporary Internet Files\Content.IE5\YSBF5N30\MC900428957[1].wmf">
                <a:extLst>
                  <a:ext uri="{FF2B5EF4-FFF2-40B4-BE49-F238E27FC236}">
                    <a16:creationId xmlns:a16="http://schemas.microsoft.com/office/drawing/2014/main" id="{A1B8C230-3C23-4333-8612-D028E7BB80DB}"/>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3003132" y="4414160"/>
                <a:ext cx="246418" cy="216376"/>
              </a:xfrm>
              <a:prstGeom prst="rect">
                <a:avLst/>
              </a:prstGeom>
              <a:noFill/>
              <a:ln w="9525">
                <a:noFill/>
                <a:miter lim="800000"/>
                <a:headEnd/>
                <a:tailEnd/>
              </a:ln>
            </p:spPr>
          </p:pic>
          <p:sp>
            <p:nvSpPr>
              <p:cNvPr id="90" name="メモ 35">
                <a:extLst>
                  <a:ext uri="{FF2B5EF4-FFF2-40B4-BE49-F238E27FC236}">
                    <a16:creationId xmlns:a16="http://schemas.microsoft.com/office/drawing/2014/main" id="{FDBDD012-9295-4D1D-B390-B0AE2A71CB01}"/>
                  </a:ext>
                </a:extLst>
              </p:cNvPr>
              <p:cNvSpPr/>
              <p:nvPr/>
            </p:nvSpPr>
            <p:spPr bwMode="auto">
              <a:xfrm>
                <a:off x="2526304" y="3690448"/>
                <a:ext cx="1179838" cy="1008000"/>
              </a:xfrm>
              <a:prstGeom prst="foldedCorner">
                <a:avLst>
                  <a:gd name="adj" fmla="val 0"/>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91" name="正方形/長方形 90">
                <a:extLst>
                  <a:ext uri="{FF2B5EF4-FFF2-40B4-BE49-F238E27FC236}">
                    <a16:creationId xmlns:a16="http://schemas.microsoft.com/office/drawing/2014/main" id="{3541EE93-6003-44B6-80B9-97EA7FEDBF14}"/>
                  </a:ext>
                </a:extLst>
              </p:cNvPr>
              <p:cNvSpPr/>
              <p:nvPr/>
            </p:nvSpPr>
            <p:spPr>
              <a:xfrm>
                <a:off x="2421765" y="3683805"/>
                <a:ext cx="628754" cy="232371"/>
              </a:xfrm>
              <a:prstGeom prst="rect">
                <a:avLst/>
              </a:prstGeom>
            </p:spPr>
            <p:txBody>
              <a:bodyPr wrap="square">
                <a:spAutoFit/>
              </a:bodyPr>
              <a:lstStyle/>
              <a:p>
                <a:pPr algn="ctr"/>
                <a:r>
                  <a:rPr lang="en-US" altLang="ja-JP" sz="700" dirty="0">
                    <a:solidFill>
                      <a:schemeClr val="tx1"/>
                    </a:solidFill>
                    <a:latin typeface="メイリオ" panose="020B0604030504040204" pitchFamily="50" charset="-128"/>
                  </a:rPr>
                  <a:t>C</a:t>
                </a:r>
                <a:r>
                  <a:rPr lang="ja-JP" altLang="en-US" sz="700" dirty="0">
                    <a:solidFill>
                      <a:schemeClr val="tx1"/>
                    </a:solidFill>
                    <a:latin typeface="メイリオ" panose="020B0604030504040204" pitchFamily="50" charset="-128"/>
                  </a:rPr>
                  <a:t>庁舎</a:t>
                </a:r>
              </a:p>
            </p:txBody>
          </p:sp>
        </p:grpSp>
        <p:pic>
          <p:nvPicPr>
            <p:cNvPr id="92" name="図 91">
              <a:extLst>
                <a:ext uri="{FF2B5EF4-FFF2-40B4-BE49-F238E27FC236}">
                  <a16:creationId xmlns:a16="http://schemas.microsoft.com/office/drawing/2014/main" id="{9720E990-5E3B-4BC1-8D06-55676B802BA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55184" y="3213171"/>
              <a:ext cx="358446" cy="291843"/>
            </a:xfrm>
            <a:prstGeom prst="rect">
              <a:avLst/>
            </a:prstGeom>
          </p:spPr>
        </p:pic>
        <p:cxnSp>
          <p:nvCxnSpPr>
            <p:cNvPr id="93" name="コネクタ: カギ線 225">
              <a:extLst>
                <a:ext uri="{FF2B5EF4-FFF2-40B4-BE49-F238E27FC236}">
                  <a16:creationId xmlns:a16="http://schemas.microsoft.com/office/drawing/2014/main" id="{67563836-1C10-4360-B709-B089A317B489}"/>
                </a:ext>
              </a:extLst>
            </p:cNvPr>
            <p:cNvCxnSpPr>
              <a:stCxn id="77" idx="0"/>
              <a:endCxn id="70" idx="3"/>
            </p:cNvCxnSpPr>
            <p:nvPr/>
          </p:nvCxnSpPr>
          <p:spPr bwMode="auto">
            <a:xfrm rot="16200000" flipV="1">
              <a:off x="1600973" y="3365618"/>
              <a:ext cx="1452870" cy="1086245"/>
            </a:xfrm>
            <a:prstGeom prst="bentConnector2">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コネクタ: カギ線 227">
              <a:extLst>
                <a:ext uri="{FF2B5EF4-FFF2-40B4-BE49-F238E27FC236}">
                  <a16:creationId xmlns:a16="http://schemas.microsoft.com/office/drawing/2014/main" id="{D5E5AB29-758D-443F-8418-F58BD5FA2D9A}"/>
                </a:ext>
              </a:extLst>
            </p:cNvPr>
            <p:cNvCxnSpPr>
              <a:stCxn id="77" idx="0"/>
              <a:endCxn id="89" idx="0"/>
            </p:cNvCxnSpPr>
            <p:nvPr/>
          </p:nvCxnSpPr>
          <p:spPr bwMode="auto">
            <a:xfrm rot="5400000" flipH="1" flipV="1">
              <a:off x="2825090" y="3552112"/>
              <a:ext cx="1128511" cy="1037619"/>
            </a:xfrm>
            <a:prstGeom prst="bentConnector3">
              <a:avLst>
                <a:gd name="adj1" fmla="val 12869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5" name="図 94">
              <a:extLst>
                <a:ext uri="{FF2B5EF4-FFF2-40B4-BE49-F238E27FC236}">
                  <a16:creationId xmlns:a16="http://schemas.microsoft.com/office/drawing/2014/main" id="{6798329D-B213-45F8-A04A-0D5970CBB2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17024" y="4003670"/>
              <a:ext cx="358446" cy="291843"/>
            </a:xfrm>
            <a:prstGeom prst="rect">
              <a:avLst/>
            </a:prstGeom>
          </p:spPr>
        </p:pic>
        <p:pic>
          <p:nvPicPr>
            <p:cNvPr id="96" name="図 95">
              <a:extLst>
                <a:ext uri="{FF2B5EF4-FFF2-40B4-BE49-F238E27FC236}">
                  <a16:creationId xmlns:a16="http://schemas.microsoft.com/office/drawing/2014/main" id="{9D57A943-F972-4F38-8DA8-C64D8152C0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02800" y="4007501"/>
              <a:ext cx="358446" cy="291843"/>
            </a:xfrm>
            <a:prstGeom prst="rect">
              <a:avLst/>
            </a:prstGeom>
          </p:spPr>
        </p:pic>
        <p:cxnSp>
          <p:nvCxnSpPr>
            <p:cNvPr id="97" name="コネクタ: カギ線 232">
              <a:extLst>
                <a:ext uri="{FF2B5EF4-FFF2-40B4-BE49-F238E27FC236}">
                  <a16:creationId xmlns:a16="http://schemas.microsoft.com/office/drawing/2014/main" id="{B0C78CF7-8977-4BEE-9668-55A0772FB874}"/>
                </a:ext>
              </a:extLst>
            </p:cNvPr>
            <p:cNvCxnSpPr>
              <a:stCxn id="77" idx="0"/>
              <a:endCxn id="95" idx="1"/>
            </p:cNvCxnSpPr>
            <p:nvPr/>
          </p:nvCxnSpPr>
          <p:spPr bwMode="auto">
            <a:xfrm rot="5400000" flipH="1" flipV="1">
              <a:off x="2700988" y="4319140"/>
              <a:ext cx="485584" cy="146488"/>
            </a:xfrm>
            <a:prstGeom prst="bentConnector2">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8" name="星: 16 pt 2">
              <a:extLst>
                <a:ext uri="{FF2B5EF4-FFF2-40B4-BE49-F238E27FC236}">
                  <a16:creationId xmlns:a16="http://schemas.microsoft.com/office/drawing/2014/main" id="{4EC5ACBE-0EB5-418D-A866-54F49581C72E}"/>
                </a:ext>
              </a:extLst>
            </p:cNvPr>
            <p:cNvSpPr/>
            <p:nvPr/>
          </p:nvSpPr>
          <p:spPr bwMode="auto">
            <a:xfrm rot="21027640">
              <a:off x="1118022" y="4576016"/>
              <a:ext cx="1388349" cy="299347"/>
            </a:xfrm>
            <a:prstGeom prst="star16">
              <a:avLst/>
            </a:prstGeom>
            <a:solidFill>
              <a:srgbClr val="DF5327"/>
            </a:solidFill>
            <a:ln>
              <a:solidFill>
                <a:srgbClr val="FF0000"/>
              </a:solidFill>
            </a:ln>
          </p:spPr>
          <p:style>
            <a:lnRef idx="0">
              <a:scrgbClr r="0" g="0" b="0"/>
            </a:lnRef>
            <a:fillRef idx="0">
              <a:scrgbClr r="0" g="0" b="0"/>
            </a:fillRef>
            <a:effectRef idx="0">
              <a:scrgbClr r="0" g="0" b="0"/>
            </a:effectRef>
            <a:fontRef idx="minor">
              <a:schemeClr val="lt1"/>
            </a:fontRef>
          </p:style>
          <p:txBody>
            <a:bodyPr vert="horz" wrap="square" lIns="0" tIns="0" rIns="0" bIns="0" numCol="1" rtlCol="0" anchor="ctr" anchorCtr="0" compatLnSpc="1">
              <a:prstTxWarp prst="textNoShape">
                <a:avLst/>
              </a:prstTxWarp>
              <a:spAutoFit/>
            </a:bodyPr>
            <a:lstStyle/>
            <a:p>
              <a:pPr algn="ctr"/>
              <a:r>
                <a:rPr lang="ja-JP" altLang="en-US" sz="800" dirty="0">
                  <a:solidFill>
                    <a:schemeClr val="bg1"/>
                  </a:solidFill>
                  <a:latin typeface="Arial" charset="0"/>
                  <a:ea typeface="メイリオ" pitchFamily="50" charset="-128"/>
                </a:rPr>
                <a:t>管理がバラバラ</a:t>
              </a:r>
            </a:p>
          </p:txBody>
        </p:sp>
      </p:grpSp>
      <p:sp>
        <p:nvSpPr>
          <p:cNvPr id="99" name="Shape 128"/>
          <p:cNvSpPr/>
          <p:nvPr/>
        </p:nvSpPr>
        <p:spPr>
          <a:xfrm>
            <a:off x="277029" y="688691"/>
            <a:ext cx="9327728"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情報システムの刷新によるデジタル化と</a:t>
            </a:r>
            <a:r>
              <a:rPr kumimoji="0" lang="en-US" altLang="ja-JP" sz="1687" kern="0" dirty="0">
                <a:solidFill>
                  <a:srgbClr val="C00000"/>
                </a:solidFill>
                <a:latin typeface="メイリオ" panose="020B0604030504040204" pitchFamily="50" charset="-128"/>
                <a:sym typeface="Helvetica Light"/>
              </a:rPr>
              <a:t>BPR</a:t>
            </a:r>
            <a:r>
              <a:rPr kumimoji="0" lang="ja-JP" altLang="en-US" sz="1687" kern="0" dirty="0">
                <a:solidFill>
                  <a:srgbClr val="C00000"/>
                </a:solidFill>
                <a:latin typeface="メイリオ" panose="020B0604030504040204" pitchFamily="50" charset="-128"/>
                <a:sym typeface="Helvetica Light"/>
              </a:rPr>
              <a:t>の推進（３／３）</a:t>
            </a:r>
            <a:endParaRPr kumimoji="0" lang="en-US" altLang="ja-JP" sz="1687" kern="0" dirty="0">
              <a:solidFill>
                <a:srgbClr val="C00000"/>
              </a:solidFill>
              <a:latin typeface="メイリオ" panose="020B0604030504040204" pitchFamily="50" charset="-128"/>
              <a:sym typeface="Helvetica Light"/>
            </a:endParaRPr>
          </a:p>
        </p:txBody>
      </p:sp>
      <p:sp>
        <p:nvSpPr>
          <p:cNvPr id="100" name="正方形/長方形 99"/>
          <p:cNvSpPr/>
          <p:nvPr/>
        </p:nvSpPr>
        <p:spPr>
          <a:xfrm>
            <a:off x="4847751" y="5456947"/>
            <a:ext cx="4445576" cy="1311128"/>
          </a:xfrm>
          <a:prstGeom prst="rect">
            <a:avLst/>
          </a:prstGeom>
          <a:ln>
            <a:solidFill>
              <a:srgbClr val="DF5327"/>
            </a:solidFill>
          </a:ln>
        </p:spPr>
        <p:txBody>
          <a:bodyPr wrap="square">
            <a:spAutoFit/>
          </a:bodyPr>
          <a:lstStyle/>
          <a:p>
            <a:r>
              <a:rPr lang="en-US" altLang="ja-JP" sz="1100" dirty="0">
                <a:solidFill>
                  <a:schemeClr val="tx1"/>
                </a:solidFill>
                <a:latin typeface="+mj-ea"/>
              </a:rPr>
              <a:t>【</a:t>
            </a:r>
            <a:r>
              <a:rPr lang="ja-JP" altLang="en-US" sz="1100" dirty="0">
                <a:solidFill>
                  <a:schemeClr val="tx1"/>
                </a:solidFill>
                <a:latin typeface="+mj-ea"/>
              </a:rPr>
              <a:t>期待される効果</a:t>
            </a:r>
            <a:r>
              <a:rPr lang="en-US" altLang="ja-JP" sz="1100" dirty="0">
                <a:solidFill>
                  <a:schemeClr val="tx1"/>
                </a:solidFill>
                <a:latin typeface="+mj-ea"/>
              </a:rPr>
              <a:t>】</a:t>
            </a:r>
          </a:p>
          <a:p>
            <a:r>
              <a:rPr lang="ja-JP" altLang="en-US" sz="1100" dirty="0">
                <a:solidFill>
                  <a:schemeClr val="tx1"/>
                </a:solidFill>
                <a:latin typeface="+mj-ea"/>
              </a:rPr>
              <a:t>・市民ニーズに応じた迅速なシステム開発の実現</a:t>
            </a:r>
            <a:endParaRPr lang="en-US" altLang="ja-JP" sz="1100" dirty="0">
              <a:solidFill>
                <a:schemeClr val="tx1"/>
              </a:solidFill>
              <a:latin typeface="+mj-ea"/>
            </a:endParaRPr>
          </a:p>
          <a:p>
            <a:r>
              <a:rPr lang="ja-JP" altLang="en-US" sz="1100" dirty="0">
                <a:solidFill>
                  <a:schemeClr val="tx1"/>
                </a:solidFill>
                <a:latin typeface="+mj-ea"/>
                <a:cs typeface="メイリオ" pitchFamily="50" charset="-128"/>
              </a:rPr>
              <a:t>・</a:t>
            </a:r>
            <a:r>
              <a:rPr lang="ja-JP" altLang="en-US" sz="1100" dirty="0">
                <a:solidFill>
                  <a:schemeClr val="tx1"/>
                </a:solidFill>
                <a:latin typeface="Arial" charset="0"/>
                <a:cs typeface="メイリオ" pitchFamily="50" charset="-128"/>
              </a:rPr>
              <a:t>無駄を省いたサーバリソースと従量課金によるコスト削減</a:t>
            </a:r>
            <a:endParaRPr lang="en-US" altLang="ja-JP" sz="1100" dirty="0">
              <a:solidFill>
                <a:schemeClr val="tx1"/>
              </a:solidFill>
              <a:latin typeface="Arial" charset="0"/>
              <a:cs typeface="メイリオ" pitchFamily="50" charset="-128"/>
            </a:endParaRPr>
          </a:p>
          <a:p>
            <a:r>
              <a:rPr lang="ja-JP" altLang="en-US" sz="1100" dirty="0">
                <a:solidFill>
                  <a:schemeClr val="tx1"/>
                </a:solidFill>
                <a:latin typeface="+mj-ea"/>
                <a:cs typeface="メイリオ" pitchFamily="50" charset="-128"/>
              </a:rPr>
              <a:t>・サーバの集中管理等による管理業務の軽減</a:t>
            </a:r>
            <a:endParaRPr lang="en-US" altLang="ja-JP" sz="1100" dirty="0">
              <a:solidFill>
                <a:schemeClr val="tx1"/>
              </a:solidFill>
              <a:latin typeface="Arial" charset="0"/>
              <a:cs typeface="メイリオ" pitchFamily="50" charset="-128"/>
            </a:endParaRPr>
          </a:p>
          <a:p>
            <a:pPr>
              <a:lnSpc>
                <a:spcPct val="120000"/>
              </a:lnSpc>
            </a:pPr>
            <a:r>
              <a:rPr lang="ja-JP" altLang="en-US" sz="1100" dirty="0">
                <a:solidFill>
                  <a:schemeClr val="tx1"/>
                </a:solidFill>
                <a:latin typeface="Arial" charset="0"/>
                <a:cs typeface="メイリオ" pitchFamily="50" charset="-128"/>
              </a:rPr>
              <a:t>・人口減少社会・デジタル社会における住民サービスの維持・向上　</a:t>
            </a:r>
            <a:endParaRPr lang="en-US" altLang="ja-JP" sz="1100" dirty="0">
              <a:solidFill>
                <a:schemeClr val="tx1"/>
              </a:solidFill>
              <a:latin typeface="Arial" charset="0"/>
              <a:cs typeface="メイリオ" pitchFamily="50" charset="-128"/>
            </a:endParaRPr>
          </a:p>
        </p:txBody>
      </p:sp>
      <p:grpSp>
        <p:nvGrpSpPr>
          <p:cNvPr id="101" name="グループ化 100"/>
          <p:cNvGrpSpPr/>
          <p:nvPr/>
        </p:nvGrpSpPr>
        <p:grpSpPr>
          <a:xfrm>
            <a:off x="4066216" y="6248999"/>
            <a:ext cx="398581" cy="399613"/>
            <a:chOff x="8232799" y="5708958"/>
            <a:chExt cx="313412" cy="448410"/>
          </a:xfrm>
        </p:grpSpPr>
        <p:sp>
          <p:nvSpPr>
            <p:cNvPr id="102" name="山形 101"/>
            <p:cNvSpPr/>
            <p:nvPr/>
          </p:nvSpPr>
          <p:spPr bwMode="auto">
            <a:xfrm>
              <a:off x="8370723" y="5708958"/>
              <a:ext cx="175488" cy="443347"/>
            </a:xfrm>
            <a:prstGeom prst="chevron">
              <a:avLst/>
            </a:prstGeom>
            <a:noFill/>
            <a:ln w="1905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103" name="山形 102"/>
            <p:cNvSpPr/>
            <p:nvPr/>
          </p:nvSpPr>
          <p:spPr bwMode="auto">
            <a:xfrm>
              <a:off x="8232799" y="5714021"/>
              <a:ext cx="175488" cy="443347"/>
            </a:xfrm>
            <a:prstGeom prst="chevron">
              <a:avLst/>
            </a:prstGeom>
            <a:noFill/>
            <a:ln w="1905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grpSp>
      <p:sp>
        <p:nvSpPr>
          <p:cNvPr id="104" name="角丸四角形 103"/>
          <p:cNvSpPr/>
          <p:nvPr/>
        </p:nvSpPr>
        <p:spPr bwMode="auto">
          <a:xfrm>
            <a:off x="421549" y="5105490"/>
            <a:ext cx="4171140" cy="786598"/>
          </a:xfrm>
          <a:prstGeom prst="roundRect">
            <a:avLst/>
          </a:prstGeom>
          <a:solidFill>
            <a:schemeClr val="accent5"/>
          </a:solidFill>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spAutoFit/>
          </a:bodyPr>
          <a:lstStyle/>
          <a:p>
            <a:r>
              <a:rPr lang="ja-JP" altLang="en-US" sz="1100" b="1" dirty="0">
                <a:solidFill>
                  <a:schemeClr val="accent2"/>
                </a:solidFill>
                <a:latin typeface="Arial" charset="0"/>
                <a:ea typeface="メイリオ" pitchFamily="50" charset="-128"/>
                <a:cs typeface="メイリオ" pitchFamily="50" charset="-128"/>
              </a:rPr>
              <a:t>　取組の経過</a:t>
            </a:r>
            <a:endParaRPr lang="en-US" altLang="ja-JP" sz="1100" b="1" dirty="0">
              <a:solidFill>
                <a:schemeClr val="accent2"/>
              </a:solidFill>
              <a:latin typeface="Arial" charset="0"/>
              <a:ea typeface="メイリオ" pitchFamily="50" charset="-128"/>
              <a:cs typeface="メイリオ" pitchFamily="50" charset="-128"/>
            </a:endParaRPr>
          </a:p>
          <a:p>
            <a:r>
              <a:rPr lang="ja-JP" altLang="en-US" sz="1100" dirty="0">
                <a:solidFill>
                  <a:schemeClr val="tx1"/>
                </a:solidFill>
                <a:latin typeface="Arial" charset="0"/>
                <a:ea typeface="メイリオ" pitchFamily="50" charset="-128"/>
                <a:cs typeface="メイリオ" pitchFamily="50" charset="-128"/>
              </a:rPr>
              <a:t>共通クラウドの環境構築中であり、順調に取り組みを進めています。</a:t>
            </a:r>
          </a:p>
        </p:txBody>
      </p:sp>
    </p:spTree>
    <p:extLst>
      <p:ext uri="{BB962C8B-B14F-4D97-AF65-F5344CB8AC3E}">
        <p14:creationId xmlns:p14="http://schemas.microsoft.com/office/powerpoint/2010/main" val="2317748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10"/>
          </p:nvPr>
        </p:nvSpPr>
        <p:spPr>
          <a:xfrm>
            <a:off x="7508304" y="6642100"/>
            <a:ext cx="2311400" cy="180975"/>
          </a:xfr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38</a:t>
            </a:fld>
            <a:endParaRPr kumimoji="0" lang="en-US" altLang="ja-JP" sz="1000">
              <a:solidFill>
                <a:srgbClr val="000000"/>
              </a:solidFill>
              <a:latin typeface="メイリオ" panose="020B0604030504040204" pitchFamily="50" charset="-128"/>
            </a:endParaRPr>
          </a:p>
        </p:txBody>
      </p:sp>
      <p:sp>
        <p:nvSpPr>
          <p:cNvPr id="20" name="Shape 128"/>
          <p:cNvSpPr/>
          <p:nvPr/>
        </p:nvSpPr>
        <p:spPr>
          <a:xfrm>
            <a:off x="269788" y="872716"/>
            <a:ext cx="8679656"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ローコードツールの活用</a:t>
            </a:r>
            <a:endParaRPr kumimoji="0" lang="en-US" altLang="ja-JP" sz="1687" u="sng" kern="0" dirty="0">
              <a:solidFill>
                <a:srgbClr val="C00000"/>
              </a:solidFill>
              <a:latin typeface="メイリオ" panose="020B0604030504040204" pitchFamily="50" charset="-128"/>
              <a:sym typeface="Helvetica Light"/>
            </a:endParaRPr>
          </a:p>
        </p:txBody>
      </p:sp>
      <p:sp>
        <p:nvSpPr>
          <p:cNvPr id="31" name="テキスト ボックス 30"/>
          <p:cNvSpPr txBox="1"/>
          <p:nvPr/>
        </p:nvSpPr>
        <p:spPr>
          <a:xfrm>
            <a:off x="236476" y="1160748"/>
            <a:ext cx="9568222" cy="137037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本市の業務について、紙ベースでの処理を脱却してデジタル化を進め、システムやアプリを導入してより迅速かつ正確に実施する必要性が高まっている。</a:t>
            </a: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一方でアプリ等の開発には、専門性が必要であることに加え、導入にあたって費用や時間かかる等の課題がある。</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しかし近年では、専門知識がなくてもアプリ開発が可能な、いわゆるローコードツールが多く登場しており、これらの課題への解決策のひとつとして積極的な導入に向けた検討と実証を行う。</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これにより旧来のシステム開発に比べ安価かつ迅速な市民サービスの提供が期待できる。</a:t>
            </a:r>
          </a:p>
        </p:txBody>
      </p:sp>
      <p:sp>
        <p:nvSpPr>
          <p:cNvPr id="11" name="正方形/長方形 10"/>
          <p:cNvSpPr/>
          <p:nvPr/>
        </p:nvSpPr>
        <p:spPr>
          <a:xfrm>
            <a:off x="273338" y="4425899"/>
            <a:ext cx="1098092" cy="316753"/>
          </a:xfrm>
          <a:prstGeom prst="rect">
            <a:avLst/>
          </a:prstGeom>
        </p:spPr>
        <p:txBody>
          <a:bodyPr wrap="square">
            <a:spAutoFit/>
          </a:bodyPr>
          <a:lstStyle/>
          <a:p>
            <a:r>
              <a:rPr lang="en-US" altLang="ja-JP" sz="1200">
                <a:solidFill>
                  <a:schemeClr val="tx1"/>
                </a:solidFill>
                <a:latin typeface="Meiryo UI" panose="020B0604030504040204" pitchFamily="50" charset="-128"/>
                <a:ea typeface="Meiryo UI" panose="020B0604030504040204" pitchFamily="50" charset="-128"/>
              </a:rPr>
              <a:t>【</a:t>
            </a:r>
            <a:r>
              <a:rPr lang="ja-JP" altLang="en-US" sz="1200">
                <a:solidFill>
                  <a:schemeClr val="tx1"/>
                </a:solidFill>
                <a:latin typeface="Meiryo UI" panose="020B0604030504040204" pitchFamily="50" charset="-128"/>
                <a:ea typeface="Meiryo UI" panose="020B0604030504040204" pitchFamily="50" charset="-128"/>
              </a:rPr>
              <a:t>スケジュール</a:t>
            </a:r>
            <a:r>
              <a:rPr lang="en-US" altLang="ja-JP" sz="1200">
                <a:solidFill>
                  <a:schemeClr val="tx1"/>
                </a:solidFill>
                <a:latin typeface="Meiryo UI" panose="020B0604030504040204" pitchFamily="50" charset="-128"/>
                <a:ea typeface="Meiryo UI" panose="020B0604030504040204" pitchFamily="50" charset="-128"/>
              </a:rPr>
              <a:t>】</a:t>
            </a:r>
          </a:p>
        </p:txBody>
      </p:sp>
      <p:pic>
        <p:nvPicPr>
          <p:cNvPr id="5" name="図 4" descr="できない・・">
            <a:extLst>
              <a:ext uri="{FF2B5EF4-FFF2-40B4-BE49-F238E27FC236}">
                <a16:creationId xmlns:a16="http://schemas.microsoft.com/office/drawing/2014/main" id="{CAD8F7B4-97F5-4037-9780-1309670C06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9328" y="3347288"/>
            <a:ext cx="866206" cy="919051"/>
          </a:xfrm>
          <a:prstGeom prst="rect">
            <a:avLst/>
          </a:prstGeom>
        </p:spPr>
      </p:pic>
      <p:pic>
        <p:nvPicPr>
          <p:cNvPr id="7" name="図 6" descr="暗い背景に白い文字が書いてある｜｜｜ｐ&#10;&#10;低い精度で自動的に生成された説明">
            <a:extLst>
              <a:ext uri="{FF2B5EF4-FFF2-40B4-BE49-F238E27FC236}">
                <a16:creationId xmlns:a16="http://schemas.microsoft.com/office/drawing/2014/main" id="{693F5B13-1955-496B-B8A9-FFA4E9D2BD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5767" y="3093189"/>
            <a:ext cx="423156" cy="423156"/>
          </a:xfrm>
          <a:prstGeom prst="rect">
            <a:avLst/>
          </a:prstGeom>
        </p:spPr>
      </p:pic>
      <p:pic>
        <p:nvPicPr>
          <p:cNvPr id="9" name="図 8" descr="アイコン が含まれている画像&#10;&#10;自動的に生成された説明">
            <a:extLst>
              <a:ext uri="{FF2B5EF4-FFF2-40B4-BE49-F238E27FC236}">
                <a16:creationId xmlns:a16="http://schemas.microsoft.com/office/drawing/2014/main" id="{BB7CF581-7E9F-44D9-858A-0DC9930B3D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75777" y="2555506"/>
            <a:ext cx="423156" cy="423156"/>
          </a:xfrm>
          <a:prstGeom prst="rect">
            <a:avLst/>
          </a:prstGeom>
        </p:spPr>
      </p:pic>
      <p:pic>
        <p:nvPicPr>
          <p:cNvPr id="25" name="図 24" descr="図形, 設計図, 矢印&#10;&#10;自動的に生成された説明">
            <a:extLst>
              <a:ext uri="{FF2B5EF4-FFF2-40B4-BE49-F238E27FC236}">
                <a16:creationId xmlns:a16="http://schemas.microsoft.com/office/drawing/2014/main" id="{3EA42AF9-8997-4F41-AB18-53886ADC6A2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17572" y="3019093"/>
            <a:ext cx="483776" cy="483776"/>
          </a:xfrm>
          <a:prstGeom prst="rect">
            <a:avLst/>
          </a:prstGeom>
        </p:spPr>
      </p:pic>
      <p:pic>
        <p:nvPicPr>
          <p:cNvPr id="29" name="図 28" descr="チャット">
            <a:extLst>
              <a:ext uri="{FF2B5EF4-FFF2-40B4-BE49-F238E27FC236}">
                <a16:creationId xmlns:a16="http://schemas.microsoft.com/office/drawing/2014/main" id="{8D4553BD-FD96-48F7-A7FF-760F6B33668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22311" y="3578887"/>
            <a:ext cx="519432" cy="681222"/>
          </a:xfrm>
          <a:prstGeom prst="rect">
            <a:avLst/>
          </a:prstGeom>
        </p:spPr>
      </p:pic>
      <p:sp>
        <p:nvSpPr>
          <p:cNvPr id="30" name="吹き出し: 円形 29">
            <a:extLst>
              <a:ext uri="{FF2B5EF4-FFF2-40B4-BE49-F238E27FC236}">
                <a16:creationId xmlns:a16="http://schemas.microsoft.com/office/drawing/2014/main" id="{F6D9BD22-F710-4585-A7B5-DBDDD7AC1240}"/>
              </a:ext>
            </a:extLst>
          </p:cNvPr>
          <p:cNvSpPr/>
          <p:nvPr/>
        </p:nvSpPr>
        <p:spPr bwMode="auto">
          <a:xfrm>
            <a:off x="4180393" y="3519112"/>
            <a:ext cx="880814" cy="821702"/>
          </a:xfrm>
          <a:prstGeom prst="wedgeEllipseCallout">
            <a:avLst>
              <a:gd name="adj1" fmla="val 40259"/>
              <a:gd name="adj2" fmla="val -50651"/>
            </a:avLst>
          </a:prstGeom>
          <a:noFill/>
          <a:ln>
            <a:solidFill>
              <a:schemeClr val="tx1"/>
            </a:solid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39" name="吹き出し: 円形 38">
            <a:extLst>
              <a:ext uri="{FF2B5EF4-FFF2-40B4-BE49-F238E27FC236}">
                <a16:creationId xmlns:a16="http://schemas.microsoft.com/office/drawing/2014/main" id="{C49B9DA8-F975-4DFD-946E-10E5795F2A77}"/>
              </a:ext>
            </a:extLst>
          </p:cNvPr>
          <p:cNvSpPr/>
          <p:nvPr/>
        </p:nvSpPr>
        <p:spPr bwMode="auto">
          <a:xfrm>
            <a:off x="4110105" y="2549099"/>
            <a:ext cx="880814" cy="821702"/>
          </a:xfrm>
          <a:prstGeom prst="wedgeEllipseCallout">
            <a:avLst>
              <a:gd name="adj1" fmla="val 66592"/>
              <a:gd name="adj2" fmla="val 33101"/>
            </a:avLst>
          </a:prstGeom>
          <a:noFill/>
          <a:ln>
            <a:solidFill>
              <a:schemeClr val="tx1"/>
            </a:solid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graphicFrame>
        <p:nvGraphicFramePr>
          <p:cNvPr id="41" name="表 40">
            <a:extLst>
              <a:ext uri="{FF2B5EF4-FFF2-40B4-BE49-F238E27FC236}">
                <a16:creationId xmlns:a16="http://schemas.microsoft.com/office/drawing/2014/main" id="{CDB9950C-232F-42BD-8C54-FF04BA4DD792}"/>
              </a:ext>
            </a:extLst>
          </p:cNvPr>
          <p:cNvGraphicFramePr>
            <a:graphicFrameLocks noGrp="1"/>
          </p:cNvGraphicFramePr>
          <p:nvPr>
            <p:extLst>
              <p:ext uri="{D42A27DB-BD31-4B8C-83A1-F6EECF244321}">
                <p14:modId xmlns:p14="http://schemas.microsoft.com/office/powerpoint/2010/main" val="3445297567"/>
              </p:ext>
            </p:extLst>
          </p:nvPr>
        </p:nvGraphicFramePr>
        <p:xfrm>
          <a:off x="269788" y="4517451"/>
          <a:ext cx="6075769" cy="1437935"/>
        </p:xfrm>
        <a:graphic>
          <a:graphicData uri="http://schemas.openxmlformats.org/drawingml/2006/table">
            <a:tbl>
              <a:tblPr firstRow="1" bandRow="1"/>
              <a:tblGrid>
                <a:gridCol w="1946145">
                  <a:extLst>
                    <a:ext uri="{9D8B030D-6E8A-4147-A177-3AD203B41FA5}">
                      <a16:colId xmlns:a16="http://schemas.microsoft.com/office/drawing/2014/main" val="20000"/>
                    </a:ext>
                  </a:extLst>
                </a:gridCol>
                <a:gridCol w="2041078">
                  <a:extLst>
                    <a:ext uri="{9D8B030D-6E8A-4147-A177-3AD203B41FA5}">
                      <a16:colId xmlns:a16="http://schemas.microsoft.com/office/drawing/2014/main" val="20001"/>
                    </a:ext>
                  </a:extLst>
                </a:gridCol>
                <a:gridCol w="2088546">
                  <a:extLst>
                    <a:ext uri="{9D8B030D-6E8A-4147-A177-3AD203B41FA5}">
                      <a16:colId xmlns:a16="http://schemas.microsoft.com/office/drawing/2014/main" val="20002"/>
                    </a:ext>
                  </a:extLst>
                </a:gridCol>
              </a:tblGrid>
              <a:tr h="3078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2021</a:t>
                      </a:r>
                      <a:r>
                        <a:rPr kumimoji="1" lang="ja-JP" altLang="en-US" sz="1100" b="0" kern="1200" dirty="0">
                          <a:solidFill>
                            <a:schemeClr val="lt1"/>
                          </a:solidFill>
                          <a:latin typeface="+mj-ea"/>
                          <a:ea typeface="+mj-ea"/>
                          <a:cs typeface="+mn-cs"/>
                        </a:rPr>
                        <a:t>年度</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2022</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2023</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1130059">
                <a:tc>
                  <a:txBody>
                    <a:bodyPr/>
                    <a:lstStyle/>
                    <a:p>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42" name="ホームベース 52">
            <a:extLst>
              <a:ext uri="{FF2B5EF4-FFF2-40B4-BE49-F238E27FC236}">
                <a16:creationId xmlns:a16="http://schemas.microsoft.com/office/drawing/2014/main" id="{1124306F-E405-4B15-BAD0-10F5B22661A2}"/>
              </a:ext>
            </a:extLst>
          </p:cNvPr>
          <p:cNvSpPr/>
          <p:nvPr/>
        </p:nvSpPr>
        <p:spPr>
          <a:xfrm>
            <a:off x="377800" y="4913493"/>
            <a:ext cx="5885901" cy="292125"/>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100" dirty="0">
                <a:solidFill>
                  <a:schemeClr val="tx1"/>
                </a:solidFill>
                <a:latin typeface="+mj-ea"/>
                <a:ea typeface="+mj-ea"/>
              </a:rPr>
              <a:t>新たなローコードツールの調査検討・利用拡大</a:t>
            </a:r>
          </a:p>
        </p:txBody>
      </p:sp>
      <p:sp>
        <p:nvSpPr>
          <p:cNvPr id="43" name="ホームベース 28">
            <a:extLst>
              <a:ext uri="{FF2B5EF4-FFF2-40B4-BE49-F238E27FC236}">
                <a16:creationId xmlns:a16="http://schemas.microsoft.com/office/drawing/2014/main" id="{F3D56023-A647-42CF-A664-63053A3D5740}"/>
              </a:ext>
            </a:extLst>
          </p:cNvPr>
          <p:cNvSpPr/>
          <p:nvPr/>
        </p:nvSpPr>
        <p:spPr>
          <a:xfrm>
            <a:off x="377800" y="5325649"/>
            <a:ext cx="1708810" cy="491363"/>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100" dirty="0">
                <a:solidFill>
                  <a:srgbClr val="000000"/>
                </a:solidFill>
                <a:latin typeface="+mj-ea"/>
                <a:ea typeface="+mj-ea"/>
              </a:rPr>
              <a:t>ツールの試験導入・効果検証</a:t>
            </a:r>
          </a:p>
        </p:txBody>
      </p:sp>
      <p:pic>
        <p:nvPicPr>
          <p:cNvPr id="2" name="図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52093" y="2667575"/>
            <a:ext cx="569082" cy="569082"/>
          </a:xfrm>
          <a:prstGeom prst="rect">
            <a:avLst/>
          </a:prstGeom>
        </p:spPr>
      </p:pic>
      <p:sp>
        <p:nvSpPr>
          <p:cNvPr id="26" name="右矢印 25"/>
          <p:cNvSpPr/>
          <p:nvPr/>
        </p:nvSpPr>
        <p:spPr bwMode="auto">
          <a:xfrm>
            <a:off x="3027859" y="3082351"/>
            <a:ext cx="648072" cy="484632"/>
          </a:xfrm>
          <a:prstGeom prst="rightArrow">
            <a:avLst/>
          </a:prstGeom>
          <a:solidFill>
            <a:schemeClr val="accent1">
              <a:lumMod val="75000"/>
            </a:schemeClr>
          </a:solidFill>
          <a:ln>
            <a:no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28" name="正方形/長方形 27"/>
          <p:cNvSpPr/>
          <p:nvPr/>
        </p:nvSpPr>
        <p:spPr>
          <a:xfrm>
            <a:off x="2354508" y="3518053"/>
            <a:ext cx="1532937" cy="738664"/>
          </a:xfrm>
          <a:prstGeom prst="rect">
            <a:avLst/>
          </a:prstGeom>
        </p:spPr>
        <p:txBody>
          <a:bodyPr wrap="square">
            <a:spAutoFit/>
          </a:bodyPr>
          <a:lstStyle/>
          <a:p>
            <a:r>
              <a:rPr lang="ja-JP" altLang="en-US" sz="1000" dirty="0">
                <a:solidFill>
                  <a:schemeClr val="tx1"/>
                </a:solidFill>
                <a:latin typeface="メイリオ" panose="020B0604030504040204" pitchFamily="50" charset="-128"/>
              </a:rPr>
              <a:t>専門的知識のない職員でも業務で利用するアプリ開発が可能に</a:t>
            </a:r>
            <a:endParaRPr lang="en-US" altLang="ja-JP" sz="1000" dirty="0">
              <a:solidFill>
                <a:schemeClr val="tx1"/>
              </a:solidFill>
              <a:latin typeface="メイリオ" panose="020B0604030504040204" pitchFamily="50" charset="-128"/>
            </a:endParaRPr>
          </a:p>
        </p:txBody>
      </p:sp>
      <p:sp>
        <p:nvSpPr>
          <p:cNvPr id="32" name="ホームベース 14">
            <a:extLst>
              <a:ext uri="{FF2B5EF4-FFF2-40B4-BE49-F238E27FC236}">
                <a16:creationId xmlns:a16="http://schemas.microsoft.com/office/drawing/2014/main" id="{8846D7A2-9F94-4870-9279-8AE4BA13CFC7}"/>
              </a:ext>
            </a:extLst>
          </p:cNvPr>
          <p:cNvSpPr/>
          <p:nvPr/>
        </p:nvSpPr>
        <p:spPr>
          <a:xfrm>
            <a:off x="2341103" y="5325649"/>
            <a:ext cx="3270807" cy="491363"/>
          </a:xfrm>
          <a:prstGeom prst="homePlate">
            <a:avLst>
              <a:gd name="adj" fmla="val 21574"/>
            </a:avLst>
          </a:prstGeom>
          <a:solidFill>
            <a:schemeClr val="bg1"/>
          </a:solidFill>
          <a:ln w="28575">
            <a:solidFill>
              <a:srgbClr val="C0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100" dirty="0">
                <a:solidFill>
                  <a:srgbClr val="000000"/>
                </a:solidFill>
                <a:latin typeface="+mj-ea"/>
                <a:ea typeface="+mj-ea"/>
              </a:rPr>
              <a:t>適用範囲の拡大・</a:t>
            </a:r>
            <a:endParaRPr lang="en-US" altLang="ja-JP" sz="1100" dirty="0">
              <a:solidFill>
                <a:srgbClr val="000000"/>
              </a:solidFill>
              <a:latin typeface="+mj-ea"/>
              <a:ea typeface="+mj-ea"/>
            </a:endParaRPr>
          </a:p>
          <a:p>
            <a:pPr algn="ctr">
              <a:lnSpc>
                <a:spcPct val="100000"/>
              </a:lnSpc>
            </a:pPr>
            <a:r>
              <a:rPr lang="ja-JP" altLang="en-US" sz="1100" dirty="0">
                <a:solidFill>
                  <a:srgbClr val="000000"/>
                </a:solidFill>
                <a:latin typeface="+mj-ea"/>
                <a:ea typeface="+mj-ea"/>
              </a:rPr>
              <a:t>継続利用</a:t>
            </a:r>
            <a:endParaRPr lang="en-US" altLang="ja-JP" sz="1100" dirty="0">
              <a:solidFill>
                <a:srgbClr val="000000"/>
              </a:solidFill>
              <a:latin typeface="+mj-ea"/>
              <a:ea typeface="+mj-ea"/>
            </a:endParaRPr>
          </a:p>
        </p:txBody>
      </p:sp>
      <p:sp>
        <p:nvSpPr>
          <p:cNvPr id="33" name="山形 15">
            <a:extLst>
              <a:ext uri="{FF2B5EF4-FFF2-40B4-BE49-F238E27FC236}">
                <a16:creationId xmlns:a16="http://schemas.microsoft.com/office/drawing/2014/main" id="{73131F36-AF75-45D6-B1E3-168D572F32F4}"/>
              </a:ext>
            </a:extLst>
          </p:cNvPr>
          <p:cNvSpPr/>
          <p:nvPr/>
        </p:nvSpPr>
        <p:spPr bwMode="auto">
          <a:xfrm>
            <a:off x="5589017" y="5400667"/>
            <a:ext cx="278829" cy="333866"/>
          </a:xfrm>
          <a:prstGeom prst="chevron">
            <a:avLst/>
          </a:prstGeom>
          <a:solidFill>
            <a:schemeClr val="bg1"/>
          </a:solidFill>
          <a:ln w="28575">
            <a:solidFill>
              <a:srgbClr val="C00000"/>
            </a:solidFill>
            <a:prstDash val="sysDash"/>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34" name="山形 21">
            <a:extLst>
              <a:ext uri="{FF2B5EF4-FFF2-40B4-BE49-F238E27FC236}">
                <a16:creationId xmlns:a16="http://schemas.microsoft.com/office/drawing/2014/main" id="{4D4281E2-B8FA-4880-80CD-B6D93EF3E0F2}"/>
              </a:ext>
            </a:extLst>
          </p:cNvPr>
          <p:cNvSpPr/>
          <p:nvPr/>
        </p:nvSpPr>
        <p:spPr bwMode="auto">
          <a:xfrm>
            <a:off x="5984872" y="5400667"/>
            <a:ext cx="278829" cy="333866"/>
          </a:xfrm>
          <a:prstGeom prst="chevron">
            <a:avLst/>
          </a:prstGeom>
          <a:solidFill>
            <a:schemeClr val="bg1"/>
          </a:solidFill>
          <a:ln w="28575">
            <a:solidFill>
              <a:srgbClr val="C00000"/>
            </a:solidFill>
            <a:prstDash val="sysDash"/>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pic>
        <p:nvPicPr>
          <p:cNvPr id="4" name="図 3" descr="テキスト&#10;&#10;自動的に生成された説明">
            <a:extLst>
              <a:ext uri="{FF2B5EF4-FFF2-40B4-BE49-F238E27FC236}">
                <a16:creationId xmlns:a16="http://schemas.microsoft.com/office/drawing/2014/main" id="{07E40CD4-A568-480C-8168-46DE8545F92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2319" y="2566803"/>
            <a:ext cx="1056029" cy="722347"/>
          </a:xfrm>
          <a:prstGeom prst="rect">
            <a:avLst/>
          </a:prstGeom>
        </p:spPr>
      </p:pic>
      <p:sp>
        <p:nvSpPr>
          <p:cNvPr id="35" name="山形 15">
            <a:extLst>
              <a:ext uri="{FF2B5EF4-FFF2-40B4-BE49-F238E27FC236}">
                <a16:creationId xmlns:a16="http://schemas.microsoft.com/office/drawing/2014/main" id="{50287F69-8191-4CDE-BC7C-A65542653254}"/>
              </a:ext>
            </a:extLst>
          </p:cNvPr>
          <p:cNvSpPr/>
          <p:nvPr/>
        </p:nvSpPr>
        <p:spPr bwMode="auto">
          <a:xfrm>
            <a:off x="5783661" y="5405847"/>
            <a:ext cx="278829" cy="333866"/>
          </a:xfrm>
          <a:prstGeom prst="chevron">
            <a:avLst/>
          </a:prstGeom>
          <a:solidFill>
            <a:schemeClr val="bg1"/>
          </a:solidFill>
          <a:ln w="28575">
            <a:solidFill>
              <a:srgbClr val="C00000"/>
            </a:solidFill>
            <a:prstDash val="sysDash"/>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pic>
        <p:nvPicPr>
          <p:cNvPr id="8" name="図 7" descr="チェアー, 男 が含まれている画像&#10;&#10;自動的に生成された説明">
            <a:extLst>
              <a:ext uri="{FF2B5EF4-FFF2-40B4-BE49-F238E27FC236}">
                <a16:creationId xmlns:a16="http://schemas.microsoft.com/office/drawing/2014/main" id="{D7E8D5C9-7E18-499D-AFB4-F4E0DD18012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093139" y="2753321"/>
            <a:ext cx="1151305" cy="1328428"/>
          </a:xfrm>
          <a:prstGeom prst="rect">
            <a:avLst/>
          </a:prstGeom>
        </p:spPr>
      </p:pic>
      <p:sp>
        <p:nvSpPr>
          <p:cNvPr id="36" name="右矢印 35"/>
          <p:cNvSpPr/>
          <p:nvPr/>
        </p:nvSpPr>
        <p:spPr bwMode="auto">
          <a:xfrm>
            <a:off x="6783739" y="3097529"/>
            <a:ext cx="648072" cy="484632"/>
          </a:xfrm>
          <a:prstGeom prst="rightArrow">
            <a:avLst/>
          </a:prstGeom>
          <a:solidFill>
            <a:schemeClr val="accent1">
              <a:lumMod val="75000"/>
            </a:schemeClr>
          </a:solidFill>
          <a:ln>
            <a:no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pic>
        <p:nvPicPr>
          <p:cNvPr id="37" name="図 36" descr="アプリ">
            <a:extLst>
              <a:ext uri="{FF2B5EF4-FFF2-40B4-BE49-F238E27FC236}">
                <a16:creationId xmlns:a16="http://schemas.microsoft.com/office/drawing/2014/main" id="{D243F40A-B8EF-45B4-BB91-780A83C2715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629720" y="2691298"/>
            <a:ext cx="1459199" cy="1677240"/>
          </a:xfrm>
          <a:prstGeom prst="rect">
            <a:avLst/>
          </a:prstGeom>
        </p:spPr>
      </p:pic>
      <p:sp>
        <p:nvSpPr>
          <p:cNvPr id="38" name="正方形/長方形 37"/>
          <p:cNvSpPr/>
          <p:nvPr/>
        </p:nvSpPr>
        <p:spPr>
          <a:xfrm>
            <a:off x="6427682" y="3606554"/>
            <a:ext cx="1392343" cy="523220"/>
          </a:xfrm>
          <a:prstGeom prst="rect">
            <a:avLst/>
          </a:prstGeom>
        </p:spPr>
        <p:txBody>
          <a:bodyPr wrap="square">
            <a:spAutoFit/>
          </a:bodyPr>
          <a:lstStyle/>
          <a:p>
            <a:r>
              <a:rPr lang="ja-JP" altLang="en-US" sz="1000" dirty="0">
                <a:solidFill>
                  <a:schemeClr val="tx1"/>
                </a:solidFill>
                <a:latin typeface="メイリオ" panose="020B0604030504040204" pitchFamily="50" charset="-128"/>
              </a:rPr>
              <a:t>迅速な市民サービスの提供</a:t>
            </a:r>
          </a:p>
        </p:txBody>
      </p:sp>
      <p:sp>
        <p:nvSpPr>
          <p:cNvPr id="44" name="Rectangle 2"/>
          <p:cNvSpPr>
            <a:spLocks noGrp="1" noChangeArrowheads="1"/>
          </p:cNvSpPr>
          <p:nvPr>
            <p:ph type="title"/>
          </p:nvPr>
        </p:nvSpPr>
        <p:spPr>
          <a:xfrm>
            <a:off x="269788" y="190501"/>
            <a:ext cx="9072563" cy="395287"/>
          </a:xfrm>
          <a:noFill/>
        </p:spPr>
        <p:txBody>
          <a:bodyPr anchor="ctr"/>
          <a:lstStyle/>
          <a:p>
            <a:pPr eaLnBrk="1" hangingPunct="1"/>
            <a:r>
              <a:rPr lang="ja-JP" altLang="en-US" dirty="0"/>
              <a:t>クラウドサービスを基本とした情報システムへの転換</a:t>
            </a:r>
          </a:p>
        </p:txBody>
      </p:sp>
      <p:sp>
        <p:nvSpPr>
          <p:cNvPr id="40" name="正方形/長方形 39"/>
          <p:cNvSpPr/>
          <p:nvPr/>
        </p:nvSpPr>
        <p:spPr>
          <a:xfrm>
            <a:off x="110858" y="4217010"/>
            <a:ext cx="1313180" cy="329321"/>
          </a:xfrm>
          <a:prstGeom prst="rect">
            <a:avLst/>
          </a:prstGeom>
        </p:spPr>
        <p:txBody>
          <a:bodyPr wrap="none">
            <a:spAutoFit/>
          </a:bodyPr>
          <a:lstStyle/>
          <a:p>
            <a:r>
              <a:rPr lang="en-US" altLang="ja-JP" sz="1100" dirty="0">
                <a:solidFill>
                  <a:schemeClr val="tx1"/>
                </a:solidFill>
                <a:latin typeface="+mj-ea"/>
              </a:rPr>
              <a:t>【</a:t>
            </a:r>
            <a:r>
              <a:rPr lang="ja-JP" altLang="en-US" sz="1100" dirty="0">
                <a:solidFill>
                  <a:schemeClr val="tx1"/>
                </a:solidFill>
                <a:latin typeface="+mj-ea"/>
              </a:rPr>
              <a:t>スケジュール</a:t>
            </a:r>
            <a:r>
              <a:rPr lang="en-US" altLang="ja-JP" sz="1100" dirty="0">
                <a:solidFill>
                  <a:schemeClr val="tx1"/>
                </a:solidFill>
                <a:latin typeface="+mj-ea"/>
              </a:rPr>
              <a:t>】</a:t>
            </a:r>
            <a:endParaRPr lang="en-US" altLang="ja-JP" sz="1100" dirty="0">
              <a:solidFill>
                <a:schemeClr val="tx1"/>
              </a:solidFill>
              <a:latin typeface="+mj-ea"/>
              <a:cs typeface="メイリオ" pitchFamily="50" charset="-128"/>
            </a:endParaRPr>
          </a:p>
        </p:txBody>
      </p:sp>
      <p:sp>
        <p:nvSpPr>
          <p:cNvPr id="45" name="正方形/長方形 44"/>
          <p:cNvSpPr/>
          <p:nvPr/>
        </p:nvSpPr>
        <p:spPr>
          <a:xfrm>
            <a:off x="6427682" y="4437180"/>
            <a:ext cx="3154722" cy="1091068"/>
          </a:xfrm>
          <a:prstGeom prst="rect">
            <a:avLst/>
          </a:prstGeom>
          <a:ln>
            <a:solidFill>
              <a:srgbClr val="DF5327"/>
            </a:solidFill>
          </a:ln>
        </p:spPr>
        <p:txBody>
          <a:bodyPr wrap="square">
            <a:spAutoFit/>
          </a:bodyPr>
          <a:lstStyle/>
          <a:p>
            <a:r>
              <a:rPr lang="en-US" altLang="ja-JP" sz="1100" dirty="0">
                <a:solidFill>
                  <a:prstClr val="black"/>
                </a:solidFill>
                <a:latin typeface="+mj-lt"/>
              </a:rPr>
              <a:t>【</a:t>
            </a:r>
            <a:r>
              <a:rPr lang="ja-JP" altLang="en-US" sz="1100" dirty="0">
                <a:solidFill>
                  <a:prstClr val="black"/>
                </a:solidFill>
                <a:latin typeface="+mj-lt"/>
              </a:rPr>
              <a:t>期待される効果</a:t>
            </a:r>
            <a:r>
              <a:rPr lang="en-US" altLang="ja-JP" sz="1100" dirty="0">
                <a:solidFill>
                  <a:prstClr val="black"/>
                </a:solidFill>
                <a:latin typeface="+mj-lt"/>
              </a:rPr>
              <a:t>】</a:t>
            </a:r>
          </a:p>
          <a:p>
            <a:r>
              <a:rPr lang="ja-JP" altLang="en-US" sz="1100" dirty="0">
                <a:solidFill>
                  <a:schemeClr val="tx1"/>
                </a:solidFill>
                <a:latin typeface="Arial" charset="0"/>
                <a:cs typeface="メイリオ" pitchFamily="50" charset="-128"/>
              </a:rPr>
              <a:t>・職員自身の迅速なアプリ開発による市民への</a:t>
            </a:r>
            <a:endParaRPr lang="en-US" altLang="ja-JP" sz="1100" dirty="0">
              <a:solidFill>
                <a:schemeClr val="tx1"/>
              </a:solidFill>
              <a:latin typeface="Arial" charset="0"/>
              <a:cs typeface="メイリオ" pitchFamily="50" charset="-128"/>
            </a:endParaRPr>
          </a:p>
          <a:p>
            <a:r>
              <a:rPr lang="ja-JP" altLang="en-US" sz="1100" dirty="0">
                <a:solidFill>
                  <a:schemeClr val="tx1"/>
                </a:solidFill>
                <a:latin typeface="Arial" charset="0"/>
                <a:cs typeface="メイリオ" pitchFamily="50" charset="-128"/>
              </a:rPr>
              <a:t>　迅速なサービス提供</a:t>
            </a:r>
            <a:endParaRPr lang="en-US" altLang="ja-JP" sz="1100" dirty="0">
              <a:solidFill>
                <a:schemeClr val="tx1"/>
              </a:solidFill>
              <a:latin typeface="Arial" charset="0"/>
              <a:cs typeface="メイリオ" pitchFamily="50" charset="-128"/>
            </a:endParaRPr>
          </a:p>
          <a:p>
            <a:r>
              <a:rPr lang="ja-JP" altLang="en-US" sz="1100" dirty="0">
                <a:solidFill>
                  <a:schemeClr val="tx1"/>
                </a:solidFill>
                <a:latin typeface="Arial" charset="0"/>
                <a:cs typeface="メイリオ" pitchFamily="50" charset="-128"/>
              </a:rPr>
              <a:t>・業務の実情に応じた機能の搭載</a:t>
            </a:r>
            <a:endParaRPr lang="en-US" altLang="ja-JP" sz="1100" dirty="0">
              <a:solidFill>
                <a:schemeClr val="tx1"/>
              </a:solidFill>
              <a:latin typeface="Arial" charset="0"/>
              <a:cs typeface="メイリオ" pitchFamily="50" charset="-128"/>
            </a:endParaRPr>
          </a:p>
        </p:txBody>
      </p:sp>
      <p:sp>
        <p:nvSpPr>
          <p:cNvPr id="47" name="角丸四角形 46"/>
          <p:cNvSpPr/>
          <p:nvPr/>
        </p:nvSpPr>
        <p:spPr bwMode="auto">
          <a:xfrm>
            <a:off x="512063" y="6060296"/>
            <a:ext cx="8716019" cy="524399"/>
          </a:xfrm>
          <a:prstGeom prst="roundRect">
            <a:avLst/>
          </a:prstGeom>
          <a:solidFill>
            <a:schemeClr val="accent5"/>
          </a:solidFill>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spAutoFit/>
          </a:bodyPr>
          <a:lstStyle/>
          <a:p>
            <a:r>
              <a:rPr lang="ja-JP" altLang="en-US" sz="1100" b="1" dirty="0">
                <a:solidFill>
                  <a:schemeClr val="accent2"/>
                </a:solidFill>
                <a:latin typeface="Arial" charset="0"/>
                <a:ea typeface="メイリオ" pitchFamily="50" charset="-128"/>
                <a:cs typeface="メイリオ" pitchFamily="50" charset="-128"/>
              </a:rPr>
              <a:t>　取組の経過</a:t>
            </a:r>
            <a:endParaRPr lang="en-US" altLang="ja-JP" sz="1100" b="1" dirty="0">
              <a:solidFill>
                <a:schemeClr val="accent2"/>
              </a:solidFill>
              <a:latin typeface="Arial" charset="0"/>
              <a:ea typeface="メイリオ" pitchFamily="50" charset="-128"/>
              <a:cs typeface="メイリオ" pitchFamily="50" charset="-128"/>
            </a:endParaRPr>
          </a:p>
          <a:p>
            <a:r>
              <a:rPr lang="ja-JP" altLang="en-US" sz="1100" dirty="0">
                <a:solidFill>
                  <a:schemeClr val="tx1"/>
                </a:solidFill>
                <a:latin typeface="Arial" charset="0"/>
                <a:ea typeface="メイリオ" pitchFamily="50" charset="-128"/>
                <a:cs typeface="メイリオ" pitchFamily="50" charset="-128"/>
              </a:rPr>
              <a:t>　令和</a:t>
            </a:r>
            <a:r>
              <a:rPr lang="en-US" altLang="ja-JP" sz="1100" dirty="0">
                <a:solidFill>
                  <a:schemeClr val="tx1"/>
                </a:solidFill>
                <a:latin typeface="Arial" charset="0"/>
                <a:ea typeface="メイリオ" pitchFamily="50" charset="-128"/>
                <a:cs typeface="メイリオ" pitchFamily="50" charset="-128"/>
              </a:rPr>
              <a:t>4</a:t>
            </a:r>
            <a:r>
              <a:rPr lang="ja-JP" altLang="en-US" sz="1100" dirty="0">
                <a:solidFill>
                  <a:schemeClr val="tx1"/>
                </a:solidFill>
                <a:latin typeface="Arial" charset="0"/>
                <a:ea typeface="メイリオ" pitchFamily="50" charset="-128"/>
                <a:cs typeface="メイリオ" pitchFamily="50" charset="-128"/>
              </a:rPr>
              <a:t>年度についてはローコードツールの活用検討を実施しました。今後は、ノーコードツールの本格的な活用を検討していきます。</a:t>
            </a:r>
          </a:p>
        </p:txBody>
      </p:sp>
    </p:spTree>
    <p:extLst>
      <p:ext uri="{BB962C8B-B14F-4D97-AF65-F5344CB8AC3E}">
        <p14:creationId xmlns:p14="http://schemas.microsoft.com/office/powerpoint/2010/main" val="208365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273050" y="188913"/>
            <a:ext cx="8028321" cy="395287"/>
          </a:xfrm>
          <a:noFill/>
        </p:spPr>
        <p:txBody>
          <a:bodyPr anchor="ctr"/>
          <a:lstStyle/>
          <a:p>
            <a:pPr eaLnBrk="1" hangingPunct="1"/>
            <a:r>
              <a:rPr lang="ja-JP" altLang="en-US" dirty="0"/>
              <a:t>行政手続きのオンライン化・行政サービスのリモート化の推進</a:t>
            </a:r>
          </a:p>
        </p:txBody>
      </p:sp>
      <p:sp>
        <p:nvSpPr>
          <p:cNvPr id="20" name="Shape 128"/>
          <p:cNvSpPr/>
          <p:nvPr/>
        </p:nvSpPr>
        <p:spPr>
          <a:xfrm>
            <a:off x="269788" y="872716"/>
            <a:ext cx="9515562" cy="33175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時代に即したお客さまサービスの提供</a:t>
            </a:r>
          </a:p>
        </p:txBody>
      </p:sp>
      <p:sp>
        <p:nvSpPr>
          <p:cNvPr id="31" name="テキスト ボックス 30"/>
          <p:cNvSpPr txBox="1"/>
          <p:nvPr/>
        </p:nvSpPr>
        <p:spPr>
          <a:xfrm>
            <a:off x="217128" y="1204474"/>
            <a:ext cx="9344135" cy="69326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71455" indent="-171455" defTabSz="914426">
              <a:lnSpc>
                <a:spcPct val="120000"/>
              </a:lnSpc>
              <a:buFont typeface="Wingdings" panose="05000000000000000000" pitchFamily="2" charset="2"/>
              <a:buChar char="l"/>
            </a:pPr>
            <a:r>
              <a:rPr lang="ja-JP" altLang="en-US" sz="1100" dirty="0">
                <a:solidFill>
                  <a:srgbClr val="000000"/>
                </a:solidFill>
                <a:latin typeface="メイリオ"/>
                <a:ea typeface="メイリオ"/>
              </a:rPr>
              <a:t>スマートフォンなどのモバイル端末を活用し、時間や場所にとらわれることなく、水道に関する様々な手続きや照会、料金の支払いなどができる環境整備を進めるとともに、様々な機会、効果的な媒体を活用し、インターネットを通じて行うことができる手続きを周知し、オンライン申請の利用を促進する。</a:t>
            </a:r>
            <a:endParaRPr lang="en-US" altLang="ja-JP" sz="1100" dirty="0">
              <a:solidFill>
                <a:srgbClr val="000000"/>
              </a:solidFill>
              <a:latin typeface="メイリオ"/>
              <a:ea typeface="メイリオ"/>
            </a:endParaRPr>
          </a:p>
        </p:txBody>
      </p:sp>
      <p:sp>
        <p:nvSpPr>
          <p:cNvPr id="19" name="正方形/長方形 18"/>
          <p:cNvSpPr/>
          <p:nvPr/>
        </p:nvSpPr>
        <p:spPr>
          <a:xfrm>
            <a:off x="3998887" y="5182042"/>
            <a:ext cx="1332000" cy="312393"/>
          </a:xfrm>
          <a:prstGeom prst="rect">
            <a:avLst/>
          </a:prstGeom>
        </p:spPr>
        <p:txBody>
          <a:bodyPr wrap="square">
            <a:spAutoFit/>
          </a:bodyPr>
          <a:lstStyle/>
          <a:p>
            <a:r>
              <a:rPr lang="en-US" altLang="ja-JP" sz="1100" dirty="0">
                <a:solidFill>
                  <a:schemeClr val="tx1"/>
                </a:solidFill>
                <a:latin typeface="+mj-ea"/>
                <a:ea typeface="+mj-ea"/>
              </a:rPr>
              <a:t>【</a:t>
            </a:r>
            <a:r>
              <a:rPr lang="ja-JP" altLang="en-US" sz="1100" dirty="0">
                <a:solidFill>
                  <a:schemeClr val="tx1"/>
                </a:solidFill>
                <a:latin typeface="+mj-ea"/>
                <a:ea typeface="+mj-ea"/>
              </a:rPr>
              <a:t>スケジュール</a:t>
            </a:r>
            <a:r>
              <a:rPr lang="en-US" altLang="ja-JP" sz="1100" dirty="0">
                <a:solidFill>
                  <a:schemeClr val="tx1"/>
                </a:solidFill>
                <a:latin typeface="+mj-ea"/>
                <a:ea typeface="+mj-ea"/>
              </a:rPr>
              <a:t>】</a:t>
            </a:r>
          </a:p>
        </p:txBody>
      </p:sp>
      <p:sp>
        <p:nvSpPr>
          <p:cNvPr id="29" name="スライド番号プレースホルダー 4"/>
          <p:cNvSpPr txBox="1">
            <a:spLocks/>
          </p:cNvSpPr>
          <p:nvPr/>
        </p:nvSpPr>
        <p:spPr bwMode="auto">
          <a:xfrm>
            <a:off x="7466136"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ja-JP"/>
            </a:defPPr>
            <a:lvl1pPr algn="r" rtl="0" eaLnBrk="0" fontAlgn="base" hangingPunct="0">
              <a:lnSpc>
                <a:spcPct val="100000"/>
              </a:lnSpc>
              <a:spcBef>
                <a:spcPct val="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1pPr>
            <a:lvl2pPr marL="742950" indent="-28575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2pPr>
            <a:lvl3pPr marL="11430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3pPr>
            <a:lvl4pPr marL="16002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4pPr>
            <a:lvl5pPr marL="20574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5pPr>
            <a:lvl6pPr marL="25146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6pPr>
            <a:lvl7pPr marL="29718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7pPr>
            <a:lvl8pPr marL="34290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8pPr>
            <a:lvl9pPr marL="38862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9pPr>
          </a:lstStyle>
          <a:p>
            <a:pPr eaLnBrk="1" hangingPunct="1"/>
            <a:fld id="{54A53795-6EF6-48D5-90A5-2535AB951785}" type="slidenum">
              <a:rPr kumimoji="0" lang="en-US" altLang="ja-JP" sz="1000" smtClean="0">
                <a:solidFill>
                  <a:schemeClr val="tx1"/>
                </a:solidFill>
                <a:latin typeface="メイリオ" panose="020B0604030504040204" pitchFamily="50" charset="-128"/>
              </a:rPr>
              <a:pPr eaLnBrk="1" hangingPunct="1"/>
              <a:t>20</a:t>
            </a:fld>
            <a:endParaRPr kumimoji="0" lang="en-US" altLang="ja-JP" sz="1000">
              <a:solidFill>
                <a:schemeClr val="tx1"/>
              </a:solidFill>
              <a:latin typeface="メイリオ" panose="020B0604030504040204" pitchFamily="50" charset="-128"/>
            </a:endParaRPr>
          </a:p>
        </p:txBody>
      </p:sp>
      <p:sp>
        <p:nvSpPr>
          <p:cNvPr id="21" name="テキスト ボックス 20"/>
          <p:cNvSpPr txBox="1"/>
          <p:nvPr/>
        </p:nvSpPr>
        <p:spPr>
          <a:xfrm>
            <a:off x="238029" y="1868194"/>
            <a:ext cx="5486903" cy="181895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defTabSz="914426"/>
            <a:r>
              <a:rPr lang="en-US" altLang="ja-JP" sz="1100" dirty="0">
                <a:solidFill>
                  <a:prstClr val="black"/>
                </a:solidFill>
                <a:latin typeface="メイリオ"/>
                <a:ea typeface="メイリオ"/>
              </a:rPr>
              <a:t>【</a:t>
            </a:r>
            <a:r>
              <a:rPr lang="ja-JP" altLang="en-US" sz="1100" dirty="0">
                <a:solidFill>
                  <a:prstClr val="black"/>
                </a:solidFill>
                <a:latin typeface="メイリオ"/>
                <a:ea typeface="メイリオ"/>
              </a:rPr>
              <a:t>概要</a:t>
            </a:r>
            <a:r>
              <a:rPr lang="en-US" altLang="ja-JP" sz="1100" dirty="0">
                <a:solidFill>
                  <a:prstClr val="black"/>
                </a:solidFill>
                <a:latin typeface="メイリオ"/>
                <a:ea typeface="メイリオ"/>
              </a:rPr>
              <a:t>】</a:t>
            </a:r>
          </a:p>
          <a:p>
            <a:pPr defTabSz="914426"/>
            <a:r>
              <a:rPr lang="ja-JP" altLang="en-US" sz="1100" dirty="0">
                <a:solidFill>
                  <a:prstClr val="black"/>
                </a:solidFill>
                <a:latin typeface="メイリオ"/>
                <a:ea typeface="メイリオ"/>
              </a:rPr>
              <a:t>○お客さまとのオンラインコミュニケーションの充実</a:t>
            </a:r>
          </a:p>
          <a:p>
            <a:pPr defTabSz="914426"/>
            <a:r>
              <a:rPr lang="ja-JP" altLang="en-US" sz="1100" dirty="0">
                <a:solidFill>
                  <a:prstClr val="black"/>
                </a:solidFill>
                <a:latin typeface="メイリオ"/>
                <a:ea typeface="メイリオ"/>
              </a:rPr>
              <a:t>　・お客さまセンターの営業時間外でも問合せとこれに対する回答を得られる割合を増加させるため、水道局ホームページ上のチャットボットの掲載内容を充実する。</a:t>
            </a:r>
            <a:endParaRPr lang="en-US" altLang="ja-JP" sz="1100" dirty="0">
              <a:solidFill>
                <a:prstClr val="black"/>
              </a:solidFill>
              <a:latin typeface="メイリオ"/>
              <a:ea typeface="メイリオ"/>
            </a:endParaRPr>
          </a:p>
          <a:p>
            <a:pPr defTabSz="914426"/>
            <a:r>
              <a:rPr lang="ja-JP" altLang="en-US" sz="1100" dirty="0">
                <a:solidFill>
                  <a:prstClr val="black"/>
                </a:solidFill>
                <a:latin typeface="メイリオ"/>
                <a:ea typeface="メイリオ"/>
              </a:rPr>
              <a:t>　・インターネットを利用して行える手続きを拡充する。</a:t>
            </a:r>
            <a:endParaRPr lang="en-US" altLang="ja-JP" sz="1100" dirty="0">
              <a:solidFill>
                <a:prstClr val="black"/>
              </a:solidFill>
              <a:latin typeface="メイリオ"/>
              <a:ea typeface="メイリオ"/>
            </a:endParaRPr>
          </a:p>
          <a:p>
            <a:pPr defTabSz="914426"/>
            <a:r>
              <a:rPr lang="ja-JP" altLang="en-US" sz="1100" dirty="0">
                <a:solidFill>
                  <a:prstClr val="black"/>
                </a:solidFill>
                <a:latin typeface="メイリオ"/>
                <a:ea typeface="メイリオ"/>
              </a:rPr>
              <a:t>　・いつでもどこでも水道料金や使用水量を確認することができるマイページを構築する。</a:t>
            </a:r>
            <a:endParaRPr lang="en-US" altLang="ja-JP" sz="1100" dirty="0">
              <a:solidFill>
                <a:prstClr val="black"/>
              </a:solidFill>
              <a:latin typeface="メイリオ"/>
              <a:ea typeface="メイリオ"/>
            </a:endParaRPr>
          </a:p>
        </p:txBody>
      </p:sp>
      <p:pic>
        <p:nvPicPr>
          <p:cNvPr id="22" name="図 21"/>
          <p:cNvPicPr>
            <a:picLocks noChangeAspect="1"/>
          </p:cNvPicPr>
          <p:nvPr/>
        </p:nvPicPr>
        <p:blipFill>
          <a:blip r:embed="rId2"/>
          <a:stretch>
            <a:fillRect/>
          </a:stretch>
        </p:blipFill>
        <p:spPr>
          <a:xfrm>
            <a:off x="5724933" y="1624500"/>
            <a:ext cx="4125526" cy="2222082"/>
          </a:xfrm>
          <a:prstGeom prst="rect">
            <a:avLst/>
          </a:prstGeom>
        </p:spPr>
      </p:pic>
      <p:graphicFrame>
        <p:nvGraphicFramePr>
          <p:cNvPr id="23" name="表 22"/>
          <p:cNvGraphicFramePr>
            <a:graphicFrameLocks noGrp="1"/>
          </p:cNvGraphicFramePr>
          <p:nvPr/>
        </p:nvGraphicFramePr>
        <p:xfrm>
          <a:off x="4130785" y="5494435"/>
          <a:ext cx="5307529" cy="1198067"/>
        </p:xfrm>
        <a:graphic>
          <a:graphicData uri="http://schemas.openxmlformats.org/drawingml/2006/table">
            <a:tbl>
              <a:tblPr firstRow="1" bandRow="1"/>
              <a:tblGrid>
                <a:gridCol w="1575394">
                  <a:extLst>
                    <a:ext uri="{9D8B030D-6E8A-4147-A177-3AD203B41FA5}">
                      <a16:colId xmlns:a16="http://schemas.microsoft.com/office/drawing/2014/main" val="1027003842"/>
                    </a:ext>
                  </a:extLst>
                </a:gridCol>
                <a:gridCol w="1244045">
                  <a:extLst>
                    <a:ext uri="{9D8B030D-6E8A-4147-A177-3AD203B41FA5}">
                      <a16:colId xmlns:a16="http://schemas.microsoft.com/office/drawing/2014/main" val="20000"/>
                    </a:ext>
                  </a:extLst>
                </a:gridCol>
                <a:gridCol w="1244045">
                  <a:extLst>
                    <a:ext uri="{9D8B030D-6E8A-4147-A177-3AD203B41FA5}">
                      <a16:colId xmlns:a16="http://schemas.microsoft.com/office/drawing/2014/main" val="20001"/>
                    </a:ext>
                  </a:extLst>
                </a:gridCol>
                <a:gridCol w="1244045">
                  <a:extLst>
                    <a:ext uri="{9D8B030D-6E8A-4147-A177-3AD203B41FA5}">
                      <a16:colId xmlns:a16="http://schemas.microsoft.com/office/drawing/2014/main" val="20002"/>
                    </a:ext>
                  </a:extLst>
                </a:gridCol>
              </a:tblGrid>
              <a:tr h="276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dirty="0">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2021</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algn="ctr" defTabSz="914400" rtl="0" eaLnBrk="1" latinLnBrk="0" hangingPunct="1"/>
                      <a:r>
                        <a:rPr kumimoji="1" lang="en-US" altLang="ja-JP" sz="1100" b="0" kern="1200" dirty="0">
                          <a:solidFill>
                            <a:schemeClr val="lt1"/>
                          </a:solidFill>
                          <a:latin typeface="+mj-ea"/>
                          <a:ea typeface="+mj-ea"/>
                          <a:cs typeface="+mn-cs"/>
                        </a:rPr>
                        <a:t>2022</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algn="ctr" defTabSz="914400" rtl="0" eaLnBrk="1" latinLnBrk="0" hangingPunct="1"/>
                      <a:r>
                        <a:rPr kumimoji="1" lang="en-US" altLang="ja-JP" sz="1100" b="0" kern="1200" dirty="0">
                          <a:solidFill>
                            <a:schemeClr val="lt1"/>
                          </a:solidFill>
                          <a:latin typeface="+mj-ea"/>
                          <a:ea typeface="+mj-ea"/>
                          <a:cs typeface="+mn-cs"/>
                        </a:rPr>
                        <a:t>2023</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460939">
                <a:tc>
                  <a:txBody>
                    <a:bodyPr/>
                    <a:lstStyle/>
                    <a:p>
                      <a:r>
                        <a:rPr kumimoji="1" lang="ja-JP" altLang="en-US" sz="1200" dirty="0">
                          <a:latin typeface="+mj-ea"/>
                          <a:ea typeface="+mj-ea"/>
                        </a:rPr>
                        <a:t>①マイページの構築</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r h="460939">
                <a:tc>
                  <a:txBody>
                    <a:bodyPr/>
                    <a:lstStyle/>
                    <a:p>
                      <a:r>
                        <a:rPr kumimoji="1" lang="ja-JP" altLang="en-US" sz="1200" dirty="0">
                          <a:latin typeface="+mj-ea"/>
                          <a:ea typeface="+mj-ea"/>
                        </a:rPr>
                        <a:t>②</a:t>
                      </a:r>
                      <a:r>
                        <a:rPr kumimoji="1" lang="en-US" altLang="ja-JP" sz="1200" dirty="0">
                          <a:latin typeface="+mj-ea"/>
                          <a:ea typeface="+mj-ea"/>
                        </a:rPr>
                        <a:t>IVR</a:t>
                      </a:r>
                      <a:r>
                        <a:rPr kumimoji="1" lang="ja-JP" altLang="en-US" sz="1200" dirty="0">
                          <a:latin typeface="+mj-ea"/>
                          <a:ea typeface="+mj-ea"/>
                        </a:rPr>
                        <a:t>・</a:t>
                      </a:r>
                      <a:r>
                        <a:rPr kumimoji="1" lang="en-US" altLang="ja-JP" sz="1200" dirty="0">
                          <a:latin typeface="+mj-ea"/>
                          <a:ea typeface="+mj-ea"/>
                        </a:rPr>
                        <a:t>SMS</a:t>
                      </a:r>
                      <a:r>
                        <a:rPr kumimoji="1" lang="ja-JP" altLang="en-US" sz="1200" dirty="0">
                          <a:latin typeface="+mj-ea"/>
                          <a:ea typeface="+mj-ea"/>
                        </a:rPr>
                        <a:t>の活用</a:t>
                      </a:r>
                      <a:endParaRPr kumimoji="1" lang="en-US" altLang="ja-JP" sz="1200" dirty="0">
                        <a:latin typeface="+mj-ea"/>
                        <a:ea typeface="+mj-ea"/>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4134672170"/>
                  </a:ext>
                </a:extLst>
              </a:tr>
            </a:tbl>
          </a:graphicData>
        </a:graphic>
      </p:graphicFrame>
      <p:sp>
        <p:nvSpPr>
          <p:cNvPr id="24" name="ホームベース 23"/>
          <p:cNvSpPr/>
          <p:nvPr/>
        </p:nvSpPr>
        <p:spPr>
          <a:xfrm>
            <a:off x="7596134" y="6298323"/>
            <a:ext cx="1727343" cy="288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914426" fontAlgn="base">
              <a:spcBef>
                <a:spcPct val="10000"/>
              </a:spcBef>
              <a:spcAft>
                <a:spcPct val="0"/>
              </a:spcAft>
            </a:pPr>
            <a:r>
              <a:rPr lang="ja-JP" altLang="en-US" sz="1000" dirty="0">
                <a:solidFill>
                  <a:srgbClr val="000000"/>
                </a:solidFill>
                <a:latin typeface="Meiryo UI" panose="020B0604030504040204" pitchFamily="50" charset="-128"/>
                <a:ea typeface="Meiryo UI" panose="020B0604030504040204" pitchFamily="50" charset="-128"/>
              </a:rPr>
              <a:t>運用</a:t>
            </a:r>
            <a:endParaRPr lang="en-US" altLang="ja-JP" sz="1000" dirty="0">
              <a:solidFill>
                <a:srgbClr val="000000"/>
              </a:solidFill>
              <a:latin typeface="Meiryo UI" panose="020B0604030504040204" pitchFamily="50" charset="-128"/>
              <a:ea typeface="Meiryo UI" panose="020B0604030504040204" pitchFamily="50" charset="-128"/>
            </a:endParaRPr>
          </a:p>
        </p:txBody>
      </p:sp>
      <p:sp>
        <p:nvSpPr>
          <p:cNvPr id="30" name="ホームベース 29"/>
          <p:cNvSpPr/>
          <p:nvPr/>
        </p:nvSpPr>
        <p:spPr>
          <a:xfrm>
            <a:off x="7091311" y="5899702"/>
            <a:ext cx="1883771" cy="288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914426" fontAlgn="base">
              <a:spcBef>
                <a:spcPct val="10000"/>
              </a:spcBef>
              <a:spcAft>
                <a:spcPct val="0"/>
              </a:spcAft>
            </a:pPr>
            <a:r>
              <a:rPr lang="ja-JP" altLang="en-US" sz="1000" dirty="0">
                <a:solidFill>
                  <a:srgbClr val="000000"/>
                </a:solidFill>
                <a:latin typeface="Meiryo UI" panose="020B0604030504040204" pitchFamily="50" charset="-128"/>
                <a:ea typeface="Meiryo UI" panose="020B0604030504040204" pitchFamily="50" charset="-128"/>
              </a:rPr>
              <a:t>設計・開発</a:t>
            </a:r>
            <a:endParaRPr lang="en-US" altLang="ja-JP" sz="1000" dirty="0">
              <a:solidFill>
                <a:srgbClr val="000000"/>
              </a:solidFill>
              <a:latin typeface="Meiryo UI" panose="020B0604030504040204" pitchFamily="50" charset="-128"/>
              <a:ea typeface="Meiryo UI" panose="020B0604030504040204" pitchFamily="50" charset="-128"/>
            </a:endParaRPr>
          </a:p>
        </p:txBody>
      </p:sp>
      <p:sp>
        <p:nvSpPr>
          <p:cNvPr id="32" name="ホームベース 31"/>
          <p:cNvSpPr/>
          <p:nvPr/>
        </p:nvSpPr>
        <p:spPr>
          <a:xfrm>
            <a:off x="9023740" y="5898877"/>
            <a:ext cx="299738" cy="288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914426" fontAlgn="base">
              <a:spcBef>
                <a:spcPct val="10000"/>
              </a:spcBef>
              <a:spcAft>
                <a:spcPct val="0"/>
              </a:spcAft>
            </a:pPr>
            <a:r>
              <a:rPr lang="ja-JP" altLang="en-US" sz="800" dirty="0">
                <a:solidFill>
                  <a:srgbClr val="000000"/>
                </a:solidFill>
                <a:latin typeface="Meiryo UI" panose="020B0604030504040204" pitchFamily="50" charset="-128"/>
                <a:ea typeface="Meiryo UI" panose="020B0604030504040204" pitchFamily="50" charset="-128"/>
              </a:rPr>
              <a:t>運用</a:t>
            </a:r>
            <a:endParaRPr lang="en-US" altLang="ja-JP" sz="800" dirty="0">
              <a:solidFill>
                <a:srgbClr val="000000"/>
              </a:solidFill>
              <a:latin typeface="Meiryo UI" panose="020B0604030504040204" pitchFamily="50" charset="-128"/>
              <a:ea typeface="Meiryo UI" panose="020B0604030504040204" pitchFamily="50" charset="-128"/>
            </a:endParaRPr>
          </a:p>
        </p:txBody>
      </p:sp>
      <p:sp>
        <p:nvSpPr>
          <p:cNvPr id="33" name="正方形/長方形 32"/>
          <p:cNvSpPr/>
          <p:nvPr/>
        </p:nvSpPr>
        <p:spPr>
          <a:xfrm>
            <a:off x="310521" y="5879747"/>
            <a:ext cx="3140215" cy="837152"/>
          </a:xfrm>
          <a:prstGeom prst="rect">
            <a:avLst/>
          </a:prstGeom>
          <a:ln>
            <a:solidFill>
              <a:srgbClr val="DF5327"/>
            </a:solidFill>
          </a:ln>
        </p:spPr>
        <p:txBody>
          <a:bodyPr wrap="square">
            <a:spAutoFit/>
          </a:bodyPr>
          <a:lstStyle/>
          <a:p>
            <a:pPr defTabSz="914426" fontAlgn="base">
              <a:lnSpc>
                <a:spcPct val="140000"/>
              </a:lnSpc>
              <a:spcBef>
                <a:spcPct val="10000"/>
              </a:spcBef>
              <a:spcAft>
                <a:spcPct val="0"/>
              </a:spcAft>
            </a:pPr>
            <a:r>
              <a:rPr lang="en-US" altLang="ja-JP" sz="1100" dirty="0">
                <a:solidFill>
                  <a:prstClr val="black"/>
                </a:solidFill>
                <a:latin typeface="メイリオ"/>
                <a:ea typeface="メイリオ" panose="020B0604030504040204" pitchFamily="50" charset="-128"/>
              </a:rPr>
              <a:t>【KPI】</a:t>
            </a:r>
          </a:p>
          <a:p>
            <a:pPr defTabSz="914426" fontAlgn="base">
              <a:lnSpc>
                <a:spcPct val="140000"/>
              </a:lnSpc>
              <a:spcBef>
                <a:spcPct val="10000"/>
              </a:spcBef>
              <a:spcAft>
                <a:spcPct val="0"/>
              </a:spcAft>
            </a:pPr>
            <a:r>
              <a:rPr lang="ja-JP" altLang="en-US" sz="1100" dirty="0">
                <a:solidFill>
                  <a:prstClr val="black"/>
                </a:solidFill>
                <a:latin typeface="メイリオ"/>
                <a:ea typeface="メイリオ" panose="020B0604030504040204" pitchFamily="50" charset="-128"/>
              </a:rPr>
              <a:t>・満足度アンケートで「総合満足度」</a:t>
            </a:r>
          </a:p>
          <a:p>
            <a:pPr defTabSz="914426" fontAlgn="base">
              <a:lnSpc>
                <a:spcPct val="140000"/>
              </a:lnSpc>
              <a:spcBef>
                <a:spcPct val="10000"/>
              </a:spcBef>
              <a:spcAft>
                <a:spcPct val="0"/>
              </a:spcAft>
            </a:pPr>
            <a:r>
              <a:rPr lang="ja-JP" altLang="en-US" sz="1100" b="1" dirty="0">
                <a:solidFill>
                  <a:schemeClr val="tx1"/>
                </a:solidFill>
                <a:latin typeface="メイリオ"/>
                <a:ea typeface="メイリオ" panose="020B0604030504040204" pitchFamily="50" charset="-128"/>
              </a:rPr>
              <a:t>・</a:t>
            </a:r>
            <a:r>
              <a:rPr lang="ja-JP" altLang="en-US" sz="1100" dirty="0">
                <a:solidFill>
                  <a:schemeClr val="tx1"/>
                </a:solidFill>
                <a:latin typeface="メイリオ"/>
                <a:ea typeface="メイリオ" panose="020B0604030504040204" pitchFamily="50" charset="-128"/>
              </a:rPr>
              <a:t>オンラインによる申請率</a:t>
            </a:r>
            <a:r>
              <a:rPr lang="ja-JP" altLang="en-US" sz="1100" dirty="0">
                <a:solidFill>
                  <a:srgbClr val="FF0000"/>
                </a:solidFill>
                <a:latin typeface="メイリオ"/>
                <a:ea typeface="メイリオ" panose="020B0604030504040204" pitchFamily="50" charset="-128"/>
              </a:rPr>
              <a:t>　</a:t>
            </a:r>
            <a:r>
              <a:rPr lang="ja-JP" altLang="en-US" sz="1100" dirty="0">
                <a:solidFill>
                  <a:prstClr val="black"/>
                </a:solidFill>
                <a:latin typeface="メイリオ"/>
                <a:ea typeface="メイリオ" panose="020B0604030504040204" pitchFamily="50" charset="-128"/>
              </a:rPr>
              <a:t>　</a:t>
            </a:r>
          </a:p>
        </p:txBody>
      </p:sp>
      <p:sp>
        <p:nvSpPr>
          <p:cNvPr id="34" name="正方形/長方形 33"/>
          <p:cNvSpPr/>
          <p:nvPr/>
        </p:nvSpPr>
        <p:spPr>
          <a:xfrm>
            <a:off x="313524" y="5194453"/>
            <a:ext cx="3140215" cy="583237"/>
          </a:xfrm>
          <a:prstGeom prst="rect">
            <a:avLst/>
          </a:prstGeom>
          <a:ln>
            <a:solidFill>
              <a:srgbClr val="DF5327"/>
            </a:solidFill>
          </a:ln>
        </p:spPr>
        <p:txBody>
          <a:bodyPr wrap="square">
            <a:spAutoFit/>
          </a:bodyPr>
          <a:lstStyle/>
          <a:p>
            <a:pPr defTabSz="914426" fontAlgn="base">
              <a:lnSpc>
                <a:spcPct val="140000"/>
              </a:lnSpc>
              <a:spcBef>
                <a:spcPct val="10000"/>
              </a:spcBef>
              <a:spcAft>
                <a:spcPct val="0"/>
              </a:spcAft>
            </a:pPr>
            <a:r>
              <a:rPr lang="en-US" altLang="ja-JP" sz="1100" dirty="0">
                <a:solidFill>
                  <a:prstClr val="black"/>
                </a:solidFill>
                <a:latin typeface="メイリオ"/>
                <a:ea typeface="メイリオ" panose="020B0604030504040204" pitchFamily="50" charset="-128"/>
              </a:rPr>
              <a:t>【</a:t>
            </a:r>
            <a:r>
              <a:rPr lang="ja-JP" altLang="en-US" sz="1100" dirty="0">
                <a:solidFill>
                  <a:prstClr val="black"/>
                </a:solidFill>
                <a:latin typeface="メイリオ"/>
                <a:ea typeface="メイリオ" panose="020B0604030504040204" pitchFamily="50" charset="-128"/>
              </a:rPr>
              <a:t>期待される効果</a:t>
            </a:r>
            <a:r>
              <a:rPr lang="en-US" altLang="ja-JP" sz="1100" dirty="0">
                <a:solidFill>
                  <a:prstClr val="black"/>
                </a:solidFill>
                <a:latin typeface="メイリオ"/>
                <a:ea typeface="メイリオ" panose="020B0604030504040204" pitchFamily="50" charset="-128"/>
              </a:rPr>
              <a:t>】</a:t>
            </a:r>
          </a:p>
          <a:p>
            <a:pPr defTabSz="914426" fontAlgn="base">
              <a:lnSpc>
                <a:spcPct val="140000"/>
              </a:lnSpc>
              <a:spcBef>
                <a:spcPct val="10000"/>
              </a:spcBef>
              <a:spcAft>
                <a:spcPct val="0"/>
              </a:spcAft>
            </a:pPr>
            <a:r>
              <a:rPr lang="ja-JP" altLang="en-US" sz="1100" dirty="0">
                <a:solidFill>
                  <a:prstClr val="black"/>
                </a:solidFill>
                <a:latin typeface="メイリオ"/>
                <a:ea typeface="メイリオ" panose="020B0604030504040204" pitchFamily="50" charset="-128"/>
              </a:rPr>
              <a:t>・お客さまの利便性や満足度の向上　</a:t>
            </a:r>
            <a:endParaRPr lang="en-US" altLang="ja-JP" sz="1100" dirty="0">
              <a:solidFill>
                <a:prstClr val="black"/>
              </a:solidFill>
              <a:latin typeface="メイリオ"/>
              <a:ea typeface="メイリオ" panose="020B0604030504040204" pitchFamily="50" charset="-128"/>
            </a:endParaRPr>
          </a:p>
        </p:txBody>
      </p:sp>
      <p:sp>
        <p:nvSpPr>
          <p:cNvPr id="3" name="正方形/長方形 2"/>
          <p:cNvSpPr/>
          <p:nvPr/>
        </p:nvSpPr>
        <p:spPr>
          <a:xfrm>
            <a:off x="269789" y="3580439"/>
            <a:ext cx="6102136" cy="1581972"/>
          </a:xfrm>
          <a:prstGeom prst="rect">
            <a:avLst/>
          </a:prstGeom>
        </p:spPr>
        <p:txBody>
          <a:bodyPr wrap="square">
            <a:spAutoFit/>
          </a:bodyPr>
          <a:lstStyle/>
          <a:p>
            <a:r>
              <a:rPr lang="ja-JP" altLang="en-US" sz="1100" dirty="0">
                <a:solidFill>
                  <a:schemeClr val="tx1"/>
                </a:solidFill>
              </a:rPr>
              <a:t>○料金等の支払い方法の拡充</a:t>
            </a:r>
          </a:p>
          <a:p>
            <a:r>
              <a:rPr lang="ja-JP" altLang="en-US" sz="1100" dirty="0">
                <a:solidFill>
                  <a:schemeClr val="tx1"/>
                </a:solidFill>
              </a:rPr>
              <a:t>　　現在、水道料金の支払いが可能な</a:t>
            </a:r>
            <a:r>
              <a:rPr lang="en-US" altLang="ja-JP" sz="1100" dirty="0">
                <a:solidFill>
                  <a:schemeClr val="tx1"/>
                </a:solidFill>
              </a:rPr>
              <a:t>LINE Pay</a:t>
            </a:r>
            <a:r>
              <a:rPr lang="ja-JP" altLang="en-US" sz="1100" dirty="0" err="1">
                <a:solidFill>
                  <a:schemeClr val="tx1"/>
                </a:solidFill>
              </a:rPr>
              <a:t>、</a:t>
            </a:r>
            <a:r>
              <a:rPr lang="en-US" altLang="ja-JP" sz="1100" dirty="0" err="1">
                <a:solidFill>
                  <a:schemeClr val="tx1"/>
                </a:solidFill>
              </a:rPr>
              <a:t>FamiPay</a:t>
            </a:r>
            <a:r>
              <a:rPr lang="ja-JP" altLang="en-US" sz="1100" dirty="0">
                <a:solidFill>
                  <a:schemeClr val="tx1"/>
                </a:solidFill>
              </a:rPr>
              <a:t>に加え、キャッシュレス決済のブ　ランドを増加するとともにスマートフォンのみで支払いが完了できる仕組みを構築する。</a:t>
            </a:r>
          </a:p>
          <a:p>
            <a:r>
              <a:rPr lang="ja-JP" altLang="en-US" sz="1100" dirty="0">
                <a:solidFill>
                  <a:schemeClr val="tx1"/>
                </a:solidFill>
              </a:rPr>
              <a:t>○インターネットを通じたお客さまサービスに関する情報の周知</a:t>
            </a:r>
          </a:p>
          <a:p>
            <a:r>
              <a:rPr lang="ja-JP" altLang="en-US" sz="1100" dirty="0">
                <a:solidFill>
                  <a:schemeClr val="tx1"/>
                </a:solidFill>
              </a:rPr>
              <a:t>　　自動ガイダンス（</a:t>
            </a:r>
            <a:r>
              <a:rPr lang="en-US" altLang="ja-JP" sz="1100" dirty="0">
                <a:solidFill>
                  <a:schemeClr val="tx1"/>
                </a:solidFill>
              </a:rPr>
              <a:t>IVR</a:t>
            </a:r>
            <a:r>
              <a:rPr lang="ja-JP" altLang="en-US" sz="1100" dirty="0">
                <a:solidFill>
                  <a:schemeClr val="tx1"/>
                </a:solidFill>
              </a:rPr>
              <a:t>）・</a:t>
            </a:r>
            <a:r>
              <a:rPr lang="en-US" altLang="ja-JP" sz="1100" dirty="0">
                <a:solidFill>
                  <a:schemeClr val="tx1"/>
                </a:solidFill>
              </a:rPr>
              <a:t>SMS</a:t>
            </a:r>
            <a:r>
              <a:rPr lang="ja-JP" altLang="en-US" sz="1100" dirty="0">
                <a:solidFill>
                  <a:schemeClr val="tx1"/>
                </a:solidFill>
              </a:rPr>
              <a:t>を活用し、インターネットを利用して手続きを行うサイトであるお客さまサポートページの</a:t>
            </a:r>
            <a:r>
              <a:rPr lang="en-US" altLang="ja-JP" sz="1100" dirty="0">
                <a:solidFill>
                  <a:schemeClr val="tx1"/>
                </a:solidFill>
              </a:rPr>
              <a:t>URL</a:t>
            </a:r>
            <a:r>
              <a:rPr lang="ja-JP" altLang="en-US" sz="1100" dirty="0">
                <a:solidFill>
                  <a:schemeClr val="tx1"/>
                </a:solidFill>
              </a:rPr>
              <a:t>を配信するなどオンライン申請の利用を促進する。</a:t>
            </a:r>
          </a:p>
        </p:txBody>
      </p:sp>
      <p:sp>
        <p:nvSpPr>
          <p:cNvPr id="2" name="角丸四角形 21">
            <a:extLst>
              <a:ext uri="{FF2B5EF4-FFF2-40B4-BE49-F238E27FC236}">
                <a16:creationId xmlns:a16="http://schemas.microsoft.com/office/drawing/2014/main" id="{9344A065-6462-FF00-DAEF-8A6D971DEAAF}"/>
              </a:ext>
            </a:extLst>
          </p:cNvPr>
          <p:cNvSpPr/>
          <p:nvPr/>
        </p:nvSpPr>
        <p:spPr bwMode="auto">
          <a:xfrm>
            <a:off x="6371925" y="4043693"/>
            <a:ext cx="3368882" cy="1048798"/>
          </a:xfrm>
          <a:prstGeom prst="roundRect">
            <a:avLst/>
          </a:prstGeom>
          <a:solidFill>
            <a:schemeClr val="accent5"/>
          </a:solidFill>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spAutoFit/>
          </a:bodyPr>
          <a:lstStyle/>
          <a:p>
            <a:r>
              <a:rPr lang="ja-JP" altLang="en-US" sz="1100" b="1" dirty="0">
                <a:solidFill>
                  <a:schemeClr val="accent2"/>
                </a:solidFill>
                <a:latin typeface="Arial" charset="0"/>
                <a:ea typeface="メイリオ" pitchFamily="50" charset="-128"/>
                <a:cs typeface="メイリオ" pitchFamily="50" charset="-128"/>
              </a:rPr>
              <a:t>　取組の経過</a:t>
            </a:r>
            <a:endParaRPr lang="en-US" altLang="ja-JP" sz="1100" b="1" dirty="0">
              <a:solidFill>
                <a:schemeClr val="accent2"/>
              </a:solidFill>
              <a:latin typeface="Arial" charset="0"/>
              <a:ea typeface="メイリオ" pitchFamily="50" charset="-128"/>
              <a:cs typeface="メイリオ" pitchFamily="50" charset="-128"/>
            </a:endParaRPr>
          </a:p>
          <a:p>
            <a:r>
              <a:rPr lang="ja-JP" altLang="en-US" sz="1100" dirty="0">
                <a:solidFill>
                  <a:schemeClr val="tx1"/>
                </a:solidFill>
                <a:latin typeface="Arial" charset="0"/>
                <a:ea typeface="メイリオ" pitchFamily="50" charset="-128"/>
                <a:cs typeface="メイリオ" pitchFamily="50" charset="-128"/>
              </a:rPr>
              <a:t>令和４年度はお客さま専用サイト（マイページ）構築事業者を選定しました。また、自動音声ガイダンスを活用した</a:t>
            </a:r>
            <a:r>
              <a:rPr lang="en-US" altLang="ja-JP" sz="1100" dirty="0">
                <a:solidFill>
                  <a:schemeClr val="tx1"/>
                </a:solidFill>
                <a:latin typeface="Arial" charset="0"/>
                <a:ea typeface="メイリオ" pitchFamily="50" charset="-128"/>
                <a:cs typeface="メイリオ" pitchFamily="50" charset="-128"/>
              </a:rPr>
              <a:t>SMS</a:t>
            </a:r>
            <a:r>
              <a:rPr lang="ja-JP" altLang="en-US" sz="1100" dirty="0">
                <a:solidFill>
                  <a:schemeClr val="tx1"/>
                </a:solidFill>
                <a:latin typeface="Arial" charset="0"/>
                <a:ea typeface="メイリオ" pitchFamily="50" charset="-128"/>
                <a:cs typeface="メイリオ" pitchFamily="50" charset="-128"/>
              </a:rPr>
              <a:t>配信の運用を開始しました。</a:t>
            </a:r>
            <a:endParaRPr lang="en-US" altLang="ja-JP" sz="1100" b="1" dirty="0">
              <a:solidFill>
                <a:schemeClr val="tx1"/>
              </a:solidFill>
              <a:latin typeface="Arial" charset="0"/>
              <a:ea typeface="メイリオ" pitchFamily="50" charset="-128"/>
              <a:cs typeface="メイリオ" pitchFamily="50" charset="-128"/>
            </a:endParaRPr>
          </a:p>
        </p:txBody>
      </p:sp>
    </p:spTree>
    <p:extLst>
      <p:ext uri="{BB962C8B-B14F-4D97-AF65-F5344CB8AC3E}">
        <p14:creationId xmlns:p14="http://schemas.microsoft.com/office/powerpoint/2010/main" val="2696128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763821" y="1637866"/>
            <a:ext cx="1988197" cy="2340894"/>
          </a:xfrm>
          <a:prstGeom prst="rect">
            <a:avLst/>
          </a:prstGeom>
        </p:spPr>
      </p:pic>
      <p:sp>
        <p:nvSpPr>
          <p:cNvPr id="14" name="スライド番号プレースホルダー 4"/>
          <p:cNvSpPr>
            <a:spLocks noGrp="1"/>
          </p:cNvSpPr>
          <p:nvPr>
            <p:ph type="sldNum" sz="quarter" idx="10"/>
          </p:nvPr>
        </p:nvSpPr>
        <p:spPr bwMode="auto">
          <a:xfrm>
            <a:off x="7473950"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ja-JP"/>
            </a:defPPr>
            <a:lvl1pPr algn="r" rtl="0" fontAlgn="base">
              <a:lnSpc>
                <a:spcPct val="100000"/>
              </a:lnSpc>
              <a:spcBef>
                <a:spcPct val="0"/>
              </a:spcBef>
              <a:spcAft>
                <a:spcPct val="0"/>
              </a:spcAft>
              <a:defRPr kumimoji="0" sz="1000" kern="1200">
                <a:solidFill>
                  <a:schemeClr val="tx1"/>
                </a:solidFill>
                <a:latin typeface="メイリオ" panose="020B0604030504040204" pitchFamily="50" charset="-128"/>
                <a:ea typeface="メイリオ" panose="020B0604030504040204" pitchFamily="50" charset="-128"/>
                <a:cs typeface="+mn-cs"/>
              </a:defRPr>
            </a:lvl1pPr>
            <a:lvl2pPr marL="4572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2pPr>
            <a:lvl3pPr marL="9144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3pPr>
            <a:lvl4pPr marL="13716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4pPr>
            <a:lvl5pPr marL="18288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5pPr>
            <a:lvl6pPr marL="22860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6pPr>
            <a:lvl7pPr marL="27432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7pPr>
            <a:lvl8pPr marL="32004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8pPr>
            <a:lvl9pPr marL="36576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9pPr>
          </a:lstStyle>
          <a:p>
            <a:pPr eaLnBrk="1" hangingPunct="1"/>
            <a:fld id="{17D6AA89-1CAE-4232-B76E-BD1FB226AC19}" type="slidenum">
              <a:rPr lang="en-US" altLang="ja-JP" smtClean="0"/>
              <a:pPr eaLnBrk="1" hangingPunct="1"/>
              <a:t>21</a:t>
            </a:fld>
            <a:endParaRPr kumimoji="0" lang="en-US" altLang="ja-JP" sz="1000">
              <a:solidFill>
                <a:schemeClr val="tx1"/>
              </a:solidFill>
              <a:latin typeface="メイリオ" panose="020B0604030504040204" pitchFamily="50" charset="-128"/>
            </a:endParaRPr>
          </a:p>
        </p:txBody>
      </p:sp>
      <p:sp>
        <p:nvSpPr>
          <p:cNvPr id="20" name="Shape 128"/>
          <p:cNvSpPr/>
          <p:nvPr/>
        </p:nvSpPr>
        <p:spPr>
          <a:xfrm>
            <a:off x="201947" y="764675"/>
            <a:ext cx="8679656" cy="33175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en-US" altLang="ja-JP" sz="1687" kern="0" dirty="0">
                <a:solidFill>
                  <a:srgbClr val="C00000"/>
                </a:solidFill>
                <a:latin typeface="メイリオ" panose="020B0604030504040204" pitchFamily="50" charset="-128"/>
                <a:sym typeface="Helvetica Light"/>
              </a:rPr>
              <a:t>SMS</a:t>
            </a:r>
            <a:r>
              <a:rPr kumimoji="0" lang="ja-JP" altLang="en-US" sz="1687" kern="0" dirty="0">
                <a:solidFill>
                  <a:srgbClr val="C00000"/>
                </a:solidFill>
                <a:latin typeface="メイリオ" panose="020B0604030504040204" pitchFamily="50" charset="-128"/>
                <a:sym typeface="Helvetica Light"/>
              </a:rPr>
              <a:t>によるがん対策の実施</a:t>
            </a:r>
            <a:endParaRPr kumimoji="0" lang="en-US" altLang="ja-JP" sz="1687" u="sng" kern="0" dirty="0">
              <a:solidFill>
                <a:srgbClr val="C00000"/>
              </a:solidFill>
              <a:latin typeface="メイリオ" panose="020B0604030504040204" pitchFamily="50" charset="-128"/>
              <a:sym typeface="Helvetica Light"/>
            </a:endParaRPr>
          </a:p>
        </p:txBody>
      </p:sp>
      <p:sp>
        <p:nvSpPr>
          <p:cNvPr id="31" name="テキスト ボックス 30"/>
          <p:cNvSpPr txBox="1"/>
          <p:nvPr/>
        </p:nvSpPr>
        <p:spPr>
          <a:xfrm>
            <a:off x="139407" y="1266138"/>
            <a:ext cx="7450113" cy="354712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spcBef>
                <a:spcPts val="200"/>
              </a:spcBef>
              <a:buFont typeface="Wingdings" panose="05000000000000000000" pitchFamily="2" charset="2"/>
              <a:buChar char="l"/>
            </a:pPr>
            <a:r>
              <a:rPr lang="ja-JP" altLang="en-US" sz="1100" dirty="0">
                <a:solidFill>
                  <a:schemeClr val="tx1"/>
                </a:solidFill>
                <a:latin typeface="+mj-ea"/>
                <a:ea typeface="+mj-ea"/>
              </a:rPr>
              <a:t>がんは、今や国民の２人に１人が生涯のうち１度は罹患すると言われているほど身近な病気であり、本市における死亡原因の第１位である。</a:t>
            </a:r>
            <a:endParaRPr lang="en-US" altLang="ja-JP" sz="1100" dirty="0">
              <a:solidFill>
                <a:schemeClr val="tx1"/>
              </a:solidFill>
              <a:latin typeface="+mj-ea"/>
              <a:ea typeface="+mj-ea"/>
            </a:endParaRPr>
          </a:p>
          <a:p>
            <a:pPr marL="171450" indent="-171450">
              <a:spcBef>
                <a:spcPts val="200"/>
              </a:spcBef>
              <a:buFont typeface="Wingdings" panose="05000000000000000000" pitchFamily="2" charset="2"/>
              <a:buChar char="l"/>
            </a:pPr>
            <a:r>
              <a:rPr lang="ja-JP" altLang="en-US" sz="1100" dirty="0">
                <a:solidFill>
                  <a:schemeClr val="tx1"/>
                </a:solidFill>
                <a:latin typeface="+mj-ea"/>
                <a:ea typeface="+mj-ea"/>
              </a:rPr>
              <a:t>国はがん検診の重要性を訴えつつ、受診率</a:t>
            </a:r>
            <a:r>
              <a:rPr lang="en-US" altLang="ja-JP" sz="1100" dirty="0">
                <a:solidFill>
                  <a:schemeClr val="tx1"/>
                </a:solidFill>
                <a:latin typeface="+mj-ea"/>
                <a:ea typeface="+mj-ea"/>
              </a:rPr>
              <a:t>50</a:t>
            </a:r>
            <a:r>
              <a:rPr lang="ja-JP" altLang="en-US" sz="1100" dirty="0">
                <a:solidFill>
                  <a:schemeClr val="tx1"/>
                </a:solidFill>
                <a:latin typeface="+mj-ea"/>
                <a:ea typeface="+mj-ea"/>
              </a:rPr>
              <a:t>％達成を目標に掲げ、その指針を各自治体にも示している。受診率向上については、一度の通知効果は</a:t>
            </a:r>
            <a:r>
              <a:rPr lang="en-US" altLang="ja-JP" sz="1100" dirty="0">
                <a:solidFill>
                  <a:schemeClr val="tx1"/>
                </a:solidFill>
                <a:latin typeface="+mj-ea"/>
                <a:ea typeface="+mj-ea"/>
              </a:rPr>
              <a:t>3</a:t>
            </a:r>
            <a:r>
              <a:rPr lang="ja-JP" altLang="en-US" sz="1100" dirty="0">
                <a:solidFill>
                  <a:schemeClr val="tx1"/>
                </a:solidFill>
                <a:latin typeface="+mj-ea"/>
                <a:ea typeface="+mj-ea"/>
              </a:rPr>
              <a:t>か月程度であり、複数回の勧奨が効果的であるとされ、その推進を推奨している。本市においても、がん検診の受診率を増やそうと、はがきの送付や区広報紙など様々な方法により、試行錯誤しながら対象者にアプローチしてきているが、単発の勧奨となっている。</a:t>
            </a:r>
            <a:endParaRPr lang="en-US" altLang="ja-JP" sz="1100" dirty="0">
              <a:solidFill>
                <a:schemeClr val="tx1"/>
              </a:solidFill>
              <a:latin typeface="+mj-ea"/>
              <a:ea typeface="+mj-ea"/>
            </a:endParaRPr>
          </a:p>
          <a:p>
            <a:pPr marL="171450" indent="-171450">
              <a:spcBef>
                <a:spcPts val="200"/>
              </a:spcBef>
              <a:buFont typeface="Wingdings" panose="05000000000000000000" pitchFamily="2" charset="2"/>
              <a:buChar char="l"/>
            </a:pPr>
            <a:r>
              <a:rPr lang="ja-JP" altLang="en-US" sz="1100" dirty="0">
                <a:solidFill>
                  <a:schemeClr val="tx1"/>
                </a:solidFill>
                <a:latin typeface="+mj-ea"/>
                <a:ea typeface="+mj-ea"/>
              </a:rPr>
              <a:t>現状、がん検診の受診率は伸び悩み、さらにコロナ禍による受け控えも深刻化しつつある。また、がん検診結果で要精密検査となった方の精密検査受診率も低く、健康寿命の延伸につながる検診の効果が得られていない。</a:t>
            </a:r>
            <a:endParaRPr lang="en-US" altLang="ja-JP" sz="1100" dirty="0">
              <a:solidFill>
                <a:schemeClr val="tx1"/>
              </a:solidFill>
              <a:latin typeface="+mj-ea"/>
              <a:ea typeface="+mj-ea"/>
            </a:endParaRPr>
          </a:p>
          <a:p>
            <a:pPr marL="171450" indent="-171450">
              <a:spcBef>
                <a:spcPts val="200"/>
              </a:spcBef>
              <a:buFont typeface="Wingdings" panose="05000000000000000000" pitchFamily="2" charset="2"/>
              <a:buChar char="l"/>
            </a:pPr>
            <a:r>
              <a:rPr lang="ja-JP" altLang="en-US" sz="1100" dirty="0">
                <a:solidFill>
                  <a:schemeClr val="tx1"/>
                </a:solidFill>
                <a:latin typeface="+mj-ea"/>
                <a:ea typeface="+mj-ea"/>
              </a:rPr>
              <a:t>そこで、従来までの郵送受診勧奨と比較し、ダイレクトかつスピーディーに本人あてメッセージが届く</a:t>
            </a:r>
            <a:r>
              <a:rPr lang="en-US" altLang="ja-JP" sz="1100" dirty="0">
                <a:solidFill>
                  <a:schemeClr val="tx1"/>
                </a:solidFill>
                <a:latin typeface="+mj-ea"/>
                <a:ea typeface="+mj-ea"/>
              </a:rPr>
              <a:t>SMS</a:t>
            </a:r>
            <a:r>
              <a:rPr lang="ja-JP" altLang="en-US" sz="1100" dirty="0">
                <a:solidFill>
                  <a:schemeClr val="tx1"/>
                </a:solidFill>
                <a:latin typeface="+mj-ea"/>
                <a:ea typeface="+mj-ea"/>
              </a:rPr>
              <a:t>による受診勧奨を取り入れ、また、同一人に複数回送付することで、がん検診及び精密検査受診率の向上を目指す。</a:t>
            </a:r>
            <a:endParaRPr lang="en-US" altLang="ja-JP" sz="1100" dirty="0">
              <a:solidFill>
                <a:schemeClr val="tx1"/>
              </a:solidFill>
              <a:latin typeface="+mj-ea"/>
              <a:ea typeface="+mj-ea"/>
            </a:endParaRPr>
          </a:p>
          <a:p>
            <a:pPr marL="171450" indent="-171450">
              <a:spcBef>
                <a:spcPts val="200"/>
              </a:spcBef>
              <a:buFont typeface="Wingdings" panose="05000000000000000000" pitchFamily="2" charset="2"/>
              <a:buChar char="l"/>
            </a:pPr>
            <a:r>
              <a:rPr lang="en-US" altLang="ja-JP" sz="1100" dirty="0">
                <a:solidFill>
                  <a:schemeClr val="tx1"/>
                </a:solidFill>
                <a:latin typeface="+mj-ea"/>
                <a:ea typeface="+mj-ea"/>
              </a:rPr>
              <a:t>2022</a:t>
            </a:r>
            <a:r>
              <a:rPr lang="ja-JP" altLang="en-US" sz="1100" dirty="0">
                <a:solidFill>
                  <a:schemeClr val="tx1"/>
                </a:solidFill>
                <a:latin typeface="+mj-ea"/>
                <a:ea typeface="+mj-ea"/>
              </a:rPr>
              <a:t>年度においては、本市において最も受診率が低い大腸がんについて取り組みを行い、効果的なメッセージやターゲット層を分析する。</a:t>
            </a:r>
            <a:endParaRPr lang="en-US" altLang="ja-JP" sz="1100" dirty="0">
              <a:solidFill>
                <a:schemeClr val="tx1"/>
              </a:solidFill>
              <a:latin typeface="+mj-ea"/>
              <a:ea typeface="+mj-ea"/>
            </a:endParaRPr>
          </a:p>
          <a:p>
            <a:pPr marL="171450" indent="-171450">
              <a:spcBef>
                <a:spcPts val="200"/>
              </a:spcBef>
              <a:buFont typeface="Wingdings" panose="05000000000000000000" pitchFamily="2" charset="2"/>
              <a:buChar char="l"/>
            </a:pPr>
            <a:r>
              <a:rPr lang="en-US" altLang="ja-JP" sz="1100" dirty="0">
                <a:solidFill>
                  <a:schemeClr val="tx1"/>
                </a:solidFill>
                <a:latin typeface="+mj-ea"/>
                <a:ea typeface="+mj-ea"/>
              </a:rPr>
              <a:t>2023</a:t>
            </a:r>
            <a:r>
              <a:rPr lang="ja-JP" altLang="en-US" sz="1100" dirty="0">
                <a:solidFill>
                  <a:schemeClr val="tx1"/>
                </a:solidFill>
                <a:latin typeface="+mj-ea"/>
                <a:ea typeface="+mj-ea"/>
              </a:rPr>
              <a:t>年度は、効果を評価・分析のうえ、大腸がん検診及び精密検査の受診率向上に向け、</a:t>
            </a:r>
            <a:endParaRPr lang="en-US" altLang="ja-JP" sz="1100" dirty="0">
              <a:solidFill>
                <a:schemeClr val="tx1"/>
              </a:solidFill>
              <a:latin typeface="+mj-ea"/>
              <a:ea typeface="+mj-ea"/>
            </a:endParaRPr>
          </a:p>
          <a:p>
            <a:pPr>
              <a:spcBef>
                <a:spcPts val="200"/>
              </a:spcBef>
            </a:pPr>
            <a:r>
              <a:rPr lang="ja-JP" altLang="en-US" sz="1100" dirty="0">
                <a:solidFill>
                  <a:schemeClr val="tx1"/>
                </a:solidFill>
                <a:latin typeface="+mj-ea"/>
                <a:ea typeface="+mj-ea"/>
              </a:rPr>
              <a:t>　</a:t>
            </a:r>
            <a:r>
              <a:rPr kumimoji="1" lang="ja-JP" altLang="en-US" sz="1100" b="0" i="0" u="none" strike="noStrike" kern="1200" cap="none" spc="0" normalizeH="0" baseline="0" noProof="0" dirty="0">
                <a:ln>
                  <a:noFill/>
                </a:ln>
                <a:solidFill>
                  <a:schemeClr val="tx1"/>
                </a:solidFill>
                <a:effectLst/>
                <a:uLnTx/>
                <a:uFillTx/>
                <a:latin typeface="メイリオ"/>
                <a:ea typeface="メイリオ"/>
                <a:cs typeface="+mn-cs"/>
              </a:rPr>
              <a:t>ターゲットを拡</a:t>
            </a:r>
            <a:r>
              <a:rPr lang="ja-JP" altLang="en-US" sz="1100" dirty="0">
                <a:solidFill>
                  <a:schemeClr val="tx1"/>
                </a:solidFill>
                <a:latin typeface="+mj-ea"/>
                <a:ea typeface="+mj-ea"/>
              </a:rPr>
              <a:t>充して実施する。</a:t>
            </a:r>
            <a:endParaRPr lang="en-US" altLang="ja-JP" sz="1100" dirty="0">
              <a:solidFill>
                <a:schemeClr val="tx1"/>
              </a:solidFill>
              <a:latin typeface="+mj-ea"/>
              <a:ea typeface="+mj-ea"/>
            </a:endParaRPr>
          </a:p>
        </p:txBody>
      </p:sp>
      <p:sp>
        <p:nvSpPr>
          <p:cNvPr id="59" name="正方形/長方形 58"/>
          <p:cNvSpPr/>
          <p:nvPr/>
        </p:nvSpPr>
        <p:spPr>
          <a:xfrm>
            <a:off x="273050" y="4733368"/>
            <a:ext cx="1601757" cy="318549"/>
          </a:xfrm>
          <a:prstGeom prst="rect">
            <a:avLst/>
          </a:prstGeom>
        </p:spPr>
        <p:txBody>
          <a:bodyPr wrap="square">
            <a:spAutoFit/>
          </a:bodyPr>
          <a:lstStyle/>
          <a:p>
            <a:r>
              <a:rPr lang="en-US" altLang="ja-JP" sz="1050" dirty="0">
                <a:solidFill>
                  <a:schemeClr val="tx1"/>
                </a:solidFill>
                <a:latin typeface="+mj-ea"/>
                <a:ea typeface="+mj-ea"/>
              </a:rPr>
              <a:t>【</a:t>
            </a:r>
            <a:r>
              <a:rPr lang="ja-JP" altLang="en-US" sz="1050" dirty="0">
                <a:solidFill>
                  <a:schemeClr val="tx1"/>
                </a:solidFill>
                <a:latin typeface="+mj-ea"/>
                <a:ea typeface="+mj-ea"/>
              </a:rPr>
              <a:t>スケジュール</a:t>
            </a:r>
            <a:r>
              <a:rPr lang="en-US" altLang="ja-JP" sz="1050" dirty="0">
                <a:solidFill>
                  <a:schemeClr val="tx1"/>
                </a:solidFill>
                <a:latin typeface="+mj-ea"/>
                <a:ea typeface="+mj-ea"/>
              </a:rPr>
              <a:t>】</a:t>
            </a:r>
          </a:p>
        </p:txBody>
      </p:sp>
      <p:graphicFrame>
        <p:nvGraphicFramePr>
          <p:cNvPr id="60" name="表 59"/>
          <p:cNvGraphicFramePr>
            <a:graphicFrameLocks noGrp="1"/>
          </p:cNvGraphicFramePr>
          <p:nvPr/>
        </p:nvGraphicFramePr>
        <p:xfrm>
          <a:off x="273050" y="5152220"/>
          <a:ext cx="6214805" cy="1505621"/>
        </p:xfrm>
        <a:graphic>
          <a:graphicData uri="http://schemas.openxmlformats.org/drawingml/2006/table">
            <a:tbl>
              <a:tblPr firstRow="1" bandRow="1"/>
              <a:tblGrid>
                <a:gridCol w="1069712">
                  <a:extLst>
                    <a:ext uri="{9D8B030D-6E8A-4147-A177-3AD203B41FA5}">
                      <a16:colId xmlns:a16="http://schemas.microsoft.com/office/drawing/2014/main" val="1027003842"/>
                    </a:ext>
                  </a:extLst>
                </a:gridCol>
                <a:gridCol w="2653147">
                  <a:extLst>
                    <a:ext uri="{9D8B030D-6E8A-4147-A177-3AD203B41FA5}">
                      <a16:colId xmlns:a16="http://schemas.microsoft.com/office/drawing/2014/main" val="20001"/>
                    </a:ext>
                  </a:extLst>
                </a:gridCol>
                <a:gridCol w="2491946">
                  <a:extLst>
                    <a:ext uri="{9D8B030D-6E8A-4147-A177-3AD203B41FA5}">
                      <a16:colId xmlns:a16="http://schemas.microsoft.com/office/drawing/2014/main" val="20002"/>
                    </a:ext>
                  </a:extLst>
                </a:gridCol>
              </a:tblGrid>
              <a:tr h="3284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dirty="0">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bg1"/>
                          </a:solidFill>
                          <a:latin typeface="+mj-ea"/>
                          <a:ea typeface="+mj-ea"/>
                          <a:cs typeface="+mn-cs"/>
                        </a:rPr>
                        <a:t>2022</a:t>
                      </a:r>
                      <a:r>
                        <a:rPr kumimoji="1" lang="ja-JP" altLang="en-US" sz="1100" b="0" kern="1200" dirty="0">
                          <a:solidFill>
                            <a:schemeClr val="bg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bg1"/>
                          </a:solidFill>
                          <a:latin typeface="+mj-ea"/>
                          <a:ea typeface="+mj-ea"/>
                          <a:cs typeface="+mn-cs"/>
                        </a:rPr>
                        <a:t>2023</a:t>
                      </a:r>
                      <a:r>
                        <a:rPr kumimoji="1" lang="ja-JP" altLang="en-US" sz="1100" b="0" kern="1200" dirty="0">
                          <a:solidFill>
                            <a:schemeClr val="bg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1177184">
                <a:tc>
                  <a:txBody>
                    <a:bodyPr/>
                    <a:lstStyle/>
                    <a:p>
                      <a:r>
                        <a:rPr kumimoji="1" lang="en-US" altLang="ja-JP" sz="1050" dirty="0">
                          <a:solidFill>
                            <a:schemeClr val="tx1"/>
                          </a:solidFill>
                          <a:latin typeface="+mj-ea"/>
                          <a:ea typeface="+mj-ea"/>
                        </a:rPr>
                        <a:t>SMS</a:t>
                      </a:r>
                      <a:r>
                        <a:rPr kumimoji="1" lang="ja-JP" altLang="en-US" sz="1050" dirty="0">
                          <a:solidFill>
                            <a:schemeClr val="tx1"/>
                          </a:solidFill>
                          <a:latin typeface="+mj-ea"/>
                          <a:ea typeface="+mj-ea"/>
                        </a:rPr>
                        <a:t>によるがん対策の実施</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2478752032"/>
                  </a:ext>
                </a:extLst>
              </a:tr>
            </a:tbl>
          </a:graphicData>
        </a:graphic>
      </p:graphicFrame>
      <p:sp>
        <p:nvSpPr>
          <p:cNvPr id="70" name="正方形/長方形 69"/>
          <p:cNvSpPr/>
          <p:nvPr/>
        </p:nvSpPr>
        <p:spPr>
          <a:xfrm>
            <a:off x="6699197" y="5195335"/>
            <a:ext cx="2926677" cy="1344984"/>
          </a:xfrm>
          <a:prstGeom prst="rect">
            <a:avLst/>
          </a:prstGeom>
          <a:ln>
            <a:solidFill>
              <a:srgbClr val="DF5327"/>
            </a:solidFill>
          </a:ln>
        </p:spPr>
        <p:txBody>
          <a:bodyPr wrap="square">
            <a:spAutoFit/>
          </a:bodyPr>
          <a:lstStyle/>
          <a:p>
            <a:r>
              <a:rPr lang="en-US" altLang="ja-JP" sz="1100" dirty="0">
                <a:solidFill>
                  <a:prstClr val="black"/>
                </a:solidFill>
                <a:latin typeface="+mj-lt"/>
              </a:rPr>
              <a:t>【</a:t>
            </a:r>
            <a:r>
              <a:rPr lang="ja-JP" altLang="en-US" sz="1100" dirty="0">
                <a:solidFill>
                  <a:prstClr val="black"/>
                </a:solidFill>
                <a:latin typeface="+mj-lt"/>
              </a:rPr>
              <a:t>期待される効果</a:t>
            </a:r>
            <a:r>
              <a:rPr lang="en-US" altLang="ja-JP" sz="1100" dirty="0">
                <a:solidFill>
                  <a:prstClr val="black"/>
                </a:solidFill>
                <a:latin typeface="+mj-lt"/>
              </a:rPr>
              <a:t>】</a:t>
            </a:r>
          </a:p>
          <a:p>
            <a:r>
              <a:rPr lang="ja-JP" altLang="en-US" sz="1100" dirty="0">
                <a:solidFill>
                  <a:prstClr val="black"/>
                </a:solidFill>
                <a:latin typeface="+mj-lt"/>
              </a:rPr>
              <a:t>・市民が必要な情報を簡単かつ的確に入手</a:t>
            </a:r>
            <a:endParaRPr lang="en-US" altLang="ja-JP" sz="1100" dirty="0">
              <a:solidFill>
                <a:prstClr val="black"/>
              </a:solidFill>
              <a:latin typeface="+mj-lt"/>
            </a:endParaRPr>
          </a:p>
          <a:p>
            <a:r>
              <a:rPr lang="ja-JP" altLang="en-US" sz="1100" dirty="0">
                <a:solidFill>
                  <a:prstClr val="black"/>
                </a:solidFill>
                <a:latin typeface="+mj-lt"/>
              </a:rPr>
              <a:t>・効果的な広報、啓発</a:t>
            </a:r>
            <a:endParaRPr lang="en-US" altLang="ja-JP" sz="1100" dirty="0">
              <a:solidFill>
                <a:prstClr val="black"/>
              </a:solidFill>
              <a:latin typeface="+mj-lt"/>
            </a:endParaRPr>
          </a:p>
          <a:p>
            <a:r>
              <a:rPr lang="ja-JP" altLang="en-US" sz="1100" dirty="0">
                <a:solidFill>
                  <a:prstClr val="black"/>
                </a:solidFill>
                <a:latin typeface="+mj-lt"/>
              </a:rPr>
              <a:t>・経費縮減</a:t>
            </a:r>
            <a:endParaRPr lang="en-US" altLang="ja-JP" sz="1100" dirty="0">
              <a:solidFill>
                <a:prstClr val="black"/>
              </a:solidFill>
              <a:latin typeface="+mj-lt"/>
            </a:endParaRPr>
          </a:p>
          <a:p>
            <a:r>
              <a:rPr lang="ja-JP" altLang="en-US" sz="1100" dirty="0">
                <a:solidFill>
                  <a:prstClr val="black"/>
                </a:solidFill>
                <a:latin typeface="+mj-lt"/>
              </a:rPr>
              <a:t>・職員の事務負担軽減</a:t>
            </a:r>
            <a:endParaRPr lang="en-US" altLang="ja-JP" sz="1100" dirty="0">
              <a:solidFill>
                <a:prstClr val="black"/>
              </a:solidFill>
              <a:latin typeface="+mj-lt"/>
            </a:endParaRPr>
          </a:p>
        </p:txBody>
      </p:sp>
      <p:sp>
        <p:nvSpPr>
          <p:cNvPr id="22" name="ホームベース 21"/>
          <p:cNvSpPr/>
          <p:nvPr/>
        </p:nvSpPr>
        <p:spPr>
          <a:xfrm>
            <a:off x="1768744" y="5531855"/>
            <a:ext cx="1837849" cy="335972"/>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100000"/>
              </a:lnSpc>
            </a:pPr>
            <a:r>
              <a:rPr lang="ja-JP" altLang="en-US" sz="900" dirty="0">
                <a:solidFill>
                  <a:srgbClr val="000000"/>
                </a:solidFill>
                <a:latin typeface="Meiryo UI" panose="020B0604030504040204" pitchFamily="50" charset="-128"/>
                <a:ea typeface="Meiryo UI" panose="020B0604030504040204" pitchFamily="50" charset="-128"/>
              </a:rPr>
              <a:t>大腸がん検診</a:t>
            </a:r>
            <a:endParaRPr lang="en-US" altLang="ja-JP" sz="900" dirty="0">
              <a:solidFill>
                <a:srgbClr val="000000"/>
              </a:solidFill>
              <a:latin typeface="Meiryo UI" panose="020B0604030504040204" pitchFamily="50" charset="-128"/>
              <a:ea typeface="Meiryo UI" panose="020B0604030504040204" pitchFamily="50" charset="-128"/>
            </a:endParaRPr>
          </a:p>
          <a:p>
            <a:pPr algn="ctr">
              <a:lnSpc>
                <a:spcPct val="100000"/>
              </a:lnSpc>
            </a:pPr>
            <a:r>
              <a:rPr lang="ja-JP" altLang="en-US" sz="900" dirty="0">
                <a:solidFill>
                  <a:srgbClr val="000000"/>
                </a:solidFill>
                <a:latin typeface="Meiryo UI" panose="020B0604030504040204" pitchFamily="50" charset="-128"/>
                <a:ea typeface="Meiryo UI" panose="020B0604030504040204" pitchFamily="50" charset="-128"/>
              </a:rPr>
              <a:t>受診勧奨</a:t>
            </a:r>
            <a:endParaRPr lang="en-US" altLang="ja-JP" sz="900" dirty="0">
              <a:solidFill>
                <a:srgbClr val="000000"/>
              </a:solidFill>
              <a:latin typeface="Meiryo UI" panose="020B0604030504040204" pitchFamily="50" charset="-128"/>
              <a:ea typeface="Meiryo UI" panose="020B0604030504040204" pitchFamily="50" charset="-128"/>
            </a:endParaRPr>
          </a:p>
        </p:txBody>
      </p:sp>
      <p:sp>
        <p:nvSpPr>
          <p:cNvPr id="26" name="Rectangle 2"/>
          <p:cNvSpPr>
            <a:spLocks noGrp="1" noChangeArrowheads="1"/>
          </p:cNvSpPr>
          <p:nvPr>
            <p:ph type="title"/>
          </p:nvPr>
        </p:nvSpPr>
        <p:spPr>
          <a:xfrm>
            <a:off x="273050" y="188913"/>
            <a:ext cx="9072563" cy="395287"/>
          </a:xfrm>
          <a:noFill/>
        </p:spPr>
        <p:txBody>
          <a:bodyPr anchor="ctr"/>
          <a:lstStyle/>
          <a:p>
            <a:r>
              <a:rPr lang="en-US" altLang="ja-JP" dirty="0"/>
              <a:t>ICT </a:t>
            </a:r>
            <a:r>
              <a:rPr lang="ja-JP" altLang="en-US" dirty="0"/>
              <a:t>を活用した</a:t>
            </a:r>
            <a:r>
              <a:rPr lang="en-US" altLang="ja-JP" dirty="0"/>
              <a:t>BPR </a:t>
            </a:r>
            <a:r>
              <a:rPr lang="ja-JP" altLang="en-US" dirty="0"/>
              <a:t>の推進</a:t>
            </a:r>
          </a:p>
        </p:txBody>
      </p:sp>
      <p:sp>
        <p:nvSpPr>
          <p:cNvPr id="16" name="ホームベース 15"/>
          <p:cNvSpPr/>
          <p:nvPr/>
        </p:nvSpPr>
        <p:spPr>
          <a:xfrm>
            <a:off x="1934984" y="6018111"/>
            <a:ext cx="2040231" cy="178471"/>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100000"/>
              </a:lnSpc>
            </a:pPr>
            <a:r>
              <a:rPr lang="ja-JP" altLang="en-US" sz="900" dirty="0">
                <a:solidFill>
                  <a:srgbClr val="000000"/>
                </a:solidFill>
                <a:latin typeface="Meiryo UI" panose="020B0604030504040204" pitchFamily="50" charset="-128"/>
                <a:ea typeface="Meiryo UI" panose="020B0604030504040204" pitchFamily="50" charset="-128"/>
              </a:rPr>
              <a:t>効果検証</a:t>
            </a:r>
            <a:endParaRPr lang="en-US" altLang="ja-JP" sz="900" dirty="0">
              <a:solidFill>
                <a:srgbClr val="000000"/>
              </a:solidFill>
              <a:latin typeface="Meiryo UI" panose="020B0604030504040204" pitchFamily="50" charset="-128"/>
              <a:ea typeface="Meiryo UI" panose="020B0604030504040204" pitchFamily="50" charset="-128"/>
            </a:endParaRPr>
          </a:p>
        </p:txBody>
      </p:sp>
      <p:sp>
        <p:nvSpPr>
          <p:cNvPr id="17" name="ホームベース 16"/>
          <p:cNvSpPr/>
          <p:nvPr/>
        </p:nvSpPr>
        <p:spPr>
          <a:xfrm>
            <a:off x="1327890" y="5517542"/>
            <a:ext cx="440552" cy="335972"/>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100000"/>
              </a:lnSpc>
            </a:pPr>
            <a:r>
              <a:rPr lang="ja-JP" altLang="en-US" sz="900" dirty="0">
                <a:solidFill>
                  <a:srgbClr val="000000"/>
                </a:solidFill>
                <a:latin typeface="Meiryo UI" panose="020B0604030504040204" pitchFamily="50" charset="-128"/>
                <a:ea typeface="Meiryo UI" panose="020B0604030504040204" pitchFamily="50" charset="-128"/>
              </a:rPr>
              <a:t>ターゲット選定</a:t>
            </a:r>
            <a:endParaRPr lang="en-US" altLang="ja-JP" sz="900" dirty="0">
              <a:solidFill>
                <a:srgbClr val="000000"/>
              </a:solidFill>
              <a:latin typeface="Meiryo UI" panose="020B0604030504040204" pitchFamily="50" charset="-128"/>
              <a:ea typeface="Meiryo UI" panose="020B0604030504040204" pitchFamily="50" charset="-128"/>
            </a:endParaRPr>
          </a:p>
        </p:txBody>
      </p:sp>
      <p:sp>
        <p:nvSpPr>
          <p:cNvPr id="19" name="ホームベース 18"/>
          <p:cNvSpPr/>
          <p:nvPr/>
        </p:nvSpPr>
        <p:spPr>
          <a:xfrm>
            <a:off x="2262980" y="6363437"/>
            <a:ext cx="1302985" cy="18364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100000"/>
              </a:lnSpc>
            </a:pPr>
            <a:r>
              <a:rPr lang="ja-JP" altLang="en-US" sz="900" dirty="0">
                <a:solidFill>
                  <a:srgbClr val="000000"/>
                </a:solidFill>
                <a:latin typeface="Meiryo UI" panose="020B0604030504040204" pitchFamily="50" charset="-128"/>
                <a:ea typeface="Meiryo UI" panose="020B0604030504040204" pitchFamily="50" charset="-128"/>
              </a:rPr>
              <a:t>次年度ターゲット案作成</a:t>
            </a:r>
            <a:endParaRPr lang="en-US" altLang="ja-JP" sz="900" dirty="0">
              <a:solidFill>
                <a:srgbClr val="000000"/>
              </a:solidFill>
              <a:latin typeface="Meiryo UI" panose="020B0604030504040204" pitchFamily="50" charset="-128"/>
              <a:ea typeface="Meiryo UI" panose="020B0604030504040204" pitchFamily="50" charset="-128"/>
            </a:endParaRPr>
          </a:p>
        </p:txBody>
      </p:sp>
      <p:sp>
        <p:nvSpPr>
          <p:cNvPr id="21" name="ホームベース 20"/>
          <p:cNvSpPr/>
          <p:nvPr/>
        </p:nvSpPr>
        <p:spPr>
          <a:xfrm>
            <a:off x="4024760" y="5539508"/>
            <a:ext cx="440552" cy="335972"/>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100000"/>
              </a:lnSpc>
            </a:pPr>
            <a:r>
              <a:rPr lang="ja-JP" altLang="en-US" sz="900" dirty="0">
                <a:solidFill>
                  <a:srgbClr val="000000"/>
                </a:solidFill>
                <a:latin typeface="Meiryo UI" panose="020B0604030504040204" pitchFamily="50" charset="-128"/>
                <a:ea typeface="Meiryo UI" panose="020B0604030504040204" pitchFamily="50" charset="-128"/>
              </a:rPr>
              <a:t>ターゲット選定</a:t>
            </a:r>
            <a:endParaRPr lang="en-US" altLang="ja-JP" sz="900" dirty="0">
              <a:solidFill>
                <a:srgbClr val="000000"/>
              </a:solidFill>
              <a:latin typeface="Meiryo UI" panose="020B0604030504040204" pitchFamily="50" charset="-128"/>
              <a:ea typeface="Meiryo UI" panose="020B0604030504040204" pitchFamily="50" charset="-128"/>
            </a:endParaRPr>
          </a:p>
        </p:txBody>
      </p:sp>
      <p:sp>
        <p:nvSpPr>
          <p:cNvPr id="23" name="ホームベース 22"/>
          <p:cNvSpPr/>
          <p:nvPr/>
        </p:nvSpPr>
        <p:spPr>
          <a:xfrm>
            <a:off x="4465312" y="5531855"/>
            <a:ext cx="2022543" cy="335972"/>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100000"/>
              </a:lnSpc>
            </a:pPr>
            <a:r>
              <a:rPr lang="ja-JP" altLang="en-US" sz="900" dirty="0">
                <a:solidFill>
                  <a:srgbClr val="000000"/>
                </a:solidFill>
                <a:latin typeface="Meiryo UI" panose="020B0604030504040204" pitchFamily="50" charset="-128"/>
                <a:ea typeface="Meiryo UI" panose="020B0604030504040204" pitchFamily="50" charset="-128"/>
              </a:rPr>
              <a:t>大腸がん検診・精密検査</a:t>
            </a:r>
            <a:endParaRPr lang="en-US" altLang="ja-JP" sz="900" dirty="0">
              <a:solidFill>
                <a:srgbClr val="000000"/>
              </a:solidFill>
              <a:latin typeface="Meiryo UI" panose="020B0604030504040204" pitchFamily="50" charset="-128"/>
              <a:ea typeface="Meiryo UI" panose="020B0604030504040204" pitchFamily="50" charset="-128"/>
            </a:endParaRPr>
          </a:p>
          <a:p>
            <a:pPr algn="ctr">
              <a:lnSpc>
                <a:spcPct val="100000"/>
              </a:lnSpc>
            </a:pPr>
            <a:r>
              <a:rPr lang="ja-JP" altLang="en-US" sz="900" dirty="0">
                <a:solidFill>
                  <a:srgbClr val="000000"/>
                </a:solidFill>
                <a:latin typeface="Meiryo UI" panose="020B0604030504040204" pitchFamily="50" charset="-128"/>
                <a:ea typeface="Meiryo UI" panose="020B0604030504040204" pitchFamily="50" charset="-128"/>
              </a:rPr>
              <a:t>受診勧奨</a:t>
            </a:r>
            <a:endParaRPr lang="en-US" altLang="ja-JP" sz="900" dirty="0">
              <a:solidFill>
                <a:srgbClr val="000000"/>
              </a:solidFill>
              <a:latin typeface="Meiryo UI" panose="020B0604030504040204" pitchFamily="50" charset="-128"/>
              <a:ea typeface="Meiryo UI" panose="020B0604030504040204" pitchFamily="50" charset="-128"/>
            </a:endParaRPr>
          </a:p>
        </p:txBody>
      </p:sp>
      <p:sp>
        <p:nvSpPr>
          <p:cNvPr id="24" name="ホームベース 23"/>
          <p:cNvSpPr/>
          <p:nvPr/>
        </p:nvSpPr>
        <p:spPr>
          <a:xfrm>
            <a:off x="4541775" y="6011322"/>
            <a:ext cx="1946080" cy="178472"/>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100000"/>
              </a:lnSpc>
            </a:pPr>
            <a:r>
              <a:rPr lang="ja-JP" altLang="en-US" sz="900" dirty="0">
                <a:solidFill>
                  <a:srgbClr val="000000"/>
                </a:solidFill>
                <a:latin typeface="Meiryo UI" panose="020B0604030504040204" pitchFamily="50" charset="-128"/>
                <a:ea typeface="Meiryo UI" panose="020B0604030504040204" pitchFamily="50" charset="-128"/>
              </a:rPr>
              <a:t>効果検証</a:t>
            </a:r>
            <a:endParaRPr lang="en-US" altLang="ja-JP" sz="900" dirty="0">
              <a:solidFill>
                <a:srgbClr val="000000"/>
              </a:solidFill>
              <a:latin typeface="Meiryo UI" panose="020B0604030504040204" pitchFamily="50" charset="-128"/>
              <a:ea typeface="Meiryo UI" panose="020B0604030504040204" pitchFamily="50" charset="-128"/>
            </a:endParaRPr>
          </a:p>
        </p:txBody>
      </p:sp>
      <p:sp>
        <p:nvSpPr>
          <p:cNvPr id="25" name="ホームベース 24"/>
          <p:cNvSpPr/>
          <p:nvPr/>
        </p:nvSpPr>
        <p:spPr>
          <a:xfrm>
            <a:off x="4832245" y="6363437"/>
            <a:ext cx="1302985" cy="18364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100000"/>
              </a:lnSpc>
            </a:pPr>
            <a:r>
              <a:rPr lang="ja-JP" altLang="en-US" sz="900" dirty="0">
                <a:solidFill>
                  <a:srgbClr val="000000"/>
                </a:solidFill>
                <a:latin typeface="Meiryo UI" panose="020B0604030504040204" pitchFamily="50" charset="-128"/>
                <a:ea typeface="Meiryo UI" panose="020B0604030504040204" pitchFamily="50" charset="-128"/>
              </a:rPr>
              <a:t>次年度ターゲット案作成</a:t>
            </a:r>
            <a:endParaRPr lang="en-US" altLang="ja-JP" sz="900" dirty="0">
              <a:solidFill>
                <a:srgbClr val="000000"/>
              </a:solidFill>
              <a:latin typeface="Meiryo UI" panose="020B0604030504040204" pitchFamily="50" charset="-128"/>
              <a:ea typeface="Meiryo UI" panose="020B0604030504040204" pitchFamily="50" charset="-128"/>
            </a:endParaRPr>
          </a:p>
        </p:txBody>
      </p:sp>
      <p:sp>
        <p:nvSpPr>
          <p:cNvPr id="2" name="角丸四角形 21">
            <a:extLst>
              <a:ext uri="{FF2B5EF4-FFF2-40B4-BE49-F238E27FC236}">
                <a16:creationId xmlns:a16="http://schemas.microsoft.com/office/drawing/2014/main" id="{01225C76-2A0A-349A-3D04-3B2EE08646FB}"/>
              </a:ext>
            </a:extLst>
          </p:cNvPr>
          <p:cNvSpPr/>
          <p:nvPr/>
        </p:nvSpPr>
        <p:spPr bwMode="auto">
          <a:xfrm>
            <a:off x="6371925" y="4043693"/>
            <a:ext cx="3368882" cy="1048798"/>
          </a:xfrm>
          <a:prstGeom prst="roundRect">
            <a:avLst/>
          </a:prstGeom>
          <a:solidFill>
            <a:schemeClr val="accent5"/>
          </a:solidFill>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spAutoFit/>
          </a:bodyPr>
          <a:lstStyle/>
          <a:p>
            <a:r>
              <a:rPr lang="ja-JP" altLang="en-US" sz="1100" b="1" dirty="0">
                <a:solidFill>
                  <a:schemeClr val="accent2"/>
                </a:solidFill>
                <a:latin typeface="Arial" charset="0"/>
                <a:ea typeface="メイリオ" pitchFamily="50" charset="-128"/>
                <a:cs typeface="メイリオ" pitchFamily="50" charset="-128"/>
              </a:rPr>
              <a:t>　取組の経過</a:t>
            </a:r>
            <a:endParaRPr lang="en-US" altLang="ja-JP" sz="1100" b="1" dirty="0">
              <a:solidFill>
                <a:schemeClr val="accent2"/>
              </a:solidFill>
              <a:latin typeface="Arial" charset="0"/>
              <a:ea typeface="メイリオ" pitchFamily="50" charset="-128"/>
              <a:cs typeface="メイリオ" pitchFamily="50" charset="-128"/>
            </a:endParaRPr>
          </a:p>
          <a:p>
            <a:r>
              <a:rPr lang="en-US" altLang="ja-JP" sz="1100" dirty="0">
                <a:solidFill>
                  <a:schemeClr val="tx1"/>
                </a:solidFill>
                <a:latin typeface="Arial" charset="0"/>
                <a:ea typeface="メイリオ" pitchFamily="50" charset="-128"/>
                <a:cs typeface="メイリオ" pitchFamily="50" charset="-128"/>
              </a:rPr>
              <a:t>BPR</a:t>
            </a:r>
            <a:r>
              <a:rPr lang="ja-JP" altLang="en-US" sz="1100" dirty="0">
                <a:solidFill>
                  <a:schemeClr val="tx1"/>
                </a:solidFill>
                <a:latin typeface="Arial" charset="0"/>
                <a:ea typeface="メイリオ" pitchFamily="50" charset="-128"/>
                <a:cs typeface="メイリオ" pitchFamily="50" charset="-128"/>
              </a:rPr>
              <a:t>（業務改革）と</a:t>
            </a:r>
            <a:r>
              <a:rPr lang="en-US" altLang="ja-JP" sz="1100" dirty="0">
                <a:solidFill>
                  <a:schemeClr val="tx1"/>
                </a:solidFill>
                <a:latin typeface="Arial" charset="0"/>
                <a:ea typeface="メイリオ" pitchFamily="50" charset="-128"/>
                <a:cs typeface="メイリオ" pitchFamily="50" charset="-128"/>
              </a:rPr>
              <a:t>SMS</a:t>
            </a:r>
            <a:r>
              <a:rPr lang="ja-JP" altLang="en-US" sz="1100" dirty="0">
                <a:solidFill>
                  <a:schemeClr val="tx1"/>
                </a:solidFill>
                <a:latin typeface="Arial" charset="0"/>
                <a:ea typeface="メイリオ" pitchFamily="50" charset="-128"/>
                <a:cs typeface="メイリオ" pitchFamily="50" charset="-128"/>
              </a:rPr>
              <a:t>配信スキームの構築を通じて、迅速かつ効果的な受診勧奨を行いました。引き続き、効果的な受診勧奨を行います。</a:t>
            </a:r>
            <a:endParaRPr lang="en-US" altLang="ja-JP" sz="1100" b="1" dirty="0">
              <a:solidFill>
                <a:schemeClr val="tx1"/>
              </a:solidFill>
              <a:latin typeface="Arial" charset="0"/>
              <a:ea typeface="メイリオ" pitchFamily="50" charset="-128"/>
              <a:cs typeface="メイリオ" pitchFamily="50" charset="-128"/>
            </a:endParaRPr>
          </a:p>
        </p:txBody>
      </p:sp>
    </p:spTree>
    <p:extLst>
      <p:ext uri="{BB962C8B-B14F-4D97-AF65-F5344CB8AC3E}">
        <p14:creationId xmlns:p14="http://schemas.microsoft.com/office/powerpoint/2010/main" val="3363342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図 5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29952" y="2515691"/>
            <a:ext cx="936104" cy="936104"/>
          </a:xfrm>
          <a:prstGeom prst="rect">
            <a:avLst/>
          </a:prstGeom>
        </p:spPr>
      </p:pic>
      <p:pic>
        <p:nvPicPr>
          <p:cNvPr id="46" name="図 4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40427" y="3433290"/>
            <a:ext cx="373000" cy="373000"/>
          </a:xfrm>
          <a:prstGeom prst="rect">
            <a:avLst/>
          </a:prstGeom>
        </p:spPr>
      </p:pic>
      <p:pic>
        <p:nvPicPr>
          <p:cNvPr id="41" name="図 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2475" y="3469294"/>
            <a:ext cx="373000" cy="373000"/>
          </a:xfrm>
          <a:prstGeom prst="rect">
            <a:avLst/>
          </a:prstGeom>
        </p:spPr>
      </p:pic>
      <p:sp>
        <p:nvSpPr>
          <p:cNvPr id="14" name="スライド番号プレースホルダー 4"/>
          <p:cNvSpPr>
            <a:spLocks noGrp="1"/>
          </p:cNvSpPr>
          <p:nvPr>
            <p:ph type="sldNum" sz="quarter" idx="10"/>
          </p:nvPr>
        </p:nvSpPr>
        <p:spPr>
          <a:xfrm>
            <a:off x="7508304" y="6642100"/>
            <a:ext cx="2311400" cy="180975"/>
          </a:xfr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22</a:t>
            </a:fld>
            <a:endParaRPr kumimoji="0" lang="en-US" altLang="ja-JP" sz="1000">
              <a:solidFill>
                <a:srgbClr val="000000"/>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dirty="0"/>
              <a:t>ＡＩ等最先端テクノロジーの活用</a:t>
            </a:r>
            <a:endParaRPr lang="ja-JP" altLang="en-US" dirty="0">
              <a:latin typeface="+mn-ea"/>
              <a:ea typeface="+mn-ea"/>
            </a:endParaRPr>
          </a:p>
        </p:txBody>
      </p:sp>
      <p:sp>
        <p:nvSpPr>
          <p:cNvPr id="20" name="Shape 128"/>
          <p:cNvSpPr/>
          <p:nvPr/>
        </p:nvSpPr>
        <p:spPr>
          <a:xfrm>
            <a:off x="273487" y="818636"/>
            <a:ext cx="8679656"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ＡＩを活用したファイル全文検索エンジンの導入</a:t>
            </a:r>
            <a:endParaRPr kumimoji="0" lang="en-US" altLang="ja-JP" sz="1687" u="sng" kern="0" dirty="0">
              <a:solidFill>
                <a:srgbClr val="C00000"/>
              </a:solidFill>
              <a:latin typeface="メイリオ" panose="020B0604030504040204" pitchFamily="50" charset="-128"/>
              <a:sym typeface="Helvetica Light"/>
            </a:endParaRPr>
          </a:p>
        </p:txBody>
      </p:sp>
      <p:sp>
        <p:nvSpPr>
          <p:cNvPr id="31" name="テキスト ボックス 30"/>
          <p:cNvSpPr txBox="1"/>
          <p:nvPr/>
        </p:nvSpPr>
        <p:spPr>
          <a:xfrm>
            <a:off x="237274" y="1116198"/>
            <a:ext cx="9568222" cy="134498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行政事務は法律、条例、規則やマニュアル等、数多くの文書に基づいて業務を行っていることから、</a:t>
            </a:r>
            <a:r>
              <a:rPr lang="en-US" altLang="ja-JP" sz="1100" dirty="0">
                <a:solidFill>
                  <a:schemeClr val="tx1"/>
                </a:solidFill>
                <a:latin typeface="+mj-ea"/>
                <a:ea typeface="+mj-ea"/>
              </a:rPr>
              <a:t>AI</a:t>
            </a:r>
            <a:r>
              <a:rPr lang="ja-JP" altLang="en-US" sz="1100" dirty="0">
                <a:solidFill>
                  <a:schemeClr val="tx1"/>
                </a:solidFill>
                <a:latin typeface="+mj-ea"/>
                <a:ea typeface="+mj-ea"/>
              </a:rPr>
              <a:t>技術の中でもテキストを扱う「自然言語処理」が多くの業務、職員を対象として活用できる可能性が高いと考えており、その活用検討に取り組んでいる。</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なかでも、膨大な量の文書の中から過去事例や類似案件の「検索」に時間がかかっている業務に着目し、職員が必要とする文書を素早く「検索」する「ファイル全文検索エンジン」の検証をすすめている。</a:t>
            </a: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ファイル全文検索エンジン」を導入することにより、これまで検索に要していた時間が大幅に短縮可能となり、結果、迅速な回答や相談対応が可能となる。さらに、検索対象と類似の文書を参照することによって知識の補強を行うことが可能となり、業務の質の向上も期待される。</a:t>
            </a:r>
          </a:p>
        </p:txBody>
      </p:sp>
      <p:sp>
        <p:nvSpPr>
          <p:cNvPr id="11" name="正方形/長方形 10"/>
          <p:cNvSpPr/>
          <p:nvPr/>
        </p:nvSpPr>
        <p:spPr>
          <a:xfrm>
            <a:off x="294412" y="4126036"/>
            <a:ext cx="1379882" cy="329321"/>
          </a:xfrm>
          <a:prstGeom prst="rect">
            <a:avLst/>
          </a:prstGeom>
        </p:spPr>
        <p:txBody>
          <a:bodyPr wrap="square">
            <a:spAutoFit/>
          </a:bodyPr>
          <a:lstStyle/>
          <a:p>
            <a:r>
              <a:rPr lang="en-US" altLang="ja-JP" sz="1100" dirty="0">
                <a:solidFill>
                  <a:schemeClr val="tx1"/>
                </a:solidFill>
                <a:latin typeface="+mj-ea"/>
                <a:ea typeface="+mj-ea"/>
              </a:rPr>
              <a:t>【</a:t>
            </a:r>
            <a:r>
              <a:rPr lang="ja-JP" altLang="en-US" sz="1100" dirty="0">
                <a:solidFill>
                  <a:schemeClr val="tx1"/>
                </a:solidFill>
                <a:latin typeface="+mj-ea"/>
                <a:ea typeface="+mj-ea"/>
              </a:rPr>
              <a:t>スケジュール</a:t>
            </a:r>
            <a:r>
              <a:rPr lang="en-US" altLang="ja-JP" sz="1100" dirty="0">
                <a:solidFill>
                  <a:schemeClr val="tx1"/>
                </a:solidFill>
                <a:latin typeface="+mj-ea"/>
                <a:ea typeface="+mj-ea"/>
              </a:rPr>
              <a:t>】</a:t>
            </a:r>
          </a:p>
        </p:txBody>
      </p:sp>
      <p:graphicFrame>
        <p:nvGraphicFramePr>
          <p:cNvPr id="12" name="表 11"/>
          <p:cNvGraphicFramePr>
            <a:graphicFrameLocks noGrp="1"/>
          </p:cNvGraphicFramePr>
          <p:nvPr>
            <p:extLst>
              <p:ext uri="{D42A27DB-BD31-4B8C-83A1-F6EECF244321}">
                <p14:modId xmlns:p14="http://schemas.microsoft.com/office/powerpoint/2010/main" val="3017291689"/>
              </p:ext>
            </p:extLst>
          </p:nvPr>
        </p:nvGraphicFramePr>
        <p:xfrm>
          <a:off x="452500" y="4431051"/>
          <a:ext cx="9057506" cy="1038212"/>
        </p:xfrm>
        <a:graphic>
          <a:graphicData uri="http://schemas.openxmlformats.org/drawingml/2006/table">
            <a:tbl>
              <a:tblPr firstRow="1" bandRow="1"/>
              <a:tblGrid>
                <a:gridCol w="2124236">
                  <a:extLst>
                    <a:ext uri="{9D8B030D-6E8A-4147-A177-3AD203B41FA5}">
                      <a16:colId xmlns:a16="http://schemas.microsoft.com/office/drawing/2014/main" val="20000"/>
                    </a:ext>
                  </a:extLst>
                </a:gridCol>
                <a:gridCol w="4284476">
                  <a:extLst>
                    <a:ext uri="{9D8B030D-6E8A-4147-A177-3AD203B41FA5}">
                      <a16:colId xmlns:a16="http://schemas.microsoft.com/office/drawing/2014/main" val="20001"/>
                    </a:ext>
                  </a:extLst>
                </a:gridCol>
                <a:gridCol w="2648794">
                  <a:extLst>
                    <a:ext uri="{9D8B030D-6E8A-4147-A177-3AD203B41FA5}">
                      <a16:colId xmlns:a16="http://schemas.microsoft.com/office/drawing/2014/main" val="20002"/>
                    </a:ext>
                  </a:extLst>
                </a:gridCol>
              </a:tblGrid>
              <a:tr h="222085">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algn="ctr" defTabSz="914400" rtl="0" eaLnBrk="1" latinLnBrk="0" hangingPunct="1"/>
                      <a:r>
                        <a:rPr kumimoji="1" lang="en-US" altLang="ja-JP" sz="1100" b="0" kern="1200" dirty="0">
                          <a:solidFill>
                            <a:schemeClr val="lt1"/>
                          </a:solidFill>
                          <a:latin typeface="+mj-ea"/>
                          <a:ea typeface="+mj-ea"/>
                          <a:cs typeface="+mn-cs"/>
                        </a:rPr>
                        <a:t>2021</a:t>
                      </a:r>
                      <a:r>
                        <a:rPr kumimoji="1" lang="ja-JP" altLang="en-US" sz="1100" b="0" kern="1200" dirty="0">
                          <a:solidFill>
                            <a:schemeClr val="lt1"/>
                          </a:solidFill>
                          <a:latin typeface="+mj-ea"/>
                          <a:ea typeface="+mj-ea"/>
                          <a:cs typeface="+mn-cs"/>
                        </a:rPr>
                        <a:t>年度</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algn="ctr" defTabSz="914400" rtl="0" eaLnBrk="1" latinLnBrk="0" hangingPunct="1"/>
                      <a:r>
                        <a:rPr kumimoji="1" lang="en-US" altLang="ja-JP" sz="1100" b="0" kern="1200" dirty="0">
                          <a:solidFill>
                            <a:schemeClr val="lt1"/>
                          </a:solidFill>
                          <a:latin typeface="+mj-ea"/>
                          <a:ea typeface="+mj-ea"/>
                          <a:cs typeface="+mn-cs"/>
                        </a:rPr>
                        <a:t>2022</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algn="ctr" defTabSz="914400" rtl="0" eaLnBrk="1" latinLnBrk="0" hangingPunct="1"/>
                      <a:r>
                        <a:rPr kumimoji="1" lang="en-US" altLang="ja-JP" sz="1100" b="0" kern="1200" dirty="0">
                          <a:solidFill>
                            <a:schemeClr val="lt1"/>
                          </a:solidFill>
                          <a:latin typeface="+mj-ea"/>
                          <a:ea typeface="+mj-ea"/>
                          <a:cs typeface="+mn-cs"/>
                        </a:rPr>
                        <a:t>2023</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779132">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a:latin typeface="Meiryo UI" panose="020B0604030504040204" pitchFamily="50" charset="-128"/>
                        <a:ea typeface="Meiryo UI" panose="020B0604030504040204" pitchFamily="50" charset="-128"/>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13" name="ホームベース 12"/>
          <p:cNvSpPr/>
          <p:nvPr/>
        </p:nvSpPr>
        <p:spPr>
          <a:xfrm>
            <a:off x="524508" y="4761148"/>
            <a:ext cx="1944216" cy="25202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100" dirty="0">
                <a:solidFill>
                  <a:srgbClr val="000000"/>
                </a:solidFill>
                <a:latin typeface="+mj-ea"/>
                <a:ea typeface="+mj-ea"/>
              </a:rPr>
              <a:t>ツール調査・検証利用</a:t>
            </a:r>
          </a:p>
        </p:txBody>
      </p:sp>
      <p:sp>
        <p:nvSpPr>
          <p:cNvPr id="15" name="ホームベース 14"/>
          <p:cNvSpPr/>
          <p:nvPr/>
        </p:nvSpPr>
        <p:spPr>
          <a:xfrm>
            <a:off x="6933220" y="4761148"/>
            <a:ext cx="1512168" cy="576064"/>
          </a:xfrm>
          <a:prstGeom prst="homePlate">
            <a:avLst>
              <a:gd name="adj" fmla="val 21574"/>
            </a:avLst>
          </a:prstGeom>
          <a:solidFill>
            <a:schemeClr val="bg1"/>
          </a:solidFill>
          <a:ln w="28575">
            <a:solidFill>
              <a:srgbClr val="C0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100" dirty="0">
                <a:solidFill>
                  <a:srgbClr val="000000"/>
                </a:solidFill>
                <a:latin typeface="+mj-ea"/>
                <a:ea typeface="+mj-ea"/>
              </a:rPr>
              <a:t>適用範囲の拡大・</a:t>
            </a:r>
            <a:endParaRPr lang="en-US" altLang="ja-JP" sz="1100" dirty="0">
              <a:solidFill>
                <a:srgbClr val="000000"/>
              </a:solidFill>
              <a:latin typeface="+mj-ea"/>
              <a:ea typeface="+mj-ea"/>
            </a:endParaRPr>
          </a:p>
          <a:p>
            <a:pPr algn="ctr">
              <a:lnSpc>
                <a:spcPct val="100000"/>
              </a:lnSpc>
            </a:pPr>
            <a:r>
              <a:rPr lang="ja-JP" altLang="en-US" sz="1100" dirty="0">
                <a:solidFill>
                  <a:srgbClr val="000000"/>
                </a:solidFill>
                <a:latin typeface="+mj-ea"/>
                <a:ea typeface="+mj-ea"/>
              </a:rPr>
              <a:t>継続利用</a:t>
            </a:r>
            <a:endParaRPr lang="en-US" altLang="ja-JP" sz="1100" dirty="0">
              <a:solidFill>
                <a:srgbClr val="000000"/>
              </a:solidFill>
              <a:latin typeface="+mj-ea"/>
              <a:ea typeface="+mj-ea"/>
            </a:endParaRPr>
          </a:p>
        </p:txBody>
      </p:sp>
      <p:sp>
        <p:nvSpPr>
          <p:cNvPr id="16" name="山形 15"/>
          <p:cNvSpPr/>
          <p:nvPr/>
        </p:nvSpPr>
        <p:spPr bwMode="auto">
          <a:xfrm>
            <a:off x="8443493" y="4785379"/>
            <a:ext cx="234163" cy="551833"/>
          </a:xfrm>
          <a:prstGeom prst="chevron">
            <a:avLst/>
          </a:prstGeom>
          <a:solidFill>
            <a:schemeClr val="bg1"/>
          </a:solidFill>
          <a:ln w="28575">
            <a:solidFill>
              <a:srgbClr val="C00000"/>
            </a:solidFill>
            <a:prstDash val="sysDash"/>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17" name="ホームベース 16"/>
          <p:cNvSpPr/>
          <p:nvPr/>
        </p:nvSpPr>
        <p:spPr>
          <a:xfrm>
            <a:off x="524508" y="5102167"/>
            <a:ext cx="1268104" cy="25202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100" dirty="0">
                <a:solidFill>
                  <a:srgbClr val="000000"/>
                </a:solidFill>
                <a:latin typeface="+mj-ea"/>
                <a:ea typeface="+mj-ea"/>
              </a:rPr>
              <a:t>所属ニーズ調査</a:t>
            </a:r>
          </a:p>
        </p:txBody>
      </p:sp>
      <p:sp>
        <p:nvSpPr>
          <p:cNvPr id="18" name="ホームベース 17"/>
          <p:cNvSpPr/>
          <p:nvPr/>
        </p:nvSpPr>
        <p:spPr>
          <a:xfrm>
            <a:off x="3260812" y="4761148"/>
            <a:ext cx="3420380" cy="25202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100" dirty="0">
                <a:solidFill>
                  <a:srgbClr val="000000"/>
                </a:solidFill>
                <a:latin typeface="+mj-ea"/>
                <a:ea typeface="+mj-ea"/>
              </a:rPr>
              <a:t>実証実験</a:t>
            </a:r>
          </a:p>
        </p:txBody>
      </p:sp>
      <p:sp>
        <p:nvSpPr>
          <p:cNvPr id="19" name="ホームベース 18"/>
          <p:cNvSpPr/>
          <p:nvPr/>
        </p:nvSpPr>
        <p:spPr>
          <a:xfrm>
            <a:off x="1872275" y="5108498"/>
            <a:ext cx="1548172" cy="245697"/>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100" dirty="0">
                <a:solidFill>
                  <a:srgbClr val="000000"/>
                </a:solidFill>
                <a:latin typeface="+mj-ea"/>
                <a:ea typeface="+mj-ea"/>
              </a:rPr>
              <a:t>効果検証</a:t>
            </a:r>
          </a:p>
        </p:txBody>
      </p:sp>
      <p:sp>
        <p:nvSpPr>
          <p:cNvPr id="21" name="ホームベース 20"/>
          <p:cNvSpPr/>
          <p:nvPr/>
        </p:nvSpPr>
        <p:spPr>
          <a:xfrm>
            <a:off x="2648744" y="4761148"/>
            <a:ext cx="540060" cy="25202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100" dirty="0">
                <a:solidFill>
                  <a:srgbClr val="000000"/>
                </a:solidFill>
                <a:latin typeface="+mj-ea"/>
                <a:ea typeface="+mj-ea"/>
              </a:rPr>
              <a:t>調達</a:t>
            </a:r>
          </a:p>
        </p:txBody>
      </p:sp>
      <p:sp>
        <p:nvSpPr>
          <p:cNvPr id="22" name="山形 21"/>
          <p:cNvSpPr/>
          <p:nvPr/>
        </p:nvSpPr>
        <p:spPr bwMode="auto">
          <a:xfrm>
            <a:off x="8643273" y="4785379"/>
            <a:ext cx="234163" cy="551833"/>
          </a:xfrm>
          <a:prstGeom prst="chevron">
            <a:avLst/>
          </a:prstGeom>
          <a:solidFill>
            <a:schemeClr val="bg1"/>
          </a:solidFill>
          <a:ln w="28575">
            <a:solidFill>
              <a:srgbClr val="C00000"/>
            </a:solidFill>
            <a:prstDash val="sysDash"/>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pic>
        <p:nvPicPr>
          <p:cNvPr id="3" name="図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68419" y="2461182"/>
            <a:ext cx="733040" cy="733040"/>
          </a:xfrm>
          <a:prstGeom prst="rect">
            <a:avLst/>
          </a:prstGeom>
        </p:spPr>
      </p:pic>
      <p:pic>
        <p:nvPicPr>
          <p:cNvPr id="24" name="図 2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24503" y="3001242"/>
            <a:ext cx="553020" cy="553020"/>
          </a:xfrm>
          <a:prstGeom prst="rect">
            <a:avLst/>
          </a:prstGeom>
        </p:spPr>
      </p:pic>
      <p:pic>
        <p:nvPicPr>
          <p:cNvPr id="25" name="図 2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00367" y="3109254"/>
            <a:ext cx="553020" cy="553020"/>
          </a:xfrm>
          <a:prstGeom prst="rect">
            <a:avLst/>
          </a:prstGeom>
        </p:spPr>
      </p:pic>
      <p:pic>
        <p:nvPicPr>
          <p:cNvPr id="27" name="図 2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4543" y="3469294"/>
            <a:ext cx="373000" cy="373000"/>
          </a:xfrm>
          <a:prstGeom prst="rect">
            <a:avLst/>
          </a:prstGeom>
        </p:spPr>
      </p:pic>
      <p:cxnSp>
        <p:nvCxnSpPr>
          <p:cNvPr id="5" name="直線コネクタ 4"/>
          <p:cNvCxnSpPr/>
          <p:nvPr/>
        </p:nvCxnSpPr>
        <p:spPr bwMode="auto">
          <a:xfrm>
            <a:off x="3672475" y="2785218"/>
            <a:ext cx="468052" cy="360040"/>
          </a:xfrm>
          <a:prstGeom prst="line">
            <a:avLst/>
          </a:prstGeom>
          <a:noFill/>
          <a:ln w="38100" cap="flat" cmpd="sng" algn="ctr">
            <a:solidFill>
              <a:srgbClr val="C12534"/>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直線コネクタ 31"/>
          <p:cNvCxnSpPr/>
          <p:nvPr/>
        </p:nvCxnSpPr>
        <p:spPr bwMode="auto">
          <a:xfrm flipV="1">
            <a:off x="3096411" y="2785218"/>
            <a:ext cx="576064" cy="432048"/>
          </a:xfrm>
          <a:prstGeom prst="line">
            <a:avLst/>
          </a:prstGeom>
          <a:noFill/>
          <a:ln w="38100" cap="flat" cmpd="sng" algn="ctr">
            <a:solidFill>
              <a:srgbClr val="C12534"/>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4140527" y="3145258"/>
            <a:ext cx="324036" cy="468052"/>
          </a:xfrm>
          <a:prstGeom prst="line">
            <a:avLst/>
          </a:prstGeom>
          <a:noFill/>
          <a:ln w="38100" cap="flat" cmpd="sng" algn="ctr">
            <a:solidFill>
              <a:srgbClr val="C12534"/>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線コネクタ 36"/>
          <p:cNvCxnSpPr/>
          <p:nvPr/>
        </p:nvCxnSpPr>
        <p:spPr bwMode="auto">
          <a:xfrm>
            <a:off x="3924503" y="3613310"/>
            <a:ext cx="504056" cy="0"/>
          </a:xfrm>
          <a:prstGeom prst="line">
            <a:avLst/>
          </a:prstGeom>
          <a:noFill/>
          <a:ln w="38100" cap="flat" cmpd="sng" algn="ctr">
            <a:solidFill>
              <a:srgbClr val="C12534"/>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直線コネクタ 41"/>
          <p:cNvCxnSpPr/>
          <p:nvPr/>
        </p:nvCxnSpPr>
        <p:spPr bwMode="auto">
          <a:xfrm flipV="1">
            <a:off x="3924503" y="3145258"/>
            <a:ext cx="216024" cy="468052"/>
          </a:xfrm>
          <a:prstGeom prst="line">
            <a:avLst/>
          </a:prstGeom>
          <a:noFill/>
          <a:ln w="38100" cap="flat" cmpd="sng" algn="ctr">
            <a:solidFill>
              <a:srgbClr val="C12534"/>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直線コネクタ 44"/>
          <p:cNvCxnSpPr/>
          <p:nvPr/>
        </p:nvCxnSpPr>
        <p:spPr bwMode="auto">
          <a:xfrm>
            <a:off x="3096411" y="3217266"/>
            <a:ext cx="324036" cy="324036"/>
          </a:xfrm>
          <a:prstGeom prst="line">
            <a:avLst/>
          </a:prstGeom>
          <a:noFill/>
          <a:ln w="38100" cap="flat" cmpd="sng" algn="ctr">
            <a:solidFill>
              <a:srgbClr val="C12534"/>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直線コネクタ 54"/>
          <p:cNvCxnSpPr/>
          <p:nvPr/>
        </p:nvCxnSpPr>
        <p:spPr bwMode="auto">
          <a:xfrm flipH="1" flipV="1">
            <a:off x="3672475" y="2785218"/>
            <a:ext cx="252028" cy="828092"/>
          </a:xfrm>
          <a:prstGeom prst="line">
            <a:avLst/>
          </a:prstGeom>
          <a:noFill/>
          <a:ln w="38100" cap="flat" cmpd="sng" algn="ctr">
            <a:solidFill>
              <a:srgbClr val="C12534"/>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7" name="図 5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772375" y="2497186"/>
            <a:ext cx="450726" cy="470334"/>
          </a:xfrm>
          <a:prstGeom prst="rect">
            <a:avLst/>
          </a:prstGeom>
        </p:spPr>
      </p:pic>
      <p:pic>
        <p:nvPicPr>
          <p:cNvPr id="58" name="図 57"/>
          <p:cNvPicPr>
            <a:picLocks noChangeAspect="1"/>
          </p:cNvPicPr>
          <p:nvPr/>
        </p:nvPicPr>
        <p:blipFill>
          <a:blip r:embed="rId7"/>
          <a:stretch>
            <a:fillRect/>
          </a:stretch>
        </p:blipFill>
        <p:spPr>
          <a:xfrm>
            <a:off x="4644583" y="2497186"/>
            <a:ext cx="972108" cy="972108"/>
          </a:xfrm>
          <a:prstGeom prst="rect">
            <a:avLst/>
          </a:prstGeom>
        </p:spPr>
      </p:pic>
      <p:pic>
        <p:nvPicPr>
          <p:cNvPr id="59" name="図 5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8526" y="2715429"/>
            <a:ext cx="929258" cy="929258"/>
          </a:xfrm>
          <a:prstGeom prst="rect">
            <a:avLst/>
          </a:prstGeom>
        </p:spPr>
      </p:pic>
      <p:sp>
        <p:nvSpPr>
          <p:cNvPr id="61" name="正方形/長方形 60"/>
          <p:cNvSpPr/>
          <p:nvPr/>
        </p:nvSpPr>
        <p:spPr>
          <a:xfrm>
            <a:off x="284366" y="3503772"/>
            <a:ext cx="2088232" cy="302390"/>
          </a:xfrm>
          <a:prstGeom prst="rect">
            <a:avLst/>
          </a:prstGeom>
        </p:spPr>
        <p:txBody>
          <a:bodyPr wrap="square">
            <a:spAutoFit/>
          </a:bodyPr>
          <a:lstStyle/>
          <a:p>
            <a:r>
              <a:rPr lang="ja-JP" altLang="en-US" sz="1050" dirty="0">
                <a:solidFill>
                  <a:schemeClr val="tx1"/>
                </a:solidFill>
                <a:latin typeface="メイリオ" panose="020B0604030504040204" pitchFamily="50" charset="-128"/>
              </a:rPr>
              <a:t>膨大な過去事例から探し出す</a:t>
            </a:r>
            <a:endParaRPr lang="en-US" altLang="ja-JP" sz="1050" dirty="0">
              <a:solidFill>
                <a:schemeClr val="tx1"/>
              </a:solidFill>
              <a:latin typeface="メイリオ" panose="020B0604030504040204" pitchFamily="50" charset="-128"/>
            </a:endParaRPr>
          </a:p>
        </p:txBody>
      </p:sp>
      <p:sp>
        <p:nvSpPr>
          <p:cNvPr id="62" name="右矢印 61"/>
          <p:cNvSpPr/>
          <p:nvPr/>
        </p:nvSpPr>
        <p:spPr bwMode="auto">
          <a:xfrm>
            <a:off x="1944283" y="2893230"/>
            <a:ext cx="648072" cy="484632"/>
          </a:xfrm>
          <a:prstGeom prst="rightArrow">
            <a:avLst/>
          </a:prstGeom>
          <a:solidFill>
            <a:schemeClr val="accent1">
              <a:lumMod val="75000"/>
            </a:schemeClr>
          </a:solidFill>
          <a:ln>
            <a:no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63" name="正方形/長方形 62"/>
          <p:cNvSpPr/>
          <p:nvPr/>
        </p:nvSpPr>
        <p:spPr>
          <a:xfrm>
            <a:off x="4739635" y="3433878"/>
            <a:ext cx="3384376" cy="560923"/>
          </a:xfrm>
          <a:prstGeom prst="rect">
            <a:avLst/>
          </a:prstGeom>
        </p:spPr>
        <p:txBody>
          <a:bodyPr wrap="square">
            <a:spAutoFit/>
          </a:bodyPr>
          <a:lstStyle/>
          <a:p>
            <a:r>
              <a:rPr lang="en-US" altLang="ja-JP" sz="1050" dirty="0">
                <a:solidFill>
                  <a:schemeClr val="tx1"/>
                </a:solidFill>
                <a:latin typeface="メイリオ" panose="020B0604030504040204" pitchFamily="50" charset="-128"/>
              </a:rPr>
              <a:t>AI</a:t>
            </a:r>
            <a:r>
              <a:rPr lang="ja-JP" altLang="en-US" sz="1050" dirty="0">
                <a:solidFill>
                  <a:schemeClr val="tx1"/>
                </a:solidFill>
                <a:latin typeface="メイリオ" panose="020B0604030504040204" pitchFamily="50" charset="-128"/>
              </a:rPr>
              <a:t>により文書や単語の関連性や</a:t>
            </a:r>
            <a:endParaRPr lang="en-US" altLang="ja-JP" sz="1050" dirty="0">
              <a:solidFill>
                <a:schemeClr val="tx1"/>
              </a:solidFill>
              <a:latin typeface="メイリオ" panose="020B0604030504040204" pitchFamily="50" charset="-128"/>
            </a:endParaRPr>
          </a:p>
          <a:p>
            <a:r>
              <a:rPr lang="ja-JP" altLang="en-US" sz="1050" dirty="0">
                <a:solidFill>
                  <a:schemeClr val="tx1"/>
                </a:solidFill>
                <a:latin typeface="メイリオ" panose="020B0604030504040204" pitchFamily="50" charset="-128"/>
              </a:rPr>
              <a:t>類似性を学習したファイル検索エンジンを活用</a:t>
            </a:r>
            <a:endParaRPr lang="en-US" altLang="ja-JP" sz="1050" dirty="0">
              <a:solidFill>
                <a:schemeClr val="tx1"/>
              </a:solidFill>
              <a:latin typeface="メイリオ" panose="020B0604030504040204" pitchFamily="50" charset="-128"/>
            </a:endParaRPr>
          </a:p>
        </p:txBody>
      </p:sp>
      <p:pic>
        <p:nvPicPr>
          <p:cNvPr id="8192" name="図 819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81114" y="2526965"/>
            <a:ext cx="1066428" cy="1066428"/>
          </a:xfrm>
          <a:prstGeom prst="rect">
            <a:avLst/>
          </a:prstGeom>
        </p:spPr>
      </p:pic>
      <p:sp>
        <p:nvSpPr>
          <p:cNvPr id="43" name="正方形/長方形 42"/>
          <p:cNvSpPr/>
          <p:nvPr/>
        </p:nvSpPr>
        <p:spPr>
          <a:xfrm>
            <a:off x="8555369" y="3614273"/>
            <a:ext cx="1117477" cy="302390"/>
          </a:xfrm>
          <a:prstGeom prst="rect">
            <a:avLst/>
          </a:prstGeom>
        </p:spPr>
        <p:txBody>
          <a:bodyPr wrap="square">
            <a:spAutoFit/>
          </a:bodyPr>
          <a:lstStyle/>
          <a:p>
            <a:r>
              <a:rPr lang="ja-JP" altLang="en-US" sz="1050" dirty="0">
                <a:solidFill>
                  <a:schemeClr val="tx1"/>
                </a:solidFill>
                <a:latin typeface="メイリオ" panose="020B0604030504040204" pitchFamily="50" charset="-128"/>
              </a:rPr>
              <a:t>業務の質の向上</a:t>
            </a:r>
            <a:endParaRPr lang="en-US" altLang="ja-JP" sz="1050" dirty="0">
              <a:solidFill>
                <a:schemeClr val="tx1"/>
              </a:solidFill>
              <a:latin typeface="メイリオ" panose="020B0604030504040204" pitchFamily="50" charset="-128"/>
            </a:endParaRPr>
          </a:p>
        </p:txBody>
      </p:sp>
      <p:sp>
        <p:nvSpPr>
          <p:cNvPr id="44" name="正方形/長方形 43">
            <a:extLst>
              <a:ext uri="{FF2B5EF4-FFF2-40B4-BE49-F238E27FC236}">
                <a16:creationId xmlns:a16="http://schemas.microsoft.com/office/drawing/2014/main" id="{52A9FCFC-1D3B-4857-8144-4F7A71AC7255}"/>
              </a:ext>
            </a:extLst>
          </p:cNvPr>
          <p:cNvSpPr/>
          <p:nvPr/>
        </p:nvSpPr>
        <p:spPr>
          <a:xfrm>
            <a:off x="7423375" y="2611956"/>
            <a:ext cx="881585" cy="302390"/>
          </a:xfrm>
          <a:prstGeom prst="rect">
            <a:avLst/>
          </a:prstGeom>
        </p:spPr>
        <p:txBody>
          <a:bodyPr wrap="square">
            <a:spAutoFit/>
          </a:bodyPr>
          <a:lstStyle/>
          <a:p>
            <a:r>
              <a:rPr lang="ja-JP" altLang="en-US" sz="1050" dirty="0">
                <a:solidFill>
                  <a:schemeClr val="tx1"/>
                </a:solidFill>
                <a:latin typeface="メイリオ" panose="020B0604030504040204" pitchFamily="50" charset="-128"/>
              </a:rPr>
              <a:t>時間短縮</a:t>
            </a:r>
            <a:endParaRPr lang="en-US" altLang="ja-JP" sz="1050" dirty="0">
              <a:solidFill>
                <a:schemeClr val="tx1"/>
              </a:solidFill>
              <a:latin typeface="メイリオ" panose="020B0604030504040204" pitchFamily="50" charset="-128"/>
            </a:endParaRPr>
          </a:p>
        </p:txBody>
      </p:sp>
      <p:sp>
        <p:nvSpPr>
          <p:cNvPr id="47" name="右矢印 46"/>
          <p:cNvSpPr/>
          <p:nvPr/>
        </p:nvSpPr>
        <p:spPr bwMode="auto">
          <a:xfrm>
            <a:off x="7496987" y="2893230"/>
            <a:ext cx="648072" cy="484632"/>
          </a:xfrm>
          <a:prstGeom prst="rightArrow">
            <a:avLst/>
          </a:prstGeom>
          <a:solidFill>
            <a:schemeClr val="accent1">
              <a:lumMod val="75000"/>
            </a:schemeClr>
          </a:solidFill>
          <a:ln>
            <a:no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48" name="正方形/長方形 47"/>
          <p:cNvSpPr/>
          <p:nvPr/>
        </p:nvSpPr>
        <p:spPr>
          <a:xfrm>
            <a:off x="452500" y="5639783"/>
            <a:ext cx="5056100" cy="837152"/>
          </a:xfrm>
          <a:prstGeom prst="rect">
            <a:avLst/>
          </a:prstGeom>
          <a:ln>
            <a:solidFill>
              <a:srgbClr val="DF5327"/>
            </a:solidFill>
          </a:ln>
        </p:spPr>
        <p:txBody>
          <a:bodyPr wrap="square">
            <a:spAutoFit/>
          </a:bodyPr>
          <a:lstStyle/>
          <a:p>
            <a:r>
              <a:rPr lang="en-US" altLang="ja-JP" sz="1100" dirty="0">
                <a:solidFill>
                  <a:prstClr val="black"/>
                </a:solidFill>
                <a:latin typeface="+mj-lt"/>
                <a:ea typeface="メイリオ" panose="020B0604030504040204" pitchFamily="50" charset="-128"/>
              </a:rPr>
              <a:t>【</a:t>
            </a:r>
            <a:r>
              <a:rPr lang="ja-JP" altLang="en-US" sz="1100" dirty="0">
                <a:solidFill>
                  <a:prstClr val="black"/>
                </a:solidFill>
                <a:latin typeface="+mj-lt"/>
                <a:ea typeface="メイリオ" panose="020B0604030504040204" pitchFamily="50" charset="-128"/>
              </a:rPr>
              <a:t>期待される効果</a:t>
            </a:r>
            <a:r>
              <a:rPr lang="en-US" altLang="ja-JP" sz="1100" dirty="0">
                <a:solidFill>
                  <a:prstClr val="black"/>
                </a:solidFill>
                <a:latin typeface="+mj-lt"/>
                <a:ea typeface="メイリオ" panose="020B0604030504040204" pitchFamily="50" charset="-128"/>
              </a:rPr>
              <a:t>】</a:t>
            </a:r>
          </a:p>
          <a:p>
            <a:r>
              <a:rPr lang="ja-JP" altLang="en-US" sz="1100" dirty="0">
                <a:solidFill>
                  <a:schemeClr val="tx1"/>
                </a:solidFill>
                <a:latin typeface="Arial" charset="0"/>
                <a:cs typeface="メイリオ" pitchFamily="50" charset="-128"/>
              </a:rPr>
              <a:t>・検索時間の短縮による業務効率化、迅速な回答・相談対応</a:t>
            </a:r>
            <a:endParaRPr lang="en-US" altLang="ja-JP" sz="1100" dirty="0">
              <a:solidFill>
                <a:schemeClr val="tx1"/>
              </a:solidFill>
              <a:latin typeface="Arial" charset="0"/>
              <a:cs typeface="メイリオ" pitchFamily="50" charset="-128"/>
            </a:endParaRPr>
          </a:p>
          <a:p>
            <a:r>
              <a:rPr lang="ja-JP" altLang="en-US" sz="1100" dirty="0">
                <a:solidFill>
                  <a:schemeClr val="tx1"/>
                </a:solidFill>
                <a:latin typeface="Arial" charset="0"/>
                <a:cs typeface="メイリオ" pitchFamily="50" charset="-128"/>
              </a:rPr>
              <a:t>・サービスの質の均一化・向上</a:t>
            </a:r>
          </a:p>
        </p:txBody>
      </p:sp>
      <p:sp>
        <p:nvSpPr>
          <p:cNvPr id="50" name="角丸四角形 49"/>
          <p:cNvSpPr/>
          <p:nvPr/>
        </p:nvSpPr>
        <p:spPr bwMode="auto">
          <a:xfrm>
            <a:off x="5616691" y="5615522"/>
            <a:ext cx="4012151" cy="805327"/>
          </a:xfrm>
          <a:prstGeom prst="roundRect">
            <a:avLst/>
          </a:prstGeom>
          <a:solidFill>
            <a:schemeClr val="accent5"/>
          </a:solidFill>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spAutoFit/>
          </a:bodyPr>
          <a:lstStyle/>
          <a:p>
            <a:r>
              <a:rPr lang="ja-JP" altLang="en-US" sz="1100" b="1" dirty="0">
                <a:solidFill>
                  <a:schemeClr val="accent2"/>
                </a:solidFill>
                <a:latin typeface="Arial" charset="0"/>
                <a:ea typeface="メイリオ" pitchFamily="50" charset="-128"/>
                <a:cs typeface="メイリオ" pitchFamily="50" charset="-128"/>
              </a:rPr>
              <a:t>　取組の経過</a:t>
            </a:r>
            <a:endParaRPr lang="en-US" altLang="ja-JP" sz="1100" b="1" dirty="0">
              <a:solidFill>
                <a:schemeClr val="accent2"/>
              </a:solidFill>
              <a:latin typeface="Arial" charset="0"/>
              <a:ea typeface="メイリオ" pitchFamily="50" charset="-128"/>
              <a:cs typeface="メイリオ" pitchFamily="50" charset="-128"/>
            </a:endParaRPr>
          </a:p>
          <a:p>
            <a:r>
              <a:rPr lang="ja-JP" altLang="en-US" sz="1100" dirty="0">
                <a:solidFill>
                  <a:srgbClr val="4D4D4D"/>
                </a:solidFill>
                <a:latin typeface="Arial" charset="0"/>
                <a:ea typeface="メイリオ" pitchFamily="50" charset="-128"/>
                <a:cs typeface="メイリオ" pitchFamily="50" charset="-128"/>
              </a:rPr>
              <a:t>検索できる対象を拡大する等取組を進めています。令和</a:t>
            </a:r>
            <a:r>
              <a:rPr lang="en-US" altLang="ja-JP" sz="1100" dirty="0">
                <a:solidFill>
                  <a:srgbClr val="4D4D4D"/>
                </a:solidFill>
                <a:latin typeface="Arial" charset="0"/>
                <a:ea typeface="メイリオ" pitchFamily="50" charset="-128"/>
                <a:cs typeface="メイリオ" pitchFamily="50" charset="-128"/>
              </a:rPr>
              <a:t>5</a:t>
            </a:r>
            <a:r>
              <a:rPr lang="ja-JP" altLang="en-US" sz="1100" dirty="0">
                <a:solidFill>
                  <a:srgbClr val="4D4D4D"/>
                </a:solidFill>
                <a:latin typeface="Arial" charset="0"/>
                <a:ea typeface="メイリオ" pitchFamily="50" charset="-128"/>
                <a:cs typeface="メイリオ" pitchFamily="50" charset="-128"/>
              </a:rPr>
              <a:t>年度に全所属への展開を予定しています。</a:t>
            </a:r>
          </a:p>
        </p:txBody>
      </p:sp>
    </p:spTree>
    <p:extLst>
      <p:ext uri="{BB962C8B-B14F-4D97-AF65-F5344CB8AC3E}">
        <p14:creationId xmlns:p14="http://schemas.microsoft.com/office/powerpoint/2010/main" val="3865306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10"/>
          </p:nvPr>
        </p:nvSpPr>
        <p:spPr>
          <a:xfrm>
            <a:off x="7508304" y="6642100"/>
            <a:ext cx="2311400" cy="180975"/>
          </a:xfr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23</a:t>
            </a:fld>
            <a:endParaRPr kumimoji="0" lang="en-US" altLang="ja-JP" sz="1000" dirty="0">
              <a:solidFill>
                <a:srgbClr val="000000"/>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dirty="0"/>
              <a:t>ＡＩ等最先端テクノロジーの活用</a:t>
            </a:r>
            <a:endParaRPr lang="ja-JP" altLang="en-US" dirty="0">
              <a:latin typeface="+mn-ea"/>
              <a:ea typeface="+mn-ea"/>
            </a:endParaRPr>
          </a:p>
        </p:txBody>
      </p:sp>
      <p:sp>
        <p:nvSpPr>
          <p:cNvPr id="20" name="Shape 128"/>
          <p:cNvSpPr/>
          <p:nvPr/>
        </p:nvSpPr>
        <p:spPr>
          <a:xfrm>
            <a:off x="269788" y="872716"/>
            <a:ext cx="8679656"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ＡＩを活用した音声認識ツールの業務での活用</a:t>
            </a:r>
            <a:endParaRPr kumimoji="0" lang="en-US" altLang="ja-JP" sz="1687" u="sng" kern="0" dirty="0">
              <a:solidFill>
                <a:srgbClr val="C00000"/>
              </a:solidFill>
              <a:latin typeface="メイリオ" panose="020B0604030504040204" pitchFamily="50" charset="-128"/>
              <a:sym typeface="Helvetica Light"/>
            </a:endParaRPr>
          </a:p>
        </p:txBody>
      </p:sp>
      <p:sp>
        <p:nvSpPr>
          <p:cNvPr id="31" name="テキスト ボックス 30"/>
          <p:cNvSpPr txBox="1"/>
          <p:nvPr/>
        </p:nvSpPr>
        <p:spPr>
          <a:xfrm>
            <a:off x="217128" y="1204474"/>
            <a:ext cx="9568222" cy="158197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本市は政令市の中でも外国人住民の割合が高く、市民窓口において外国人住民に対する相談・情報提供等は喫緊の課題となっている。</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また、本市内部でも多くの所属で会議の議事録作成に時間を要している。</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これらの課題に共通する解決策として、</a:t>
            </a:r>
            <a:r>
              <a:rPr lang="en-US" altLang="ja-JP" sz="1100" dirty="0">
                <a:solidFill>
                  <a:schemeClr val="tx1"/>
                </a:solidFill>
                <a:latin typeface="+mj-ea"/>
                <a:ea typeface="+mj-ea"/>
              </a:rPr>
              <a:t>2017</a:t>
            </a:r>
            <a:r>
              <a:rPr lang="ja-JP" altLang="en-US" sz="1100" dirty="0">
                <a:solidFill>
                  <a:schemeClr val="tx1"/>
                </a:solidFill>
                <a:latin typeface="+mj-ea"/>
                <a:ea typeface="+mj-ea"/>
              </a:rPr>
              <a:t>年度より音声認識ツールの全庁的な試験導入を実施し、検証・活用を行ってきた。</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en-US" altLang="ja-JP" sz="1100" dirty="0" err="1">
                <a:solidFill>
                  <a:schemeClr val="tx1"/>
                </a:solidFill>
                <a:latin typeface="+mj-ea"/>
                <a:ea typeface="+mj-ea"/>
              </a:rPr>
              <a:t>VoiceBiz</a:t>
            </a:r>
            <a:r>
              <a:rPr lang="ja-JP" altLang="en-US" sz="1100" dirty="0">
                <a:solidFill>
                  <a:schemeClr val="tx1"/>
                </a:solidFill>
                <a:latin typeface="+mj-ea"/>
                <a:ea typeface="+mj-ea"/>
              </a:rPr>
              <a:t>（多言語音声翻訳サービス）及び</a:t>
            </a:r>
            <a:r>
              <a:rPr lang="en-US" altLang="ja-JP" sz="1100" dirty="0">
                <a:solidFill>
                  <a:schemeClr val="tx1"/>
                </a:solidFill>
                <a:latin typeface="+mj-ea"/>
                <a:ea typeface="+mj-ea"/>
              </a:rPr>
              <a:t>UD</a:t>
            </a:r>
            <a:r>
              <a:rPr lang="ja-JP" altLang="en-US" sz="1100" dirty="0">
                <a:solidFill>
                  <a:schemeClr val="tx1"/>
                </a:solidFill>
                <a:latin typeface="+mj-ea"/>
                <a:ea typeface="+mj-ea"/>
              </a:rPr>
              <a:t>トーク（</a:t>
            </a:r>
            <a:r>
              <a:rPr lang="ja-JP" altLang="en-US" sz="1100" dirty="0" err="1">
                <a:solidFill>
                  <a:schemeClr val="tx1"/>
                </a:solidFill>
                <a:latin typeface="+mj-ea"/>
                <a:ea typeface="+mj-ea"/>
              </a:rPr>
              <a:t>聴覚障がい</a:t>
            </a:r>
            <a:r>
              <a:rPr lang="ja-JP" altLang="en-US" sz="1100" dirty="0">
                <a:solidFill>
                  <a:schemeClr val="tx1"/>
                </a:solidFill>
                <a:latin typeface="+mj-ea"/>
                <a:ea typeface="+mj-ea"/>
              </a:rPr>
              <a:t>者とのコミュニケーションツール）については、現在全庁的に活用されているところである。</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議事録作成支援サービスについては、活用による効果検証や、専門用語の辞書登録、収音設備環境の整備など音声認識精度の向上によるツールの改善を行いながら、安定的な稼働をめざす。</a:t>
            </a:r>
            <a:endParaRPr lang="en-US" altLang="ja-JP" sz="1100" dirty="0">
              <a:solidFill>
                <a:schemeClr val="tx1"/>
              </a:solidFill>
              <a:latin typeface="+mj-ea"/>
              <a:ea typeface="+mj-ea"/>
            </a:endParaRPr>
          </a:p>
        </p:txBody>
      </p:sp>
      <p:pic>
        <p:nvPicPr>
          <p:cNvPr id="8" name="図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954769" y="3185864"/>
            <a:ext cx="607822" cy="875264"/>
          </a:xfrm>
          <a:prstGeom prst="rect">
            <a:avLst/>
          </a:prstGeom>
        </p:spPr>
      </p:pic>
      <p:pic>
        <p:nvPicPr>
          <p:cNvPr id="57" name="Picture 4" descr="https://2.bp.blogspot.com/-HGjQ_jAconw/VuKDrnq77-I/AAAAAAAA4vQ/KhdhCn4OkDMy-AfCEtnh6udzrvpEN3IXA/s800/computer_document.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08304" y="2968735"/>
            <a:ext cx="904890" cy="938041"/>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4755777" y="4176865"/>
            <a:ext cx="2006528" cy="538609"/>
          </a:xfrm>
          <a:prstGeom prst="rect">
            <a:avLst/>
          </a:prstGeom>
        </p:spPr>
        <p:txBody>
          <a:bodyPr wrap="square">
            <a:spAutoFit/>
          </a:bodyPr>
          <a:lstStyle/>
          <a:p>
            <a:r>
              <a:rPr lang="ja-JP" altLang="en-US" sz="1000" dirty="0">
                <a:solidFill>
                  <a:schemeClr val="tx1"/>
                </a:solidFill>
                <a:latin typeface="メイリオ" panose="020B0604030504040204" pitchFamily="50" charset="-128"/>
              </a:rPr>
              <a:t>会話等の音声データを自動的に</a:t>
            </a:r>
            <a:endParaRPr lang="en-US" altLang="ja-JP" sz="1000" dirty="0">
              <a:solidFill>
                <a:schemeClr val="tx1"/>
              </a:solidFill>
              <a:latin typeface="メイリオ" panose="020B0604030504040204" pitchFamily="50" charset="-128"/>
            </a:endParaRPr>
          </a:p>
          <a:p>
            <a:r>
              <a:rPr lang="ja-JP" altLang="en-US" sz="1000" dirty="0">
                <a:solidFill>
                  <a:schemeClr val="tx1"/>
                </a:solidFill>
                <a:latin typeface="メイリオ" panose="020B0604030504040204" pitchFamily="50" charset="-128"/>
              </a:rPr>
              <a:t>クラウド上でテキスト変換</a:t>
            </a:r>
            <a:endParaRPr lang="en-US" altLang="ja-JP" sz="1000" dirty="0">
              <a:solidFill>
                <a:schemeClr val="tx1"/>
              </a:solidFill>
              <a:latin typeface="メイリオ" panose="020B0604030504040204" pitchFamily="50" charset="-128"/>
            </a:endParaRPr>
          </a:p>
        </p:txBody>
      </p:sp>
      <p:sp>
        <p:nvSpPr>
          <p:cNvPr id="35" name="右矢印 34"/>
          <p:cNvSpPr/>
          <p:nvPr/>
        </p:nvSpPr>
        <p:spPr bwMode="auto">
          <a:xfrm>
            <a:off x="6843716" y="3230531"/>
            <a:ext cx="648072" cy="941534"/>
          </a:xfrm>
          <a:prstGeom prst="rightArrow">
            <a:avLst/>
          </a:prstGeom>
          <a:solidFill>
            <a:schemeClr val="accent1">
              <a:lumMod val="75000"/>
            </a:schemeClr>
          </a:solidFill>
          <a:ln>
            <a:no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pic>
        <p:nvPicPr>
          <p:cNvPr id="36" name="図 3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55565" y="2809669"/>
            <a:ext cx="437204" cy="496485"/>
          </a:xfrm>
          <a:prstGeom prst="rect">
            <a:avLst/>
          </a:prstGeom>
        </p:spPr>
      </p:pic>
      <p:pic>
        <p:nvPicPr>
          <p:cNvPr id="10" name="図 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flipH="1">
            <a:off x="6103497" y="3563319"/>
            <a:ext cx="444585" cy="479318"/>
          </a:xfrm>
          <a:prstGeom prst="rect">
            <a:avLst/>
          </a:prstGeom>
        </p:spPr>
      </p:pic>
      <p:cxnSp>
        <p:nvCxnSpPr>
          <p:cNvPr id="12" name="直線矢印コネクタ 11"/>
          <p:cNvCxnSpPr>
            <a:stCxn id="36" idx="3"/>
            <a:endCxn id="10" idx="0"/>
          </p:cNvCxnSpPr>
          <p:nvPr/>
        </p:nvCxnSpPr>
        <p:spPr bwMode="auto">
          <a:xfrm>
            <a:off x="5992769" y="3057912"/>
            <a:ext cx="333020" cy="505407"/>
          </a:xfrm>
          <a:prstGeom prst="straightConnector1">
            <a:avLst/>
          </a:prstGeom>
          <a:noFill/>
          <a:ln w="38100"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正方形/長方形 45"/>
          <p:cNvSpPr/>
          <p:nvPr/>
        </p:nvSpPr>
        <p:spPr>
          <a:xfrm>
            <a:off x="92101" y="4529516"/>
            <a:ext cx="1346750" cy="329321"/>
          </a:xfrm>
          <a:prstGeom prst="rect">
            <a:avLst/>
          </a:prstGeom>
        </p:spPr>
        <p:txBody>
          <a:bodyPr wrap="square">
            <a:spAutoFit/>
          </a:bodyPr>
          <a:lstStyle/>
          <a:p>
            <a:r>
              <a:rPr lang="en-US" altLang="ja-JP" sz="1100" dirty="0">
                <a:solidFill>
                  <a:schemeClr val="tx1"/>
                </a:solidFill>
                <a:latin typeface="+mj-ea"/>
                <a:ea typeface="+mj-ea"/>
              </a:rPr>
              <a:t>【</a:t>
            </a:r>
            <a:r>
              <a:rPr lang="ja-JP" altLang="en-US" sz="1100" dirty="0">
                <a:solidFill>
                  <a:schemeClr val="tx1"/>
                </a:solidFill>
                <a:latin typeface="+mj-ea"/>
                <a:ea typeface="+mj-ea"/>
              </a:rPr>
              <a:t>スケジュール</a:t>
            </a:r>
            <a:r>
              <a:rPr lang="en-US" altLang="ja-JP" sz="1100" dirty="0">
                <a:solidFill>
                  <a:schemeClr val="tx1"/>
                </a:solidFill>
                <a:latin typeface="+mj-ea"/>
                <a:ea typeface="+mj-ea"/>
              </a:rPr>
              <a:t>】</a:t>
            </a:r>
          </a:p>
        </p:txBody>
      </p:sp>
      <p:pic>
        <p:nvPicPr>
          <p:cNvPr id="4" name="図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2868" y="3082652"/>
            <a:ext cx="1058325" cy="1058325"/>
          </a:xfrm>
          <a:prstGeom prst="rect">
            <a:avLst/>
          </a:prstGeom>
        </p:spPr>
      </p:pic>
      <p:pic>
        <p:nvPicPr>
          <p:cNvPr id="38" name="図 3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86386" y="2664088"/>
            <a:ext cx="760739" cy="710691"/>
          </a:xfrm>
          <a:prstGeom prst="rect">
            <a:avLst/>
          </a:prstGeom>
        </p:spPr>
      </p:pic>
      <p:pic>
        <p:nvPicPr>
          <p:cNvPr id="39" name="図 3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597169" y="3766839"/>
            <a:ext cx="818320" cy="762060"/>
          </a:xfrm>
          <a:prstGeom prst="rect">
            <a:avLst/>
          </a:prstGeom>
        </p:spPr>
      </p:pic>
      <p:sp>
        <p:nvSpPr>
          <p:cNvPr id="40" name="テキスト ボックス 39"/>
          <p:cNvSpPr txBox="1"/>
          <p:nvPr/>
        </p:nvSpPr>
        <p:spPr>
          <a:xfrm>
            <a:off x="2074627" y="3327392"/>
            <a:ext cx="1915909" cy="480131"/>
          </a:xfrm>
          <a:prstGeom prst="rect">
            <a:avLst/>
          </a:prstGeom>
          <a:noFill/>
        </p:spPr>
        <p:txBody>
          <a:bodyPr wrap="none" rtlCol="0">
            <a:spAutoFit/>
          </a:bodyPr>
          <a:lstStyle/>
          <a:p>
            <a:pPr algn="ctr"/>
            <a:r>
              <a:rPr kumimoji="1" lang="ja-JP" altLang="en-US" sz="900" dirty="0">
                <a:solidFill>
                  <a:schemeClr val="tx1"/>
                </a:solidFill>
              </a:rPr>
              <a:t>②外国人とのコミュニケーション</a:t>
            </a:r>
            <a:br>
              <a:rPr kumimoji="1" lang="en-US" altLang="ja-JP" sz="900" dirty="0">
                <a:solidFill>
                  <a:schemeClr val="tx1"/>
                </a:solidFill>
              </a:rPr>
            </a:br>
            <a:r>
              <a:rPr kumimoji="1" lang="ja-JP" altLang="en-US" sz="900" dirty="0">
                <a:solidFill>
                  <a:schemeClr val="tx1"/>
                </a:solidFill>
              </a:rPr>
              <a:t>（</a:t>
            </a:r>
            <a:r>
              <a:rPr kumimoji="1" lang="en-US" altLang="ja-JP" sz="900" dirty="0" err="1">
                <a:solidFill>
                  <a:schemeClr val="tx1"/>
                </a:solidFill>
              </a:rPr>
              <a:t>VoiceBiz</a:t>
            </a:r>
            <a:r>
              <a:rPr lang="ja-JP" altLang="en-US" sz="900" dirty="0">
                <a:solidFill>
                  <a:schemeClr val="tx1"/>
                </a:solidFill>
              </a:rPr>
              <a:t>）</a:t>
            </a:r>
            <a:endParaRPr kumimoji="1" lang="en-US" altLang="ja-JP" sz="900" dirty="0">
              <a:solidFill>
                <a:schemeClr val="tx1"/>
              </a:solidFill>
            </a:endParaRPr>
          </a:p>
        </p:txBody>
      </p:sp>
      <p:sp>
        <p:nvSpPr>
          <p:cNvPr id="41" name="テキスト ボックス 40"/>
          <p:cNvSpPr txBox="1"/>
          <p:nvPr/>
        </p:nvSpPr>
        <p:spPr>
          <a:xfrm>
            <a:off x="1966235" y="4407424"/>
            <a:ext cx="2262158" cy="493981"/>
          </a:xfrm>
          <a:prstGeom prst="rect">
            <a:avLst/>
          </a:prstGeom>
          <a:noFill/>
        </p:spPr>
        <p:txBody>
          <a:bodyPr wrap="none" rtlCol="0">
            <a:spAutoFit/>
          </a:bodyPr>
          <a:lstStyle/>
          <a:p>
            <a:pPr algn="ctr"/>
            <a:r>
              <a:rPr kumimoji="1" lang="ja-JP" altLang="en-US" sz="900" dirty="0">
                <a:solidFill>
                  <a:schemeClr val="tx1"/>
                </a:solidFill>
              </a:rPr>
              <a:t>③</a:t>
            </a:r>
            <a:r>
              <a:rPr kumimoji="1" lang="ja-JP" altLang="en-US" sz="900" dirty="0" err="1">
                <a:solidFill>
                  <a:schemeClr val="tx1"/>
                </a:solidFill>
              </a:rPr>
              <a:t>聴覚障がい</a:t>
            </a:r>
            <a:r>
              <a:rPr kumimoji="1" lang="ja-JP" altLang="en-US" sz="900" dirty="0">
                <a:solidFill>
                  <a:schemeClr val="tx1"/>
                </a:solidFill>
              </a:rPr>
              <a:t>者とのコミュニケーション</a:t>
            </a:r>
            <a:endParaRPr kumimoji="1" lang="en-US" altLang="ja-JP" sz="900" dirty="0">
              <a:solidFill>
                <a:schemeClr val="tx1"/>
              </a:solidFill>
            </a:endParaRPr>
          </a:p>
          <a:p>
            <a:pPr algn="ctr"/>
            <a:r>
              <a:rPr lang="ja-JP" altLang="en-US" sz="900" dirty="0">
                <a:solidFill>
                  <a:schemeClr val="tx1"/>
                </a:solidFill>
              </a:rPr>
              <a:t>（</a:t>
            </a:r>
            <a:r>
              <a:rPr lang="en-US" altLang="ja-JP" sz="900" dirty="0">
                <a:solidFill>
                  <a:schemeClr val="tx1"/>
                </a:solidFill>
              </a:rPr>
              <a:t>UD</a:t>
            </a:r>
            <a:r>
              <a:rPr lang="ja-JP" altLang="en-US" sz="900" dirty="0">
                <a:solidFill>
                  <a:schemeClr val="tx1"/>
                </a:solidFill>
              </a:rPr>
              <a:t>トーク）</a:t>
            </a:r>
            <a:endParaRPr kumimoji="1" lang="ja-JP" altLang="en-US" sz="900" dirty="0">
              <a:solidFill>
                <a:schemeClr val="tx1"/>
              </a:solidFill>
            </a:endParaRPr>
          </a:p>
        </p:txBody>
      </p:sp>
      <p:sp>
        <p:nvSpPr>
          <p:cNvPr id="42" name="テキスト ボックス 41"/>
          <p:cNvSpPr txBox="1"/>
          <p:nvPr/>
        </p:nvSpPr>
        <p:spPr>
          <a:xfrm>
            <a:off x="797458" y="4102774"/>
            <a:ext cx="1467068" cy="292388"/>
          </a:xfrm>
          <a:prstGeom prst="rect">
            <a:avLst/>
          </a:prstGeom>
          <a:noFill/>
        </p:spPr>
        <p:txBody>
          <a:bodyPr wrap="none" rtlCol="0">
            <a:spAutoFit/>
          </a:bodyPr>
          <a:lstStyle/>
          <a:p>
            <a:r>
              <a:rPr kumimoji="1" lang="ja-JP" altLang="en-US" sz="1000" dirty="0">
                <a:solidFill>
                  <a:schemeClr val="tx1"/>
                </a:solidFill>
              </a:rPr>
              <a:t>①会議における議事録</a:t>
            </a:r>
          </a:p>
        </p:txBody>
      </p:sp>
      <p:pic>
        <p:nvPicPr>
          <p:cNvPr id="43" name="図 4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589577" y="3084326"/>
            <a:ext cx="663144" cy="903005"/>
          </a:xfrm>
          <a:prstGeom prst="rect">
            <a:avLst/>
          </a:prstGeom>
          <a:effectLst>
            <a:outerShdw blurRad="50800" dist="38100" dir="2700000" algn="tl" rotWithShape="0">
              <a:prstClr val="black">
                <a:alpha val="40000"/>
              </a:prstClr>
            </a:outerShdw>
          </a:effectLst>
        </p:spPr>
      </p:pic>
      <p:sp>
        <p:nvSpPr>
          <p:cNvPr id="44" name="右矢印 43"/>
          <p:cNvSpPr/>
          <p:nvPr/>
        </p:nvSpPr>
        <p:spPr bwMode="auto">
          <a:xfrm>
            <a:off x="4052164" y="3236137"/>
            <a:ext cx="648072" cy="941534"/>
          </a:xfrm>
          <a:prstGeom prst="rightArrow">
            <a:avLst/>
          </a:prstGeom>
          <a:solidFill>
            <a:schemeClr val="accent1">
              <a:lumMod val="75000"/>
            </a:schemeClr>
          </a:solidFill>
          <a:ln>
            <a:no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45" name="正方形/長方形 44"/>
          <p:cNvSpPr/>
          <p:nvPr/>
        </p:nvSpPr>
        <p:spPr>
          <a:xfrm>
            <a:off x="7476742" y="4086012"/>
            <a:ext cx="2111486" cy="523220"/>
          </a:xfrm>
          <a:prstGeom prst="rect">
            <a:avLst/>
          </a:prstGeom>
        </p:spPr>
        <p:txBody>
          <a:bodyPr wrap="square">
            <a:spAutoFit/>
          </a:bodyPr>
          <a:lstStyle/>
          <a:p>
            <a:r>
              <a:rPr lang="ja-JP" altLang="en-US" sz="1000" dirty="0">
                <a:solidFill>
                  <a:schemeClr val="tx1"/>
                </a:solidFill>
                <a:latin typeface="メイリオ" panose="020B0604030504040204" pitchFamily="50" charset="-128"/>
              </a:rPr>
              <a:t>議事録作成やタブレットを使ったコミュニケーションに活用</a:t>
            </a:r>
            <a:endParaRPr lang="en-US" altLang="ja-JP" sz="1000" dirty="0">
              <a:solidFill>
                <a:schemeClr val="tx1"/>
              </a:solidFill>
              <a:latin typeface="メイリオ" panose="020B0604030504040204" pitchFamily="50" charset="-128"/>
            </a:endParaRPr>
          </a:p>
        </p:txBody>
      </p:sp>
      <p:sp>
        <p:nvSpPr>
          <p:cNvPr id="32" name="正方形/長方形 31"/>
          <p:cNvSpPr/>
          <p:nvPr/>
        </p:nvSpPr>
        <p:spPr>
          <a:xfrm>
            <a:off x="5948974" y="4980680"/>
            <a:ext cx="3538921" cy="837152"/>
          </a:xfrm>
          <a:prstGeom prst="rect">
            <a:avLst/>
          </a:prstGeom>
          <a:ln>
            <a:solidFill>
              <a:srgbClr val="DF5327"/>
            </a:solidFill>
          </a:ln>
        </p:spPr>
        <p:txBody>
          <a:bodyPr wrap="square">
            <a:spAutoFit/>
          </a:bodyPr>
          <a:lstStyle/>
          <a:p>
            <a:r>
              <a:rPr lang="en-US" altLang="ja-JP" sz="1100" dirty="0">
                <a:solidFill>
                  <a:schemeClr val="tx1"/>
                </a:solidFill>
                <a:latin typeface="+mj-ea"/>
              </a:rPr>
              <a:t>【</a:t>
            </a:r>
            <a:r>
              <a:rPr lang="ja-JP" altLang="en-US" sz="1100" dirty="0">
                <a:solidFill>
                  <a:schemeClr val="tx1"/>
                </a:solidFill>
                <a:latin typeface="+mj-ea"/>
              </a:rPr>
              <a:t>期待される効果</a:t>
            </a:r>
            <a:r>
              <a:rPr lang="en-US" altLang="ja-JP" sz="1100" dirty="0">
                <a:solidFill>
                  <a:schemeClr val="tx1"/>
                </a:solidFill>
                <a:latin typeface="+mj-ea"/>
              </a:rPr>
              <a:t>】</a:t>
            </a:r>
            <a:endParaRPr lang="en-US" altLang="ja-JP" sz="1100" dirty="0">
              <a:solidFill>
                <a:schemeClr val="tx1"/>
              </a:solidFill>
              <a:latin typeface="+mj-ea"/>
              <a:cs typeface="メイリオ" pitchFamily="50" charset="-128"/>
            </a:endParaRPr>
          </a:p>
          <a:p>
            <a:r>
              <a:rPr lang="ja-JP" altLang="en-US" sz="1100" dirty="0">
                <a:solidFill>
                  <a:schemeClr val="tx1"/>
                </a:solidFill>
                <a:latin typeface="Arial" charset="0"/>
                <a:cs typeface="メイリオ" pitchFamily="50" charset="-128"/>
              </a:rPr>
              <a:t>・議事録作成時間の短縮による業務効率化</a:t>
            </a:r>
            <a:endParaRPr lang="en-US" altLang="ja-JP" sz="1100" dirty="0">
              <a:solidFill>
                <a:schemeClr val="tx1"/>
              </a:solidFill>
              <a:latin typeface="Arial" charset="0"/>
              <a:cs typeface="メイリオ" pitchFamily="50" charset="-128"/>
            </a:endParaRPr>
          </a:p>
          <a:p>
            <a:r>
              <a:rPr lang="ja-JP" altLang="en-US" sz="1100" dirty="0">
                <a:solidFill>
                  <a:schemeClr val="tx1"/>
                </a:solidFill>
                <a:latin typeface="Arial" charset="0"/>
                <a:cs typeface="メイリオ"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外国人、</a:t>
            </a:r>
            <a:r>
              <a:rPr lang="ja-JP" altLang="en-US" sz="1100" dirty="0" err="1">
                <a:solidFill>
                  <a:schemeClr val="tx1"/>
                </a:solidFill>
                <a:latin typeface="Meiryo UI" panose="020B0604030504040204" pitchFamily="50" charset="-128"/>
                <a:ea typeface="Meiryo UI" panose="020B0604030504040204" pitchFamily="50" charset="-128"/>
              </a:rPr>
              <a:t>聴覚障がい</a:t>
            </a:r>
            <a:r>
              <a:rPr lang="ja-JP" altLang="en-US" sz="1100" dirty="0">
                <a:solidFill>
                  <a:schemeClr val="tx1"/>
                </a:solidFill>
                <a:latin typeface="Meiryo UI" panose="020B0604030504040204" pitchFamily="50" charset="-128"/>
                <a:ea typeface="Meiryo UI" panose="020B0604030504040204" pitchFamily="50" charset="-128"/>
              </a:rPr>
              <a:t>者とのコミュニケーションの円滑化</a:t>
            </a:r>
            <a:endParaRPr lang="en-US" altLang="ja-JP" sz="1100" dirty="0">
              <a:solidFill>
                <a:schemeClr val="tx1"/>
              </a:solidFill>
              <a:latin typeface="Meiryo UI" panose="020B0604030504040204" pitchFamily="50" charset="-128"/>
              <a:ea typeface="Meiryo UI" panose="020B0604030504040204" pitchFamily="50" charset="-128"/>
            </a:endParaRPr>
          </a:p>
        </p:txBody>
      </p:sp>
      <p:graphicFrame>
        <p:nvGraphicFramePr>
          <p:cNvPr id="49" name="表 48"/>
          <p:cNvGraphicFramePr>
            <a:graphicFrameLocks noGrp="1"/>
          </p:cNvGraphicFramePr>
          <p:nvPr>
            <p:extLst>
              <p:ext uri="{D42A27DB-BD31-4B8C-83A1-F6EECF244321}">
                <p14:modId xmlns:p14="http://schemas.microsoft.com/office/powerpoint/2010/main" val="4111635318"/>
              </p:ext>
            </p:extLst>
          </p:nvPr>
        </p:nvGraphicFramePr>
        <p:xfrm>
          <a:off x="217128" y="4872313"/>
          <a:ext cx="5615956" cy="1073733"/>
        </p:xfrm>
        <a:graphic>
          <a:graphicData uri="http://schemas.openxmlformats.org/drawingml/2006/table">
            <a:tbl>
              <a:tblPr firstRow="1" bandRow="1"/>
              <a:tblGrid>
                <a:gridCol w="811501">
                  <a:extLst>
                    <a:ext uri="{9D8B030D-6E8A-4147-A177-3AD203B41FA5}">
                      <a16:colId xmlns:a16="http://schemas.microsoft.com/office/drawing/2014/main" val="20000"/>
                    </a:ext>
                  </a:extLst>
                </a:gridCol>
                <a:gridCol w="1601485">
                  <a:extLst>
                    <a:ext uri="{9D8B030D-6E8A-4147-A177-3AD203B41FA5}">
                      <a16:colId xmlns:a16="http://schemas.microsoft.com/office/drawing/2014/main" val="20002"/>
                    </a:ext>
                  </a:extLst>
                </a:gridCol>
                <a:gridCol w="1601485">
                  <a:extLst>
                    <a:ext uri="{9D8B030D-6E8A-4147-A177-3AD203B41FA5}">
                      <a16:colId xmlns:a16="http://schemas.microsoft.com/office/drawing/2014/main" val="20003"/>
                    </a:ext>
                  </a:extLst>
                </a:gridCol>
                <a:gridCol w="1601485">
                  <a:extLst>
                    <a:ext uri="{9D8B030D-6E8A-4147-A177-3AD203B41FA5}">
                      <a16:colId xmlns:a16="http://schemas.microsoft.com/office/drawing/2014/main" val="2104129998"/>
                    </a:ext>
                  </a:extLst>
                </a:gridCol>
              </a:tblGrid>
              <a:tr h="2075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1" dirty="0">
                        <a:solidFill>
                          <a:schemeClr val="bg1"/>
                        </a:solidFill>
                        <a:latin typeface="+mj-lt"/>
                      </a:endParaRPr>
                    </a:p>
                  </a:txBody>
                  <a:tcPr marL="74295" marR="74295" marT="37148" marB="37148"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mj-ea"/>
                          <a:ea typeface="+mj-ea"/>
                          <a:cs typeface="+mn-cs"/>
                        </a:rPr>
                        <a:t>2021</a:t>
                      </a:r>
                      <a:r>
                        <a:rPr kumimoji="1" lang="ja-JP" altLang="en-US" sz="1200" b="0" kern="1200" dirty="0">
                          <a:solidFill>
                            <a:schemeClr val="bg1"/>
                          </a:solidFill>
                          <a:latin typeface="+mj-ea"/>
                          <a:ea typeface="+mj-ea"/>
                          <a:cs typeface="+mn-cs"/>
                        </a:rPr>
                        <a:t>年度</a:t>
                      </a:r>
                    </a:p>
                  </a:txBody>
                  <a:tcPr marL="74295" marR="74295" marT="37148" marB="3714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mj-ea"/>
                          <a:ea typeface="+mj-ea"/>
                          <a:cs typeface="+mn-cs"/>
                        </a:rPr>
                        <a:t>2022</a:t>
                      </a:r>
                      <a:r>
                        <a:rPr kumimoji="1" lang="ja-JP" altLang="en-US" sz="1200" b="0" kern="1200" dirty="0">
                          <a:solidFill>
                            <a:schemeClr val="bg1"/>
                          </a:solidFill>
                          <a:latin typeface="+mj-ea"/>
                          <a:ea typeface="+mj-ea"/>
                          <a:cs typeface="+mn-cs"/>
                        </a:rPr>
                        <a:t>年度</a:t>
                      </a:r>
                    </a:p>
                  </a:txBody>
                  <a:tcPr marL="74295" marR="74295" marT="37148" marB="3714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mj-ea"/>
                          <a:ea typeface="+mj-ea"/>
                          <a:cs typeface="+mn-cs"/>
                        </a:rPr>
                        <a:t>2023</a:t>
                      </a:r>
                      <a:r>
                        <a:rPr kumimoji="1" lang="ja-JP" altLang="en-US" sz="1200" b="0" kern="1200" dirty="0">
                          <a:solidFill>
                            <a:schemeClr val="bg1"/>
                          </a:solidFill>
                          <a:latin typeface="+mj-ea"/>
                          <a:ea typeface="+mj-ea"/>
                          <a:cs typeface="+mn-cs"/>
                        </a:rPr>
                        <a:t>年度</a:t>
                      </a:r>
                    </a:p>
                  </a:txBody>
                  <a:tcPr marL="74295" marR="74295" marT="37148" marB="3714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4250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kern="0" dirty="0">
                          <a:solidFill>
                            <a:sysClr val="windowText" lastClr="000000"/>
                          </a:solidFill>
                          <a:latin typeface="+mj-ea"/>
                          <a:ea typeface="+mj-ea"/>
                        </a:rPr>
                        <a:t>①議事録作成ツール</a:t>
                      </a:r>
                      <a:endParaRPr kumimoji="0" lang="en-US" altLang="ja-JP" sz="1000" kern="0" dirty="0">
                        <a:solidFill>
                          <a:sysClr val="windowText" lastClr="000000"/>
                        </a:solidFill>
                        <a:latin typeface="+mj-ea"/>
                        <a:ea typeface="+mj-ea"/>
                      </a:endParaRPr>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a:txBody>
                    <a:body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3150052012"/>
                  </a:ext>
                </a:extLst>
              </a:tr>
              <a:tr h="3914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kern="0" dirty="0">
                          <a:solidFill>
                            <a:sysClr val="windowText" lastClr="000000"/>
                          </a:solidFill>
                          <a:latin typeface="Meiryo UI" panose="020B0604030504040204" pitchFamily="50" charset="-128"/>
                          <a:ea typeface="Meiryo UI" panose="020B0604030504040204" pitchFamily="50" charset="-128"/>
                          <a:cs typeface="+mn-cs"/>
                        </a:rPr>
                        <a:t>②</a:t>
                      </a:r>
                      <a:r>
                        <a:rPr kumimoji="0" lang="en-US" altLang="ja-JP" sz="1000" kern="0" dirty="0" err="1">
                          <a:solidFill>
                            <a:sysClr val="windowText" lastClr="000000"/>
                          </a:solidFill>
                          <a:latin typeface="Meiryo UI" panose="020B0604030504040204" pitchFamily="50" charset="-128"/>
                          <a:ea typeface="Meiryo UI" panose="020B0604030504040204" pitchFamily="50" charset="-128"/>
                          <a:cs typeface="+mn-cs"/>
                        </a:rPr>
                        <a:t>VoiceBiz</a:t>
                      </a:r>
                      <a:endParaRPr kumimoji="0" lang="en-US" altLang="ja-JP" sz="1000" kern="0" dirty="0">
                        <a:solidFill>
                          <a:sysClr val="windowText" lastClr="000000"/>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kern="0" dirty="0">
                          <a:solidFill>
                            <a:sysClr val="windowText" lastClr="000000"/>
                          </a:solidFill>
                          <a:latin typeface="Meiryo UI" panose="020B0604030504040204" pitchFamily="50" charset="-128"/>
                          <a:ea typeface="Meiryo UI" panose="020B0604030504040204" pitchFamily="50" charset="-128"/>
                          <a:cs typeface="+mn-cs"/>
                        </a:rPr>
                        <a:t>③</a:t>
                      </a:r>
                      <a:r>
                        <a:rPr kumimoji="0" lang="en-US" altLang="ja-JP" sz="1000" kern="0" dirty="0">
                          <a:solidFill>
                            <a:sysClr val="windowText" lastClr="000000"/>
                          </a:solidFill>
                          <a:latin typeface="Meiryo UI" panose="020B0604030504040204" pitchFamily="50" charset="-128"/>
                          <a:ea typeface="Meiryo UI" panose="020B0604030504040204" pitchFamily="50" charset="-128"/>
                          <a:cs typeface="+mn-cs"/>
                        </a:rPr>
                        <a:t>UD</a:t>
                      </a:r>
                      <a:r>
                        <a:rPr kumimoji="0" lang="ja-JP" altLang="en-US" sz="1000" kern="0" dirty="0">
                          <a:solidFill>
                            <a:sysClr val="windowText" lastClr="000000"/>
                          </a:solidFill>
                          <a:latin typeface="Meiryo UI" panose="020B0604030504040204" pitchFamily="50" charset="-128"/>
                          <a:ea typeface="Meiryo UI" panose="020B0604030504040204" pitchFamily="50" charset="-128"/>
                          <a:cs typeface="+mn-cs"/>
                        </a:rPr>
                        <a:t>トーク</a:t>
                      </a:r>
                    </a:p>
                  </a:txBody>
                  <a:tcPr marL="74295" marR="74295" marT="37148" marB="37148">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a:txBody>
                    <a:body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3641236644"/>
                  </a:ext>
                </a:extLst>
              </a:tr>
            </a:tbl>
          </a:graphicData>
        </a:graphic>
      </p:graphicFrame>
      <p:sp>
        <p:nvSpPr>
          <p:cNvPr id="29" name="ホームベース 28"/>
          <p:cNvSpPr/>
          <p:nvPr/>
        </p:nvSpPr>
        <p:spPr>
          <a:xfrm>
            <a:off x="1097852" y="5158026"/>
            <a:ext cx="1494736" cy="288032"/>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dirty="0">
                <a:solidFill>
                  <a:srgbClr val="000000"/>
                </a:solidFill>
                <a:latin typeface="Meiryo UI" panose="020B0604030504040204" pitchFamily="50" charset="-128"/>
                <a:ea typeface="Meiryo UI" panose="020B0604030504040204" pitchFamily="50" charset="-128"/>
              </a:rPr>
              <a:t>効果検証・改善検討</a:t>
            </a:r>
          </a:p>
        </p:txBody>
      </p:sp>
      <p:sp>
        <p:nvSpPr>
          <p:cNvPr id="37" name="ホームベース 36"/>
          <p:cNvSpPr/>
          <p:nvPr/>
        </p:nvSpPr>
        <p:spPr>
          <a:xfrm>
            <a:off x="2684001" y="5169322"/>
            <a:ext cx="3057670" cy="29418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dirty="0">
                <a:solidFill>
                  <a:srgbClr val="000000"/>
                </a:solidFill>
                <a:latin typeface="Meiryo UI" panose="020B0604030504040204" pitchFamily="50" charset="-128"/>
                <a:ea typeface="Meiryo UI" panose="020B0604030504040204" pitchFamily="50" charset="-128"/>
              </a:rPr>
              <a:t>検証結果を踏まえた利用検討</a:t>
            </a:r>
          </a:p>
        </p:txBody>
      </p:sp>
      <p:sp>
        <p:nvSpPr>
          <p:cNvPr id="53" name="ホームベース 52"/>
          <p:cNvSpPr/>
          <p:nvPr/>
        </p:nvSpPr>
        <p:spPr>
          <a:xfrm>
            <a:off x="1097852" y="5596047"/>
            <a:ext cx="4686344" cy="288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dirty="0">
                <a:solidFill>
                  <a:srgbClr val="000000"/>
                </a:solidFill>
                <a:latin typeface="Meiryo UI" panose="020B0604030504040204" pitchFamily="50" charset="-128"/>
                <a:ea typeface="Meiryo UI" panose="020B0604030504040204" pitchFamily="50" charset="-128"/>
              </a:rPr>
              <a:t>全庁的なツールの安定稼働・利用拡大</a:t>
            </a:r>
          </a:p>
        </p:txBody>
      </p:sp>
      <p:sp>
        <p:nvSpPr>
          <p:cNvPr id="30" name="角丸四角形 29"/>
          <p:cNvSpPr/>
          <p:nvPr/>
        </p:nvSpPr>
        <p:spPr bwMode="auto">
          <a:xfrm>
            <a:off x="557784" y="5962579"/>
            <a:ext cx="8616559" cy="805327"/>
          </a:xfrm>
          <a:prstGeom prst="roundRect">
            <a:avLst/>
          </a:prstGeom>
          <a:solidFill>
            <a:schemeClr val="accent5"/>
          </a:solidFill>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spAutoFit/>
          </a:bodyPr>
          <a:lstStyle/>
          <a:p>
            <a:r>
              <a:rPr lang="ja-JP" altLang="en-US" sz="1100" b="1" dirty="0">
                <a:solidFill>
                  <a:schemeClr val="accent2"/>
                </a:solidFill>
                <a:latin typeface="Arial" charset="0"/>
                <a:ea typeface="メイリオ" pitchFamily="50" charset="-128"/>
                <a:cs typeface="メイリオ" pitchFamily="50" charset="-128"/>
              </a:rPr>
              <a:t>　取組の経過</a:t>
            </a:r>
            <a:endParaRPr lang="en-US" altLang="ja-JP" sz="1100" b="1" dirty="0">
              <a:solidFill>
                <a:schemeClr val="accent2"/>
              </a:solidFill>
              <a:latin typeface="Arial" charset="0"/>
              <a:ea typeface="メイリオ" pitchFamily="50" charset="-128"/>
              <a:cs typeface="メイリオ" pitchFamily="50" charset="-128"/>
            </a:endParaRPr>
          </a:p>
          <a:p>
            <a:r>
              <a:rPr lang="ja-JP" altLang="en-US" sz="1100" dirty="0">
                <a:solidFill>
                  <a:schemeClr val="tx1"/>
                </a:solidFill>
                <a:latin typeface="Arial" charset="0"/>
                <a:ea typeface="メイリオ" pitchFamily="50" charset="-128"/>
                <a:cs typeface="メイリオ" pitchFamily="50" charset="-128"/>
              </a:rPr>
              <a:t>①議事録作成支援ツールについては令和４年度から本格運用を開始しました。</a:t>
            </a:r>
            <a:endParaRPr lang="en-US" altLang="ja-JP" sz="1100" dirty="0">
              <a:solidFill>
                <a:schemeClr val="tx1"/>
              </a:solidFill>
              <a:latin typeface="Arial" charset="0"/>
              <a:ea typeface="メイリオ" pitchFamily="50" charset="-128"/>
              <a:cs typeface="メイリオ" pitchFamily="50" charset="-128"/>
            </a:endParaRPr>
          </a:p>
          <a:p>
            <a:r>
              <a:rPr lang="ja-JP" altLang="en-US" sz="1100" dirty="0">
                <a:solidFill>
                  <a:schemeClr val="tx1"/>
                </a:solidFill>
                <a:latin typeface="Arial" charset="0"/>
                <a:ea typeface="メイリオ" pitchFamily="50" charset="-128"/>
                <a:cs typeface="メイリオ" pitchFamily="50" charset="-128"/>
              </a:rPr>
              <a:t>②③</a:t>
            </a:r>
            <a:r>
              <a:rPr lang="en-US" altLang="ja-JP" sz="1100" dirty="0">
                <a:solidFill>
                  <a:schemeClr val="tx1"/>
                </a:solidFill>
                <a:latin typeface="Arial" charset="0"/>
                <a:ea typeface="メイリオ" pitchFamily="50" charset="-128"/>
                <a:cs typeface="メイリオ" pitchFamily="50" charset="-128"/>
              </a:rPr>
              <a:t> </a:t>
            </a:r>
            <a:r>
              <a:rPr lang="en-US" altLang="ja-JP" sz="1100" dirty="0" err="1">
                <a:solidFill>
                  <a:schemeClr val="tx1"/>
                </a:solidFill>
                <a:latin typeface="Arial" charset="0"/>
                <a:ea typeface="メイリオ" pitchFamily="50" charset="-128"/>
                <a:cs typeface="メイリオ" pitchFamily="50" charset="-128"/>
              </a:rPr>
              <a:t>VoiceBiz</a:t>
            </a:r>
            <a:r>
              <a:rPr lang="en-US" altLang="ja-JP" sz="1100" dirty="0">
                <a:solidFill>
                  <a:schemeClr val="tx1"/>
                </a:solidFill>
                <a:latin typeface="Arial" charset="0"/>
                <a:ea typeface="メイリオ" pitchFamily="50" charset="-128"/>
                <a:cs typeface="メイリオ" pitchFamily="50" charset="-128"/>
              </a:rPr>
              <a:t> </a:t>
            </a:r>
            <a:r>
              <a:rPr lang="ja-JP" altLang="en-US" sz="1100" dirty="0">
                <a:solidFill>
                  <a:schemeClr val="tx1"/>
                </a:solidFill>
                <a:latin typeface="Arial" charset="0"/>
                <a:ea typeface="メイリオ" pitchFamily="50" charset="-128"/>
                <a:cs typeface="メイリオ" pitchFamily="50" charset="-128"/>
              </a:rPr>
              <a:t>と</a:t>
            </a:r>
            <a:r>
              <a:rPr lang="en-US" altLang="ja-JP" sz="1100" dirty="0">
                <a:solidFill>
                  <a:schemeClr val="tx1"/>
                </a:solidFill>
                <a:latin typeface="Arial" charset="0"/>
                <a:ea typeface="メイリオ" pitchFamily="50" charset="-128"/>
                <a:cs typeface="メイリオ" pitchFamily="50" charset="-128"/>
              </a:rPr>
              <a:t>UD</a:t>
            </a:r>
            <a:r>
              <a:rPr lang="ja-JP" altLang="en-US" sz="1100" dirty="0">
                <a:solidFill>
                  <a:schemeClr val="tx1"/>
                </a:solidFill>
                <a:latin typeface="Arial" charset="0"/>
                <a:ea typeface="メイリオ" pitchFamily="50" charset="-128"/>
                <a:cs typeface="メイリオ" pitchFamily="50" charset="-128"/>
              </a:rPr>
              <a:t>トークについては令和３年度から本格運用を開始し、安定稼働しています。</a:t>
            </a:r>
          </a:p>
        </p:txBody>
      </p:sp>
    </p:spTree>
    <p:extLst>
      <p:ext uri="{BB962C8B-B14F-4D97-AF65-F5344CB8AC3E}">
        <p14:creationId xmlns:p14="http://schemas.microsoft.com/office/powerpoint/2010/main" val="1444709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10"/>
          </p:nvPr>
        </p:nvSpPr>
        <p:spPr>
          <a:xfrm>
            <a:off x="7508304" y="6642100"/>
            <a:ext cx="2311400" cy="180975"/>
          </a:xfr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24</a:t>
            </a:fld>
            <a:endParaRPr kumimoji="0" lang="en-US" altLang="ja-JP" sz="1000">
              <a:solidFill>
                <a:srgbClr val="000000"/>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dirty="0"/>
              <a:t>ＡＩ等最先端テクノロジーの活用</a:t>
            </a:r>
            <a:endParaRPr lang="ja-JP" altLang="en-US" dirty="0">
              <a:latin typeface="+mn-ea"/>
              <a:ea typeface="+mn-ea"/>
            </a:endParaRPr>
          </a:p>
        </p:txBody>
      </p:sp>
      <p:sp>
        <p:nvSpPr>
          <p:cNvPr id="20" name="Shape 128"/>
          <p:cNvSpPr/>
          <p:nvPr/>
        </p:nvSpPr>
        <p:spPr>
          <a:xfrm>
            <a:off x="269788" y="872716"/>
            <a:ext cx="8679656"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ＡＩチャットボット基盤の構築</a:t>
            </a:r>
            <a:endParaRPr kumimoji="0" lang="en-US" altLang="ja-JP" sz="1687" u="sng" kern="0" dirty="0">
              <a:solidFill>
                <a:srgbClr val="C00000"/>
              </a:solidFill>
              <a:latin typeface="メイリオ" panose="020B0604030504040204" pitchFamily="50" charset="-128"/>
              <a:sym typeface="Helvetica Light"/>
            </a:endParaRPr>
          </a:p>
        </p:txBody>
      </p:sp>
      <p:sp>
        <p:nvSpPr>
          <p:cNvPr id="31" name="テキスト ボックス 30"/>
          <p:cNvSpPr txBox="1"/>
          <p:nvPr/>
        </p:nvSpPr>
        <p:spPr>
          <a:xfrm>
            <a:off x="236476" y="1160748"/>
            <a:ext cx="9568222" cy="142192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200" dirty="0">
                <a:solidFill>
                  <a:prstClr val="black"/>
                </a:solidFill>
                <a:latin typeface="メイリオ"/>
                <a:ea typeface="メイリオ"/>
              </a:rPr>
              <a:t>・チャットボットは近年急速に普及し、民間企業はじめ自治体においても活用場面が広がりその有用性が注目されている。</a:t>
            </a:r>
            <a:endParaRPr lang="en-US" altLang="ja-JP" sz="1200" dirty="0">
              <a:solidFill>
                <a:prstClr val="black"/>
              </a:solidFill>
              <a:latin typeface="メイリオ"/>
              <a:ea typeface="メイリオ"/>
            </a:endParaRPr>
          </a:p>
          <a:p>
            <a:r>
              <a:rPr lang="ja-JP" altLang="en-US" sz="1200" dirty="0">
                <a:solidFill>
                  <a:prstClr val="black"/>
                </a:solidFill>
                <a:latin typeface="メイリオ"/>
                <a:ea typeface="メイリオ"/>
              </a:rPr>
              <a:t>・ただ、チャットボットの運用においては質問に対する回答の精度向上（いわゆるチューニング）が重要であるが、既存サービスの利用では内部処理がブラックボックスとなるため、回答精度向上と運用費用のバランスをはかることや製品依存等の課題がある。</a:t>
            </a:r>
          </a:p>
          <a:p>
            <a:r>
              <a:rPr lang="ja-JP" altLang="en-US" sz="1200" dirty="0">
                <a:solidFill>
                  <a:prstClr val="black"/>
                </a:solidFill>
                <a:latin typeface="メイリオ"/>
                <a:ea typeface="メイリオ"/>
              </a:rPr>
              <a:t>・そのため、質問回答のメンテナンスが簡易な「一問一答型のチャットボット」の基盤を構築することで持続的な運用をはかり、チャットボットの有用性を取り入れ、職員の業務知識の共有や市民の問合せ対応にかかるサービス向上をめざす。</a:t>
            </a:r>
          </a:p>
        </p:txBody>
      </p:sp>
      <p:sp>
        <p:nvSpPr>
          <p:cNvPr id="50" name="角丸四角形 49"/>
          <p:cNvSpPr/>
          <p:nvPr/>
        </p:nvSpPr>
        <p:spPr bwMode="auto">
          <a:xfrm>
            <a:off x="269788" y="5592898"/>
            <a:ext cx="3763732" cy="1164574"/>
          </a:xfrm>
          <a:prstGeom prst="roundRect">
            <a:avLst/>
          </a:prstGeom>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200" dirty="0">
                <a:solidFill>
                  <a:schemeClr val="tx1"/>
                </a:solidFill>
                <a:latin typeface="+mj-ea"/>
                <a:ea typeface="+mj-ea"/>
              </a:rPr>
              <a:t>【</a:t>
            </a:r>
            <a:r>
              <a:rPr lang="ja-JP" altLang="en-US" sz="1200" dirty="0">
                <a:solidFill>
                  <a:schemeClr val="tx1"/>
                </a:solidFill>
                <a:latin typeface="+mj-ea"/>
                <a:ea typeface="+mj-ea"/>
              </a:rPr>
              <a:t>期待される効果</a:t>
            </a:r>
            <a:r>
              <a:rPr lang="en-US" altLang="ja-JP" sz="1200" dirty="0">
                <a:solidFill>
                  <a:schemeClr val="tx1"/>
                </a:solidFill>
                <a:latin typeface="+mj-ea"/>
                <a:ea typeface="+mj-ea"/>
              </a:rPr>
              <a:t>】</a:t>
            </a:r>
            <a:endParaRPr lang="en-US" altLang="ja-JP" sz="1200" dirty="0">
              <a:solidFill>
                <a:schemeClr val="tx1"/>
              </a:solidFill>
              <a:latin typeface="+mj-ea"/>
              <a:ea typeface="+mj-ea"/>
              <a:cs typeface="メイリオ" pitchFamily="50" charset="-128"/>
            </a:endParaRPr>
          </a:p>
          <a:p>
            <a:r>
              <a:rPr lang="ja-JP" altLang="en-US" sz="1200" dirty="0">
                <a:solidFill>
                  <a:schemeClr val="tx1"/>
                </a:solidFill>
                <a:latin typeface="Arial" charset="0"/>
                <a:ea typeface="メイリオ" pitchFamily="50" charset="-128"/>
                <a:cs typeface="メイリオ" pitchFamily="50" charset="-128"/>
              </a:rPr>
              <a:t>・簡易な問合せに</a:t>
            </a:r>
            <a:r>
              <a:rPr lang="ja-JP" altLang="en-US" sz="1200" dirty="0">
                <a:solidFill>
                  <a:prstClr val="black"/>
                </a:solidFill>
                <a:latin typeface="メイリオ"/>
                <a:ea typeface="メイリオ"/>
              </a:rPr>
              <a:t>開庁時間に関係なく対応でき、市民サービスが向上</a:t>
            </a:r>
            <a:endParaRPr lang="ja-JP" altLang="en-US" sz="1200" dirty="0">
              <a:solidFill>
                <a:schemeClr val="tx1"/>
              </a:solidFill>
              <a:latin typeface="Arial" charset="0"/>
              <a:ea typeface="メイリオ" pitchFamily="50" charset="-128"/>
              <a:cs typeface="メイリオ" pitchFamily="50" charset="-128"/>
            </a:endParaRPr>
          </a:p>
          <a:p>
            <a:r>
              <a:rPr lang="ja-JP" altLang="en-US" sz="1200" dirty="0">
                <a:solidFill>
                  <a:schemeClr val="tx1"/>
                </a:solidFill>
                <a:latin typeface="Arial" charset="0"/>
                <a:ea typeface="メイリオ" pitchFamily="50" charset="-128"/>
                <a:cs typeface="メイリオ" pitchFamily="50" charset="-128"/>
              </a:rPr>
              <a:t>・持続的な回答精度向上と運用費用のバランス保持</a:t>
            </a:r>
          </a:p>
        </p:txBody>
      </p:sp>
      <p:sp>
        <p:nvSpPr>
          <p:cNvPr id="11" name="正方形/長方形 10"/>
          <p:cNvSpPr/>
          <p:nvPr/>
        </p:nvSpPr>
        <p:spPr>
          <a:xfrm>
            <a:off x="317948" y="4077072"/>
            <a:ext cx="1098092" cy="316753"/>
          </a:xfrm>
          <a:prstGeom prst="rect">
            <a:avLst/>
          </a:prstGeom>
        </p:spPr>
        <p:txBody>
          <a:bodyPr wrap="square">
            <a:spAutoFit/>
          </a:bodyPr>
          <a:lstStyle/>
          <a:p>
            <a:r>
              <a:rPr lang="en-US" altLang="ja-JP" sz="1200">
                <a:solidFill>
                  <a:schemeClr val="tx1"/>
                </a:solidFill>
                <a:latin typeface="Meiryo UI" panose="020B0604030504040204" pitchFamily="50" charset="-128"/>
                <a:ea typeface="Meiryo UI" panose="020B0604030504040204" pitchFamily="50" charset="-128"/>
              </a:rPr>
              <a:t>【</a:t>
            </a:r>
            <a:r>
              <a:rPr lang="ja-JP" altLang="en-US" sz="1200">
                <a:solidFill>
                  <a:schemeClr val="tx1"/>
                </a:solidFill>
                <a:latin typeface="Meiryo UI" panose="020B0604030504040204" pitchFamily="50" charset="-128"/>
                <a:ea typeface="Meiryo UI" panose="020B0604030504040204" pitchFamily="50" charset="-128"/>
              </a:rPr>
              <a:t>スケジュール</a:t>
            </a:r>
            <a:r>
              <a:rPr lang="en-US" altLang="ja-JP" sz="1200">
                <a:solidFill>
                  <a:schemeClr val="tx1"/>
                </a:solidFill>
                <a:latin typeface="Meiryo UI" panose="020B0604030504040204" pitchFamily="50" charset="-128"/>
                <a:ea typeface="Meiryo UI" panose="020B0604030504040204" pitchFamily="50" charset="-128"/>
              </a:rPr>
              <a:t>】</a:t>
            </a:r>
          </a:p>
        </p:txBody>
      </p:sp>
      <p:graphicFrame>
        <p:nvGraphicFramePr>
          <p:cNvPr id="12" name="表 11"/>
          <p:cNvGraphicFramePr>
            <a:graphicFrameLocks noGrp="1"/>
          </p:cNvGraphicFramePr>
          <p:nvPr/>
        </p:nvGraphicFramePr>
        <p:xfrm>
          <a:off x="452500" y="4431051"/>
          <a:ext cx="8496944" cy="1030592"/>
        </p:xfrm>
        <a:graphic>
          <a:graphicData uri="http://schemas.openxmlformats.org/drawingml/2006/table">
            <a:tbl>
              <a:tblPr firstRow="1" bandRow="1"/>
              <a:tblGrid>
                <a:gridCol w="4002768">
                  <a:extLst>
                    <a:ext uri="{9D8B030D-6E8A-4147-A177-3AD203B41FA5}">
                      <a16:colId xmlns:a16="http://schemas.microsoft.com/office/drawing/2014/main" val="20001"/>
                    </a:ext>
                  </a:extLst>
                </a:gridCol>
                <a:gridCol w="4494176">
                  <a:extLst>
                    <a:ext uri="{9D8B030D-6E8A-4147-A177-3AD203B41FA5}">
                      <a16:colId xmlns:a16="http://schemas.microsoft.com/office/drawing/2014/main" val="20002"/>
                    </a:ext>
                  </a:extLst>
                </a:gridCol>
              </a:tblGrid>
              <a:tr h="222085">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050" dirty="0">
                          <a:latin typeface="Meiryo UI" panose="020B0604030504040204" pitchFamily="50" charset="-128"/>
                          <a:ea typeface="Meiryo UI" panose="020B0604030504040204" pitchFamily="50" charset="-128"/>
                        </a:rPr>
                        <a:t>2022</a:t>
                      </a:r>
                      <a:r>
                        <a:rPr kumimoji="1" lang="ja-JP" altLang="en-US" sz="1050" dirty="0">
                          <a:latin typeface="Meiryo UI" panose="020B0604030504040204" pitchFamily="50" charset="-128"/>
                          <a:ea typeface="Meiryo UI" panose="020B0604030504040204" pitchFamily="50" charset="-128"/>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a:r>
                        <a:rPr kumimoji="1" lang="en-US" altLang="ja-JP" sz="1050" b="1" kern="1200" dirty="0">
                          <a:solidFill>
                            <a:schemeClr val="bg1"/>
                          </a:solidFill>
                          <a:latin typeface="Meiryo UI" panose="020B0604030504040204" pitchFamily="50" charset="-128"/>
                          <a:ea typeface="Meiryo UI" panose="020B0604030504040204" pitchFamily="50" charset="-128"/>
                          <a:cs typeface="+mn-cs"/>
                        </a:rPr>
                        <a:t>2023</a:t>
                      </a:r>
                      <a:r>
                        <a:rPr kumimoji="1" lang="ja-JP" altLang="en-US" sz="1050" b="1" kern="1200" dirty="0">
                          <a:solidFill>
                            <a:schemeClr val="bg1"/>
                          </a:solidFill>
                          <a:latin typeface="Meiryo UI" panose="020B0604030504040204" pitchFamily="50" charset="-128"/>
                          <a:ea typeface="Meiryo UI" panose="020B0604030504040204" pitchFamily="50" charset="-128"/>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779132">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13" name="ホームベース 12"/>
          <p:cNvSpPr/>
          <p:nvPr/>
        </p:nvSpPr>
        <p:spPr>
          <a:xfrm>
            <a:off x="524508" y="4761148"/>
            <a:ext cx="1944216" cy="25202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dirty="0">
                <a:solidFill>
                  <a:srgbClr val="000000"/>
                </a:solidFill>
                <a:latin typeface="Meiryo UI" panose="020B0604030504040204" pitchFamily="50" charset="-128"/>
                <a:ea typeface="Meiryo UI" panose="020B0604030504040204" pitchFamily="50" charset="-128"/>
              </a:rPr>
              <a:t>基盤構築</a:t>
            </a:r>
          </a:p>
        </p:txBody>
      </p:sp>
      <p:sp>
        <p:nvSpPr>
          <p:cNvPr id="15" name="ホームベース 14"/>
          <p:cNvSpPr/>
          <p:nvPr/>
        </p:nvSpPr>
        <p:spPr>
          <a:xfrm>
            <a:off x="7266559" y="4761148"/>
            <a:ext cx="1208004" cy="630070"/>
          </a:xfrm>
          <a:prstGeom prst="homePlate">
            <a:avLst>
              <a:gd name="adj" fmla="val 21574"/>
            </a:avLst>
          </a:prstGeom>
          <a:solidFill>
            <a:schemeClr val="bg1"/>
          </a:solidFill>
          <a:ln w="28575">
            <a:solidFill>
              <a:srgbClr val="C0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dirty="0">
                <a:solidFill>
                  <a:srgbClr val="000000"/>
                </a:solidFill>
                <a:latin typeface="Meiryo UI" panose="020B0604030504040204" pitchFamily="50" charset="-128"/>
                <a:ea typeface="Meiryo UI" panose="020B0604030504040204" pitchFamily="50" charset="-128"/>
              </a:rPr>
              <a:t>適用範囲の拡大・</a:t>
            </a:r>
            <a:endParaRPr lang="en-US" altLang="ja-JP" sz="1000" dirty="0">
              <a:solidFill>
                <a:srgbClr val="000000"/>
              </a:solidFill>
              <a:latin typeface="Meiryo UI" panose="020B0604030504040204" pitchFamily="50" charset="-128"/>
              <a:ea typeface="Meiryo UI" panose="020B0604030504040204" pitchFamily="50" charset="-128"/>
            </a:endParaRPr>
          </a:p>
          <a:p>
            <a:pPr algn="ctr">
              <a:lnSpc>
                <a:spcPct val="100000"/>
              </a:lnSpc>
            </a:pPr>
            <a:r>
              <a:rPr lang="ja-JP" altLang="en-US" sz="1000" dirty="0">
                <a:solidFill>
                  <a:srgbClr val="000000"/>
                </a:solidFill>
                <a:latin typeface="Meiryo UI" panose="020B0604030504040204" pitchFamily="50" charset="-128"/>
                <a:ea typeface="Meiryo UI" panose="020B0604030504040204" pitchFamily="50" charset="-128"/>
              </a:rPr>
              <a:t>継続利用</a:t>
            </a:r>
            <a:endParaRPr lang="en-US" altLang="ja-JP" sz="1000" dirty="0">
              <a:solidFill>
                <a:srgbClr val="000000"/>
              </a:solidFill>
              <a:latin typeface="Meiryo UI" panose="020B0604030504040204" pitchFamily="50" charset="-128"/>
              <a:ea typeface="Meiryo UI" panose="020B0604030504040204" pitchFamily="50" charset="-128"/>
            </a:endParaRPr>
          </a:p>
        </p:txBody>
      </p:sp>
      <p:sp>
        <p:nvSpPr>
          <p:cNvPr id="16" name="山形 15"/>
          <p:cNvSpPr/>
          <p:nvPr/>
        </p:nvSpPr>
        <p:spPr bwMode="auto">
          <a:xfrm>
            <a:off x="8472668" y="4785379"/>
            <a:ext cx="234163" cy="551833"/>
          </a:xfrm>
          <a:prstGeom prst="chevron">
            <a:avLst/>
          </a:prstGeom>
          <a:solidFill>
            <a:schemeClr val="bg1"/>
          </a:solidFill>
          <a:ln w="28575">
            <a:solidFill>
              <a:srgbClr val="C00000"/>
            </a:solidFill>
            <a:prstDash val="sysDash"/>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18" name="ホームベース 17"/>
          <p:cNvSpPr/>
          <p:nvPr/>
        </p:nvSpPr>
        <p:spPr>
          <a:xfrm>
            <a:off x="2601423" y="4761148"/>
            <a:ext cx="4559640" cy="25202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dirty="0">
                <a:solidFill>
                  <a:srgbClr val="000000"/>
                </a:solidFill>
                <a:latin typeface="Meiryo UI" panose="020B0604030504040204" pitchFamily="50" charset="-128"/>
                <a:ea typeface="Meiryo UI" panose="020B0604030504040204" pitchFamily="50" charset="-128"/>
              </a:rPr>
              <a:t>運用開始</a:t>
            </a:r>
          </a:p>
        </p:txBody>
      </p:sp>
      <p:sp>
        <p:nvSpPr>
          <p:cNvPr id="19" name="ホームベース 18"/>
          <p:cNvSpPr/>
          <p:nvPr/>
        </p:nvSpPr>
        <p:spPr>
          <a:xfrm>
            <a:off x="1885812" y="5103186"/>
            <a:ext cx="5303656" cy="288032"/>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dirty="0">
                <a:solidFill>
                  <a:srgbClr val="000000"/>
                </a:solidFill>
                <a:latin typeface="Meiryo UI" panose="020B0604030504040204" pitchFamily="50" charset="-128"/>
                <a:ea typeface="Meiryo UI" panose="020B0604030504040204" pitchFamily="50" charset="-128"/>
              </a:rPr>
              <a:t>所属ニーズ把握・効果検証</a:t>
            </a:r>
          </a:p>
        </p:txBody>
      </p:sp>
      <p:sp>
        <p:nvSpPr>
          <p:cNvPr id="22" name="山形 21"/>
          <p:cNvSpPr/>
          <p:nvPr/>
        </p:nvSpPr>
        <p:spPr bwMode="auto">
          <a:xfrm>
            <a:off x="8672448" y="4785379"/>
            <a:ext cx="234163" cy="551833"/>
          </a:xfrm>
          <a:prstGeom prst="chevron">
            <a:avLst/>
          </a:prstGeom>
          <a:solidFill>
            <a:schemeClr val="bg1"/>
          </a:solidFill>
          <a:ln w="28575">
            <a:solidFill>
              <a:srgbClr val="C00000"/>
            </a:solidFill>
            <a:prstDash val="sysDash"/>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63" name="正方形/長方形 62"/>
          <p:cNvSpPr/>
          <p:nvPr/>
        </p:nvSpPr>
        <p:spPr>
          <a:xfrm>
            <a:off x="5852988" y="3681028"/>
            <a:ext cx="3641212" cy="528606"/>
          </a:xfrm>
          <a:prstGeom prst="rect">
            <a:avLst/>
          </a:prstGeom>
        </p:spPr>
        <p:txBody>
          <a:bodyPr wrap="square">
            <a:spAutoFit/>
          </a:bodyPr>
          <a:lstStyle/>
          <a:p>
            <a:r>
              <a:rPr lang="ja-JP" altLang="en-US" sz="1050" b="1" dirty="0">
                <a:solidFill>
                  <a:schemeClr val="tx1"/>
                </a:solidFill>
                <a:latin typeface="メイリオ" panose="020B0604030504040204" pitchFamily="50" charset="-128"/>
              </a:rPr>
              <a:t>簡易な問合せに対して、職員によるチューニングが可能で、汎用的に使えるチャットボットの作成を可能に</a:t>
            </a:r>
            <a:endParaRPr lang="en-US" altLang="ja-JP" sz="1050" b="1" dirty="0">
              <a:solidFill>
                <a:schemeClr val="tx1"/>
              </a:solidFill>
              <a:latin typeface="メイリオ" panose="020B0604030504040204" pitchFamily="50" charset="-128"/>
            </a:endParaRPr>
          </a:p>
        </p:txBody>
      </p:sp>
      <p:pic>
        <p:nvPicPr>
          <p:cNvPr id="43" name="図 42">
            <a:extLst>
              <a:ext uri="{FF2B5EF4-FFF2-40B4-BE49-F238E27FC236}">
                <a16:creationId xmlns:a16="http://schemas.microsoft.com/office/drawing/2014/main" id="{197FB211-F7AD-474C-BCF6-A6A9852FAA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1063" y="2558873"/>
            <a:ext cx="1021788" cy="1021788"/>
          </a:xfrm>
          <a:prstGeom prst="rect">
            <a:avLst/>
          </a:prstGeom>
        </p:spPr>
      </p:pic>
      <p:pic>
        <p:nvPicPr>
          <p:cNvPr id="3" name="図 2" descr="携帯電話の画面&#10;&#10;自動的に生成された説明">
            <a:extLst>
              <a:ext uri="{FF2B5EF4-FFF2-40B4-BE49-F238E27FC236}">
                <a16:creationId xmlns:a16="http://schemas.microsoft.com/office/drawing/2014/main" id="{2D5DCD38-91A3-43D4-853D-E4FCEE2784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2976" y="2652090"/>
            <a:ext cx="1714500" cy="1714500"/>
          </a:xfrm>
          <a:prstGeom prst="rect">
            <a:avLst/>
          </a:prstGeom>
        </p:spPr>
      </p:pic>
      <p:pic>
        <p:nvPicPr>
          <p:cNvPr id="5" name="図 4" descr="ゲームのキャラクター&#10;&#10;中程度の精度で自動的に生成された説明">
            <a:extLst>
              <a:ext uri="{FF2B5EF4-FFF2-40B4-BE49-F238E27FC236}">
                <a16:creationId xmlns:a16="http://schemas.microsoft.com/office/drawing/2014/main" id="{C71FAE92-2E04-468C-A876-F31EADF6B0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7976" y="2989224"/>
            <a:ext cx="1109278" cy="1109278"/>
          </a:xfrm>
          <a:prstGeom prst="rect">
            <a:avLst/>
          </a:prstGeom>
        </p:spPr>
      </p:pic>
      <p:sp>
        <p:nvSpPr>
          <p:cNvPr id="25" name="右矢印 43">
            <a:extLst>
              <a:ext uri="{FF2B5EF4-FFF2-40B4-BE49-F238E27FC236}">
                <a16:creationId xmlns:a16="http://schemas.microsoft.com/office/drawing/2014/main" id="{EEE17C28-3360-4BE0-A5E1-F708DB416A86}"/>
              </a:ext>
            </a:extLst>
          </p:cNvPr>
          <p:cNvSpPr/>
          <p:nvPr/>
        </p:nvSpPr>
        <p:spPr bwMode="auto">
          <a:xfrm rot="10800000">
            <a:off x="5043842" y="3119617"/>
            <a:ext cx="648072" cy="484632"/>
          </a:xfrm>
          <a:prstGeom prst="rightArrow">
            <a:avLst/>
          </a:prstGeom>
          <a:solidFill>
            <a:schemeClr val="accent1">
              <a:lumMod val="75000"/>
            </a:schemeClr>
          </a:solidFill>
          <a:ln>
            <a:no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6" name="角丸四角形 29">
            <a:extLst>
              <a:ext uri="{FF2B5EF4-FFF2-40B4-BE49-F238E27FC236}">
                <a16:creationId xmlns:a16="http://schemas.microsoft.com/office/drawing/2014/main" id="{B1C7632B-87FA-0363-69B8-71E4A06A2080}"/>
              </a:ext>
            </a:extLst>
          </p:cNvPr>
          <p:cNvSpPr/>
          <p:nvPr/>
        </p:nvSpPr>
        <p:spPr bwMode="auto">
          <a:xfrm>
            <a:off x="4203508" y="5485175"/>
            <a:ext cx="5290692" cy="1048798"/>
          </a:xfrm>
          <a:prstGeom prst="roundRect">
            <a:avLst/>
          </a:prstGeom>
          <a:solidFill>
            <a:schemeClr val="accent5"/>
          </a:solidFill>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spAutoFit/>
          </a:bodyPr>
          <a:lstStyle/>
          <a:p>
            <a:r>
              <a:rPr lang="ja-JP" altLang="en-US" sz="1100" b="1" dirty="0">
                <a:solidFill>
                  <a:schemeClr val="accent2"/>
                </a:solidFill>
                <a:latin typeface="Arial" charset="0"/>
                <a:ea typeface="メイリオ" pitchFamily="50" charset="-128"/>
                <a:cs typeface="メイリオ" pitchFamily="50" charset="-128"/>
              </a:rPr>
              <a:t>　取組の経過</a:t>
            </a:r>
            <a:endParaRPr lang="en-US" altLang="ja-JP" sz="1100" b="1" dirty="0">
              <a:solidFill>
                <a:schemeClr val="accent2"/>
              </a:solidFill>
              <a:latin typeface="Arial" charset="0"/>
              <a:ea typeface="メイリオ" pitchFamily="50" charset="-128"/>
              <a:cs typeface="メイリオ" pitchFamily="50" charset="-128"/>
            </a:endParaRPr>
          </a:p>
          <a:p>
            <a:r>
              <a:rPr lang="ja-JP" altLang="en-US" sz="1100" dirty="0">
                <a:solidFill>
                  <a:schemeClr val="tx1"/>
                </a:solidFill>
                <a:latin typeface="Arial" charset="0"/>
                <a:ea typeface="メイリオ" pitchFamily="50" charset="-128"/>
                <a:cs typeface="メイリオ" pitchFamily="50" charset="-128"/>
              </a:rPr>
              <a:t>各区において区役所ホームページの充実など、既存の取組・ツールを活用し、経費をかけず、効果的かつ効率的に、職員間の知識・情報共有および区民への情報発信の充実を図ることとしたため、本事業は実施しないこととなりました。</a:t>
            </a:r>
          </a:p>
        </p:txBody>
      </p:sp>
    </p:spTree>
    <p:extLst>
      <p:ext uri="{BB962C8B-B14F-4D97-AF65-F5344CB8AC3E}">
        <p14:creationId xmlns:p14="http://schemas.microsoft.com/office/powerpoint/2010/main" val="636660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9568" y="3430923"/>
            <a:ext cx="1474450" cy="1137525"/>
          </a:xfrm>
          <a:prstGeom prst="rect">
            <a:avLst/>
          </a:prstGeom>
        </p:spPr>
      </p:pic>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chemeClr val="tx1"/>
                </a:solidFill>
                <a:latin typeface="メイリオ" panose="020B0604030504040204" pitchFamily="50" charset="-128"/>
              </a:rPr>
              <a:pPr eaLnBrk="1" hangingPunct="1"/>
              <a:t>25</a:t>
            </a:fld>
            <a:endParaRPr kumimoji="0" lang="en-US" altLang="ja-JP" sz="1000">
              <a:solidFill>
                <a:schemeClr val="tx1"/>
              </a:solidFill>
              <a:latin typeface="メイリオ" panose="020B0604030504040204" pitchFamily="50" charset="-128"/>
            </a:endParaRPr>
          </a:p>
        </p:txBody>
      </p:sp>
      <p:sp>
        <p:nvSpPr>
          <p:cNvPr id="20" name="Shape 128"/>
          <p:cNvSpPr/>
          <p:nvPr/>
        </p:nvSpPr>
        <p:spPr>
          <a:xfrm>
            <a:off x="269788" y="872715"/>
            <a:ext cx="8679656"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デジタル格差の状況やニーズを把握し、利用者目線で有効な方策を検討</a:t>
            </a:r>
            <a:endParaRPr kumimoji="0" lang="en-US" altLang="ja-JP" sz="1687" u="sng" kern="0" dirty="0">
              <a:solidFill>
                <a:srgbClr val="C00000"/>
              </a:solidFill>
              <a:latin typeface="メイリオ" panose="020B0604030504040204" pitchFamily="50" charset="-128"/>
              <a:sym typeface="Helvetica Light"/>
            </a:endParaRPr>
          </a:p>
        </p:txBody>
      </p:sp>
      <p:sp>
        <p:nvSpPr>
          <p:cNvPr id="31" name="テキスト ボックス 30"/>
          <p:cNvSpPr txBox="1"/>
          <p:nvPr/>
        </p:nvSpPr>
        <p:spPr>
          <a:xfrm>
            <a:off x="105512" y="1310994"/>
            <a:ext cx="9679838" cy="430271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90170" indent="133350">
              <a:spcAft>
                <a:spcPts val="0"/>
              </a:spcAft>
            </a:pPr>
            <a:r>
              <a:rPr lang="ja-JP" altLang="ja-JP" sz="1200" kern="0" dirty="0">
                <a:solidFill>
                  <a:schemeClr val="tx1"/>
                </a:solidFill>
                <a:latin typeface="+mj-ea"/>
                <a:ea typeface="+mj-ea"/>
                <a:cs typeface="Times New Roman" panose="02020603050405020304" pitchFamily="18" charset="0"/>
              </a:rPr>
              <a:t>「大阪市</a:t>
            </a:r>
            <a:r>
              <a:rPr lang="en-US" altLang="ja-JP" sz="1200" kern="0" dirty="0">
                <a:solidFill>
                  <a:schemeClr val="tx1"/>
                </a:solidFill>
                <a:latin typeface="+mj-ea"/>
                <a:ea typeface="+mj-ea"/>
                <a:cs typeface="Times New Roman" panose="02020603050405020304" pitchFamily="18" charset="0"/>
              </a:rPr>
              <a:t>ICT</a:t>
            </a:r>
            <a:r>
              <a:rPr lang="ja-JP" altLang="ja-JP" sz="1200" kern="0" dirty="0">
                <a:solidFill>
                  <a:schemeClr val="tx1"/>
                </a:solidFill>
                <a:latin typeface="+mj-ea"/>
                <a:ea typeface="+mj-ea"/>
                <a:cs typeface="Times New Roman" panose="02020603050405020304" pitchFamily="18" charset="0"/>
              </a:rPr>
              <a:t>戦略」に基づき、</a:t>
            </a:r>
            <a:r>
              <a:rPr lang="en-US" altLang="ja-JP" sz="1200" kern="0" dirty="0">
                <a:solidFill>
                  <a:schemeClr val="tx1"/>
                </a:solidFill>
                <a:latin typeface="+mj-ea"/>
                <a:ea typeface="+mj-ea"/>
                <a:cs typeface="Times New Roman" panose="02020603050405020304" pitchFamily="18" charset="0"/>
              </a:rPr>
              <a:t>ICT</a:t>
            </a:r>
            <a:r>
              <a:rPr lang="ja-JP" altLang="ja-JP" sz="1200" kern="0" dirty="0">
                <a:solidFill>
                  <a:schemeClr val="tx1"/>
                </a:solidFill>
                <a:latin typeface="+mj-ea"/>
                <a:ea typeface="+mj-ea"/>
                <a:cs typeface="Times New Roman" panose="02020603050405020304" pitchFamily="18" charset="0"/>
              </a:rPr>
              <a:t>の徹底活用によるデジタル社会にふさわしい都市の実現に向けた取組を進めているが、利便性が向上する一方で、スマートフォンやパソコン</a:t>
            </a:r>
            <a:r>
              <a:rPr lang="ja-JP" altLang="en-US" sz="1200" kern="0" dirty="0">
                <a:solidFill>
                  <a:schemeClr val="tx1"/>
                </a:solidFill>
                <a:latin typeface="+mj-ea"/>
                <a:ea typeface="+mj-ea"/>
                <a:cs typeface="Times New Roman" panose="02020603050405020304" pitchFamily="18" charset="0"/>
              </a:rPr>
              <a:t>、</a:t>
            </a:r>
            <a:r>
              <a:rPr lang="ja-JP" altLang="ja-JP" sz="1200" kern="0" dirty="0">
                <a:solidFill>
                  <a:schemeClr val="tx1"/>
                </a:solidFill>
                <a:latin typeface="+mj-ea"/>
                <a:ea typeface="+mj-ea"/>
                <a:cs typeface="Times New Roman" panose="02020603050405020304" pitchFamily="18" charset="0"/>
              </a:rPr>
              <a:t>インターネット</a:t>
            </a:r>
            <a:r>
              <a:rPr lang="ja-JP" altLang="en-US" sz="1200" kern="0" dirty="0">
                <a:solidFill>
                  <a:schemeClr val="tx1"/>
                </a:solidFill>
                <a:latin typeface="+mj-ea"/>
                <a:ea typeface="+mj-ea"/>
                <a:cs typeface="Times New Roman" panose="02020603050405020304" pitchFamily="18" charset="0"/>
              </a:rPr>
              <a:t>の利用について恩恵を受ける方と恩恵を受けることができない方との間に情報の格差が生じる</a:t>
            </a:r>
            <a:r>
              <a:rPr lang="ja-JP" altLang="ja-JP" sz="1200" kern="0" dirty="0">
                <a:solidFill>
                  <a:schemeClr val="tx1"/>
                </a:solidFill>
                <a:latin typeface="+mj-ea"/>
                <a:ea typeface="+mj-ea"/>
                <a:cs typeface="Times New Roman" panose="02020603050405020304" pitchFamily="18" charset="0"/>
              </a:rPr>
              <a:t>可能性がある。</a:t>
            </a:r>
            <a:endParaRPr lang="ja-JP" altLang="ja-JP" sz="1200" kern="100" dirty="0">
              <a:solidFill>
                <a:schemeClr val="tx1"/>
              </a:solidFill>
              <a:latin typeface="+mj-ea"/>
              <a:ea typeface="+mj-ea"/>
              <a:cs typeface="Times New Roman" panose="02020603050405020304" pitchFamily="18" charset="0"/>
            </a:endParaRPr>
          </a:p>
          <a:p>
            <a:pPr marL="90170" indent="133350">
              <a:spcAft>
                <a:spcPts val="0"/>
              </a:spcAft>
            </a:pPr>
            <a:r>
              <a:rPr lang="ja-JP" altLang="ja-JP" sz="1200" dirty="0">
                <a:solidFill>
                  <a:schemeClr val="tx1"/>
                </a:solidFill>
                <a:latin typeface="+mj-ea"/>
                <a:ea typeface="+mj-ea"/>
                <a:cs typeface="Times New Roman" panose="02020603050405020304" pitchFamily="18" charset="0"/>
              </a:rPr>
              <a:t>デジタル技術の利活用により、年齢、障がいの有無、性別、国籍、経済的な理由等に関わらず、誰</a:t>
            </a:r>
            <a:r>
              <a:rPr lang="ja-JP" altLang="en-US" sz="1200" dirty="0">
                <a:solidFill>
                  <a:schemeClr val="tx1"/>
                </a:solidFill>
                <a:latin typeface="+mj-ea"/>
                <a:ea typeface="+mj-ea"/>
                <a:cs typeface="Times New Roman" panose="02020603050405020304" pitchFamily="18" charset="0"/>
              </a:rPr>
              <a:t>一人</a:t>
            </a:r>
            <a:r>
              <a:rPr lang="ja-JP" altLang="ja-JP" sz="1200" dirty="0">
                <a:solidFill>
                  <a:schemeClr val="tx1"/>
                </a:solidFill>
                <a:latin typeface="+mj-ea"/>
                <a:ea typeface="+mj-ea"/>
                <a:cs typeface="Times New Roman" panose="02020603050405020304" pitchFamily="18" charset="0"/>
              </a:rPr>
              <a:t>取り残さ</a:t>
            </a:r>
            <a:r>
              <a:rPr lang="ja-JP" altLang="en-US" sz="1200" dirty="0">
                <a:solidFill>
                  <a:schemeClr val="tx1"/>
                </a:solidFill>
                <a:latin typeface="+mj-ea"/>
                <a:ea typeface="+mj-ea"/>
                <a:cs typeface="Times New Roman" panose="02020603050405020304" pitchFamily="18" charset="0"/>
              </a:rPr>
              <a:t>れない</a:t>
            </a:r>
            <a:r>
              <a:rPr lang="ja-JP" altLang="ja-JP" sz="1200" dirty="0">
                <a:solidFill>
                  <a:schemeClr val="tx1"/>
                </a:solidFill>
                <a:latin typeface="+mj-ea"/>
                <a:ea typeface="+mj-ea"/>
                <a:cs typeface="Times New Roman" panose="02020603050405020304" pitchFamily="18" charset="0"/>
              </a:rPr>
              <a:t>形で、個々人の多種多様な環境やニーズを踏まえて、利用者目線できめ細かく対応し、誰もが、いつでも、どこでも、デジタル化の恩恵を享受できる社会の実現を</a:t>
            </a:r>
            <a:r>
              <a:rPr lang="ja-JP" altLang="en-US" sz="1200" dirty="0">
                <a:solidFill>
                  <a:schemeClr val="tx1"/>
                </a:solidFill>
                <a:latin typeface="+mj-ea"/>
                <a:ea typeface="+mj-ea"/>
                <a:cs typeface="Times New Roman" panose="02020603050405020304" pitchFamily="18" charset="0"/>
              </a:rPr>
              <a:t>めざし、</a:t>
            </a:r>
            <a:r>
              <a:rPr lang="ja-JP" altLang="ja-JP" sz="1200" dirty="0">
                <a:solidFill>
                  <a:schemeClr val="tx1"/>
                </a:solidFill>
                <a:latin typeface="+mj-ea"/>
                <a:ea typeface="+mj-ea"/>
                <a:cs typeface="Times New Roman" panose="02020603050405020304" pitchFamily="18" charset="0"/>
              </a:rPr>
              <a:t>本市におけるデジタル格差の状況や</a:t>
            </a:r>
            <a:r>
              <a:rPr lang="ja-JP" altLang="en-US" sz="1200" dirty="0">
                <a:solidFill>
                  <a:schemeClr val="tx1"/>
                </a:solidFill>
                <a:latin typeface="+mj-ea"/>
                <a:ea typeface="+mj-ea"/>
                <a:cs typeface="Times New Roman" panose="02020603050405020304" pitchFamily="18" charset="0"/>
              </a:rPr>
              <a:t>利用者の</a:t>
            </a:r>
            <a:r>
              <a:rPr lang="ja-JP" altLang="ja-JP" sz="1200" dirty="0">
                <a:solidFill>
                  <a:schemeClr val="tx1"/>
                </a:solidFill>
                <a:latin typeface="+mj-ea"/>
                <a:ea typeface="+mj-ea"/>
                <a:cs typeface="Times New Roman" panose="02020603050405020304" pitchFamily="18" charset="0"/>
              </a:rPr>
              <a:t>ニーズを把握し、有効な</a:t>
            </a:r>
            <a:r>
              <a:rPr lang="ja-JP" altLang="en-US" sz="1200" dirty="0">
                <a:solidFill>
                  <a:schemeClr val="tx1"/>
                </a:solidFill>
                <a:latin typeface="+mj-ea"/>
                <a:ea typeface="+mj-ea"/>
                <a:cs typeface="Times New Roman" panose="02020603050405020304" pitchFamily="18" charset="0"/>
              </a:rPr>
              <a:t>方策を検討し</a:t>
            </a:r>
            <a:r>
              <a:rPr lang="ja-JP" altLang="ja-JP" sz="1200" dirty="0">
                <a:solidFill>
                  <a:schemeClr val="tx1"/>
                </a:solidFill>
                <a:latin typeface="+mj-ea"/>
                <a:ea typeface="+mj-ea"/>
                <a:cs typeface="Times New Roman" panose="02020603050405020304" pitchFamily="18" charset="0"/>
              </a:rPr>
              <a:t>デジタル格差の解消をめざす</a:t>
            </a:r>
            <a:r>
              <a:rPr lang="ja-JP" altLang="ja-JP" sz="1200" kern="0" dirty="0">
                <a:solidFill>
                  <a:schemeClr val="tx1"/>
                </a:solidFill>
                <a:latin typeface="+mj-ea"/>
                <a:ea typeface="+mj-ea"/>
                <a:cs typeface="Times New Roman" panose="02020603050405020304" pitchFamily="18" charset="0"/>
              </a:rPr>
              <a:t>。</a:t>
            </a:r>
            <a:br>
              <a:rPr lang="en-US" altLang="ja-JP" sz="1200" kern="0" dirty="0">
                <a:solidFill>
                  <a:schemeClr val="tx1"/>
                </a:solidFill>
                <a:latin typeface="+mj-ea"/>
                <a:ea typeface="+mj-ea"/>
                <a:cs typeface="Times New Roman" panose="02020603050405020304" pitchFamily="18" charset="0"/>
              </a:rPr>
            </a:br>
            <a:r>
              <a:rPr lang="en-US" altLang="ja-JP" sz="1200" dirty="0">
                <a:solidFill>
                  <a:schemeClr val="tx1"/>
                </a:solidFill>
                <a:latin typeface="+mj-ea"/>
                <a:ea typeface="+mj-ea"/>
              </a:rPr>
              <a:t>【</a:t>
            </a:r>
            <a:r>
              <a:rPr lang="ja-JP" altLang="en-US" sz="1200" dirty="0">
                <a:solidFill>
                  <a:schemeClr val="tx1"/>
                </a:solidFill>
                <a:latin typeface="+mj-ea"/>
                <a:ea typeface="+mj-ea"/>
              </a:rPr>
              <a:t>概要</a:t>
            </a:r>
            <a:r>
              <a:rPr lang="en-US" altLang="ja-JP" sz="1200" dirty="0">
                <a:solidFill>
                  <a:schemeClr val="tx1"/>
                </a:solidFill>
                <a:latin typeface="+mj-ea"/>
                <a:ea typeface="+mj-ea"/>
              </a:rPr>
              <a:t>】</a:t>
            </a:r>
          </a:p>
          <a:p>
            <a:r>
              <a:rPr lang="ja-JP" altLang="en-US" sz="1200" dirty="0">
                <a:solidFill>
                  <a:schemeClr val="tx1"/>
                </a:solidFill>
                <a:latin typeface="+mj-ea"/>
                <a:ea typeface="+mj-ea"/>
              </a:rPr>
              <a:t>・</a:t>
            </a:r>
            <a:r>
              <a:rPr lang="en-US" altLang="ja-JP" sz="1200" dirty="0">
                <a:solidFill>
                  <a:schemeClr val="tx1"/>
                </a:solidFill>
                <a:latin typeface="+mj-ea"/>
                <a:ea typeface="+mj-ea"/>
              </a:rPr>
              <a:t>【</a:t>
            </a:r>
            <a:r>
              <a:rPr lang="ja-JP" altLang="en-US" sz="1200" dirty="0">
                <a:solidFill>
                  <a:schemeClr val="tx1"/>
                </a:solidFill>
                <a:latin typeface="+mj-ea"/>
                <a:ea typeface="+mj-ea"/>
              </a:rPr>
              <a:t>第１段階</a:t>
            </a:r>
            <a:r>
              <a:rPr lang="en-US" altLang="ja-JP" sz="1200" dirty="0">
                <a:solidFill>
                  <a:schemeClr val="tx1"/>
                </a:solidFill>
                <a:latin typeface="+mj-ea"/>
                <a:ea typeface="+mj-ea"/>
              </a:rPr>
              <a:t>】</a:t>
            </a:r>
            <a:r>
              <a:rPr lang="ja-JP" altLang="en-US" sz="1200" dirty="0">
                <a:solidFill>
                  <a:schemeClr val="tx1"/>
                </a:solidFill>
                <a:latin typeface="+mj-ea"/>
                <a:ea typeface="+mj-ea"/>
              </a:rPr>
              <a:t>本市におけるデジタル格差の状況や利用者のニーズ</a:t>
            </a:r>
            <a:r>
              <a:rPr lang="ja-JP" altLang="en-US" sz="1200" dirty="0">
                <a:latin typeface="+mj-ea"/>
                <a:ea typeface="+mj-ea"/>
              </a:rPr>
              <a:t>について、</a:t>
            </a:r>
            <a:br>
              <a:rPr lang="en-US" altLang="ja-JP" sz="1200" dirty="0">
                <a:latin typeface="+mj-ea"/>
                <a:ea typeface="+mj-ea"/>
              </a:rPr>
            </a:br>
            <a:r>
              <a:rPr lang="ja-JP" altLang="en-US" sz="1200" dirty="0">
                <a:latin typeface="+mj-ea"/>
                <a:ea typeface="+mj-ea"/>
              </a:rPr>
              <a:t>　　　　　　　調査を実施する。</a:t>
            </a:r>
            <a:endParaRPr lang="en-US" altLang="ja-JP" sz="1200" dirty="0">
              <a:latin typeface="+mj-ea"/>
              <a:ea typeface="+mj-ea"/>
            </a:endParaRPr>
          </a:p>
          <a:p>
            <a:r>
              <a:rPr lang="ja-JP" altLang="en-US" sz="1200" dirty="0">
                <a:solidFill>
                  <a:prstClr val="black"/>
                </a:solidFill>
                <a:latin typeface="+mj-ea"/>
                <a:ea typeface="+mj-ea"/>
              </a:rPr>
              <a:t>・</a:t>
            </a:r>
            <a:r>
              <a:rPr lang="en-US" altLang="ja-JP" sz="1200" dirty="0">
                <a:solidFill>
                  <a:prstClr val="black"/>
                </a:solidFill>
                <a:latin typeface="+mj-ea"/>
                <a:ea typeface="+mj-ea"/>
              </a:rPr>
              <a:t>【</a:t>
            </a:r>
            <a:r>
              <a:rPr lang="ja-JP" altLang="en-US" sz="1200" dirty="0">
                <a:solidFill>
                  <a:prstClr val="black"/>
                </a:solidFill>
                <a:latin typeface="+mj-ea"/>
                <a:ea typeface="+mj-ea"/>
              </a:rPr>
              <a:t>第２段階</a:t>
            </a:r>
            <a:r>
              <a:rPr lang="en-US" altLang="ja-JP" sz="1200" dirty="0">
                <a:solidFill>
                  <a:prstClr val="black"/>
                </a:solidFill>
                <a:latin typeface="+mj-ea"/>
                <a:ea typeface="+mj-ea"/>
              </a:rPr>
              <a:t>】</a:t>
            </a:r>
            <a:r>
              <a:rPr lang="ja-JP" altLang="en-US" sz="1200" dirty="0">
                <a:latin typeface="+mj-ea"/>
                <a:ea typeface="+mj-ea"/>
              </a:rPr>
              <a:t>上記の調査結果をもとに、実際のデジタル格差を、</a:t>
            </a:r>
            <a:br>
              <a:rPr lang="en-US" altLang="ja-JP" sz="1200" dirty="0">
                <a:latin typeface="+mj-ea"/>
                <a:ea typeface="+mj-ea"/>
              </a:rPr>
            </a:br>
            <a:r>
              <a:rPr lang="ja-JP" altLang="en-US" sz="1200" dirty="0">
                <a:latin typeface="+mj-ea"/>
                <a:ea typeface="+mj-ea"/>
              </a:rPr>
              <a:t>　　　　　　　利用者目線で対応した方針を立てたうえで、</a:t>
            </a:r>
            <a:br>
              <a:rPr lang="en-US" altLang="ja-JP" sz="1200" dirty="0">
                <a:latin typeface="+mj-ea"/>
                <a:ea typeface="+mj-ea"/>
              </a:rPr>
            </a:br>
            <a:r>
              <a:rPr lang="ja-JP" altLang="en-US" sz="1200" dirty="0">
                <a:latin typeface="+mj-ea"/>
                <a:ea typeface="+mj-ea"/>
              </a:rPr>
              <a:t>　　　　　　　それぞれに最適なソリューションの調査を実施する。</a:t>
            </a:r>
            <a:endParaRPr lang="en-US" altLang="ja-JP" sz="1200" dirty="0">
              <a:solidFill>
                <a:prstClr val="black"/>
              </a:solidFill>
              <a:latin typeface="+mj-ea"/>
              <a:ea typeface="+mj-ea"/>
            </a:endParaRPr>
          </a:p>
          <a:p>
            <a:r>
              <a:rPr lang="en-US" altLang="ja-JP" sz="1200" dirty="0">
                <a:solidFill>
                  <a:prstClr val="black"/>
                </a:solidFill>
                <a:latin typeface="+mj-ea"/>
                <a:ea typeface="+mj-ea"/>
              </a:rPr>
              <a:t>【</a:t>
            </a:r>
            <a:r>
              <a:rPr lang="ja-JP" altLang="en-US" sz="1200" dirty="0">
                <a:solidFill>
                  <a:prstClr val="black"/>
                </a:solidFill>
                <a:latin typeface="+mj-ea"/>
                <a:ea typeface="+mj-ea"/>
              </a:rPr>
              <a:t>期待される効果</a:t>
            </a:r>
            <a:r>
              <a:rPr lang="en-US" altLang="ja-JP" sz="1200" dirty="0">
                <a:solidFill>
                  <a:prstClr val="black"/>
                </a:solidFill>
                <a:latin typeface="+mj-ea"/>
                <a:ea typeface="+mj-ea"/>
              </a:rPr>
              <a:t>】</a:t>
            </a:r>
            <a:r>
              <a:rPr lang="ja-JP" altLang="en-US" sz="1200" dirty="0">
                <a:solidFill>
                  <a:prstClr val="black"/>
                </a:solidFill>
                <a:latin typeface="+mj-ea"/>
                <a:ea typeface="+mj-ea"/>
              </a:rPr>
              <a:t>　</a:t>
            </a:r>
            <a:endParaRPr lang="en-US" altLang="ja-JP" sz="1200" dirty="0">
              <a:solidFill>
                <a:prstClr val="black"/>
              </a:solidFill>
              <a:latin typeface="+mj-ea"/>
              <a:ea typeface="+mj-ea"/>
            </a:endParaRPr>
          </a:p>
          <a:p>
            <a:r>
              <a:rPr lang="ja-JP" altLang="en-US" sz="1200" dirty="0">
                <a:solidFill>
                  <a:prstClr val="black"/>
                </a:solidFill>
                <a:latin typeface="+mj-ea"/>
                <a:ea typeface="+mj-ea"/>
              </a:rPr>
              <a:t>　・</a:t>
            </a:r>
            <a:r>
              <a:rPr lang="ja-JP" altLang="en-US" sz="1200" dirty="0">
                <a:solidFill>
                  <a:schemeClr val="tx1"/>
                </a:solidFill>
                <a:latin typeface="+mj-ea"/>
                <a:ea typeface="+mj-ea"/>
              </a:rPr>
              <a:t>誰もがいつでもどこでも</a:t>
            </a:r>
            <a:br>
              <a:rPr lang="en-US" altLang="ja-JP" sz="1200" dirty="0">
                <a:solidFill>
                  <a:schemeClr val="tx1"/>
                </a:solidFill>
                <a:latin typeface="+mj-ea"/>
                <a:ea typeface="+mj-ea"/>
              </a:rPr>
            </a:br>
            <a:r>
              <a:rPr lang="ja-JP" altLang="en-US" sz="1200" dirty="0">
                <a:solidFill>
                  <a:schemeClr val="tx1"/>
                </a:solidFill>
                <a:latin typeface="+mj-ea"/>
                <a:ea typeface="+mj-ea"/>
              </a:rPr>
              <a:t>　　デジタル化の恩恵を享受できる社会を実現する</a:t>
            </a:r>
            <a:br>
              <a:rPr lang="en-US" altLang="ja-JP" sz="1200" dirty="0">
                <a:solidFill>
                  <a:schemeClr val="tx1"/>
                </a:solidFill>
                <a:latin typeface="+mj-ea"/>
                <a:ea typeface="+mj-ea"/>
              </a:rPr>
            </a:br>
            <a:r>
              <a:rPr lang="ja-JP" altLang="en-US" sz="1200" dirty="0">
                <a:solidFill>
                  <a:schemeClr val="tx1"/>
                </a:solidFill>
                <a:latin typeface="+mj-ea"/>
                <a:ea typeface="+mj-ea"/>
              </a:rPr>
              <a:t>　　ための施策の立案</a:t>
            </a:r>
            <a:endParaRPr lang="ja-JP" altLang="en-US" sz="900" dirty="0">
              <a:solidFill>
                <a:schemeClr val="tx1"/>
              </a:solidFill>
            </a:endParaRPr>
          </a:p>
        </p:txBody>
      </p:sp>
      <p:pic>
        <p:nvPicPr>
          <p:cNvPr id="55" name="図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1207" y="4914072"/>
            <a:ext cx="415260" cy="415260"/>
          </a:xfrm>
          <a:prstGeom prst="rect">
            <a:avLst/>
          </a:prstGeom>
        </p:spPr>
      </p:pic>
      <p:pic>
        <p:nvPicPr>
          <p:cNvPr id="57" name="図 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0591" y="3829890"/>
            <a:ext cx="377402" cy="360039"/>
          </a:xfrm>
          <a:prstGeom prst="rect">
            <a:avLst/>
          </a:prstGeom>
        </p:spPr>
      </p:pic>
      <p:pic>
        <p:nvPicPr>
          <p:cNvPr id="59" name="図 5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6411" y="4037656"/>
            <a:ext cx="380864" cy="380864"/>
          </a:xfrm>
          <a:prstGeom prst="rect">
            <a:avLst/>
          </a:prstGeom>
        </p:spPr>
      </p:pic>
      <p:pic>
        <p:nvPicPr>
          <p:cNvPr id="61" name="図 60"/>
          <p:cNvPicPr>
            <a:picLocks noChangeAspect="1"/>
          </p:cNvPicPr>
          <p:nvPr/>
        </p:nvPicPr>
        <p:blipFill>
          <a:blip r:embed="rId6"/>
          <a:stretch>
            <a:fillRect/>
          </a:stretch>
        </p:blipFill>
        <p:spPr>
          <a:xfrm flipH="1">
            <a:off x="6673183" y="4954275"/>
            <a:ext cx="411957" cy="383157"/>
          </a:xfrm>
          <a:prstGeom prst="rect">
            <a:avLst/>
          </a:prstGeom>
        </p:spPr>
      </p:pic>
      <p:graphicFrame>
        <p:nvGraphicFramePr>
          <p:cNvPr id="2" name="表 1"/>
          <p:cNvGraphicFramePr>
            <a:graphicFrameLocks noGrp="1"/>
          </p:cNvGraphicFramePr>
          <p:nvPr/>
        </p:nvGraphicFramePr>
        <p:xfrm>
          <a:off x="3908884" y="5641975"/>
          <a:ext cx="5256584" cy="962834"/>
        </p:xfrm>
        <a:graphic>
          <a:graphicData uri="http://schemas.openxmlformats.org/drawingml/2006/table">
            <a:tbl>
              <a:tblPr/>
              <a:tblGrid>
                <a:gridCol w="2736304">
                  <a:extLst>
                    <a:ext uri="{9D8B030D-6E8A-4147-A177-3AD203B41FA5}">
                      <a16:colId xmlns:a16="http://schemas.microsoft.com/office/drawing/2014/main" val="3221733827"/>
                    </a:ext>
                  </a:extLst>
                </a:gridCol>
                <a:gridCol w="2520280">
                  <a:extLst>
                    <a:ext uri="{9D8B030D-6E8A-4147-A177-3AD203B41FA5}">
                      <a16:colId xmlns:a16="http://schemas.microsoft.com/office/drawing/2014/main" val="1005590637"/>
                    </a:ext>
                  </a:extLst>
                </a:gridCol>
              </a:tblGrid>
              <a:tr h="222193">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2022</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年度</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2023</a:t>
                      </a: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年度</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2963808"/>
                  </a:ext>
                </a:extLst>
              </a:tr>
              <a:tr h="740641">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9547838"/>
                  </a:ext>
                </a:extLst>
              </a:tr>
            </a:tbl>
          </a:graphicData>
        </a:graphic>
      </p:graphicFrame>
      <p:sp>
        <p:nvSpPr>
          <p:cNvPr id="17" name="ホームベース 16"/>
          <p:cNvSpPr/>
          <p:nvPr/>
        </p:nvSpPr>
        <p:spPr>
          <a:xfrm>
            <a:off x="3908884" y="5934187"/>
            <a:ext cx="1254586" cy="234570"/>
          </a:xfrm>
          <a:prstGeom prst="homePlate">
            <a:avLst>
              <a:gd name="adj" fmla="val 21574"/>
            </a:avLst>
          </a:prstGeom>
          <a:solidFill>
            <a:srgbClr val="FFFFFF"/>
          </a:solidFill>
          <a:ln w="28575" cap="flat" cmpd="sng" algn="ctr">
            <a:solidFill>
              <a:srgbClr val="C00000"/>
            </a:solidFill>
            <a:prstDash val="solid"/>
            <a:miter lim="800000"/>
          </a:ln>
          <a:effectLst/>
        </p:spPr>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dirty="0">
                <a:ln>
                  <a:noFill/>
                </a:ln>
                <a:solidFill>
                  <a:srgbClr val="000000"/>
                </a:solidFill>
                <a:effectLst/>
                <a:uLnTx/>
                <a:uFillTx/>
                <a:latin typeface="メイリオ"/>
                <a:ea typeface="メイリオ"/>
                <a:cs typeface="+mn-cs"/>
              </a:rPr>
              <a:t>【</a:t>
            </a:r>
            <a:r>
              <a:rPr kumimoji="0" lang="ja-JP" altLang="en-US" sz="800" b="0" i="0" u="none" strike="noStrike" kern="0" cap="none" spc="0" normalizeH="0" baseline="0" noProof="0" dirty="0">
                <a:ln>
                  <a:noFill/>
                </a:ln>
                <a:solidFill>
                  <a:srgbClr val="000000"/>
                </a:solidFill>
                <a:effectLst/>
                <a:uLnTx/>
                <a:uFillTx/>
                <a:latin typeface="メイリオ"/>
                <a:ea typeface="メイリオ"/>
                <a:cs typeface="+mn-cs"/>
              </a:rPr>
              <a:t>第１段階</a:t>
            </a:r>
            <a:r>
              <a:rPr kumimoji="0" lang="en-US" altLang="ja-JP" sz="800" b="0" i="0" u="none" strike="noStrike" kern="0" cap="none" spc="0" normalizeH="0" baseline="0" noProof="0" dirty="0">
                <a:ln>
                  <a:noFill/>
                </a:ln>
                <a:solidFill>
                  <a:srgbClr val="000000"/>
                </a:solidFill>
                <a:effectLst/>
                <a:uLnTx/>
                <a:uFillTx/>
                <a:latin typeface="メイリオ"/>
                <a:ea typeface="メイリオ"/>
                <a:cs typeface="+mn-cs"/>
              </a:rPr>
              <a:t>】</a:t>
            </a:r>
            <a:r>
              <a:rPr kumimoji="0" lang="ja-JP" altLang="en-US" sz="800" b="0" i="0" u="none" strike="noStrike" kern="0" cap="none" spc="0" normalizeH="0" baseline="0" noProof="0" dirty="0">
                <a:ln>
                  <a:noFill/>
                </a:ln>
                <a:solidFill>
                  <a:srgbClr val="000000"/>
                </a:solidFill>
                <a:effectLst/>
                <a:uLnTx/>
                <a:uFillTx/>
                <a:latin typeface="メイリオ"/>
                <a:ea typeface="メイリオ"/>
                <a:cs typeface="+mn-cs"/>
              </a:rPr>
              <a:t>ニーズ調査</a:t>
            </a:r>
            <a:endParaRPr kumimoji="0" lang="en-US" altLang="ja-JP" sz="800" b="0" i="0" u="none" strike="noStrike" kern="0" cap="none" spc="0" normalizeH="0" baseline="0" noProof="0" dirty="0">
              <a:ln>
                <a:noFill/>
              </a:ln>
              <a:solidFill>
                <a:srgbClr val="000000"/>
              </a:solidFill>
              <a:effectLst/>
              <a:uLnTx/>
              <a:uFillTx/>
              <a:latin typeface="メイリオ"/>
              <a:ea typeface="メイリオ"/>
              <a:cs typeface="+mn-cs"/>
            </a:endParaRPr>
          </a:p>
        </p:txBody>
      </p:sp>
      <p:sp>
        <p:nvSpPr>
          <p:cNvPr id="18" name="ホームベース 17"/>
          <p:cNvSpPr/>
          <p:nvPr/>
        </p:nvSpPr>
        <p:spPr>
          <a:xfrm>
            <a:off x="5126306" y="6196523"/>
            <a:ext cx="1451806" cy="305161"/>
          </a:xfrm>
          <a:prstGeom prst="homePlate">
            <a:avLst>
              <a:gd name="adj" fmla="val 21574"/>
            </a:avLst>
          </a:prstGeom>
          <a:solidFill>
            <a:srgbClr val="FFFFFF"/>
          </a:solidFill>
          <a:ln w="28575" cap="flat" cmpd="sng" algn="ctr">
            <a:solidFill>
              <a:srgbClr val="C00000"/>
            </a:solidFill>
            <a:prstDash val="solid"/>
            <a:miter lim="800000"/>
          </a:ln>
          <a:effectLst/>
        </p:spPr>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dirty="0">
                <a:ln>
                  <a:noFill/>
                </a:ln>
                <a:solidFill>
                  <a:srgbClr val="000000"/>
                </a:solidFill>
                <a:effectLst/>
                <a:uLnTx/>
                <a:uFillTx/>
                <a:latin typeface="メイリオ"/>
                <a:ea typeface="メイリオ"/>
                <a:cs typeface="+mn-cs"/>
              </a:rPr>
              <a:t>【</a:t>
            </a:r>
            <a:r>
              <a:rPr kumimoji="0" lang="ja-JP" altLang="en-US" sz="800" b="0" i="0" u="none" strike="noStrike" kern="0" cap="none" spc="0" normalizeH="0" baseline="0" noProof="0" dirty="0">
                <a:ln>
                  <a:noFill/>
                </a:ln>
                <a:solidFill>
                  <a:srgbClr val="000000"/>
                </a:solidFill>
                <a:effectLst/>
                <a:uLnTx/>
                <a:uFillTx/>
                <a:latin typeface="メイリオ"/>
                <a:ea typeface="メイリオ"/>
                <a:cs typeface="+mn-cs"/>
              </a:rPr>
              <a:t>第２段階</a:t>
            </a:r>
            <a:r>
              <a:rPr kumimoji="0" lang="en-US" altLang="ja-JP" sz="800" b="0" i="0" u="none" strike="noStrike" kern="0" cap="none" spc="0" normalizeH="0" baseline="0" noProof="0" dirty="0">
                <a:ln>
                  <a:noFill/>
                </a:ln>
                <a:solidFill>
                  <a:srgbClr val="000000"/>
                </a:solidFill>
                <a:effectLst/>
                <a:uLnTx/>
                <a:uFillTx/>
                <a:latin typeface="メイリオ"/>
                <a:ea typeface="メイリオ"/>
                <a:cs typeface="+mn-cs"/>
              </a:rPr>
              <a:t>】</a:t>
            </a:r>
            <a:r>
              <a:rPr kumimoji="0" lang="ja-JP" altLang="en-US" sz="800" b="0" i="0" u="none" strike="noStrike" kern="0" cap="none" spc="0" normalizeH="0" baseline="0" noProof="0" dirty="0">
                <a:ln>
                  <a:noFill/>
                </a:ln>
                <a:solidFill>
                  <a:srgbClr val="000000"/>
                </a:solidFill>
                <a:effectLst/>
                <a:uLnTx/>
                <a:uFillTx/>
                <a:latin typeface="メイリオ"/>
                <a:ea typeface="メイリオ"/>
                <a:cs typeface="+mn-cs"/>
              </a:rPr>
              <a:t>ソリューション</a:t>
            </a:r>
            <a:br>
              <a:rPr kumimoji="0" lang="en-US" altLang="ja-JP" sz="800" b="0" i="0" u="none" strike="noStrike" kern="0" cap="none" spc="0" normalizeH="0" baseline="0" noProof="0" dirty="0">
                <a:ln>
                  <a:noFill/>
                </a:ln>
                <a:solidFill>
                  <a:srgbClr val="000000"/>
                </a:solidFill>
                <a:effectLst/>
                <a:uLnTx/>
                <a:uFillTx/>
                <a:latin typeface="メイリオ"/>
                <a:ea typeface="メイリオ"/>
                <a:cs typeface="+mn-cs"/>
              </a:rPr>
            </a:br>
            <a:r>
              <a:rPr kumimoji="0" lang="ja-JP" altLang="en-US" sz="800" b="0" i="0" u="none" strike="noStrike" kern="0" cap="none" spc="0" normalizeH="0" baseline="0" noProof="0" dirty="0">
                <a:ln>
                  <a:noFill/>
                </a:ln>
                <a:solidFill>
                  <a:srgbClr val="000000"/>
                </a:solidFill>
                <a:effectLst/>
                <a:uLnTx/>
                <a:uFillTx/>
                <a:latin typeface="メイリオ"/>
                <a:ea typeface="メイリオ"/>
                <a:cs typeface="+mn-cs"/>
              </a:rPr>
              <a:t>調査</a:t>
            </a:r>
            <a:endParaRPr kumimoji="0" lang="en-US" altLang="ja-JP" sz="800" b="0" i="0" u="none" strike="noStrike" kern="0" cap="none" spc="0" normalizeH="0" baseline="0" noProof="0" dirty="0">
              <a:ln>
                <a:noFill/>
              </a:ln>
              <a:solidFill>
                <a:srgbClr val="000000"/>
              </a:solidFill>
              <a:effectLst/>
              <a:uLnTx/>
              <a:uFillTx/>
              <a:latin typeface="メイリオ"/>
              <a:ea typeface="メイリオ"/>
              <a:cs typeface="+mn-cs"/>
            </a:endParaRPr>
          </a:p>
        </p:txBody>
      </p:sp>
      <p:sp>
        <p:nvSpPr>
          <p:cNvPr id="4" name="テキスト ボックス 3"/>
          <p:cNvSpPr txBox="1"/>
          <p:nvPr/>
        </p:nvSpPr>
        <p:spPr>
          <a:xfrm>
            <a:off x="3759314" y="5229113"/>
            <a:ext cx="1404156" cy="350865"/>
          </a:xfrm>
          <a:prstGeom prst="rect">
            <a:avLst/>
          </a:prstGeom>
          <a:noFill/>
        </p:spPr>
        <p:txBody>
          <a:bodyPr wrap="square" rtlCol="0">
            <a:spAutoFit/>
          </a:bodyPr>
          <a:lstStyle/>
          <a:p>
            <a:r>
              <a:rPr kumimoji="1" lang="en-US" altLang="ja-JP" sz="1200" dirty="0">
                <a:latin typeface="+mj-ea"/>
                <a:ea typeface="+mj-ea"/>
              </a:rPr>
              <a:t>【</a:t>
            </a:r>
            <a:r>
              <a:rPr kumimoji="1" lang="ja-JP" altLang="en-US" sz="1200" dirty="0">
                <a:latin typeface="+mj-ea"/>
                <a:ea typeface="+mj-ea"/>
              </a:rPr>
              <a:t>スケジュール</a:t>
            </a:r>
            <a:r>
              <a:rPr kumimoji="1" lang="en-US" altLang="ja-JP" sz="1200" dirty="0">
                <a:latin typeface="+mj-ea"/>
                <a:ea typeface="+mj-ea"/>
              </a:rPr>
              <a:t>】</a:t>
            </a:r>
            <a:endParaRPr kumimoji="1" lang="ja-JP" altLang="en-US" sz="1200" dirty="0">
              <a:latin typeface="+mj-ea"/>
              <a:ea typeface="+mj-ea"/>
            </a:endParaRPr>
          </a:p>
        </p:txBody>
      </p:sp>
      <p:sp>
        <p:nvSpPr>
          <p:cNvPr id="21" name="ホームベース 20"/>
          <p:cNvSpPr/>
          <p:nvPr/>
        </p:nvSpPr>
        <p:spPr>
          <a:xfrm>
            <a:off x="6717196" y="6072885"/>
            <a:ext cx="2367444" cy="273050"/>
          </a:xfrm>
          <a:prstGeom prst="homePlate">
            <a:avLst>
              <a:gd name="adj" fmla="val 21574"/>
            </a:avLst>
          </a:prstGeom>
          <a:solidFill>
            <a:srgbClr val="FFFFFF"/>
          </a:solidFill>
          <a:ln w="28575" cap="flat" cmpd="sng" algn="ctr">
            <a:solidFill>
              <a:srgbClr val="C00000"/>
            </a:solidFill>
            <a:prstDash val="solid"/>
            <a:miter lim="800000"/>
          </a:ln>
          <a:effectLst/>
        </p:spPr>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kern="0" dirty="0">
                <a:solidFill>
                  <a:schemeClr val="tx1"/>
                </a:solidFill>
                <a:latin typeface="メイリオ"/>
                <a:ea typeface="メイリオ"/>
              </a:rPr>
              <a:t>調査結果をもとに施策の検討、実施</a:t>
            </a:r>
            <a:endParaRPr kumimoji="0" lang="en-US" altLang="ja-JP" sz="800" b="0" i="0" u="none" strike="noStrike" kern="0" cap="none" spc="0" normalizeH="0" baseline="0" noProof="0" dirty="0">
              <a:ln>
                <a:noFill/>
              </a:ln>
              <a:solidFill>
                <a:schemeClr val="tx1"/>
              </a:solidFill>
              <a:effectLst/>
              <a:uLnTx/>
              <a:uFillTx/>
              <a:latin typeface="メイリオ"/>
              <a:ea typeface="メイリオ"/>
              <a:cs typeface="+mn-cs"/>
            </a:endParaRPr>
          </a:p>
        </p:txBody>
      </p:sp>
      <p:sp>
        <p:nvSpPr>
          <p:cNvPr id="7" name="下カーブ矢印 6"/>
          <p:cNvSpPr/>
          <p:nvPr/>
        </p:nvSpPr>
        <p:spPr bwMode="auto">
          <a:xfrm>
            <a:off x="5973392" y="3737168"/>
            <a:ext cx="355185" cy="209306"/>
          </a:xfrm>
          <a:prstGeom prst="curvedDown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9" name="下カーブ矢印 8"/>
          <p:cNvSpPr/>
          <p:nvPr/>
        </p:nvSpPr>
        <p:spPr bwMode="auto">
          <a:xfrm>
            <a:off x="5512355" y="3554824"/>
            <a:ext cx="816222" cy="446926"/>
          </a:xfrm>
          <a:prstGeom prst="curvedDown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11" name="左右矢印 10"/>
          <p:cNvSpPr/>
          <p:nvPr/>
        </p:nvSpPr>
        <p:spPr bwMode="auto">
          <a:xfrm>
            <a:off x="7314265" y="3554824"/>
            <a:ext cx="657469" cy="212241"/>
          </a:xfrm>
          <a:prstGeom prst="lef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12" name="左右矢印 11"/>
          <p:cNvSpPr/>
          <p:nvPr/>
        </p:nvSpPr>
        <p:spPr bwMode="auto">
          <a:xfrm>
            <a:off x="7361761" y="3516076"/>
            <a:ext cx="824924" cy="277949"/>
          </a:xfrm>
          <a:prstGeom prst="lef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16" name="左右矢印 15"/>
          <p:cNvSpPr/>
          <p:nvPr/>
        </p:nvSpPr>
        <p:spPr bwMode="auto">
          <a:xfrm>
            <a:off x="-2211796" y="3392996"/>
            <a:ext cx="1476164" cy="849889"/>
          </a:xfrm>
          <a:prstGeom prst="lef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30" name="下カーブ矢印 7">
            <a:extLst>
              <a:ext uri="{FF2B5EF4-FFF2-40B4-BE49-F238E27FC236}">
                <a16:creationId xmlns:a16="http://schemas.microsoft.com/office/drawing/2014/main" id="{269BEFCD-8FB4-4EA0-A656-25E0D8AAEFCB}"/>
              </a:ext>
            </a:extLst>
          </p:cNvPr>
          <p:cNvSpPr/>
          <p:nvPr/>
        </p:nvSpPr>
        <p:spPr bwMode="auto">
          <a:xfrm>
            <a:off x="5789476" y="3335020"/>
            <a:ext cx="1216152" cy="731520"/>
          </a:xfrm>
          <a:prstGeom prst="curvedDown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3" name="吹き出し: 角を丸めた四角形 2">
            <a:extLst>
              <a:ext uri="{FF2B5EF4-FFF2-40B4-BE49-F238E27FC236}">
                <a16:creationId xmlns:a16="http://schemas.microsoft.com/office/drawing/2014/main" id="{9B0E5081-9551-4EF6-A3D0-315B85F0682C}"/>
              </a:ext>
            </a:extLst>
          </p:cNvPr>
          <p:cNvSpPr/>
          <p:nvPr/>
        </p:nvSpPr>
        <p:spPr bwMode="auto">
          <a:xfrm>
            <a:off x="7314265" y="4304058"/>
            <a:ext cx="872420" cy="391236"/>
          </a:xfrm>
          <a:prstGeom prst="wedgeRoundRectCallou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10" name="楕円 9">
            <a:extLst>
              <a:ext uri="{FF2B5EF4-FFF2-40B4-BE49-F238E27FC236}">
                <a16:creationId xmlns:a16="http://schemas.microsoft.com/office/drawing/2014/main" id="{7222EEB7-2B1D-4749-8991-C56CAC059747}"/>
              </a:ext>
            </a:extLst>
          </p:cNvPr>
          <p:cNvSpPr/>
          <p:nvPr/>
        </p:nvSpPr>
        <p:spPr bwMode="auto">
          <a:xfrm>
            <a:off x="5163470" y="2869358"/>
            <a:ext cx="4455211" cy="2717951"/>
          </a:xfrm>
          <a:prstGeom prst="ellipse">
            <a:avLst/>
          </a:prstGeom>
          <a:noFill/>
          <a:ln>
            <a:solidFill>
              <a:schemeClr val="tx1"/>
            </a:solid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24" name="テキスト ボックス 23">
            <a:extLst>
              <a:ext uri="{FF2B5EF4-FFF2-40B4-BE49-F238E27FC236}">
                <a16:creationId xmlns:a16="http://schemas.microsoft.com/office/drawing/2014/main" id="{4679B1B7-C62F-4F6A-864E-45F4E8EB157F}"/>
              </a:ext>
            </a:extLst>
          </p:cNvPr>
          <p:cNvSpPr txBox="1"/>
          <p:nvPr/>
        </p:nvSpPr>
        <p:spPr>
          <a:xfrm>
            <a:off x="6119339" y="4482783"/>
            <a:ext cx="2513042" cy="350865"/>
          </a:xfrm>
          <a:prstGeom prst="rect">
            <a:avLst/>
          </a:prstGeom>
          <a:noFill/>
        </p:spPr>
        <p:txBody>
          <a:bodyPr wrap="square" rtlCol="0">
            <a:spAutoFit/>
          </a:bodyPr>
          <a:lstStyle/>
          <a:p>
            <a:r>
              <a:rPr kumimoji="1" lang="ja-JP" altLang="en-US" sz="1200" dirty="0">
                <a:solidFill>
                  <a:schemeClr val="tx1"/>
                </a:solidFill>
              </a:rPr>
              <a:t>利用者目線で有効な</a:t>
            </a:r>
            <a:r>
              <a:rPr lang="ja-JP" altLang="en-US" sz="1200" dirty="0">
                <a:solidFill>
                  <a:schemeClr val="tx1"/>
                </a:solidFill>
              </a:rPr>
              <a:t>方策</a:t>
            </a:r>
            <a:r>
              <a:rPr kumimoji="1" lang="ja-JP" altLang="en-US" sz="1200" dirty="0">
                <a:solidFill>
                  <a:schemeClr val="tx1"/>
                </a:solidFill>
              </a:rPr>
              <a:t>を検討</a:t>
            </a:r>
          </a:p>
        </p:txBody>
      </p:sp>
      <p:sp>
        <p:nvSpPr>
          <p:cNvPr id="33" name="テキスト ボックス 32">
            <a:extLst>
              <a:ext uri="{FF2B5EF4-FFF2-40B4-BE49-F238E27FC236}">
                <a16:creationId xmlns:a16="http://schemas.microsoft.com/office/drawing/2014/main" id="{21651DF3-14C7-4153-A438-41F4D48A4B6A}"/>
              </a:ext>
            </a:extLst>
          </p:cNvPr>
          <p:cNvSpPr txBox="1"/>
          <p:nvPr/>
        </p:nvSpPr>
        <p:spPr>
          <a:xfrm>
            <a:off x="7158522" y="2976992"/>
            <a:ext cx="2513042" cy="1144929"/>
          </a:xfrm>
          <a:prstGeom prst="rect">
            <a:avLst/>
          </a:prstGeom>
          <a:noFill/>
        </p:spPr>
        <p:txBody>
          <a:bodyPr wrap="square" rtlCol="0">
            <a:spAutoFit/>
          </a:bodyPr>
          <a:lstStyle/>
          <a:p>
            <a:r>
              <a:rPr lang="ja-JP" altLang="ja-JP" sz="1200" b="1" dirty="0">
                <a:latin typeface="+mj-ea"/>
                <a:ea typeface="+mj-ea"/>
                <a:cs typeface="Times New Roman" panose="02020603050405020304" pitchFamily="18" charset="0"/>
              </a:rPr>
              <a:t>誰もが、いつでも、</a:t>
            </a:r>
            <a:endParaRPr lang="en-US" altLang="ja-JP" sz="1200" b="1" dirty="0">
              <a:latin typeface="+mj-ea"/>
              <a:ea typeface="+mj-ea"/>
              <a:cs typeface="Times New Roman" panose="02020603050405020304" pitchFamily="18" charset="0"/>
            </a:endParaRPr>
          </a:p>
          <a:p>
            <a:r>
              <a:rPr lang="ja-JP" altLang="en-US" sz="1200" b="1" dirty="0">
                <a:latin typeface="+mj-ea"/>
                <a:ea typeface="+mj-ea"/>
                <a:cs typeface="Times New Roman" panose="02020603050405020304" pitchFamily="18" charset="0"/>
              </a:rPr>
              <a:t>　　　</a:t>
            </a:r>
            <a:r>
              <a:rPr lang="ja-JP" altLang="ja-JP" sz="1200" b="1" dirty="0">
                <a:latin typeface="+mj-ea"/>
                <a:ea typeface="+mj-ea"/>
                <a:cs typeface="Times New Roman" panose="02020603050405020304" pitchFamily="18" charset="0"/>
              </a:rPr>
              <a:t>どこでも、</a:t>
            </a:r>
            <a:br>
              <a:rPr lang="en-US" altLang="ja-JP" sz="1200" b="1" dirty="0">
                <a:latin typeface="+mj-ea"/>
                <a:ea typeface="+mj-ea"/>
                <a:cs typeface="Times New Roman" panose="02020603050405020304" pitchFamily="18" charset="0"/>
              </a:rPr>
            </a:br>
            <a:r>
              <a:rPr lang="ja-JP" altLang="en-US" sz="1200" b="1" dirty="0">
                <a:latin typeface="+mj-ea"/>
                <a:ea typeface="+mj-ea"/>
                <a:cs typeface="Times New Roman" panose="02020603050405020304" pitchFamily="18" charset="0"/>
              </a:rPr>
              <a:t>　　　　</a:t>
            </a:r>
            <a:r>
              <a:rPr lang="ja-JP" altLang="ja-JP" sz="1200" b="1" dirty="0">
                <a:latin typeface="+mj-ea"/>
                <a:ea typeface="+mj-ea"/>
                <a:cs typeface="Times New Roman" panose="02020603050405020304" pitchFamily="18" charset="0"/>
              </a:rPr>
              <a:t>デジタル化の恩恵を</a:t>
            </a:r>
            <a:r>
              <a:rPr lang="ja-JP" altLang="en-US" sz="1200" b="1" dirty="0">
                <a:latin typeface="+mj-ea"/>
                <a:ea typeface="+mj-ea"/>
                <a:cs typeface="Times New Roman" panose="02020603050405020304" pitchFamily="18" charset="0"/>
              </a:rPr>
              <a:t>　　　　</a:t>
            </a:r>
            <a:endParaRPr lang="en-US" altLang="ja-JP" sz="1200" b="1" dirty="0">
              <a:latin typeface="+mj-ea"/>
              <a:ea typeface="+mj-ea"/>
              <a:cs typeface="Times New Roman" panose="02020603050405020304" pitchFamily="18" charset="0"/>
            </a:endParaRPr>
          </a:p>
          <a:p>
            <a:r>
              <a:rPr lang="ja-JP" altLang="en-US" sz="1200" b="1" dirty="0">
                <a:latin typeface="+mj-ea"/>
                <a:ea typeface="+mj-ea"/>
                <a:cs typeface="Times New Roman" panose="02020603050405020304" pitchFamily="18" charset="0"/>
              </a:rPr>
              <a:t>　　　　　</a:t>
            </a:r>
            <a:r>
              <a:rPr lang="ja-JP" altLang="ja-JP" sz="1200" b="1" dirty="0">
                <a:latin typeface="+mj-ea"/>
                <a:ea typeface="+mj-ea"/>
                <a:cs typeface="Times New Roman" panose="02020603050405020304" pitchFamily="18" charset="0"/>
              </a:rPr>
              <a:t>享受でき</a:t>
            </a:r>
            <a:r>
              <a:rPr lang="ja-JP" altLang="en-US" sz="1200" b="1" dirty="0">
                <a:latin typeface="+mj-ea"/>
                <a:ea typeface="+mj-ea"/>
                <a:cs typeface="Times New Roman" panose="02020603050405020304" pitchFamily="18" charset="0"/>
              </a:rPr>
              <a:t>る</a:t>
            </a:r>
            <a:r>
              <a:rPr lang="ja-JP" altLang="ja-JP" sz="1200" b="1" dirty="0">
                <a:latin typeface="+mj-ea"/>
                <a:ea typeface="+mj-ea"/>
                <a:cs typeface="Times New Roman" panose="02020603050405020304" pitchFamily="18" charset="0"/>
              </a:rPr>
              <a:t>社会の実現</a:t>
            </a:r>
            <a:endParaRPr kumimoji="1" lang="ja-JP" altLang="en-US" sz="1200" b="1" dirty="0"/>
          </a:p>
        </p:txBody>
      </p:sp>
      <p:sp>
        <p:nvSpPr>
          <p:cNvPr id="19" name="下カーブ矢印 18"/>
          <p:cNvSpPr/>
          <p:nvPr/>
        </p:nvSpPr>
        <p:spPr bwMode="auto">
          <a:xfrm rot="19905177">
            <a:off x="5646810" y="3387305"/>
            <a:ext cx="1042312" cy="429490"/>
          </a:xfrm>
          <a:prstGeom prst="curvedDownArrow">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32" name="下カーブ矢印 31"/>
          <p:cNvSpPr/>
          <p:nvPr/>
        </p:nvSpPr>
        <p:spPr bwMode="auto">
          <a:xfrm rot="16948546">
            <a:off x="5804334" y="4314871"/>
            <a:ext cx="933339" cy="617309"/>
          </a:xfrm>
          <a:prstGeom prst="curvedDownArrow">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15" name="上カーブ矢印 14"/>
          <p:cNvSpPr/>
          <p:nvPr/>
        </p:nvSpPr>
        <p:spPr bwMode="auto">
          <a:xfrm rot="15719288">
            <a:off x="7787691" y="4285966"/>
            <a:ext cx="1047677" cy="672948"/>
          </a:xfrm>
          <a:prstGeom prst="curvedUpArrow">
            <a:avLst>
              <a:gd name="adj1" fmla="val 25000"/>
              <a:gd name="adj2" fmla="val 50000"/>
              <a:gd name="adj3" fmla="val 18435"/>
            </a:avLst>
          </a:prstGeom>
          <a:solidFill>
            <a:schemeClr val="bg2"/>
          </a:solidFill>
          <a:ln>
            <a:no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34" name="Rectangle 2"/>
          <p:cNvSpPr>
            <a:spLocks noGrp="1" noChangeArrowheads="1"/>
          </p:cNvSpPr>
          <p:nvPr>
            <p:ph type="title"/>
          </p:nvPr>
        </p:nvSpPr>
        <p:spPr>
          <a:xfrm>
            <a:off x="273050" y="188913"/>
            <a:ext cx="9072563" cy="395287"/>
          </a:xfrm>
          <a:noFill/>
        </p:spPr>
        <p:txBody>
          <a:bodyPr anchor="ctr"/>
          <a:lstStyle/>
          <a:p>
            <a:pPr eaLnBrk="1" hangingPunct="1"/>
            <a:r>
              <a:rPr lang="en-US" altLang="ja-JP" dirty="0"/>
              <a:t>UI</a:t>
            </a:r>
            <a:r>
              <a:rPr lang="ja-JP" altLang="en-US" dirty="0"/>
              <a:t>の向上</a:t>
            </a:r>
            <a:endParaRPr lang="ja-JP" altLang="en-US" dirty="0">
              <a:latin typeface="+mn-ea"/>
              <a:ea typeface="+mn-ea"/>
            </a:endParaRPr>
          </a:p>
        </p:txBody>
      </p:sp>
      <p:sp>
        <p:nvSpPr>
          <p:cNvPr id="5" name="角丸四角形 29">
            <a:extLst>
              <a:ext uri="{FF2B5EF4-FFF2-40B4-BE49-F238E27FC236}">
                <a16:creationId xmlns:a16="http://schemas.microsoft.com/office/drawing/2014/main" id="{C260E56C-B4C0-3CCD-3908-C0392543E69B}"/>
              </a:ext>
            </a:extLst>
          </p:cNvPr>
          <p:cNvSpPr/>
          <p:nvPr/>
        </p:nvSpPr>
        <p:spPr bwMode="auto">
          <a:xfrm>
            <a:off x="128463" y="5598993"/>
            <a:ext cx="3699594" cy="1048798"/>
          </a:xfrm>
          <a:prstGeom prst="roundRect">
            <a:avLst/>
          </a:prstGeom>
          <a:solidFill>
            <a:schemeClr val="accent5"/>
          </a:solidFill>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spAutoFit/>
          </a:bodyPr>
          <a:lstStyle/>
          <a:p>
            <a:r>
              <a:rPr lang="ja-JP" altLang="en-US" sz="1100" b="1" dirty="0">
                <a:solidFill>
                  <a:schemeClr val="accent2"/>
                </a:solidFill>
                <a:latin typeface="Arial" charset="0"/>
                <a:ea typeface="メイリオ" pitchFamily="50" charset="-128"/>
                <a:cs typeface="メイリオ" pitchFamily="50" charset="-128"/>
              </a:rPr>
              <a:t>　取組の経過</a:t>
            </a:r>
            <a:endParaRPr lang="en-US" altLang="ja-JP" sz="1100" b="1" dirty="0">
              <a:solidFill>
                <a:schemeClr val="accent2"/>
              </a:solidFill>
              <a:latin typeface="Arial" charset="0"/>
              <a:ea typeface="メイリオ" pitchFamily="50" charset="-128"/>
              <a:cs typeface="メイリオ" pitchFamily="50" charset="-128"/>
            </a:endParaRPr>
          </a:p>
          <a:p>
            <a:r>
              <a:rPr lang="ja-JP" altLang="en-US" sz="1100" dirty="0">
                <a:solidFill>
                  <a:schemeClr val="tx1"/>
                </a:solidFill>
                <a:latin typeface="Arial" charset="0"/>
                <a:ea typeface="メイリオ" pitchFamily="50" charset="-128"/>
                <a:cs typeface="メイリオ" pitchFamily="50" charset="-128"/>
              </a:rPr>
              <a:t>高齢者、障がい者、低所得者や外国人に対するニーズ調査を実施しました。引き続き、ソリューション調査や施策検討を実施予定です。</a:t>
            </a:r>
          </a:p>
        </p:txBody>
      </p:sp>
    </p:spTree>
    <p:extLst>
      <p:ext uri="{BB962C8B-B14F-4D97-AF65-F5344CB8AC3E}">
        <p14:creationId xmlns:p14="http://schemas.microsoft.com/office/powerpoint/2010/main" val="1746630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10"/>
          </p:nvPr>
        </p:nvSpPr>
        <p:spPr>
          <a:xfrm>
            <a:off x="7508304" y="6642100"/>
            <a:ext cx="2311400" cy="180975"/>
          </a:xfr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26</a:t>
            </a:fld>
            <a:endParaRPr kumimoji="0" lang="en-US" altLang="ja-JP" sz="1000">
              <a:solidFill>
                <a:srgbClr val="000000"/>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en-US" altLang="ja-JP" dirty="0"/>
              <a:t>UI</a:t>
            </a:r>
            <a:r>
              <a:rPr lang="ja-JP" altLang="en-US" dirty="0"/>
              <a:t>の向上</a:t>
            </a:r>
            <a:endParaRPr lang="ja-JP" altLang="en-US" dirty="0">
              <a:latin typeface="+mn-ea"/>
              <a:ea typeface="+mn-ea"/>
            </a:endParaRPr>
          </a:p>
        </p:txBody>
      </p:sp>
      <p:sp>
        <p:nvSpPr>
          <p:cNvPr id="20" name="Shape 128"/>
          <p:cNvSpPr/>
          <p:nvPr/>
        </p:nvSpPr>
        <p:spPr>
          <a:xfrm>
            <a:off x="269788" y="872716"/>
            <a:ext cx="8679656" cy="33175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音声認識技術の活用に向けた技術調査</a:t>
            </a:r>
            <a:endParaRPr kumimoji="0" lang="en-US" altLang="ja-JP" sz="1687" u="sng" kern="0" dirty="0">
              <a:solidFill>
                <a:srgbClr val="C00000"/>
              </a:solidFill>
              <a:latin typeface="メイリオ" panose="020B0604030504040204" pitchFamily="50" charset="-128"/>
              <a:sym typeface="Helvetica Light"/>
            </a:endParaRPr>
          </a:p>
        </p:txBody>
      </p:sp>
      <p:sp>
        <p:nvSpPr>
          <p:cNvPr id="31" name="テキスト ボックス 30"/>
          <p:cNvSpPr txBox="1"/>
          <p:nvPr/>
        </p:nvSpPr>
        <p:spPr>
          <a:xfrm>
            <a:off x="236476" y="1160748"/>
            <a:ext cx="9568222" cy="195745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200" dirty="0">
                <a:solidFill>
                  <a:prstClr val="black"/>
                </a:solidFill>
                <a:latin typeface="メイリオ"/>
                <a:ea typeface="メイリオ"/>
              </a:rPr>
              <a:t>・音声認識技術は、これまで議事録作成支援やコミュニケーション支援など、主に内部事務での活用・検討を図ってきた。</a:t>
            </a:r>
            <a:endParaRPr lang="en-US" altLang="ja-JP" sz="1200" dirty="0">
              <a:solidFill>
                <a:prstClr val="black"/>
              </a:solidFill>
              <a:latin typeface="メイリオ"/>
              <a:ea typeface="メイリオ"/>
            </a:endParaRPr>
          </a:p>
          <a:p>
            <a:r>
              <a:rPr lang="ja-JP" altLang="en-US" sz="1200" dirty="0">
                <a:solidFill>
                  <a:prstClr val="black"/>
                </a:solidFill>
                <a:latin typeface="メイリオ"/>
                <a:ea typeface="メイリオ"/>
              </a:rPr>
              <a:t>・生活の中でも、スマートスピーカーなど、補助的なツールとして音声認識技術が利用されるようになってきている。</a:t>
            </a:r>
            <a:endParaRPr lang="en-US" altLang="ja-JP" sz="1200" dirty="0">
              <a:solidFill>
                <a:prstClr val="black"/>
              </a:solidFill>
              <a:latin typeface="メイリオ"/>
              <a:ea typeface="メイリオ"/>
            </a:endParaRPr>
          </a:p>
          <a:p>
            <a:r>
              <a:rPr lang="ja-JP" altLang="en-US" sz="1200" dirty="0">
                <a:solidFill>
                  <a:prstClr val="black"/>
                </a:solidFill>
                <a:latin typeface="メイリオ"/>
                <a:ea typeface="メイリオ"/>
              </a:rPr>
              <a:t>・しかし高齢者にとって、スマートフォン等のデジタル機器はまだ身近なツールとは言えず、これらの技術を利用したデジタルサービスを届けることができない可能性がある。</a:t>
            </a:r>
            <a:endParaRPr lang="en-US" altLang="ja-JP" sz="1200" dirty="0">
              <a:solidFill>
                <a:prstClr val="black"/>
              </a:solidFill>
              <a:latin typeface="メイリオ"/>
              <a:ea typeface="メイリオ"/>
            </a:endParaRPr>
          </a:p>
          <a:p>
            <a:r>
              <a:rPr lang="ja-JP" altLang="en-US" sz="1200" dirty="0">
                <a:solidFill>
                  <a:prstClr val="black"/>
                </a:solidFill>
                <a:latin typeface="メイリオ"/>
                <a:ea typeface="メイリオ"/>
              </a:rPr>
              <a:t>・また技術的な課題もまだ多く、市民を対象とした行政サービスの中に組み込むには不安が残る。</a:t>
            </a:r>
          </a:p>
          <a:p>
            <a:r>
              <a:rPr lang="ja-JP" altLang="en-US" sz="1200" dirty="0">
                <a:solidFill>
                  <a:prstClr val="black"/>
                </a:solidFill>
                <a:latin typeface="メイリオ"/>
                <a:ea typeface="メイリオ"/>
              </a:rPr>
              <a:t>・そこで、高齢者でも扱いに慣れている電話を使用した音声をインターフェースとしたサービス提供に向けて、実証を行いながら、並行して技術的な課題を調査し、ツール等の動向も把握しながら、今後の活用シーンの検討を行う。</a:t>
            </a:r>
          </a:p>
        </p:txBody>
      </p:sp>
      <p:sp>
        <p:nvSpPr>
          <p:cNvPr id="11" name="正方形/長方形 10"/>
          <p:cNvSpPr/>
          <p:nvPr/>
        </p:nvSpPr>
        <p:spPr>
          <a:xfrm>
            <a:off x="236476" y="4418601"/>
            <a:ext cx="1098092" cy="316753"/>
          </a:xfrm>
          <a:prstGeom prst="rect">
            <a:avLst/>
          </a:prstGeom>
        </p:spPr>
        <p:txBody>
          <a:bodyPr wrap="square">
            <a:spAutoFit/>
          </a:bodyPr>
          <a:lstStyle/>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スケジュール</a:t>
            </a:r>
            <a:r>
              <a:rPr lang="en-US" altLang="ja-JP" sz="1200" dirty="0">
                <a:solidFill>
                  <a:schemeClr val="tx1"/>
                </a:solidFill>
                <a:latin typeface="Meiryo UI" panose="020B0604030504040204" pitchFamily="50" charset="-128"/>
                <a:ea typeface="Meiryo UI" panose="020B0604030504040204" pitchFamily="50" charset="-128"/>
              </a:rPr>
              <a:t>】</a:t>
            </a:r>
          </a:p>
        </p:txBody>
      </p:sp>
      <p:graphicFrame>
        <p:nvGraphicFramePr>
          <p:cNvPr id="12" name="表 11"/>
          <p:cNvGraphicFramePr>
            <a:graphicFrameLocks noGrp="1"/>
          </p:cNvGraphicFramePr>
          <p:nvPr/>
        </p:nvGraphicFramePr>
        <p:xfrm>
          <a:off x="425523" y="4825364"/>
          <a:ext cx="5303656" cy="1780922"/>
        </p:xfrm>
        <a:graphic>
          <a:graphicData uri="http://schemas.openxmlformats.org/drawingml/2006/table">
            <a:tbl>
              <a:tblPr firstRow="1" bandRow="1"/>
              <a:tblGrid>
                <a:gridCol w="2498463">
                  <a:extLst>
                    <a:ext uri="{9D8B030D-6E8A-4147-A177-3AD203B41FA5}">
                      <a16:colId xmlns:a16="http://schemas.microsoft.com/office/drawing/2014/main" val="20001"/>
                    </a:ext>
                  </a:extLst>
                </a:gridCol>
                <a:gridCol w="2805193">
                  <a:extLst>
                    <a:ext uri="{9D8B030D-6E8A-4147-A177-3AD203B41FA5}">
                      <a16:colId xmlns:a16="http://schemas.microsoft.com/office/drawing/2014/main" val="20002"/>
                    </a:ext>
                  </a:extLst>
                </a:gridCol>
              </a:tblGrid>
              <a:tr h="450994">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050" dirty="0">
                          <a:latin typeface="Meiryo UI" panose="020B0604030504040204" pitchFamily="50" charset="-128"/>
                          <a:ea typeface="Meiryo UI" panose="020B0604030504040204" pitchFamily="50" charset="-128"/>
                        </a:rPr>
                        <a:t>2022</a:t>
                      </a:r>
                      <a:r>
                        <a:rPr kumimoji="1" lang="ja-JP" altLang="en-US" sz="1050" dirty="0">
                          <a:latin typeface="Meiryo UI" panose="020B0604030504040204" pitchFamily="50" charset="-128"/>
                          <a:ea typeface="Meiryo UI" panose="020B0604030504040204" pitchFamily="50" charset="-128"/>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a:r>
                        <a:rPr kumimoji="1" lang="en-US" altLang="ja-JP" sz="1050" b="1" kern="1200" dirty="0">
                          <a:solidFill>
                            <a:schemeClr val="bg1"/>
                          </a:solidFill>
                          <a:latin typeface="Meiryo UI" panose="020B0604030504040204" pitchFamily="50" charset="-128"/>
                          <a:ea typeface="Meiryo UI" panose="020B0604030504040204" pitchFamily="50" charset="-128"/>
                          <a:cs typeface="+mn-cs"/>
                        </a:rPr>
                        <a:t>2023</a:t>
                      </a:r>
                      <a:r>
                        <a:rPr kumimoji="1" lang="ja-JP" altLang="en-US" sz="1050" b="1" kern="1200" dirty="0">
                          <a:solidFill>
                            <a:schemeClr val="bg1"/>
                          </a:solidFill>
                          <a:latin typeface="Meiryo UI" panose="020B0604030504040204" pitchFamily="50" charset="-128"/>
                          <a:ea typeface="Meiryo UI" panose="020B0604030504040204" pitchFamily="50" charset="-128"/>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1329928">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13" name="ホームベース 12"/>
          <p:cNvSpPr/>
          <p:nvPr/>
        </p:nvSpPr>
        <p:spPr>
          <a:xfrm>
            <a:off x="702502" y="5455813"/>
            <a:ext cx="2052941" cy="635641"/>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dirty="0">
                <a:solidFill>
                  <a:srgbClr val="000000"/>
                </a:solidFill>
                <a:latin typeface="Meiryo UI" panose="020B0604030504040204" pitchFamily="50" charset="-128"/>
                <a:ea typeface="Meiryo UI" panose="020B0604030504040204" pitchFamily="50" charset="-128"/>
              </a:rPr>
              <a:t>技術調査による課題の洗い出し</a:t>
            </a:r>
          </a:p>
        </p:txBody>
      </p:sp>
      <p:sp>
        <p:nvSpPr>
          <p:cNvPr id="18" name="ホームベース 17"/>
          <p:cNvSpPr/>
          <p:nvPr/>
        </p:nvSpPr>
        <p:spPr>
          <a:xfrm>
            <a:off x="3181642" y="5455813"/>
            <a:ext cx="2370950" cy="63286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dirty="0">
                <a:solidFill>
                  <a:srgbClr val="000000"/>
                </a:solidFill>
                <a:latin typeface="Meiryo UI" panose="020B0604030504040204" pitchFamily="50" charset="-128"/>
                <a:ea typeface="Meiryo UI" panose="020B0604030504040204" pitchFamily="50" charset="-128"/>
              </a:rPr>
              <a:t>調査結果をもとに活用検討</a:t>
            </a:r>
          </a:p>
        </p:txBody>
      </p:sp>
      <p:sp>
        <p:nvSpPr>
          <p:cNvPr id="19" name="ホームベース 18"/>
          <p:cNvSpPr/>
          <p:nvPr/>
        </p:nvSpPr>
        <p:spPr>
          <a:xfrm>
            <a:off x="702502" y="6212570"/>
            <a:ext cx="4850090" cy="288032"/>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dirty="0">
                <a:solidFill>
                  <a:srgbClr val="000000"/>
                </a:solidFill>
                <a:latin typeface="Meiryo UI" panose="020B0604030504040204" pitchFamily="50" charset="-128"/>
                <a:ea typeface="Meiryo UI" panose="020B0604030504040204" pitchFamily="50" charset="-128"/>
              </a:rPr>
              <a:t>最新技術調査</a:t>
            </a:r>
          </a:p>
        </p:txBody>
      </p:sp>
      <p:sp>
        <p:nvSpPr>
          <p:cNvPr id="63" name="正方形/長方形 62"/>
          <p:cNvSpPr/>
          <p:nvPr/>
        </p:nvSpPr>
        <p:spPr>
          <a:xfrm>
            <a:off x="8480877" y="3349541"/>
            <a:ext cx="1323821" cy="754822"/>
          </a:xfrm>
          <a:prstGeom prst="rect">
            <a:avLst/>
          </a:prstGeom>
        </p:spPr>
        <p:txBody>
          <a:bodyPr wrap="square">
            <a:spAutoFit/>
          </a:bodyPr>
          <a:lstStyle/>
          <a:p>
            <a:r>
              <a:rPr lang="ja-JP" altLang="en-US" sz="1050" b="1" dirty="0">
                <a:solidFill>
                  <a:schemeClr val="tx1"/>
                </a:solidFill>
                <a:latin typeface="メイリオ" panose="020B0604030504040204" pitchFamily="50" charset="-128"/>
              </a:rPr>
              <a:t>音声認識の技術を活用した電話の</a:t>
            </a:r>
            <a:br>
              <a:rPr lang="en-US" altLang="ja-JP" sz="1050" b="1" dirty="0">
                <a:solidFill>
                  <a:schemeClr val="tx1"/>
                </a:solidFill>
                <a:latin typeface="メイリオ" panose="020B0604030504040204" pitchFamily="50" charset="-128"/>
              </a:rPr>
            </a:br>
            <a:r>
              <a:rPr lang="ja-JP" altLang="en-US" sz="1050" b="1" dirty="0">
                <a:solidFill>
                  <a:schemeClr val="tx1"/>
                </a:solidFill>
                <a:latin typeface="メイリオ" panose="020B0604030504040204" pitchFamily="50" charset="-128"/>
              </a:rPr>
              <a:t>自動応答など</a:t>
            </a:r>
            <a:endParaRPr lang="en-US" altLang="ja-JP" sz="1050" b="1" dirty="0">
              <a:solidFill>
                <a:schemeClr val="tx1"/>
              </a:solidFill>
              <a:latin typeface="メイリオ" panose="020B0604030504040204" pitchFamily="50" charset="-128"/>
            </a:endParaRPr>
          </a:p>
        </p:txBody>
      </p:sp>
      <p:sp>
        <p:nvSpPr>
          <p:cNvPr id="23" name="角丸四角形 49">
            <a:extLst>
              <a:ext uri="{FF2B5EF4-FFF2-40B4-BE49-F238E27FC236}">
                <a16:creationId xmlns:a16="http://schemas.microsoft.com/office/drawing/2014/main" id="{F2097738-553A-4D18-AD4D-F245FA876B43}"/>
              </a:ext>
            </a:extLst>
          </p:cNvPr>
          <p:cNvSpPr/>
          <p:nvPr/>
        </p:nvSpPr>
        <p:spPr bwMode="auto">
          <a:xfrm>
            <a:off x="5978791" y="5546015"/>
            <a:ext cx="3730214" cy="878538"/>
          </a:xfrm>
          <a:prstGeom prst="roundRect">
            <a:avLst/>
          </a:prstGeom>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200" dirty="0">
                <a:solidFill>
                  <a:schemeClr val="tx1"/>
                </a:solidFill>
                <a:latin typeface="+mj-ea"/>
                <a:ea typeface="+mj-ea"/>
              </a:rPr>
              <a:t>【</a:t>
            </a:r>
            <a:r>
              <a:rPr lang="ja-JP" altLang="en-US" sz="1200" dirty="0">
                <a:solidFill>
                  <a:schemeClr val="tx1"/>
                </a:solidFill>
                <a:latin typeface="+mj-ea"/>
                <a:ea typeface="+mj-ea"/>
              </a:rPr>
              <a:t>期待される効果</a:t>
            </a:r>
            <a:r>
              <a:rPr lang="en-US" altLang="ja-JP" sz="1200" dirty="0">
                <a:solidFill>
                  <a:schemeClr val="tx1"/>
                </a:solidFill>
                <a:latin typeface="+mj-ea"/>
                <a:ea typeface="+mj-ea"/>
              </a:rPr>
              <a:t>】</a:t>
            </a:r>
            <a:endParaRPr lang="en-US" altLang="ja-JP" sz="1200" dirty="0">
              <a:solidFill>
                <a:schemeClr val="tx1"/>
              </a:solidFill>
              <a:latin typeface="+mj-ea"/>
              <a:ea typeface="+mj-ea"/>
              <a:cs typeface="メイリオ" pitchFamily="50" charset="-128"/>
            </a:endParaRPr>
          </a:p>
          <a:p>
            <a:r>
              <a:rPr lang="ja-JP" altLang="en-US" sz="1200" dirty="0">
                <a:solidFill>
                  <a:schemeClr val="tx1"/>
                </a:solidFill>
                <a:latin typeface="Arial" charset="0"/>
                <a:ea typeface="メイリオ" pitchFamily="50" charset="-128"/>
                <a:cs typeface="メイリオ" pitchFamily="50" charset="-128"/>
              </a:rPr>
              <a:t>・デジタルに不安を抱える人へのサービス提供</a:t>
            </a:r>
            <a:endParaRPr lang="en-US" altLang="ja-JP" sz="1200" dirty="0">
              <a:solidFill>
                <a:schemeClr val="tx1"/>
              </a:solidFill>
              <a:latin typeface="Arial" charset="0"/>
              <a:ea typeface="メイリオ" pitchFamily="50" charset="-128"/>
              <a:cs typeface="メイリオ" pitchFamily="50" charset="-128"/>
            </a:endParaRPr>
          </a:p>
          <a:p>
            <a:r>
              <a:rPr lang="ja-JP" altLang="en-US" sz="1200" dirty="0">
                <a:solidFill>
                  <a:schemeClr val="tx1"/>
                </a:solidFill>
                <a:latin typeface="Arial" charset="0"/>
                <a:ea typeface="メイリオ" pitchFamily="50" charset="-128"/>
                <a:cs typeface="メイリオ" pitchFamily="50" charset="-128"/>
              </a:rPr>
              <a:t>・市民の利便性向上</a:t>
            </a:r>
          </a:p>
        </p:txBody>
      </p:sp>
      <p:pic>
        <p:nvPicPr>
          <p:cNvPr id="26" name="図 25">
            <a:extLst>
              <a:ext uri="{FF2B5EF4-FFF2-40B4-BE49-F238E27FC236}">
                <a16:creationId xmlns:a16="http://schemas.microsoft.com/office/drawing/2014/main" id="{054B4B2F-219A-4960-B7DF-A36A0E44F5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6755" y="3292816"/>
            <a:ext cx="782419" cy="1062107"/>
          </a:xfrm>
          <a:prstGeom prst="rect">
            <a:avLst/>
          </a:prstGeom>
        </p:spPr>
      </p:pic>
      <p:pic>
        <p:nvPicPr>
          <p:cNvPr id="27" name="図 26" descr="ノートパソコン, コンピュータ, 座る, テーブル が含まれている画像&#10;&#10;自動的に生成された説明">
            <a:extLst>
              <a:ext uri="{FF2B5EF4-FFF2-40B4-BE49-F238E27FC236}">
                <a16:creationId xmlns:a16="http://schemas.microsoft.com/office/drawing/2014/main" id="{45CFB28C-B24B-4C76-B5D6-0F218AEBC1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2591" y="3221075"/>
            <a:ext cx="1449801" cy="1449801"/>
          </a:xfrm>
          <a:prstGeom prst="rect">
            <a:avLst/>
          </a:prstGeom>
        </p:spPr>
      </p:pic>
      <p:pic>
        <p:nvPicPr>
          <p:cNvPr id="28" name="図 27" descr="音声認識">
            <a:extLst>
              <a:ext uri="{FF2B5EF4-FFF2-40B4-BE49-F238E27FC236}">
                <a16:creationId xmlns:a16="http://schemas.microsoft.com/office/drawing/2014/main" id="{01671F17-A175-46C0-96C5-56A5B01814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75602" y="4416845"/>
            <a:ext cx="612419" cy="612419"/>
          </a:xfrm>
          <a:prstGeom prst="rect">
            <a:avLst/>
          </a:prstGeom>
        </p:spPr>
      </p:pic>
      <p:pic>
        <p:nvPicPr>
          <p:cNvPr id="29" name="グラフィックス 12" descr="スピーカー フォン 単色塗りつぶし">
            <a:extLst>
              <a:ext uri="{FF2B5EF4-FFF2-40B4-BE49-F238E27FC236}">
                <a16:creationId xmlns:a16="http://schemas.microsoft.com/office/drawing/2014/main" id="{A0F101A3-B456-47B1-96DE-56CB5244090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09036" y="4445864"/>
            <a:ext cx="648072" cy="648072"/>
          </a:xfrm>
          <a:prstGeom prst="rect">
            <a:avLst/>
          </a:prstGeom>
        </p:spPr>
      </p:pic>
      <p:pic>
        <p:nvPicPr>
          <p:cNvPr id="30" name="グラフィックス 22" descr="右矢印 単色塗りつぶし">
            <a:extLst>
              <a:ext uri="{FF2B5EF4-FFF2-40B4-BE49-F238E27FC236}">
                <a16:creationId xmlns:a16="http://schemas.microsoft.com/office/drawing/2014/main" id="{0B0DA544-A140-4874-A855-4BD60B235DD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63788" y="4522816"/>
            <a:ext cx="552126" cy="448277"/>
          </a:xfrm>
          <a:prstGeom prst="rect">
            <a:avLst/>
          </a:prstGeom>
        </p:spPr>
      </p:pic>
      <p:sp>
        <p:nvSpPr>
          <p:cNvPr id="33" name="右矢印 43">
            <a:extLst>
              <a:ext uri="{FF2B5EF4-FFF2-40B4-BE49-F238E27FC236}">
                <a16:creationId xmlns:a16="http://schemas.microsoft.com/office/drawing/2014/main" id="{B64BD08D-21FF-44B0-8831-8D099FEDAC65}"/>
              </a:ext>
            </a:extLst>
          </p:cNvPr>
          <p:cNvSpPr/>
          <p:nvPr/>
        </p:nvSpPr>
        <p:spPr bwMode="auto">
          <a:xfrm>
            <a:off x="7185000" y="3519202"/>
            <a:ext cx="648072" cy="484632"/>
          </a:xfrm>
          <a:prstGeom prst="rightArrow">
            <a:avLst/>
          </a:prstGeom>
          <a:solidFill>
            <a:schemeClr val="accent1">
              <a:lumMod val="75000"/>
            </a:schemeClr>
          </a:solidFill>
          <a:ln>
            <a:no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2" name="角丸四角形 14">
            <a:extLst>
              <a:ext uri="{FF2B5EF4-FFF2-40B4-BE49-F238E27FC236}">
                <a16:creationId xmlns:a16="http://schemas.microsoft.com/office/drawing/2014/main" id="{C3EE9392-518D-02C1-8C87-2AC1ADEADB25}"/>
              </a:ext>
            </a:extLst>
          </p:cNvPr>
          <p:cNvSpPr/>
          <p:nvPr/>
        </p:nvSpPr>
        <p:spPr bwMode="auto">
          <a:xfrm>
            <a:off x="318702" y="3155024"/>
            <a:ext cx="4110423" cy="786598"/>
          </a:xfrm>
          <a:prstGeom prst="roundRect">
            <a:avLst/>
          </a:prstGeom>
          <a:solidFill>
            <a:schemeClr val="accent5"/>
          </a:solidFill>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spAutoFit/>
          </a:bodyPr>
          <a:lstStyle/>
          <a:p>
            <a:r>
              <a:rPr lang="ja-JP" altLang="en-US" sz="1100" b="1" dirty="0">
                <a:solidFill>
                  <a:schemeClr val="accent2"/>
                </a:solidFill>
                <a:latin typeface="Arial" charset="0"/>
                <a:ea typeface="メイリオ" pitchFamily="50" charset="-128"/>
                <a:cs typeface="メイリオ" pitchFamily="50" charset="-128"/>
              </a:rPr>
              <a:t>　取組の経過</a:t>
            </a:r>
            <a:endParaRPr lang="en-US" altLang="ja-JP" sz="1100" b="1" dirty="0">
              <a:solidFill>
                <a:schemeClr val="accent2"/>
              </a:solidFill>
              <a:latin typeface="Arial" charset="0"/>
              <a:ea typeface="メイリオ" pitchFamily="50" charset="-128"/>
              <a:cs typeface="メイリオ" pitchFamily="50" charset="-128"/>
            </a:endParaRPr>
          </a:p>
          <a:p>
            <a:r>
              <a:rPr lang="ja-JP" altLang="en-US" sz="1100" dirty="0">
                <a:solidFill>
                  <a:schemeClr val="tx1"/>
                </a:solidFill>
                <a:latin typeface="Arial" charset="0"/>
                <a:ea typeface="メイリオ" pitchFamily="50" charset="-128"/>
                <a:cs typeface="メイリオ" pitchFamily="50" charset="-128"/>
              </a:rPr>
              <a:t>令和４年度は法律相談予約業務などで実証を行いました。今後、本格的な活用に向け、検討を進めます。</a:t>
            </a:r>
            <a:endParaRPr lang="en-US" altLang="ja-JP" sz="1100" dirty="0">
              <a:solidFill>
                <a:schemeClr val="tx1"/>
              </a:solidFill>
              <a:latin typeface="Arial" charset="0"/>
              <a:ea typeface="メイリオ" pitchFamily="50" charset="-128"/>
              <a:cs typeface="メイリオ" pitchFamily="50" charset="-128"/>
            </a:endParaRPr>
          </a:p>
        </p:txBody>
      </p:sp>
    </p:spTree>
    <p:extLst>
      <p:ext uri="{BB962C8B-B14F-4D97-AF65-F5344CB8AC3E}">
        <p14:creationId xmlns:p14="http://schemas.microsoft.com/office/powerpoint/2010/main" val="2879822727"/>
      </p:ext>
    </p:extLst>
  </p:cSld>
  <p:clrMapOvr>
    <a:masterClrMapping/>
  </p:clrMapOvr>
</p:sld>
</file>

<file path=ppt/theme/theme1.xml><?xml version="1.0" encoding="utf-8"?>
<a:theme xmlns:a="http://schemas.openxmlformats.org/drawingml/2006/main" name="6_標準デザイン">
  <a:themeElements>
    <a:clrScheme name="6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6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標準デザイン">
  <a:themeElements>
    <a:clrScheme name="4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4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標準デザイン">
  <a:themeElements>
    <a:clrScheme name="ユーザー定義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70C0"/>
      </a:folHlink>
    </a:clrScheme>
    <a:fontScheme name="7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7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標準デザイン">
  <a:themeElements>
    <a:clrScheme name="5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標準デザイン">
      <a:majorFont>
        <a:latin typeface="メイリオ"/>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5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標準デザイン">
  <a:themeElements>
    <a:clrScheme name="3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3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標準デザイン">
  <a:themeElements>
    <a:clrScheme name="6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6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7179</Words>
  <Application>Microsoft Office PowerPoint</Application>
  <PresentationFormat>A4 210 x 297 mm</PresentationFormat>
  <Paragraphs>546</Paragraphs>
  <Slides>21</Slides>
  <Notes>4</Notes>
  <HiddenSlides>0</HiddenSlides>
  <MMClips>0</MMClips>
  <ScaleCrop>false</ScaleCrop>
  <HeadingPairs>
    <vt:vector size="6" baseType="variant">
      <vt:variant>
        <vt:lpstr>使用されているフォント</vt:lpstr>
      </vt:variant>
      <vt:variant>
        <vt:i4>7</vt:i4>
      </vt:variant>
      <vt:variant>
        <vt:lpstr>テーマ</vt:lpstr>
      </vt:variant>
      <vt:variant>
        <vt:i4>7</vt:i4>
      </vt:variant>
      <vt:variant>
        <vt:lpstr>スライド タイトル</vt:lpstr>
      </vt:variant>
      <vt:variant>
        <vt:i4>21</vt:i4>
      </vt:variant>
    </vt:vector>
  </HeadingPairs>
  <TitlesOfParts>
    <vt:vector size="35" baseType="lpstr">
      <vt:lpstr>Meiryo UI</vt:lpstr>
      <vt:lpstr>ＭＳ Ｐゴシック</vt:lpstr>
      <vt:lpstr>メイリオ</vt:lpstr>
      <vt:lpstr>游ゴシック</vt:lpstr>
      <vt:lpstr>Arial</vt:lpstr>
      <vt:lpstr>Calibri</vt:lpstr>
      <vt:lpstr>Wingdings</vt:lpstr>
      <vt:lpstr>6_標準デザイン</vt:lpstr>
      <vt:lpstr>4_標準デザイン</vt:lpstr>
      <vt:lpstr>7_標準デザイン</vt:lpstr>
      <vt:lpstr>2_標準デザイン</vt:lpstr>
      <vt:lpstr>5_標準デザイン</vt:lpstr>
      <vt:lpstr>3_標準デザイン</vt:lpstr>
      <vt:lpstr>8_標準デザイン</vt:lpstr>
      <vt:lpstr>PowerPoint プレゼンテーション</vt:lpstr>
      <vt:lpstr>PowerPoint プレゼンテーション</vt:lpstr>
      <vt:lpstr>行政手続きのオンライン化・行政サービスのリモート化の推進</vt:lpstr>
      <vt:lpstr>ICT を活用したBPR の推進</vt:lpstr>
      <vt:lpstr>ＡＩ等最先端テクノロジーの活用</vt:lpstr>
      <vt:lpstr>ＡＩ等最先端テクノロジーの活用</vt:lpstr>
      <vt:lpstr>ＡＩ等最先端テクノロジーの活用</vt:lpstr>
      <vt:lpstr>UIの向上</vt:lpstr>
      <vt:lpstr>UIの向上</vt:lpstr>
      <vt:lpstr>教育分野へのＩＣＴ活用</vt:lpstr>
      <vt:lpstr>教育分野へのＩＣＴ活用</vt:lpstr>
      <vt:lpstr>オープンデータの充実</vt:lpstr>
      <vt:lpstr>EBPMの推進</vt:lpstr>
      <vt:lpstr>EBPMの推進</vt:lpstr>
      <vt:lpstr>防災</vt:lpstr>
      <vt:lpstr>災害に強いICTインフラの整備</vt:lpstr>
      <vt:lpstr>時代に即した情報セキュリティ対策の実施</vt:lpstr>
      <vt:lpstr>クラウドサービスを基本とした情報システムへの転換</vt:lpstr>
      <vt:lpstr>クラウドサービスを基本とした情報システムへの転換</vt:lpstr>
      <vt:lpstr>クラウドサービスを基本とした情報システムへの転換</vt:lpstr>
      <vt:lpstr>クラウドサービスを基本とした情報システムへの転換</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2020-07-30T08:54:59Z</dcterms:created>
  <dcterms:modified xsi:type="dcterms:W3CDTF">2024-01-12T02:15:41Z</dcterms:modified>
</cp:coreProperties>
</file>