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6"/>
  </p:notesMasterIdLst>
  <p:sldIdLst>
    <p:sldId id="295" r:id="rId2"/>
    <p:sldId id="319" r:id="rId3"/>
    <p:sldId id="297" r:id="rId4"/>
    <p:sldId id="322" r:id="rId5"/>
    <p:sldId id="305" r:id="rId6"/>
    <p:sldId id="309" r:id="rId7"/>
    <p:sldId id="307" r:id="rId8"/>
    <p:sldId id="321" r:id="rId9"/>
    <p:sldId id="304" r:id="rId10"/>
    <p:sldId id="310" r:id="rId11"/>
    <p:sldId id="317" r:id="rId12"/>
    <p:sldId id="314" r:id="rId13"/>
    <p:sldId id="316" r:id="rId14"/>
    <p:sldId id="318" r:id="rId1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08" autoAdjust="0"/>
    <p:restoredTop sz="94660"/>
  </p:normalViewPr>
  <p:slideViewPr>
    <p:cSldViewPr>
      <p:cViewPr varScale="1">
        <p:scale>
          <a:sx n="74" d="100"/>
          <a:sy n="74" d="100"/>
        </p:scale>
        <p:origin x="136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E9B25-4493-4496-B817-6BEFCB446EFC}" type="datetimeFigureOut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2AA86-7B11-40F4-A8A9-99BED5C2326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023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37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61BF5-232F-4E76-A426-FBEAC63C44F1}" type="datetime1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7D89-C3A9-4197-85D2-648081FD0375}" type="datetime1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A16AB-2969-4A82-B1FF-4B9A8B56E5FB}" type="datetime1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343C4-1AED-4AAA-930D-72AD907789E7}" type="datetime1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049DA-594F-497F-8C15-192FB58D781D}" type="datetime1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B419-AE14-4E4C-8E77-2E2CB2024B2C}" type="datetime1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0640-65A0-4653-B8AD-C6D85AE82769}" type="datetime1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C1F10-5110-432B-B7FA-61C599DF77DB}" type="datetime1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2A87B-6313-4415-B333-20C95F4F5135}" type="datetime1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BCC7-6B8A-4272-BA79-34309A15CAC4}" type="datetime1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7390B-C54B-4009-A365-1F5E64D04669}" type="datetime1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AD7CB-117B-411A-8107-78506509FD83}" type="datetime1">
              <a:rPr kumimoji="1" lang="ja-JP" altLang="en-US" smtClean="0"/>
              <a:pPr/>
              <a:t>2017/11/6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5BAC0-10A0-4585-B714-A51F010A8E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cid:ii_1495effbd108314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64" y="1556791"/>
            <a:ext cx="4377642" cy="3276063"/>
          </a:xfrm>
          <a:prstGeom prst="rect">
            <a:avLst/>
          </a:prstGeom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3994276" y="5923256"/>
            <a:ext cx="1584176" cy="864096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4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大阪市</a:t>
            </a:r>
            <a:endParaRPr kumimoji="1" lang="ja-JP" altLang="en-US" sz="3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1556792"/>
            <a:ext cx="4786364" cy="3276062"/>
          </a:xfrm>
          <a:prstGeom prst="rect">
            <a:avLst/>
          </a:prstGeom>
          <a:solidFill>
            <a:srgbClr val="0000FF"/>
          </a:solidFill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ja-JP" altLang="en-US" sz="4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大阪市ＩＣＴ戦略</a:t>
            </a:r>
            <a:r>
              <a:rPr lang="ja-JP" altLang="en-US" sz="4400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endParaRPr lang="en-US" altLang="ja-JP" sz="4400" dirty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defRPr/>
            </a:pPr>
            <a:r>
              <a:rPr lang="ja-JP" altLang="en-US" sz="3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骨子</a:t>
            </a:r>
            <a:endParaRPr lang="en-US" altLang="ja-JP" sz="36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endParaRPr lang="en-US" altLang="ja-JP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defRPr/>
            </a:pPr>
            <a:r>
              <a:rPr lang="en-US" altLang="ja-JP" sz="2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&lt;</a:t>
            </a:r>
            <a:r>
              <a:rPr lang="ja-JP" altLang="en-US" sz="2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ダイジェスト版</a:t>
            </a:r>
            <a:r>
              <a:rPr lang="en-US" altLang="ja-JP" sz="2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&gt;</a:t>
            </a:r>
            <a:endParaRPr lang="ja-JP" altLang="en-US" sz="2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2987824" y="5276649"/>
            <a:ext cx="3456384" cy="683774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平成</a:t>
            </a:r>
            <a:r>
              <a:rPr lang="en-US" altLang="ja-JP" sz="28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27</a:t>
            </a:r>
            <a:r>
              <a:rPr lang="ja-JP" altLang="en-US" sz="28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年４月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719798"/>
          </a:xfrm>
        </p:spPr>
        <p:txBody>
          <a:bodyPr>
            <a:normAutofit/>
          </a:bodyPr>
          <a:lstStyle/>
          <a:p>
            <a:pPr marL="180975" indent="-180975">
              <a:buNone/>
            </a:pPr>
            <a:r>
              <a:rPr lang="ja-JP" altLang="en-US" sz="3000" b="1" dirty="0">
                <a:solidFill>
                  <a:srgbClr val="002060"/>
                </a:solidFill>
                <a:latin typeface="+mn-ea"/>
              </a:rPr>
              <a:t>６</a:t>
            </a:r>
            <a:r>
              <a:rPr lang="ja-JP" altLang="en-US" sz="3000" b="1" dirty="0" smtClean="0">
                <a:solidFill>
                  <a:srgbClr val="002060"/>
                </a:solidFill>
                <a:latin typeface="+mn-ea"/>
              </a:rPr>
              <a:t>．取組みの方向性</a:t>
            </a:r>
            <a:endParaRPr lang="en-US" altLang="ja-JP" sz="3000" b="1" dirty="0" smtClean="0">
              <a:solidFill>
                <a:srgbClr val="002060"/>
              </a:solidFill>
            </a:endParaRPr>
          </a:p>
          <a:p>
            <a:pPr marL="180975" indent="-180975">
              <a:buNone/>
            </a:pPr>
            <a:endParaRPr lang="en-US" altLang="ja-JP" sz="2000" b="1" dirty="0" smtClean="0">
              <a:latin typeface="+mn-ea"/>
            </a:endParaRPr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ja-JP" altLang="ja-JP" dirty="0" smtClean="0"/>
          </a:p>
          <a:p>
            <a:pPr>
              <a:buNone/>
            </a:pPr>
            <a:endParaRPr lang="ja-JP" altLang="ja-JP" dirty="0" smtClean="0"/>
          </a:p>
        </p:txBody>
      </p:sp>
      <p:sp>
        <p:nvSpPr>
          <p:cNvPr id="18" name="角丸四角形 17"/>
          <p:cNvSpPr/>
          <p:nvPr/>
        </p:nvSpPr>
        <p:spPr>
          <a:xfrm>
            <a:off x="306839" y="2060848"/>
            <a:ext cx="8496944" cy="57606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　公衆無線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+mj-ea"/>
                <a:ea typeface="+mj-ea"/>
              </a:rPr>
              <a:t>LAN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　（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+mj-ea"/>
                <a:ea typeface="+mj-ea"/>
              </a:rPr>
              <a:t>Wi-Fi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）</a:t>
            </a:r>
            <a:endParaRPr kumimoji="1" lang="ja-JP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sz="quarter" idx="12"/>
          </p:nvPr>
        </p:nvSpPr>
        <p:spPr>
          <a:xfrm>
            <a:off x="6614864" y="6304235"/>
            <a:ext cx="2133600" cy="365125"/>
          </a:xfrm>
        </p:spPr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sp>
        <p:nvSpPr>
          <p:cNvPr id="15" name="Shape 40"/>
          <p:cNvSpPr/>
          <p:nvPr/>
        </p:nvSpPr>
        <p:spPr>
          <a:xfrm>
            <a:off x="392530" y="3479583"/>
            <a:ext cx="8206469" cy="8119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dirty="0" smtClean="0">
                <a:latin typeface="+mn-ea"/>
              </a:rPr>
              <a:t>大阪</a:t>
            </a:r>
            <a:r>
              <a:rPr lang="ja-JP" altLang="ja-JP" dirty="0">
                <a:latin typeface="+mn-ea"/>
              </a:rPr>
              <a:t>市立図書館（全</a:t>
            </a:r>
            <a:r>
              <a:rPr lang="en-US" altLang="ja-JP" dirty="0">
                <a:latin typeface="+mn-ea"/>
              </a:rPr>
              <a:t>24</a:t>
            </a:r>
            <a:r>
              <a:rPr lang="ja-JP" altLang="ja-JP" dirty="0">
                <a:latin typeface="+mn-ea"/>
              </a:rPr>
              <a:t>館</a:t>
            </a:r>
            <a:r>
              <a:rPr lang="ja-JP" altLang="ja-JP" dirty="0" smtClean="0">
                <a:latin typeface="+mn-ea"/>
              </a:rPr>
              <a:t>）</a:t>
            </a:r>
            <a:r>
              <a:rPr lang="ja-JP" altLang="en-US" dirty="0">
                <a:latin typeface="+mn-ea"/>
              </a:rPr>
              <a:t>や</a:t>
            </a:r>
            <a:r>
              <a:rPr lang="ja-JP" altLang="ja-JP" dirty="0" smtClean="0">
                <a:latin typeface="+mn-ea"/>
              </a:rPr>
              <a:t>区民</a:t>
            </a:r>
            <a:r>
              <a:rPr lang="ja-JP" altLang="ja-JP" dirty="0">
                <a:latin typeface="+mn-ea"/>
              </a:rPr>
              <a:t>センターに公衆無線</a:t>
            </a:r>
            <a:r>
              <a:rPr lang="en-US" altLang="ja-JP" dirty="0">
                <a:latin typeface="+mn-ea"/>
              </a:rPr>
              <a:t>LAN</a:t>
            </a:r>
            <a:r>
              <a:rPr lang="ja-JP" altLang="ja-JP" dirty="0">
                <a:latin typeface="+mn-ea"/>
              </a:rPr>
              <a:t>を設置</a:t>
            </a:r>
            <a:r>
              <a:rPr lang="ja-JP" altLang="ja-JP" dirty="0" smtClean="0">
                <a:latin typeface="+mn-ea"/>
              </a:rPr>
              <a:t>し</a:t>
            </a:r>
            <a:r>
              <a:rPr lang="ja-JP" altLang="en-US" dirty="0" smtClean="0">
                <a:latin typeface="+mn-ea"/>
              </a:rPr>
              <a:t>、市民の利便性向上と</a:t>
            </a:r>
            <a:r>
              <a:rPr lang="en-US" altLang="ja-JP" dirty="0" smtClean="0">
                <a:latin typeface="+mn-ea"/>
              </a:rPr>
              <a:t>ICT</a:t>
            </a:r>
            <a:r>
              <a:rPr lang="ja-JP" altLang="ja-JP" dirty="0">
                <a:latin typeface="+mn-ea"/>
              </a:rPr>
              <a:t>を活用した市民参画促進のモデル事業を</a:t>
            </a:r>
            <a:r>
              <a:rPr lang="ja-JP" altLang="ja-JP" dirty="0" smtClean="0">
                <a:latin typeface="+mn-ea"/>
              </a:rPr>
              <a:t>実施</a:t>
            </a:r>
            <a:endParaRPr lang="ja-JP" altLang="en-US" dirty="0">
              <a:latin typeface="+mn-ea"/>
            </a:endParaRPr>
          </a:p>
          <a:p>
            <a:pPr marL="342900" lvl="0" indent="-342900">
              <a:buFont typeface="Wingdings" panose="05000000000000000000" pitchFamily="2" charset="2"/>
              <a:buChar char="Ø"/>
              <a:defRPr sz="1800"/>
            </a:pPr>
            <a:endParaRPr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16200" y="1367190"/>
            <a:ext cx="8282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latin typeface="+mj-ea"/>
                <a:ea typeface="+mj-ea"/>
              </a:rPr>
              <a:t>Ⅰ</a:t>
            </a:r>
            <a:r>
              <a:rPr lang="ja-JP" altLang="en-US" sz="2800" b="1" dirty="0">
                <a:latin typeface="+mj-ea"/>
                <a:ea typeface="+mj-ea"/>
              </a:rPr>
              <a:t>　最先端</a:t>
            </a:r>
            <a:r>
              <a:rPr lang="en-US" altLang="ja-JP" sz="2800" b="1" dirty="0">
                <a:latin typeface="+mj-ea"/>
                <a:ea typeface="+mj-ea"/>
              </a:rPr>
              <a:t>ICT</a:t>
            </a:r>
            <a:r>
              <a:rPr lang="ja-JP" altLang="en-US" sz="2800" b="1" dirty="0">
                <a:latin typeface="+mj-ea"/>
                <a:ea typeface="+mj-ea"/>
              </a:rPr>
              <a:t>装備都市への挑戦　（</a:t>
            </a:r>
            <a:r>
              <a:rPr lang="en-US" altLang="ja-JP" sz="2800" b="1" dirty="0">
                <a:latin typeface="+mj-ea"/>
                <a:ea typeface="+mj-ea"/>
              </a:rPr>
              <a:t>Smart City</a:t>
            </a:r>
            <a:r>
              <a:rPr lang="ja-JP" altLang="en-US" sz="2800" b="1" dirty="0">
                <a:latin typeface="+mj-ea"/>
                <a:ea typeface="+mj-ea"/>
              </a:rPr>
              <a:t>）</a:t>
            </a:r>
            <a:endParaRPr lang="en-US" altLang="ja-JP" sz="2800" b="1" dirty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14653" y="0"/>
            <a:ext cx="9158654" cy="584775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200" dirty="0" smtClean="0">
                <a:solidFill>
                  <a:srgbClr val="FFFFFF"/>
                </a:solidFill>
                <a:latin typeface="+mj-ea"/>
                <a:ea typeface="+mj-ea"/>
              </a:rPr>
              <a:t>　</a:t>
            </a:r>
            <a:r>
              <a:rPr lang="ja-JP" altLang="en-US" sz="32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大阪市ＩＣＴ戦略　骨子</a:t>
            </a:r>
            <a:endParaRPr lang="ja-JP" altLang="en-US" sz="32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7872" y="2793702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ja-JP" dirty="0" smtClean="0">
                <a:latin typeface="+mn-ea"/>
              </a:rPr>
              <a:t>外国人観光客</a:t>
            </a:r>
            <a:r>
              <a:rPr lang="ja-JP" altLang="en-US" dirty="0" smtClean="0">
                <a:latin typeface="+mn-ea"/>
              </a:rPr>
              <a:t>施策の</a:t>
            </a:r>
            <a:r>
              <a:rPr lang="en-US" altLang="ja-JP" dirty="0" smtClean="0">
                <a:latin typeface="+mn-ea"/>
              </a:rPr>
              <a:t>Osaka </a:t>
            </a:r>
            <a:r>
              <a:rPr lang="en-US" altLang="ja-JP" dirty="0">
                <a:latin typeface="+mn-ea"/>
              </a:rPr>
              <a:t>Free Wi-Fi</a:t>
            </a:r>
            <a:r>
              <a:rPr lang="ja-JP" altLang="ja-JP" dirty="0">
                <a:latin typeface="+mn-ea"/>
              </a:rPr>
              <a:t>と連携</a:t>
            </a:r>
            <a:r>
              <a:rPr lang="ja-JP" altLang="ja-JP" dirty="0" smtClean="0">
                <a:latin typeface="+mn-ea"/>
              </a:rPr>
              <a:t>し、</a:t>
            </a:r>
            <a:r>
              <a:rPr lang="ja-JP" altLang="en-US" dirty="0" smtClean="0">
                <a:latin typeface="+mn-ea"/>
              </a:rPr>
              <a:t>公共施設における公衆無線</a:t>
            </a:r>
            <a:r>
              <a:rPr lang="en-US" altLang="ja-JP" dirty="0" smtClean="0">
                <a:latin typeface="+mn-ea"/>
              </a:rPr>
              <a:t>LAN</a:t>
            </a:r>
            <a:r>
              <a:rPr lang="ja-JP" altLang="en-US" dirty="0" smtClean="0">
                <a:latin typeface="+mn-ea"/>
              </a:rPr>
              <a:t>設置に向け、</a:t>
            </a:r>
            <a:r>
              <a:rPr lang="ja-JP" altLang="ja-JP" dirty="0" smtClean="0">
                <a:latin typeface="+mn-ea"/>
              </a:rPr>
              <a:t>大阪市</a:t>
            </a:r>
            <a:r>
              <a:rPr lang="ja-JP" altLang="ja-JP" dirty="0">
                <a:latin typeface="+mn-ea"/>
              </a:rPr>
              <a:t>所有施設</a:t>
            </a:r>
            <a:r>
              <a:rPr lang="ja-JP" altLang="en-US" dirty="0">
                <a:latin typeface="+mn-ea"/>
              </a:rPr>
              <a:t>（約</a:t>
            </a:r>
            <a:r>
              <a:rPr lang="en-US" altLang="ja-JP" dirty="0">
                <a:latin typeface="+mn-ea"/>
              </a:rPr>
              <a:t>400</a:t>
            </a:r>
            <a:r>
              <a:rPr lang="ja-JP" altLang="en-US" dirty="0">
                <a:latin typeface="+mn-ea"/>
              </a:rPr>
              <a:t>か所）</a:t>
            </a:r>
            <a:r>
              <a:rPr lang="ja-JP" altLang="ja-JP" dirty="0">
                <a:latin typeface="+mn-ea"/>
              </a:rPr>
              <a:t>を</a:t>
            </a:r>
            <a:r>
              <a:rPr lang="ja-JP" altLang="ja-JP" dirty="0" smtClean="0">
                <a:latin typeface="+mn-ea"/>
              </a:rPr>
              <a:t>公表</a:t>
            </a:r>
            <a:r>
              <a:rPr lang="ja-JP" altLang="en-US" dirty="0" smtClean="0">
                <a:latin typeface="+mn-ea"/>
              </a:rPr>
              <a:t>するなど取組みを推進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97872" y="4221088"/>
            <a:ext cx="8496944" cy="57606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　都市インフラ</a:t>
            </a:r>
            <a:endParaRPr kumimoji="1" lang="ja-JP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2" name="Shape 40"/>
          <p:cNvSpPr/>
          <p:nvPr/>
        </p:nvSpPr>
        <p:spPr>
          <a:xfrm>
            <a:off x="427312" y="4867617"/>
            <a:ext cx="8367504" cy="1657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dirty="0" smtClean="0">
                <a:latin typeface="+mn-ea"/>
              </a:rPr>
              <a:t>道路</a:t>
            </a:r>
            <a:r>
              <a:rPr lang="ja-JP" altLang="ja-JP" dirty="0">
                <a:latin typeface="+mn-ea"/>
              </a:rPr>
              <a:t>、橋梁、河川、下水道、公園、港湾・海岸施設など膨大な量の都市基盤</a:t>
            </a:r>
            <a:r>
              <a:rPr lang="ja-JP" altLang="ja-JP" dirty="0" smtClean="0">
                <a:latin typeface="+mn-ea"/>
              </a:rPr>
              <a:t>施設の</a:t>
            </a:r>
            <a:r>
              <a:rPr lang="ja-JP" altLang="ja-JP" dirty="0">
                <a:latin typeface="+mn-ea"/>
              </a:rPr>
              <a:t>機能を着実に維持していくため、定期的な点検や施設の状態</a:t>
            </a:r>
            <a:r>
              <a:rPr lang="ja-JP" altLang="ja-JP" dirty="0" smtClean="0">
                <a:latin typeface="+mn-ea"/>
              </a:rPr>
              <a:t>把握に</a:t>
            </a:r>
            <a:r>
              <a:rPr lang="ja-JP" altLang="ja-JP" dirty="0">
                <a:latin typeface="+mn-ea"/>
              </a:rPr>
              <a:t>有効な</a:t>
            </a:r>
            <a:r>
              <a:rPr lang="en-US" altLang="ja-JP" dirty="0">
                <a:latin typeface="+mn-ea"/>
              </a:rPr>
              <a:t>ICT</a:t>
            </a:r>
            <a:r>
              <a:rPr lang="ja-JP" altLang="ja-JP" dirty="0">
                <a:latin typeface="+mn-ea"/>
              </a:rPr>
              <a:t>の活用を</a:t>
            </a:r>
            <a:r>
              <a:rPr lang="ja-JP" altLang="ja-JP" dirty="0" smtClean="0">
                <a:latin typeface="+mn-ea"/>
              </a:rPr>
              <a:t>検討</a:t>
            </a:r>
            <a:endParaRPr lang="en-US" altLang="ja-JP" dirty="0" smtClean="0">
              <a:latin typeface="+mn-ea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en-US" dirty="0" smtClean="0">
                <a:latin typeface="+mn-ea"/>
              </a:rPr>
              <a:t>ライフサイクルコストの低減のため、事後保全型から予防保全型の維持管理へ移行を支援する</a:t>
            </a:r>
            <a:r>
              <a:rPr lang="en-US" altLang="ja-JP" dirty="0" smtClean="0">
                <a:latin typeface="+mn-ea"/>
              </a:rPr>
              <a:t>ICT</a:t>
            </a:r>
            <a:r>
              <a:rPr lang="ja-JP" altLang="en-US" dirty="0" smtClean="0">
                <a:latin typeface="+mn-ea"/>
              </a:rPr>
              <a:t>の活用（ビッグデータ、</a:t>
            </a:r>
            <a:r>
              <a:rPr lang="en-US" altLang="ja-JP" dirty="0" smtClean="0">
                <a:latin typeface="+mn-ea"/>
              </a:rPr>
              <a:t>AI</a:t>
            </a:r>
            <a:r>
              <a:rPr lang="ja-JP" altLang="en-US" dirty="0" smtClean="0">
                <a:latin typeface="+mn-ea"/>
              </a:rPr>
              <a:t>等を含む）を検討</a:t>
            </a:r>
            <a:endParaRPr lang="en-US" altLang="ja-JP" dirty="0" smtClean="0"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ja-JP" dirty="0" smtClean="0">
                <a:latin typeface="+mn-ea"/>
              </a:rPr>
              <a:t>市設</a:t>
            </a:r>
            <a:r>
              <a:rPr lang="ja-JP" altLang="ja-JP" dirty="0">
                <a:latin typeface="+mn-ea"/>
              </a:rPr>
              <a:t>建築物の維持管理等においても</a:t>
            </a:r>
            <a:r>
              <a:rPr lang="en-US" altLang="ja-JP" dirty="0">
                <a:latin typeface="+mn-ea"/>
              </a:rPr>
              <a:t>ICT</a:t>
            </a:r>
            <a:r>
              <a:rPr lang="ja-JP" altLang="ja-JP" dirty="0">
                <a:latin typeface="+mn-ea"/>
              </a:rPr>
              <a:t>の活用を</a:t>
            </a:r>
            <a:r>
              <a:rPr lang="ja-JP" altLang="ja-JP" dirty="0" smtClean="0">
                <a:latin typeface="+mn-ea"/>
              </a:rPr>
              <a:t>検討</a:t>
            </a:r>
            <a:endParaRPr lang="en-US" altLang="ja-JP" dirty="0">
              <a:latin typeface="+mn-ea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ja-JP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3" name="テキスト ボックス 12"/>
          <p:cNvSpPr txBox="1">
            <a:spLocks/>
          </p:cNvSpPr>
          <p:nvPr/>
        </p:nvSpPr>
        <p:spPr>
          <a:xfrm>
            <a:off x="713377" y="6516890"/>
            <a:ext cx="771091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" dirty="0" smtClean="0"/>
              <a:t>※AI</a:t>
            </a:r>
            <a:r>
              <a:rPr lang="ja-JP" altLang="en-US" sz="1500" dirty="0" smtClean="0"/>
              <a:t>（</a:t>
            </a:r>
            <a:r>
              <a:rPr lang="en-US" altLang="ja-JP" sz="1500" dirty="0" smtClean="0"/>
              <a:t>Artificial Intelligence</a:t>
            </a:r>
            <a:r>
              <a:rPr lang="ja-JP" altLang="en-US" sz="1500" dirty="0" smtClean="0"/>
              <a:t>：人工知能）</a:t>
            </a:r>
            <a:endParaRPr lang="ja-JP" altLang="en-US" sz="1500" dirty="0"/>
          </a:p>
          <a:p>
            <a:endParaRPr lang="ja-JP" altLang="en-US" sz="1500" dirty="0"/>
          </a:p>
          <a:p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09074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/>
          <p:nvPr/>
        </p:nvSpPr>
        <p:spPr>
          <a:xfrm>
            <a:off x="316202" y="836712"/>
            <a:ext cx="8496944" cy="57606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　防災</a:t>
            </a:r>
            <a:endParaRPr kumimoji="1" lang="ja-JP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sz="quarter" idx="12"/>
          </p:nvPr>
        </p:nvSpPr>
        <p:spPr>
          <a:xfrm>
            <a:off x="6614864" y="6304235"/>
            <a:ext cx="2133600" cy="365125"/>
          </a:xfrm>
        </p:spPr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  <p:sp>
        <p:nvSpPr>
          <p:cNvPr id="15" name="Shape 40"/>
          <p:cNvSpPr/>
          <p:nvPr/>
        </p:nvSpPr>
        <p:spPr>
          <a:xfrm>
            <a:off x="496222" y="1556792"/>
            <a:ext cx="8136904" cy="1440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en-US" dirty="0" smtClean="0">
                <a:latin typeface="+mn-ea"/>
              </a:rPr>
              <a:t>減災目標や個別施策等を定める</a:t>
            </a:r>
            <a:r>
              <a:rPr lang="ja-JP" altLang="ja-JP" dirty="0" smtClean="0">
                <a:latin typeface="+mn-ea"/>
              </a:rPr>
              <a:t>「</a:t>
            </a:r>
            <a:r>
              <a:rPr lang="ja-JP" altLang="ja-JP" dirty="0">
                <a:latin typeface="+mn-ea"/>
              </a:rPr>
              <a:t>大阪市地域防災</a:t>
            </a:r>
            <a:r>
              <a:rPr lang="ja-JP" altLang="ja-JP" dirty="0" smtClean="0">
                <a:latin typeface="+mn-ea"/>
              </a:rPr>
              <a:t>アクションプラン</a:t>
            </a:r>
            <a:r>
              <a:rPr lang="ja-JP" altLang="en-US" dirty="0" smtClean="0">
                <a:latin typeface="+mn-ea"/>
              </a:rPr>
              <a:t>」に掲げる施策において</a:t>
            </a:r>
            <a:r>
              <a:rPr lang="en-US" altLang="ja-JP" dirty="0" smtClean="0">
                <a:latin typeface="+mn-ea"/>
              </a:rPr>
              <a:t>ICT</a:t>
            </a:r>
            <a:r>
              <a:rPr lang="ja-JP" altLang="ja-JP" dirty="0">
                <a:latin typeface="+mn-ea"/>
              </a:rPr>
              <a:t>の活用を</a:t>
            </a:r>
            <a:r>
              <a:rPr lang="ja-JP" altLang="ja-JP" dirty="0" smtClean="0">
                <a:latin typeface="+mn-ea"/>
              </a:rPr>
              <a:t>検討</a:t>
            </a:r>
            <a:endParaRPr lang="ja-JP" altLang="ja-JP" dirty="0">
              <a:latin typeface="+mn-ea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dirty="0">
                <a:latin typeface="+mn-ea"/>
              </a:rPr>
              <a:t>災害時</a:t>
            </a:r>
            <a:r>
              <a:rPr lang="ja-JP" altLang="ja-JP" dirty="0" smtClean="0">
                <a:latin typeface="+mn-ea"/>
              </a:rPr>
              <a:t>に避難</a:t>
            </a:r>
            <a:r>
              <a:rPr lang="ja-JP" altLang="en-US" dirty="0" smtClean="0">
                <a:latin typeface="+mn-ea"/>
              </a:rPr>
              <a:t>を</a:t>
            </a:r>
            <a:r>
              <a:rPr lang="ja-JP" altLang="ja-JP" dirty="0" smtClean="0">
                <a:latin typeface="+mn-ea"/>
              </a:rPr>
              <a:t>支援し安全</a:t>
            </a:r>
            <a:r>
              <a:rPr lang="ja-JP" altLang="ja-JP" dirty="0">
                <a:latin typeface="+mn-ea"/>
              </a:rPr>
              <a:t>を確保するとともに</a:t>
            </a:r>
            <a:r>
              <a:rPr lang="ja-JP" altLang="ja-JP" dirty="0" smtClean="0">
                <a:latin typeface="+mn-ea"/>
              </a:rPr>
              <a:t>、災害</a:t>
            </a:r>
            <a:r>
              <a:rPr lang="ja-JP" altLang="en-US" dirty="0" smtClean="0">
                <a:latin typeface="+mn-ea"/>
              </a:rPr>
              <a:t>への</a:t>
            </a:r>
            <a:r>
              <a:rPr lang="ja-JP" altLang="ja-JP" dirty="0" smtClean="0">
                <a:latin typeface="+mn-ea"/>
              </a:rPr>
              <a:t>意識</a:t>
            </a:r>
            <a:r>
              <a:rPr lang="ja-JP" altLang="ja-JP" dirty="0">
                <a:latin typeface="+mn-ea"/>
              </a:rPr>
              <a:t>を啓発</a:t>
            </a:r>
            <a:r>
              <a:rPr lang="ja-JP" altLang="ja-JP" dirty="0" smtClean="0">
                <a:latin typeface="+mn-ea"/>
              </a:rPr>
              <a:t>し防災</a:t>
            </a:r>
            <a:r>
              <a:rPr lang="ja-JP" altLang="ja-JP" dirty="0">
                <a:latin typeface="+mn-ea"/>
              </a:rPr>
              <a:t>知識の普及等を</a:t>
            </a:r>
            <a:r>
              <a:rPr lang="ja-JP" altLang="ja-JP" dirty="0" smtClean="0">
                <a:latin typeface="+mn-ea"/>
              </a:rPr>
              <a:t>図る防災アプリ</a:t>
            </a:r>
            <a:r>
              <a:rPr lang="ja-JP" altLang="en-US" dirty="0" smtClean="0">
                <a:latin typeface="+mn-ea"/>
              </a:rPr>
              <a:t>を開発</a:t>
            </a:r>
            <a:endParaRPr lang="ja-JP" altLang="ja-JP" dirty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14653" y="0"/>
            <a:ext cx="9158654" cy="584775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200" dirty="0" smtClean="0">
                <a:solidFill>
                  <a:srgbClr val="FFFFFF"/>
                </a:solidFill>
                <a:latin typeface="+mj-ea"/>
                <a:ea typeface="+mj-ea"/>
              </a:rPr>
              <a:t>　</a:t>
            </a:r>
            <a:r>
              <a:rPr lang="ja-JP" altLang="en-US" sz="32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大阪市ＩＣＴ戦略　骨子</a:t>
            </a:r>
            <a:endParaRPr lang="ja-JP" altLang="en-US" sz="32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Shape 40"/>
          <p:cNvSpPr/>
          <p:nvPr/>
        </p:nvSpPr>
        <p:spPr>
          <a:xfrm>
            <a:off x="496222" y="2780928"/>
            <a:ext cx="7925548" cy="1007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dirty="0" smtClean="0">
                <a:latin typeface="+mn-ea"/>
              </a:rPr>
              <a:t>防災力</a:t>
            </a:r>
            <a:r>
              <a:rPr lang="ja-JP" altLang="en-US" dirty="0">
                <a:latin typeface="+mn-ea"/>
              </a:rPr>
              <a:t>向上モデル事業として、広域</a:t>
            </a:r>
            <a:r>
              <a:rPr lang="en-US" altLang="ja-JP" dirty="0">
                <a:latin typeface="+mn-ea"/>
              </a:rPr>
              <a:t>Wi-Fi</a:t>
            </a:r>
            <a:r>
              <a:rPr lang="ja-JP" altLang="en-US" dirty="0">
                <a:latin typeface="+mn-ea"/>
              </a:rPr>
              <a:t>ネットワークとクラウドの活用による本庁と拠点（区役所等）間の情報共有・連絡手段の構築に関する実証</a:t>
            </a:r>
            <a:r>
              <a:rPr lang="ja-JP" altLang="en-US" dirty="0" smtClean="0">
                <a:latin typeface="+mn-ea"/>
              </a:rPr>
              <a:t>調査を実施</a:t>
            </a:r>
            <a:endParaRPr lang="ja-JP" altLang="en-US" dirty="0"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98809" y="3774339"/>
            <a:ext cx="8720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/>
              <a:t>Ⅱ</a:t>
            </a:r>
            <a:r>
              <a:rPr lang="ja-JP" altLang="en-US" sz="2800" b="1" dirty="0"/>
              <a:t>　オープンデータ、ビッグデータ　（</a:t>
            </a:r>
            <a:r>
              <a:rPr lang="en-US" altLang="ja-JP" sz="2800" b="1" dirty="0"/>
              <a:t>Open Government</a:t>
            </a:r>
            <a:r>
              <a:rPr lang="ja-JP" altLang="en-US" sz="2800" b="1" dirty="0" smtClean="0"/>
              <a:t>）</a:t>
            </a:r>
            <a:endParaRPr lang="en-US" altLang="ja-JP" sz="2800" b="1" dirty="0"/>
          </a:p>
        </p:txBody>
      </p:sp>
      <p:sp>
        <p:nvSpPr>
          <p:cNvPr id="10" name="角丸四角形 9"/>
          <p:cNvSpPr/>
          <p:nvPr/>
        </p:nvSpPr>
        <p:spPr>
          <a:xfrm>
            <a:off x="242092" y="4387577"/>
            <a:ext cx="8496944" cy="504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　オープンデータ</a:t>
            </a:r>
            <a:endParaRPr kumimoji="1" lang="ja-JP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1" name="Shape 40"/>
          <p:cNvSpPr/>
          <p:nvPr/>
        </p:nvSpPr>
        <p:spPr>
          <a:xfrm>
            <a:off x="490506" y="4891633"/>
            <a:ext cx="8136904" cy="1849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dirty="0">
                <a:latin typeface="+mn-ea"/>
              </a:rPr>
              <a:t>「大阪市オープンデータの取り組みに関する指針」（平成</a:t>
            </a:r>
            <a:r>
              <a:rPr lang="en-US" altLang="ja-JP" dirty="0">
                <a:latin typeface="+mn-ea"/>
              </a:rPr>
              <a:t>27</a:t>
            </a:r>
            <a:r>
              <a:rPr lang="ja-JP" altLang="ja-JP" dirty="0">
                <a:latin typeface="+mn-ea"/>
              </a:rPr>
              <a:t>年１月策定）に基づき</a:t>
            </a:r>
            <a:r>
              <a:rPr lang="ja-JP" altLang="ja-JP" dirty="0" smtClean="0">
                <a:latin typeface="+mn-ea"/>
              </a:rPr>
              <a:t>、</a:t>
            </a:r>
            <a:r>
              <a:rPr lang="ja-JP" altLang="en-US" dirty="0" smtClean="0">
                <a:latin typeface="+mn-ea"/>
              </a:rPr>
              <a:t>情報を</a:t>
            </a:r>
            <a:r>
              <a:rPr lang="ja-JP" altLang="ja-JP" dirty="0" smtClean="0">
                <a:latin typeface="+mn-ea"/>
              </a:rPr>
              <a:t>商用利用</a:t>
            </a:r>
            <a:r>
              <a:rPr lang="ja-JP" altLang="en-US" dirty="0" smtClean="0">
                <a:latin typeface="+mn-ea"/>
              </a:rPr>
              <a:t>等</a:t>
            </a:r>
            <a:r>
              <a:rPr lang="ja-JP" altLang="ja-JP" dirty="0" smtClean="0">
                <a:latin typeface="+mn-ea"/>
              </a:rPr>
              <a:t>が</a:t>
            </a:r>
            <a:r>
              <a:rPr lang="ja-JP" altLang="ja-JP" dirty="0">
                <a:latin typeface="+mn-ea"/>
              </a:rPr>
              <a:t>可能</a:t>
            </a:r>
            <a:r>
              <a:rPr lang="ja-JP" altLang="ja-JP" dirty="0" smtClean="0">
                <a:latin typeface="+mn-ea"/>
              </a:rPr>
              <a:t>でかつ</a:t>
            </a:r>
            <a:r>
              <a:rPr lang="ja-JP" altLang="ja-JP" dirty="0">
                <a:latin typeface="+mn-ea"/>
              </a:rPr>
              <a:t>機械判読にも</a:t>
            </a:r>
            <a:r>
              <a:rPr lang="ja-JP" altLang="ja-JP" dirty="0" smtClean="0">
                <a:latin typeface="+mn-ea"/>
              </a:rPr>
              <a:t>適した</a:t>
            </a:r>
            <a:r>
              <a:rPr lang="ja-JP" altLang="en-US" dirty="0" smtClean="0">
                <a:latin typeface="+mn-ea"/>
              </a:rPr>
              <a:t>形で公開</a:t>
            </a:r>
            <a:endParaRPr lang="ja-JP" altLang="ja-JP" dirty="0">
              <a:latin typeface="+mn-ea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dirty="0" smtClean="0">
                <a:latin typeface="+mn-ea"/>
              </a:rPr>
              <a:t>市民</a:t>
            </a:r>
            <a:r>
              <a:rPr lang="ja-JP" altLang="ja-JP" dirty="0">
                <a:latin typeface="+mn-ea"/>
              </a:rPr>
              <a:t>に身近な区</a:t>
            </a:r>
            <a:r>
              <a:rPr lang="ja-JP" altLang="ja-JP" dirty="0" smtClean="0">
                <a:latin typeface="+mn-ea"/>
              </a:rPr>
              <a:t>広報紙や</a:t>
            </a:r>
            <a:r>
              <a:rPr lang="ja-JP" altLang="ja-JP" dirty="0">
                <a:latin typeface="+mn-ea"/>
              </a:rPr>
              <a:t>イベント情報等のオープンデータ化から始め</a:t>
            </a:r>
            <a:r>
              <a:rPr lang="ja-JP" altLang="ja-JP" dirty="0" smtClean="0">
                <a:latin typeface="+mn-ea"/>
              </a:rPr>
              <a:t>、区</a:t>
            </a:r>
            <a:r>
              <a:rPr lang="ja-JP" altLang="ja-JP" dirty="0">
                <a:latin typeface="+mn-ea"/>
              </a:rPr>
              <a:t>役所発信型のオープンデータを積極的</a:t>
            </a:r>
            <a:r>
              <a:rPr lang="ja-JP" altLang="ja-JP" dirty="0" smtClean="0">
                <a:latin typeface="+mn-ea"/>
              </a:rPr>
              <a:t>に</a:t>
            </a:r>
            <a:r>
              <a:rPr lang="ja-JP" altLang="en-US" dirty="0" smtClean="0">
                <a:latin typeface="+mn-ea"/>
              </a:rPr>
              <a:t>推進</a:t>
            </a:r>
            <a:endParaRPr lang="ja-JP" altLang="ja-JP" dirty="0"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ja-JP" dirty="0">
                <a:latin typeface="+mn-ea"/>
              </a:rPr>
              <a:t>オープンデータの利用促進のため専用サイトを</a:t>
            </a:r>
            <a:r>
              <a:rPr lang="ja-JP" altLang="ja-JP" dirty="0" smtClean="0">
                <a:latin typeface="+mn-ea"/>
              </a:rPr>
              <a:t>構築</a:t>
            </a:r>
            <a:r>
              <a:rPr lang="ja-JP" altLang="en-US" dirty="0" smtClean="0">
                <a:latin typeface="+mn-ea"/>
              </a:rPr>
              <a:t>。また、企業と</a:t>
            </a:r>
            <a:r>
              <a:rPr lang="ja-JP" altLang="ja-JP" dirty="0" smtClean="0">
                <a:latin typeface="+mn-ea"/>
              </a:rPr>
              <a:t>ビッグデータ</a:t>
            </a:r>
            <a:r>
              <a:rPr lang="ja-JP" altLang="en-US" dirty="0" smtClean="0">
                <a:latin typeface="+mn-ea"/>
              </a:rPr>
              <a:t>等の連携による</a:t>
            </a:r>
            <a:r>
              <a:rPr lang="ja-JP" altLang="ja-JP" dirty="0" smtClean="0">
                <a:latin typeface="+mn-ea"/>
              </a:rPr>
              <a:t>ビジネス創出</a:t>
            </a:r>
            <a:r>
              <a:rPr lang="ja-JP" altLang="ja-JP" dirty="0">
                <a:latin typeface="+mn-ea"/>
              </a:rPr>
              <a:t>を</a:t>
            </a:r>
            <a:r>
              <a:rPr lang="ja-JP" altLang="ja-JP" dirty="0" smtClean="0">
                <a:latin typeface="+mn-ea"/>
              </a:rPr>
              <a:t>めざ</a:t>
            </a:r>
            <a:r>
              <a:rPr lang="ja-JP" altLang="en-US" dirty="0">
                <a:latin typeface="+mn-ea"/>
              </a:rPr>
              <a:t>す</a:t>
            </a:r>
            <a:r>
              <a:rPr lang="ja-JP" altLang="ja-JP" dirty="0" smtClean="0">
                <a:latin typeface="+mn-ea"/>
              </a:rPr>
              <a:t>会議</a:t>
            </a:r>
            <a:r>
              <a:rPr lang="ja-JP" altLang="ja-JP" dirty="0">
                <a:latin typeface="+mn-ea"/>
              </a:rPr>
              <a:t>を</a:t>
            </a:r>
            <a:r>
              <a:rPr lang="ja-JP" altLang="ja-JP" dirty="0" smtClean="0">
                <a:latin typeface="+mn-ea"/>
              </a:rPr>
              <a:t>開催</a:t>
            </a:r>
            <a:endParaRPr lang="en-US" altLang="ja-JP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4575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/>
          <p:nvPr/>
        </p:nvSpPr>
        <p:spPr>
          <a:xfrm>
            <a:off x="316202" y="1412776"/>
            <a:ext cx="8496944" cy="57606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　モバイル対応</a:t>
            </a:r>
            <a:endParaRPr kumimoji="1" lang="ja-JP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sz="quarter" idx="12"/>
          </p:nvPr>
        </p:nvSpPr>
        <p:spPr>
          <a:xfrm>
            <a:off x="6614864" y="6304235"/>
            <a:ext cx="2133600" cy="365125"/>
          </a:xfrm>
        </p:spPr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  <p:sp>
        <p:nvSpPr>
          <p:cNvPr id="15" name="Shape 40"/>
          <p:cNvSpPr/>
          <p:nvPr/>
        </p:nvSpPr>
        <p:spPr>
          <a:xfrm>
            <a:off x="473607" y="2134968"/>
            <a:ext cx="8136904" cy="1440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dirty="0">
                <a:latin typeface="+mn-ea"/>
              </a:rPr>
              <a:t>保育所空き</a:t>
            </a:r>
            <a:r>
              <a:rPr lang="ja-JP" altLang="ja-JP" dirty="0" smtClean="0">
                <a:latin typeface="+mn-ea"/>
              </a:rPr>
              <a:t>状況</a:t>
            </a:r>
            <a:r>
              <a:rPr lang="ja-JP" altLang="en-US" dirty="0">
                <a:latin typeface="+mn-ea"/>
              </a:rPr>
              <a:t>など、</a:t>
            </a:r>
            <a:r>
              <a:rPr lang="ja-JP" altLang="en-US" dirty="0" smtClean="0">
                <a:latin typeface="+mn-ea"/>
              </a:rPr>
              <a:t>市民ニーズの高い</a:t>
            </a:r>
            <a:r>
              <a:rPr lang="ja-JP" altLang="ja-JP" dirty="0" smtClean="0">
                <a:latin typeface="+mn-ea"/>
              </a:rPr>
              <a:t>情報</a:t>
            </a:r>
            <a:r>
              <a:rPr lang="ja-JP" altLang="en-US" dirty="0" smtClean="0">
                <a:latin typeface="+mn-ea"/>
              </a:rPr>
              <a:t>のス</a:t>
            </a:r>
            <a:r>
              <a:rPr lang="ja-JP" altLang="ja-JP" dirty="0" smtClean="0">
                <a:latin typeface="+mn-ea"/>
              </a:rPr>
              <a:t>マートフォン対応</a:t>
            </a:r>
            <a:r>
              <a:rPr lang="ja-JP" altLang="en-US" dirty="0" smtClean="0">
                <a:latin typeface="+mn-ea"/>
              </a:rPr>
              <a:t>をすすめるとともに、行政から個人へ通知するプッシュ機能を検討</a:t>
            </a:r>
            <a:endParaRPr lang="ja-JP" altLang="ja-JP" dirty="0"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ja-JP" dirty="0">
                <a:latin typeface="+mn-ea"/>
              </a:rPr>
              <a:t>子育て支援、ごみ関連など市民サービスの利便性を高めるアプリケーションに</a:t>
            </a:r>
            <a:r>
              <a:rPr lang="ja-JP" altLang="ja-JP" dirty="0" smtClean="0">
                <a:latin typeface="+mn-ea"/>
              </a:rPr>
              <a:t>ついて、</a:t>
            </a:r>
            <a:r>
              <a:rPr lang="ja-JP" altLang="ja-JP" dirty="0">
                <a:latin typeface="+mn-ea"/>
              </a:rPr>
              <a:t>オープンデータの活用を原則と</a:t>
            </a:r>
            <a:r>
              <a:rPr lang="ja-JP" altLang="ja-JP" dirty="0" smtClean="0">
                <a:latin typeface="+mn-ea"/>
              </a:rPr>
              <a:t>しつつ、</a:t>
            </a:r>
            <a:r>
              <a:rPr lang="ja-JP" altLang="ja-JP" dirty="0">
                <a:latin typeface="+mn-ea"/>
              </a:rPr>
              <a:t>モデル区に</a:t>
            </a:r>
            <a:r>
              <a:rPr lang="ja-JP" altLang="ja-JP" dirty="0" smtClean="0">
                <a:latin typeface="+mn-ea"/>
              </a:rPr>
              <a:t>おいて導入</a:t>
            </a:r>
            <a:r>
              <a:rPr lang="ja-JP" altLang="ja-JP" dirty="0">
                <a:latin typeface="+mn-ea"/>
              </a:rPr>
              <a:t>の実証実験・効果検証を</a:t>
            </a:r>
            <a:r>
              <a:rPr lang="ja-JP" altLang="ja-JP" dirty="0" smtClean="0">
                <a:latin typeface="+mn-ea"/>
              </a:rPr>
              <a:t>経たうえ</a:t>
            </a:r>
            <a:r>
              <a:rPr lang="ja-JP" altLang="ja-JP" dirty="0">
                <a:latin typeface="+mn-ea"/>
              </a:rPr>
              <a:t>で、全市の導入</a:t>
            </a:r>
            <a:r>
              <a:rPr lang="ja-JP" altLang="ja-JP" dirty="0" smtClean="0">
                <a:latin typeface="+mn-ea"/>
              </a:rPr>
              <a:t>を</a:t>
            </a:r>
            <a:r>
              <a:rPr lang="ja-JP" altLang="en-US" dirty="0" smtClean="0">
                <a:latin typeface="+mn-ea"/>
              </a:rPr>
              <a:t>検討</a:t>
            </a:r>
            <a:endParaRPr lang="en-US" altLang="ja-JP" dirty="0" smtClean="0"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16199" y="819088"/>
            <a:ext cx="8720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/>
              <a:t>Ⅲ</a:t>
            </a:r>
            <a:r>
              <a:rPr lang="ja-JP" altLang="en-US" sz="2800" b="1" dirty="0"/>
              <a:t>　モバイル・ファースト　（</a:t>
            </a:r>
            <a:r>
              <a:rPr lang="en-US" altLang="ja-JP" sz="2800" b="1" dirty="0"/>
              <a:t>Mobile Government</a:t>
            </a:r>
            <a:r>
              <a:rPr lang="ja-JP" altLang="en-US" sz="2800" b="1" dirty="0" smtClean="0"/>
              <a:t>）</a:t>
            </a:r>
            <a:endParaRPr lang="en-US" altLang="ja-JP" sz="28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14653" y="0"/>
            <a:ext cx="9158654" cy="584775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200" dirty="0" smtClean="0">
                <a:solidFill>
                  <a:srgbClr val="FFFFFF"/>
                </a:solidFill>
                <a:latin typeface="+mj-ea"/>
                <a:ea typeface="+mj-ea"/>
              </a:rPr>
              <a:t>　</a:t>
            </a:r>
            <a:r>
              <a:rPr lang="ja-JP" altLang="en-US" sz="32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大阪市ＩＣＴ戦略　骨子</a:t>
            </a:r>
            <a:endParaRPr lang="ja-JP" altLang="en-US" sz="32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16202" y="3703496"/>
            <a:ext cx="8496944" cy="6055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　行政事務の改善　（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+mj-ea"/>
                <a:ea typeface="+mj-ea"/>
              </a:rPr>
              <a:t>BPR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）</a:t>
            </a:r>
            <a:endParaRPr kumimoji="1" lang="ja-JP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1" name="Shape 40"/>
          <p:cNvSpPr/>
          <p:nvPr/>
        </p:nvSpPr>
        <p:spPr>
          <a:xfrm>
            <a:off x="500385" y="4319603"/>
            <a:ext cx="8136904" cy="2349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dirty="0">
                <a:latin typeface="+mn-ea"/>
              </a:rPr>
              <a:t>マイナンバー制度の導入に向け</a:t>
            </a:r>
            <a:r>
              <a:rPr lang="ja-JP" altLang="ja-JP" dirty="0" smtClean="0">
                <a:latin typeface="+mn-ea"/>
              </a:rPr>
              <a:t>、本市</a:t>
            </a:r>
            <a:r>
              <a:rPr lang="ja-JP" altLang="ja-JP" dirty="0">
                <a:latin typeface="+mn-ea"/>
              </a:rPr>
              <a:t>へ</a:t>
            </a:r>
            <a:r>
              <a:rPr lang="ja-JP" altLang="ja-JP" dirty="0" smtClean="0">
                <a:latin typeface="+mn-ea"/>
              </a:rPr>
              <a:t>の</a:t>
            </a:r>
            <a:r>
              <a:rPr lang="ja-JP" altLang="en-US" dirty="0">
                <a:latin typeface="+mn-ea"/>
              </a:rPr>
              <a:t>申請・届出等手続きにおける証明書添付の全廃に向けた取組みを</a:t>
            </a:r>
            <a:r>
              <a:rPr lang="ja-JP" altLang="en-US" dirty="0" smtClean="0">
                <a:latin typeface="+mn-ea"/>
              </a:rPr>
              <a:t>進める</a:t>
            </a:r>
            <a:endParaRPr lang="ja-JP" altLang="ja-JP" dirty="0">
              <a:latin typeface="+mn-ea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dirty="0" smtClean="0">
                <a:latin typeface="+mn-ea"/>
              </a:rPr>
              <a:t>外出先</a:t>
            </a:r>
            <a:r>
              <a:rPr lang="ja-JP" altLang="ja-JP" dirty="0">
                <a:latin typeface="+mn-ea"/>
              </a:rPr>
              <a:t>においてタブレットを活用したモバイルワークを導入し、庁外業務（フロントオフィス業務）における業務効率化を</a:t>
            </a:r>
            <a:r>
              <a:rPr lang="ja-JP" altLang="ja-JP" dirty="0" smtClean="0">
                <a:latin typeface="+mn-ea"/>
              </a:rPr>
              <a:t>促進</a:t>
            </a:r>
            <a:r>
              <a:rPr lang="ja-JP" altLang="en-US" dirty="0">
                <a:latin typeface="+mn-ea"/>
              </a:rPr>
              <a:t>するとともに</a:t>
            </a:r>
            <a:r>
              <a:rPr lang="ja-JP" altLang="ja-JP" dirty="0" smtClean="0">
                <a:latin typeface="+mn-ea"/>
              </a:rPr>
              <a:t>、</a:t>
            </a:r>
            <a:r>
              <a:rPr lang="ja-JP" altLang="ja-JP" dirty="0">
                <a:latin typeface="+mn-ea"/>
              </a:rPr>
              <a:t>業務フローの再構築を</a:t>
            </a:r>
            <a:r>
              <a:rPr lang="ja-JP" altLang="ja-JP" dirty="0" smtClean="0">
                <a:latin typeface="+mn-ea"/>
              </a:rPr>
              <a:t>行いさら</a:t>
            </a:r>
            <a:r>
              <a:rPr lang="ja-JP" altLang="ja-JP" dirty="0">
                <a:latin typeface="+mn-ea"/>
              </a:rPr>
              <a:t>なる効率化を</a:t>
            </a:r>
            <a:r>
              <a:rPr lang="ja-JP" altLang="ja-JP" dirty="0" smtClean="0">
                <a:latin typeface="+mn-ea"/>
              </a:rPr>
              <a:t>図</a:t>
            </a:r>
            <a:r>
              <a:rPr lang="ja-JP" altLang="en-US" dirty="0" smtClean="0">
                <a:latin typeface="+mn-ea"/>
              </a:rPr>
              <a:t>る</a:t>
            </a:r>
            <a:endParaRPr lang="ja-JP" altLang="ja-JP" dirty="0"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ja-JP" dirty="0" smtClean="0">
                <a:latin typeface="+mn-ea"/>
              </a:rPr>
              <a:t>庁内</a:t>
            </a:r>
            <a:r>
              <a:rPr lang="ja-JP" altLang="ja-JP" dirty="0">
                <a:latin typeface="+mn-ea"/>
              </a:rPr>
              <a:t>情報</a:t>
            </a:r>
            <a:r>
              <a:rPr lang="ja-JP" altLang="ja-JP" dirty="0" smtClean="0">
                <a:latin typeface="+mn-ea"/>
              </a:rPr>
              <a:t>端末</a:t>
            </a:r>
            <a:r>
              <a:rPr lang="ja-JP" altLang="en-US" dirty="0" smtClean="0">
                <a:latin typeface="+mn-ea"/>
              </a:rPr>
              <a:t>をモニター着脱式</a:t>
            </a:r>
            <a:r>
              <a:rPr lang="ja-JP" altLang="ja-JP" dirty="0" smtClean="0">
                <a:latin typeface="+mn-ea"/>
              </a:rPr>
              <a:t>に</a:t>
            </a:r>
            <a:r>
              <a:rPr lang="ja-JP" altLang="ja-JP" dirty="0">
                <a:latin typeface="+mn-ea"/>
              </a:rPr>
              <a:t>置き換え</a:t>
            </a:r>
            <a:r>
              <a:rPr lang="ja-JP" altLang="ja-JP" dirty="0" smtClean="0">
                <a:latin typeface="+mn-ea"/>
              </a:rPr>
              <a:t>、ペーパーレス</a:t>
            </a:r>
            <a:r>
              <a:rPr lang="ja-JP" altLang="ja-JP" dirty="0">
                <a:latin typeface="+mn-ea"/>
              </a:rPr>
              <a:t>をはじめ事務の効率化を図るとともに、行政事務にかかる各種データ等の共有を徹底し、政策立案の高度化を</a:t>
            </a:r>
            <a:r>
              <a:rPr lang="ja-JP" altLang="ja-JP" dirty="0" smtClean="0">
                <a:latin typeface="+mn-ea"/>
              </a:rPr>
              <a:t>図</a:t>
            </a:r>
            <a:r>
              <a:rPr lang="ja-JP" altLang="en-US" dirty="0" smtClean="0">
                <a:latin typeface="+mn-ea"/>
              </a:rPr>
              <a:t>る</a:t>
            </a:r>
            <a:endParaRPr dirty="0">
              <a:latin typeface="+mn-ea"/>
            </a:endParaRPr>
          </a:p>
        </p:txBody>
      </p:sp>
      <p:sp>
        <p:nvSpPr>
          <p:cNvPr id="12" name="テキスト ボックス 11"/>
          <p:cNvSpPr txBox="1">
            <a:spLocks/>
          </p:cNvSpPr>
          <p:nvPr/>
        </p:nvSpPr>
        <p:spPr>
          <a:xfrm>
            <a:off x="713377" y="6516890"/>
            <a:ext cx="771091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" dirty="0" smtClean="0"/>
              <a:t>※BPR</a:t>
            </a:r>
            <a:r>
              <a:rPr lang="ja-JP" altLang="en-US" sz="1500" dirty="0" smtClean="0"/>
              <a:t>（</a:t>
            </a:r>
            <a:r>
              <a:rPr lang="en-US" altLang="ja-JP" sz="1500" dirty="0" smtClean="0"/>
              <a:t>Business Process Re-engineering</a:t>
            </a:r>
            <a:r>
              <a:rPr lang="ja-JP" altLang="en-US" sz="1500" dirty="0" smtClean="0"/>
              <a:t>：業務の流れを最適化する観点から再構築すること）</a:t>
            </a:r>
            <a:endParaRPr lang="ja-JP" altLang="en-US" sz="1500" dirty="0"/>
          </a:p>
          <a:p>
            <a:endParaRPr lang="ja-JP" altLang="en-US" sz="1500" dirty="0"/>
          </a:p>
          <a:p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404324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/>
          <p:nvPr/>
        </p:nvSpPr>
        <p:spPr>
          <a:xfrm>
            <a:off x="326867" y="1215916"/>
            <a:ext cx="8496944" cy="4848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　教育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+mj-ea"/>
                <a:ea typeface="+mj-ea"/>
              </a:rPr>
              <a:t>ICT</a:t>
            </a:r>
            <a:endParaRPr kumimoji="1" lang="ja-JP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sz="quarter" idx="12"/>
          </p:nvPr>
        </p:nvSpPr>
        <p:spPr>
          <a:xfrm>
            <a:off x="6614864" y="6304235"/>
            <a:ext cx="2133600" cy="365125"/>
          </a:xfrm>
        </p:spPr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sp>
        <p:nvSpPr>
          <p:cNvPr id="15" name="Shape 40"/>
          <p:cNvSpPr/>
          <p:nvPr/>
        </p:nvSpPr>
        <p:spPr>
          <a:xfrm>
            <a:off x="465915" y="1760157"/>
            <a:ext cx="8136904" cy="2172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dirty="0" smtClean="0">
                <a:latin typeface="+mn-ea"/>
              </a:rPr>
              <a:t>全</a:t>
            </a:r>
            <a:r>
              <a:rPr lang="ja-JP" altLang="ja-JP" dirty="0">
                <a:latin typeface="+mn-ea"/>
              </a:rPr>
              <a:t>小中学校へのタブレット</a:t>
            </a:r>
            <a:r>
              <a:rPr lang="ja-JP" altLang="ja-JP" dirty="0" smtClean="0">
                <a:latin typeface="+mn-ea"/>
              </a:rPr>
              <a:t>端末等機器</a:t>
            </a:r>
            <a:r>
              <a:rPr lang="ja-JP" altLang="ja-JP" dirty="0">
                <a:latin typeface="+mn-ea"/>
              </a:rPr>
              <a:t>の導入及び</a:t>
            </a:r>
            <a:r>
              <a:rPr lang="en-US" altLang="ja-JP" dirty="0">
                <a:latin typeface="+mn-ea"/>
              </a:rPr>
              <a:t>ICT</a:t>
            </a:r>
            <a:r>
              <a:rPr lang="ja-JP" altLang="ja-JP" dirty="0">
                <a:latin typeface="+mn-ea"/>
              </a:rPr>
              <a:t>環境の整備等をすすめるとともに、教育センターにおいて、</a:t>
            </a:r>
            <a:r>
              <a:rPr lang="en-US" altLang="ja-JP" dirty="0">
                <a:latin typeface="+mn-ea"/>
              </a:rPr>
              <a:t>ICT</a:t>
            </a:r>
            <a:r>
              <a:rPr lang="ja-JP" altLang="ja-JP" dirty="0">
                <a:latin typeface="+mn-ea"/>
              </a:rPr>
              <a:t>を活用した授業づくりを進めるための指導方法や教材について</a:t>
            </a:r>
            <a:r>
              <a:rPr lang="ja-JP" altLang="ja-JP" dirty="0" smtClean="0">
                <a:latin typeface="+mn-ea"/>
              </a:rPr>
              <a:t>研究</a:t>
            </a:r>
            <a:r>
              <a:rPr lang="ja-JP" altLang="en-US" dirty="0" smtClean="0">
                <a:latin typeface="+mn-ea"/>
              </a:rPr>
              <a:t>を推進</a:t>
            </a:r>
            <a:endParaRPr lang="ja-JP" altLang="ja-JP" dirty="0"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ja-JP" dirty="0">
                <a:latin typeface="+mn-ea"/>
              </a:rPr>
              <a:t>教員が児童・生徒と向き合う時間を増やすため、全</a:t>
            </a:r>
            <a:r>
              <a:rPr lang="en-US" altLang="ja-JP" dirty="0" smtClean="0">
                <a:latin typeface="+mn-ea"/>
              </a:rPr>
              <a:t>456</a:t>
            </a:r>
            <a:r>
              <a:rPr lang="ja-JP" altLang="ja-JP" dirty="0" smtClean="0">
                <a:latin typeface="+mn-ea"/>
              </a:rPr>
              <a:t>校</a:t>
            </a:r>
            <a:r>
              <a:rPr lang="ja-JP" altLang="ja-JP" dirty="0">
                <a:latin typeface="+mn-ea"/>
              </a:rPr>
              <a:t>において</a:t>
            </a:r>
            <a:r>
              <a:rPr lang="en-US" altLang="ja-JP" dirty="0">
                <a:latin typeface="+mn-ea"/>
              </a:rPr>
              <a:t>ICT</a:t>
            </a:r>
            <a:r>
              <a:rPr lang="ja-JP" altLang="ja-JP" dirty="0">
                <a:latin typeface="+mn-ea"/>
              </a:rPr>
              <a:t>の活用により、学校教育の質の向上、学校経営の効率化・高度化を</a:t>
            </a:r>
            <a:r>
              <a:rPr lang="ja-JP" altLang="ja-JP" dirty="0" smtClean="0">
                <a:latin typeface="+mn-ea"/>
              </a:rPr>
              <a:t>図</a:t>
            </a:r>
            <a:r>
              <a:rPr lang="ja-JP" altLang="en-US" dirty="0" smtClean="0">
                <a:latin typeface="+mn-ea"/>
              </a:rPr>
              <a:t>る</a:t>
            </a:r>
            <a:r>
              <a:rPr lang="ja-JP" altLang="ja-JP" dirty="0" smtClean="0">
                <a:latin typeface="+mn-ea"/>
              </a:rPr>
              <a:t>。</a:t>
            </a:r>
            <a:r>
              <a:rPr lang="ja-JP" altLang="ja-JP" dirty="0">
                <a:latin typeface="+mn-ea"/>
              </a:rPr>
              <a:t>また、学校から保護者・地域への情報発信を促進するとともに</a:t>
            </a:r>
            <a:r>
              <a:rPr lang="ja-JP" altLang="ja-JP" dirty="0" smtClean="0">
                <a:latin typeface="+mn-ea"/>
              </a:rPr>
              <a:t>、</a:t>
            </a:r>
            <a:r>
              <a:rPr lang="ja-JP" altLang="en-US" dirty="0" smtClean="0">
                <a:latin typeface="+mn-ea"/>
              </a:rPr>
              <a:t>民間活動との連携も検討しつつ、</a:t>
            </a:r>
            <a:r>
              <a:rPr lang="ja-JP" altLang="ja-JP" dirty="0" smtClean="0">
                <a:latin typeface="+mn-ea"/>
              </a:rPr>
              <a:t>教員</a:t>
            </a:r>
            <a:r>
              <a:rPr lang="ja-JP" altLang="ja-JP" dirty="0">
                <a:latin typeface="+mn-ea"/>
              </a:rPr>
              <a:t>の</a:t>
            </a:r>
            <a:r>
              <a:rPr lang="en-US" altLang="ja-JP" dirty="0" smtClean="0">
                <a:latin typeface="+mn-ea"/>
              </a:rPr>
              <a:t>ICT</a:t>
            </a:r>
            <a:r>
              <a:rPr lang="ja-JP" altLang="en-US" dirty="0">
                <a:latin typeface="+mn-ea"/>
              </a:rPr>
              <a:t>活用力</a:t>
            </a:r>
            <a:r>
              <a:rPr lang="ja-JP" altLang="ja-JP" dirty="0" smtClean="0">
                <a:latin typeface="+mn-ea"/>
              </a:rPr>
              <a:t>の</a:t>
            </a:r>
            <a:r>
              <a:rPr lang="ja-JP" altLang="ja-JP" dirty="0">
                <a:latin typeface="+mn-ea"/>
              </a:rPr>
              <a:t>向上と情報セキュリティの強化を</a:t>
            </a:r>
            <a:r>
              <a:rPr lang="ja-JP" altLang="ja-JP" dirty="0" smtClean="0">
                <a:latin typeface="+mn-ea"/>
              </a:rPr>
              <a:t>図</a:t>
            </a:r>
            <a:r>
              <a:rPr lang="ja-JP" altLang="en-US" dirty="0" smtClean="0">
                <a:latin typeface="+mn-ea"/>
              </a:rPr>
              <a:t>る</a:t>
            </a:r>
            <a:endParaRPr dirty="0"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16199" y="692696"/>
            <a:ext cx="8720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/>
              <a:t>Ⅳ</a:t>
            </a:r>
            <a:r>
              <a:rPr lang="ja-JP" altLang="en-US" sz="2800" b="1" dirty="0"/>
              <a:t>　教育</a:t>
            </a:r>
            <a:r>
              <a:rPr lang="en-US" altLang="ja-JP" sz="2800" b="1" dirty="0" smtClean="0"/>
              <a:t>ICT</a:t>
            </a:r>
            <a:endParaRPr lang="en-US" altLang="ja-JP" sz="28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14653" y="0"/>
            <a:ext cx="9158654" cy="584775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200" dirty="0" smtClean="0">
                <a:solidFill>
                  <a:srgbClr val="FFFFFF"/>
                </a:solidFill>
                <a:latin typeface="+mj-ea"/>
                <a:ea typeface="+mj-ea"/>
              </a:rPr>
              <a:t>　</a:t>
            </a:r>
            <a:r>
              <a:rPr lang="ja-JP" altLang="en-US" sz="32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大阪市ＩＣＴ戦略　骨子</a:t>
            </a:r>
            <a:endParaRPr lang="ja-JP" altLang="en-US" sz="32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18862" y="3847985"/>
            <a:ext cx="8282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/>
              <a:t>Ⅴ</a:t>
            </a:r>
            <a:r>
              <a:rPr lang="ja-JP" altLang="en-US" sz="2800" b="1" dirty="0"/>
              <a:t>　新しい公共　（</a:t>
            </a:r>
            <a:r>
              <a:rPr lang="en-US" altLang="ja-JP" sz="2800" b="1" dirty="0"/>
              <a:t>Government2.0</a:t>
            </a:r>
            <a:r>
              <a:rPr lang="ja-JP" altLang="en-US" sz="2800" b="1" dirty="0" smtClean="0"/>
              <a:t>）</a:t>
            </a:r>
            <a:endParaRPr lang="en-US" altLang="ja-JP" sz="2800" b="1" dirty="0"/>
          </a:p>
        </p:txBody>
      </p:sp>
      <p:sp>
        <p:nvSpPr>
          <p:cNvPr id="11" name="角丸四角形 10"/>
          <p:cNvSpPr/>
          <p:nvPr/>
        </p:nvSpPr>
        <p:spPr>
          <a:xfrm>
            <a:off x="326867" y="4371205"/>
            <a:ext cx="8496944" cy="42594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　市民協働</a:t>
            </a:r>
            <a:endParaRPr kumimoji="1" lang="ja-JP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2" name="Shape 40"/>
          <p:cNvSpPr/>
          <p:nvPr/>
        </p:nvSpPr>
        <p:spPr>
          <a:xfrm>
            <a:off x="491809" y="4941168"/>
            <a:ext cx="8136904" cy="1725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ja-JP" altLang="ja-JP" dirty="0" smtClean="0">
                <a:latin typeface="+mn-ea"/>
              </a:rPr>
              <a:t>民間</a:t>
            </a:r>
            <a:r>
              <a:rPr lang="ja-JP" altLang="ja-JP" dirty="0">
                <a:latin typeface="+mn-ea"/>
              </a:rPr>
              <a:t>画像投稿サイトを活用し</a:t>
            </a:r>
            <a:r>
              <a:rPr lang="ja-JP" altLang="ja-JP" dirty="0" smtClean="0">
                <a:latin typeface="+mn-ea"/>
              </a:rPr>
              <a:t>、地域</a:t>
            </a:r>
            <a:r>
              <a:rPr lang="ja-JP" altLang="ja-JP" dirty="0">
                <a:latin typeface="+mn-ea"/>
              </a:rPr>
              <a:t>課題やその解決に向けた取り組み状況等を投稿する「マイコミおおさか」の取組みを</a:t>
            </a:r>
            <a:r>
              <a:rPr lang="ja-JP" altLang="ja-JP" dirty="0" smtClean="0">
                <a:latin typeface="+mn-ea"/>
              </a:rPr>
              <a:t>通じ、</a:t>
            </a:r>
            <a:r>
              <a:rPr lang="ja-JP" altLang="ja-JP" dirty="0">
                <a:latin typeface="+mn-ea"/>
              </a:rPr>
              <a:t>市民</a:t>
            </a:r>
            <a:r>
              <a:rPr lang="ja-JP" altLang="ja-JP" dirty="0" smtClean="0">
                <a:latin typeface="+mn-ea"/>
              </a:rPr>
              <a:t>同士</a:t>
            </a:r>
            <a:r>
              <a:rPr lang="ja-JP" altLang="en-US" dirty="0">
                <a:latin typeface="+mn-ea"/>
              </a:rPr>
              <a:t>や</a:t>
            </a:r>
            <a:r>
              <a:rPr lang="ja-JP" altLang="ja-JP" dirty="0" smtClean="0">
                <a:latin typeface="+mn-ea"/>
              </a:rPr>
              <a:t>市民</a:t>
            </a:r>
            <a:r>
              <a:rPr lang="ja-JP" altLang="ja-JP" dirty="0">
                <a:latin typeface="+mn-ea"/>
              </a:rPr>
              <a:t>と行政がつながり、さまざまな地域課題を市民協働で解決するきっかけづくりを</a:t>
            </a:r>
            <a:r>
              <a:rPr lang="ja-JP" altLang="ja-JP" dirty="0" smtClean="0">
                <a:latin typeface="+mn-ea"/>
              </a:rPr>
              <a:t>推進</a:t>
            </a:r>
            <a:endParaRPr lang="ja-JP" altLang="ja-JP" dirty="0"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ja-JP" dirty="0">
                <a:latin typeface="+mn-ea"/>
              </a:rPr>
              <a:t>大阪市が保有する各種情報・データ</a:t>
            </a:r>
            <a:r>
              <a:rPr lang="ja-JP" altLang="ja-JP" dirty="0" smtClean="0">
                <a:latin typeface="+mn-ea"/>
              </a:rPr>
              <a:t>を</a:t>
            </a:r>
            <a:r>
              <a:rPr lang="ja-JP" altLang="en-US" dirty="0" smtClean="0">
                <a:latin typeface="+mn-ea"/>
              </a:rPr>
              <a:t>わかりやすい</a:t>
            </a:r>
            <a:r>
              <a:rPr lang="ja-JP" altLang="ja-JP" dirty="0" smtClean="0">
                <a:latin typeface="+mn-ea"/>
              </a:rPr>
              <a:t>ビジュアル</a:t>
            </a:r>
            <a:r>
              <a:rPr lang="ja-JP" altLang="ja-JP" dirty="0">
                <a:latin typeface="+mn-ea"/>
              </a:rPr>
              <a:t>で公開するとともに</a:t>
            </a:r>
            <a:r>
              <a:rPr lang="ja-JP" altLang="ja-JP" dirty="0" smtClean="0">
                <a:latin typeface="+mn-ea"/>
              </a:rPr>
              <a:t>、市民</a:t>
            </a:r>
            <a:r>
              <a:rPr lang="ja-JP" altLang="ja-JP" dirty="0">
                <a:latin typeface="+mn-ea"/>
              </a:rPr>
              <a:t>や民間プログラマーが地域課題の解決をめざしたアプリを開発するハッカソン等の</a:t>
            </a:r>
            <a:r>
              <a:rPr lang="ja-JP" altLang="ja-JP" dirty="0" smtClean="0">
                <a:latin typeface="+mn-ea"/>
              </a:rPr>
              <a:t>取組み</a:t>
            </a:r>
            <a:r>
              <a:rPr lang="ja-JP" altLang="en-US" dirty="0" smtClean="0">
                <a:latin typeface="+mn-ea"/>
              </a:rPr>
              <a:t>を支援</a:t>
            </a:r>
            <a:endParaRPr lang="en-US" altLang="ja-JP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776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719798"/>
          </a:xfrm>
        </p:spPr>
        <p:txBody>
          <a:bodyPr>
            <a:normAutofit/>
          </a:bodyPr>
          <a:lstStyle/>
          <a:p>
            <a:pPr marL="180975" indent="-180975">
              <a:buNone/>
            </a:pPr>
            <a:r>
              <a:rPr lang="ja-JP" altLang="en-US" sz="3000" b="1" dirty="0">
                <a:solidFill>
                  <a:srgbClr val="002060"/>
                </a:solidFill>
                <a:latin typeface="+mn-ea"/>
              </a:rPr>
              <a:t>７</a:t>
            </a:r>
            <a:r>
              <a:rPr lang="ja-JP" altLang="en-US" sz="3000" b="1" dirty="0" smtClean="0">
                <a:solidFill>
                  <a:srgbClr val="002060"/>
                </a:solidFill>
                <a:latin typeface="+mn-ea"/>
              </a:rPr>
              <a:t>．推進に向けて</a:t>
            </a:r>
            <a:endParaRPr lang="en-US" altLang="ja-JP" sz="3000" b="1" dirty="0" smtClean="0">
              <a:solidFill>
                <a:srgbClr val="002060"/>
              </a:solidFill>
            </a:endParaRPr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sz="quarter" idx="12"/>
          </p:nvPr>
        </p:nvSpPr>
        <p:spPr>
          <a:xfrm>
            <a:off x="6614864" y="6304235"/>
            <a:ext cx="2133600" cy="365125"/>
          </a:xfrm>
        </p:spPr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15" name="Shape 40"/>
          <p:cNvSpPr/>
          <p:nvPr/>
        </p:nvSpPr>
        <p:spPr>
          <a:xfrm>
            <a:off x="480627" y="2590999"/>
            <a:ext cx="5371922" cy="3646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lvl="0" indent="-34290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ja-JP" sz="2000" dirty="0" smtClean="0">
                <a:latin typeface="+mn-ea"/>
              </a:rPr>
              <a:t>各分野</a:t>
            </a:r>
            <a:r>
              <a:rPr lang="ja-JP" altLang="ja-JP" sz="2000" dirty="0">
                <a:latin typeface="+mn-ea"/>
              </a:rPr>
              <a:t>ごと</a:t>
            </a:r>
            <a:r>
              <a:rPr lang="ja-JP" altLang="ja-JP" sz="2000" dirty="0" smtClean="0">
                <a:latin typeface="+mn-ea"/>
              </a:rPr>
              <a:t>に専門家等</a:t>
            </a:r>
            <a:r>
              <a:rPr lang="ja-JP" altLang="ja-JP" sz="2000" dirty="0">
                <a:latin typeface="+mn-ea"/>
              </a:rPr>
              <a:t>を交えたワーキングを開催し、新たな知見や技術</a:t>
            </a:r>
            <a:r>
              <a:rPr lang="ja-JP" altLang="ja-JP" sz="2000" dirty="0" smtClean="0">
                <a:latin typeface="+mn-ea"/>
              </a:rPr>
              <a:t>を</a:t>
            </a:r>
            <a:r>
              <a:rPr lang="ja-JP" altLang="en-US" sz="2000" dirty="0" smtClean="0">
                <a:latin typeface="+mn-ea"/>
              </a:rPr>
              <a:t>取り入れながら</a:t>
            </a:r>
            <a:r>
              <a:rPr lang="ja-JP" altLang="ja-JP" sz="2000" dirty="0" smtClean="0">
                <a:latin typeface="+mn-ea"/>
              </a:rPr>
              <a:t>小さな</a:t>
            </a:r>
            <a:r>
              <a:rPr lang="ja-JP" altLang="ja-JP" sz="2000" dirty="0">
                <a:latin typeface="+mn-ea"/>
              </a:rPr>
              <a:t>成功を積み重ね</a:t>
            </a:r>
            <a:r>
              <a:rPr lang="ja-JP" altLang="ja-JP" sz="2000" dirty="0" smtClean="0">
                <a:latin typeface="+mn-ea"/>
              </a:rPr>
              <a:t>、今後</a:t>
            </a:r>
            <a:r>
              <a:rPr lang="ja-JP" altLang="ja-JP" sz="2000" dirty="0">
                <a:latin typeface="+mn-ea"/>
              </a:rPr>
              <a:t>さらなる市民</a:t>
            </a:r>
            <a:r>
              <a:rPr lang="ja-JP" altLang="ja-JP" sz="2000" dirty="0" smtClean="0">
                <a:latin typeface="+mn-ea"/>
              </a:rPr>
              <a:t>サービス（</a:t>
            </a:r>
            <a:r>
              <a:rPr lang="ja-JP" altLang="ja-JP" sz="2000" dirty="0">
                <a:latin typeface="+mn-ea"/>
              </a:rPr>
              <a:t>健康、福祉、医療、環境など）への展開を</a:t>
            </a:r>
            <a:r>
              <a:rPr lang="ja-JP" altLang="ja-JP" sz="2000" dirty="0" smtClean="0">
                <a:latin typeface="+mn-ea"/>
              </a:rPr>
              <a:t>図</a:t>
            </a:r>
            <a:r>
              <a:rPr lang="ja-JP" altLang="en-US" sz="2000" dirty="0" smtClean="0">
                <a:latin typeface="+mn-ea"/>
              </a:rPr>
              <a:t>る</a:t>
            </a:r>
            <a:endParaRPr lang="en-US" altLang="ja-JP" sz="2000" dirty="0" smtClean="0">
              <a:latin typeface="+mn-ea"/>
            </a:endParaRPr>
          </a:p>
          <a:p>
            <a:pPr marL="342900" lvl="0" indent="-342900">
              <a:lnSpc>
                <a:spcPts val="2000"/>
              </a:lnSpc>
              <a:buFont typeface="Wingdings" panose="05000000000000000000" pitchFamily="2" charset="2"/>
              <a:buChar char="Ø"/>
            </a:pPr>
            <a:endParaRPr lang="ja-JP" altLang="ja-JP" sz="2000" dirty="0">
              <a:latin typeface="+mn-ea"/>
            </a:endParaRPr>
          </a:p>
          <a:p>
            <a:pPr marL="342900" lvl="0" indent="-34290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ja-JP" sz="2000" dirty="0" smtClean="0">
                <a:latin typeface="+mn-ea"/>
              </a:rPr>
              <a:t>新分野</a:t>
            </a:r>
            <a:r>
              <a:rPr lang="ja-JP" altLang="ja-JP" sz="2000" dirty="0">
                <a:latin typeface="+mn-ea"/>
              </a:rPr>
              <a:t>への展開においては</a:t>
            </a:r>
            <a:r>
              <a:rPr lang="ja-JP" altLang="ja-JP" sz="2000" dirty="0" smtClean="0">
                <a:latin typeface="+mn-ea"/>
              </a:rPr>
              <a:t>、地域</a:t>
            </a:r>
            <a:r>
              <a:rPr lang="ja-JP" altLang="ja-JP" sz="2000" dirty="0">
                <a:latin typeface="+mn-ea"/>
              </a:rPr>
              <a:t>の具体的な課題・ニーズに基づいた共同研究</a:t>
            </a:r>
            <a:r>
              <a:rPr lang="ja-JP" altLang="ja-JP" sz="2000" dirty="0" smtClean="0">
                <a:latin typeface="+mn-ea"/>
              </a:rPr>
              <a:t>を</a:t>
            </a:r>
            <a:r>
              <a:rPr lang="ja-JP" altLang="en-US" sz="2000" dirty="0" smtClean="0">
                <a:latin typeface="+mn-ea"/>
              </a:rPr>
              <a:t>市民・企業等と</a:t>
            </a:r>
            <a:r>
              <a:rPr lang="ja-JP" altLang="ja-JP" sz="2000" dirty="0" smtClean="0">
                <a:latin typeface="+mn-ea"/>
              </a:rPr>
              <a:t>実施する実験的</a:t>
            </a:r>
            <a:r>
              <a:rPr lang="ja-JP" altLang="ja-JP" sz="2000" dirty="0">
                <a:latin typeface="+mn-ea"/>
              </a:rPr>
              <a:t>取組みも</a:t>
            </a:r>
            <a:r>
              <a:rPr lang="ja-JP" altLang="ja-JP" sz="2000" dirty="0" smtClean="0">
                <a:latin typeface="+mn-ea"/>
              </a:rPr>
              <a:t>検討</a:t>
            </a:r>
            <a:endParaRPr lang="en-US" altLang="ja-JP" sz="2000" dirty="0" smtClean="0">
              <a:latin typeface="+mn-ea"/>
            </a:endParaRPr>
          </a:p>
          <a:p>
            <a:pPr marL="342900" lvl="0" indent="-342900">
              <a:lnSpc>
                <a:spcPts val="2000"/>
              </a:lnSpc>
              <a:buFont typeface="Wingdings" panose="05000000000000000000" pitchFamily="2" charset="2"/>
              <a:buChar char="Ø"/>
            </a:pPr>
            <a:endParaRPr lang="ja-JP" altLang="ja-JP" sz="2000" dirty="0">
              <a:latin typeface="+mn-ea"/>
            </a:endParaRPr>
          </a:p>
          <a:p>
            <a:pPr marL="342900" indent="-34290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latin typeface="+mn-ea"/>
              </a:rPr>
              <a:t>ICT</a:t>
            </a:r>
            <a:r>
              <a:rPr lang="ja-JP" altLang="ja-JP" sz="2000" dirty="0">
                <a:latin typeface="+mn-ea"/>
              </a:rPr>
              <a:t>の活用に努め、変革と安定のバランスに挑戦しつつ、市民サービスの向上と行政運営の効率化を</a:t>
            </a:r>
            <a:r>
              <a:rPr lang="ja-JP" altLang="ja-JP" sz="2000" dirty="0" smtClean="0">
                <a:latin typeface="+mn-ea"/>
              </a:rPr>
              <a:t>追求</a:t>
            </a:r>
            <a:endParaRPr sz="2000" dirty="0"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14653" y="0"/>
            <a:ext cx="9158654" cy="584775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200" dirty="0" smtClean="0">
                <a:solidFill>
                  <a:srgbClr val="FFFFFF"/>
                </a:solidFill>
                <a:latin typeface="+mj-ea"/>
                <a:ea typeface="+mj-ea"/>
              </a:rPr>
              <a:t>　</a:t>
            </a:r>
            <a:r>
              <a:rPr lang="ja-JP" altLang="en-US" sz="32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大阪市ＩＣＴ戦略　骨子</a:t>
            </a:r>
            <a:endParaRPr lang="ja-JP" altLang="en-US" sz="32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561454"/>
            <a:ext cx="2812554" cy="3832651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468802" y="1349201"/>
            <a:ext cx="842792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latin typeface="+mn-ea"/>
              </a:rPr>
              <a:t>ICT</a:t>
            </a:r>
            <a:r>
              <a:rPr lang="ja-JP" altLang="ja-JP" sz="2000" dirty="0" smtClean="0">
                <a:latin typeface="+mn-ea"/>
              </a:rPr>
              <a:t>活用</a:t>
            </a:r>
            <a:r>
              <a:rPr lang="ja-JP" altLang="ja-JP" sz="2000" dirty="0">
                <a:latin typeface="+mn-ea"/>
              </a:rPr>
              <a:t>は市民サービスの向上と行政運営の効率化に大きく貢献</a:t>
            </a:r>
            <a:r>
              <a:rPr lang="ja-JP" altLang="ja-JP" sz="2000" dirty="0" smtClean="0">
                <a:latin typeface="+mn-ea"/>
              </a:rPr>
              <a:t>する</a:t>
            </a:r>
            <a:r>
              <a:rPr lang="ja-JP" altLang="en-US" sz="2000" dirty="0" smtClean="0">
                <a:latin typeface="+mn-ea"/>
              </a:rPr>
              <a:t>と同時に</a:t>
            </a:r>
            <a:r>
              <a:rPr lang="ja-JP" altLang="ja-JP" sz="2000" dirty="0" smtClean="0">
                <a:latin typeface="+mn-ea"/>
              </a:rPr>
              <a:t>、費用</a:t>
            </a:r>
            <a:r>
              <a:rPr lang="ja-JP" altLang="ja-JP" sz="2000" dirty="0">
                <a:latin typeface="+mn-ea"/>
              </a:rPr>
              <a:t>や</a:t>
            </a:r>
            <a:r>
              <a:rPr lang="ja-JP" altLang="ja-JP" sz="2000" dirty="0" smtClean="0">
                <a:latin typeface="+mn-ea"/>
              </a:rPr>
              <a:t>セキュリティなど</a:t>
            </a:r>
            <a:r>
              <a:rPr lang="ja-JP" altLang="ja-JP" sz="2000" dirty="0">
                <a:latin typeface="+mn-ea"/>
              </a:rPr>
              <a:t>、困難な課題</a:t>
            </a:r>
            <a:r>
              <a:rPr lang="ja-JP" altLang="ja-JP" sz="2000" dirty="0" smtClean="0">
                <a:latin typeface="+mn-ea"/>
              </a:rPr>
              <a:t>も</a:t>
            </a:r>
            <a:r>
              <a:rPr lang="ja-JP" altLang="en-US" sz="2000" dirty="0" smtClean="0">
                <a:latin typeface="+mn-ea"/>
              </a:rPr>
              <a:t>あり</a:t>
            </a:r>
            <a:r>
              <a:rPr lang="ja-JP" altLang="ja-JP" sz="2000" dirty="0" smtClean="0">
                <a:latin typeface="+mn-ea"/>
              </a:rPr>
              <a:t>、</a:t>
            </a:r>
            <a:r>
              <a:rPr lang="ja-JP" altLang="ja-JP" sz="2000" dirty="0">
                <a:latin typeface="+mn-ea"/>
              </a:rPr>
              <a:t>今後、目標達成に向けた具体的なアクションプランを策定し、</a:t>
            </a:r>
            <a:r>
              <a:rPr lang="en-US" altLang="ja-JP" sz="2000" dirty="0">
                <a:latin typeface="+mn-ea"/>
              </a:rPr>
              <a:t>PDCA</a:t>
            </a:r>
            <a:r>
              <a:rPr lang="ja-JP" altLang="ja-JP" sz="2000" dirty="0">
                <a:latin typeface="+mn-ea"/>
              </a:rPr>
              <a:t>を実施しつつ進捗管理</a:t>
            </a:r>
            <a:r>
              <a:rPr lang="ja-JP" altLang="ja-JP" sz="2000" dirty="0" smtClean="0">
                <a:latin typeface="+mn-ea"/>
              </a:rPr>
              <a:t>を</a:t>
            </a:r>
            <a:r>
              <a:rPr lang="ja-JP" altLang="en-US" sz="2000" dirty="0" smtClean="0">
                <a:latin typeface="+mn-ea"/>
              </a:rPr>
              <a:t>行う</a:t>
            </a:r>
            <a:endParaRPr lang="ja-JP" altLang="ja-JP" sz="2000" dirty="0"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9639" y="6304002"/>
            <a:ext cx="39991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写真 Ⓒ </a:t>
            </a:r>
            <a:r>
              <a:rPr lang="ja-JP" altLang="en-US" sz="1200" dirty="0"/>
              <a:t>大阪観光局</a:t>
            </a:r>
            <a:r>
              <a:rPr lang="en-US" altLang="ja-JP" sz="1200" dirty="0"/>
              <a:t>((</a:t>
            </a:r>
            <a:r>
              <a:rPr lang="ja-JP" altLang="en-US" sz="1200" dirty="0"/>
              <a:t>公財</a:t>
            </a:r>
            <a:r>
              <a:rPr lang="en-US" altLang="ja-JP" sz="1200" dirty="0"/>
              <a:t>)</a:t>
            </a:r>
            <a:r>
              <a:rPr lang="ja-JP" altLang="en-US" sz="1200" dirty="0"/>
              <a:t>大阪観光コンベンション協会</a:t>
            </a:r>
            <a:r>
              <a:rPr lang="en-US" altLang="ja-JP" sz="1200" dirty="0"/>
              <a:t>)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959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719798"/>
          </a:xfrm>
        </p:spPr>
        <p:txBody>
          <a:bodyPr>
            <a:normAutofit/>
          </a:bodyPr>
          <a:lstStyle/>
          <a:p>
            <a:pPr marL="180975" indent="-180975">
              <a:buNone/>
            </a:pPr>
            <a:r>
              <a:rPr lang="ja-JP" altLang="en-US" sz="3000" b="1" dirty="0" smtClean="0">
                <a:solidFill>
                  <a:srgbClr val="002060"/>
                </a:solidFill>
                <a:latin typeface="+mn-ea"/>
              </a:rPr>
              <a:t>１．</a:t>
            </a:r>
            <a:r>
              <a:rPr lang="ja-JP" altLang="en-US" sz="3000" b="1" dirty="0">
                <a:solidFill>
                  <a:srgbClr val="002060"/>
                </a:solidFill>
                <a:latin typeface="+mn-ea"/>
              </a:rPr>
              <a:t>はじめに</a:t>
            </a:r>
            <a:endParaRPr lang="en-US" altLang="ja-JP" sz="3000" b="1" dirty="0" smtClean="0">
              <a:solidFill>
                <a:srgbClr val="002060"/>
              </a:solidFill>
            </a:endParaRPr>
          </a:p>
          <a:p>
            <a:pPr marL="180975" indent="-180975">
              <a:buNone/>
            </a:pPr>
            <a:endParaRPr lang="en-US" altLang="ja-JP" sz="2000" b="1" dirty="0" smtClean="0">
              <a:latin typeface="+mn-ea"/>
            </a:endParaRPr>
          </a:p>
          <a:p>
            <a:pPr marL="180975" indent="-180975">
              <a:buNone/>
            </a:pPr>
            <a:endParaRPr lang="en-US" altLang="ja-JP" sz="2000" b="1" dirty="0" smtClean="0"/>
          </a:p>
          <a:p>
            <a:pPr marL="180975" indent="-180975">
              <a:buNone/>
            </a:pPr>
            <a:endParaRPr lang="en-US" altLang="ja-JP" sz="3000" b="1" dirty="0" smtClean="0">
              <a:solidFill>
                <a:srgbClr val="002060"/>
              </a:solidFill>
            </a:endParaRPr>
          </a:p>
          <a:p>
            <a:pPr marL="180975" indent="-180975"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ja-JP" altLang="ja-JP" dirty="0" smtClean="0"/>
          </a:p>
          <a:p>
            <a:pPr>
              <a:buNone/>
            </a:pPr>
            <a:endParaRPr lang="ja-JP" altLang="ja-JP" dirty="0" smtClean="0"/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sz="quarter" idx="12"/>
          </p:nvPr>
        </p:nvSpPr>
        <p:spPr>
          <a:xfrm>
            <a:off x="6614864" y="6304235"/>
            <a:ext cx="2133600" cy="365125"/>
          </a:xfrm>
        </p:spPr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15" name="Shape 40"/>
          <p:cNvSpPr/>
          <p:nvPr/>
        </p:nvSpPr>
        <p:spPr>
          <a:xfrm>
            <a:off x="503289" y="2492896"/>
            <a:ext cx="8136904" cy="2592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lvl="0">
              <a:defRPr sz="1800"/>
            </a:pPr>
            <a:endParaRPr lang="ja-JP" altLang="en-US" sz="20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653" y="0"/>
            <a:ext cx="9158654" cy="584775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200" dirty="0" smtClean="0">
                <a:solidFill>
                  <a:srgbClr val="FFFFFF"/>
                </a:solidFill>
                <a:latin typeface="+mj-ea"/>
                <a:ea typeface="+mj-ea"/>
              </a:rPr>
              <a:t>　</a:t>
            </a:r>
            <a:r>
              <a:rPr lang="ja-JP" altLang="en-US" sz="32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大阪市ＩＣＴ戦略　骨子</a:t>
            </a:r>
            <a:endParaRPr lang="ja-JP" altLang="en-US" sz="32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Shape 40"/>
          <p:cNvSpPr/>
          <p:nvPr/>
        </p:nvSpPr>
        <p:spPr>
          <a:xfrm>
            <a:off x="3119352" y="3056766"/>
            <a:ext cx="5501286" cy="3062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lvl="0"/>
            <a:endParaRPr lang="ja-JP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342900" lvl="0" indent="-34290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ja-JP" sz="2000" dirty="0" smtClean="0">
                <a:latin typeface="+mn-ea"/>
              </a:rPr>
              <a:t>スマートフォン</a:t>
            </a:r>
            <a:r>
              <a:rPr lang="ja-JP" altLang="ja-JP" sz="2000" dirty="0">
                <a:latin typeface="+mn-ea"/>
              </a:rPr>
              <a:t>等を活用した情報提供を</a:t>
            </a:r>
            <a:r>
              <a:rPr lang="ja-JP" altLang="ja-JP" sz="2000" dirty="0" smtClean="0">
                <a:latin typeface="+mn-ea"/>
              </a:rPr>
              <a:t>すすめ、一方的</a:t>
            </a:r>
            <a:r>
              <a:rPr lang="ja-JP" altLang="en-US" sz="2000" dirty="0" smtClean="0">
                <a:latin typeface="+mn-ea"/>
              </a:rPr>
              <a:t>な情報</a:t>
            </a:r>
            <a:r>
              <a:rPr lang="ja-JP" altLang="ja-JP" sz="2000" dirty="0" smtClean="0">
                <a:latin typeface="+mn-ea"/>
              </a:rPr>
              <a:t>提供だけ</a:t>
            </a:r>
            <a:r>
              <a:rPr lang="ja-JP" altLang="ja-JP" sz="2000" dirty="0">
                <a:latin typeface="+mn-ea"/>
              </a:rPr>
              <a:t>でなく、</a:t>
            </a:r>
            <a:r>
              <a:rPr lang="ja-JP" altLang="ja-JP" sz="2000" dirty="0" smtClean="0">
                <a:latin typeface="+mn-ea"/>
              </a:rPr>
              <a:t>市民</a:t>
            </a:r>
            <a:r>
              <a:rPr lang="ja-JP" altLang="en-US" sz="2000" dirty="0">
                <a:latin typeface="+mn-ea"/>
              </a:rPr>
              <a:t>・</a:t>
            </a:r>
            <a:r>
              <a:rPr lang="ja-JP" altLang="en-US" sz="2000" dirty="0" smtClean="0">
                <a:latin typeface="+mn-ea"/>
              </a:rPr>
              <a:t>企業</a:t>
            </a:r>
            <a:r>
              <a:rPr lang="ja-JP" altLang="ja-JP" sz="2000" dirty="0" smtClean="0">
                <a:latin typeface="+mn-ea"/>
              </a:rPr>
              <a:t>と</a:t>
            </a:r>
            <a:r>
              <a:rPr lang="ja-JP" altLang="ja-JP" sz="2000" dirty="0">
                <a:latin typeface="+mn-ea"/>
              </a:rPr>
              <a:t>行政が情報や問題意識を共有し、ともに行動を起こしていけるような双方向的なコミュニケーションを</a:t>
            </a:r>
            <a:r>
              <a:rPr lang="ja-JP" altLang="ja-JP" sz="2000" dirty="0" smtClean="0">
                <a:latin typeface="+mn-ea"/>
              </a:rPr>
              <a:t>め</a:t>
            </a:r>
            <a:r>
              <a:rPr lang="ja-JP" altLang="en-US" sz="2000" dirty="0" smtClean="0">
                <a:latin typeface="+mn-ea"/>
              </a:rPr>
              <a:t>ざす</a:t>
            </a:r>
            <a:endParaRPr lang="en-US" altLang="ja-JP" sz="2000" dirty="0" smtClean="0">
              <a:latin typeface="+mn-ea"/>
            </a:endParaRPr>
          </a:p>
          <a:p>
            <a:pPr marL="342900" lvl="0" indent="-342900">
              <a:lnSpc>
                <a:spcPts val="2000"/>
              </a:lnSpc>
              <a:buFont typeface="Wingdings" panose="05000000000000000000" pitchFamily="2" charset="2"/>
              <a:buChar char="Ø"/>
            </a:pPr>
            <a:endParaRPr lang="ja-JP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342900" indent="-34290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latin typeface="+mn-ea"/>
              </a:rPr>
              <a:t>ICT</a:t>
            </a:r>
            <a:r>
              <a:rPr lang="ja-JP" altLang="ja-JP" sz="2000" dirty="0" smtClean="0">
                <a:latin typeface="+mn-ea"/>
              </a:rPr>
              <a:t>の</a:t>
            </a:r>
            <a:r>
              <a:rPr lang="ja-JP" altLang="en-US" sz="2000" dirty="0" smtClean="0">
                <a:latin typeface="+mn-ea"/>
              </a:rPr>
              <a:t>徹底</a:t>
            </a:r>
            <a:r>
              <a:rPr lang="ja-JP" altLang="ja-JP" sz="2000" dirty="0" smtClean="0">
                <a:latin typeface="+mn-ea"/>
              </a:rPr>
              <a:t>活用を</a:t>
            </a:r>
            <a:r>
              <a:rPr lang="ja-JP" altLang="en-US" sz="2000" dirty="0" smtClean="0">
                <a:latin typeface="+mn-ea"/>
              </a:rPr>
              <a:t>前提に、</a:t>
            </a:r>
            <a:r>
              <a:rPr lang="ja-JP" altLang="ja-JP" sz="2000" dirty="0" smtClean="0">
                <a:latin typeface="+mn-ea"/>
              </a:rPr>
              <a:t>行政</a:t>
            </a:r>
            <a:r>
              <a:rPr lang="ja-JP" altLang="ja-JP" sz="2000" dirty="0">
                <a:latin typeface="+mn-ea"/>
              </a:rPr>
              <a:t>と市民の距離を</a:t>
            </a:r>
            <a:r>
              <a:rPr lang="ja-JP" altLang="ja-JP" sz="2000" dirty="0" smtClean="0">
                <a:latin typeface="+mn-ea"/>
              </a:rPr>
              <a:t>縮め、</a:t>
            </a:r>
            <a:r>
              <a:rPr lang="ja-JP" altLang="ja-JP" sz="2000" dirty="0">
                <a:latin typeface="+mn-ea"/>
              </a:rPr>
              <a:t>市民サービスの向上を図るとともに</a:t>
            </a:r>
            <a:r>
              <a:rPr lang="ja-JP" altLang="ja-JP" sz="2000" dirty="0" smtClean="0">
                <a:latin typeface="+mn-ea"/>
              </a:rPr>
              <a:t>、</a:t>
            </a:r>
            <a:r>
              <a:rPr lang="ja-JP" altLang="en-US" sz="2000" dirty="0" smtClean="0">
                <a:latin typeface="+mn-ea"/>
              </a:rPr>
              <a:t>ビジネスの活性化、</a:t>
            </a:r>
            <a:r>
              <a:rPr lang="ja-JP" altLang="ja-JP" sz="2000" dirty="0" smtClean="0">
                <a:latin typeface="+mn-ea"/>
              </a:rPr>
              <a:t>行政</a:t>
            </a:r>
            <a:r>
              <a:rPr lang="ja-JP" altLang="ja-JP" sz="2000" dirty="0">
                <a:latin typeface="+mn-ea"/>
              </a:rPr>
              <a:t>運営の効率化に積極的に取組み、大阪の再生を加速</a:t>
            </a:r>
            <a:r>
              <a:rPr lang="ja-JP" altLang="ja-JP" sz="2000" dirty="0" smtClean="0">
                <a:latin typeface="+mn-ea"/>
              </a:rPr>
              <a:t>させ</a:t>
            </a:r>
            <a:r>
              <a:rPr lang="ja-JP" altLang="en-US" sz="2000" dirty="0" smtClean="0">
                <a:latin typeface="+mn-ea"/>
              </a:rPr>
              <a:t>ていく</a:t>
            </a:r>
            <a:endParaRPr lang="en-US" altLang="ja-JP" sz="2000" dirty="0" smtClean="0">
              <a:latin typeface="+mn-e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16202" y="1268759"/>
            <a:ext cx="8496944" cy="122380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sz="2400" b="1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活力</a:t>
            </a:r>
            <a:r>
              <a:rPr lang="ja-JP" altLang="en-US" sz="2400" b="1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と魅力の</a:t>
            </a:r>
            <a:r>
              <a:rPr lang="ja-JP" sz="2400" b="1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ある</a:t>
            </a:r>
            <a:r>
              <a:rPr lang="ja-JP" sz="2400" b="1" kern="100" dirty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大阪</a:t>
            </a:r>
            <a:r>
              <a:rPr lang="ja-JP" sz="2400" b="1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を</a:t>
            </a:r>
            <a:r>
              <a:rPr lang="ja-JP" altLang="en-US" sz="2400" b="1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実現する</a:t>
            </a:r>
            <a:r>
              <a:rPr lang="ja-JP" sz="2400" b="1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ため、ＩＣＴの</a:t>
            </a:r>
            <a:r>
              <a:rPr lang="ja-JP" altLang="en-US" sz="2400" b="1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徹底</a:t>
            </a:r>
            <a:r>
              <a:rPr lang="ja-JP" sz="2400" b="1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活用を</a:t>
            </a:r>
            <a:r>
              <a:rPr lang="ja-JP" altLang="en-US" sz="2400" b="1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前提として</a:t>
            </a:r>
            <a:r>
              <a:rPr lang="ja-JP" sz="2400" b="1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、市民サービス</a:t>
            </a:r>
            <a:r>
              <a:rPr lang="ja-JP" altLang="en-US" sz="2400" b="1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の</a:t>
            </a:r>
            <a:r>
              <a:rPr lang="ja-JP" sz="2400" b="1" kern="100" dirty="0" smtClean="0"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向上</a:t>
            </a:r>
            <a:r>
              <a:rPr lang="ja-JP" altLang="en-US" sz="2400" b="1" kern="1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、</a:t>
            </a:r>
            <a:r>
              <a:rPr lang="ja-JP" altLang="en-US" sz="2400" b="1" kern="1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ビジネスの活性化、</a:t>
            </a:r>
            <a:r>
              <a:rPr lang="ja-JP" sz="2400" b="1" kern="1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行政</a:t>
            </a:r>
            <a:r>
              <a:rPr lang="ja-JP" sz="2400" b="1" kern="1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運営の効率化に取り組む</a:t>
            </a:r>
            <a:endParaRPr lang="ja-JP" sz="2400" kern="1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934" y="2492563"/>
            <a:ext cx="81822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ja-JP" altLang="ja-JP" sz="2000" dirty="0" smtClean="0">
                <a:latin typeface="+mn-ea"/>
              </a:rPr>
              <a:t>大阪市は基礎</a:t>
            </a:r>
            <a:r>
              <a:rPr lang="ja-JP" altLang="ja-JP" sz="2000" dirty="0">
                <a:latin typeface="+mn-ea"/>
              </a:rPr>
              <a:t>自治体でありながら都市規模が</a:t>
            </a:r>
            <a:r>
              <a:rPr lang="ja-JP" altLang="ja-JP" sz="2000" dirty="0" smtClean="0">
                <a:latin typeface="+mn-ea"/>
              </a:rPr>
              <a:t>大き</a:t>
            </a:r>
            <a:r>
              <a:rPr lang="ja-JP" altLang="en-US" sz="2000" dirty="0" smtClean="0">
                <a:latin typeface="+mn-ea"/>
              </a:rPr>
              <a:t>く</a:t>
            </a:r>
            <a:r>
              <a:rPr lang="ja-JP" altLang="ja-JP" sz="2000" dirty="0" smtClean="0">
                <a:latin typeface="+mn-ea"/>
              </a:rPr>
              <a:t>、</a:t>
            </a:r>
            <a:r>
              <a:rPr lang="ja-JP" altLang="ja-JP" sz="2000" dirty="0">
                <a:latin typeface="+mn-ea"/>
              </a:rPr>
              <a:t>行政と市民の距離</a:t>
            </a:r>
            <a:r>
              <a:rPr lang="ja-JP" altLang="ja-JP" sz="2000" dirty="0" smtClean="0">
                <a:latin typeface="+mn-ea"/>
              </a:rPr>
              <a:t>がとおく</a:t>
            </a:r>
            <a:r>
              <a:rPr lang="ja-JP" altLang="en-US" sz="2000" dirty="0" smtClean="0">
                <a:latin typeface="+mn-ea"/>
              </a:rPr>
              <a:t>、</a:t>
            </a:r>
            <a:r>
              <a:rPr lang="ja-JP" altLang="ja-JP" sz="2000" dirty="0" smtClean="0">
                <a:latin typeface="+mn-ea"/>
              </a:rPr>
              <a:t>多く</a:t>
            </a:r>
            <a:r>
              <a:rPr lang="ja-JP" altLang="ja-JP" sz="2000" dirty="0">
                <a:latin typeface="+mn-ea"/>
              </a:rPr>
              <a:t>の市民の意見や声を必ずしも十分</a:t>
            </a:r>
            <a:r>
              <a:rPr lang="ja-JP" altLang="ja-JP" sz="2000" dirty="0" smtClean="0">
                <a:latin typeface="+mn-ea"/>
              </a:rPr>
              <a:t>に</a:t>
            </a:r>
            <a:r>
              <a:rPr lang="ja-JP" altLang="en-US" sz="2000" dirty="0" smtClean="0">
                <a:latin typeface="+mn-ea"/>
              </a:rPr>
              <a:t>把握し</a:t>
            </a:r>
            <a:r>
              <a:rPr lang="ja-JP" altLang="ja-JP" sz="2000" dirty="0" smtClean="0">
                <a:latin typeface="+mn-ea"/>
              </a:rPr>
              <a:t>きれてい</a:t>
            </a:r>
            <a:r>
              <a:rPr lang="ja-JP" altLang="en-US" sz="2000" dirty="0" smtClean="0">
                <a:latin typeface="+mn-ea"/>
              </a:rPr>
              <a:t>ない</a:t>
            </a:r>
            <a:endParaRPr kumimoji="1" lang="ja-JP" altLang="en-US" sz="2000" dirty="0">
              <a:latin typeface="+mn-ea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42" y="3212976"/>
            <a:ext cx="2359108" cy="3414666"/>
          </a:xfrm>
          <a:prstGeom prst="rect">
            <a:avLst/>
          </a:prstGeom>
        </p:spPr>
      </p:pic>
      <p:sp>
        <p:nvSpPr>
          <p:cNvPr id="2" name="テキスト ボックス 1"/>
          <p:cNvSpPr txBox="1">
            <a:spLocks/>
          </p:cNvSpPr>
          <p:nvPr/>
        </p:nvSpPr>
        <p:spPr>
          <a:xfrm>
            <a:off x="3187388" y="6119336"/>
            <a:ext cx="562575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" dirty="0"/>
              <a:t>※ICT</a:t>
            </a:r>
            <a:r>
              <a:rPr lang="ja-JP" altLang="en-US" sz="1500" dirty="0"/>
              <a:t>（</a:t>
            </a:r>
            <a:r>
              <a:rPr lang="en-US" altLang="ja-JP" sz="1500" dirty="0"/>
              <a:t>Information and Communication Technology</a:t>
            </a:r>
            <a:r>
              <a:rPr lang="ja-JP" altLang="en-US" sz="1500" dirty="0"/>
              <a:t>：情報通信技術）</a:t>
            </a:r>
          </a:p>
          <a:p>
            <a:endParaRPr lang="ja-JP" altLang="en-US" sz="1500" dirty="0"/>
          </a:p>
          <a:p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148867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254460" y="764704"/>
            <a:ext cx="8435280" cy="4680520"/>
          </a:xfrm>
        </p:spPr>
        <p:txBody>
          <a:bodyPr>
            <a:normAutofit/>
          </a:bodyPr>
          <a:lstStyle/>
          <a:p>
            <a:pPr marL="180975" indent="-180975">
              <a:buNone/>
            </a:pPr>
            <a:r>
              <a:rPr lang="ja-JP" altLang="en-US" sz="3000" b="1" dirty="0" smtClean="0">
                <a:solidFill>
                  <a:srgbClr val="002060"/>
                </a:solidFill>
                <a:latin typeface="+mn-ea"/>
              </a:rPr>
              <a:t>２</a:t>
            </a:r>
            <a:r>
              <a:rPr lang="en-US" altLang="ja-JP" sz="3000" b="1" dirty="0" smtClean="0">
                <a:solidFill>
                  <a:srgbClr val="002060"/>
                </a:solidFill>
                <a:latin typeface="+mn-ea"/>
              </a:rPr>
              <a:t>-1. </a:t>
            </a:r>
            <a:r>
              <a:rPr lang="ja-JP" altLang="en-US" sz="3000" b="1" dirty="0" smtClean="0">
                <a:solidFill>
                  <a:srgbClr val="002060"/>
                </a:solidFill>
                <a:latin typeface="+mn-ea"/>
              </a:rPr>
              <a:t>背景・課題認識</a:t>
            </a:r>
            <a:endParaRPr lang="en-US" altLang="ja-JP" sz="3000" b="1" dirty="0" smtClean="0">
              <a:solidFill>
                <a:srgbClr val="002060"/>
              </a:solidFill>
            </a:endParaRPr>
          </a:p>
          <a:p>
            <a:pPr marL="180975" indent="-180975">
              <a:buNone/>
            </a:pPr>
            <a:r>
              <a:rPr lang="ja-JP" altLang="en-US" sz="2800" b="1" dirty="0" smtClean="0"/>
              <a:t>　</a:t>
            </a:r>
            <a:r>
              <a:rPr lang="en-US" altLang="ja-JP" sz="2800" b="1" dirty="0" smtClean="0">
                <a:latin typeface="+mn-ea"/>
              </a:rPr>
              <a:t> </a:t>
            </a:r>
          </a:p>
          <a:p>
            <a:pPr marL="180975" indent="-180975">
              <a:buNone/>
            </a:pPr>
            <a:endParaRPr lang="en-US" altLang="ja-JP" sz="2600" b="1" dirty="0" smtClean="0"/>
          </a:p>
          <a:p>
            <a:pPr marL="180975" indent="-180975">
              <a:buNone/>
            </a:pPr>
            <a:r>
              <a:rPr lang="en-US" altLang="ja-JP" sz="2600" b="1" dirty="0" smtClean="0"/>
              <a:t>         </a:t>
            </a:r>
            <a:r>
              <a:rPr lang="ja-JP" altLang="en-US" sz="2600" b="1" dirty="0" smtClean="0"/>
              <a:t>　</a:t>
            </a:r>
            <a:endParaRPr lang="en-US" altLang="ja-JP" sz="2600" dirty="0" smtClean="0"/>
          </a:p>
          <a:p>
            <a:pPr marL="180975" indent="-180975">
              <a:buNone/>
            </a:pPr>
            <a:r>
              <a:rPr lang="ja-JP" altLang="en-US" dirty="0" smtClean="0"/>
              <a:t>　　　　</a:t>
            </a:r>
            <a:endParaRPr lang="en-US" altLang="ja-JP" dirty="0" smtClean="0"/>
          </a:p>
          <a:p>
            <a:pPr marL="180975" indent="-180975"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ja-JP" altLang="ja-JP" dirty="0" smtClean="0"/>
          </a:p>
          <a:p>
            <a:pPr>
              <a:buNone/>
            </a:pPr>
            <a:endParaRPr lang="ja-JP" altLang="ja-JP" dirty="0" smtClean="0"/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sz="quarter" idx="12"/>
          </p:nvPr>
        </p:nvSpPr>
        <p:spPr>
          <a:xfrm>
            <a:off x="6614864" y="6304235"/>
            <a:ext cx="2133600" cy="365125"/>
          </a:xfrm>
        </p:spPr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grpSp>
        <p:nvGrpSpPr>
          <p:cNvPr id="15" name="グループ化 14"/>
          <p:cNvGrpSpPr/>
          <p:nvPr/>
        </p:nvGrpSpPr>
        <p:grpSpPr>
          <a:xfrm>
            <a:off x="367644" y="1268760"/>
            <a:ext cx="8172908" cy="3600400"/>
            <a:chOff x="539552" y="2708920"/>
            <a:chExt cx="8394060" cy="3888432"/>
          </a:xfrm>
        </p:grpSpPr>
        <p:sp>
          <p:nvSpPr>
            <p:cNvPr id="16" name="角丸四角形 15"/>
            <p:cNvSpPr/>
            <p:nvPr/>
          </p:nvSpPr>
          <p:spPr>
            <a:xfrm>
              <a:off x="539552" y="2996952"/>
              <a:ext cx="4032448" cy="1656184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>大都市であるがゆえに</a:t>
              </a:r>
              <a:endParaRPr kumimoji="1" lang="en-US" altLang="ja-JP" sz="2000" b="1" dirty="0" smtClean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ctr"/>
              <a:r>
                <a:rPr kumimoji="1" lang="ja-JP" altLang="en-US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>市民と行政との距離が遠い</a:t>
              </a:r>
              <a:endPara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4716016" y="2996952"/>
              <a:ext cx="4176464" cy="1656184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>スマートフォン等保有率の急上昇、</a:t>
              </a:r>
              <a:endParaRPr kumimoji="1" lang="en-US" altLang="ja-JP" sz="2000" b="1" dirty="0" smtClean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ctr"/>
              <a:r>
                <a:rPr kumimoji="1" lang="ja-JP" altLang="en-US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>行政サービスのモバイル対応の</a:t>
              </a:r>
              <a:r>
                <a:rPr kumimoji="1" lang="en-US" altLang="ja-JP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/>
              </a:r>
              <a:br>
                <a:rPr kumimoji="1" lang="en-US" altLang="ja-JP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</a:br>
              <a:r>
                <a:rPr kumimoji="1" lang="ja-JP" altLang="en-US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>ニーズの高まり</a:t>
              </a:r>
              <a:endPara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539552" y="4941168"/>
              <a:ext cx="4032448" cy="1656184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>行政が保有するデータの</a:t>
              </a:r>
              <a:r>
                <a:rPr kumimoji="1" lang="en-US" altLang="ja-JP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/>
              </a:r>
              <a:br>
                <a:rPr kumimoji="1" lang="en-US" altLang="ja-JP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</a:br>
              <a:r>
                <a:rPr kumimoji="1" lang="ja-JP" altLang="en-US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>オープン化と</a:t>
              </a:r>
              <a:endParaRPr kumimoji="1" lang="en-US" altLang="ja-JP" sz="2000" b="1" dirty="0" smtClean="0"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ctr"/>
              <a:r>
                <a:rPr kumimoji="1" lang="ja-JP" altLang="en-US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>セキュリティの確保</a:t>
              </a:r>
              <a:endPara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4716016" y="4941168"/>
              <a:ext cx="4176464" cy="1656184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>クラウド、モバイルなど</a:t>
              </a:r>
              <a:r>
                <a:rPr kumimoji="1" lang="en-US" altLang="ja-JP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/>
              </a:r>
              <a:br>
                <a:rPr kumimoji="1" lang="en-US" altLang="ja-JP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</a:br>
              <a:r>
                <a:rPr kumimoji="1" lang="ja-JP" altLang="en-US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>近年の</a:t>
              </a:r>
              <a:r>
                <a:rPr lang="en-US" altLang="ja-JP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>ICT</a:t>
              </a:r>
              <a:r>
                <a:rPr lang="ja-JP" altLang="en-US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>活用による</a:t>
              </a:r>
              <a:r>
                <a:rPr lang="en-US" altLang="ja-JP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/>
              </a:r>
              <a:br>
                <a:rPr lang="en-US" altLang="ja-JP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</a:br>
              <a:r>
                <a:rPr lang="ja-JP" altLang="en-US" sz="2000" b="1" dirty="0" smtClean="0">
                  <a:solidFill>
                    <a:schemeClr val="tx1"/>
                  </a:solidFill>
                  <a:latin typeface="+mj-ea"/>
                  <a:ea typeface="+mj-ea"/>
                </a:rPr>
                <a:t>業務改善・効率化のチャンス</a:t>
              </a:r>
              <a:endParaRPr kumimoji="1" lang="ja-JP" altLang="en-US" sz="2000" b="1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pic>
          <p:nvPicPr>
            <p:cNvPr id="28" name="Picture 7" descr="C:\Users\i4420862\AppData\Local\Microsoft\Windows\Temporary Internet Files\Content.IE5\BLYN2U8Z\MC900320356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79912" y="2736412"/>
              <a:ext cx="648072" cy="737760"/>
            </a:xfrm>
            <a:prstGeom prst="rect">
              <a:avLst/>
            </a:prstGeom>
            <a:noFill/>
          </p:spPr>
        </p:pic>
        <p:sp>
          <p:nvSpPr>
            <p:cNvPr id="29" name="Cloud"/>
            <p:cNvSpPr>
              <a:spLocks noChangeAspect="1" noEditPoints="1" noChangeArrowheads="1"/>
            </p:cNvSpPr>
            <p:nvPr/>
          </p:nvSpPr>
          <p:spPr bwMode="auto">
            <a:xfrm>
              <a:off x="8100392" y="4797152"/>
              <a:ext cx="833220" cy="558372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30" name="図 29" descr="Inline image 1"/>
            <p:cNvPicPr/>
            <p:nvPr/>
          </p:nvPicPr>
          <p:blipFill>
            <a:blip r:embed="rId3" r:link="rId4" cstate="print"/>
            <a:srcRect/>
            <a:stretch>
              <a:fillRect/>
            </a:stretch>
          </p:blipFill>
          <p:spPr bwMode="auto">
            <a:xfrm>
              <a:off x="8532440" y="2708920"/>
              <a:ext cx="360040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2" descr="datagojp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707904" y="4725144"/>
              <a:ext cx="936104" cy="576820"/>
            </a:xfrm>
            <a:prstGeom prst="rect">
              <a:avLst/>
            </a:prstGeom>
            <a:noFill/>
          </p:spPr>
        </p:pic>
      </p:grpSp>
      <p:sp>
        <p:nvSpPr>
          <p:cNvPr id="32" name="コンテンツ プレースホルダ 2"/>
          <p:cNvSpPr txBox="1">
            <a:spLocks/>
          </p:cNvSpPr>
          <p:nvPr/>
        </p:nvSpPr>
        <p:spPr>
          <a:xfrm>
            <a:off x="285292" y="5157192"/>
            <a:ext cx="843528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>
              <a:buFont typeface="Arial" pitchFamily="34" charset="0"/>
              <a:buNone/>
            </a:pPr>
            <a:r>
              <a:rPr lang="ja-JP" altLang="en-US" sz="3000" b="1" dirty="0" smtClean="0">
                <a:solidFill>
                  <a:srgbClr val="002060"/>
                </a:solidFill>
                <a:latin typeface="+mn-ea"/>
              </a:rPr>
              <a:t>２</a:t>
            </a:r>
            <a:r>
              <a:rPr lang="en-US" altLang="ja-JP" sz="3000" b="1" dirty="0" smtClean="0">
                <a:solidFill>
                  <a:srgbClr val="002060"/>
                </a:solidFill>
                <a:latin typeface="+mn-ea"/>
              </a:rPr>
              <a:t>‐</a:t>
            </a:r>
            <a:r>
              <a:rPr lang="ja-JP" altLang="en-US" sz="3000" b="1" dirty="0" smtClean="0">
                <a:solidFill>
                  <a:srgbClr val="002060"/>
                </a:solidFill>
                <a:latin typeface="+mn-ea"/>
              </a:rPr>
              <a:t>２．大阪市</a:t>
            </a:r>
            <a:r>
              <a:rPr lang="en-US" altLang="ja-JP" sz="3000" b="1" dirty="0" smtClean="0">
                <a:solidFill>
                  <a:srgbClr val="002060"/>
                </a:solidFill>
                <a:latin typeface="+mn-ea"/>
              </a:rPr>
              <a:t>ICT</a:t>
            </a:r>
            <a:r>
              <a:rPr lang="ja-JP" altLang="en-US" sz="3000" b="1" dirty="0" smtClean="0">
                <a:solidFill>
                  <a:srgbClr val="002060"/>
                </a:solidFill>
                <a:latin typeface="+mn-ea"/>
              </a:rPr>
              <a:t>戦略の位置づけ</a:t>
            </a:r>
            <a:endParaRPr lang="en-US" altLang="ja-JP" sz="3000" b="1" dirty="0" smtClean="0">
              <a:solidFill>
                <a:srgbClr val="002060"/>
              </a:solidFill>
            </a:endParaRPr>
          </a:p>
          <a:p>
            <a:pPr marL="180975" indent="-180975">
              <a:buFont typeface="Arial" pitchFamily="34" charset="0"/>
              <a:buNone/>
            </a:pPr>
            <a:endParaRPr lang="en-US" altLang="ja-JP" sz="2000" b="1" dirty="0" smtClean="0">
              <a:latin typeface="+mn-ea"/>
            </a:endParaRPr>
          </a:p>
          <a:p>
            <a:pPr marL="180975" indent="-180975">
              <a:buFont typeface="Arial" pitchFamily="34" charset="0"/>
              <a:buNone/>
            </a:pPr>
            <a:endParaRPr lang="en-US" altLang="ja-JP" sz="2000" b="1" dirty="0" smtClean="0"/>
          </a:p>
          <a:p>
            <a:pPr marL="180975" indent="-180975">
              <a:buFont typeface="Arial" pitchFamily="34" charset="0"/>
              <a:buNone/>
            </a:pPr>
            <a:endParaRPr lang="en-US" altLang="ja-JP" sz="3000" b="1" dirty="0" smtClean="0">
              <a:solidFill>
                <a:srgbClr val="002060"/>
              </a:solidFill>
            </a:endParaRPr>
          </a:p>
          <a:p>
            <a:pPr marL="180975" indent="-180975">
              <a:buFont typeface="Arial" pitchFamily="34" charset="0"/>
              <a:buNone/>
            </a:pPr>
            <a:endParaRPr lang="en-US" altLang="ja-JP" dirty="0" smtClean="0"/>
          </a:p>
          <a:p>
            <a:pPr>
              <a:buFont typeface="Arial" pitchFamily="34" charset="0"/>
              <a:buNone/>
            </a:pPr>
            <a:endParaRPr lang="en-US" altLang="ja-JP" b="1" dirty="0" smtClean="0"/>
          </a:p>
          <a:p>
            <a:pPr>
              <a:buFont typeface="Arial" pitchFamily="34" charset="0"/>
              <a:buNone/>
            </a:pPr>
            <a:endParaRPr lang="en-US" altLang="ja-JP" b="1" dirty="0" smtClean="0"/>
          </a:p>
          <a:p>
            <a:pPr>
              <a:buFont typeface="Arial" pitchFamily="34" charset="0"/>
              <a:buNone/>
            </a:pPr>
            <a:endParaRPr lang="en-US" altLang="ja-JP" b="1" dirty="0" smtClean="0"/>
          </a:p>
          <a:p>
            <a:pPr>
              <a:buFont typeface="Arial" pitchFamily="34" charset="0"/>
              <a:buNone/>
            </a:pPr>
            <a:endParaRPr lang="en-US" altLang="ja-JP" b="1" dirty="0" smtClean="0"/>
          </a:p>
          <a:p>
            <a:pPr>
              <a:buFont typeface="Arial" pitchFamily="34" charset="0"/>
              <a:buNone/>
            </a:pPr>
            <a:endParaRPr lang="ja-JP" altLang="ja-JP" dirty="0" smtClean="0"/>
          </a:p>
          <a:p>
            <a:pPr>
              <a:buFont typeface="Arial" pitchFamily="34" charset="0"/>
              <a:buNone/>
            </a:pPr>
            <a:endParaRPr lang="ja-JP" altLang="ja-JP" dirty="0" smtClean="0"/>
          </a:p>
        </p:txBody>
      </p:sp>
      <p:sp>
        <p:nvSpPr>
          <p:cNvPr id="33" name="正方形/長方形 32"/>
          <p:cNvSpPr/>
          <p:nvPr/>
        </p:nvSpPr>
        <p:spPr>
          <a:xfrm>
            <a:off x="803278" y="5730657"/>
            <a:ext cx="74816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「平成</a:t>
            </a:r>
            <a:r>
              <a:rPr lang="en-US" altLang="ja-JP" sz="2000" dirty="0" smtClean="0">
                <a:latin typeface="+mn-ea"/>
              </a:rPr>
              <a:t>27</a:t>
            </a:r>
            <a:r>
              <a:rPr lang="ja-JP" altLang="en-US" sz="2000" dirty="0" smtClean="0">
                <a:latin typeface="+mn-ea"/>
              </a:rPr>
              <a:t>年度市政運営の基本方針」（平成</a:t>
            </a:r>
            <a:r>
              <a:rPr lang="en-US" altLang="ja-JP" sz="2000" dirty="0" smtClean="0">
                <a:latin typeface="+mn-ea"/>
              </a:rPr>
              <a:t>27</a:t>
            </a:r>
            <a:r>
              <a:rPr lang="ja-JP" altLang="en-US" sz="2000" dirty="0" smtClean="0">
                <a:latin typeface="+mn-ea"/>
              </a:rPr>
              <a:t>年</a:t>
            </a:r>
            <a:r>
              <a:rPr lang="en-US" altLang="ja-JP" sz="2000" dirty="0" smtClean="0">
                <a:latin typeface="+mn-ea"/>
              </a:rPr>
              <a:t>1</a:t>
            </a:r>
            <a:r>
              <a:rPr lang="ja-JP" altLang="en-US" sz="2000" dirty="0" smtClean="0">
                <a:latin typeface="+mn-ea"/>
              </a:rPr>
              <a:t>月策定）中、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 smtClean="0">
                <a:latin typeface="+mn-ea"/>
              </a:rPr>
              <a:t>「３</a:t>
            </a:r>
            <a:r>
              <a:rPr lang="en-US" altLang="ja-JP" sz="2000" dirty="0" smtClean="0">
                <a:latin typeface="+mn-ea"/>
              </a:rPr>
              <a:t>-(2)-ⅳ</a:t>
            </a:r>
            <a:r>
              <a:rPr lang="ja-JP" altLang="en-US" sz="2000" dirty="0" smtClean="0">
                <a:latin typeface="+mn-ea"/>
              </a:rPr>
              <a:t>　徹底した</a:t>
            </a:r>
            <a:r>
              <a:rPr lang="en-US" altLang="ja-JP" sz="2000" dirty="0" smtClean="0">
                <a:latin typeface="+mn-ea"/>
              </a:rPr>
              <a:t>ICT</a:t>
            </a:r>
            <a:r>
              <a:rPr lang="ja-JP" altLang="en-US" sz="2000" dirty="0" smtClean="0">
                <a:latin typeface="+mn-ea"/>
              </a:rPr>
              <a:t>の活用」に対応</a:t>
            </a:r>
            <a:endParaRPr lang="en-US" altLang="ja-JP" sz="2000" dirty="0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-14653" y="0"/>
            <a:ext cx="9158654" cy="584775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200" dirty="0" smtClean="0">
                <a:solidFill>
                  <a:srgbClr val="FFFFFF"/>
                </a:solidFill>
                <a:latin typeface="+mj-ea"/>
                <a:ea typeface="+mj-ea"/>
              </a:rPr>
              <a:t>　</a:t>
            </a:r>
            <a:r>
              <a:rPr lang="ja-JP" altLang="en-US" sz="32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大阪市ＩＣＴ戦略　骨子</a:t>
            </a:r>
            <a:endParaRPr lang="ja-JP" altLang="en-US" sz="32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719798"/>
          </a:xfrm>
        </p:spPr>
        <p:txBody>
          <a:bodyPr>
            <a:normAutofit/>
          </a:bodyPr>
          <a:lstStyle/>
          <a:p>
            <a:pPr marL="180975" indent="-180975">
              <a:buNone/>
            </a:pPr>
            <a:r>
              <a:rPr lang="ja-JP" altLang="en-US" sz="3000" b="1" dirty="0">
                <a:solidFill>
                  <a:srgbClr val="002060"/>
                </a:solidFill>
                <a:latin typeface="+mn-ea"/>
              </a:rPr>
              <a:t>３</a:t>
            </a:r>
            <a:r>
              <a:rPr lang="ja-JP" altLang="en-US" sz="3000" b="1" dirty="0" smtClean="0">
                <a:solidFill>
                  <a:srgbClr val="002060"/>
                </a:solidFill>
                <a:latin typeface="+mn-ea"/>
              </a:rPr>
              <a:t>．</a:t>
            </a:r>
            <a:r>
              <a:rPr lang="en-US" altLang="ja-JP" sz="3000" b="1" dirty="0" smtClean="0">
                <a:solidFill>
                  <a:srgbClr val="002060"/>
                </a:solidFill>
                <a:latin typeface="+mn-ea"/>
              </a:rPr>
              <a:t>ICT</a:t>
            </a:r>
            <a:r>
              <a:rPr lang="ja-JP" altLang="en-US" sz="3000" b="1" dirty="0" smtClean="0">
                <a:solidFill>
                  <a:srgbClr val="002060"/>
                </a:solidFill>
                <a:latin typeface="+mn-ea"/>
              </a:rPr>
              <a:t>活用の基本的な考え方</a:t>
            </a:r>
            <a:endParaRPr lang="en-US" altLang="ja-JP" sz="3000" b="1" dirty="0" smtClean="0">
              <a:solidFill>
                <a:srgbClr val="002060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16202" y="1340768"/>
            <a:ext cx="8496944" cy="64835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  <a:latin typeface="+mj-ea"/>
                <a:ea typeface="+mj-ea"/>
              </a:rPr>
              <a:t>　地域が活力を生み出す「循環」をつくる</a:t>
            </a:r>
            <a:endParaRPr lang="en-US" altLang="ja-JP" sz="24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sz="quarter" idx="12"/>
          </p:nvPr>
        </p:nvSpPr>
        <p:spPr>
          <a:xfrm>
            <a:off x="6614864" y="6304235"/>
            <a:ext cx="2133600" cy="365125"/>
          </a:xfrm>
        </p:spPr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8" name="Shape 40"/>
          <p:cNvSpPr/>
          <p:nvPr/>
        </p:nvSpPr>
        <p:spPr>
          <a:xfrm>
            <a:off x="1323282" y="6009511"/>
            <a:ext cx="6482783" cy="784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latin typeface="+mn-ea"/>
              </a:rPr>
              <a:t>ICT</a:t>
            </a:r>
            <a:r>
              <a:rPr lang="ja-JP" altLang="ja-JP" sz="2000" dirty="0">
                <a:latin typeface="+mn-ea"/>
              </a:rPr>
              <a:t>を活用し</a:t>
            </a:r>
            <a:r>
              <a:rPr lang="ja-JP" altLang="ja-JP" sz="2000" dirty="0" smtClean="0">
                <a:latin typeface="+mn-ea"/>
              </a:rPr>
              <a:t>、</a:t>
            </a:r>
            <a:r>
              <a:rPr lang="ja-JP" altLang="en-US" sz="2000" dirty="0">
                <a:latin typeface="+mn-ea"/>
              </a:rPr>
              <a:t>このような</a:t>
            </a:r>
            <a:r>
              <a:rPr lang="ja-JP" altLang="ja-JP" sz="2000" dirty="0" smtClean="0">
                <a:latin typeface="+mn-ea"/>
              </a:rPr>
              <a:t>循環</a:t>
            </a:r>
            <a:r>
              <a:rPr lang="ja-JP" altLang="ja-JP" sz="2000" dirty="0">
                <a:latin typeface="+mn-ea"/>
              </a:rPr>
              <a:t>を生み出すことが継続的な市民</a:t>
            </a:r>
            <a:r>
              <a:rPr lang="ja-JP" altLang="ja-JP" sz="2000" dirty="0" smtClean="0">
                <a:latin typeface="+mn-ea"/>
              </a:rPr>
              <a:t>サービス</a:t>
            </a:r>
            <a:r>
              <a:rPr lang="ja-JP" altLang="en-US" sz="2000" dirty="0" smtClean="0">
                <a:latin typeface="+mn-ea"/>
              </a:rPr>
              <a:t>向上と地域の活力向上</a:t>
            </a:r>
            <a:r>
              <a:rPr lang="ja-JP" altLang="ja-JP" sz="2000" dirty="0" smtClean="0">
                <a:latin typeface="+mn-ea"/>
              </a:rPr>
              <a:t>につなが</a:t>
            </a:r>
            <a:r>
              <a:rPr lang="ja-JP" altLang="en-US" sz="2000" dirty="0" smtClean="0">
                <a:latin typeface="+mn-ea"/>
              </a:rPr>
              <a:t>る</a:t>
            </a:r>
            <a:endParaRPr lang="ja-JP" altLang="en-US" sz="2000" dirty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14653" y="0"/>
            <a:ext cx="9158654" cy="584775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200" dirty="0" smtClean="0">
                <a:solidFill>
                  <a:srgbClr val="FFFFFF"/>
                </a:solidFill>
                <a:latin typeface="+mj-ea"/>
                <a:ea typeface="+mj-ea"/>
              </a:rPr>
              <a:t>　</a:t>
            </a:r>
            <a:r>
              <a:rPr lang="ja-JP" altLang="en-US" sz="32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大阪市ＩＣＴ戦略　骨子</a:t>
            </a:r>
            <a:endParaRPr lang="ja-JP" altLang="en-US" sz="32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5557782" y="2486594"/>
            <a:ext cx="987111" cy="643905"/>
          </a:xfrm>
          <a:custGeom>
            <a:avLst/>
            <a:gdLst>
              <a:gd name="connsiteX0" fmla="*/ 58057 w 1061961"/>
              <a:gd name="connsiteY0" fmla="*/ 36286 h 817638"/>
              <a:gd name="connsiteX1" fmla="*/ 493486 w 1061961"/>
              <a:gd name="connsiteY1" fmla="*/ 137886 h 817638"/>
              <a:gd name="connsiteX2" fmla="*/ 769257 w 1061961"/>
              <a:gd name="connsiteY2" fmla="*/ 341086 h 817638"/>
              <a:gd name="connsiteX3" fmla="*/ 957943 w 1061961"/>
              <a:gd name="connsiteY3" fmla="*/ 166914 h 817638"/>
              <a:gd name="connsiteX4" fmla="*/ 986971 w 1061961"/>
              <a:gd name="connsiteY4" fmla="*/ 747486 h 817638"/>
              <a:gd name="connsiteX5" fmla="*/ 508000 w 1061961"/>
              <a:gd name="connsiteY5" fmla="*/ 587828 h 817638"/>
              <a:gd name="connsiteX6" fmla="*/ 609600 w 1061961"/>
              <a:gd name="connsiteY6" fmla="*/ 442686 h 817638"/>
              <a:gd name="connsiteX7" fmla="*/ 145143 w 1061961"/>
              <a:gd name="connsiteY7" fmla="*/ 65314 h 817638"/>
              <a:gd name="connsiteX8" fmla="*/ 58057 w 1061961"/>
              <a:gd name="connsiteY8" fmla="*/ 36286 h 817638"/>
              <a:gd name="connsiteX0" fmla="*/ 58057 w 1061961"/>
              <a:gd name="connsiteY0" fmla="*/ 36286 h 817638"/>
              <a:gd name="connsiteX1" fmla="*/ 493486 w 1061961"/>
              <a:gd name="connsiteY1" fmla="*/ 137886 h 817638"/>
              <a:gd name="connsiteX2" fmla="*/ 769257 w 1061961"/>
              <a:gd name="connsiteY2" fmla="*/ 341086 h 817638"/>
              <a:gd name="connsiteX3" fmla="*/ 957943 w 1061961"/>
              <a:gd name="connsiteY3" fmla="*/ 166914 h 817638"/>
              <a:gd name="connsiteX4" fmla="*/ 986971 w 1061961"/>
              <a:gd name="connsiteY4" fmla="*/ 747486 h 817638"/>
              <a:gd name="connsiteX5" fmla="*/ 508000 w 1061961"/>
              <a:gd name="connsiteY5" fmla="*/ 587828 h 817638"/>
              <a:gd name="connsiteX6" fmla="*/ 609600 w 1061961"/>
              <a:gd name="connsiteY6" fmla="*/ 442686 h 817638"/>
              <a:gd name="connsiteX7" fmla="*/ 145143 w 1061961"/>
              <a:gd name="connsiteY7" fmla="*/ 65314 h 817638"/>
              <a:gd name="connsiteX8" fmla="*/ 58057 w 1061961"/>
              <a:gd name="connsiteY8" fmla="*/ 36286 h 817638"/>
              <a:gd name="connsiteX0" fmla="*/ 58057 w 1061961"/>
              <a:gd name="connsiteY0" fmla="*/ 36286 h 747486"/>
              <a:gd name="connsiteX1" fmla="*/ 493486 w 1061961"/>
              <a:gd name="connsiteY1" fmla="*/ 137886 h 747486"/>
              <a:gd name="connsiteX2" fmla="*/ 769257 w 1061961"/>
              <a:gd name="connsiteY2" fmla="*/ 341086 h 747486"/>
              <a:gd name="connsiteX3" fmla="*/ 957943 w 1061961"/>
              <a:gd name="connsiteY3" fmla="*/ 166914 h 747486"/>
              <a:gd name="connsiteX4" fmla="*/ 986971 w 1061961"/>
              <a:gd name="connsiteY4" fmla="*/ 747486 h 747486"/>
              <a:gd name="connsiteX5" fmla="*/ 508000 w 1061961"/>
              <a:gd name="connsiteY5" fmla="*/ 587828 h 747486"/>
              <a:gd name="connsiteX6" fmla="*/ 609600 w 1061961"/>
              <a:gd name="connsiteY6" fmla="*/ 442686 h 747486"/>
              <a:gd name="connsiteX7" fmla="*/ 145143 w 1061961"/>
              <a:gd name="connsiteY7" fmla="*/ 65314 h 747486"/>
              <a:gd name="connsiteX8" fmla="*/ 58057 w 1061961"/>
              <a:gd name="connsiteY8" fmla="*/ 36286 h 747486"/>
              <a:gd name="connsiteX0" fmla="*/ 58057 w 1061961"/>
              <a:gd name="connsiteY0" fmla="*/ 36286 h 747486"/>
              <a:gd name="connsiteX1" fmla="*/ 493486 w 1061961"/>
              <a:gd name="connsiteY1" fmla="*/ 137886 h 747486"/>
              <a:gd name="connsiteX2" fmla="*/ 769257 w 1061961"/>
              <a:gd name="connsiteY2" fmla="*/ 341086 h 747486"/>
              <a:gd name="connsiteX3" fmla="*/ 957943 w 1061961"/>
              <a:gd name="connsiteY3" fmla="*/ 166914 h 747486"/>
              <a:gd name="connsiteX4" fmla="*/ 986971 w 1061961"/>
              <a:gd name="connsiteY4" fmla="*/ 747486 h 747486"/>
              <a:gd name="connsiteX5" fmla="*/ 508000 w 1061961"/>
              <a:gd name="connsiteY5" fmla="*/ 587828 h 747486"/>
              <a:gd name="connsiteX6" fmla="*/ 609600 w 1061961"/>
              <a:gd name="connsiteY6" fmla="*/ 442686 h 747486"/>
              <a:gd name="connsiteX7" fmla="*/ 145143 w 1061961"/>
              <a:gd name="connsiteY7" fmla="*/ 65314 h 747486"/>
              <a:gd name="connsiteX8" fmla="*/ 58057 w 1061961"/>
              <a:gd name="connsiteY8" fmla="*/ 36286 h 747486"/>
              <a:gd name="connsiteX0" fmla="*/ 58057 w 1061961"/>
              <a:gd name="connsiteY0" fmla="*/ 39498 h 750698"/>
              <a:gd name="connsiteX1" fmla="*/ 493486 w 1061961"/>
              <a:gd name="connsiteY1" fmla="*/ 141098 h 750698"/>
              <a:gd name="connsiteX2" fmla="*/ 769257 w 1061961"/>
              <a:gd name="connsiteY2" fmla="*/ 344298 h 750698"/>
              <a:gd name="connsiteX3" fmla="*/ 957943 w 1061961"/>
              <a:gd name="connsiteY3" fmla="*/ 170126 h 750698"/>
              <a:gd name="connsiteX4" fmla="*/ 986971 w 1061961"/>
              <a:gd name="connsiteY4" fmla="*/ 750698 h 750698"/>
              <a:gd name="connsiteX5" fmla="*/ 508000 w 1061961"/>
              <a:gd name="connsiteY5" fmla="*/ 591040 h 750698"/>
              <a:gd name="connsiteX6" fmla="*/ 645953 w 1061961"/>
              <a:gd name="connsiteY6" fmla="*/ 450653 h 750698"/>
              <a:gd name="connsiteX7" fmla="*/ 145143 w 1061961"/>
              <a:gd name="connsiteY7" fmla="*/ 68526 h 750698"/>
              <a:gd name="connsiteX8" fmla="*/ 58057 w 1061961"/>
              <a:gd name="connsiteY8" fmla="*/ 39498 h 750698"/>
              <a:gd name="connsiteX0" fmla="*/ 58057 w 1061961"/>
              <a:gd name="connsiteY0" fmla="*/ 39498 h 750698"/>
              <a:gd name="connsiteX1" fmla="*/ 493486 w 1061961"/>
              <a:gd name="connsiteY1" fmla="*/ 141098 h 750698"/>
              <a:gd name="connsiteX2" fmla="*/ 769257 w 1061961"/>
              <a:gd name="connsiteY2" fmla="*/ 344298 h 750698"/>
              <a:gd name="connsiteX3" fmla="*/ 957943 w 1061961"/>
              <a:gd name="connsiteY3" fmla="*/ 170126 h 750698"/>
              <a:gd name="connsiteX4" fmla="*/ 986971 w 1061961"/>
              <a:gd name="connsiteY4" fmla="*/ 750698 h 750698"/>
              <a:gd name="connsiteX5" fmla="*/ 508000 w 1061961"/>
              <a:gd name="connsiteY5" fmla="*/ 591040 h 750698"/>
              <a:gd name="connsiteX6" fmla="*/ 645953 w 1061961"/>
              <a:gd name="connsiteY6" fmla="*/ 450653 h 750698"/>
              <a:gd name="connsiteX7" fmla="*/ 145143 w 1061961"/>
              <a:gd name="connsiteY7" fmla="*/ 68526 h 750698"/>
              <a:gd name="connsiteX8" fmla="*/ 58057 w 1061961"/>
              <a:gd name="connsiteY8" fmla="*/ 39498 h 750698"/>
              <a:gd name="connsiteX0" fmla="*/ 10593 w 1014497"/>
              <a:gd name="connsiteY0" fmla="*/ 15589 h 726789"/>
              <a:gd name="connsiteX1" fmla="*/ 446022 w 1014497"/>
              <a:gd name="connsiteY1" fmla="*/ 117189 h 726789"/>
              <a:gd name="connsiteX2" fmla="*/ 721793 w 1014497"/>
              <a:gd name="connsiteY2" fmla="*/ 320389 h 726789"/>
              <a:gd name="connsiteX3" fmla="*/ 910479 w 1014497"/>
              <a:gd name="connsiteY3" fmla="*/ 146217 h 726789"/>
              <a:gd name="connsiteX4" fmla="*/ 939507 w 1014497"/>
              <a:gd name="connsiteY4" fmla="*/ 726789 h 726789"/>
              <a:gd name="connsiteX5" fmla="*/ 460536 w 1014497"/>
              <a:gd name="connsiteY5" fmla="*/ 567131 h 726789"/>
              <a:gd name="connsiteX6" fmla="*/ 598489 w 1014497"/>
              <a:gd name="connsiteY6" fmla="*/ 426744 h 726789"/>
              <a:gd name="connsiteX7" fmla="*/ 382465 w 1014497"/>
              <a:gd name="connsiteY7" fmla="*/ 210720 h 726789"/>
              <a:gd name="connsiteX8" fmla="*/ 10593 w 1014497"/>
              <a:gd name="connsiteY8" fmla="*/ 15589 h 726789"/>
              <a:gd name="connsiteX0" fmla="*/ 10593 w 1014497"/>
              <a:gd name="connsiteY0" fmla="*/ 15589 h 726789"/>
              <a:gd name="connsiteX1" fmla="*/ 446022 w 1014497"/>
              <a:gd name="connsiteY1" fmla="*/ 117189 h 726789"/>
              <a:gd name="connsiteX2" fmla="*/ 721793 w 1014497"/>
              <a:gd name="connsiteY2" fmla="*/ 320389 h 726789"/>
              <a:gd name="connsiteX3" fmla="*/ 910479 w 1014497"/>
              <a:gd name="connsiteY3" fmla="*/ 146217 h 726789"/>
              <a:gd name="connsiteX4" fmla="*/ 939507 w 1014497"/>
              <a:gd name="connsiteY4" fmla="*/ 726789 h 726789"/>
              <a:gd name="connsiteX5" fmla="*/ 460536 w 1014497"/>
              <a:gd name="connsiteY5" fmla="*/ 567131 h 726789"/>
              <a:gd name="connsiteX6" fmla="*/ 598489 w 1014497"/>
              <a:gd name="connsiteY6" fmla="*/ 426744 h 726789"/>
              <a:gd name="connsiteX7" fmla="*/ 382465 w 1014497"/>
              <a:gd name="connsiteY7" fmla="*/ 210720 h 726789"/>
              <a:gd name="connsiteX8" fmla="*/ 10593 w 1014497"/>
              <a:gd name="connsiteY8" fmla="*/ 15589 h 726789"/>
              <a:gd name="connsiteX0" fmla="*/ 10593 w 1014497"/>
              <a:gd name="connsiteY0" fmla="*/ 15589 h 726789"/>
              <a:gd name="connsiteX1" fmla="*/ 446022 w 1014497"/>
              <a:gd name="connsiteY1" fmla="*/ 117189 h 726789"/>
              <a:gd name="connsiteX2" fmla="*/ 764581 w 1014497"/>
              <a:gd name="connsiteY2" fmla="*/ 275046 h 726789"/>
              <a:gd name="connsiteX3" fmla="*/ 910479 w 1014497"/>
              <a:gd name="connsiteY3" fmla="*/ 146217 h 726789"/>
              <a:gd name="connsiteX4" fmla="*/ 939507 w 1014497"/>
              <a:gd name="connsiteY4" fmla="*/ 726789 h 726789"/>
              <a:gd name="connsiteX5" fmla="*/ 460536 w 1014497"/>
              <a:gd name="connsiteY5" fmla="*/ 567131 h 726789"/>
              <a:gd name="connsiteX6" fmla="*/ 598489 w 1014497"/>
              <a:gd name="connsiteY6" fmla="*/ 426744 h 726789"/>
              <a:gd name="connsiteX7" fmla="*/ 382465 w 1014497"/>
              <a:gd name="connsiteY7" fmla="*/ 210720 h 726789"/>
              <a:gd name="connsiteX8" fmla="*/ 10593 w 1014497"/>
              <a:gd name="connsiteY8" fmla="*/ 15589 h 726789"/>
              <a:gd name="connsiteX0" fmla="*/ 10593 w 1014497"/>
              <a:gd name="connsiteY0" fmla="*/ 15589 h 726789"/>
              <a:gd name="connsiteX1" fmla="*/ 446022 w 1014497"/>
              <a:gd name="connsiteY1" fmla="*/ 117189 h 726789"/>
              <a:gd name="connsiteX2" fmla="*/ 764581 w 1014497"/>
              <a:gd name="connsiteY2" fmla="*/ 275046 h 726789"/>
              <a:gd name="connsiteX3" fmla="*/ 910479 w 1014497"/>
              <a:gd name="connsiteY3" fmla="*/ 146217 h 726789"/>
              <a:gd name="connsiteX4" fmla="*/ 939507 w 1014497"/>
              <a:gd name="connsiteY4" fmla="*/ 726789 h 726789"/>
              <a:gd name="connsiteX5" fmla="*/ 460536 w 1014497"/>
              <a:gd name="connsiteY5" fmla="*/ 567131 h 726789"/>
              <a:gd name="connsiteX6" fmla="*/ 598489 w 1014497"/>
              <a:gd name="connsiteY6" fmla="*/ 426744 h 726789"/>
              <a:gd name="connsiteX7" fmla="*/ 382465 w 1014497"/>
              <a:gd name="connsiteY7" fmla="*/ 210720 h 726789"/>
              <a:gd name="connsiteX8" fmla="*/ 10593 w 1014497"/>
              <a:gd name="connsiteY8" fmla="*/ 15589 h 726789"/>
              <a:gd name="connsiteX0" fmla="*/ 10593 w 1007279"/>
              <a:gd name="connsiteY0" fmla="*/ 30113 h 635149"/>
              <a:gd name="connsiteX1" fmla="*/ 438804 w 1007279"/>
              <a:gd name="connsiteY1" fmla="*/ 25549 h 635149"/>
              <a:gd name="connsiteX2" fmla="*/ 757363 w 1007279"/>
              <a:gd name="connsiteY2" fmla="*/ 183406 h 635149"/>
              <a:gd name="connsiteX3" fmla="*/ 903261 w 1007279"/>
              <a:gd name="connsiteY3" fmla="*/ 54577 h 635149"/>
              <a:gd name="connsiteX4" fmla="*/ 932289 w 1007279"/>
              <a:gd name="connsiteY4" fmla="*/ 635149 h 635149"/>
              <a:gd name="connsiteX5" fmla="*/ 453318 w 1007279"/>
              <a:gd name="connsiteY5" fmla="*/ 475491 h 635149"/>
              <a:gd name="connsiteX6" fmla="*/ 591271 w 1007279"/>
              <a:gd name="connsiteY6" fmla="*/ 335104 h 635149"/>
              <a:gd name="connsiteX7" fmla="*/ 375247 w 1007279"/>
              <a:gd name="connsiteY7" fmla="*/ 119080 h 635149"/>
              <a:gd name="connsiteX8" fmla="*/ 10593 w 1007279"/>
              <a:gd name="connsiteY8" fmla="*/ 30113 h 635149"/>
              <a:gd name="connsiteX0" fmla="*/ 10593 w 1007279"/>
              <a:gd name="connsiteY0" fmla="*/ 30113 h 635149"/>
              <a:gd name="connsiteX1" fmla="*/ 438804 w 1007279"/>
              <a:gd name="connsiteY1" fmla="*/ 25549 h 635149"/>
              <a:gd name="connsiteX2" fmla="*/ 757363 w 1007279"/>
              <a:gd name="connsiteY2" fmla="*/ 183406 h 635149"/>
              <a:gd name="connsiteX3" fmla="*/ 903261 w 1007279"/>
              <a:gd name="connsiteY3" fmla="*/ 54577 h 635149"/>
              <a:gd name="connsiteX4" fmla="*/ 932289 w 1007279"/>
              <a:gd name="connsiteY4" fmla="*/ 635149 h 635149"/>
              <a:gd name="connsiteX5" fmla="*/ 453318 w 1007279"/>
              <a:gd name="connsiteY5" fmla="*/ 475491 h 635149"/>
              <a:gd name="connsiteX6" fmla="*/ 591271 w 1007279"/>
              <a:gd name="connsiteY6" fmla="*/ 335104 h 635149"/>
              <a:gd name="connsiteX7" fmla="*/ 375247 w 1007279"/>
              <a:gd name="connsiteY7" fmla="*/ 119080 h 635149"/>
              <a:gd name="connsiteX8" fmla="*/ 10593 w 1007279"/>
              <a:gd name="connsiteY8" fmla="*/ 30113 h 635149"/>
              <a:gd name="connsiteX0" fmla="*/ 10593 w 1007279"/>
              <a:gd name="connsiteY0" fmla="*/ 30113 h 635149"/>
              <a:gd name="connsiteX1" fmla="*/ 438804 w 1007279"/>
              <a:gd name="connsiteY1" fmla="*/ 25549 h 635149"/>
              <a:gd name="connsiteX2" fmla="*/ 757363 w 1007279"/>
              <a:gd name="connsiteY2" fmla="*/ 183406 h 635149"/>
              <a:gd name="connsiteX3" fmla="*/ 903261 w 1007279"/>
              <a:gd name="connsiteY3" fmla="*/ 54577 h 635149"/>
              <a:gd name="connsiteX4" fmla="*/ 932289 w 1007279"/>
              <a:gd name="connsiteY4" fmla="*/ 635149 h 635149"/>
              <a:gd name="connsiteX5" fmla="*/ 453318 w 1007279"/>
              <a:gd name="connsiteY5" fmla="*/ 475491 h 635149"/>
              <a:gd name="connsiteX6" fmla="*/ 591271 w 1007279"/>
              <a:gd name="connsiteY6" fmla="*/ 335104 h 635149"/>
              <a:gd name="connsiteX7" fmla="*/ 375247 w 1007279"/>
              <a:gd name="connsiteY7" fmla="*/ 119080 h 635149"/>
              <a:gd name="connsiteX8" fmla="*/ 10593 w 1007279"/>
              <a:gd name="connsiteY8" fmla="*/ 30113 h 635149"/>
              <a:gd name="connsiteX0" fmla="*/ 10593 w 981110"/>
              <a:gd name="connsiteY0" fmla="*/ 30113 h 635149"/>
              <a:gd name="connsiteX1" fmla="*/ 438804 w 981110"/>
              <a:gd name="connsiteY1" fmla="*/ 25549 h 635149"/>
              <a:gd name="connsiteX2" fmla="*/ 757363 w 981110"/>
              <a:gd name="connsiteY2" fmla="*/ 183406 h 635149"/>
              <a:gd name="connsiteX3" fmla="*/ 903261 w 981110"/>
              <a:gd name="connsiteY3" fmla="*/ 54577 h 635149"/>
              <a:gd name="connsiteX4" fmla="*/ 932289 w 981110"/>
              <a:gd name="connsiteY4" fmla="*/ 635149 h 635149"/>
              <a:gd name="connsiteX5" fmla="*/ 453318 w 981110"/>
              <a:gd name="connsiteY5" fmla="*/ 475491 h 635149"/>
              <a:gd name="connsiteX6" fmla="*/ 591271 w 981110"/>
              <a:gd name="connsiteY6" fmla="*/ 335104 h 635149"/>
              <a:gd name="connsiteX7" fmla="*/ 375247 w 981110"/>
              <a:gd name="connsiteY7" fmla="*/ 119080 h 635149"/>
              <a:gd name="connsiteX8" fmla="*/ 10593 w 981110"/>
              <a:gd name="connsiteY8" fmla="*/ 30113 h 635149"/>
              <a:gd name="connsiteX0" fmla="*/ 10593 w 981110"/>
              <a:gd name="connsiteY0" fmla="*/ 30113 h 635149"/>
              <a:gd name="connsiteX1" fmla="*/ 438804 w 981110"/>
              <a:gd name="connsiteY1" fmla="*/ 25549 h 635149"/>
              <a:gd name="connsiteX2" fmla="*/ 757363 w 981110"/>
              <a:gd name="connsiteY2" fmla="*/ 183406 h 635149"/>
              <a:gd name="connsiteX3" fmla="*/ 844102 w 981110"/>
              <a:gd name="connsiteY3" fmla="*/ 98481 h 635149"/>
              <a:gd name="connsiteX4" fmla="*/ 932289 w 981110"/>
              <a:gd name="connsiteY4" fmla="*/ 635149 h 635149"/>
              <a:gd name="connsiteX5" fmla="*/ 453318 w 981110"/>
              <a:gd name="connsiteY5" fmla="*/ 475491 h 635149"/>
              <a:gd name="connsiteX6" fmla="*/ 591271 w 981110"/>
              <a:gd name="connsiteY6" fmla="*/ 335104 h 635149"/>
              <a:gd name="connsiteX7" fmla="*/ 375247 w 981110"/>
              <a:gd name="connsiteY7" fmla="*/ 119080 h 635149"/>
              <a:gd name="connsiteX8" fmla="*/ 10593 w 981110"/>
              <a:gd name="connsiteY8" fmla="*/ 30113 h 635149"/>
              <a:gd name="connsiteX0" fmla="*/ 46897 w 1017414"/>
              <a:gd name="connsiteY0" fmla="*/ 32669 h 637705"/>
              <a:gd name="connsiteX1" fmla="*/ 130167 w 1017414"/>
              <a:gd name="connsiteY1" fmla="*/ 17332 h 637705"/>
              <a:gd name="connsiteX2" fmla="*/ 475108 w 1017414"/>
              <a:gd name="connsiteY2" fmla="*/ 28105 h 637705"/>
              <a:gd name="connsiteX3" fmla="*/ 793667 w 1017414"/>
              <a:gd name="connsiteY3" fmla="*/ 185962 h 637705"/>
              <a:gd name="connsiteX4" fmla="*/ 880406 w 1017414"/>
              <a:gd name="connsiteY4" fmla="*/ 101037 h 637705"/>
              <a:gd name="connsiteX5" fmla="*/ 968593 w 1017414"/>
              <a:gd name="connsiteY5" fmla="*/ 637705 h 637705"/>
              <a:gd name="connsiteX6" fmla="*/ 489622 w 1017414"/>
              <a:gd name="connsiteY6" fmla="*/ 478047 h 637705"/>
              <a:gd name="connsiteX7" fmla="*/ 627575 w 1017414"/>
              <a:gd name="connsiteY7" fmla="*/ 337660 h 637705"/>
              <a:gd name="connsiteX8" fmla="*/ 411551 w 1017414"/>
              <a:gd name="connsiteY8" fmla="*/ 121636 h 637705"/>
              <a:gd name="connsiteX9" fmla="*/ 46897 w 1017414"/>
              <a:gd name="connsiteY9" fmla="*/ 32669 h 637705"/>
              <a:gd name="connsiteX0" fmla="*/ 0 w 970517"/>
              <a:gd name="connsiteY0" fmla="*/ 32669 h 637705"/>
              <a:gd name="connsiteX1" fmla="*/ 83270 w 970517"/>
              <a:gd name="connsiteY1" fmla="*/ 17332 h 637705"/>
              <a:gd name="connsiteX2" fmla="*/ 428211 w 970517"/>
              <a:gd name="connsiteY2" fmla="*/ 28105 h 637705"/>
              <a:gd name="connsiteX3" fmla="*/ 746770 w 970517"/>
              <a:gd name="connsiteY3" fmla="*/ 185962 h 637705"/>
              <a:gd name="connsiteX4" fmla="*/ 833509 w 970517"/>
              <a:gd name="connsiteY4" fmla="*/ 101037 h 637705"/>
              <a:gd name="connsiteX5" fmla="*/ 921696 w 970517"/>
              <a:gd name="connsiteY5" fmla="*/ 637705 h 637705"/>
              <a:gd name="connsiteX6" fmla="*/ 442725 w 970517"/>
              <a:gd name="connsiteY6" fmla="*/ 478047 h 637705"/>
              <a:gd name="connsiteX7" fmla="*/ 580678 w 970517"/>
              <a:gd name="connsiteY7" fmla="*/ 337660 h 637705"/>
              <a:gd name="connsiteX8" fmla="*/ 364654 w 970517"/>
              <a:gd name="connsiteY8" fmla="*/ 121636 h 637705"/>
              <a:gd name="connsiteX9" fmla="*/ 0 w 970517"/>
              <a:gd name="connsiteY9" fmla="*/ 32669 h 637705"/>
              <a:gd name="connsiteX0" fmla="*/ 0 w 970517"/>
              <a:gd name="connsiteY0" fmla="*/ 35274 h 640310"/>
              <a:gd name="connsiteX1" fmla="*/ 180405 w 970517"/>
              <a:gd name="connsiteY1" fmla="*/ 4310 h 640310"/>
              <a:gd name="connsiteX2" fmla="*/ 428211 w 970517"/>
              <a:gd name="connsiteY2" fmla="*/ 30710 h 640310"/>
              <a:gd name="connsiteX3" fmla="*/ 746770 w 970517"/>
              <a:gd name="connsiteY3" fmla="*/ 188567 h 640310"/>
              <a:gd name="connsiteX4" fmla="*/ 833509 w 970517"/>
              <a:gd name="connsiteY4" fmla="*/ 103642 h 640310"/>
              <a:gd name="connsiteX5" fmla="*/ 921696 w 970517"/>
              <a:gd name="connsiteY5" fmla="*/ 640310 h 640310"/>
              <a:gd name="connsiteX6" fmla="*/ 442725 w 970517"/>
              <a:gd name="connsiteY6" fmla="*/ 480652 h 640310"/>
              <a:gd name="connsiteX7" fmla="*/ 580678 w 970517"/>
              <a:gd name="connsiteY7" fmla="*/ 340265 h 640310"/>
              <a:gd name="connsiteX8" fmla="*/ 364654 w 970517"/>
              <a:gd name="connsiteY8" fmla="*/ 124241 h 640310"/>
              <a:gd name="connsiteX9" fmla="*/ 0 w 970517"/>
              <a:gd name="connsiteY9" fmla="*/ 35274 h 640310"/>
              <a:gd name="connsiteX0" fmla="*/ 0 w 970517"/>
              <a:gd name="connsiteY0" fmla="*/ 36613 h 641649"/>
              <a:gd name="connsiteX1" fmla="*/ 180405 w 970517"/>
              <a:gd name="connsiteY1" fmla="*/ 5649 h 641649"/>
              <a:gd name="connsiteX2" fmla="*/ 505825 w 970517"/>
              <a:gd name="connsiteY2" fmla="*/ 30710 h 641649"/>
              <a:gd name="connsiteX3" fmla="*/ 746770 w 970517"/>
              <a:gd name="connsiteY3" fmla="*/ 189906 h 641649"/>
              <a:gd name="connsiteX4" fmla="*/ 833509 w 970517"/>
              <a:gd name="connsiteY4" fmla="*/ 104981 h 641649"/>
              <a:gd name="connsiteX5" fmla="*/ 921696 w 970517"/>
              <a:gd name="connsiteY5" fmla="*/ 641649 h 641649"/>
              <a:gd name="connsiteX6" fmla="*/ 442725 w 970517"/>
              <a:gd name="connsiteY6" fmla="*/ 481991 h 641649"/>
              <a:gd name="connsiteX7" fmla="*/ 580678 w 970517"/>
              <a:gd name="connsiteY7" fmla="*/ 341604 h 641649"/>
              <a:gd name="connsiteX8" fmla="*/ 364654 w 970517"/>
              <a:gd name="connsiteY8" fmla="*/ 125580 h 641649"/>
              <a:gd name="connsiteX9" fmla="*/ 0 w 970517"/>
              <a:gd name="connsiteY9" fmla="*/ 36613 h 641649"/>
              <a:gd name="connsiteX0" fmla="*/ 0 w 987111"/>
              <a:gd name="connsiteY0" fmla="*/ 49561 h 641649"/>
              <a:gd name="connsiteX1" fmla="*/ 196999 w 987111"/>
              <a:gd name="connsiteY1" fmla="*/ 5649 h 641649"/>
              <a:gd name="connsiteX2" fmla="*/ 522419 w 987111"/>
              <a:gd name="connsiteY2" fmla="*/ 30710 h 641649"/>
              <a:gd name="connsiteX3" fmla="*/ 763364 w 987111"/>
              <a:gd name="connsiteY3" fmla="*/ 189906 h 641649"/>
              <a:gd name="connsiteX4" fmla="*/ 850103 w 987111"/>
              <a:gd name="connsiteY4" fmla="*/ 104981 h 641649"/>
              <a:gd name="connsiteX5" fmla="*/ 938290 w 987111"/>
              <a:gd name="connsiteY5" fmla="*/ 641649 h 641649"/>
              <a:gd name="connsiteX6" fmla="*/ 459319 w 987111"/>
              <a:gd name="connsiteY6" fmla="*/ 481991 h 641649"/>
              <a:gd name="connsiteX7" fmla="*/ 597272 w 987111"/>
              <a:gd name="connsiteY7" fmla="*/ 341604 h 641649"/>
              <a:gd name="connsiteX8" fmla="*/ 381248 w 987111"/>
              <a:gd name="connsiteY8" fmla="*/ 125580 h 641649"/>
              <a:gd name="connsiteX9" fmla="*/ 0 w 987111"/>
              <a:gd name="connsiteY9" fmla="*/ 49561 h 641649"/>
              <a:gd name="connsiteX0" fmla="*/ 0 w 987111"/>
              <a:gd name="connsiteY0" fmla="*/ 49561 h 641649"/>
              <a:gd name="connsiteX1" fmla="*/ 196999 w 987111"/>
              <a:gd name="connsiteY1" fmla="*/ 5649 h 641649"/>
              <a:gd name="connsiteX2" fmla="*/ 522419 w 987111"/>
              <a:gd name="connsiteY2" fmla="*/ 30710 h 641649"/>
              <a:gd name="connsiteX3" fmla="*/ 763364 w 987111"/>
              <a:gd name="connsiteY3" fmla="*/ 189906 h 641649"/>
              <a:gd name="connsiteX4" fmla="*/ 850103 w 987111"/>
              <a:gd name="connsiteY4" fmla="*/ 104981 h 641649"/>
              <a:gd name="connsiteX5" fmla="*/ 938290 w 987111"/>
              <a:gd name="connsiteY5" fmla="*/ 641649 h 641649"/>
              <a:gd name="connsiteX6" fmla="*/ 459319 w 987111"/>
              <a:gd name="connsiteY6" fmla="*/ 481991 h 641649"/>
              <a:gd name="connsiteX7" fmla="*/ 597272 w 987111"/>
              <a:gd name="connsiteY7" fmla="*/ 341604 h 641649"/>
              <a:gd name="connsiteX8" fmla="*/ 381248 w 987111"/>
              <a:gd name="connsiteY8" fmla="*/ 125580 h 641649"/>
              <a:gd name="connsiteX9" fmla="*/ 0 w 987111"/>
              <a:gd name="connsiteY9" fmla="*/ 49561 h 641649"/>
              <a:gd name="connsiteX0" fmla="*/ 0 w 987111"/>
              <a:gd name="connsiteY0" fmla="*/ 51817 h 643905"/>
              <a:gd name="connsiteX1" fmla="*/ 196999 w 987111"/>
              <a:gd name="connsiteY1" fmla="*/ 7905 h 643905"/>
              <a:gd name="connsiteX2" fmla="*/ 522419 w 987111"/>
              <a:gd name="connsiteY2" fmla="*/ 32966 h 643905"/>
              <a:gd name="connsiteX3" fmla="*/ 763364 w 987111"/>
              <a:gd name="connsiteY3" fmla="*/ 192162 h 643905"/>
              <a:gd name="connsiteX4" fmla="*/ 850103 w 987111"/>
              <a:gd name="connsiteY4" fmla="*/ 107237 h 643905"/>
              <a:gd name="connsiteX5" fmla="*/ 938290 w 987111"/>
              <a:gd name="connsiteY5" fmla="*/ 643905 h 643905"/>
              <a:gd name="connsiteX6" fmla="*/ 459319 w 987111"/>
              <a:gd name="connsiteY6" fmla="*/ 484247 h 643905"/>
              <a:gd name="connsiteX7" fmla="*/ 597272 w 987111"/>
              <a:gd name="connsiteY7" fmla="*/ 343860 h 643905"/>
              <a:gd name="connsiteX8" fmla="*/ 381248 w 987111"/>
              <a:gd name="connsiteY8" fmla="*/ 127836 h 643905"/>
              <a:gd name="connsiteX9" fmla="*/ 0 w 987111"/>
              <a:gd name="connsiteY9" fmla="*/ 51817 h 643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7111" h="643905">
                <a:moveTo>
                  <a:pt x="0" y="51817"/>
                </a:moveTo>
                <a:cubicBezTo>
                  <a:pt x="65666" y="37180"/>
                  <a:pt x="115979" y="23584"/>
                  <a:pt x="196999" y="7905"/>
                </a:cubicBezTo>
                <a:cubicBezTo>
                  <a:pt x="289799" y="0"/>
                  <a:pt x="428025" y="2256"/>
                  <a:pt x="522419" y="32966"/>
                </a:cubicBezTo>
                <a:cubicBezTo>
                  <a:pt x="616813" y="63676"/>
                  <a:pt x="621289" y="67046"/>
                  <a:pt x="763364" y="192162"/>
                </a:cubicBezTo>
                <a:lnTo>
                  <a:pt x="850103" y="107237"/>
                </a:lnTo>
                <a:cubicBezTo>
                  <a:pt x="886389" y="174970"/>
                  <a:pt x="987111" y="346170"/>
                  <a:pt x="938290" y="643905"/>
                </a:cubicBezTo>
                <a:cubicBezTo>
                  <a:pt x="748727" y="549850"/>
                  <a:pt x="727051" y="545589"/>
                  <a:pt x="459319" y="484247"/>
                </a:cubicBezTo>
                <a:lnTo>
                  <a:pt x="597272" y="343860"/>
                </a:lnTo>
                <a:cubicBezTo>
                  <a:pt x="536796" y="256774"/>
                  <a:pt x="480793" y="176510"/>
                  <a:pt x="381248" y="127836"/>
                </a:cubicBezTo>
                <a:cubicBezTo>
                  <a:pt x="281703" y="79162"/>
                  <a:pt x="46897" y="69201"/>
                  <a:pt x="0" y="51817"/>
                </a:cubicBezTo>
                <a:close/>
              </a:path>
            </a:pathLst>
          </a:custGeom>
          <a:solidFill>
            <a:schemeClr val="accent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3639069" y="2076503"/>
            <a:ext cx="1735519" cy="1464088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情報の</a:t>
            </a:r>
            <a:r>
              <a:rPr kumimoji="1" lang="ja-JP" altLang="en-US" sz="1700" b="1" dirty="0" smtClean="0">
                <a:solidFill>
                  <a:schemeClr val="tx1"/>
                </a:solidFill>
                <a:latin typeface="+mn-ea"/>
              </a:rPr>
              <a:t>オープン化</a:t>
            </a:r>
            <a:endParaRPr kumimoji="1" lang="ja-JP" altLang="en-US" sz="17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5868143" y="3203444"/>
            <a:ext cx="1728467" cy="1660063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地域活動、企業活動の活性化</a:t>
            </a:r>
            <a:endParaRPr kumimoji="1" lang="ja-JP" altLang="en-US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3700772" y="4509119"/>
            <a:ext cx="1741937" cy="150039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地域の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担い手拡大、</a:t>
            </a:r>
            <a:endParaRPr lang="en-US" altLang="ja-JP" sz="1600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新しい公共</a:t>
            </a:r>
            <a:endParaRPr kumimoji="1" lang="ja-JP" altLang="en-US" sz="16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1323282" y="3203444"/>
            <a:ext cx="1872299" cy="168964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行政の</a:t>
            </a:r>
            <a:endParaRPr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役割変化</a:t>
            </a:r>
            <a:endParaRPr kumimoji="1" lang="ja-JP" altLang="en-US" sz="2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0" name="フリーフォーム 19"/>
          <p:cNvSpPr/>
          <p:nvPr/>
        </p:nvSpPr>
        <p:spPr>
          <a:xfrm rot="6660000">
            <a:off x="5584043" y="4795899"/>
            <a:ext cx="987111" cy="643905"/>
          </a:xfrm>
          <a:custGeom>
            <a:avLst/>
            <a:gdLst>
              <a:gd name="connsiteX0" fmla="*/ 58057 w 1061961"/>
              <a:gd name="connsiteY0" fmla="*/ 36286 h 817638"/>
              <a:gd name="connsiteX1" fmla="*/ 493486 w 1061961"/>
              <a:gd name="connsiteY1" fmla="*/ 137886 h 817638"/>
              <a:gd name="connsiteX2" fmla="*/ 769257 w 1061961"/>
              <a:gd name="connsiteY2" fmla="*/ 341086 h 817638"/>
              <a:gd name="connsiteX3" fmla="*/ 957943 w 1061961"/>
              <a:gd name="connsiteY3" fmla="*/ 166914 h 817638"/>
              <a:gd name="connsiteX4" fmla="*/ 986971 w 1061961"/>
              <a:gd name="connsiteY4" fmla="*/ 747486 h 817638"/>
              <a:gd name="connsiteX5" fmla="*/ 508000 w 1061961"/>
              <a:gd name="connsiteY5" fmla="*/ 587828 h 817638"/>
              <a:gd name="connsiteX6" fmla="*/ 609600 w 1061961"/>
              <a:gd name="connsiteY6" fmla="*/ 442686 h 817638"/>
              <a:gd name="connsiteX7" fmla="*/ 145143 w 1061961"/>
              <a:gd name="connsiteY7" fmla="*/ 65314 h 817638"/>
              <a:gd name="connsiteX8" fmla="*/ 58057 w 1061961"/>
              <a:gd name="connsiteY8" fmla="*/ 36286 h 817638"/>
              <a:gd name="connsiteX0" fmla="*/ 58057 w 1061961"/>
              <a:gd name="connsiteY0" fmla="*/ 36286 h 817638"/>
              <a:gd name="connsiteX1" fmla="*/ 493486 w 1061961"/>
              <a:gd name="connsiteY1" fmla="*/ 137886 h 817638"/>
              <a:gd name="connsiteX2" fmla="*/ 769257 w 1061961"/>
              <a:gd name="connsiteY2" fmla="*/ 341086 h 817638"/>
              <a:gd name="connsiteX3" fmla="*/ 957943 w 1061961"/>
              <a:gd name="connsiteY3" fmla="*/ 166914 h 817638"/>
              <a:gd name="connsiteX4" fmla="*/ 986971 w 1061961"/>
              <a:gd name="connsiteY4" fmla="*/ 747486 h 817638"/>
              <a:gd name="connsiteX5" fmla="*/ 508000 w 1061961"/>
              <a:gd name="connsiteY5" fmla="*/ 587828 h 817638"/>
              <a:gd name="connsiteX6" fmla="*/ 609600 w 1061961"/>
              <a:gd name="connsiteY6" fmla="*/ 442686 h 817638"/>
              <a:gd name="connsiteX7" fmla="*/ 145143 w 1061961"/>
              <a:gd name="connsiteY7" fmla="*/ 65314 h 817638"/>
              <a:gd name="connsiteX8" fmla="*/ 58057 w 1061961"/>
              <a:gd name="connsiteY8" fmla="*/ 36286 h 817638"/>
              <a:gd name="connsiteX0" fmla="*/ 58057 w 1061961"/>
              <a:gd name="connsiteY0" fmla="*/ 36286 h 747486"/>
              <a:gd name="connsiteX1" fmla="*/ 493486 w 1061961"/>
              <a:gd name="connsiteY1" fmla="*/ 137886 h 747486"/>
              <a:gd name="connsiteX2" fmla="*/ 769257 w 1061961"/>
              <a:gd name="connsiteY2" fmla="*/ 341086 h 747486"/>
              <a:gd name="connsiteX3" fmla="*/ 957943 w 1061961"/>
              <a:gd name="connsiteY3" fmla="*/ 166914 h 747486"/>
              <a:gd name="connsiteX4" fmla="*/ 986971 w 1061961"/>
              <a:gd name="connsiteY4" fmla="*/ 747486 h 747486"/>
              <a:gd name="connsiteX5" fmla="*/ 508000 w 1061961"/>
              <a:gd name="connsiteY5" fmla="*/ 587828 h 747486"/>
              <a:gd name="connsiteX6" fmla="*/ 609600 w 1061961"/>
              <a:gd name="connsiteY6" fmla="*/ 442686 h 747486"/>
              <a:gd name="connsiteX7" fmla="*/ 145143 w 1061961"/>
              <a:gd name="connsiteY7" fmla="*/ 65314 h 747486"/>
              <a:gd name="connsiteX8" fmla="*/ 58057 w 1061961"/>
              <a:gd name="connsiteY8" fmla="*/ 36286 h 747486"/>
              <a:gd name="connsiteX0" fmla="*/ 58057 w 1061961"/>
              <a:gd name="connsiteY0" fmla="*/ 36286 h 747486"/>
              <a:gd name="connsiteX1" fmla="*/ 493486 w 1061961"/>
              <a:gd name="connsiteY1" fmla="*/ 137886 h 747486"/>
              <a:gd name="connsiteX2" fmla="*/ 769257 w 1061961"/>
              <a:gd name="connsiteY2" fmla="*/ 341086 h 747486"/>
              <a:gd name="connsiteX3" fmla="*/ 957943 w 1061961"/>
              <a:gd name="connsiteY3" fmla="*/ 166914 h 747486"/>
              <a:gd name="connsiteX4" fmla="*/ 986971 w 1061961"/>
              <a:gd name="connsiteY4" fmla="*/ 747486 h 747486"/>
              <a:gd name="connsiteX5" fmla="*/ 508000 w 1061961"/>
              <a:gd name="connsiteY5" fmla="*/ 587828 h 747486"/>
              <a:gd name="connsiteX6" fmla="*/ 609600 w 1061961"/>
              <a:gd name="connsiteY6" fmla="*/ 442686 h 747486"/>
              <a:gd name="connsiteX7" fmla="*/ 145143 w 1061961"/>
              <a:gd name="connsiteY7" fmla="*/ 65314 h 747486"/>
              <a:gd name="connsiteX8" fmla="*/ 58057 w 1061961"/>
              <a:gd name="connsiteY8" fmla="*/ 36286 h 747486"/>
              <a:gd name="connsiteX0" fmla="*/ 58057 w 1061961"/>
              <a:gd name="connsiteY0" fmla="*/ 39498 h 750698"/>
              <a:gd name="connsiteX1" fmla="*/ 493486 w 1061961"/>
              <a:gd name="connsiteY1" fmla="*/ 141098 h 750698"/>
              <a:gd name="connsiteX2" fmla="*/ 769257 w 1061961"/>
              <a:gd name="connsiteY2" fmla="*/ 344298 h 750698"/>
              <a:gd name="connsiteX3" fmla="*/ 957943 w 1061961"/>
              <a:gd name="connsiteY3" fmla="*/ 170126 h 750698"/>
              <a:gd name="connsiteX4" fmla="*/ 986971 w 1061961"/>
              <a:gd name="connsiteY4" fmla="*/ 750698 h 750698"/>
              <a:gd name="connsiteX5" fmla="*/ 508000 w 1061961"/>
              <a:gd name="connsiteY5" fmla="*/ 591040 h 750698"/>
              <a:gd name="connsiteX6" fmla="*/ 645953 w 1061961"/>
              <a:gd name="connsiteY6" fmla="*/ 450653 h 750698"/>
              <a:gd name="connsiteX7" fmla="*/ 145143 w 1061961"/>
              <a:gd name="connsiteY7" fmla="*/ 68526 h 750698"/>
              <a:gd name="connsiteX8" fmla="*/ 58057 w 1061961"/>
              <a:gd name="connsiteY8" fmla="*/ 39498 h 750698"/>
              <a:gd name="connsiteX0" fmla="*/ 58057 w 1061961"/>
              <a:gd name="connsiteY0" fmla="*/ 39498 h 750698"/>
              <a:gd name="connsiteX1" fmla="*/ 493486 w 1061961"/>
              <a:gd name="connsiteY1" fmla="*/ 141098 h 750698"/>
              <a:gd name="connsiteX2" fmla="*/ 769257 w 1061961"/>
              <a:gd name="connsiteY2" fmla="*/ 344298 h 750698"/>
              <a:gd name="connsiteX3" fmla="*/ 957943 w 1061961"/>
              <a:gd name="connsiteY3" fmla="*/ 170126 h 750698"/>
              <a:gd name="connsiteX4" fmla="*/ 986971 w 1061961"/>
              <a:gd name="connsiteY4" fmla="*/ 750698 h 750698"/>
              <a:gd name="connsiteX5" fmla="*/ 508000 w 1061961"/>
              <a:gd name="connsiteY5" fmla="*/ 591040 h 750698"/>
              <a:gd name="connsiteX6" fmla="*/ 645953 w 1061961"/>
              <a:gd name="connsiteY6" fmla="*/ 450653 h 750698"/>
              <a:gd name="connsiteX7" fmla="*/ 145143 w 1061961"/>
              <a:gd name="connsiteY7" fmla="*/ 68526 h 750698"/>
              <a:gd name="connsiteX8" fmla="*/ 58057 w 1061961"/>
              <a:gd name="connsiteY8" fmla="*/ 39498 h 750698"/>
              <a:gd name="connsiteX0" fmla="*/ 10593 w 1014497"/>
              <a:gd name="connsiteY0" fmla="*/ 15589 h 726789"/>
              <a:gd name="connsiteX1" fmla="*/ 446022 w 1014497"/>
              <a:gd name="connsiteY1" fmla="*/ 117189 h 726789"/>
              <a:gd name="connsiteX2" fmla="*/ 721793 w 1014497"/>
              <a:gd name="connsiteY2" fmla="*/ 320389 h 726789"/>
              <a:gd name="connsiteX3" fmla="*/ 910479 w 1014497"/>
              <a:gd name="connsiteY3" fmla="*/ 146217 h 726789"/>
              <a:gd name="connsiteX4" fmla="*/ 939507 w 1014497"/>
              <a:gd name="connsiteY4" fmla="*/ 726789 h 726789"/>
              <a:gd name="connsiteX5" fmla="*/ 460536 w 1014497"/>
              <a:gd name="connsiteY5" fmla="*/ 567131 h 726789"/>
              <a:gd name="connsiteX6" fmla="*/ 598489 w 1014497"/>
              <a:gd name="connsiteY6" fmla="*/ 426744 h 726789"/>
              <a:gd name="connsiteX7" fmla="*/ 382465 w 1014497"/>
              <a:gd name="connsiteY7" fmla="*/ 210720 h 726789"/>
              <a:gd name="connsiteX8" fmla="*/ 10593 w 1014497"/>
              <a:gd name="connsiteY8" fmla="*/ 15589 h 726789"/>
              <a:gd name="connsiteX0" fmla="*/ 10593 w 1014497"/>
              <a:gd name="connsiteY0" fmla="*/ 15589 h 726789"/>
              <a:gd name="connsiteX1" fmla="*/ 446022 w 1014497"/>
              <a:gd name="connsiteY1" fmla="*/ 117189 h 726789"/>
              <a:gd name="connsiteX2" fmla="*/ 721793 w 1014497"/>
              <a:gd name="connsiteY2" fmla="*/ 320389 h 726789"/>
              <a:gd name="connsiteX3" fmla="*/ 910479 w 1014497"/>
              <a:gd name="connsiteY3" fmla="*/ 146217 h 726789"/>
              <a:gd name="connsiteX4" fmla="*/ 939507 w 1014497"/>
              <a:gd name="connsiteY4" fmla="*/ 726789 h 726789"/>
              <a:gd name="connsiteX5" fmla="*/ 460536 w 1014497"/>
              <a:gd name="connsiteY5" fmla="*/ 567131 h 726789"/>
              <a:gd name="connsiteX6" fmla="*/ 598489 w 1014497"/>
              <a:gd name="connsiteY6" fmla="*/ 426744 h 726789"/>
              <a:gd name="connsiteX7" fmla="*/ 382465 w 1014497"/>
              <a:gd name="connsiteY7" fmla="*/ 210720 h 726789"/>
              <a:gd name="connsiteX8" fmla="*/ 10593 w 1014497"/>
              <a:gd name="connsiteY8" fmla="*/ 15589 h 726789"/>
              <a:gd name="connsiteX0" fmla="*/ 10593 w 1014497"/>
              <a:gd name="connsiteY0" fmla="*/ 15589 h 726789"/>
              <a:gd name="connsiteX1" fmla="*/ 446022 w 1014497"/>
              <a:gd name="connsiteY1" fmla="*/ 117189 h 726789"/>
              <a:gd name="connsiteX2" fmla="*/ 764581 w 1014497"/>
              <a:gd name="connsiteY2" fmla="*/ 275046 h 726789"/>
              <a:gd name="connsiteX3" fmla="*/ 910479 w 1014497"/>
              <a:gd name="connsiteY3" fmla="*/ 146217 h 726789"/>
              <a:gd name="connsiteX4" fmla="*/ 939507 w 1014497"/>
              <a:gd name="connsiteY4" fmla="*/ 726789 h 726789"/>
              <a:gd name="connsiteX5" fmla="*/ 460536 w 1014497"/>
              <a:gd name="connsiteY5" fmla="*/ 567131 h 726789"/>
              <a:gd name="connsiteX6" fmla="*/ 598489 w 1014497"/>
              <a:gd name="connsiteY6" fmla="*/ 426744 h 726789"/>
              <a:gd name="connsiteX7" fmla="*/ 382465 w 1014497"/>
              <a:gd name="connsiteY7" fmla="*/ 210720 h 726789"/>
              <a:gd name="connsiteX8" fmla="*/ 10593 w 1014497"/>
              <a:gd name="connsiteY8" fmla="*/ 15589 h 726789"/>
              <a:gd name="connsiteX0" fmla="*/ 10593 w 1014497"/>
              <a:gd name="connsiteY0" fmla="*/ 15589 h 726789"/>
              <a:gd name="connsiteX1" fmla="*/ 446022 w 1014497"/>
              <a:gd name="connsiteY1" fmla="*/ 117189 h 726789"/>
              <a:gd name="connsiteX2" fmla="*/ 764581 w 1014497"/>
              <a:gd name="connsiteY2" fmla="*/ 275046 h 726789"/>
              <a:gd name="connsiteX3" fmla="*/ 910479 w 1014497"/>
              <a:gd name="connsiteY3" fmla="*/ 146217 h 726789"/>
              <a:gd name="connsiteX4" fmla="*/ 939507 w 1014497"/>
              <a:gd name="connsiteY4" fmla="*/ 726789 h 726789"/>
              <a:gd name="connsiteX5" fmla="*/ 460536 w 1014497"/>
              <a:gd name="connsiteY5" fmla="*/ 567131 h 726789"/>
              <a:gd name="connsiteX6" fmla="*/ 598489 w 1014497"/>
              <a:gd name="connsiteY6" fmla="*/ 426744 h 726789"/>
              <a:gd name="connsiteX7" fmla="*/ 382465 w 1014497"/>
              <a:gd name="connsiteY7" fmla="*/ 210720 h 726789"/>
              <a:gd name="connsiteX8" fmla="*/ 10593 w 1014497"/>
              <a:gd name="connsiteY8" fmla="*/ 15589 h 726789"/>
              <a:gd name="connsiteX0" fmla="*/ 10593 w 1007279"/>
              <a:gd name="connsiteY0" fmla="*/ 30113 h 635149"/>
              <a:gd name="connsiteX1" fmla="*/ 438804 w 1007279"/>
              <a:gd name="connsiteY1" fmla="*/ 25549 h 635149"/>
              <a:gd name="connsiteX2" fmla="*/ 757363 w 1007279"/>
              <a:gd name="connsiteY2" fmla="*/ 183406 h 635149"/>
              <a:gd name="connsiteX3" fmla="*/ 903261 w 1007279"/>
              <a:gd name="connsiteY3" fmla="*/ 54577 h 635149"/>
              <a:gd name="connsiteX4" fmla="*/ 932289 w 1007279"/>
              <a:gd name="connsiteY4" fmla="*/ 635149 h 635149"/>
              <a:gd name="connsiteX5" fmla="*/ 453318 w 1007279"/>
              <a:gd name="connsiteY5" fmla="*/ 475491 h 635149"/>
              <a:gd name="connsiteX6" fmla="*/ 591271 w 1007279"/>
              <a:gd name="connsiteY6" fmla="*/ 335104 h 635149"/>
              <a:gd name="connsiteX7" fmla="*/ 375247 w 1007279"/>
              <a:gd name="connsiteY7" fmla="*/ 119080 h 635149"/>
              <a:gd name="connsiteX8" fmla="*/ 10593 w 1007279"/>
              <a:gd name="connsiteY8" fmla="*/ 30113 h 635149"/>
              <a:gd name="connsiteX0" fmla="*/ 10593 w 1007279"/>
              <a:gd name="connsiteY0" fmla="*/ 30113 h 635149"/>
              <a:gd name="connsiteX1" fmla="*/ 438804 w 1007279"/>
              <a:gd name="connsiteY1" fmla="*/ 25549 h 635149"/>
              <a:gd name="connsiteX2" fmla="*/ 757363 w 1007279"/>
              <a:gd name="connsiteY2" fmla="*/ 183406 h 635149"/>
              <a:gd name="connsiteX3" fmla="*/ 903261 w 1007279"/>
              <a:gd name="connsiteY3" fmla="*/ 54577 h 635149"/>
              <a:gd name="connsiteX4" fmla="*/ 932289 w 1007279"/>
              <a:gd name="connsiteY4" fmla="*/ 635149 h 635149"/>
              <a:gd name="connsiteX5" fmla="*/ 453318 w 1007279"/>
              <a:gd name="connsiteY5" fmla="*/ 475491 h 635149"/>
              <a:gd name="connsiteX6" fmla="*/ 591271 w 1007279"/>
              <a:gd name="connsiteY6" fmla="*/ 335104 h 635149"/>
              <a:gd name="connsiteX7" fmla="*/ 375247 w 1007279"/>
              <a:gd name="connsiteY7" fmla="*/ 119080 h 635149"/>
              <a:gd name="connsiteX8" fmla="*/ 10593 w 1007279"/>
              <a:gd name="connsiteY8" fmla="*/ 30113 h 635149"/>
              <a:gd name="connsiteX0" fmla="*/ 10593 w 1007279"/>
              <a:gd name="connsiteY0" fmla="*/ 30113 h 635149"/>
              <a:gd name="connsiteX1" fmla="*/ 438804 w 1007279"/>
              <a:gd name="connsiteY1" fmla="*/ 25549 h 635149"/>
              <a:gd name="connsiteX2" fmla="*/ 757363 w 1007279"/>
              <a:gd name="connsiteY2" fmla="*/ 183406 h 635149"/>
              <a:gd name="connsiteX3" fmla="*/ 903261 w 1007279"/>
              <a:gd name="connsiteY3" fmla="*/ 54577 h 635149"/>
              <a:gd name="connsiteX4" fmla="*/ 932289 w 1007279"/>
              <a:gd name="connsiteY4" fmla="*/ 635149 h 635149"/>
              <a:gd name="connsiteX5" fmla="*/ 453318 w 1007279"/>
              <a:gd name="connsiteY5" fmla="*/ 475491 h 635149"/>
              <a:gd name="connsiteX6" fmla="*/ 591271 w 1007279"/>
              <a:gd name="connsiteY6" fmla="*/ 335104 h 635149"/>
              <a:gd name="connsiteX7" fmla="*/ 375247 w 1007279"/>
              <a:gd name="connsiteY7" fmla="*/ 119080 h 635149"/>
              <a:gd name="connsiteX8" fmla="*/ 10593 w 1007279"/>
              <a:gd name="connsiteY8" fmla="*/ 30113 h 635149"/>
              <a:gd name="connsiteX0" fmla="*/ 10593 w 981110"/>
              <a:gd name="connsiteY0" fmla="*/ 30113 h 635149"/>
              <a:gd name="connsiteX1" fmla="*/ 438804 w 981110"/>
              <a:gd name="connsiteY1" fmla="*/ 25549 h 635149"/>
              <a:gd name="connsiteX2" fmla="*/ 757363 w 981110"/>
              <a:gd name="connsiteY2" fmla="*/ 183406 h 635149"/>
              <a:gd name="connsiteX3" fmla="*/ 903261 w 981110"/>
              <a:gd name="connsiteY3" fmla="*/ 54577 h 635149"/>
              <a:gd name="connsiteX4" fmla="*/ 932289 w 981110"/>
              <a:gd name="connsiteY4" fmla="*/ 635149 h 635149"/>
              <a:gd name="connsiteX5" fmla="*/ 453318 w 981110"/>
              <a:gd name="connsiteY5" fmla="*/ 475491 h 635149"/>
              <a:gd name="connsiteX6" fmla="*/ 591271 w 981110"/>
              <a:gd name="connsiteY6" fmla="*/ 335104 h 635149"/>
              <a:gd name="connsiteX7" fmla="*/ 375247 w 981110"/>
              <a:gd name="connsiteY7" fmla="*/ 119080 h 635149"/>
              <a:gd name="connsiteX8" fmla="*/ 10593 w 981110"/>
              <a:gd name="connsiteY8" fmla="*/ 30113 h 635149"/>
              <a:gd name="connsiteX0" fmla="*/ 10593 w 981110"/>
              <a:gd name="connsiteY0" fmla="*/ 30113 h 635149"/>
              <a:gd name="connsiteX1" fmla="*/ 438804 w 981110"/>
              <a:gd name="connsiteY1" fmla="*/ 25549 h 635149"/>
              <a:gd name="connsiteX2" fmla="*/ 757363 w 981110"/>
              <a:gd name="connsiteY2" fmla="*/ 183406 h 635149"/>
              <a:gd name="connsiteX3" fmla="*/ 844102 w 981110"/>
              <a:gd name="connsiteY3" fmla="*/ 98481 h 635149"/>
              <a:gd name="connsiteX4" fmla="*/ 932289 w 981110"/>
              <a:gd name="connsiteY4" fmla="*/ 635149 h 635149"/>
              <a:gd name="connsiteX5" fmla="*/ 453318 w 981110"/>
              <a:gd name="connsiteY5" fmla="*/ 475491 h 635149"/>
              <a:gd name="connsiteX6" fmla="*/ 591271 w 981110"/>
              <a:gd name="connsiteY6" fmla="*/ 335104 h 635149"/>
              <a:gd name="connsiteX7" fmla="*/ 375247 w 981110"/>
              <a:gd name="connsiteY7" fmla="*/ 119080 h 635149"/>
              <a:gd name="connsiteX8" fmla="*/ 10593 w 981110"/>
              <a:gd name="connsiteY8" fmla="*/ 30113 h 635149"/>
              <a:gd name="connsiteX0" fmla="*/ 46897 w 1017414"/>
              <a:gd name="connsiteY0" fmla="*/ 32669 h 637705"/>
              <a:gd name="connsiteX1" fmla="*/ 130167 w 1017414"/>
              <a:gd name="connsiteY1" fmla="*/ 17332 h 637705"/>
              <a:gd name="connsiteX2" fmla="*/ 475108 w 1017414"/>
              <a:gd name="connsiteY2" fmla="*/ 28105 h 637705"/>
              <a:gd name="connsiteX3" fmla="*/ 793667 w 1017414"/>
              <a:gd name="connsiteY3" fmla="*/ 185962 h 637705"/>
              <a:gd name="connsiteX4" fmla="*/ 880406 w 1017414"/>
              <a:gd name="connsiteY4" fmla="*/ 101037 h 637705"/>
              <a:gd name="connsiteX5" fmla="*/ 968593 w 1017414"/>
              <a:gd name="connsiteY5" fmla="*/ 637705 h 637705"/>
              <a:gd name="connsiteX6" fmla="*/ 489622 w 1017414"/>
              <a:gd name="connsiteY6" fmla="*/ 478047 h 637705"/>
              <a:gd name="connsiteX7" fmla="*/ 627575 w 1017414"/>
              <a:gd name="connsiteY7" fmla="*/ 337660 h 637705"/>
              <a:gd name="connsiteX8" fmla="*/ 411551 w 1017414"/>
              <a:gd name="connsiteY8" fmla="*/ 121636 h 637705"/>
              <a:gd name="connsiteX9" fmla="*/ 46897 w 1017414"/>
              <a:gd name="connsiteY9" fmla="*/ 32669 h 637705"/>
              <a:gd name="connsiteX0" fmla="*/ 0 w 970517"/>
              <a:gd name="connsiteY0" fmla="*/ 32669 h 637705"/>
              <a:gd name="connsiteX1" fmla="*/ 83270 w 970517"/>
              <a:gd name="connsiteY1" fmla="*/ 17332 h 637705"/>
              <a:gd name="connsiteX2" fmla="*/ 428211 w 970517"/>
              <a:gd name="connsiteY2" fmla="*/ 28105 h 637705"/>
              <a:gd name="connsiteX3" fmla="*/ 746770 w 970517"/>
              <a:gd name="connsiteY3" fmla="*/ 185962 h 637705"/>
              <a:gd name="connsiteX4" fmla="*/ 833509 w 970517"/>
              <a:gd name="connsiteY4" fmla="*/ 101037 h 637705"/>
              <a:gd name="connsiteX5" fmla="*/ 921696 w 970517"/>
              <a:gd name="connsiteY5" fmla="*/ 637705 h 637705"/>
              <a:gd name="connsiteX6" fmla="*/ 442725 w 970517"/>
              <a:gd name="connsiteY6" fmla="*/ 478047 h 637705"/>
              <a:gd name="connsiteX7" fmla="*/ 580678 w 970517"/>
              <a:gd name="connsiteY7" fmla="*/ 337660 h 637705"/>
              <a:gd name="connsiteX8" fmla="*/ 364654 w 970517"/>
              <a:gd name="connsiteY8" fmla="*/ 121636 h 637705"/>
              <a:gd name="connsiteX9" fmla="*/ 0 w 970517"/>
              <a:gd name="connsiteY9" fmla="*/ 32669 h 637705"/>
              <a:gd name="connsiteX0" fmla="*/ 0 w 970517"/>
              <a:gd name="connsiteY0" fmla="*/ 35274 h 640310"/>
              <a:gd name="connsiteX1" fmla="*/ 180405 w 970517"/>
              <a:gd name="connsiteY1" fmla="*/ 4310 h 640310"/>
              <a:gd name="connsiteX2" fmla="*/ 428211 w 970517"/>
              <a:gd name="connsiteY2" fmla="*/ 30710 h 640310"/>
              <a:gd name="connsiteX3" fmla="*/ 746770 w 970517"/>
              <a:gd name="connsiteY3" fmla="*/ 188567 h 640310"/>
              <a:gd name="connsiteX4" fmla="*/ 833509 w 970517"/>
              <a:gd name="connsiteY4" fmla="*/ 103642 h 640310"/>
              <a:gd name="connsiteX5" fmla="*/ 921696 w 970517"/>
              <a:gd name="connsiteY5" fmla="*/ 640310 h 640310"/>
              <a:gd name="connsiteX6" fmla="*/ 442725 w 970517"/>
              <a:gd name="connsiteY6" fmla="*/ 480652 h 640310"/>
              <a:gd name="connsiteX7" fmla="*/ 580678 w 970517"/>
              <a:gd name="connsiteY7" fmla="*/ 340265 h 640310"/>
              <a:gd name="connsiteX8" fmla="*/ 364654 w 970517"/>
              <a:gd name="connsiteY8" fmla="*/ 124241 h 640310"/>
              <a:gd name="connsiteX9" fmla="*/ 0 w 970517"/>
              <a:gd name="connsiteY9" fmla="*/ 35274 h 640310"/>
              <a:gd name="connsiteX0" fmla="*/ 0 w 970517"/>
              <a:gd name="connsiteY0" fmla="*/ 36613 h 641649"/>
              <a:gd name="connsiteX1" fmla="*/ 180405 w 970517"/>
              <a:gd name="connsiteY1" fmla="*/ 5649 h 641649"/>
              <a:gd name="connsiteX2" fmla="*/ 505825 w 970517"/>
              <a:gd name="connsiteY2" fmla="*/ 30710 h 641649"/>
              <a:gd name="connsiteX3" fmla="*/ 746770 w 970517"/>
              <a:gd name="connsiteY3" fmla="*/ 189906 h 641649"/>
              <a:gd name="connsiteX4" fmla="*/ 833509 w 970517"/>
              <a:gd name="connsiteY4" fmla="*/ 104981 h 641649"/>
              <a:gd name="connsiteX5" fmla="*/ 921696 w 970517"/>
              <a:gd name="connsiteY5" fmla="*/ 641649 h 641649"/>
              <a:gd name="connsiteX6" fmla="*/ 442725 w 970517"/>
              <a:gd name="connsiteY6" fmla="*/ 481991 h 641649"/>
              <a:gd name="connsiteX7" fmla="*/ 580678 w 970517"/>
              <a:gd name="connsiteY7" fmla="*/ 341604 h 641649"/>
              <a:gd name="connsiteX8" fmla="*/ 364654 w 970517"/>
              <a:gd name="connsiteY8" fmla="*/ 125580 h 641649"/>
              <a:gd name="connsiteX9" fmla="*/ 0 w 970517"/>
              <a:gd name="connsiteY9" fmla="*/ 36613 h 641649"/>
              <a:gd name="connsiteX0" fmla="*/ 0 w 987111"/>
              <a:gd name="connsiteY0" fmla="*/ 49561 h 641649"/>
              <a:gd name="connsiteX1" fmla="*/ 196999 w 987111"/>
              <a:gd name="connsiteY1" fmla="*/ 5649 h 641649"/>
              <a:gd name="connsiteX2" fmla="*/ 522419 w 987111"/>
              <a:gd name="connsiteY2" fmla="*/ 30710 h 641649"/>
              <a:gd name="connsiteX3" fmla="*/ 763364 w 987111"/>
              <a:gd name="connsiteY3" fmla="*/ 189906 h 641649"/>
              <a:gd name="connsiteX4" fmla="*/ 850103 w 987111"/>
              <a:gd name="connsiteY4" fmla="*/ 104981 h 641649"/>
              <a:gd name="connsiteX5" fmla="*/ 938290 w 987111"/>
              <a:gd name="connsiteY5" fmla="*/ 641649 h 641649"/>
              <a:gd name="connsiteX6" fmla="*/ 459319 w 987111"/>
              <a:gd name="connsiteY6" fmla="*/ 481991 h 641649"/>
              <a:gd name="connsiteX7" fmla="*/ 597272 w 987111"/>
              <a:gd name="connsiteY7" fmla="*/ 341604 h 641649"/>
              <a:gd name="connsiteX8" fmla="*/ 381248 w 987111"/>
              <a:gd name="connsiteY8" fmla="*/ 125580 h 641649"/>
              <a:gd name="connsiteX9" fmla="*/ 0 w 987111"/>
              <a:gd name="connsiteY9" fmla="*/ 49561 h 641649"/>
              <a:gd name="connsiteX0" fmla="*/ 0 w 987111"/>
              <a:gd name="connsiteY0" fmla="*/ 49561 h 641649"/>
              <a:gd name="connsiteX1" fmla="*/ 196999 w 987111"/>
              <a:gd name="connsiteY1" fmla="*/ 5649 h 641649"/>
              <a:gd name="connsiteX2" fmla="*/ 522419 w 987111"/>
              <a:gd name="connsiteY2" fmla="*/ 30710 h 641649"/>
              <a:gd name="connsiteX3" fmla="*/ 763364 w 987111"/>
              <a:gd name="connsiteY3" fmla="*/ 189906 h 641649"/>
              <a:gd name="connsiteX4" fmla="*/ 850103 w 987111"/>
              <a:gd name="connsiteY4" fmla="*/ 104981 h 641649"/>
              <a:gd name="connsiteX5" fmla="*/ 938290 w 987111"/>
              <a:gd name="connsiteY5" fmla="*/ 641649 h 641649"/>
              <a:gd name="connsiteX6" fmla="*/ 459319 w 987111"/>
              <a:gd name="connsiteY6" fmla="*/ 481991 h 641649"/>
              <a:gd name="connsiteX7" fmla="*/ 597272 w 987111"/>
              <a:gd name="connsiteY7" fmla="*/ 341604 h 641649"/>
              <a:gd name="connsiteX8" fmla="*/ 381248 w 987111"/>
              <a:gd name="connsiteY8" fmla="*/ 125580 h 641649"/>
              <a:gd name="connsiteX9" fmla="*/ 0 w 987111"/>
              <a:gd name="connsiteY9" fmla="*/ 49561 h 641649"/>
              <a:gd name="connsiteX0" fmla="*/ 0 w 987111"/>
              <a:gd name="connsiteY0" fmla="*/ 51817 h 643905"/>
              <a:gd name="connsiteX1" fmla="*/ 196999 w 987111"/>
              <a:gd name="connsiteY1" fmla="*/ 7905 h 643905"/>
              <a:gd name="connsiteX2" fmla="*/ 522419 w 987111"/>
              <a:gd name="connsiteY2" fmla="*/ 32966 h 643905"/>
              <a:gd name="connsiteX3" fmla="*/ 763364 w 987111"/>
              <a:gd name="connsiteY3" fmla="*/ 192162 h 643905"/>
              <a:gd name="connsiteX4" fmla="*/ 850103 w 987111"/>
              <a:gd name="connsiteY4" fmla="*/ 107237 h 643905"/>
              <a:gd name="connsiteX5" fmla="*/ 938290 w 987111"/>
              <a:gd name="connsiteY5" fmla="*/ 643905 h 643905"/>
              <a:gd name="connsiteX6" fmla="*/ 459319 w 987111"/>
              <a:gd name="connsiteY6" fmla="*/ 484247 h 643905"/>
              <a:gd name="connsiteX7" fmla="*/ 597272 w 987111"/>
              <a:gd name="connsiteY7" fmla="*/ 343860 h 643905"/>
              <a:gd name="connsiteX8" fmla="*/ 381248 w 987111"/>
              <a:gd name="connsiteY8" fmla="*/ 127836 h 643905"/>
              <a:gd name="connsiteX9" fmla="*/ 0 w 987111"/>
              <a:gd name="connsiteY9" fmla="*/ 51817 h 643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7111" h="643905">
                <a:moveTo>
                  <a:pt x="0" y="51817"/>
                </a:moveTo>
                <a:cubicBezTo>
                  <a:pt x="65666" y="37180"/>
                  <a:pt x="115979" y="23584"/>
                  <a:pt x="196999" y="7905"/>
                </a:cubicBezTo>
                <a:cubicBezTo>
                  <a:pt x="289799" y="0"/>
                  <a:pt x="428025" y="2256"/>
                  <a:pt x="522419" y="32966"/>
                </a:cubicBezTo>
                <a:cubicBezTo>
                  <a:pt x="616813" y="63676"/>
                  <a:pt x="621289" y="67046"/>
                  <a:pt x="763364" y="192162"/>
                </a:cubicBezTo>
                <a:lnTo>
                  <a:pt x="850103" y="107237"/>
                </a:lnTo>
                <a:cubicBezTo>
                  <a:pt x="886389" y="174970"/>
                  <a:pt x="987111" y="346170"/>
                  <a:pt x="938290" y="643905"/>
                </a:cubicBezTo>
                <a:cubicBezTo>
                  <a:pt x="748727" y="549850"/>
                  <a:pt x="727051" y="545589"/>
                  <a:pt x="459319" y="484247"/>
                </a:cubicBezTo>
                <a:lnTo>
                  <a:pt x="597272" y="343860"/>
                </a:lnTo>
                <a:cubicBezTo>
                  <a:pt x="536796" y="256774"/>
                  <a:pt x="480793" y="176510"/>
                  <a:pt x="381248" y="127836"/>
                </a:cubicBezTo>
                <a:cubicBezTo>
                  <a:pt x="281703" y="79162"/>
                  <a:pt x="46897" y="69201"/>
                  <a:pt x="0" y="51817"/>
                </a:cubicBezTo>
                <a:close/>
              </a:path>
            </a:pathLst>
          </a:custGeom>
          <a:solidFill>
            <a:schemeClr val="accent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1" name="フリーフォーム 20"/>
          <p:cNvSpPr/>
          <p:nvPr/>
        </p:nvSpPr>
        <p:spPr>
          <a:xfrm rot="11160000">
            <a:off x="2733655" y="4795900"/>
            <a:ext cx="987111" cy="643905"/>
          </a:xfrm>
          <a:custGeom>
            <a:avLst/>
            <a:gdLst>
              <a:gd name="connsiteX0" fmla="*/ 58057 w 1061961"/>
              <a:gd name="connsiteY0" fmla="*/ 36286 h 817638"/>
              <a:gd name="connsiteX1" fmla="*/ 493486 w 1061961"/>
              <a:gd name="connsiteY1" fmla="*/ 137886 h 817638"/>
              <a:gd name="connsiteX2" fmla="*/ 769257 w 1061961"/>
              <a:gd name="connsiteY2" fmla="*/ 341086 h 817638"/>
              <a:gd name="connsiteX3" fmla="*/ 957943 w 1061961"/>
              <a:gd name="connsiteY3" fmla="*/ 166914 h 817638"/>
              <a:gd name="connsiteX4" fmla="*/ 986971 w 1061961"/>
              <a:gd name="connsiteY4" fmla="*/ 747486 h 817638"/>
              <a:gd name="connsiteX5" fmla="*/ 508000 w 1061961"/>
              <a:gd name="connsiteY5" fmla="*/ 587828 h 817638"/>
              <a:gd name="connsiteX6" fmla="*/ 609600 w 1061961"/>
              <a:gd name="connsiteY6" fmla="*/ 442686 h 817638"/>
              <a:gd name="connsiteX7" fmla="*/ 145143 w 1061961"/>
              <a:gd name="connsiteY7" fmla="*/ 65314 h 817638"/>
              <a:gd name="connsiteX8" fmla="*/ 58057 w 1061961"/>
              <a:gd name="connsiteY8" fmla="*/ 36286 h 817638"/>
              <a:gd name="connsiteX0" fmla="*/ 58057 w 1061961"/>
              <a:gd name="connsiteY0" fmla="*/ 36286 h 817638"/>
              <a:gd name="connsiteX1" fmla="*/ 493486 w 1061961"/>
              <a:gd name="connsiteY1" fmla="*/ 137886 h 817638"/>
              <a:gd name="connsiteX2" fmla="*/ 769257 w 1061961"/>
              <a:gd name="connsiteY2" fmla="*/ 341086 h 817638"/>
              <a:gd name="connsiteX3" fmla="*/ 957943 w 1061961"/>
              <a:gd name="connsiteY3" fmla="*/ 166914 h 817638"/>
              <a:gd name="connsiteX4" fmla="*/ 986971 w 1061961"/>
              <a:gd name="connsiteY4" fmla="*/ 747486 h 817638"/>
              <a:gd name="connsiteX5" fmla="*/ 508000 w 1061961"/>
              <a:gd name="connsiteY5" fmla="*/ 587828 h 817638"/>
              <a:gd name="connsiteX6" fmla="*/ 609600 w 1061961"/>
              <a:gd name="connsiteY6" fmla="*/ 442686 h 817638"/>
              <a:gd name="connsiteX7" fmla="*/ 145143 w 1061961"/>
              <a:gd name="connsiteY7" fmla="*/ 65314 h 817638"/>
              <a:gd name="connsiteX8" fmla="*/ 58057 w 1061961"/>
              <a:gd name="connsiteY8" fmla="*/ 36286 h 817638"/>
              <a:gd name="connsiteX0" fmla="*/ 58057 w 1061961"/>
              <a:gd name="connsiteY0" fmla="*/ 36286 h 747486"/>
              <a:gd name="connsiteX1" fmla="*/ 493486 w 1061961"/>
              <a:gd name="connsiteY1" fmla="*/ 137886 h 747486"/>
              <a:gd name="connsiteX2" fmla="*/ 769257 w 1061961"/>
              <a:gd name="connsiteY2" fmla="*/ 341086 h 747486"/>
              <a:gd name="connsiteX3" fmla="*/ 957943 w 1061961"/>
              <a:gd name="connsiteY3" fmla="*/ 166914 h 747486"/>
              <a:gd name="connsiteX4" fmla="*/ 986971 w 1061961"/>
              <a:gd name="connsiteY4" fmla="*/ 747486 h 747486"/>
              <a:gd name="connsiteX5" fmla="*/ 508000 w 1061961"/>
              <a:gd name="connsiteY5" fmla="*/ 587828 h 747486"/>
              <a:gd name="connsiteX6" fmla="*/ 609600 w 1061961"/>
              <a:gd name="connsiteY6" fmla="*/ 442686 h 747486"/>
              <a:gd name="connsiteX7" fmla="*/ 145143 w 1061961"/>
              <a:gd name="connsiteY7" fmla="*/ 65314 h 747486"/>
              <a:gd name="connsiteX8" fmla="*/ 58057 w 1061961"/>
              <a:gd name="connsiteY8" fmla="*/ 36286 h 747486"/>
              <a:gd name="connsiteX0" fmla="*/ 58057 w 1061961"/>
              <a:gd name="connsiteY0" fmla="*/ 36286 h 747486"/>
              <a:gd name="connsiteX1" fmla="*/ 493486 w 1061961"/>
              <a:gd name="connsiteY1" fmla="*/ 137886 h 747486"/>
              <a:gd name="connsiteX2" fmla="*/ 769257 w 1061961"/>
              <a:gd name="connsiteY2" fmla="*/ 341086 h 747486"/>
              <a:gd name="connsiteX3" fmla="*/ 957943 w 1061961"/>
              <a:gd name="connsiteY3" fmla="*/ 166914 h 747486"/>
              <a:gd name="connsiteX4" fmla="*/ 986971 w 1061961"/>
              <a:gd name="connsiteY4" fmla="*/ 747486 h 747486"/>
              <a:gd name="connsiteX5" fmla="*/ 508000 w 1061961"/>
              <a:gd name="connsiteY5" fmla="*/ 587828 h 747486"/>
              <a:gd name="connsiteX6" fmla="*/ 609600 w 1061961"/>
              <a:gd name="connsiteY6" fmla="*/ 442686 h 747486"/>
              <a:gd name="connsiteX7" fmla="*/ 145143 w 1061961"/>
              <a:gd name="connsiteY7" fmla="*/ 65314 h 747486"/>
              <a:gd name="connsiteX8" fmla="*/ 58057 w 1061961"/>
              <a:gd name="connsiteY8" fmla="*/ 36286 h 747486"/>
              <a:gd name="connsiteX0" fmla="*/ 58057 w 1061961"/>
              <a:gd name="connsiteY0" fmla="*/ 39498 h 750698"/>
              <a:gd name="connsiteX1" fmla="*/ 493486 w 1061961"/>
              <a:gd name="connsiteY1" fmla="*/ 141098 h 750698"/>
              <a:gd name="connsiteX2" fmla="*/ 769257 w 1061961"/>
              <a:gd name="connsiteY2" fmla="*/ 344298 h 750698"/>
              <a:gd name="connsiteX3" fmla="*/ 957943 w 1061961"/>
              <a:gd name="connsiteY3" fmla="*/ 170126 h 750698"/>
              <a:gd name="connsiteX4" fmla="*/ 986971 w 1061961"/>
              <a:gd name="connsiteY4" fmla="*/ 750698 h 750698"/>
              <a:gd name="connsiteX5" fmla="*/ 508000 w 1061961"/>
              <a:gd name="connsiteY5" fmla="*/ 591040 h 750698"/>
              <a:gd name="connsiteX6" fmla="*/ 645953 w 1061961"/>
              <a:gd name="connsiteY6" fmla="*/ 450653 h 750698"/>
              <a:gd name="connsiteX7" fmla="*/ 145143 w 1061961"/>
              <a:gd name="connsiteY7" fmla="*/ 68526 h 750698"/>
              <a:gd name="connsiteX8" fmla="*/ 58057 w 1061961"/>
              <a:gd name="connsiteY8" fmla="*/ 39498 h 750698"/>
              <a:gd name="connsiteX0" fmla="*/ 58057 w 1061961"/>
              <a:gd name="connsiteY0" fmla="*/ 39498 h 750698"/>
              <a:gd name="connsiteX1" fmla="*/ 493486 w 1061961"/>
              <a:gd name="connsiteY1" fmla="*/ 141098 h 750698"/>
              <a:gd name="connsiteX2" fmla="*/ 769257 w 1061961"/>
              <a:gd name="connsiteY2" fmla="*/ 344298 h 750698"/>
              <a:gd name="connsiteX3" fmla="*/ 957943 w 1061961"/>
              <a:gd name="connsiteY3" fmla="*/ 170126 h 750698"/>
              <a:gd name="connsiteX4" fmla="*/ 986971 w 1061961"/>
              <a:gd name="connsiteY4" fmla="*/ 750698 h 750698"/>
              <a:gd name="connsiteX5" fmla="*/ 508000 w 1061961"/>
              <a:gd name="connsiteY5" fmla="*/ 591040 h 750698"/>
              <a:gd name="connsiteX6" fmla="*/ 645953 w 1061961"/>
              <a:gd name="connsiteY6" fmla="*/ 450653 h 750698"/>
              <a:gd name="connsiteX7" fmla="*/ 145143 w 1061961"/>
              <a:gd name="connsiteY7" fmla="*/ 68526 h 750698"/>
              <a:gd name="connsiteX8" fmla="*/ 58057 w 1061961"/>
              <a:gd name="connsiteY8" fmla="*/ 39498 h 750698"/>
              <a:gd name="connsiteX0" fmla="*/ 10593 w 1014497"/>
              <a:gd name="connsiteY0" fmla="*/ 15589 h 726789"/>
              <a:gd name="connsiteX1" fmla="*/ 446022 w 1014497"/>
              <a:gd name="connsiteY1" fmla="*/ 117189 h 726789"/>
              <a:gd name="connsiteX2" fmla="*/ 721793 w 1014497"/>
              <a:gd name="connsiteY2" fmla="*/ 320389 h 726789"/>
              <a:gd name="connsiteX3" fmla="*/ 910479 w 1014497"/>
              <a:gd name="connsiteY3" fmla="*/ 146217 h 726789"/>
              <a:gd name="connsiteX4" fmla="*/ 939507 w 1014497"/>
              <a:gd name="connsiteY4" fmla="*/ 726789 h 726789"/>
              <a:gd name="connsiteX5" fmla="*/ 460536 w 1014497"/>
              <a:gd name="connsiteY5" fmla="*/ 567131 h 726789"/>
              <a:gd name="connsiteX6" fmla="*/ 598489 w 1014497"/>
              <a:gd name="connsiteY6" fmla="*/ 426744 h 726789"/>
              <a:gd name="connsiteX7" fmla="*/ 382465 w 1014497"/>
              <a:gd name="connsiteY7" fmla="*/ 210720 h 726789"/>
              <a:gd name="connsiteX8" fmla="*/ 10593 w 1014497"/>
              <a:gd name="connsiteY8" fmla="*/ 15589 h 726789"/>
              <a:gd name="connsiteX0" fmla="*/ 10593 w 1014497"/>
              <a:gd name="connsiteY0" fmla="*/ 15589 h 726789"/>
              <a:gd name="connsiteX1" fmla="*/ 446022 w 1014497"/>
              <a:gd name="connsiteY1" fmla="*/ 117189 h 726789"/>
              <a:gd name="connsiteX2" fmla="*/ 721793 w 1014497"/>
              <a:gd name="connsiteY2" fmla="*/ 320389 h 726789"/>
              <a:gd name="connsiteX3" fmla="*/ 910479 w 1014497"/>
              <a:gd name="connsiteY3" fmla="*/ 146217 h 726789"/>
              <a:gd name="connsiteX4" fmla="*/ 939507 w 1014497"/>
              <a:gd name="connsiteY4" fmla="*/ 726789 h 726789"/>
              <a:gd name="connsiteX5" fmla="*/ 460536 w 1014497"/>
              <a:gd name="connsiteY5" fmla="*/ 567131 h 726789"/>
              <a:gd name="connsiteX6" fmla="*/ 598489 w 1014497"/>
              <a:gd name="connsiteY6" fmla="*/ 426744 h 726789"/>
              <a:gd name="connsiteX7" fmla="*/ 382465 w 1014497"/>
              <a:gd name="connsiteY7" fmla="*/ 210720 h 726789"/>
              <a:gd name="connsiteX8" fmla="*/ 10593 w 1014497"/>
              <a:gd name="connsiteY8" fmla="*/ 15589 h 726789"/>
              <a:gd name="connsiteX0" fmla="*/ 10593 w 1014497"/>
              <a:gd name="connsiteY0" fmla="*/ 15589 h 726789"/>
              <a:gd name="connsiteX1" fmla="*/ 446022 w 1014497"/>
              <a:gd name="connsiteY1" fmla="*/ 117189 h 726789"/>
              <a:gd name="connsiteX2" fmla="*/ 764581 w 1014497"/>
              <a:gd name="connsiteY2" fmla="*/ 275046 h 726789"/>
              <a:gd name="connsiteX3" fmla="*/ 910479 w 1014497"/>
              <a:gd name="connsiteY3" fmla="*/ 146217 h 726789"/>
              <a:gd name="connsiteX4" fmla="*/ 939507 w 1014497"/>
              <a:gd name="connsiteY4" fmla="*/ 726789 h 726789"/>
              <a:gd name="connsiteX5" fmla="*/ 460536 w 1014497"/>
              <a:gd name="connsiteY5" fmla="*/ 567131 h 726789"/>
              <a:gd name="connsiteX6" fmla="*/ 598489 w 1014497"/>
              <a:gd name="connsiteY6" fmla="*/ 426744 h 726789"/>
              <a:gd name="connsiteX7" fmla="*/ 382465 w 1014497"/>
              <a:gd name="connsiteY7" fmla="*/ 210720 h 726789"/>
              <a:gd name="connsiteX8" fmla="*/ 10593 w 1014497"/>
              <a:gd name="connsiteY8" fmla="*/ 15589 h 726789"/>
              <a:gd name="connsiteX0" fmla="*/ 10593 w 1014497"/>
              <a:gd name="connsiteY0" fmla="*/ 15589 h 726789"/>
              <a:gd name="connsiteX1" fmla="*/ 446022 w 1014497"/>
              <a:gd name="connsiteY1" fmla="*/ 117189 h 726789"/>
              <a:gd name="connsiteX2" fmla="*/ 764581 w 1014497"/>
              <a:gd name="connsiteY2" fmla="*/ 275046 h 726789"/>
              <a:gd name="connsiteX3" fmla="*/ 910479 w 1014497"/>
              <a:gd name="connsiteY3" fmla="*/ 146217 h 726789"/>
              <a:gd name="connsiteX4" fmla="*/ 939507 w 1014497"/>
              <a:gd name="connsiteY4" fmla="*/ 726789 h 726789"/>
              <a:gd name="connsiteX5" fmla="*/ 460536 w 1014497"/>
              <a:gd name="connsiteY5" fmla="*/ 567131 h 726789"/>
              <a:gd name="connsiteX6" fmla="*/ 598489 w 1014497"/>
              <a:gd name="connsiteY6" fmla="*/ 426744 h 726789"/>
              <a:gd name="connsiteX7" fmla="*/ 382465 w 1014497"/>
              <a:gd name="connsiteY7" fmla="*/ 210720 h 726789"/>
              <a:gd name="connsiteX8" fmla="*/ 10593 w 1014497"/>
              <a:gd name="connsiteY8" fmla="*/ 15589 h 726789"/>
              <a:gd name="connsiteX0" fmla="*/ 10593 w 1007279"/>
              <a:gd name="connsiteY0" fmla="*/ 30113 h 635149"/>
              <a:gd name="connsiteX1" fmla="*/ 438804 w 1007279"/>
              <a:gd name="connsiteY1" fmla="*/ 25549 h 635149"/>
              <a:gd name="connsiteX2" fmla="*/ 757363 w 1007279"/>
              <a:gd name="connsiteY2" fmla="*/ 183406 h 635149"/>
              <a:gd name="connsiteX3" fmla="*/ 903261 w 1007279"/>
              <a:gd name="connsiteY3" fmla="*/ 54577 h 635149"/>
              <a:gd name="connsiteX4" fmla="*/ 932289 w 1007279"/>
              <a:gd name="connsiteY4" fmla="*/ 635149 h 635149"/>
              <a:gd name="connsiteX5" fmla="*/ 453318 w 1007279"/>
              <a:gd name="connsiteY5" fmla="*/ 475491 h 635149"/>
              <a:gd name="connsiteX6" fmla="*/ 591271 w 1007279"/>
              <a:gd name="connsiteY6" fmla="*/ 335104 h 635149"/>
              <a:gd name="connsiteX7" fmla="*/ 375247 w 1007279"/>
              <a:gd name="connsiteY7" fmla="*/ 119080 h 635149"/>
              <a:gd name="connsiteX8" fmla="*/ 10593 w 1007279"/>
              <a:gd name="connsiteY8" fmla="*/ 30113 h 635149"/>
              <a:gd name="connsiteX0" fmla="*/ 10593 w 1007279"/>
              <a:gd name="connsiteY0" fmla="*/ 30113 h 635149"/>
              <a:gd name="connsiteX1" fmla="*/ 438804 w 1007279"/>
              <a:gd name="connsiteY1" fmla="*/ 25549 h 635149"/>
              <a:gd name="connsiteX2" fmla="*/ 757363 w 1007279"/>
              <a:gd name="connsiteY2" fmla="*/ 183406 h 635149"/>
              <a:gd name="connsiteX3" fmla="*/ 903261 w 1007279"/>
              <a:gd name="connsiteY3" fmla="*/ 54577 h 635149"/>
              <a:gd name="connsiteX4" fmla="*/ 932289 w 1007279"/>
              <a:gd name="connsiteY4" fmla="*/ 635149 h 635149"/>
              <a:gd name="connsiteX5" fmla="*/ 453318 w 1007279"/>
              <a:gd name="connsiteY5" fmla="*/ 475491 h 635149"/>
              <a:gd name="connsiteX6" fmla="*/ 591271 w 1007279"/>
              <a:gd name="connsiteY6" fmla="*/ 335104 h 635149"/>
              <a:gd name="connsiteX7" fmla="*/ 375247 w 1007279"/>
              <a:gd name="connsiteY7" fmla="*/ 119080 h 635149"/>
              <a:gd name="connsiteX8" fmla="*/ 10593 w 1007279"/>
              <a:gd name="connsiteY8" fmla="*/ 30113 h 635149"/>
              <a:gd name="connsiteX0" fmla="*/ 10593 w 1007279"/>
              <a:gd name="connsiteY0" fmla="*/ 30113 h 635149"/>
              <a:gd name="connsiteX1" fmla="*/ 438804 w 1007279"/>
              <a:gd name="connsiteY1" fmla="*/ 25549 h 635149"/>
              <a:gd name="connsiteX2" fmla="*/ 757363 w 1007279"/>
              <a:gd name="connsiteY2" fmla="*/ 183406 h 635149"/>
              <a:gd name="connsiteX3" fmla="*/ 903261 w 1007279"/>
              <a:gd name="connsiteY3" fmla="*/ 54577 h 635149"/>
              <a:gd name="connsiteX4" fmla="*/ 932289 w 1007279"/>
              <a:gd name="connsiteY4" fmla="*/ 635149 h 635149"/>
              <a:gd name="connsiteX5" fmla="*/ 453318 w 1007279"/>
              <a:gd name="connsiteY5" fmla="*/ 475491 h 635149"/>
              <a:gd name="connsiteX6" fmla="*/ 591271 w 1007279"/>
              <a:gd name="connsiteY6" fmla="*/ 335104 h 635149"/>
              <a:gd name="connsiteX7" fmla="*/ 375247 w 1007279"/>
              <a:gd name="connsiteY7" fmla="*/ 119080 h 635149"/>
              <a:gd name="connsiteX8" fmla="*/ 10593 w 1007279"/>
              <a:gd name="connsiteY8" fmla="*/ 30113 h 635149"/>
              <a:gd name="connsiteX0" fmla="*/ 10593 w 981110"/>
              <a:gd name="connsiteY0" fmla="*/ 30113 h 635149"/>
              <a:gd name="connsiteX1" fmla="*/ 438804 w 981110"/>
              <a:gd name="connsiteY1" fmla="*/ 25549 h 635149"/>
              <a:gd name="connsiteX2" fmla="*/ 757363 w 981110"/>
              <a:gd name="connsiteY2" fmla="*/ 183406 h 635149"/>
              <a:gd name="connsiteX3" fmla="*/ 903261 w 981110"/>
              <a:gd name="connsiteY3" fmla="*/ 54577 h 635149"/>
              <a:gd name="connsiteX4" fmla="*/ 932289 w 981110"/>
              <a:gd name="connsiteY4" fmla="*/ 635149 h 635149"/>
              <a:gd name="connsiteX5" fmla="*/ 453318 w 981110"/>
              <a:gd name="connsiteY5" fmla="*/ 475491 h 635149"/>
              <a:gd name="connsiteX6" fmla="*/ 591271 w 981110"/>
              <a:gd name="connsiteY6" fmla="*/ 335104 h 635149"/>
              <a:gd name="connsiteX7" fmla="*/ 375247 w 981110"/>
              <a:gd name="connsiteY7" fmla="*/ 119080 h 635149"/>
              <a:gd name="connsiteX8" fmla="*/ 10593 w 981110"/>
              <a:gd name="connsiteY8" fmla="*/ 30113 h 635149"/>
              <a:gd name="connsiteX0" fmla="*/ 10593 w 981110"/>
              <a:gd name="connsiteY0" fmla="*/ 30113 h 635149"/>
              <a:gd name="connsiteX1" fmla="*/ 438804 w 981110"/>
              <a:gd name="connsiteY1" fmla="*/ 25549 h 635149"/>
              <a:gd name="connsiteX2" fmla="*/ 757363 w 981110"/>
              <a:gd name="connsiteY2" fmla="*/ 183406 h 635149"/>
              <a:gd name="connsiteX3" fmla="*/ 844102 w 981110"/>
              <a:gd name="connsiteY3" fmla="*/ 98481 h 635149"/>
              <a:gd name="connsiteX4" fmla="*/ 932289 w 981110"/>
              <a:gd name="connsiteY4" fmla="*/ 635149 h 635149"/>
              <a:gd name="connsiteX5" fmla="*/ 453318 w 981110"/>
              <a:gd name="connsiteY5" fmla="*/ 475491 h 635149"/>
              <a:gd name="connsiteX6" fmla="*/ 591271 w 981110"/>
              <a:gd name="connsiteY6" fmla="*/ 335104 h 635149"/>
              <a:gd name="connsiteX7" fmla="*/ 375247 w 981110"/>
              <a:gd name="connsiteY7" fmla="*/ 119080 h 635149"/>
              <a:gd name="connsiteX8" fmla="*/ 10593 w 981110"/>
              <a:gd name="connsiteY8" fmla="*/ 30113 h 635149"/>
              <a:gd name="connsiteX0" fmla="*/ 46897 w 1017414"/>
              <a:gd name="connsiteY0" fmla="*/ 32669 h 637705"/>
              <a:gd name="connsiteX1" fmla="*/ 130167 w 1017414"/>
              <a:gd name="connsiteY1" fmla="*/ 17332 h 637705"/>
              <a:gd name="connsiteX2" fmla="*/ 475108 w 1017414"/>
              <a:gd name="connsiteY2" fmla="*/ 28105 h 637705"/>
              <a:gd name="connsiteX3" fmla="*/ 793667 w 1017414"/>
              <a:gd name="connsiteY3" fmla="*/ 185962 h 637705"/>
              <a:gd name="connsiteX4" fmla="*/ 880406 w 1017414"/>
              <a:gd name="connsiteY4" fmla="*/ 101037 h 637705"/>
              <a:gd name="connsiteX5" fmla="*/ 968593 w 1017414"/>
              <a:gd name="connsiteY5" fmla="*/ 637705 h 637705"/>
              <a:gd name="connsiteX6" fmla="*/ 489622 w 1017414"/>
              <a:gd name="connsiteY6" fmla="*/ 478047 h 637705"/>
              <a:gd name="connsiteX7" fmla="*/ 627575 w 1017414"/>
              <a:gd name="connsiteY7" fmla="*/ 337660 h 637705"/>
              <a:gd name="connsiteX8" fmla="*/ 411551 w 1017414"/>
              <a:gd name="connsiteY8" fmla="*/ 121636 h 637705"/>
              <a:gd name="connsiteX9" fmla="*/ 46897 w 1017414"/>
              <a:gd name="connsiteY9" fmla="*/ 32669 h 637705"/>
              <a:gd name="connsiteX0" fmla="*/ 0 w 970517"/>
              <a:gd name="connsiteY0" fmla="*/ 32669 h 637705"/>
              <a:gd name="connsiteX1" fmla="*/ 83270 w 970517"/>
              <a:gd name="connsiteY1" fmla="*/ 17332 h 637705"/>
              <a:gd name="connsiteX2" fmla="*/ 428211 w 970517"/>
              <a:gd name="connsiteY2" fmla="*/ 28105 h 637705"/>
              <a:gd name="connsiteX3" fmla="*/ 746770 w 970517"/>
              <a:gd name="connsiteY3" fmla="*/ 185962 h 637705"/>
              <a:gd name="connsiteX4" fmla="*/ 833509 w 970517"/>
              <a:gd name="connsiteY4" fmla="*/ 101037 h 637705"/>
              <a:gd name="connsiteX5" fmla="*/ 921696 w 970517"/>
              <a:gd name="connsiteY5" fmla="*/ 637705 h 637705"/>
              <a:gd name="connsiteX6" fmla="*/ 442725 w 970517"/>
              <a:gd name="connsiteY6" fmla="*/ 478047 h 637705"/>
              <a:gd name="connsiteX7" fmla="*/ 580678 w 970517"/>
              <a:gd name="connsiteY7" fmla="*/ 337660 h 637705"/>
              <a:gd name="connsiteX8" fmla="*/ 364654 w 970517"/>
              <a:gd name="connsiteY8" fmla="*/ 121636 h 637705"/>
              <a:gd name="connsiteX9" fmla="*/ 0 w 970517"/>
              <a:gd name="connsiteY9" fmla="*/ 32669 h 637705"/>
              <a:gd name="connsiteX0" fmla="*/ 0 w 970517"/>
              <a:gd name="connsiteY0" fmla="*/ 35274 h 640310"/>
              <a:gd name="connsiteX1" fmla="*/ 180405 w 970517"/>
              <a:gd name="connsiteY1" fmla="*/ 4310 h 640310"/>
              <a:gd name="connsiteX2" fmla="*/ 428211 w 970517"/>
              <a:gd name="connsiteY2" fmla="*/ 30710 h 640310"/>
              <a:gd name="connsiteX3" fmla="*/ 746770 w 970517"/>
              <a:gd name="connsiteY3" fmla="*/ 188567 h 640310"/>
              <a:gd name="connsiteX4" fmla="*/ 833509 w 970517"/>
              <a:gd name="connsiteY4" fmla="*/ 103642 h 640310"/>
              <a:gd name="connsiteX5" fmla="*/ 921696 w 970517"/>
              <a:gd name="connsiteY5" fmla="*/ 640310 h 640310"/>
              <a:gd name="connsiteX6" fmla="*/ 442725 w 970517"/>
              <a:gd name="connsiteY6" fmla="*/ 480652 h 640310"/>
              <a:gd name="connsiteX7" fmla="*/ 580678 w 970517"/>
              <a:gd name="connsiteY7" fmla="*/ 340265 h 640310"/>
              <a:gd name="connsiteX8" fmla="*/ 364654 w 970517"/>
              <a:gd name="connsiteY8" fmla="*/ 124241 h 640310"/>
              <a:gd name="connsiteX9" fmla="*/ 0 w 970517"/>
              <a:gd name="connsiteY9" fmla="*/ 35274 h 640310"/>
              <a:gd name="connsiteX0" fmla="*/ 0 w 970517"/>
              <a:gd name="connsiteY0" fmla="*/ 36613 h 641649"/>
              <a:gd name="connsiteX1" fmla="*/ 180405 w 970517"/>
              <a:gd name="connsiteY1" fmla="*/ 5649 h 641649"/>
              <a:gd name="connsiteX2" fmla="*/ 505825 w 970517"/>
              <a:gd name="connsiteY2" fmla="*/ 30710 h 641649"/>
              <a:gd name="connsiteX3" fmla="*/ 746770 w 970517"/>
              <a:gd name="connsiteY3" fmla="*/ 189906 h 641649"/>
              <a:gd name="connsiteX4" fmla="*/ 833509 w 970517"/>
              <a:gd name="connsiteY4" fmla="*/ 104981 h 641649"/>
              <a:gd name="connsiteX5" fmla="*/ 921696 w 970517"/>
              <a:gd name="connsiteY5" fmla="*/ 641649 h 641649"/>
              <a:gd name="connsiteX6" fmla="*/ 442725 w 970517"/>
              <a:gd name="connsiteY6" fmla="*/ 481991 h 641649"/>
              <a:gd name="connsiteX7" fmla="*/ 580678 w 970517"/>
              <a:gd name="connsiteY7" fmla="*/ 341604 h 641649"/>
              <a:gd name="connsiteX8" fmla="*/ 364654 w 970517"/>
              <a:gd name="connsiteY8" fmla="*/ 125580 h 641649"/>
              <a:gd name="connsiteX9" fmla="*/ 0 w 970517"/>
              <a:gd name="connsiteY9" fmla="*/ 36613 h 641649"/>
              <a:gd name="connsiteX0" fmla="*/ 0 w 987111"/>
              <a:gd name="connsiteY0" fmla="*/ 49561 h 641649"/>
              <a:gd name="connsiteX1" fmla="*/ 196999 w 987111"/>
              <a:gd name="connsiteY1" fmla="*/ 5649 h 641649"/>
              <a:gd name="connsiteX2" fmla="*/ 522419 w 987111"/>
              <a:gd name="connsiteY2" fmla="*/ 30710 h 641649"/>
              <a:gd name="connsiteX3" fmla="*/ 763364 w 987111"/>
              <a:gd name="connsiteY3" fmla="*/ 189906 h 641649"/>
              <a:gd name="connsiteX4" fmla="*/ 850103 w 987111"/>
              <a:gd name="connsiteY4" fmla="*/ 104981 h 641649"/>
              <a:gd name="connsiteX5" fmla="*/ 938290 w 987111"/>
              <a:gd name="connsiteY5" fmla="*/ 641649 h 641649"/>
              <a:gd name="connsiteX6" fmla="*/ 459319 w 987111"/>
              <a:gd name="connsiteY6" fmla="*/ 481991 h 641649"/>
              <a:gd name="connsiteX7" fmla="*/ 597272 w 987111"/>
              <a:gd name="connsiteY7" fmla="*/ 341604 h 641649"/>
              <a:gd name="connsiteX8" fmla="*/ 381248 w 987111"/>
              <a:gd name="connsiteY8" fmla="*/ 125580 h 641649"/>
              <a:gd name="connsiteX9" fmla="*/ 0 w 987111"/>
              <a:gd name="connsiteY9" fmla="*/ 49561 h 641649"/>
              <a:gd name="connsiteX0" fmla="*/ 0 w 987111"/>
              <a:gd name="connsiteY0" fmla="*/ 49561 h 641649"/>
              <a:gd name="connsiteX1" fmla="*/ 196999 w 987111"/>
              <a:gd name="connsiteY1" fmla="*/ 5649 h 641649"/>
              <a:gd name="connsiteX2" fmla="*/ 522419 w 987111"/>
              <a:gd name="connsiteY2" fmla="*/ 30710 h 641649"/>
              <a:gd name="connsiteX3" fmla="*/ 763364 w 987111"/>
              <a:gd name="connsiteY3" fmla="*/ 189906 h 641649"/>
              <a:gd name="connsiteX4" fmla="*/ 850103 w 987111"/>
              <a:gd name="connsiteY4" fmla="*/ 104981 h 641649"/>
              <a:gd name="connsiteX5" fmla="*/ 938290 w 987111"/>
              <a:gd name="connsiteY5" fmla="*/ 641649 h 641649"/>
              <a:gd name="connsiteX6" fmla="*/ 459319 w 987111"/>
              <a:gd name="connsiteY6" fmla="*/ 481991 h 641649"/>
              <a:gd name="connsiteX7" fmla="*/ 597272 w 987111"/>
              <a:gd name="connsiteY7" fmla="*/ 341604 h 641649"/>
              <a:gd name="connsiteX8" fmla="*/ 381248 w 987111"/>
              <a:gd name="connsiteY8" fmla="*/ 125580 h 641649"/>
              <a:gd name="connsiteX9" fmla="*/ 0 w 987111"/>
              <a:gd name="connsiteY9" fmla="*/ 49561 h 641649"/>
              <a:gd name="connsiteX0" fmla="*/ 0 w 987111"/>
              <a:gd name="connsiteY0" fmla="*/ 51817 h 643905"/>
              <a:gd name="connsiteX1" fmla="*/ 196999 w 987111"/>
              <a:gd name="connsiteY1" fmla="*/ 7905 h 643905"/>
              <a:gd name="connsiteX2" fmla="*/ 522419 w 987111"/>
              <a:gd name="connsiteY2" fmla="*/ 32966 h 643905"/>
              <a:gd name="connsiteX3" fmla="*/ 763364 w 987111"/>
              <a:gd name="connsiteY3" fmla="*/ 192162 h 643905"/>
              <a:gd name="connsiteX4" fmla="*/ 850103 w 987111"/>
              <a:gd name="connsiteY4" fmla="*/ 107237 h 643905"/>
              <a:gd name="connsiteX5" fmla="*/ 938290 w 987111"/>
              <a:gd name="connsiteY5" fmla="*/ 643905 h 643905"/>
              <a:gd name="connsiteX6" fmla="*/ 459319 w 987111"/>
              <a:gd name="connsiteY6" fmla="*/ 484247 h 643905"/>
              <a:gd name="connsiteX7" fmla="*/ 597272 w 987111"/>
              <a:gd name="connsiteY7" fmla="*/ 343860 h 643905"/>
              <a:gd name="connsiteX8" fmla="*/ 381248 w 987111"/>
              <a:gd name="connsiteY8" fmla="*/ 127836 h 643905"/>
              <a:gd name="connsiteX9" fmla="*/ 0 w 987111"/>
              <a:gd name="connsiteY9" fmla="*/ 51817 h 643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7111" h="643905">
                <a:moveTo>
                  <a:pt x="0" y="51817"/>
                </a:moveTo>
                <a:cubicBezTo>
                  <a:pt x="65666" y="37180"/>
                  <a:pt x="115979" y="23584"/>
                  <a:pt x="196999" y="7905"/>
                </a:cubicBezTo>
                <a:cubicBezTo>
                  <a:pt x="289799" y="0"/>
                  <a:pt x="428025" y="2256"/>
                  <a:pt x="522419" y="32966"/>
                </a:cubicBezTo>
                <a:cubicBezTo>
                  <a:pt x="616813" y="63676"/>
                  <a:pt x="621289" y="67046"/>
                  <a:pt x="763364" y="192162"/>
                </a:cubicBezTo>
                <a:lnTo>
                  <a:pt x="850103" y="107237"/>
                </a:lnTo>
                <a:cubicBezTo>
                  <a:pt x="886389" y="174970"/>
                  <a:pt x="987111" y="346170"/>
                  <a:pt x="938290" y="643905"/>
                </a:cubicBezTo>
                <a:cubicBezTo>
                  <a:pt x="748727" y="549850"/>
                  <a:pt x="727051" y="545589"/>
                  <a:pt x="459319" y="484247"/>
                </a:cubicBezTo>
                <a:lnTo>
                  <a:pt x="597272" y="343860"/>
                </a:lnTo>
                <a:cubicBezTo>
                  <a:pt x="536796" y="256774"/>
                  <a:pt x="480793" y="176510"/>
                  <a:pt x="381248" y="127836"/>
                </a:cubicBezTo>
                <a:cubicBezTo>
                  <a:pt x="281703" y="79162"/>
                  <a:pt x="46897" y="69201"/>
                  <a:pt x="0" y="51817"/>
                </a:cubicBezTo>
                <a:close/>
              </a:path>
            </a:pathLst>
          </a:custGeom>
          <a:solidFill>
            <a:schemeClr val="accent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2" name="フリーフォーム 21"/>
          <p:cNvSpPr/>
          <p:nvPr/>
        </p:nvSpPr>
        <p:spPr>
          <a:xfrm rot="17760000">
            <a:off x="2554259" y="2551911"/>
            <a:ext cx="987111" cy="643905"/>
          </a:xfrm>
          <a:custGeom>
            <a:avLst/>
            <a:gdLst>
              <a:gd name="connsiteX0" fmla="*/ 58057 w 1061961"/>
              <a:gd name="connsiteY0" fmla="*/ 36286 h 817638"/>
              <a:gd name="connsiteX1" fmla="*/ 493486 w 1061961"/>
              <a:gd name="connsiteY1" fmla="*/ 137886 h 817638"/>
              <a:gd name="connsiteX2" fmla="*/ 769257 w 1061961"/>
              <a:gd name="connsiteY2" fmla="*/ 341086 h 817638"/>
              <a:gd name="connsiteX3" fmla="*/ 957943 w 1061961"/>
              <a:gd name="connsiteY3" fmla="*/ 166914 h 817638"/>
              <a:gd name="connsiteX4" fmla="*/ 986971 w 1061961"/>
              <a:gd name="connsiteY4" fmla="*/ 747486 h 817638"/>
              <a:gd name="connsiteX5" fmla="*/ 508000 w 1061961"/>
              <a:gd name="connsiteY5" fmla="*/ 587828 h 817638"/>
              <a:gd name="connsiteX6" fmla="*/ 609600 w 1061961"/>
              <a:gd name="connsiteY6" fmla="*/ 442686 h 817638"/>
              <a:gd name="connsiteX7" fmla="*/ 145143 w 1061961"/>
              <a:gd name="connsiteY7" fmla="*/ 65314 h 817638"/>
              <a:gd name="connsiteX8" fmla="*/ 58057 w 1061961"/>
              <a:gd name="connsiteY8" fmla="*/ 36286 h 817638"/>
              <a:gd name="connsiteX0" fmla="*/ 58057 w 1061961"/>
              <a:gd name="connsiteY0" fmla="*/ 36286 h 817638"/>
              <a:gd name="connsiteX1" fmla="*/ 493486 w 1061961"/>
              <a:gd name="connsiteY1" fmla="*/ 137886 h 817638"/>
              <a:gd name="connsiteX2" fmla="*/ 769257 w 1061961"/>
              <a:gd name="connsiteY2" fmla="*/ 341086 h 817638"/>
              <a:gd name="connsiteX3" fmla="*/ 957943 w 1061961"/>
              <a:gd name="connsiteY3" fmla="*/ 166914 h 817638"/>
              <a:gd name="connsiteX4" fmla="*/ 986971 w 1061961"/>
              <a:gd name="connsiteY4" fmla="*/ 747486 h 817638"/>
              <a:gd name="connsiteX5" fmla="*/ 508000 w 1061961"/>
              <a:gd name="connsiteY5" fmla="*/ 587828 h 817638"/>
              <a:gd name="connsiteX6" fmla="*/ 609600 w 1061961"/>
              <a:gd name="connsiteY6" fmla="*/ 442686 h 817638"/>
              <a:gd name="connsiteX7" fmla="*/ 145143 w 1061961"/>
              <a:gd name="connsiteY7" fmla="*/ 65314 h 817638"/>
              <a:gd name="connsiteX8" fmla="*/ 58057 w 1061961"/>
              <a:gd name="connsiteY8" fmla="*/ 36286 h 817638"/>
              <a:gd name="connsiteX0" fmla="*/ 58057 w 1061961"/>
              <a:gd name="connsiteY0" fmla="*/ 36286 h 747486"/>
              <a:gd name="connsiteX1" fmla="*/ 493486 w 1061961"/>
              <a:gd name="connsiteY1" fmla="*/ 137886 h 747486"/>
              <a:gd name="connsiteX2" fmla="*/ 769257 w 1061961"/>
              <a:gd name="connsiteY2" fmla="*/ 341086 h 747486"/>
              <a:gd name="connsiteX3" fmla="*/ 957943 w 1061961"/>
              <a:gd name="connsiteY3" fmla="*/ 166914 h 747486"/>
              <a:gd name="connsiteX4" fmla="*/ 986971 w 1061961"/>
              <a:gd name="connsiteY4" fmla="*/ 747486 h 747486"/>
              <a:gd name="connsiteX5" fmla="*/ 508000 w 1061961"/>
              <a:gd name="connsiteY5" fmla="*/ 587828 h 747486"/>
              <a:gd name="connsiteX6" fmla="*/ 609600 w 1061961"/>
              <a:gd name="connsiteY6" fmla="*/ 442686 h 747486"/>
              <a:gd name="connsiteX7" fmla="*/ 145143 w 1061961"/>
              <a:gd name="connsiteY7" fmla="*/ 65314 h 747486"/>
              <a:gd name="connsiteX8" fmla="*/ 58057 w 1061961"/>
              <a:gd name="connsiteY8" fmla="*/ 36286 h 747486"/>
              <a:gd name="connsiteX0" fmla="*/ 58057 w 1061961"/>
              <a:gd name="connsiteY0" fmla="*/ 36286 h 747486"/>
              <a:gd name="connsiteX1" fmla="*/ 493486 w 1061961"/>
              <a:gd name="connsiteY1" fmla="*/ 137886 h 747486"/>
              <a:gd name="connsiteX2" fmla="*/ 769257 w 1061961"/>
              <a:gd name="connsiteY2" fmla="*/ 341086 h 747486"/>
              <a:gd name="connsiteX3" fmla="*/ 957943 w 1061961"/>
              <a:gd name="connsiteY3" fmla="*/ 166914 h 747486"/>
              <a:gd name="connsiteX4" fmla="*/ 986971 w 1061961"/>
              <a:gd name="connsiteY4" fmla="*/ 747486 h 747486"/>
              <a:gd name="connsiteX5" fmla="*/ 508000 w 1061961"/>
              <a:gd name="connsiteY5" fmla="*/ 587828 h 747486"/>
              <a:gd name="connsiteX6" fmla="*/ 609600 w 1061961"/>
              <a:gd name="connsiteY6" fmla="*/ 442686 h 747486"/>
              <a:gd name="connsiteX7" fmla="*/ 145143 w 1061961"/>
              <a:gd name="connsiteY7" fmla="*/ 65314 h 747486"/>
              <a:gd name="connsiteX8" fmla="*/ 58057 w 1061961"/>
              <a:gd name="connsiteY8" fmla="*/ 36286 h 747486"/>
              <a:gd name="connsiteX0" fmla="*/ 58057 w 1061961"/>
              <a:gd name="connsiteY0" fmla="*/ 39498 h 750698"/>
              <a:gd name="connsiteX1" fmla="*/ 493486 w 1061961"/>
              <a:gd name="connsiteY1" fmla="*/ 141098 h 750698"/>
              <a:gd name="connsiteX2" fmla="*/ 769257 w 1061961"/>
              <a:gd name="connsiteY2" fmla="*/ 344298 h 750698"/>
              <a:gd name="connsiteX3" fmla="*/ 957943 w 1061961"/>
              <a:gd name="connsiteY3" fmla="*/ 170126 h 750698"/>
              <a:gd name="connsiteX4" fmla="*/ 986971 w 1061961"/>
              <a:gd name="connsiteY4" fmla="*/ 750698 h 750698"/>
              <a:gd name="connsiteX5" fmla="*/ 508000 w 1061961"/>
              <a:gd name="connsiteY5" fmla="*/ 591040 h 750698"/>
              <a:gd name="connsiteX6" fmla="*/ 645953 w 1061961"/>
              <a:gd name="connsiteY6" fmla="*/ 450653 h 750698"/>
              <a:gd name="connsiteX7" fmla="*/ 145143 w 1061961"/>
              <a:gd name="connsiteY7" fmla="*/ 68526 h 750698"/>
              <a:gd name="connsiteX8" fmla="*/ 58057 w 1061961"/>
              <a:gd name="connsiteY8" fmla="*/ 39498 h 750698"/>
              <a:gd name="connsiteX0" fmla="*/ 58057 w 1061961"/>
              <a:gd name="connsiteY0" fmla="*/ 39498 h 750698"/>
              <a:gd name="connsiteX1" fmla="*/ 493486 w 1061961"/>
              <a:gd name="connsiteY1" fmla="*/ 141098 h 750698"/>
              <a:gd name="connsiteX2" fmla="*/ 769257 w 1061961"/>
              <a:gd name="connsiteY2" fmla="*/ 344298 h 750698"/>
              <a:gd name="connsiteX3" fmla="*/ 957943 w 1061961"/>
              <a:gd name="connsiteY3" fmla="*/ 170126 h 750698"/>
              <a:gd name="connsiteX4" fmla="*/ 986971 w 1061961"/>
              <a:gd name="connsiteY4" fmla="*/ 750698 h 750698"/>
              <a:gd name="connsiteX5" fmla="*/ 508000 w 1061961"/>
              <a:gd name="connsiteY5" fmla="*/ 591040 h 750698"/>
              <a:gd name="connsiteX6" fmla="*/ 645953 w 1061961"/>
              <a:gd name="connsiteY6" fmla="*/ 450653 h 750698"/>
              <a:gd name="connsiteX7" fmla="*/ 145143 w 1061961"/>
              <a:gd name="connsiteY7" fmla="*/ 68526 h 750698"/>
              <a:gd name="connsiteX8" fmla="*/ 58057 w 1061961"/>
              <a:gd name="connsiteY8" fmla="*/ 39498 h 750698"/>
              <a:gd name="connsiteX0" fmla="*/ 10593 w 1014497"/>
              <a:gd name="connsiteY0" fmla="*/ 15589 h 726789"/>
              <a:gd name="connsiteX1" fmla="*/ 446022 w 1014497"/>
              <a:gd name="connsiteY1" fmla="*/ 117189 h 726789"/>
              <a:gd name="connsiteX2" fmla="*/ 721793 w 1014497"/>
              <a:gd name="connsiteY2" fmla="*/ 320389 h 726789"/>
              <a:gd name="connsiteX3" fmla="*/ 910479 w 1014497"/>
              <a:gd name="connsiteY3" fmla="*/ 146217 h 726789"/>
              <a:gd name="connsiteX4" fmla="*/ 939507 w 1014497"/>
              <a:gd name="connsiteY4" fmla="*/ 726789 h 726789"/>
              <a:gd name="connsiteX5" fmla="*/ 460536 w 1014497"/>
              <a:gd name="connsiteY5" fmla="*/ 567131 h 726789"/>
              <a:gd name="connsiteX6" fmla="*/ 598489 w 1014497"/>
              <a:gd name="connsiteY6" fmla="*/ 426744 h 726789"/>
              <a:gd name="connsiteX7" fmla="*/ 382465 w 1014497"/>
              <a:gd name="connsiteY7" fmla="*/ 210720 h 726789"/>
              <a:gd name="connsiteX8" fmla="*/ 10593 w 1014497"/>
              <a:gd name="connsiteY8" fmla="*/ 15589 h 726789"/>
              <a:gd name="connsiteX0" fmla="*/ 10593 w 1014497"/>
              <a:gd name="connsiteY0" fmla="*/ 15589 h 726789"/>
              <a:gd name="connsiteX1" fmla="*/ 446022 w 1014497"/>
              <a:gd name="connsiteY1" fmla="*/ 117189 h 726789"/>
              <a:gd name="connsiteX2" fmla="*/ 721793 w 1014497"/>
              <a:gd name="connsiteY2" fmla="*/ 320389 h 726789"/>
              <a:gd name="connsiteX3" fmla="*/ 910479 w 1014497"/>
              <a:gd name="connsiteY3" fmla="*/ 146217 h 726789"/>
              <a:gd name="connsiteX4" fmla="*/ 939507 w 1014497"/>
              <a:gd name="connsiteY4" fmla="*/ 726789 h 726789"/>
              <a:gd name="connsiteX5" fmla="*/ 460536 w 1014497"/>
              <a:gd name="connsiteY5" fmla="*/ 567131 h 726789"/>
              <a:gd name="connsiteX6" fmla="*/ 598489 w 1014497"/>
              <a:gd name="connsiteY6" fmla="*/ 426744 h 726789"/>
              <a:gd name="connsiteX7" fmla="*/ 382465 w 1014497"/>
              <a:gd name="connsiteY7" fmla="*/ 210720 h 726789"/>
              <a:gd name="connsiteX8" fmla="*/ 10593 w 1014497"/>
              <a:gd name="connsiteY8" fmla="*/ 15589 h 726789"/>
              <a:gd name="connsiteX0" fmla="*/ 10593 w 1014497"/>
              <a:gd name="connsiteY0" fmla="*/ 15589 h 726789"/>
              <a:gd name="connsiteX1" fmla="*/ 446022 w 1014497"/>
              <a:gd name="connsiteY1" fmla="*/ 117189 h 726789"/>
              <a:gd name="connsiteX2" fmla="*/ 764581 w 1014497"/>
              <a:gd name="connsiteY2" fmla="*/ 275046 h 726789"/>
              <a:gd name="connsiteX3" fmla="*/ 910479 w 1014497"/>
              <a:gd name="connsiteY3" fmla="*/ 146217 h 726789"/>
              <a:gd name="connsiteX4" fmla="*/ 939507 w 1014497"/>
              <a:gd name="connsiteY4" fmla="*/ 726789 h 726789"/>
              <a:gd name="connsiteX5" fmla="*/ 460536 w 1014497"/>
              <a:gd name="connsiteY5" fmla="*/ 567131 h 726789"/>
              <a:gd name="connsiteX6" fmla="*/ 598489 w 1014497"/>
              <a:gd name="connsiteY6" fmla="*/ 426744 h 726789"/>
              <a:gd name="connsiteX7" fmla="*/ 382465 w 1014497"/>
              <a:gd name="connsiteY7" fmla="*/ 210720 h 726789"/>
              <a:gd name="connsiteX8" fmla="*/ 10593 w 1014497"/>
              <a:gd name="connsiteY8" fmla="*/ 15589 h 726789"/>
              <a:gd name="connsiteX0" fmla="*/ 10593 w 1014497"/>
              <a:gd name="connsiteY0" fmla="*/ 15589 h 726789"/>
              <a:gd name="connsiteX1" fmla="*/ 446022 w 1014497"/>
              <a:gd name="connsiteY1" fmla="*/ 117189 h 726789"/>
              <a:gd name="connsiteX2" fmla="*/ 764581 w 1014497"/>
              <a:gd name="connsiteY2" fmla="*/ 275046 h 726789"/>
              <a:gd name="connsiteX3" fmla="*/ 910479 w 1014497"/>
              <a:gd name="connsiteY3" fmla="*/ 146217 h 726789"/>
              <a:gd name="connsiteX4" fmla="*/ 939507 w 1014497"/>
              <a:gd name="connsiteY4" fmla="*/ 726789 h 726789"/>
              <a:gd name="connsiteX5" fmla="*/ 460536 w 1014497"/>
              <a:gd name="connsiteY5" fmla="*/ 567131 h 726789"/>
              <a:gd name="connsiteX6" fmla="*/ 598489 w 1014497"/>
              <a:gd name="connsiteY6" fmla="*/ 426744 h 726789"/>
              <a:gd name="connsiteX7" fmla="*/ 382465 w 1014497"/>
              <a:gd name="connsiteY7" fmla="*/ 210720 h 726789"/>
              <a:gd name="connsiteX8" fmla="*/ 10593 w 1014497"/>
              <a:gd name="connsiteY8" fmla="*/ 15589 h 726789"/>
              <a:gd name="connsiteX0" fmla="*/ 10593 w 1007279"/>
              <a:gd name="connsiteY0" fmla="*/ 30113 h 635149"/>
              <a:gd name="connsiteX1" fmla="*/ 438804 w 1007279"/>
              <a:gd name="connsiteY1" fmla="*/ 25549 h 635149"/>
              <a:gd name="connsiteX2" fmla="*/ 757363 w 1007279"/>
              <a:gd name="connsiteY2" fmla="*/ 183406 h 635149"/>
              <a:gd name="connsiteX3" fmla="*/ 903261 w 1007279"/>
              <a:gd name="connsiteY3" fmla="*/ 54577 h 635149"/>
              <a:gd name="connsiteX4" fmla="*/ 932289 w 1007279"/>
              <a:gd name="connsiteY4" fmla="*/ 635149 h 635149"/>
              <a:gd name="connsiteX5" fmla="*/ 453318 w 1007279"/>
              <a:gd name="connsiteY5" fmla="*/ 475491 h 635149"/>
              <a:gd name="connsiteX6" fmla="*/ 591271 w 1007279"/>
              <a:gd name="connsiteY6" fmla="*/ 335104 h 635149"/>
              <a:gd name="connsiteX7" fmla="*/ 375247 w 1007279"/>
              <a:gd name="connsiteY7" fmla="*/ 119080 h 635149"/>
              <a:gd name="connsiteX8" fmla="*/ 10593 w 1007279"/>
              <a:gd name="connsiteY8" fmla="*/ 30113 h 635149"/>
              <a:gd name="connsiteX0" fmla="*/ 10593 w 1007279"/>
              <a:gd name="connsiteY0" fmla="*/ 30113 h 635149"/>
              <a:gd name="connsiteX1" fmla="*/ 438804 w 1007279"/>
              <a:gd name="connsiteY1" fmla="*/ 25549 h 635149"/>
              <a:gd name="connsiteX2" fmla="*/ 757363 w 1007279"/>
              <a:gd name="connsiteY2" fmla="*/ 183406 h 635149"/>
              <a:gd name="connsiteX3" fmla="*/ 903261 w 1007279"/>
              <a:gd name="connsiteY3" fmla="*/ 54577 h 635149"/>
              <a:gd name="connsiteX4" fmla="*/ 932289 w 1007279"/>
              <a:gd name="connsiteY4" fmla="*/ 635149 h 635149"/>
              <a:gd name="connsiteX5" fmla="*/ 453318 w 1007279"/>
              <a:gd name="connsiteY5" fmla="*/ 475491 h 635149"/>
              <a:gd name="connsiteX6" fmla="*/ 591271 w 1007279"/>
              <a:gd name="connsiteY6" fmla="*/ 335104 h 635149"/>
              <a:gd name="connsiteX7" fmla="*/ 375247 w 1007279"/>
              <a:gd name="connsiteY7" fmla="*/ 119080 h 635149"/>
              <a:gd name="connsiteX8" fmla="*/ 10593 w 1007279"/>
              <a:gd name="connsiteY8" fmla="*/ 30113 h 635149"/>
              <a:gd name="connsiteX0" fmla="*/ 10593 w 1007279"/>
              <a:gd name="connsiteY0" fmla="*/ 30113 h 635149"/>
              <a:gd name="connsiteX1" fmla="*/ 438804 w 1007279"/>
              <a:gd name="connsiteY1" fmla="*/ 25549 h 635149"/>
              <a:gd name="connsiteX2" fmla="*/ 757363 w 1007279"/>
              <a:gd name="connsiteY2" fmla="*/ 183406 h 635149"/>
              <a:gd name="connsiteX3" fmla="*/ 903261 w 1007279"/>
              <a:gd name="connsiteY3" fmla="*/ 54577 h 635149"/>
              <a:gd name="connsiteX4" fmla="*/ 932289 w 1007279"/>
              <a:gd name="connsiteY4" fmla="*/ 635149 h 635149"/>
              <a:gd name="connsiteX5" fmla="*/ 453318 w 1007279"/>
              <a:gd name="connsiteY5" fmla="*/ 475491 h 635149"/>
              <a:gd name="connsiteX6" fmla="*/ 591271 w 1007279"/>
              <a:gd name="connsiteY6" fmla="*/ 335104 h 635149"/>
              <a:gd name="connsiteX7" fmla="*/ 375247 w 1007279"/>
              <a:gd name="connsiteY7" fmla="*/ 119080 h 635149"/>
              <a:gd name="connsiteX8" fmla="*/ 10593 w 1007279"/>
              <a:gd name="connsiteY8" fmla="*/ 30113 h 635149"/>
              <a:gd name="connsiteX0" fmla="*/ 10593 w 981110"/>
              <a:gd name="connsiteY0" fmla="*/ 30113 h 635149"/>
              <a:gd name="connsiteX1" fmla="*/ 438804 w 981110"/>
              <a:gd name="connsiteY1" fmla="*/ 25549 h 635149"/>
              <a:gd name="connsiteX2" fmla="*/ 757363 w 981110"/>
              <a:gd name="connsiteY2" fmla="*/ 183406 h 635149"/>
              <a:gd name="connsiteX3" fmla="*/ 903261 w 981110"/>
              <a:gd name="connsiteY3" fmla="*/ 54577 h 635149"/>
              <a:gd name="connsiteX4" fmla="*/ 932289 w 981110"/>
              <a:gd name="connsiteY4" fmla="*/ 635149 h 635149"/>
              <a:gd name="connsiteX5" fmla="*/ 453318 w 981110"/>
              <a:gd name="connsiteY5" fmla="*/ 475491 h 635149"/>
              <a:gd name="connsiteX6" fmla="*/ 591271 w 981110"/>
              <a:gd name="connsiteY6" fmla="*/ 335104 h 635149"/>
              <a:gd name="connsiteX7" fmla="*/ 375247 w 981110"/>
              <a:gd name="connsiteY7" fmla="*/ 119080 h 635149"/>
              <a:gd name="connsiteX8" fmla="*/ 10593 w 981110"/>
              <a:gd name="connsiteY8" fmla="*/ 30113 h 635149"/>
              <a:gd name="connsiteX0" fmla="*/ 10593 w 981110"/>
              <a:gd name="connsiteY0" fmla="*/ 30113 h 635149"/>
              <a:gd name="connsiteX1" fmla="*/ 438804 w 981110"/>
              <a:gd name="connsiteY1" fmla="*/ 25549 h 635149"/>
              <a:gd name="connsiteX2" fmla="*/ 757363 w 981110"/>
              <a:gd name="connsiteY2" fmla="*/ 183406 h 635149"/>
              <a:gd name="connsiteX3" fmla="*/ 844102 w 981110"/>
              <a:gd name="connsiteY3" fmla="*/ 98481 h 635149"/>
              <a:gd name="connsiteX4" fmla="*/ 932289 w 981110"/>
              <a:gd name="connsiteY4" fmla="*/ 635149 h 635149"/>
              <a:gd name="connsiteX5" fmla="*/ 453318 w 981110"/>
              <a:gd name="connsiteY5" fmla="*/ 475491 h 635149"/>
              <a:gd name="connsiteX6" fmla="*/ 591271 w 981110"/>
              <a:gd name="connsiteY6" fmla="*/ 335104 h 635149"/>
              <a:gd name="connsiteX7" fmla="*/ 375247 w 981110"/>
              <a:gd name="connsiteY7" fmla="*/ 119080 h 635149"/>
              <a:gd name="connsiteX8" fmla="*/ 10593 w 981110"/>
              <a:gd name="connsiteY8" fmla="*/ 30113 h 635149"/>
              <a:gd name="connsiteX0" fmla="*/ 46897 w 1017414"/>
              <a:gd name="connsiteY0" fmla="*/ 32669 h 637705"/>
              <a:gd name="connsiteX1" fmla="*/ 130167 w 1017414"/>
              <a:gd name="connsiteY1" fmla="*/ 17332 h 637705"/>
              <a:gd name="connsiteX2" fmla="*/ 475108 w 1017414"/>
              <a:gd name="connsiteY2" fmla="*/ 28105 h 637705"/>
              <a:gd name="connsiteX3" fmla="*/ 793667 w 1017414"/>
              <a:gd name="connsiteY3" fmla="*/ 185962 h 637705"/>
              <a:gd name="connsiteX4" fmla="*/ 880406 w 1017414"/>
              <a:gd name="connsiteY4" fmla="*/ 101037 h 637705"/>
              <a:gd name="connsiteX5" fmla="*/ 968593 w 1017414"/>
              <a:gd name="connsiteY5" fmla="*/ 637705 h 637705"/>
              <a:gd name="connsiteX6" fmla="*/ 489622 w 1017414"/>
              <a:gd name="connsiteY6" fmla="*/ 478047 h 637705"/>
              <a:gd name="connsiteX7" fmla="*/ 627575 w 1017414"/>
              <a:gd name="connsiteY7" fmla="*/ 337660 h 637705"/>
              <a:gd name="connsiteX8" fmla="*/ 411551 w 1017414"/>
              <a:gd name="connsiteY8" fmla="*/ 121636 h 637705"/>
              <a:gd name="connsiteX9" fmla="*/ 46897 w 1017414"/>
              <a:gd name="connsiteY9" fmla="*/ 32669 h 637705"/>
              <a:gd name="connsiteX0" fmla="*/ 0 w 970517"/>
              <a:gd name="connsiteY0" fmla="*/ 32669 h 637705"/>
              <a:gd name="connsiteX1" fmla="*/ 83270 w 970517"/>
              <a:gd name="connsiteY1" fmla="*/ 17332 h 637705"/>
              <a:gd name="connsiteX2" fmla="*/ 428211 w 970517"/>
              <a:gd name="connsiteY2" fmla="*/ 28105 h 637705"/>
              <a:gd name="connsiteX3" fmla="*/ 746770 w 970517"/>
              <a:gd name="connsiteY3" fmla="*/ 185962 h 637705"/>
              <a:gd name="connsiteX4" fmla="*/ 833509 w 970517"/>
              <a:gd name="connsiteY4" fmla="*/ 101037 h 637705"/>
              <a:gd name="connsiteX5" fmla="*/ 921696 w 970517"/>
              <a:gd name="connsiteY5" fmla="*/ 637705 h 637705"/>
              <a:gd name="connsiteX6" fmla="*/ 442725 w 970517"/>
              <a:gd name="connsiteY6" fmla="*/ 478047 h 637705"/>
              <a:gd name="connsiteX7" fmla="*/ 580678 w 970517"/>
              <a:gd name="connsiteY7" fmla="*/ 337660 h 637705"/>
              <a:gd name="connsiteX8" fmla="*/ 364654 w 970517"/>
              <a:gd name="connsiteY8" fmla="*/ 121636 h 637705"/>
              <a:gd name="connsiteX9" fmla="*/ 0 w 970517"/>
              <a:gd name="connsiteY9" fmla="*/ 32669 h 637705"/>
              <a:gd name="connsiteX0" fmla="*/ 0 w 970517"/>
              <a:gd name="connsiteY0" fmla="*/ 35274 h 640310"/>
              <a:gd name="connsiteX1" fmla="*/ 180405 w 970517"/>
              <a:gd name="connsiteY1" fmla="*/ 4310 h 640310"/>
              <a:gd name="connsiteX2" fmla="*/ 428211 w 970517"/>
              <a:gd name="connsiteY2" fmla="*/ 30710 h 640310"/>
              <a:gd name="connsiteX3" fmla="*/ 746770 w 970517"/>
              <a:gd name="connsiteY3" fmla="*/ 188567 h 640310"/>
              <a:gd name="connsiteX4" fmla="*/ 833509 w 970517"/>
              <a:gd name="connsiteY4" fmla="*/ 103642 h 640310"/>
              <a:gd name="connsiteX5" fmla="*/ 921696 w 970517"/>
              <a:gd name="connsiteY5" fmla="*/ 640310 h 640310"/>
              <a:gd name="connsiteX6" fmla="*/ 442725 w 970517"/>
              <a:gd name="connsiteY6" fmla="*/ 480652 h 640310"/>
              <a:gd name="connsiteX7" fmla="*/ 580678 w 970517"/>
              <a:gd name="connsiteY7" fmla="*/ 340265 h 640310"/>
              <a:gd name="connsiteX8" fmla="*/ 364654 w 970517"/>
              <a:gd name="connsiteY8" fmla="*/ 124241 h 640310"/>
              <a:gd name="connsiteX9" fmla="*/ 0 w 970517"/>
              <a:gd name="connsiteY9" fmla="*/ 35274 h 640310"/>
              <a:gd name="connsiteX0" fmla="*/ 0 w 970517"/>
              <a:gd name="connsiteY0" fmla="*/ 36613 h 641649"/>
              <a:gd name="connsiteX1" fmla="*/ 180405 w 970517"/>
              <a:gd name="connsiteY1" fmla="*/ 5649 h 641649"/>
              <a:gd name="connsiteX2" fmla="*/ 505825 w 970517"/>
              <a:gd name="connsiteY2" fmla="*/ 30710 h 641649"/>
              <a:gd name="connsiteX3" fmla="*/ 746770 w 970517"/>
              <a:gd name="connsiteY3" fmla="*/ 189906 h 641649"/>
              <a:gd name="connsiteX4" fmla="*/ 833509 w 970517"/>
              <a:gd name="connsiteY4" fmla="*/ 104981 h 641649"/>
              <a:gd name="connsiteX5" fmla="*/ 921696 w 970517"/>
              <a:gd name="connsiteY5" fmla="*/ 641649 h 641649"/>
              <a:gd name="connsiteX6" fmla="*/ 442725 w 970517"/>
              <a:gd name="connsiteY6" fmla="*/ 481991 h 641649"/>
              <a:gd name="connsiteX7" fmla="*/ 580678 w 970517"/>
              <a:gd name="connsiteY7" fmla="*/ 341604 h 641649"/>
              <a:gd name="connsiteX8" fmla="*/ 364654 w 970517"/>
              <a:gd name="connsiteY8" fmla="*/ 125580 h 641649"/>
              <a:gd name="connsiteX9" fmla="*/ 0 w 970517"/>
              <a:gd name="connsiteY9" fmla="*/ 36613 h 641649"/>
              <a:gd name="connsiteX0" fmla="*/ 0 w 987111"/>
              <a:gd name="connsiteY0" fmla="*/ 49561 h 641649"/>
              <a:gd name="connsiteX1" fmla="*/ 196999 w 987111"/>
              <a:gd name="connsiteY1" fmla="*/ 5649 h 641649"/>
              <a:gd name="connsiteX2" fmla="*/ 522419 w 987111"/>
              <a:gd name="connsiteY2" fmla="*/ 30710 h 641649"/>
              <a:gd name="connsiteX3" fmla="*/ 763364 w 987111"/>
              <a:gd name="connsiteY3" fmla="*/ 189906 h 641649"/>
              <a:gd name="connsiteX4" fmla="*/ 850103 w 987111"/>
              <a:gd name="connsiteY4" fmla="*/ 104981 h 641649"/>
              <a:gd name="connsiteX5" fmla="*/ 938290 w 987111"/>
              <a:gd name="connsiteY5" fmla="*/ 641649 h 641649"/>
              <a:gd name="connsiteX6" fmla="*/ 459319 w 987111"/>
              <a:gd name="connsiteY6" fmla="*/ 481991 h 641649"/>
              <a:gd name="connsiteX7" fmla="*/ 597272 w 987111"/>
              <a:gd name="connsiteY7" fmla="*/ 341604 h 641649"/>
              <a:gd name="connsiteX8" fmla="*/ 381248 w 987111"/>
              <a:gd name="connsiteY8" fmla="*/ 125580 h 641649"/>
              <a:gd name="connsiteX9" fmla="*/ 0 w 987111"/>
              <a:gd name="connsiteY9" fmla="*/ 49561 h 641649"/>
              <a:gd name="connsiteX0" fmla="*/ 0 w 987111"/>
              <a:gd name="connsiteY0" fmla="*/ 49561 h 641649"/>
              <a:gd name="connsiteX1" fmla="*/ 196999 w 987111"/>
              <a:gd name="connsiteY1" fmla="*/ 5649 h 641649"/>
              <a:gd name="connsiteX2" fmla="*/ 522419 w 987111"/>
              <a:gd name="connsiteY2" fmla="*/ 30710 h 641649"/>
              <a:gd name="connsiteX3" fmla="*/ 763364 w 987111"/>
              <a:gd name="connsiteY3" fmla="*/ 189906 h 641649"/>
              <a:gd name="connsiteX4" fmla="*/ 850103 w 987111"/>
              <a:gd name="connsiteY4" fmla="*/ 104981 h 641649"/>
              <a:gd name="connsiteX5" fmla="*/ 938290 w 987111"/>
              <a:gd name="connsiteY5" fmla="*/ 641649 h 641649"/>
              <a:gd name="connsiteX6" fmla="*/ 459319 w 987111"/>
              <a:gd name="connsiteY6" fmla="*/ 481991 h 641649"/>
              <a:gd name="connsiteX7" fmla="*/ 597272 w 987111"/>
              <a:gd name="connsiteY7" fmla="*/ 341604 h 641649"/>
              <a:gd name="connsiteX8" fmla="*/ 381248 w 987111"/>
              <a:gd name="connsiteY8" fmla="*/ 125580 h 641649"/>
              <a:gd name="connsiteX9" fmla="*/ 0 w 987111"/>
              <a:gd name="connsiteY9" fmla="*/ 49561 h 641649"/>
              <a:gd name="connsiteX0" fmla="*/ 0 w 987111"/>
              <a:gd name="connsiteY0" fmla="*/ 51817 h 643905"/>
              <a:gd name="connsiteX1" fmla="*/ 196999 w 987111"/>
              <a:gd name="connsiteY1" fmla="*/ 7905 h 643905"/>
              <a:gd name="connsiteX2" fmla="*/ 522419 w 987111"/>
              <a:gd name="connsiteY2" fmla="*/ 32966 h 643905"/>
              <a:gd name="connsiteX3" fmla="*/ 763364 w 987111"/>
              <a:gd name="connsiteY3" fmla="*/ 192162 h 643905"/>
              <a:gd name="connsiteX4" fmla="*/ 850103 w 987111"/>
              <a:gd name="connsiteY4" fmla="*/ 107237 h 643905"/>
              <a:gd name="connsiteX5" fmla="*/ 938290 w 987111"/>
              <a:gd name="connsiteY5" fmla="*/ 643905 h 643905"/>
              <a:gd name="connsiteX6" fmla="*/ 459319 w 987111"/>
              <a:gd name="connsiteY6" fmla="*/ 484247 h 643905"/>
              <a:gd name="connsiteX7" fmla="*/ 597272 w 987111"/>
              <a:gd name="connsiteY7" fmla="*/ 343860 h 643905"/>
              <a:gd name="connsiteX8" fmla="*/ 381248 w 987111"/>
              <a:gd name="connsiteY8" fmla="*/ 127836 h 643905"/>
              <a:gd name="connsiteX9" fmla="*/ 0 w 987111"/>
              <a:gd name="connsiteY9" fmla="*/ 51817 h 643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7111" h="643905">
                <a:moveTo>
                  <a:pt x="0" y="51817"/>
                </a:moveTo>
                <a:cubicBezTo>
                  <a:pt x="65666" y="37180"/>
                  <a:pt x="115979" y="23584"/>
                  <a:pt x="196999" y="7905"/>
                </a:cubicBezTo>
                <a:cubicBezTo>
                  <a:pt x="289799" y="0"/>
                  <a:pt x="428025" y="2256"/>
                  <a:pt x="522419" y="32966"/>
                </a:cubicBezTo>
                <a:cubicBezTo>
                  <a:pt x="616813" y="63676"/>
                  <a:pt x="621289" y="67046"/>
                  <a:pt x="763364" y="192162"/>
                </a:cubicBezTo>
                <a:lnTo>
                  <a:pt x="850103" y="107237"/>
                </a:lnTo>
                <a:cubicBezTo>
                  <a:pt x="886389" y="174970"/>
                  <a:pt x="987111" y="346170"/>
                  <a:pt x="938290" y="643905"/>
                </a:cubicBezTo>
                <a:cubicBezTo>
                  <a:pt x="748727" y="549850"/>
                  <a:pt x="727051" y="545589"/>
                  <a:pt x="459319" y="484247"/>
                </a:cubicBezTo>
                <a:lnTo>
                  <a:pt x="597272" y="343860"/>
                </a:lnTo>
                <a:cubicBezTo>
                  <a:pt x="536796" y="256774"/>
                  <a:pt x="480793" y="176510"/>
                  <a:pt x="381248" y="127836"/>
                </a:cubicBezTo>
                <a:cubicBezTo>
                  <a:pt x="281703" y="79162"/>
                  <a:pt x="46897" y="69201"/>
                  <a:pt x="0" y="51817"/>
                </a:cubicBezTo>
                <a:close/>
              </a:path>
            </a:pathLst>
          </a:custGeom>
          <a:solidFill>
            <a:schemeClr val="accent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3047815" y="3356991"/>
            <a:ext cx="3029783" cy="138908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+mn-ea"/>
              </a:rPr>
              <a:t>市民サービス向上</a:t>
            </a:r>
            <a:endParaRPr kumimoji="1" lang="en-US" altLang="ja-JP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+mn-ea"/>
              </a:rPr>
              <a:t>地域課題の解決</a:t>
            </a:r>
            <a:endParaRPr kumimoji="1" lang="en-US" altLang="ja-JP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+mn-ea"/>
              </a:rPr>
              <a:t>豊</a:t>
            </a:r>
            <a:r>
              <a:rPr lang="ja-JP" altLang="en-US" sz="1400" b="1" dirty="0" smtClean="0">
                <a:solidFill>
                  <a:schemeClr val="tx1"/>
                </a:solidFill>
                <a:latin typeface="+mn-ea"/>
              </a:rPr>
              <a:t>かなコミュニティ形成</a:t>
            </a:r>
            <a:endParaRPr lang="en-US" altLang="ja-JP" sz="1400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+mn-ea"/>
              </a:rPr>
              <a:t>など</a:t>
            </a:r>
            <a:endParaRPr kumimoji="1" lang="ja-JP" altLang="en-US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3" name="Shape 40"/>
          <p:cNvSpPr/>
          <p:nvPr/>
        </p:nvSpPr>
        <p:spPr>
          <a:xfrm>
            <a:off x="6382701" y="2076503"/>
            <a:ext cx="2441484" cy="11704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1550" dirty="0" smtClean="0">
                <a:latin typeface="+mn-ea"/>
              </a:rPr>
              <a:t>ICT</a:t>
            </a:r>
            <a:r>
              <a:rPr lang="ja-JP" altLang="ja-JP" sz="1550" dirty="0">
                <a:latin typeface="+mn-ea"/>
              </a:rPr>
              <a:t>を</a:t>
            </a:r>
            <a:r>
              <a:rPr lang="ja-JP" altLang="ja-JP" sz="1550" dirty="0" smtClean="0">
                <a:latin typeface="+mn-ea"/>
              </a:rPr>
              <a:t>活用</a:t>
            </a:r>
            <a:r>
              <a:rPr lang="ja-JP" altLang="en-US" sz="1550" dirty="0" smtClean="0">
                <a:latin typeface="+mn-ea"/>
              </a:rPr>
              <a:t>し情報の流れを良くする</a:t>
            </a:r>
            <a:r>
              <a:rPr lang="ja-JP" altLang="en-US" sz="1550" dirty="0">
                <a:latin typeface="+mn-ea"/>
              </a:rPr>
              <a:t>ことによって</a:t>
            </a:r>
            <a:r>
              <a:rPr lang="ja-JP" altLang="en-US" sz="1550" dirty="0" smtClean="0">
                <a:latin typeface="+mn-ea"/>
              </a:rPr>
              <a:t>、市民・企業がより合理的に行動することができる</a:t>
            </a:r>
            <a:endParaRPr lang="ja-JP" altLang="en-US" sz="1550" dirty="0">
              <a:latin typeface="+mn-ea"/>
            </a:endParaRPr>
          </a:p>
        </p:txBody>
      </p:sp>
      <p:sp>
        <p:nvSpPr>
          <p:cNvPr id="24" name="Shape 40"/>
          <p:cNvSpPr/>
          <p:nvPr/>
        </p:nvSpPr>
        <p:spPr>
          <a:xfrm>
            <a:off x="243707" y="2284252"/>
            <a:ext cx="2434580" cy="1096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+mn-ea"/>
              </a:rPr>
              <a:t>行政は大きな公共を支えるプラットフォームとして</a:t>
            </a:r>
            <a:r>
              <a:rPr lang="ja-JP" altLang="en-US" sz="1600" dirty="0">
                <a:latin typeface="+mn-ea"/>
              </a:rPr>
              <a:t>の</a:t>
            </a:r>
            <a:r>
              <a:rPr lang="ja-JP" altLang="en-US" sz="1600" dirty="0" smtClean="0">
                <a:latin typeface="+mn-ea"/>
              </a:rPr>
              <a:t>役割を担う</a:t>
            </a:r>
            <a:endParaRPr lang="ja-JP" altLang="en-US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8468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719798"/>
          </a:xfrm>
        </p:spPr>
        <p:txBody>
          <a:bodyPr>
            <a:normAutofit/>
          </a:bodyPr>
          <a:lstStyle/>
          <a:p>
            <a:pPr marL="180975" indent="-180975">
              <a:buNone/>
            </a:pPr>
            <a:r>
              <a:rPr lang="ja-JP" altLang="en-US" sz="3000" b="1" dirty="0">
                <a:solidFill>
                  <a:srgbClr val="002060"/>
                </a:solidFill>
                <a:latin typeface="+mn-ea"/>
              </a:rPr>
              <a:t>４</a:t>
            </a:r>
            <a:r>
              <a:rPr lang="ja-JP" altLang="en-US" sz="3000" b="1" dirty="0" smtClean="0">
                <a:solidFill>
                  <a:srgbClr val="002060"/>
                </a:solidFill>
                <a:latin typeface="+mn-ea"/>
              </a:rPr>
              <a:t>．めざす姿、ビジョン</a:t>
            </a:r>
            <a:endParaRPr lang="en-US" altLang="ja-JP" sz="3000" b="1" dirty="0" smtClean="0">
              <a:solidFill>
                <a:srgbClr val="002060"/>
              </a:solidFill>
            </a:endParaRPr>
          </a:p>
          <a:p>
            <a:pPr marL="180975" indent="-180975">
              <a:buNone/>
            </a:pPr>
            <a:endParaRPr lang="en-US" altLang="ja-JP" sz="2000" b="1" dirty="0" smtClean="0">
              <a:latin typeface="+mn-ea"/>
            </a:endParaRPr>
          </a:p>
          <a:p>
            <a:pPr marL="180975" indent="-180975">
              <a:buNone/>
            </a:pPr>
            <a:endParaRPr lang="en-US" altLang="ja-JP" sz="2000" b="1" dirty="0" smtClean="0"/>
          </a:p>
          <a:p>
            <a:pPr marL="180975" indent="-180975">
              <a:buNone/>
            </a:pPr>
            <a:endParaRPr lang="en-US" altLang="ja-JP" sz="3000" b="1" dirty="0" smtClean="0">
              <a:solidFill>
                <a:srgbClr val="002060"/>
              </a:solidFill>
            </a:endParaRPr>
          </a:p>
          <a:p>
            <a:pPr marL="180975" indent="-180975"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ja-JP" altLang="ja-JP" dirty="0" smtClean="0"/>
          </a:p>
          <a:p>
            <a:pPr>
              <a:buNone/>
            </a:pPr>
            <a:endParaRPr lang="ja-JP" altLang="ja-JP" dirty="0" smtClean="0"/>
          </a:p>
        </p:txBody>
      </p:sp>
      <p:sp>
        <p:nvSpPr>
          <p:cNvPr id="18" name="角丸四角形 17"/>
          <p:cNvSpPr/>
          <p:nvPr/>
        </p:nvSpPr>
        <p:spPr>
          <a:xfrm>
            <a:off x="503287" y="1340768"/>
            <a:ext cx="8280000" cy="64807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（１）　便利・快適で、安全・安心できる都市生活の実現</a:t>
            </a:r>
            <a:endParaRPr kumimoji="1" lang="ja-JP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sz="quarter" idx="12"/>
          </p:nvPr>
        </p:nvSpPr>
        <p:spPr>
          <a:xfrm>
            <a:off x="6614864" y="6304235"/>
            <a:ext cx="2133600" cy="365125"/>
          </a:xfrm>
        </p:spPr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sp>
        <p:nvSpPr>
          <p:cNvPr id="15" name="Shape 40"/>
          <p:cNvSpPr/>
          <p:nvPr/>
        </p:nvSpPr>
        <p:spPr>
          <a:xfrm>
            <a:off x="473133" y="2185143"/>
            <a:ext cx="7957144" cy="1944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sz="2000" dirty="0">
                <a:latin typeface="+mn-ea"/>
              </a:rPr>
              <a:t>市民</a:t>
            </a:r>
            <a:r>
              <a:rPr lang="ja-JP" altLang="ja-JP" sz="2000" dirty="0" smtClean="0">
                <a:latin typeface="+mn-ea"/>
              </a:rPr>
              <a:t>が</a:t>
            </a:r>
            <a:r>
              <a:rPr lang="en-US" altLang="ja-JP" sz="2000" dirty="0" smtClean="0">
                <a:latin typeface="+mn-ea"/>
              </a:rPr>
              <a:t>ICT</a:t>
            </a:r>
            <a:r>
              <a:rPr lang="ja-JP" altLang="en-US" sz="2000" dirty="0" smtClean="0">
                <a:latin typeface="+mn-ea"/>
              </a:rPr>
              <a:t>を活用する力を高め、</a:t>
            </a:r>
            <a:r>
              <a:rPr lang="ja-JP" altLang="ja-JP" sz="2000" dirty="0" smtClean="0">
                <a:latin typeface="+mn-ea"/>
              </a:rPr>
              <a:t>スマートフォン</a:t>
            </a:r>
            <a:r>
              <a:rPr lang="ja-JP" altLang="en-US" sz="2000" dirty="0">
                <a:latin typeface="+mn-ea"/>
              </a:rPr>
              <a:t>などに</a:t>
            </a:r>
            <a:r>
              <a:rPr lang="ja-JP" altLang="en-US" sz="2000" dirty="0" smtClean="0">
                <a:latin typeface="+mn-ea"/>
              </a:rPr>
              <a:t>よって</a:t>
            </a:r>
            <a:r>
              <a:rPr lang="ja-JP" altLang="ja-JP" sz="2000" dirty="0" smtClean="0">
                <a:latin typeface="+mn-ea"/>
              </a:rPr>
              <a:t>必要な情報を</a:t>
            </a:r>
            <a:r>
              <a:rPr lang="ja-JP" altLang="en-US" sz="2000" dirty="0" smtClean="0">
                <a:latin typeface="+mn-ea"/>
              </a:rPr>
              <a:t>いつでも</a:t>
            </a:r>
            <a:r>
              <a:rPr lang="ja-JP" altLang="ja-JP" sz="2000" dirty="0" smtClean="0">
                <a:latin typeface="+mn-ea"/>
              </a:rPr>
              <a:t>入手</a:t>
            </a:r>
            <a:r>
              <a:rPr lang="ja-JP" altLang="en-US" sz="2000" dirty="0" smtClean="0">
                <a:latin typeface="+mn-ea"/>
              </a:rPr>
              <a:t>し様々な手続きを行うことができる、</a:t>
            </a:r>
            <a:r>
              <a:rPr lang="ja-JP" altLang="ja-JP" sz="2000" dirty="0" smtClean="0">
                <a:latin typeface="+mn-ea"/>
              </a:rPr>
              <a:t>便利</a:t>
            </a:r>
            <a:r>
              <a:rPr lang="ja-JP" altLang="en-US" sz="2000" dirty="0">
                <a:latin typeface="+mn-ea"/>
              </a:rPr>
              <a:t>で</a:t>
            </a:r>
            <a:r>
              <a:rPr lang="ja-JP" altLang="ja-JP" sz="2000" dirty="0" smtClean="0">
                <a:latin typeface="+mn-ea"/>
              </a:rPr>
              <a:t>快適</a:t>
            </a:r>
            <a:r>
              <a:rPr lang="ja-JP" altLang="ja-JP" sz="2000" dirty="0">
                <a:latin typeface="+mn-ea"/>
              </a:rPr>
              <a:t>なくらしを</a:t>
            </a:r>
            <a:r>
              <a:rPr lang="ja-JP" altLang="ja-JP" sz="2000" dirty="0" smtClean="0">
                <a:latin typeface="+mn-ea"/>
              </a:rPr>
              <a:t>実現</a:t>
            </a:r>
            <a:endParaRPr lang="en-US" altLang="ja-JP" sz="2000" dirty="0">
              <a:latin typeface="+mn-ea"/>
            </a:endParaRPr>
          </a:p>
          <a:p>
            <a:pPr marL="342900" lvl="0" indent="-342900">
              <a:lnSpc>
                <a:spcPts val="1800"/>
              </a:lnSpc>
              <a:buFont typeface="Wingdings" panose="05000000000000000000" pitchFamily="2" charset="2"/>
              <a:buChar char="Ø"/>
            </a:pPr>
            <a:endParaRPr lang="ja-JP" altLang="ja-JP" sz="2000" dirty="0" smtClean="0"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ja-JP" sz="2000" dirty="0" smtClean="0">
                <a:latin typeface="+mn-ea"/>
              </a:rPr>
              <a:t>大規模災害の</a:t>
            </a:r>
            <a:r>
              <a:rPr lang="ja-JP" altLang="ja-JP" sz="2000" dirty="0">
                <a:latin typeface="+mn-ea"/>
              </a:rPr>
              <a:t>被害を最小限にするため</a:t>
            </a:r>
            <a:r>
              <a:rPr lang="ja-JP" altLang="ja-JP" sz="2000" dirty="0" smtClean="0">
                <a:latin typeface="+mn-ea"/>
              </a:rPr>
              <a:t>、防災</a:t>
            </a:r>
            <a:r>
              <a:rPr lang="ja-JP" altLang="ja-JP" sz="2000" dirty="0">
                <a:latin typeface="+mn-ea"/>
              </a:rPr>
              <a:t>情報の発信に努めるとともに、災害時対応</a:t>
            </a:r>
            <a:r>
              <a:rPr lang="ja-JP" altLang="ja-JP" sz="2000" dirty="0" smtClean="0">
                <a:latin typeface="+mn-ea"/>
              </a:rPr>
              <a:t>、</a:t>
            </a:r>
            <a:r>
              <a:rPr lang="ja-JP" altLang="en-US" sz="2000" dirty="0" smtClean="0">
                <a:latin typeface="+mn-ea"/>
              </a:rPr>
              <a:t>都市基盤施設の</a:t>
            </a:r>
            <a:r>
              <a:rPr lang="ja-JP" altLang="ja-JP" sz="2000" dirty="0" smtClean="0">
                <a:latin typeface="+mn-ea"/>
              </a:rPr>
              <a:t>維持</a:t>
            </a:r>
            <a:r>
              <a:rPr lang="ja-JP" altLang="ja-JP" sz="2000" dirty="0">
                <a:latin typeface="+mn-ea"/>
              </a:rPr>
              <a:t>管理の高度化を図るなど防災・減災を実現する安全・安心な都市を</a:t>
            </a:r>
            <a:r>
              <a:rPr lang="ja-JP" altLang="ja-JP" sz="2000" dirty="0" smtClean="0">
                <a:latin typeface="+mn-ea"/>
              </a:rPr>
              <a:t>めざ</a:t>
            </a:r>
            <a:r>
              <a:rPr lang="ja-JP" altLang="en-US" sz="2000" dirty="0" smtClean="0">
                <a:latin typeface="+mn-ea"/>
              </a:rPr>
              <a:t>す</a:t>
            </a:r>
            <a:endParaRPr sz="2000" dirty="0"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4653" y="0"/>
            <a:ext cx="9158654" cy="584775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200" dirty="0" smtClean="0">
                <a:solidFill>
                  <a:srgbClr val="FFFFFF"/>
                </a:solidFill>
                <a:latin typeface="+mj-ea"/>
                <a:ea typeface="+mj-ea"/>
              </a:rPr>
              <a:t>　</a:t>
            </a:r>
            <a:r>
              <a:rPr lang="ja-JP" altLang="en-US" sz="32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大阪市ＩＣＴ戦略　骨子</a:t>
            </a:r>
            <a:endParaRPr lang="ja-JP" altLang="en-US" sz="32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539032" y="4452349"/>
            <a:ext cx="8280000" cy="648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（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２</a:t>
            </a:r>
            <a:r>
              <a:rPr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）　イノベーションを創出し、活力と魅力のある大阪の実現</a:t>
            </a:r>
            <a:endParaRPr kumimoji="1" lang="ja-JP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3" name="Shape 40"/>
          <p:cNvSpPr/>
          <p:nvPr/>
        </p:nvSpPr>
        <p:spPr>
          <a:xfrm>
            <a:off x="463648" y="5229200"/>
            <a:ext cx="8153337" cy="1380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sz="2000" dirty="0" smtClean="0">
                <a:latin typeface="+mn-ea"/>
              </a:rPr>
              <a:t>オープンデータ</a:t>
            </a:r>
            <a:r>
              <a:rPr lang="ja-JP" altLang="ja-JP" sz="2000" dirty="0">
                <a:latin typeface="+mn-ea"/>
              </a:rPr>
              <a:t>を推進し、公共が持つデータの公開・活用につとめるとともに、民間企業が所有するビッグデータ等と連携し新たなビジネス創出を図るなど</a:t>
            </a:r>
            <a:r>
              <a:rPr lang="ja-JP" altLang="ja-JP" sz="2000" dirty="0" smtClean="0">
                <a:latin typeface="+mn-ea"/>
              </a:rPr>
              <a:t>、</a:t>
            </a:r>
            <a:r>
              <a:rPr lang="en-US" altLang="ja-JP" sz="2000" dirty="0" smtClean="0">
                <a:latin typeface="+mn-ea"/>
              </a:rPr>
              <a:t>ICT</a:t>
            </a:r>
            <a:r>
              <a:rPr lang="ja-JP" altLang="ja-JP" sz="2000" dirty="0">
                <a:latin typeface="+mn-ea"/>
              </a:rPr>
              <a:t>を活用</a:t>
            </a:r>
            <a:r>
              <a:rPr lang="ja-JP" altLang="ja-JP" sz="2000" dirty="0" smtClean="0">
                <a:latin typeface="+mn-ea"/>
              </a:rPr>
              <a:t>し</a:t>
            </a:r>
            <a:r>
              <a:rPr lang="ja-JP" altLang="en-US" sz="2000" dirty="0" smtClean="0">
                <a:latin typeface="+mn-ea"/>
              </a:rPr>
              <a:t>、</a:t>
            </a:r>
            <a:r>
              <a:rPr lang="ja-JP" altLang="ja-JP" sz="2000" dirty="0" smtClean="0">
                <a:latin typeface="+mn-ea"/>
              </a:rPr>
              <a:t>イノベーション</a:t>
            </a:r>
            <a:r>
              <a:rPr lang="ja-JP" altLang="ja-JP" sz="2000" dirty="0">
                <a:latin typeface="+mn-ea"/>
              </a:rPr>
              <a:t>を</a:t>
            </a:r>
            <a:r>
              <a:rPr lang="ja-JP" altLang="ja-JP" sz="2000" dirty="0" smtClean="0">
                <a:latin typeface="+mn-ea"/>
              </a:rPr>
              <a:t>生み出</a:t>
            </a:r>
            <a:r>
              <a:rPr lang="ja-JP" altLang="en-US" sz="2000" dirty="0" smtClean="0">
                <a:latin typeface="+mn-ea"/>
              </a:rPr>
              <a:t>し、ビジネス</a:t>
            </a:r>
            <a:r>
              <a:rPr lang="ja-JP" altLang="ja-JP" sz="2000" dirty="0" smtClean="0">
                <a:latin typeface="+mn-ea"/>
              </a:rPr>
              <a:t>の</a:t>
            </a:r>
            <a:r>
              <a:rPr lang="ja-JP" altLang="ja-JP" sz="2000" dirty="0">
                <a:latin typeface="+mn-ea"/>
              </a:rPr>
              <a:t>活性化を</a:t>
            </a:r>
            <a:r>
              <a:rPr lang="ja-JP" altLang="ja-JP" sz="2000" dirty="0" smtClean="0">
                <a:latin typeface="+mn-ea"/>
              </a:rPr>
              <a:t>めざ</a:t>
            </a:r>
            <a:r>
              <a:rPr lang="ja-JP" altLang="en-US" sz="2000" dirty="0" smtClean="0">
                <a:latin typeface="+mn-ea"/>
              </a:rPr>
              <a:t>す</a:t>
            </a:r>
            <a:endParaRPr lang="en-US" altLang="ja-JP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8531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/>
          <p:nvPr/>
        </p:nvSpPr>
        <p:spPr>
          <a:xfrm>
            <a:off x="481978" y="836712"/>
            <a:ext cx="8280000" cy="648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（３）　</a:t>
            </a:r>
            <a:r>
              <a:rPr lang="ja-JP" altLang="en-US" sz="2000" b="1" dirty="0">
                <a:solidFill>
                  <a:schemeClr val="tx1"/>
                </a:solidFill>
                <a:latin typeface="+mj-ea"/>
                <a:ea typeface="+mj-ea"/>
              </a:rPr>
              <a:t>市民</a:t>
            </a:r>
            <a:r>
              <a:rPr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サービスの向上と効率的・効果的な行政運営の実現</a:t>
            </a:r>
            <a:endParaRPr kumimoji="1" lang="ja-JP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sz="quarter" idx="12"/>
          </p:nvPr>
        </p:nvSpPr>
        <p:spPr>
          <a:xfrm>
            <a:off x="6614864" y="6304235"/>
            <a:ext cx="2133600" cy="365125"/>
          </a:xfrm>
        </p:spPr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15" name="Shape 40"/>
          <p:cNvSpPr/>
          <p:nvPr/>
        </p:nvSpPr>
        <p:spPr>
          <a:xfrm>
            <a:off x="481978" y="1844825"/>
            <a:ext cx="8136904" cy="12241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sz="2000" dirty="0">
                <a:latin typeface="+mn-ea"/>
              </a:rPr>
              <a:t>モバイル端末の普及に対応し、市民が求める情報を迅速かつ効果的に伝えるとともに、個々のニーズに対応したきめ細やか</a:t>
            </a:r>
            <a:r>
              <a:rPr lang="ja-JP" altLang="ja-JP" sz="2000" dirty="0" smtClean="0">
                <a:latin typeface="+mn-ea"/>
              </a:rPr>
              <a:t>なサービス</a:t>
            </a:r>
            <a:r>
              <a:rPr lang="ja-JP" altLang="ja-JP" sz="2000" dirty="0">
                <a:latin typeface="+mn-ea"/>
              </a:rPr>
              <a:t>の提供につとめ、市民と行政との距離感を縮め、市民サービスの向上に</a:t>
            </a:r>
            <a:r>
              <a:rPr lang="ja-JP" altLang="ja-JP" sz="2000" dirty="0" smtClean="0">
                <a:latin typeface="+mn-ea"/>
              </a:rPr>
              <a:t>取組</a:t>
            </a:r>
            <a:r>
              <a:rPr lang="ja-JP" altLang="en-US" sz="2000" dirty="0" smtClean="0">
                <a:latin typeface="+mn-ea"/>
              </a:rPr>
              <a:t>む</a:t>
            </a:r>
            <a:endParaRPr lang="en-US" altLang="ja-JP" sz="2000" dirty="0" smtClean="0">
              <a:latin typeface="+mn-ea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ja-JP" altLang="ja-JP" sz="2000" dirty="0">
              <a:latin typeface="+mn-ea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sz="2000" dirty="0" smtClean="0">
                <a:latin typeface="+mn-ea"/>
              </a:rPr>
              <a:t>外出先</a:t>
            </a:r>
            <a:r>
              <a:rPr lang="ja-JP" altLang="ja-JP" sz="2000" dirty="0">
                <a:latin typeface="+mn-ea"/>
              </a:rPr>
              <a:t>でのタブレット</a:t>
            </a:r>
            <a:r>
              <a:rPr lang="ja-JP" altLang="ja-JP" sz="2000" dirty="0" smtClean="0">
                <a:latin typeface="+mn-ea"/>
              </a:rPr>
              <a:t>端末の</a:t>
            </a:r>
            <a:r>
              <a:rPr lang="ja-JP" altLang="ja-JP" sz="2000" dirty="0">
                <a:latin typeface="+mn-ea"/>
              </a:rPr>
              <a:t>活用をはじめ、ペーパーレス化</a:t>
            </a:r>
            <a:r>
              <a:rPr lang="ja-JP" altLang="ja-JP" sz="2000" dirty="0" smtClean="0">
                <a:latin typeface="+mn-ea"/>
              </a:rPr>
              <a:t>、</a:t>
            </a:r>
            <a:r>
              <a:rPr lang="ja-JP" altLang="en-US" sz="2000" dirty="0" smtClean="0">
                <a:latin typeface="+mn-ea"/>
              </a:rPr>
              <a:t>さらには</a:t>
            </a:r>
            <a:r>
              <a:rPr lang="ja-JP" altLang="ja-JP" sz="2000" dirty="0" smtClean="0">
                <a:latin typeface="+mn-ea"/>
              </a:rPr>
              <a:t>テレワーク</a:t>
            </a:r>
            <a:r>
              <a:rPr lang="ja-JP" altLang="ja-JP" sz="2000" dirty="0">
                <a:latin typeface="+mn-ea"/>
              </a:rPr>
              <a:t>も視野に</a:t>
            </a:r>
            <a:r>
              <a:rPr lang="ja-JP" altLang="ja-JP" sz="2000" dirty="0" smtClean="0">
                <a:latin typeface="+mn-ea"/>
              </a:rPr>
              <a:t>入れながら場所</a:t>
            </a:r>
            <a:r>
              <a:rPr lang="ja-JP" altLang="ja-JP" sz="2000" dirty="0">
                <a:latin typeface="+mn-ea"/>
              </a:rPr>
              <a:t>に制約されない働き方を</a:t>
            </a:r>
            <a:r>
              <a:rPr lang="ja-JP" altLang="ja-JP" sz="2000" dirty="0" smtClean="0">
                <a:latin typeface="+mn-ea"/>
              </a:rPr>
              <a:t>すすめ</a:t>
            </a:r>
            <a:r>
              <a:rPr lang="ja-JP" altLang="en-US" sz="2000" dirty="0" smtClean="0">
                <a:latin typeface="+mn-ea"/>
              </a:rPr>
              <a:t>るとともに、業務フローの見直しをすすめ、</a:t>
            </a:r>
            <a:r>
              <a:rPr lang="ja-JP" altLang="ja-JP" sz="2000" dirty="0" smtClean="0">
                <a:latin typeface="+mn-ea"/>
              </a:rPr>
              <a:t>効率的</a:t>
            </a:r>
            <a:r>
              <a:rPr lang="ja-JP" altLang="ja-JP" sz="2000" dirty="0">
                <a:latin typeface="+mn-ea"/>
              </a:rPr>
              <a:t>で効果的な業務遂行を</a:t>
            </a:r>
            <a:r>
              <a:rPr lang="ja-JP" altLang="ja-JP" sz="2000" dirty="0" smtClean="0">
                <a:latin typeface="+mn-ea"/>
              </a:rPr>
              <a:t>図</a:t>
            </a:r>
            <a:r>
              <a:rPr lang="ja-JP" altLang="en-US" sz="2000" dirty="0" smtClean="0">
                <a:latin typeface="+mn-ea"/>
              </a:rPr>
              <a:t>る</a:t>
            </a:r>
            <a:endParaRPr lang="ja-JP" altLang="ja-JP" sz="2000" dirty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14653" y="0"/>
            <a:ext cx="9158654" cy="584775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200" dirty="0" smtClean="0">
                <a:solidFill>
                  <a:srgbClr val="FFFFFF"/>
                </a:solidFill>
                <a:latin typeface="+mj-ea"/>
                <a:ea typeface="+mj-ea"/>
              </a:rPr>
              <a:t>　</a:t>
            </a:r>
            <a:r>
              <a:rPr lang="ja-JP" altLang="en-US" sz="32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大阪市ＩＣＴ戦略　骨子</a:t>
            </a:r>
            <a:endParaRPr lang="ja-JP" altLang="en-US" sz="32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8" y="4221088"/>
            <a:ext cx="3669543" cy="2376787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4355977" y="4221088"/>
            <a:ext cx="426290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000" dirty="0" smtClean="0">
                <a:latin typeface="+mn-ea"/>
              </a:rPr>
              <a:t>職員の</a:t>
            </a:r>
            <a:r>
              <a:rPr lang="en-US" altLang="ja-JP" sz="2000" dirty="0" smtClean="0">
                <a:latin typeface="+mn-ea"/>
              </a:rPr>
              <a:t>ICT</a:t>
            </a:r>
            <a:r>
              <a:rPr lang="ja-JP" altLang="en-US" sz="2000" dirty="0" smtClean="0">
                <a:latin typeface="+mn-ea"/>
              </a:rPr>
              <a:t>活用力向上につとめ、</a:t>
            </a:r>
            <a:r>
              <a:rPr lang="ja-JP" altLang="ja-JP" sz="2000" dirty="0" smtClean="0">
                <a:latin typeface="+mn-ea"/>
              </a:rPr>
              <a:t>将来的</a:t>
            </a:r>
            <a:r>
              <a:rPr lang="ja-JP" altLang="ja-JP" sz="2000" dirty="0">
                <a:latin typeface="+mn-ea"/>
              </a:rPr>
              <a:t>には、市民ニーズの把握</a:t>
            </a:r>
            <a:r>
              <a:rPr lang="ja-JP" altLang="ja-JP" sz="2000" dirty="0" smtClean="0">
                <a:latin typeface="+mn-ea"/>
              </a:rPr>
              <a:t>等データ</a:t>
            </a:r>
            <a:r>
              <a:rPr lang="ja-JP" altLang="ja-JP" sz="2000" dirty="0">
                <a:latin typeface="+mn-ea"/>
              </a:rPr>
              <a:t>分析に基づき施策を企画・実行するなど、より効果的・効率的な行政運営を</a:t>
            </a:r>
            <a:r>
              <a:rPr lang="ja-JP" altLang="ja-JP" sz="2000" dirty="0" smtClean="0">
                <a:latin typeface="+mn-ea"/>
              </a:rPr>
              <a:t>めざす</a:t>
            </a:r>
            <a:endParaRPr lang="ja-JP" altLang="en-US" sz="2000" dirty="0">
              <a:latin typeface="+mn-ea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412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/>
          <p:nvPr/>
        </p:nvSpPr>
        <p:spPr>
          <a:xfrm>
            <a:off x="483359" y="836712"/>
            <a:ext cx="8280000" cy="648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（４）　将来を担うこどもの個性と才能を伸ばし、はぐくむ大阪の実現　</a:t>
            </a:r>
            <a:endParaRPr kumimoji="1" lang="ja-JP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sz="quarter" idx="12"/>
          </p:nvPr>
        </p:nvSpPr>
        <p:spPr>
          <a:xfrm>
            <a:off x="6614864" y="6304235"/>
            <a:ext cx="2133600" cy="365125"/>
          </a:xfrm>
        </p:spPr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15" name="Shape 40"/>
          <p:cNvSpPr/>
          <p:nvPr/>
        </p:nvSpPr>
        <p:spPr>
          <a:xfrm>
            <a:off x="483361" y="1844824"/>
            <a:ext cx="8136904" cy="2160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altLang="ja-JP" sz="2000" dirty="0">
                <a:latin typeface="+mn-ea"/>
              </a:rPr>
              <a:t>ICT</a:t>
            </a:r>
            <a:r>
              <a:rPr lang="ja-JP" altLang="ja-JP" sz="2000" dirty="0">
                <a:latin typeface="+mn-ea"/>
              </a:rPr>
              <a:t>を</a:t>
            </a:r>
            <a:r>
              <a:rPr lang="ja-JP" altLang="ja-JP" sz="2000" dirty="0" smtClean="0">
                <a:latin typeface="+mn-ea"/>
              </a:rPr>
              <a:t>活用</a:t>
            </a:r>
            <a:r>
              <a:rPr lang="ja-JP" altLang="en-US" sz="2000" dirty="0">
                <a:latin typeface="+mn-ea"/>
              </a:rPr>
              <a:t>し</a:t>
            </a:r>
            <a:r>
              <a:rPr lang="ja-JP" altLang="ja-JP" sz="2000" dirty="0" smtClean="0">
                <a:latin typeface="+mn-ea"/>
              </a:rPr>
              <a:t>、世界中</a:t>
            </a:r>
            <a:r>
              <a:rPr lang="ja-JP" altLang="ja-JP" sz="2000" dirty="0">
                <a:latin typeface="+mn-ea"/>
              </a:rPr>
              <a:t>の情報・知識に</a:t>
            </a:r>
            <a:r>
              <a:rPr lang="ja-JP" altLang="ja-JP" sz="2000" dirty="0" smtClean="0">
                <a:latin typeface="+mn-ea"/>
              </a:rPr>
              <a:t>触れ、</a:t>
            </a:r>
            <a:r>
              <a:rPr lang="ja-JP" altLang="ja-JP" sz="2000" dirty="0">
                <a:latin typeface="+mn-ea"/>
              </a:rPr>
              <a:t>またビデオ通話によって国境を超えて交流することにより、こどもたちが持つ個性と才能を伸ばす機会をつくることが</a:t>
            </a:r>
            <a:r>
              <a:rPr lang="ja-JP" altLang="ja-JP" sz="2000" dirty="0" smtClean="0">
                <a:latin typeface="+mn-ea"/>
              </a:rPr>
              <a:t>でき</a:t>
            </a:r>
            <a:r>
              <a:rPr lang="ja-JP" altLang="en-US" sz="2000" dirty="0" smtClean="0">
                <a:latin typeface="+mn-ea"/>
              </a:rPr>
              <a:t>る</a:t>
            </a:r>
            <a:endParaRPr lang="en-US" altLang="ja-JP" sz="2000" dirty="0" smtClean="0">
              <a:latin typeface="+mn-ea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ja-JP" altLang="ja-JP" sz="2000" dirty="0">
              <a:latin typeface="+mn-ea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sz="2000" dirty="0">
                <a:latin typeface="+mn-ea"/>
              </a:rPr>
              <a:t>一方で、インターネット利用における人権の尊重やモラルへの配慮、個人情報漏えいやサイバー攻撃などセキュリティについて正しい知識を身に着け</a:t>
            </a:r>
            <a:r>
              <a:rPr lang="ja-JP" altLang="ja-JP" sz="2000" dirty="0" smtClean="0">
                <a:latin typeface="+mn-ea"/>
              </a:rPr>
              <a:t>、適切</a:t>
            </a:r>
            <a:r>
              <a:rPr lang="ja-JP" altLang="ja-JP" sz="2000" dirty="0">
                <a:latin typeface="+mn-ea"/>
              </a:rPr>
              <a:t>に使いこなすことができるようになることも</a:t>
            </a:r>
            <a:r>
              <a:rPr lang="ja-JP" altLang="ja-JP" sz="2000" dirty="0" smtClean="0">
                <a:latin typeface="+mn-ea"/>
              </a:rPr>
              <a:t>重要</a:t>
            </a:r>
            <a:endParaRPr lang="ja-JP" altLang="ja-JP" sz="2000" dirty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14653" y="0"/>
            <a:ext cx="9158654" cy="584775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200" dirty="0" smtClean="0">
                <a:solidFill>
                  <a:srgbClr val="FFFFFF"/>
                </a:solidFill>
                <a:latin typeface="+mj-ea"/>
                <a:ea typeface="+mj-ea"/>
              </a:rPr>
              <a:t>　</a:t>
            </a:r>
            <a:r>
              <a:rPr lang="ja-JP" altLang="en-US" sz="32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大阪市ＩＣＴ戦略　骨子</a:t>
            </a:r>
            <a:endParaRPr lang="ja-JP" altLang="en-US" sz="32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759" y="4173976"/>
            <a:ext cx="3583657" cy="2365083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483361" y="4302146"/>
            <a:ext cx="4081313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sz="2000" dirty="0">
                <a:latin typeface="+mn-ea"/>
              </a:rPr>
              <a:t>また</a:t>
            </a:r>
            <a:r>
              <a:rPr lang="ja-JP" altLang="ja-JP" sz="2000" dirty="0" smtClean="0">
                <a:latin typeface="+mn-ea"/>
              </a:rPr>
              <a:t>、</a:t>
            </a:r>
            <a:r>
              <a:rPr lang="ja-JP" altLang="en-US" sz="2000" dirty="0" smtClean="0">
                <a:latin typeface="+mn-ea"/>
              </a:rPr>
              <a:t>プログラミングによってアプリケーションやサービス等のつくり方を学ぶことは、</a:t>
            </a:r>
            <a:r>
              <a:rPr lang="ja-JP" altLang="ja-JP" sz="2000" dirty="0" smtClean="0">
                <a:latin typeface="+mn-ea"/>
              </a:rPr>
              <a:t>さまざま</a:t>
            </a:r>
            <a:r>
              <a:rPr lang="ja-JP" altLang="ja-JP" sz="2000" dirty="0">
                <a:latin typeface="+mn-ea"/>
              </a:rPr>
              <a:t>な課題を解決する力を身に</a:t>
            </a:r>
            <a:r>
              <a:rPr lang="ja-JP" altLang="ja-JP" sz="2000" dirty="0" smtClean="0">
                <a:latin typeface="+mn-ea"/>
              </a:rPr>
              <a:t>つけること</a:t>
            </a:r>
            <a:r>
              <a:rPr lang="ja-JP" altLang="en-US" sz="2000" dirty="0" smtClean="0">
                <a:latin typeface="+mn-ea"/>
              </a:rPr>
              <a:t>に</a:t>
            </a:r>
            <a:r>
              <a:rPr lang="ja-JP" altLang="ja-JP" sz="2000" dirty="0" smtClean="0">
                <a:latin typeface="+mn-ea"/>
              </a:rPr>
              <a:t>も有効</a:t>
            </a:r>
            <a:endParaRPr lang="en-US" altLang="ja-JP" sz="2000" dirty="0">
              <a:latin typeface="+mn-ea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56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/>
          <p:nvPr/>
        </p:nvSpPr>
        <p:spPr>
          <a:xfrm>
            <a:off x="496222" y="836712"/>
            <a:ext cx="8280000" cy="648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schemeClr val="tx1"/>
                </a:solidFill>
                <a:latin typeface="+mj-ea"/>
                <a:ea typeface="+mj-ea"/>
              </a:rPr>
              <a:t>（５）　コミュニティ形成と市民協働の促進による新しい公共の実現</a:t>
            </a:r>
            <a:endParaRPr kumimoji="1" lang="ja-JP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sz="quarter" idx="12"/>
          </p:nvPr>
        </p:nvSpPr>
        <p:spPr>
          <a:xfrm>
            <a:off x="6614864" y="6304235"/>
            <a:ext cx="2133600" cy="365125"/>
          </a:xfrm>
        </p:spPr>
        <p:txBody>
          <a:bodyPr/>
          <a:lstStyle/>
          <a:p>
            <a:fld id="{3595BAC0-10A0-4585-B714-A51F010A8E98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15" name="Shape 40"/>
          <p:cNvSpPr/>
          <p:nvPr/>
        </p:nvSpPr>
        <p:spPr>
          <a:xfrm>
            <a:off x="496222" y="1873939"/>
            <a:ext cx="8136904" cy="2121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sz="2000" dirty="0">
                <a:latin typeface="+mn-ea"/>
              </a:rPr>
              <a:t>少子・</a:t>
            </a:r>
            <a:r>
              <a:rPr lang="ja-JP" altLang="ja-JP" sz="2000" dirty="0" smtClean="0">
                <a:latin typeface="+mn-ea"/>
              </a:rPr>
              <a:t>高齢化など</a:t>
            </a:r>
            <a:r>
              <a:rPr lang="ja-JP" altLang="ja-JP" sz="2000" dirty="0">
                <a:latin typeface="+mn-ea"/>
              </a:rPr>
              <a:t>社会環境の変化により、社会全体で対処すべき「公共」分野は拡大してきており、これまでにも増して豊かなコミュニティの形成が求められて</a:t>
            </a:r>
            <a:r>
              <a:rPr lang="ja-JP" altLang="ja-JP" sz="2000" dirty="0" smtClean="0">
                <a:latin typeface="+mn-ea"/>
              </a:rPr>
              <a:t>い</a:t>
            </a:r>
            <a:r>
              <a:rPr lang="ja-JP" altLang="en-US" sz="2000" dirty="0" smtClean="0">
                <a:latin typeface="+mn-ea"/>
              </a:rPr>
              <a:t>る</a:t>
            </a:r>
            <a:endParaRPr lang="en-US" altLang="ja-JP" sz="2000" dirty="0" smtClean="0">
              <a:latin typeface="+mn-ea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ja-JP" altLang="ja-JP" sz="2000" dirty="0">
              <a:latin typeface="+mn-ea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ja-JP" altLang="ja-JP" sz="2000" dirty="0">
                <a:latin typeface="+mn-ea"/>
              </a:rPr>
              <a:t>様々な主体自らが公共の担い手という当事者意識のもと、相互に協働する地域社会づくりが重要であり、また、地域社会に存在する人・モノ・資金・情報など資源の可視化や</a:t>
            </a:r>
            <a:r>
              <a:rPr lang="ja-JP" altLang="ja-JP" sz="2000" dirty="0" smtClean="0">
                <a:latin typeface="+mn-ea"/>
              </a:rPr>
              <a:t>マッチング機能</a:t>
            </a:r>
            <a:r>
              <a:rPr lang="ja-JP" altLang="ja-JP" sz="2000" dirty="0">
                <a:latin typeface="+mn-ea"/>
              </a:rPr>
              <a:t>の強化も求められて</a:t>
            </a:r>
            <a:r>
              <a:rPr lang="ja-JP" altLang="ja-JP" sz="2000" dirty="0" smtClean="0">
                <a:latin typeface="+mn-ea"/>
              </a:rPr>
              <a:t>い</a:t>
            </a:r>
            <a:r>
              <a:rPr lang="ja-JP" altLang="en-US" sz="2000" dirty="0" smtClean="0">
                <a:latin typeface="+mn-ea"/>
              </a:rPr>
              <a:t>る</a:t>
            </a:r>
            <a:r>
              <a:rPr lang="ja-JP" altLang="ja-JP" sz="2000" dirty="0" smtClean="0">
                <a:latin typeface="+mn-ea"/>
              </a:rPr>
              <a:t>。</a:t>
            </a:r>
            <a:r>
              <a:rPr lang="en-US" altLang="ja-JP" sz="2000" dirty="0" smtClean="0">
                <a:latin typeface="+mn-ea"/>
              </a:rPr>
              <a:t>ICT</a:t>
            </a:r>
            <a:r>
              <a:rPr lang="ja-JP" altLang="en-US" sz="2000" dirty="0" smtClean="0">
                <a:latin typeface="+mn-ea"/>
              </a:rPr>
              <a:t>活用</a:t>
            </a:r>
            <a:r>
              <a:rPr lang="ja-JP" altLang="en-US" sz="2000" dirty="0">
                <a:latin typeface="+mn-ea"/>
              </a:rPr>
              <a:t>により</a:t>
            </a:r>
            <a:r>
              <a:rPr lang="ja-JP" altLang="en-US" sz="2000" dirty="0" smtClean="0">
                <a:latin typeface="+mn-ea"/>
              </a:rPr>
              <a:t>これらの活動を支援</a:t>
            </a:r>
            <a:endParaRPr lang="ja-JP" altLang="ja-JP" sz="2000" dirty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14653" y="0"/>
            <a:ext cx="9158654" cy="584775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200" dirty="0" smtClean="0">
                <a:solidFill>
                  <a:srgbClr val="FFFFFF"/>
                </a:solidFill>
                <a:latin typeface="+mj-ea"/>
                <a:ea typeface="+mj-ea"/>
              </a:rPr>
              <a:t>　</a:t>
            </a:r>
            <a:r>
              <a:rPr lang="ja-JP" altLang="en-US" sz="32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大阪市ＩＣＴ戦略　骨子</a:t>
            </a:r>
            <a:endParaRPr lang="ja-JP" altLang="en-US" sz="32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925" y="4149080"/>
            <a:ext cx="3144404" cy="207140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418642" y="4607365"/>
            <a:ext cx="498678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ja-JP" sz="2000" dirty="0" smtClean="0">
                <a:latin typeface="+mn-ea"/>
              </a:rPr>
              <a:t>これ</a:t>
            </a:r>
            <a:r>
              <a:rPr lang="ja-JP" altLang="ja-JP" sz="2000" dirty="0">
                <a:latin typeface="+mn-ea"/>
              </a:rPr>
              <a:t>まで</a:t>
            </a:r>
            <a:r>
              <a:rPr lang="ja-JP" altLang="ja-JP" sz="2000" dirty="0" smtClean="0">
                <a:latin typeface="+mn-ea"/>
              </a:rPr>
              <a:t>地域</a:t>
            </a:r>
            <a:r>
              <a:rPr lang="ja-JP" altLang="en-US" sz="2000" dirty="0" smtClean="0">
                <a:latin typeface="+mn-ea"/>
              </a:rPr>
              <a:t>活動</a:t>
            </a:r>
            <a:r>
              <a:rPr lang="ja-JP" altLang="en-US" sz="2000" dirty="0">
                <a:latin typeface="+mn-ea"/>
              </a:rPr>
              <a:t>に</a:t>
            </a:r>
            <a:r>
              <a:rPr lang="ja-JP" altLang="ja-JP" sz="2000" dirty="0" smtClean="0">
                <a:latin typeface="+mn-ea"/>
              </a:rPr>
              <a:t>興味</a:t>
            </a:r>
            <a:r>
              <a:rPr lang="ja-JP" altLang="ja-JP" sz="2000" dirty="0">
                <a:latin typeface="+mn-ea"/>
              </a:rPr>
              <a:t>を持ちながらも参画が難しかった市民層との対話やコミュニケーション</a:t>
            </a:r>
            <a:r>
              <a:rPr lang="ja-JP" altLang="ja-JP" sz="2000" dirty="0" smtClean="0">
                <a:latin typeface="+mn-ea"/>
              </a:rPr>
              <a:t>を進め</a:t>
            </a:r>
            <a:r>
              <a:rPr lang="ja-JP" altLang="en-US" sz="2000" dirty="0" smtClean="0">
                <a:latin typeface="+mn-ea"/>
              </a:rPr>
              <a:t>新しい協働を創出す</a:t>
            </a:r>
            <a:r>
              <a:rPr lang="ja-JP" altLang="ja-JP" sz="2000" dirty="0" smtClean="0">
                <a:latin typeface="+mn-ea"/>
              </a:rPr>
              <a:t>る</a:t>
            </a:r>
            <a:r>
              <a:rPr lang="ja-JP" altLang="ja-JP" sz="2000" dirty="0">
                <a:latin typeface="+mn-ea"/>
              </a:rPr>
              <a:t>など、より一層市民と行政が協働する「新しい公共」の実現を</a:t>
            </a:r>
            <a:r>
              <a:rPr lang="ja-JP" altLang="ja-JP" sz="2000" dirty="0" smtClean="0">
                <a:latin typeface="+mn-ea"/>
              </a:rPr>
              <a:t>めざ</a:t>
            </a:r>
            <a:r>
              <a:rPr lang="ja-JP" altLang="en-US" sz="2000" dirty="0" smtClean="0">
                <a:latin typeface="+mn-ea"/>
              </a:rPr>
              <a:t>す</a:t>
            </a:r>
            <a:endParaRPr kumimoji="1" lang="ja-JP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9451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548680"/>
            <a:ext cx="9036496" cy="6309320"/>
          </a:xfrm>
        </p:spPr>
        <p:txBody>
          <a:bodyPr>
            <a:normAutofit/>
          </a:bodyPr>
          <a:lstStyle/>
          <a:p>
            <a:pPr marL="180975" indent="-180975">
              <a:buNone/>
            </a:pPr>
            <a:r>
              <a:rPr lang="ja-JP" altLang="en-US" sz="3000" b="1" dirty="0">
                <a:solidFill>
                  <a:srgbClr val="002060"/>
                </a:solidFill>
                <a:latin typeface="+mn-ea"/>
              </a:rPr>
              <a:t>５</a:t>
            </a:r>
            <a:r>
              <a:rPr lang="ja-JP" altLang="en-US" sz="3000" b="1" dirty="0" smtClean="0">
                <a:solidFill>
                  <a:srgbClr val="002060"/>
                </a:solidFill>
                <a:latin typeface="+mn-ea"/>
              </a:rPr>
              <a:t>．戦略の基本方針</a:t>
            </a:r>
            <a:endParaRPr lang="en-US" altLang="ja-JP" dirty="0" smtClean="0"/>
          </a:p>
          <a:p>
            <a:pPr marL="180975" indent="-180975"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ja-JP" altLang="ja-JP" dirty="0" smtClean="0"/>
          </a:p>
          <a:p>
            <a:pPr>
              <a:buNone/>
            </a:pPr>
            <a:endParaRPr lang="ja-JP" altLang="ja-JP" dirty="0" smtClean="0"/>
          </a:p>
        </p:txBody>
      </p:sp>
      <p:sp>
        <p:nvSpPr>
          <p:cNvPr id="12" name="スライド番号プレースホルダ 16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95BAC0-10A0-4585-B714-A51F010A8E9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56915" y="1772816"/>
            <a:ext cx="7776864" cy="22322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dirty="0" smtClean="0">
                <a:solidFill>
                  <a:schemeClr val="tx1"/>
                </a:solidFill>
              </a:rPr>
              <a:t>Ⅰ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　最先端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ICT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装備都市への挑戦　（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Smart City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）</a:t>
            </a:r>
            <a:endParaRPr lang="en-US" altLang="ja-JP" sz="2400" b="1" dirty="0" smtClean="0">
              <a:solidFill>
                <a:schemeClr val="tx1"/>
              </a:solidFill>
            </a:endParaRPr>
          </a:p>
          <a:p>
            <a:r>
              <a:rPr lang="en-US" altLang="ja-JP" sz="2400" b="1" dirty="0">
                <a:solidFill>
                  <a:schemeClr val="tx1"/>
                </a:solidFill>
              </a:rPr>
              <a:t>Ⅱ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　オープンデータ、ビッグデータ　（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Open Government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）</a:t>
            </a:r>
            <a:endParaRPr lang="en-US" altLang="ja-JP" sz="2400" b="1" dirty="0" smtClean="0">
              <a:solidFill>
                <a:schemeClr val="tx1"/>
              </a:solidFill>
            </a:endParaRPr>
          </a:p>
          <a:p>
            <a:r>
              <a:rPr lang="en-US" altLang="ja-JP" sz="2400" b="1" dirty="0">
                <a:solidFill>
                  <a:schemeClr val="tx1"/>
                </a:solidFill>
              </a:rPr>
              <a:t>Ⅲ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　モバイル・ファースト　　　　　　　（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Mobile Government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）</a:t>
            </a:r>
            <a:endParaRPr lang="en-US" altLang="ja-JP" sz="2400" b="1" dirty="0" smtClean="0">
              <a:solidFill>
                <a:schemeClr val="tx1"/>
              </a:solidFill>
            </a:endParaRPr>
          </a:p>
          <a:p>
            <a:r>
              <a:rPr lang="en-US" altLang="ja-JP" sz="2400" b="1" dirty="0">
                <a:solidFill>
                  <a:schemeClr val="tx1"/>
                </a:solidFill>
              </a:rPr>
              <a:t>Ⅳ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　教育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ICT</a:t>
            </a:r>
          </a:p>
          <a:p>
            <a:r>
              <a:rPr lang="en-US" altLang="ja-JP" sz="2400" b="1" dirty="0" smtClean="0">
                <a:solidFill>
                  <a:schemeClr val="tx1"/>
                </a:solidFill>
              </a:rPr>
              <a:t>Ⅴ</a:t>
            </a:r>
            <a:r>
              <a:rPr lang="ja-JP" altLang="en-US" sz="2400" b="1" dirty="0">
                <a:solidFill>
                  <a:schemeClr val="tx1"/>
                </a:solidFill>
              </a:rPr>
              <a:t>　新しい公共　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　　　　　　　　　　　 （</a:t>
            </a:r>
            <a:r>
              <a:rPr lang="en-US" altLang="ja-JP" sz="2400" b="1" dirty="0">
                <a:solidFill>
                  <a:schemeClr val="tx1"/>
                </a:solidFill>
              </a:rPr>
              <a:t>Government2.0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）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14" name="Shape 40"/>
          <p:cNvSpPr/>
          <p:nvPr/>
        </p:nvSpPr>
        <p:spPr>
          <a:xfrm>
            <a:off x="656915" y="4293096"/>
            <a:ext cx="8136904" cy="19854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t" anchorCtr="0">
            <a:noAutofit/>
          </a:bodyPr>
          <a:lstStyle/>
          <a:p>
            <a:pPr marL="342900" lvl="0" indent="-342900">
              <a:lnSpc>
                <a:spcPts val="1800"/>
              </a:lnSpc>
              <a:buFont typeface="Wingdings" panose="05000000000000000000" pitchFamily="2" charset="2"/>
              <a:buChar char="Ø"/>
              <a:defRPr sz="1800"/>
            </a:pPr>
            <a:r>
              <a:rPr lang="ja-JP" altLang="en-US" sz="2000" dirty="0">
                <a:latin typeface="+mn-ea"/>
              </a:rPr>
              <a:t>オープン化促進、官民連携</a:t>
            </a:r>
            <a:r>
              <a:rPr lang="ja-JP" altLang="en-US" sz="2000" dirty="0" smtClean="0">
                <a:latin typeface="+mn-ea"/>
              </a:rPr>
              <a:t>促進</a:t>
            </a:r>
            <a:endParaRPr lang="en-US" altLang="ja-JP" sz="2000" dirty="0" smtClean="0">
              <a:latin typeface="+mn-ea"/>
            </a:endParaRPr>
          </a:p>
          <a:p>
            <a:pPr marL="342900" lvl="0" indent="-342900">
              <a:lnSpc>
                <a:spcPts val="1800"/>
              </a:lnSpc>
              <a:buFont typeface="Wingdings" panose="05000000000000000000" pitchFamily="2" charset="2"/>
              <a:buChar char="Ø"/>
              <a:defRPr sz="1800"/>
            </a:pPr>
            <a:endParaRPr lang="ja-JP" altLang="en-US" sz="2000" dirty="0">
              <a:latin typeface="+mn-ea"/>
            </a:endParaRPr>
          </a:p>
          <a:p>
            <a:pPr marL="342900" lvl="0" indent="-342900">
              <a:lnSpc>
                <a:spcPts val="1800"/>
              </a:lnSpc>
              <a:buFont typeface="Wingdings" panose="05000000000000000000" pitchFamily="2" charset="2"/>
              <a:buChar char="Ø"/>
              <a:defRPr sz="1800"/>
            </a:pPr>
            <a:r>
              <a:rPr lang="ja-JP" altLang="en-US" sz="2000" dirty="0" smtClean="0">
                <a:latin typeface="+mn-ea"/>
              </a:rPr>
              <a:t>最先端</a:t>
            </a:r>
            <a:r>
              <a:rPr lang="ja-JP" altLang="en-US" sz="2000" dirty="0">
                <a:latin typeface="+mn-ea"/>
              </a:rPr>
              <a:t>ＩＣＴ活用事例を調査・研究</a:t>
            </a:r>
            <a:r>
              <a:rPr lang="ja-JP" altLang="en-US" sz="2000" dirty="0" smtClean="0">
                <a:latin typeface="+mn-ea"/>
              </a:rPr>
              <a:t>し</a:t>
            </a:r>
            <a:r>
              <a:rPr lang="ja-JP" altLang="en-US" sz="2000" dirty="0">
                <a:latin typeface="+mn-ea"/>
              </a:rPr>
              <a:t>、</a:t>
            </a:r>
            <a:r>
              <a:rPr lang="ja-JP" altLang="en-US" sz="2000" dirty="0" smtClean="0">
                <a:latin typeface="+mn-ea"/>
              </a:rPr>
              <a:t>ワーキング</a:t>
            </a:r>
            <a:r>
              <a:rPr lang="ja-JP" altLang="en-US" sz="2000" dirty="0">
                <a:latin typeface="+mn-ea"/>
              </a:rPr>
              <a:t>を通じて導入を</a:t>
            </a:r>
            <a:r>
              <a:rPr lang="ja-JP" altLang="en-US" sz="2000" dirty="0" smtClean="0">
                <a:latin typeface="+mn-ea"/>
              </a:rPr>
              <a:t>検討</a:t>
            </a:r>
            <a:endParaRPr lang="en-US" altLang="ja-JP" sz="2000" dirty="0" smtClean="0">
              <a:latin typeface="+mn-ea"/>
            </a:endParaRPr>
          </a:p>
          <a:p>
            <a:pPr marL="342900" lvl="0" indent="-342900">
              <a:lnSpc>
                <a:spcPts val="1800"/>
              </a:lnSpc>
              <a:buFont typeface="Wingdings" panose="05000000000000000000" pitchFamily="2" charset="2"/>
              <a:buChar char="Ø"/>
              <a:defRPr sz="1800"/>
            </a:pPr>
            <a:endParaRPr lang="ja-JP" altLang="en-US" sz="2000" dirty="0">
              <a:latin typeface="+mn-ea"/>
            </a:endParaRPr>
          </a:p>
          <a:p>
            <a:pPr marL="342900" lvl="0" indent="-342900">
              <a:lnSpc>
                <a:spcPts val="1800"/>
              </a:lnSpc>
              <a:buFont typeface="Wingdings" panose="05000000000000000000" pitchFamily="2" charset="2"/>
              <a:buChar char="Ø"/>
              <a:defRPr sz="1800"/>
            </a:pPr>
            <a:r>
              <a:rPr lang="ja-JP" altLang="en-US" sz="2000" dirty="0" smtClean="0">
                <a:latin typeface="+mn-ea"/>
              </a:rPr>
              <a:t>導入</a:t>
            </a:r>
            <a:r>
              <a:rPr lang="ja-JP" altLang="en-US" sz="2000" dirty="0">
                <a:latin typeface="+mn-ea"/>
              </a:rPr>
              <a:t>については</a:t>
            </a:r>
            <a:r>
              <a:rPr lang="ja-JP" altLang="en-US" sz="2000" dirty="0" smtClean="0">
                <a:latin typeface="+mn-ea"/>
              </a:rPr>
              <a:t>モデル事業において効果を検証（</a:t>
            </a:r>
            <a:r>
              <a:rPr lang="ja-JP" altLang="en-US" sz="2000" dirty="0">
                <a:latin typeface="+mn-ea"/>
              </a:rPr>
              <a:t>スモール・スタート</a:t>
            </a:r>
            <a:r>
              <a:rPr lang="ja-JP" altLang="en-US" sz="2000" dirty="0" smtClean="0">
                <a:latin typeface="+mn-ea"/>
              </a:rPr>
              <a:t>）</a:t>
            </a:r>
            <a:endParaRPr lang="en-US" altLang="ja-JP" sz="2000" dirty="0" smtClean="0">
              <a:latin typeface="+mn-ea"/>
            </a:endParaRPr>
          </a:p>
          <a:p>
            <a:pPr marL="342900" lvl="0" indent="-342900">
              <a:lnSpc>
                <a:spcPts val="1800"/>
              </a:lnSpc>
              <a:buFont typeface="Wingdings" panose="05000000000000000000" pitchFamily="2" charset="2"/>
              <a:buChar char="Ø"/>
              <a:defRPr sz="1800"/>
            </a:pPr>
            <a:endParaRPr lang="ja-JP" altLang="en-US" sz="2000" dirty="0">
              <a:latin typeface="+mn-ea"/>
            </a:endParaRPr>
          </a:p>
          <a:p>
            <a:pPr marL="342900" lvl="0" indent="-342900">
              <a:lnSpc>
                <a:spcPts val="1800"/>
              </a:lnSpc>
              <a:buFont typeface="Wingdings" panose="05000000000000000000" pitchFamily="2" charset="2"/>
              <a:buChar char="Ø"/>
              <a:defRPr sz="1800"/>
            </a:pPr>
            <a:r>
              <a:rPr lang="ja-JP" altLang="en-US" sz="2000" dirty="0" smtClean="0">
                <a:latin typeface="+mn-ea"/>
              </a:rPr>
              <a:t>既</a:t>
            </a:r>
            <a:r>
              <a:rPr lang="ja-JP" altLang="en-US" sz="2000" dirty="0">
                <a:latin typeface="+mn-ea"/>
              </a:rPr>
              <a:t>に導入・着手している</a:t>
            </a:r>
            <a:r>
              <a:rPr lang="en-US" altLang="ja-JP" sz="2000" dirty="0">
                <a:latin typeface="+mn-ea"/>
              </a:rPr>
              <a:t>ICT</a:t>
            </a:r>
            <a:r>
              <a:rPr lang="ja-JP" altLang="en-US" sz="2000" dirty="0">
                <a:latin typeface="+mn-ea"/>
              </a:rPr>
              <a:t>活用の効果的な</a:t>
            </a:r>
            <a:r>
              <a:rPr lang="en-US" altLang="ja-JP" sz="2000" dirty="0" smtClean="0">
                <a:latin typeface="+mn-ea"/>
              </a:rPr>
              <a:t>PR</a:t>
            </a:r>
            <a:endParaRPr lang="en-US" altLang="ja-JP" sz="2000" dirty="0">
              <a:latin typeface="+mn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56915" y="1124744"/>
            <a:ext cx="2167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latin typeface="+mj-ea"/>
                <a:ea typeface="+mj-ea"/>
              </a:rPr>
              <a:t>【</a:t>
            </a:r>
            <a:r>
              <a:rPr lang="ja-JP" altLang="en-US" sz="2800" b="1" dirty="0" smtClean="0">
                <a:latin typeface="+mj-ea"/>
                <a:ea typeface="+mj-ea"/>
              </a:rPr>
              <a:t>５つの柱</a:t>
            </a:r>
            <a:r>
              <a:rPr lang="en-US" altLang="ja-JP" sz="2800" b="1" dirty="0" smtClean="0">
                <a:latin typeface="+mj-ea"/>
                <a:ea typeface="+mj-ea"/>
              </a:rPr>
              <a:t>】</a:t>
            </a:r>
            <a:endParaRPr lang="en-US" altLang="ja-JP" sz="2800" b="1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14653" y="0"/>
            <a:ext cx="9158654" cy="584775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3200" dirty="0" smtClean="0">
                <a:solidFill>
                  <a:srgbClr val="FFFFFF"/>
                </a:solidFill>
                <a:latin typeface="+mj-ea"/>
                <a:ea typeface="+mj-ea"/>
              </a:rPr>
              <a:t>　</a:t>
            </a:r>
            <a:r>
              <a:rPr lang="ja-JP" altLang="en-US" sz="3200" dirty="0" smtClean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大阪市ＩＣＴ戦略　骨子</a:t>
            </a:r>
            <a:endParaRPr lang="ja-JP" altLang="en-US" sz="3200" dirty="0">
              <a:solidFill>
                <a:srgbClr val="FFFF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1953</Words>
  <Application>Microsoft Office PowerPoint</Application>
  <PresentationFormat>画面に合わせる (4:3)</PresentationFormat>
  <Paragraphs>190</Paragraphs>
  <Slides>14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HGP創英角ｺﾞｼｯｸUB</vt:lpstr>
      <vt:lpstr>ＭＳ Ｐゴシック</vt:lpstr>
      <vt:lpstr>ＭＳ 明朝</vt:lpstr>
      <vt:lpstr>Arial</vt:lpstr>
      <vt:lpstr>Calibri</vt:lpstr>
      <vt:lpstr>Times New Roman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</cp:revision>
  <dcterms:created xsi:type="dcterms:W3CDTF">2017-11-06T06:17:17Z</dcterms:created>
  <dcterms:modified xsi:type="dcterms:W3CDTF">2017-11-06T06:17:23Z</dcterms:modified>
</cp:coreProperties>
</file>