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2"/>
  </p:notesMasterIdLst>
  <p:handoutMasterIdLst>
    <p:handoutMasterId r:id="rId13"/>
  </p:handoutMasterIdLst>
  <p:sldIdLst>
    <p:sldId id="280" r:id="rId2"/>
    <p:sldId id="281" r:id="rId3"/>
    <p:sldId id="298" r:id="rId4"/>
    <p:sldId id="299" r:id="rId5"/>
    <p:sldId id="308" r:id="rId6"/>
    <p:sldId id="292" r:id="rId7"/>
    <p:sldId id="309" r:id="rId8"/>
    <p:sldId id="310" r:id="rId9"/>
    <p:sldId id="311" r:id="rId10"/>
    <p:sldId id="307" r:id="rId11"/>
  </p:sldIdLst>
  <p:sldSz cx="12192000" cy="6858000"/>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B1B8D2"/>
    <a:srgbClr val="435F88"/>
    <a:srgbClr val="93E9BC"/>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6" autoAdjust="0"/>
    <p:restoredTop sz="93971" autoAdjust="0"/>
  </p:normalViewPr>
  <p:slideViewPr>
    <p:cSldViewPr snapToGrid="0">
      <p:cViewPr varScale="1">
        <p:scale>
          <a:sx n="75" d="100"/>
          <a:sy n="75" d="100"/>
        </p:scale>
        <p:origin x="36" y="22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58" d="100"/>
          <a:sy n="58" d="100"/>
        </p:scale>
        <p:origin x="255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EED6183B-A9F9-4C1B-8414-5CA052AA06BE}" type="datetime1">
              <a:rPr lang="en-US" altLang="ja-JP" smtClean="0">
                <a:latin typeface="Meiryo UI" panose="020B0604030504040204" pitchFamily="50" charset="-128"/>
                <a:ea typeface="Meiryo UI" panose="020B0604030504040204" pitchFamily="50" charset="-128"/>
              </a:rPr>
              <a:t>8/5/2020</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0180BE5A-9D85-4716-9443-9D9E66ACB5E5}"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B1A431C3-D696-4F91-AC6E-48A025CAD092}" type="datetime1">
              <a:rPr lang="en-US" altLang="ja-JP" noProof="0" smtClean="0"/>
              <a:pPr/>
              <a:t>8/5/2020</a:t>
            </a:fld>
            <a:endParaRPr lang="ja-JP" altLang="en-US" noProof="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F1E05635-4EFD-4447-A451-86C57984FA89}" type="slidenum">
              <a:rPr lang="en-US" altLang="ja-JP" noProof="0" smtClean="0"/>
              <a:pPr/>
              <a:t>‹#›</a:t>
            </a:fld>
            <a:endParaRPr lang="ja-JP" altLang="en-US" noProof="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a:t>
            </a:fld>
            <a:endParaRPr lang="ja-JP" altLang="en-US"/>
          </a:p>
        </p:txBody>
      </p:sp>
    </p:spTree>
    <p:extLst>
      <p:ext uri="{BB962C8B-B14F-4D97-AF65-F5344CB8AC3E}">
        <p14:creationId xmlns:p14="http://schemas.microsoft.com/office/powerpoint/2010/main" val="312862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E05635-4EFD-4447-A451-86C57984FA89}" type="slidenum">
              <a:rPr lang="en-US" altLang="ja-JP" noProof="0" smtClean="0"/>
              <a:pPr/>
              <a:t>10</a:t>
            </a:fld>
            <a:endParaRPr lang="ja-JP" altLang="en-US" noProof="0"/>
          </a:p>
        </p:txBody>
      </p:sp>
    </p:spTree>
    <p:extLst>
      <p:ext uri="{BB962C8B-B14F-4D97-AF65-F5344CB8AC3E}">
        <p14:creationId xmlns:p14="http://schemas.microsoft.com/office/powerpoint/2010/main" val="273036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E05635-4EFD-4447-A451-86C57984FA89}" type="slidenum">
              <a:rPr lang="en-US" altLang="ja-JP" noProof="0" smtClean="0"/>
              <a:pPr/>
              <a:t>2</a:t>
            </a:fld>
            <a:endParaRPr lang="ja-JP" altLang="en-US" noProof="0"/>
          </a:p>
        </p:txBody>
      </p:sp>
    </p:spTree>
    <p:extLst>
      <p:ext uri="{BB962C8B-B14F-4D97-AF65-F5344CB8AC3E}">
        <p14:creationId xmlns:p14="http://schemas.microsoft.com/office/powerpoint/2010/main" val="343369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E05635-4EFD-4447-A451-86C57984FA89}" type="slidenum">
              <a:rPr lang="en-US" altLang="ja-JP" noProof="0" smtClean="0"/>
              <a:pPr/>
              <a:t>3</a:t>
            </a:fld>
            <a:endParaRPr lang="ja-JP" altLang="en-US" noProof="0"/>
          </a:p>
        </p:txBody>
      </p:sp>
    </p:spTree>
    <p:extLst>
      <p:ext uri="{BB962C8B-B14F-4D97-AF65-F5344CB8AC3E}">
        <p14:creationId xmlns:p14="http://schemas.microsoft.com/office/powerpoint/2010/main" val="215368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E05635-4EFD-4447-A451-86C57984FA89}" type="slidenum">
              <a:rPr lang="en-US" altLang="ja-JP" noProof="0" smtClean="0"/>
              <a:pPr/>
              <a:t>4</a:t>
            </a:fld>
            <a:endParaRPr lang="ja-JP" altLang="en-US" noProof="0"/>
          </a:p>
        </p:txBody>
      </p:sp>
    </p:spTree>
    <p:extLst>
      <p:ext uri="{BB962C8B-B14F-4D97-AF65-F5344CB8AC3E}">
        <p14:creationId xmlns:p14="http://schemas.microsoft.com/office/powerpoint/2010/main" val="181123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E05635-4EFD-4447-A451-86C57984FA89}" type="slidenum">
              <a:rPr lang="en-US" altLang="ja-JP" noProof="0" smtClean="0"/>
              <a:pPr/>
              <a:t>5</a:t>
            </a:fld>
            <a:endParaRPr lang="ja-JP" altLang="en-US" noProof="0"/>
          </a:p>
        </p:txBody>
      </p:sp>
    </p:spTree>
    <p:extLst>
      <p:ext uri="{BB962C8B-B14F-4D97-AF65-F5344CB8AC3E}">
        <p14:creationId xmlns:p14="http://schemas.microsoft.com/office/powerpoint/2010/main" val="268668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E05635-4EFD-4447-A451-86C57984FA89}" type="slidenum">
              <a:rPr lang="en-US" altLang="ja-JP" noProof="0" smtClean="0"/>
              <a:pPr/>
              <a:t>6</a:t>
            </a:fld>
            <a:endParaRPr lang="ja-JP" altLang="en-US" noProof="0"/>
          </a:p>
        </p:txBody>
      </p:sp>
    </p:spTree>
    <p:extLst>
      <p:ext uri="{BB962C8B-B14F-4D97-AF65-F5344CB8AC3E}">
        <p14:creationId xmlns:p14="http://schemas.microsoft.com/office/powerpoint/2010/main" val="344001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01299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11512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Tree>
    <p:extLst>
      <p:ext uri="{BB962C8B-B14F-4D97-AF65-F5344CB8AC3E}">
        <p14:creationId xmlns:p14="http://schemas.microsoft.com/office/powerpoint/2010/main" val="396741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 name="長方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useBgFill="1">
        <p:nvSpPr>
          <p:cNvPr id="13" name="角丸四角形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7" name="長方形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10" name="長方形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11" name="長方形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8" name="タイトル 7"/>
          <p:cNvSpPr>
            <a:spLocks noGrp="1"/>
          </p:cNvSpPr>
          <p:nvPr>
            <p:ph type="ctrTitle"/>
          </p:nvPr>
        </p:nvSpPr>
        <p:spPr>
          <a:xfrm>
            <a:off x="609600" y="1505931"/>
            <a:ext cx="10972800" cy="1470025"/>
          </a:xfrm>
        </p:spPr>
        <p:txBody>
          <a:bodyPr rtlCol="0" anchor="ctr"/>
          <a:lstStyle>
            <a:lvl1pPr algn="ctr">
              <a:defRPr lang="en-US" dirty="0">
                <a:solidFill>
                  <a:schemeClr val="bg1"/>
                </a:solidFill>
              </a:defRPr>
            </a:lvl1pPr>
          </a:lstStyle>
          <a:p>
            <a:pPr rtl="0"/>
            <a:r>
              <a:rPr lang="ja-JP" altLang="en-US" noProof="0"/>
              <a:t>マスター タイトルの書式設定</a:t>
            </a:r>
            <a:endParaRPr kumimoji="0" lang="ja-JP" altLang="en-US" noProof="0"/>
          </a:p>
        </p:txBody>
      </p:sp>
      <p:sp>
        <p:nvSpPr>
          <p:cNvPr id="9" name="サブタイトル 8"/>
          <p:cNvSpPr>
            <a:spLocks noGrp="1"/>
          </p:cNvSpPr>
          <p:nvPr>
            <p:ph type="subTitle" idx="1"/>
          </p:nvPr>
        </p:nvSpPr>
        <p:spPr>
          <a:xfrm>
            <a:off x="1727200" y="3200400"/>
            <a:ext cx="8534400" cy="1600200"/>
          </a:xfrm>
        </p:spPr>
        <p:txBody>
          <a:bodyPr rtlCol="0"/>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ja-JP" altLang="en-US" noProof="0"/>
              <a:t>マスター サブタイトルの書式設定</a:t>
            </a:r>
            <a:endParaRPr kumimoji="0" lang="ja-JP" altLang="en-US" noProof="0"/>
          </a:p>
        </p:txBody>
      </p:sp>
      <p:sp>
        <p:nvSpPr>
          <p:cNvPr id="29" name="スライド番号プレースホルダー 28"/>
          <p:cNvSpPr>
            <a:spLocks noGrp="1"/>
          </p:cNvSpPr>
          <p:nvPr>
            <p:ph type="sldNum" sz="quarter" idx="12"/>
          </p:nvPr>
        </p:nvSpPr>
        <p:spPr>
          <a:solidFill>
            <a:schemeClr val="accent1">
              <a:lumMod val="75000"/>
            </a:schemeClr>
          </a:solidFill>
        </p:spPr>
        <p:txBody>
          <a:bodyPr lIns="0" tIns="0" rIns="0" bIns="0" rtlCol="0">
            <a:noAutofit/>
          </a:bodyPr>
          <a:lstStyle>
            <a:lvl1pPr>
              <a:defRPr sz="1400">
                <a:solidFill>
                  <a:srgbClr val="FFFFFF"/>
                </a:solidFill>
              </a:defRPr>
            </a:lvl1pPr>
          </a:lstStyle>
          <a:p>
            <a:pPr rtl="0"/>
            <a:fld id="{401CF334-2D5C-4859-84A6-CA7E6E43FAEB}" type="slidenum">
              <a:rPr lang="en-US" altLang="ja-JP" noProof="0" smtClean="0"/>
              <a:t>‹#›</a:t>
            </a:fld>
            <a:endParaRPr lang="ja-JP" altLang="en-US" noProof="0"/>
          </a:p>
        </p:txBody>
      </p:sp>
      <p:sp>
        <p:nvSpPr>
          <p:cNvPr id="17" name="フッター プレースホルダー 16"/>
          <p:cNvSpPr>
            <a:spLocks noGrp="1"/>
          </p:cNvSpPr>
          <p:nvPr>
            <p:ph type="ftr" sz="quarter" idx="11"/>
          </p:nvPr>
        </p:nvSpPr>
        <p:spPr/>
        <p:txBody>
          <a:bodyPr rtlCol="0"/>
          <a:lstStyle/>
          <a:p>
            <a:pPr rtl="0"/>
            <a:r>
              <a:rPr lang="ja-JP" altLang="en-US" noProof="0"/>
              <a:t>フッターを追加</a:t>
            </a:r>
          </a:p>
        </p:txBody>
      </p:sp>
      <p:sp>
        <p:nvSpPr>
          <p:cNvPr id="28" name="日付プレースホルダー 27"/>
          <p:cNvSpPr>
            <a:spLocks noGrp="1"/>
          </p:cNvSpPr>
          <p:nvPr>
            <p:ph type="dt" sz="half" idx="10"/>
          </p:nvPr>
        </p:nvSpPr>
        <p:spPr/>
        <p:txBody>
          <a:bodyPr rtlCol="0"/>
          <a:lstStyle/>
          <a:p>
            <a:pPr rtl="0"/>
            <a:fld id="{3FA1879C-6EE3-4C5E-BD99-16C5CCA07A04}" type="datetime1">
              <a:rPr lang="en-US" altLang="ja-JP" noProof="0" smtClean="0"/>
              <a:t>8/5/2020</a:t>
            </a:fld>
            <a:endParaRPr lang="ja-JP" altLang="en-US" noProof="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a:p>
        </p:txBody>
      </p:sp>
      <p:sp>
        <p:nvSpPr>
          <p:cNvPr id="3" name="縦書きテキスト プレースホルダー 2"/>
          <p:cNvSpPr>
            <a:spLocks noGrp="1"/>
          </p:cNvSpPr>
          <p:nvPr>
            <p:ph type="body" orient="vert" idx="1"/>
          </p:nvPr>
        </p:nvSpPr>
        <p:spPr/>
        <p:txBody>
          <a:bodyPr vert="eaVert"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F5694681-7E72-4101-B867-467B87ED38AE}" type="datetime1">
              <a:rPr lang="en-US" altLang="ja-JP" noProof="0" smtClean="0"/>
              <a:t>8/5/2020</a:t>
            </a:fld>
            <a:endParaRPr lang="ja-JP" altLang="en-US" noProof="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682240" cy="5851525"/>
          </a:xfrm>
        </p:spPr>
        <p:txBody>
          <a:bodyPr vert="eaVert" rtlCol="0"/>
          <a:lstStyle/>
          <a:p>
            <a:pPr rtl="0"/>
            <a:r>
              <a:rPr lang="ja-JP" altLang="en-US" noProof="0"/>
              <a:t>マスター タイトルの書式設定</a:t>
            </a:r>
            <a:endParaRPr kumimoji="0" lang="ja-JP" altLang="en-US" noProof="0"/>
          </a:p>
        </p:txBody>
      </p:sp>
      <p:sp>
        <p:nvSpPr>
          <p:cNvPr id="3" name="縦書きテキスト プレースホルダー 2"/>
          <p:cNvSpPr>
            <a:spLocks noGrp="1"/>
          </p:cNvSpPr>
          <p:nvPr>
            <p:ph type="body" orient="vert" idx="1"/>
          </p:nvPr>
        </p:nvSpPr>
        <p:spPr>
          <a:xfrm>
            <a:off x="1219200" y="274641"/>
            <a:ext cx="7416800" cy="5851525"/>
          </a:xfrm>
        </p:spPr>
        <p:txBody>
          <a:bodyPr vert="eaVert"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E15F9A88-8200-48B5-9A1D-79BA59026C55}" type="datetime1">
              <a:rPr lang="en-US" altLang="ja-JP" noProof="0" smtClean="0"/>
              <a:t>8/5/2020</a:t>
            </a:fld>
            <a:endParaRPr lang="ja-JP" altLang="en-US" noProof="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a:p>
        </p:txBody>
      </p:sp>
      <p:sp>
        <p:nvSpPr>
          <p:cNvPr id="8" name="コンテンツ プレースホルダー 7"/>
          <p:cNvSpPr>
            <a:spLocks noGrp="1"/>
          </p:cNvSpPr>
          <p:nvPr>
            <p:ph sz="quarter" idx="1"/>
          </p:nvPr>
        </p:nvSpPr>
        <p:spPr>
          <a:xfrm>
            <a:off x="1219200" y="1447800"/>
            <a:ext cx="10363200" cy="45720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463A2B79-6E02-4545-98EB-7E685307C5B5}" type="datetime1">
              <a:rPr lang="en-US" altLang="ja-JP" noProof="0" smtClean="0"/>
              <a:t>8/5/2020</a:t>
            </a:fld>
            <a:endParaRPr lang="ja-JP" altLang="en-US" noProof="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11" name="長方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useBgFill="1">
        <p:nvSpPr>
          <p:cNvPr id="10" name="角丸四角形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7" name="長方形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8" name="長方形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9" name="長方形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2" name="タイトル 1"/>
          <p:cNvSpPr>
            <a:spLocks noGrp="1"/>
          </p:cNvSpPr>
          <p:nvPr>
            <p:ph type="title"/>
          </p:nvPr>
        </p:nvSpPr>
        <p:spPr>
          <a:xfrm>
            <a:off x="963084" y="952501"/>
            <a:ext cx="10363200" cy="1362075"/>
          </a:xfrm>
        </p:spPr>
        <p:txBody>
          <a:bodyPr rtlCol="0" anchor="b" anchorCtr="0"/>
          <a:lstStyle>
            <a:lvl1pPr algn="l">
              <a:buNone/>
              <a:defRPr sz="4000" b="0" cap="none"/>
            </a:lvl1pPr>
          </a:lstStyle>
          <a:p>
            <a:pPr rtl="0"/>
            <a:r>
              <a:rPr lang="ja-JP" altLang="en-US" noProof="0"/>
              <a:t>マスター タイトルの書式設定</a:t>
            </a:r>
            <a:endParaRPr kumimoji="0" lang="ja-JP" altLang="en-US" noProof="0"/>
          </a:p>
        </p:txBody>
      </p:sp>
      <p:sp>
        <p:nvSpPr>
          <p:cNvPr id="3" name="テキスト プレースホルダー 2"/>
          <p:cNvSpPr>
            <a:spLocks noGrp="1"/>
          </p:cNvSpPr>
          <p:nvPr>
            <p:ph type="body" idx="1"/>
          </p:nvPr>
        </p:nvSpPr>
        <p:spPr>
          <a:xfrm>
            <a:off x="963084" y="2547938"/>
            <a:ext cx="10363200" cy="1338262"/>
          </a:xfrm>
        </p:spPr>
        <p:txBody>
          <a:bodyPr rtlCol="0"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ja-JP" altLang="en-US" noProof="0"/>
              <a:t>マスター テキストの書式設定</a:t>
            </a:r>
          </a:p>
        </p:txBody>
      </p:sp>
      <p:sp>
        <p:nvSpPr>
          <p:cNvPr id="6" name="スライド番号プレースホルダー 5"/>
          <p:cNvSpPr>
            <a:spLocks noGrp="1"/>
          </p:cNvSpPr>
          <p:nvPr>
            <p:ph type="sldNum" sz="quarter" idx="12"/>
          </p:nvPr>
        </p:nvSpPr>
        <p:spPr>
          <a:xfrm>
            <a:off x="195072" y="6208776"/>
            <a:ext cx="609600" cy="457200"/>
          </a:xfrm>
        </p:spPr>
        <p:txBody>
          <a:bodyPr rtlCol="0"/>
          <a:lstStyle/>
          <a:p>
            <a:pPr rtl="0"/>
            <a:fld id="{401CF334-2D5C-4859-84A6-CA7E6E43FAEB}" type="slidenum">
              <a:rPr lang="en-US" altLang="ja-JP" noProof="0" smtClean="0"/>
              <a:t>‹#›</a:t>
            </a:fld>
            <a:endParaRPr lang="ja-JP" altLang="en-US" noProof="0"/>
          </a:p>
        </p:txBody>
      </p:sp>
      <p:sp>
        <p:nvSpPr>
          <p:cNvPr id="5" name="フッター プレースホルダー 4"/>
          <p:cNvSpPr>
            <a:spLocks noGrp="1"/>
          </p:cNvSpPr>
          <p:nvPr>
            <p:ph type="ftr" sz="quarter" idx="11"/>
          </p:nvPr>
        </p:nvSpPr>
        <p:spPr>
          <a:xfrm>
            <a:off x="1066800" y="6172200"/>
            <a:ext cx="5334000" cy="457200"/>
          </a:xfrm>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F77F5F9B-8E0B-4E98-B992-576B41811E8E}" type="datetime1">
              <a:rPr lang="en-US" altLang="ja-JP" noProof="0" smtClean="0"/>
              <a:t>8/5/2020</a:t>
            </a:fld>
            <a:endParaRPr lang="ja-JP" altLang="en-US" noProof="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a:p>
        </p:txBody>
      </p:sp>
      <p:sp>
        <p:nvSpPr>
          <p:cNvPr id="9" name="コンテンツ プレースホルダー 8"/>
          <p:cNvSpPr>
            <a:spLocks noGrp="1"/>
          </p:cNvSpPr>
          <p:nvPr>
            <p:ph sz="quarter" idx="1"/>
          </p:nvPr>
        </p:nvSpPr>
        <p:spPr>
          <a:xfrm>
            <a:off x="1219200" y="1447800"/>
            <a:ext cx="4998720" cy="45720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11" name="コンテンツ プレースホルダー 10"/>
          <p:cNvSpPr>
            <a:spLocks noGrp="1"/>
          </p:cNvSpPr>
          <p:nvPr>
            <p:ph sz="quarter" idx="2"/>
          </p:nvPr>
        </p:nvSpPr>
        <p:spPr>
          <a:xfrm>
            <a:off x="6578600" y="1447800"/>
            <a:ext cx="4998720" cy="45720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6997C2FF-6F0F-4D80-AC0A-C08B7A6FA684}" type="datetime1">
              <a:rPr lang="en-US" altLang="ja-JP" noProof="0" smtClean="0"/>
              <a:t>8/5/2020</a:t>
            </a:fld>
            <a:endParaRPr lang="ja-JP" altLang="en-US" noProof="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73050"/>
            <a:ext cx="10363200" cy="1143000"/>
          </a:xfrm>
        </p:spPr>
        <p:txBody>
          <a:bodyPr rtlCol="0" anchor="b" anchorCtr="0"/>
          <a:lstStyle>
            <a:lvl1pPr>
              <a:defRPr/>
            </a:lvl1pPr>
          </a:lstStyle>
          <a:p>
            <a:pPr rtl="0"/>
            <a:r>
              <a:rPr lang="ja-JP" altLang="en-US" noProof="0"/>
              <a:t>マスター タイトルの書式設定</a:t>
            </a:r>
            <a:endParaRPr kumimoji="0" lang="ja-JP" altLang="en-US" noProof="0"/>
          </a:p>
        </p:txBody>
      </p:sp>
      <p:sp>
        <p:nvSpPr>
          <p:cNvPr id="3" name="テキスト プレースホルダー 2"/>
          <p:cNvSpPr>
            <a:spLocks noGrp="1"/>
          </p:cNvSpPr>
          <p:nvPr>
            <p:ph type="body" idx="1"/>
          </p:nvPr>
        </p:nvSpPr>
        <p:spPr>
          <a:xfrm>
            <a:off x="1219200" y="1447800"/>
            <a:ext cx="4978400" cy="762000"/>
          </a:xfrm>
          <a:noFill/>
          <a:ln w="12700" cap="sq" cmpd="sng" algn="ctr">
            <a:noFill/>
            <a:prstDash val="solid"/>
          </a:ln>
        </p:spPr>
        <p:txBody>
          <a:bodyPr lIns="91440" rtlCol="0" anchor="b" anchorCtr="0">
            <a:noAutofit/>
          </a:bodyPr>
          <a:lstStyle>
            <a:lvl1pPr marL="0" indent="0">
              <a:buNone/>
              <a:defRPr sz="2400" b="1">
                <a:solidFill>
                  <a:schemeClr val="accent1">
                    <a:lumMod val="75000"/>
                  </a:schemeClr>
                </a:solidFill>
                <a:latin typeface="Meiryo UI" panose="020B0604030504040204" pitchFamily="50" charset="-128"/>
                <a:ea typeface="+mj-ea"/>
                <a:cs typeface="+mj-cs"/>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noProof="0"/>
              <a:t>マスター テキストの書式設定</a:t>
            </a:r>
          </a:p>
        </p:txBody>
      </p:sp>
      <p:sp>
        <p:nvSpPr>
          <p:cNvPr id="11" name="コンテンツ プレースホルダー 10"/>
          <p:cNvSpPr>
            <a:spLocks noGrp="1"/>
          </p:cNvSpPr>
          <p:nvPr>
            <p:ph sz="half" idx="2"/>
          </p:nvPr>
        </p:nvSpPr>
        <p:spPr>
          <a:xfrm>
            <a:off x="1219200" y="2247900"/>
            <a:ext cx="4978400" cy="38862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4" name="テキスト プレースホルダー 3"/>
          <p:cNvSpPr>
            <a:spLocks noGrp="1"/>
          </p:cNvSpPr>
          <p:nvPr>
            <p:ph type="body" sz="half" idx="3"/>
          </p:nvPr>
        </p:nvSpPr>
        <p:spPr>
          <a:xfrm>
            <a:off x="6604000" y="1447800"/>
            <a:ext cx="4978400" cy="762000"/>
          </a:xfrm>
          <a:noFill/>
          <a:ln w="12700" cap="sq" cmpd="sng" algn="ctr">
            <a:noFill/>
            <a:prstDash val="solid"/>
          </a:ln>
        </p:spPr>
        <p:txBody>
          <a:bodyPr lIns="91440" rtlCol="0" anchor="b" anchorCtr="0">
            <a:noAutofit/>
          </a:bodyPr>
          <a:lstStyle>
            <a:lvl1pPr marL="0" indent="0">
              <a:buNone/>
              <a:defRPr sz="2400" b="1">
                <a:solidFill>
                  <a:schemeClr val="accent1">
                    <a:lumMod val="75000"/>
                  </a:schemeClr>
                </a:solidFill>
                <a:latin typeface="Meiryo UI" panose="020B0604030504040204" pitchFamily="50" charset="-128"/>
                <a:ea typeface="+mj-ea"/>
                <a:cs typeface="+mj-cs"/>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noProof="0"/>
              <a:t>マスター テキストの書式設定</a:t>
            </a:r>
          </a:p>
        </p:txBody>
      </p:sp>
      <p:sp>
        <p:nvSpPr>
          <p:cNvPr id="13" name="コンテンツ プレースホルダー 12"/>
          <p:cNvSpPr>
            <a:spLocks noGrp="1"/>
          </p:cNvSpPr>
          <p:nvPr>
            <p:ph sz="half" idx="4"/>
          </p:nvPr>
        </p:nvSpPr>
        <p:spPr>
          <a:xfrm>
            <a:off x="6604000" y="2247900"/>
            <a:ext cx="4978400" cy="38862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7" name="日付プレースホルダー 6"/>
          <p:cNvSpPr>
            <a:spLocks noGrp="1"/>
          </p:cNvSpPr>
          <p:nvPr>
            <p:ph type="dt" sz="half" idx="10"/>
          </p:nvPr>
        </p:nvSpPr>
        <p:spPr/>
        <p:txBody>
          <a:bodyPr rtlCol="0"/>
          <a:lstStyle/>
          <a:p>
            <a:pPr rtl="0"/>
            <a:fld id="{598A7A67-D97F-4A23-B345-730AC74D3241}" type="datetime1">
              <a:rPr lang="en-US" altLang="ja-JP" noProof="0" smtClean="0"/>
              <a:t>8/5/2020</a:t>
            </a:fld>
            <a:endParaRPr lang="ja-JP" altLang="en-US" noProof="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4" name="フッター プレースホルダー 3"/>
          <p:cNvSpPr>
            <a:spLocks noGrp="1"/>
          </p:cNvSpPr>
          <p:nvPr>
            <p:ph type="ftr" sz="quarter" idx="11"/>
          </p:nvPr>
        </p:nvSpPr>
        <p:spPr/>
        <p:txBody>
          <a:bodyPr rtlCol="0"/>
          <a:lstStyle/>
          <a:p>
            <a:pPr rtl="0"/>
            <a:r>
              <a:rPr lang="ja-JP" altLang="en-US" noProof="0"/>
              <a:t>フッターを追加</a:t>
            </a:r>
          </a:p>
        </p:txBody>
      </p:sp>
      <p:sp>
        <p:nvSpPr>
          <p:cNvPr id="3" name="日付プレースホルダー 2"/>
          <p:cNvSpPr>
            <a:spLocks noGrp="1"/>
          </p:cNvSpPr>
          <p:nvPr>
            <p:ph type="dt" sz="half" idx="10"/>
          </p:nvPr>
        </p:nvSpPr>
        <p:spPr/>
        <p:txBody>
          <a:bodyPr rtlCol="0"/>
          <a:lstStyle/>
          <a:p>
            <a:pPr rtl="0"/>
            <a:fld id="{0D738254-93ED-43AA-A98F-75F857A50EC7}" type="datetime1">
              <a:rPr lang="en-US" altLang="ja-JP" noProof="0" smtClean="0"/>
              <a:t>8/5/2020</a:t>
            </a:fld>
            <a:endParaRPr lang="ja-JP" altLang="en-US" noProof="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3" name="フッター プレースホルダー 2"/>
          <p:cNvSpPr>
            <a:spLocks noGrp="1"/>
          </p:cNvSpPr>
          <p:nvPr>
            <p:ph type="ftr" sz="quarter" idx="11"/>
          </p:nvPr>
        </p:nvSpPr>
        <p:spPr/>
        <p:txBody>
          <a:bodyPr rtlCol="0"/>
          <a:lstStyle/>
          <a:p>
            <a:pPr rtl="0"/>
            <a:r>
              <a:rPr lang="ja-JP" altLang="en-US" noProof="0"/>
              <a:t>フッターを追加</a:t>
            </a:r>
          </a:p>
        </p:txBody>
      </p:sp>
      <p:sp>
        <p:nvSpPr>
          <p:cNvPr id="2" name="日付プレースホルダー 1"/>
          <p:cNvSpPr>
            <a:spLocks noGrp="1"/>
          </p:cNvSpPr>
          <p:nvPr>
            <p:ph type="dt" sz="half" idx="10"/>
          </p:nvPr>
        </p:nvSpPr>
        <p:spPr/>
        <p:txBody>
          <a:bodyPr rtlCol="0"/>
          <a:lstStyle/>
          <a:p>
            <a:pPr rtl="0"/>
            <a:fld id="{D3FC5276-5A79-427E-8A1D-F038AAEE3C0B}" type="datetime1">
              <a:rPr lang="en-US" altLang="ja-JP" noProof="0" smtClean="0"/>
              <a:t>8/5/2020</a:t>
            </a:fld>
            <a:endParaRPr lang="ja-JP" altLang="en-US" noProof="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8" name="長方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useBgFill="1">
        <p:nvSpPr>
          <p:cNvPr id="9" name="角丸四角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2" name="タイトル 1"/>
          <p:cNvSpPr>
            <a:spLocks noGrp="1"/>
          </p:cNvSpPr>
          <p:nvPr>
            <p:ph type="title"/>
          </p:nvPr>
        </p:nvSpPr>
        <p:spPr>
          <a:xfrm>
            <a:off x="1219200" y="273050"/>
            <a:ext cx="10363200" cy="1143000"/>
          </a:xfrm>
        </p:spPr>
        <p:txBody>
          <a:bodyPr rtlCol="0" anchor="b" anchorCtr="0"/>
          <a:lstStyle>
            <a:lvl1pPr algn="l">
              <a:buNone/>
              <a:defRPr sz="4000" b="0"/>
            </a:lvl1pPr>
          </a:lstStyle>
          <a:p>
            <a:pPr rtl="0"/>
            <a:r>
              <a:rPr lang="ja-JP" altLang="en-US" noProof="0"/>
              <a:t>マスター タイトルの書式設定</a:t>
            </a:r>
            <a:endParaRPr kumimoji="0" lang="ja-JP" altLang="en-US" noProof="0"/>
          </a:p>
        </p:txBody>
      </p:sp>
      <p:sp>
        <p:nvSpPr>
          <p:cNvPr id="11" name="コンテンツ プレースホルダー 10"/>
          <p:cNvSpPr>
            <a:spLocks noGrp="1"/>
          </p:cNvSpPr>
          <p:nvPr>
            <p:ph sz="quarter" idx="1"/>
          </p:nvPr>
        </p:nvSpPr>
        <p:spPr>
          <a:xfrm>
            <a:off x="3962400" y="1600200"/>
            <a:ext cx="7620000" cy="44958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3" name="テキスト プレースホルダー 2"/>
          <p:cNvSpPr>
            <a:spLocks noGrp="1"/>
          </p:cNvSpPr>
          <p:nvPr>
            <p:ph type="body" idx="2"/>
          </p:nvPr>
        </p:nvSpPr>
        <p:spPr>
          <a:xfrm>
            <a:off x="1219200" y="1600200"/>
            <a:ext cx="2540000" cy="4495800"/>
          </a:xfrm>
        </p:spPr>
        <p:txBody>
          <a:bodyPr rtlCol="0"/>
          <a:lstStyle>
            <a:lvl1pPr marL="0" indent="0">
              <a:buNone/>
              <a:defRPr sz="1800"/>
            </a:lvl1pPr>
            <a:lvl2pPr>
              <a:buNone/>
              <a:defRPr sz="1200"/>
            </a:lvl2pPr>
            <a:lvl3pPr>
              <a:buNone/>
              <a:defRPr sz="1000"/>
            </a:lvl3pPr>
            <a:lvl4pPr>
              <a:buNone/>
              <a:defRPr sz="900"/>
            </a:lvl4pPr>
            <a:lvl5pPr>
              <a:buNone/>
              <a:defRPr sz="900"/>
            </a:lvl5pPr>
          </a:lstStyle>
          <a:p>
            <a:pPr lvl="0" rtl="0" eaLnBrk="1" latinLnBrk="0" hangingPunct="1"/>
            <a:r>
              <a:rPr lang="ja-JP" altLang="en-US" noProof="0"/>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CEEA560D-2F48-427B-8BB2-EAB59A56ED44}" type="datetime1">
              <a:rPr lang="en-US" altLang="ja-JP" noProof="0" smtClean="0"/>
              <a:t>8/5/2020</a:t>
            </a:fld>
            <a:endParaRPr lang="ja-JP" altLang="en-US" noProof="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11" name="長方形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12" name="長方形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13" name="長方形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ndParaRPr>
          </a:p>
        </p:txBody>
      </p:sp>
      <p:sp>
        <p:nvSpPr>
          <p:cNvPr id="2" name="タイトル 1"/>
          <p:cNvSpPr>
            <a:spLocks noGrp="1"/>
          </p:cNvSpPr>
          <p:nvPr>
            <p:ph type="title"/>
          </p:nvPr>
        </p:nvSpPr>
        <p:spPr>
          <a:xfrm>
            <a:off x="1219200" y="4900550"/>
            <a:ext cx="9753600" cy="522288"/>
          </a:xfrm>
        </p:spPr>
        <p:txBody>
          <a:bodyPr rtlCol="0" anchor="ctr">
            <a:noAutofit/>
          </a:bodyPr>
          <a:lstStyle>
            <a:lvl1pPr algn="l">
              <a:buNone/>
              <a:defRPr sz="2800" b="0"/>
            </a:lvl1pPr>
          </a:lstStyle>
          <a:p>
            <a:pPr rtl="0"/>
            <a:r>
              <a:rPr lang="ja-JP" altLang="en-US" noProof="0"/>
              <a:t>マスター タイトルの書式設定</a:t>
            </a:r>
            <a:endParaRPr kumimoji="0" lang="ja-JP" altLang="en-US" noProof="0"/>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rtlCol="0"/>
          <a:lstStyle>
            <a:lvl1pPr marL="0" indent="0">
              <a:buNone/>
              <a:defRPr sz="3200"/>
            </a:lvl1pPr>
          </a:lstStyle>
          <a:p>
            <a:pPr rtl="0"/>
            <a:r>
              <a:rPr lang="ja-JP" altLang="en-US" noProof="0"/>
              <a:t>アイコンをクリックして画像を追加</a:t>
            </a:r>
            <a:endParaRPr kumimoji="0" lang="ja-JP" altLang="en-US" noProof="0"/>
          </a:p>
        </p:txBody>
      </p:sp>
      <p:sp>
        <p:nvSpPr>
          <p:cNvPr id="4" name="テキスト プレースホルダー 3"/>
          <p:cNvSpPr>
            <a:spLocks noGrp="1"/>
          </p:cNvSpPr>
          <p:nvPr>
            <p:ph type="body" sz="half" idx="2"/>
          </p:nvPr>
        </p:nvSpPr>
        <p:spPr>
          <a:xfrm>
            <a:off x="1219200" y="5445825"/>
            <a:ext cx="9753600" cy="685800"/>
          </a:xfrm>
        </p:spPr>
        <p:txBody>
          <a:bodyPr rtlCol="0"/>
          <a:lstStyle>
            <a:lvl1pPr marL="0" indent="0">
              <a:buFontTx/>
              <a:buNone/>
              <a:defRPr sz="1600"/>
            </a:lvl1pPr>
            <a:lvl2pPr>
              <a:defRPr sz="1200"/>
            </a:lvl2pPr>
            <a:lvl3pPr>
              <a:defRPr sz="1000"/>
            </a:lvl3pPr>
            <a:lvl4pPr>
              <a:defRPr sz="900"/>
            </a:lvl4pPr>
            <a:lvl5pPr>
              <a:defRPr sz="900"/>
            </a:lvl5pPr>
          </a:lstStyle>
          <a:p>
            <a:pPr lvl="0" rtl="0" eaLnBrk="1" latinLnBrk="0" hangingPunct="1"/>
            <a:r>
              <a:rPr lang="ja-JP" altLang="en-US" noProof="0"/>
              <a:t>マスター テキストの書式設定</a:t>
            </a:r>
          </a:p>
        </p:txBody>
      </p:sp>
      <p:sp>
        <p:nvSpPr>
          <p:cNvPr id="7" name="スライド番号プレースホルダー 6"/>
          <p:cNvSpPr>
            <a:spLocks noGrp="1"/>
          </p:cNvSpPr>
          <p:nvPr>
            <p:ph type="sldNum" sz="quarter" idx="12"/>
          </p:nvPr>
        </p:nvSpPr>
        <p:spPr>
          <a:xfrm>
            <a:off x="195072" y="6208776"/>
            <a:ext cx="609600" cy="457200"/>
          </a:xfrm>
        </p:spPr>
        <p:txBody>
          <a:bodyPr rtlCol="0"/>
          <a:lstStyle/>
          <a:p>
            <a:pPr rtl="0"/>
            <a:fld id="{401CF334-2D5C-4859-84A6-CA7E6E43FAEB}" type="slidenum">
              <a:rPr lang="en-US" altLang="ja-JP" noProof="0" smtClean="0"/>
              <a:t>‹#›</a:t>
            </a:fld>
            <a:endParaRPr lang="ja-JP" altLang="en-US" noProof="0"/>
          </a:p>
        </p:txBody>
      </p:sp>
      <p:sp>
        <p:nvSpPr>
          <p:cNvPr id="6" name="フッター プレースホルダー 5"/>
          <p:cNvSpPr>
            <a:spLocks noGrp="1"/>
          </p:cNvSpPr>
          <p:nvPr>
            <p:ph type="ftr" sz="quarter" idx="11"/>
          </p:nvPr>
        </p:nvSpPr>
        <p:spPr>
          <a:xfrm>
            <a:off x="1219200" y="6172200"/>
            <a:ext cx="5181600" cy="457200"/>
          </a:xfrm>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392F13AD-0EE7-4229-8D53-10D49F174246}" type="datetime1">
              <a:rPr lang="en-US" altLang="ja-JP" noProof="0" smtClean="0"/>
              <a:t>8/5/2020</a:t>
            </a:fld>
            <a:endParaRPr lang="ja-JP" altLang="en-US" noProof="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長方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a typeface="Meiryo UI" panose="020B0604030504040204" pitchFamily="50" charset="-128"/>
            </a:endParaRPr>
          </a:p>
        </p:txBody>
      </p:sp>
      <p:sp useBgFill="1">
        <p:nvSpPr>
          <p:cNvPr id="8" name="角丸四角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rtlCol="0" anchor="ctr"/>
          <a:lstStyle/>
          <a:p>
            <a:pPr algn="ctr" rtl="0" eaLnBrk="1" latinLnBrk="0" hangingPunct="1"/>
            <a:endParaRPr kumimoji="0" lang="ja-JP" altLang="en-US" sz="1800" noProof="0">
              <a:latin typeface="Meiryo UI" panose="020B0604030504040204" pitchFamily="50" charset="-128"/>
              <a:ea typeface="Meiryo UI" panose="020B0604030504040204" pitchFamily="50" charset="-128"/>
            </a:endParaRPr>
          </a:p>
        </p:txBody>
      </p:sp>
      <p:sp>
        <p:nvSpPr>
          <p:cNvPr id="22" name="タイトル プレースホルダー 21"/>
          <p:cNvSpPr>
            <a:spLocks noGrp="1"/>
          </p:cNvSpPr>
          <p:nvPr>
            <p:ph type="title"/>
          </p:nvPr>
        </p:nvSpPr>
        <p:spPr>
          <a:xfrm>
            <a:off x="1219200" y="274638"/>
            <a:ext cx="10363200" cy="1143000"/>
          </a:xfrm>
          <a:prstGeom prst="rect">
            <a:avLst/>
          </a:prstGeom>
        </p:spPr>
        <p:txBody>
          <a:bodyPr bIns="91440" rtlCol="0" anchor="b" anchorCtr="0">
            <a:normAutofit/>
          </a:bodyPr>
          <a:lstStyle/>
          <a:p>
            <a:pPr rtl="0"/>
            <a:r>
              <a:rPr lang="ja-JP" altLang="en-US" noProof="0"/>
              <a:t>マスター タイトルの書式設定</a:t>
            </a:r>
            <a:endParaRPr kumimoji="0" lang="ja-JP" altLang="en-US" noProof="0"/>
          </a:p>
        </p:txBody>
      </p:sp>
      <p:sp>
        <p:nvSpPr>
          <p:cNvPr id="13" name="テキスト プレースホルダー 12"/>
          <p:cNvSpPr>
            <a:spLocks noGrp="1"/>
          </p:cNvSpPr>
          <p:nvPr>
            <p:ph type="body" idx="1"/>
          </p:nvPr>
        </p:nvSpPr>
        <p:spPr>
          <a:xfrm>
            <a:off x="1219200" y="1447800"/>
            <a:ext cx="10363200" cy="4572000"/>
          </a:xfrm>
          <a:prstGeom prst="rect">
            <a:avLst/>
          </a:prstGeom>
        </p:spPr>
        <p:txBody>
          <a:bodyPr rtlCol="0">
            <a:normAutofit/>
          </a:body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23" name="スライド番号プレースホルダー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rtlCol="0" anchor="ctr" anchorCtr="1">
            <a:noAutofit/>
          </a:bodyPr>
          <a:lstStyle>
            <a:lvl1pPr algn="ctr" eaLnBrk="1" latinLnBrk="0" hangingPunct="1">
              <a:defRPr kumimoji="0" sz="1400">
                <a:solidFill>
                  <a:srgbClr val="FFFFFF"/>
                </a:solidFill>
                <a:latin typeface="Meiryo UI" panose="020B0604030504040204" pitchFamily="50" charset="-128"/>
                <a:ea typeface="Meiryo UI" panose="020B0604030504040204" pitchFamily="50" charset="-128"/>
                <a:cs typeface="+mj-cs"/>
              </a:defRPr>
            </a:lvl1pPr>
          </a:lstStyle>
          <a:p>
            <a:fld id="{401CF334-2D5C-4859-84A6-CA7E6E43FAEB}" type="slidenum">
              <a:rPr lang="en-US" altLang="ja-JP" noProof="0" smtClean="0"/>
              <a:pPr/>
              <a:t>‹#›</a:t>
            </a:fld>
            <a:endParaRPr lang="ja-JP" altLang="en-US" noProof="0"/>
          </a:p>
        </p:txBody>
      </p:sp>
      <p:sp>
        <p:nvSpPr>
          <p:cNvPr id="3" name="フッター プレースホルダー 2"/>
          <p:cNvSpPr>
            <a:spLocks noGrp="1"/>
          </p:cNvSpPr>
          <p:nvPr>
            <p:ph type="ftr" sz="quarter" idx="3"/>
          </p:nvPr>
        </p:nvSpPr>
        <p:spPr>
          <a:xfrm>
            <a:off x="1219200" y="6172200"/>
            <a:ext cx="5283200" cy="457200"/>
          </a:xfrm>
          <a:prstGeom prst="rect">
            <a:avLst/>
          </a:prstGeom>
        </p:spPr>
        <p:txBody>
          <a:bodyPr rtlCol="0" anchor="ctr" anchorCtr="0"/>
          <a:lstStyle>
            <a:lvl1pPr eaLnBrk="1" latinLnBrk="0" hangingPunct="1">
              <a:defRPr kumimoji="0" sz="1400">
                <a:solidFill>
                  <a:schemeClr val="tx2"/>
                </a:solidFill>
                <a:latin typeface="Meiryo UI" panose="020B0604030504040204" pitchFamily="50" charset="-128"/>
                <a:ea typeface="Meiryo UI" panose="020B0604030504040204" pitchFamily="50" charset="-128"/>
              </a:defRPr>
            </a:lvl1pPr>
          </a:lstStyle>
          <a:p>
            <a:r>
              <a:rPr lang="ja-JP" altLang="en-US" noProof="0"/>
              <a:t>フッターを追加</a:t>
            </a:r>
          </a:p>
        </p:txBody>
      </p:sp>
      <p:sp>
        <p:nvSpPr>
          <p:cNvPr id="14" name="日付プレースホルダー 13"/>
          <p:cNvSpPr>
            <a:spLocks noGrp="1"/>
          </p:cNvSpPr>
          <p:nvPr>
            <p:ph type="dt" sz="half" idx="2"/>
          </p:nvPr>
        </p:nvSpPr>
        <p:spPr>
          <a:xfrm>
            <a:off x="8229600" y="6191250"/>
            <a:ext cx="3302000" cy="476250"/>
          </a:xfrm>
          <a:prstGeom prst="rect">
            <a:avLst/>
          </a:prstGeom>
        </p:spPr>
        <p:txBody>
          <a:bodyPr rtlCol="0" anchor="ctr" anchorCtr="0"/>
          <a:lstStyle>
            <a:lvl1pPr algn="r" eaLnBrk="1" latinLnBrk="0" hangingPunct="1">
              <a:defRPr kumimoji="0" sz="1400">
                <a:solidFill>
                  <a:schemeClr val="tx2"/>
                </a:solidFill>
                <a:latin typeface="Meiryo UI" panose="020B0604030504040204" pitchFamily="50" charset="-128"/>
                <a:ea typeface="Meiryo UI" panose="020B0604030504040204" pitchFamily="50" charset="-128"/>
              </a:defRPr>
            </a:lvl1pPr>
          </a:lstStyle>
          <a:p>
            <a:fld id="{D8543676-42B3-47C3-B926-385E047DD790}" type="datetime1">
              <a:rPr lang="en-US" altLang="ja-JP" noProof="0" smtClean="0"/>
              <a:pPr/>
              <a:t>8/5/2020</a:t>
            </a:fld>
            <a:endParaRPr lang="ja-JP" altLang="en-US" noProof="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1" sz="4000" kern="1200">
          <a:solidFill>
            <a:schemeClr val="tx2"/>
          </a:solidFill>
          <a:latin typeface="Meiryo UI" panose="020B0604030504040204" pitchFamily="50" charset="-128"/>
          <a:ea typeface="Meiryo UI" panose="020B0604030504040204" pitchFamily="50" charset="-128"/>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eiryo UI" panose="020B0604030504040204" pitchFamily="50" charset="-128"/>
          <a:ea typeface="Meiryo UI" panose="020B0604030504040204" pitchFamily="50" charset="-128"/>
          <a:cs typeface="+mn-cs"/>
        </a:defRPr>
      </a:lvl4pPr>
      <a:lvl5pPr marL="1371600" indent="-228600" algn="l" rtl="0" eaLnBrk="1" latinLnBrk="0" hangingPunct="1">
        <a:spcBef>
          <a:spcPts val="370"/>
        </a:spcBef>
        <a:buClr>
          <a:schemeClr val="accent3">
            <a:lumMod val="75000"/>
          </a:schemeClr>
        </a:buClr>
        <a:buFontTx/>
        <a:buChar char="o"/>
        <a:defRPr kumimoji="1" sz="2000" kern="1200">
          <a:solidFill>
            <a:schemeClr val="tx1"/>
          </a:solidFill>
          <a:latin typeface="Meiryo UI" panose="020B0604030504040204" pitchFamily="50" charset="-128"/>
          <a:ea typeface="Meiryo UI" panose="020B0604030504040204" pitchFamily="50" charset="-128"/>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1"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rtlCol="0">
            <a:normAutofit/>
          </a:bodyPr>
          <a:lstStyle/>
          <a:p>
            <a:r>
              <a:rPr lang="ja-JP" altLang="en-US" dirty="0" smtClean="0"/>
              <a:t>大阪市行政手続きオンライン化推進計画（</a:t>
            </a:r>
            <a:r>
              <a:rPr lang="ja-JP" altLang="en-US" dirty="0"/>
              <a:t>別冊）</a:t>
            </a:r>
            <a:r>
              <a:rPr lang="en-US" altLang="ja-JP" dirty="0"/>
              <a:t/>
            </a:r>
            <a:br>
              <a:rPr lang="en-US" altLang="ja-JP" dirty="0"/>
            </a:br>
            <a:r>
              <a:rPr lang="ja-JP" altLang="en-US" dirty="0"/>
              <a:t>リモートでの行政サービスの実現</a:t>
            </a:r>
            <a:r>
              <a:rPr lang="ja-JP" altLang="en-US" dirty="0" smtClean="0"/>
              <a:t>に</a:t>
            </a:r>
            <a:r>
              <a:rPr lang="ja-JP" altLang="en-US" dirty="0"/>
              <a:t>向</a:t>
            </a:r>
            <a:r>
              <a:rPr lang="ja-JP" altLang="en-US" dirty="0" smtClean="0"/>
              <a:t>けて</a:t>
            </a:r>
            <a:endParaRPr lang="ja-JP" altLang="en-US" dirty="0"/>
          </a:p>
        </p:txBody>
      </p:sp>
      <p:sp>
        <p:nvSpPr>
          <p:cNvPr id="4" name="サブタイトル 3"/>
          <p:cNvSpPr>
            <a:spLocks noGrp="1"/>
          </p:cNvSpPr>
          <p:nvPr>
            <p:ph type="subTitle" idx="1"/>
          </p:nvPr>
        </p:nvSpPr>
        <p:spPr/>
        <p:txBody>
          <a:bodyPr rtlCol="0"/>
          <a:lstStyle/>
          <a:p>
            <a:pPr rtl="0"/>
            <a:r>
              <a:rPr lang="ja-JP" altLang="en-US" dirty="0" smtClean="0"/>
              <a:t>令和２年８月</a:t>
            </a:r>
            <a:endParaRPr lang="en-US" altLang="ja-JP" dirty="0" smtClean="0"/>
          </a:p>
          <a:p>
            <a:pPr rtl="0"/>
            <a:r>
              <a:rPr lang="ja-JP" altLang="en-US" dirty="0" smtClean="0"/>
              <a:t>大阪市</a:t>
            </a:r>
            <a:r>
              <a:rPr lang="ja-JP" altLang="en-US" dirty="0"/>
              <a:t>ＩＣＴ戦略室</a:t>
            </a:r>
          </a:p>
        </p:txBody>
      </p:sp>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6777807" y="636998"/>
            <a:ext cx="5260433" cy="3032285"/>
          </a:xfrm>
          <a:prstGeom prst="roundRect">
            <a:avLst>
              <a:gd name="adj" fmla="val 8574"/>
            </a:avLst>
          </a:prstGeom>
          <a:solidFill>
            <a:srgbClr val="00B050">
              <a:alpha val="19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9" name="角丸四角形 38"/>
          <p:cNvSpPr/>
          <p:nvPr/>
        </p:nvSpPr>
        <p:spPr>
          <a:xfrm>
            <a:off x="253093" y="1327283"/>
            <a:ext cx="5757729" cy="2342000"/>
          </a:xfrm>
          <a:prstGeom prst="roundRect">
            <a:avLst>
              <a:gd name="adj" fmla="val 8574"/>
            </a:avLst>
          </a:prstGeom>
          <a:solidFill>
            <a:schemeClr val="accent4">
              <a:lumMod val="60000"/>
              <a:lumOff val="4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 name="角丸四角形 1"/>
          <p:cNvSpPr/>
          <p:nvPr/>
        </p:nvSpPr>
        <p:spPr>
          <a:xfrm>
            <a:off x="530679" y="1684762"/>
            <a:ext cx="1263943" cy="360938"/>
          </a:xfrm>
          <a:prstGeom prst="roundRect">
            <a:avLst>
              <a:gd name="adj" fmla="val 29642"/>
            </a:avLst>
          </a:prstGeom>
          <a:solidFill>
            <a:srgbClr val="0070C0"/>
          </a:solidFill>
          <a:ln w="25400">
            <a:solidFill>
              <a:srgbClr val="B1B8D2"/>
            </a:solidFill>
          </a:ln>
        </p:spPr>
        <p:style>
          <a:lnRef idx="1">
            <a:schemeClr val="accent1"/>
          </a:lnRef>
          <a:fillRef idx="2">
            <a:schemeClr val="accent1"/>
          </a:fillRef>
          <a:effectRef idx="1">
            <a:schemeClr val="accent1"/>
          </a:effectRef>
          <a:fontRef idx="minor">
            <a:schemeClr val="dk1"/>
          </a:fontRef>
        </p:style>
        <p:txBody>
          <a:bodyPr bIns="252000" rtlCol="0" anchor="t" anchorCtr="0"/>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rPr>
              <a:t>主な課題</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44" name="角丸四角形 43"/>
          <p:cNvSpPr/>
          <p:nvPr/>
        </p:nvSpPr>
        <p:spPr>
          <a:xfrm>
            <a:off x="6753169" y="3836324"/>
            <a:ext cx="5285034" cy="2765811"/>
          </a:xfrm>
          <a:prstGeom prst="roundRect">
            <a:avLst>
              <a:gd name="adj" fmla="val 8574"/>
            </a:avLst>
          </a:prstGeom>
          <a:solidFill>
            <a:srgbClr val="00B050">
              <a:alpha val="19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40" name="角丸四角形 39"/>
          <p:cNvSpPr/>
          <p:nvPr/>
        </p:nvSpPr>
        <p:spPr>
          <a:xfrm>
            <a:off x="257258" y="4011642"/>
            <a:ext cx="5753570" cy="2590493"/>
          </a:xfrm>
          <a:prstGeom prst="roundRect">
            <a:avLst>
              <a:gd name="adj" fmla="val 8574"/>
            </a:avLst>
          </a:prstGeom>
          <a:solidFill>
            <a:schemeClr val="accent4">
              <a:lumMod val="60000"/>
              <a:lumOff val="4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346993" y="1101602"/>
            <a:ext cx="5570212" cy="461665"/>
          </a:xfrm>
          <a:prstGeom prst="rect">
            <a:avLst/>
          </a:prstGeom>
          <a:solidFill>
            <a:srgbClr val="435F88"/>
          </a:solidFill>
          <a:ln>
            <a:solidFill>
              <a:schemeClr val="bg2"/>
            </a:solidFill>
          </a:ln>
          <a:effectLst>
            <a:outerShdw blurRad="50800" dist="38100" dir="2700000" algn="tl" rotWithShape="0">
              <a:prstClr val="black">
                <a:alpha val="40000"/>
              </a:prstClr>
            </a:outerShdw>
          </a:effectLst>
        </p:spPr>
        <p:txBody>
          <a:bodyPr wrap="square" rtlCol="0" anchor="t" anchorCtr="0">
            <a:spAutoFit/>
          </a:bodyPr>
          <a:lstStyle/>
          <a:p>
            <a:r>
              <a:rPr kumimoji="1" lang="en-US" altLang="ja-JP" sz="2400" b="1" dirty="0" smtClean="0">
                <a:solidFill>
                  <a:schemeClr val="bg1"/>
                </a:solidFill>
                <a:latin typeface="メイリオ" panose="020B0604030504040204" pitchFamily="50" charset="-128"/>
                <a:ea typeface="メイリオ" panose="020B0604030504040204" pitchFamily="50" charset="-128"/>
              </a:rPr>
              <a:t>ⅰ</a:t>
            </a:r>
            <a:r>
              <a:rPr kumimoji="1" lang="ja-JP" altLang="en-US" sz="2400" b="1" dirty="0" smtClean="0">
                <a:solidFill>
                  <a:schemeClr val="bg1"/>
                </a:solidFill>
                <a:latin typeface="メイリオ" panose="020B0604030504040204" pitchFamily="50" charset="-128"/>
                <a:ea typeface="メイリオ" panose="020B0604030504040204" pitchFamily="50" charset="-128"/>
              </a:rPr>
              <a:t> すべての市民が利便性を実感</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46993" y="3836324"/>
            <a:ext cx="5570212" cy="461665"/>
          </a:xfrm>
          <a:prstGeom prst="rect">
            <a:avLst/>
          </a:prstGeom>
          <a:solidFill>
            <a:srgbClr val="435F88"/>
          </a:solidFill>
          <a:ln>
            <a:solidFill>
              <a:schemeClr val="bg2"/>
            </a:solidFill>
          </a:ln>
          <a:effectLst>
            <a:outerShdw blurRad="50800" dist="38100" dir="2700000" algn="tl" rotWithShape="0">
              <a:prstClr val="black">
                <a:alpha val="40000"/>
              </a:prstClr>
            </a:outerShdw>
          </a:effectLst>
        </p:spPr>
        <p:txBody>
          <a:bodyPr wrap="square" rtlCol="0" anchor="t" anchorCtr="0">
            <a:spAutoFit/>
          </a:bodyPr>
          <a:lstStyle/>
          <a:p>
            <a:r>
              <a:rPr kumimoji="1" lang="en-US" altLang="ja-JP" sz="2400" b="1" dirty="0">
                <a:solidFill>
                  <a:schemeClr val="bg1"/>
                </a:solidFill>
                <a:latin typeface="メイリオ" panose="020B0604030504040204" pitchFamily="50" charset="-128"/>
                <a:ea typeface="メイリオ" panose="020B0604030504040204" pitchFamily="50" charset="-128"/>
              </a:rPr>
              <a:t>ⅱ</a:t>
            </a:r>
            <a:r>
              <a:rPr kumimoji="1" lang="en-US" altLang="ja-JP" sz="2400" b="1" dirty="0" smtClean="0">
                <a:solidFill>
                  <a:schemeClr val="bg1"/>
                </a:solidFill>
                <a:latin typeface="メイリオ" panose="020B0604030504040204" pitchFamily="50" charset="-128"/>
                <a:ea typeface="メイリオ" panose="020B0604030504040204" pitchFamily="50" charset="-128"/>
              </a:rPr>
              <a:t> </a:t>
            </a:r>
            <a:r>
              <a:rPr kumimoji="1" lang="ja-JP" altLang="en-US" sz="2400" b="1" dirty="0" smtClean="0">
                <a:solidFill>
                  <a:schemeClr val="bg1"/>
                </a:solidFill>
                <a:latin typeface="メイリオ" panose="020B0604030504040204" pitchFamily="50" charset="-128"/>
                <a:ea typeface="メイリオ" panose="020B0604030504040204" pitchFamily="50" charset="-128"/>
              </a:rPr>
              <a:t>オンライン化原則と業務改革の推進</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14293" y="2559505"/>
            <a:ext cx="4169401"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・システム面からの業務効率化の検討</a:t>
            </a: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14294" y="2944845"/>
            <a:ext cx="4933103"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・ワンストップ・ワンスオンリー</a:t>
            </a:r>
            <a:r>
              <a:rPr kumimoji="1" lang="ja-JP" altLang="en-US" dirty="0">
                <a:latin typeface="メイリオ" panose="020B0604030504040204" pitchFamily="50" charset="-128"/>
                <a:ea typeface="メイリオ" panose="020B0604030504040204" pitchFamily="50" charset="-128"/>
              </a:rPr>
              <a:t>の</a:t>
            </a:r>
            <a:r>
              <a:rPr kumimoji="1" lang="ja-JP" altLang="en-US" dirty="0" smtClean="0">
                <a:latin typeface="メイリオ" panose="020B0604030504040204" pitchFamily="50" charset="-128"/>
                <a:ea typeface="メイリオ" panose="020B0604030504040204" pitchFamily="50" charset="-128"/>
              </a:rPr>
              <a:t>実現</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717105" y="5212294"/>
            <a:ext cx="5387733"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・職員のオンラインシステムの習熟度</a:t>
            </a:r>
            <a:r>
              <a:rPr kumimoji="1" lang="ja-JP" altLang="en-US" dirty="0">
                <a:latin typeface="メイリオ" panose="020B0604030504040204" pitchFamily="50" charset="-128"/>
                <a:ea typeface="メイリオ" panose="020B0604030504040204" pitchFamily="50" charset="-128"/>
              </a:rPr>
              <a:t>向上</a:t>
            </a:r>
          </a:p>
        </p:txBody>
      </p:sp>
      <p:sp>
        <p:nvSpPr>
          <p:cNvPr id="15" name="テキスト ボックス 14"/>
          <p:cNvSpPr txBox="1"/>
          <p:nvPr/>
        </p:nvSpPr>
        <p:spPr>
          <a:xfrm>
            <a:off x="717105" y="4876924"/>
            <a:ext cx="5282105"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・オンライン化や業務改革への職員の意識向上</a:t>
            </a:r>
            <a:endParaRPr kumimoji="1" lang="ja-JP" altLang="en-US"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14294" y="2167619"/>
            <a:ext cx="4002278"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・デジタルデバイドへの配慮</a:t>
            </a:r>
            <a:endParaRPr kumimoji="1" lang="ja-JP" altLang="en-US"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6852618" y="1189191"/>
            <a:ext cx="4767299"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・統合基盤システムとの連携・改修の検討</a:t>
            </a:r>
            <a:endParaRPr kumimoji="1" lang="en-US" altLang="ja-JP" sz="12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863377" y="2186945"/>
            <a:ext cx="4789260"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・窓口支援機能を含めた業務フローの検討</a:t>
            </a:r>
            <a:endParaRPr kumimoji="1" lang="ja-JP" altLang="en-US"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857825" y="4341836"/>
            <a:ext cx="4564774"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・ＢＰＲ方針の策定</a:t>
            </a:r>
            <a:endParaRPr kumimoji="1" lang="ja-JP" altLang="en-US"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6858956" y="4695783"/>
            <a:ext cx="4787326"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・オンラインシステムの操作研修の実施</a:t>
            </a:r>
            <a:endParaRPr kumimoji="1" lang="ja-JP" altLang="en-US"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858956" y="5065115"/>
            <a:ext cx="5125894"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・業務特性調査の深度化、阻害要因分析の実施</a:t>
            </a:r>
            <a:endParaRPr kumimoji="1" lang="ja-JP" altLang="en-US"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6847068" y="5418119"/>
            <a:ext cx="4774626"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・デジタル化を前提とした業務見直しの実施</a:t>
            </a:r>
            <a:endParaRPr kumimoji="1" lang="ja-JP" altLang="en-US"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724259" y="5574425"/>
            <a:ext cx="3974303"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・阻害要因の整理と解決方策の検討</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6860950" y="1526327"/>
            <a:ext cx="4662305"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・行政オンラインシステム改修の検討</a:t>
            </a:r>
            <a:endParaRPr kumimoji="1" lang="en-US" altLang="ja-JP" sz="1200"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6862291" y="1849263"/>
            <a:ext cx="4532071"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・業務システムの連携・改修の検討</a:t>
            </a:r>
            <a:endParaRPr kumimoji="1" lang="en-US" altLang="ja-JP" sz="120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6871707" y="2516809"/>
            <a:ext cx="5252115" cy="646331"/>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・窓口支援機能と行政オンラインシステムの連携</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手法の検討</a:t>
            </a:r>
            <a:endParaRPr kumimoji="1" lang="ja-JP" altLang="en-US"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6847068" y="5766398"/>
            <a:ext cx="5258658"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・現場（窓口）における業務実態やニーズの</a:t>
            </a:r>
            <a:r>
              <a:rPr kumimoji="1" lang="ja-JP" altLang="en-US" dirty="0">
                <a:latin typeface="メイリオ" panose="020B0604030504040204" pitchFamily="50" charset="-128"/>
                <a:ea typeface="メイリオ" panose="020B0604030504040204" pitchFamily="50" charset="-128"/>
              </a:rPr>
              <a:t>把握</a:t>
            </a:r>
          </a:p>
        </p:txBody>
      </p:sp>
      <p:sp>
        <p:nvSpPr>
          <p:cNvPr id="41" name="右矢印 40"/>
          <p:cNvSpPr/>
          <p:nvPr/>
        </p:nvSpPr>
        <p:spPr>
          <a:xfrm>
            <a:off x="6078133" y="1684762"/>
            <a:ext cx="598075" cy="1541098"/>
          </a:xfrm>
          <a:prstGeom prst="rightArrow">
            <a:avLst>
              <a:gd name="adj1" fmla="val 62565"/>
              <a:gd name="adj2" fmla="val 50000"/>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42" name="右矢印 41"/>
          <p:cNvSpPr/>
          <p:nvPr/>
        </p:nvSpPr>
        <p:spPr>
          <a:xfrm>
            <a:off x="6086119" y="4417697"/>
            <a:ext cx="599527" cy="1541098"/>
          </a:xfrm>
          <a:prstGeom prst="rightArrow">
            <a:avLst>
              <a:gd name="adj1" fmla="val 62565"/>
              <a:gd name="adj2" fmla="val 50000"/>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45" name="角丸四角形 44"/>
          <p:cNvSpPr/>
          <p:nvPr/>
        </p:nvSpPr>
        <p:spPr>
          <a:xfrm>
            <a:off x="530680" y="4417697"/>
            <a:ext cx="1213522" cy="360938"/>
          </a:xfrm>
          <a:prstGeom prst="roundRect">
            <a:avLst>
              <a:gd name="adj" fmla="val 29642"/>
            </a:avLst>
          </a:prstGeom>
          <a:solidFill>
            <a:srgbClr val="0070C0"/>
          </a:solidFill>
          <a:ln w="25400">
            <a:solidFill>
              <a:srgbClr val="B1B8D2"/>
            </a:solidFill>
          </a:ln>
        </p:spPr>
        <p:style>
          <a:lnRef idx="1">
            <a:schemeClr val="accent1"/>
          </a:lnRef>
          <a:fillRef idx="2">
            <a:schemeClr val="accent1"/>
          </a:fillRef>
          <a:effectRef idx="1">
            <a:schemeClr val="accent1"/>
          </a:effectRef>
          <a:fontRef idx="minor">
            <a:schemeClr val="dk1"/>
          </a:fontRef>
        </p:style>
        <p:txBody>
          <a:bodyPr bIns="252000" rtlCol="0" anchor="t" anchorCtr="0"/>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rPr>
              <a:t>主な課題</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46" name="角丸四角形 45"/>
          <p:cNvSpPr/>
          <p:nvPr/>
        </p:nvSpPr>
        <p:spPr>
          <a:xfrm>
            <a:off x="6874203" y="696309"/>
            <a:ext cx="1919682" cy="360938"/>
          </a:xfrm>
          <a:prstGeom prst="roundRect">
            <a:avLst>
              <a:gd name="adj" fmla="val 31904"/>
            </a:avLst>
          </a:prstGeom>
          <a:solidFill>
            <a:srgbClr val="FFC000"/>
          </a:solidFill>
          <a:ln w="25400">
            <a:solidFill>
              <a:srgbClr val="FFFFCC"/>
            </a:solidFill>
          </a:ln>
        </p:spPr>
        <p:style>
          <a:lnRef idx="1">
            <a:schemeClr val="accent1"/>
          </a:lnRef>
          <a:fillRef idx="2">
            <a:schemeClr val="accent1"/>
          </a:fillRef>
          <a:effectRef idx="1">
            <a:schemeClr val="accent1"/>
          </a:effectRef>
          <a:fontRef idx="minor">
            <a:schemeClr val="dk1"/>
          </a:fontRef>
        </p:style>
        <p:txBody>
          <a:bodyPr bIns="252000" rtlCol="0" anchor="t" anchorCtr="0"/>
          <a:lstStyle/>
          <a:p>
            <a:pPr algn="ctr"/>
            <a:r>
              <a:rPr kumimoji="1" lang="ja-JP" altLang="en-US" dirty="0" smtClean="0">
                <a:latin typeface="メイリオ" panose="020B0604030504040204" pitchFamily="50" charset="-128"/>
                <a:ea typeface="メイリオ" panose="020B0604030504040204" pitchFamily="50" charset="-128"/>
              </a:rPr>
              <a:t>今後の取組み</a:t>
            </a:r>
            <a:endParaRPr kumimoji="1" lang="ja-JP" altLang="en-US" dirty="0">
              <a:latin typeface="メイリオ" panose="020B0604030504040204" pitchFamily="50" charset="-128"/>
              <a:ea typeface="メイリオ" panose="020B0604030504040204" pitchFamily="50" charset="-128"/>
            </a:endParaRPr>
          </a:p>
        </p:txBody>
      </p:sp>
      <p:sp>
        <p:nvSpPr>
          <p:cNvPr id="47" name="角丸四角形 46"/>
          <p:cNvSpPr/>
          <p:nvPr/>
        </p:nvSpPr>
        <p:spPr>
          <a:xfrm>
            <a:off x="6858956" y="3980898"/>
            <a:ext cx="1919682" cy="360938"/>
          </a:xfrm>
          <a:prstGeom prst="roundRect">
            <a:avLst>
              <a:gd name="adj" fmla="val 34166"/>
            </a:avLst>
          </a:prstGeom>
          <a:solidFill>
            <a:srgbClr val="FFC000"/>
          </a:solidFill>
          <a:ln w="25400">
            <a:solidFill>
              <a:srgbClr val="FFFFCC"/>
            </a:solidFill>
          </a:ln>
        </p:spPr>
        <p:style>
          <a:lnRef idx="1">
            <a:schemeClr val="accent1"/>
          </a:lnRef>
          <a:fillRef idx="2">
            <a:schemeClr val="accent1"/>
          </a:fillRef>
          <a:effectRef idx="1">
            <a:schemeClr val="accent1"/>
          </a:effectRef>
          <a:fontRef idx="minor">
            <a:schemeClr val="dk1"/>
          </a:fontRef>
        </p:style>
        <p:txBody>
          <a:bodyPr bIns="252000" rtlCol="0" anchor="t" anchorCtr="0"/>
          <a:lstStyle/>
          <a:p>
            <a:pPr algn="ctr"/>
            <a:r>
              <a:rPr kumimoji="1" lang="ja-JP" altLang="en-US" dirty="0" smtClean="0">
                <a:latin typeface="メイリオ" panose="020B0604030504040204" pitchFamily="50" charset="-128"/>
                <a:ea typeface="メイリオ" panose="020B0604030504040204" pitchFamily="50" charset="-128"/>
              </a:rPr>
              <a:t>今後の取組み</a:t>
            </a:r>
            <a:endParaRPr kumimoji="1" lang="ja-JP" altLang="en-US" dirty="0">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466037" y="237944"/>
            <a:ext cx="7209627" cy="707886"/>
          </a:xfrm>
          <a:prstGeom prst="rect">
            <a:avLst/>
          </a:prstGeom>
          <a:noFill/>
          <a:ln>
            <a:noFill/>
          </a:ln>
        </p:spPr>
        <p:txBody>
          <a:bodyPr wrap="square" rtlCol="0" anchor="ctr" anchorCtr="0">
            <a:spAutoFit/>
          </a:bodyPr>
          <a:lstStyle/>
          <a:p>
            <a:r>
              <a:rPr kumimoji="1" lang="en-US" altLang="ja-JP" sz="4000" b="1" dirty="0">
                <a:solidFill>
                  <a:schemeClr val="bg2">
                    <a:lumMod val="25000"/>
                  </a:schemeClr>
                </a:solidFill>
                <a:latin typeface="メイリオ" panose="020B0604030504040204" pitchFamily="50" charset="-128"/>
                <a:ea typeface="メイリオ" panose="020B0604030504040204" pitchFamily="50" charset="-128"/>
              </a:rPr>
              <a:t>Ⅴ</a:t>
            </a:r>
            <a:r>
              <a:rPr kumimoji="1" lang="en-US" altLang="ja-JP" sz="4000" b="1" dirty="0" smtClean="0">
                <a:solidFill>
                  <a:schemeClr val="bg2">
                    <a:lumMod val="25000"/>
                  </a:schemeClr>
                </a:solidFill>
                <a:latin typeface="メイリオ" panose="020B0604030504040204" pitchFamily="50" charset="-128"/>
                <a:ea typeface="メイリオ" panose="020B0604030504040204" pitchFamily="50" charset="-128"/>
              </a:rPr>
              <a:t> </a:t>
            </a:r>
            <a:r>
              <a:rPr kumimoji="1" lang="ja-JP" altLang="en-US" sz="4000" b="1" dirty="0" smtClean="0">
                <a:solidFill>
                  <a:schemeClr val="bg2">
                    <a:lumMod val="25000"/>
                  </a:schemeClr>
                </a:solidFill>
                <a:latin typeface="メイリオ" panose="020B0604030504040204" pitchFamily="50" charset="-128"/>
                <a:ea typeface="メイリオ" panose="020B0604030504040204" pitchFamily="50" charset="-128"/>
              </a:rPr>
              <a:t>主な</a:t>
            </a:r>
            <a:r>
              <a:rPr kumimoji="1" lang="ja-JP" altLang="en-US" sz="4000" b="1" dirty="0">
                <a:solidFill>
                  <a:schemeClr val="bg2">
                    <a:lumMod val="25000"/>
                  </a:schemeClr>
                </a:solidFill>
                <a:latin typeface="メイリオ" panose="020B0604030504040204" pitchFamily="50" charset="-128"/>
                <a:ea typeface="メイリオ" panose="020B0604030504040204" pitchFamily="50" charset="-128"/>
              </a:rPr>
              <a:t>課題</a:t>
            </a:r>
            <a:r>
              <a:rPr kumimoji="1" lang="ja-JP" altLang="en-US" sz="4000" b="1" dirty="0" smtClean="0">
                <a:solidFill>
                  <a:schemeClr val="bg2">
                    <a:lumMod val="25000"/>
                  </a:schemeClr>
                </a:solidFill>
                <a:latin typeface="メイリオ" panose="020B0604030504040204" pitchFamily="50" charset="-128"/>
                <a:ea typeface="メイリオ" panose="020B0604030504040204" pitchFamily="50" charset="-128"/>
              </a:rPr>
              <a:t>と今後の取組み</a:t>
            </a:r>
            <a:endParaRPr kumimoji="1" lang="ja-JP" altLang="en-US" sz="40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6880025" y="3095397"/>
            <a:ext cx="5252115"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・混雑緩和に向けたテクノロジーの活用手法検討</a:t>
            </a:r>
            <a:endParaRPr kumimoji="1" lang="ja-JP" altLang="en-US"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6846792" y="6118615"/>
            <a:ext cx="5258658" cy="369332"/>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rPr>
              <a:t>会議サービスの活用に向けた検討</a:t>
            </a:r>
            <a:endParaRPr kumimoji="1" lang="ja-JP" altLang="en-US" dirty="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717105" y="5943745"/>
            <a:ext cx="5021533" cy="646331"/>
          </a:xfrm>
          <a:prstGeom prst="rect">
            <a:avLst/>
          </a:prstGeom>
          <a:noFill/>
          <a:ln>
            <a:noFill/>
          </a:ln>
        </p:spPr>
        <p:txBody>
          <a:bodyPr wrap="square" rtlCol="0" anchor="ctr" anchorCtr="0">
            <a:spAutoFit/>
          </a:bodyPr>
          <a:lstStyle/>
          <a:p>
            <a:r>
              <a:rPr kumimoji="1" lang="ja-JP" altLang="en-US" dirty="0" smtClean="0">
                <a:latin typeface="メイリオ" panose="020B0604030504040204" pitchFamily="50" charset="-128"/>
                <a:ea typeface="メイリオ" panose="020B0604030504040204" pitchFamily="50" charset="-128"/>
              </a:rPr>
              <a:t>・新しい業務スタイルへの変革に向けた職員の</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意識向上</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067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802821" y="1222868"/>
            <a:ext cx="10528852" cy="5496339"/>
          </a:xfrm>
        </p:spPr>
        <p:txBody>
          <a:bodyPr>
            <a:normAutofit/>
          </a:bodyPr>
          <a:lstStyle/>
          <a:p>
            <a:pPr>
              <a:spcBef>
                <a:spcPts val="0"/>
              </a:spcBef>
            </a:pPr>
            <a:r>
              <a:rPr lang="ja-JP" altLang="en-US" sz="2400" dirty="0"/>
              <a:t>大阪市においては、</a:t>
            </a:r>
            <a:r>
              <a:rPr lang="en-US" altLang="ja-JP" sz="2400" dirty="0"/>
              <a:t>2018</a:t>
            </a:r>
            <a:r>
              <a:rPr lang="ja-JP" altLang="en-US" sz="2400" dirty="0"/>
              <a:t>年</a:t>
            </a:r>
            <a:r>
              <a:rPr lang="en-US" altLang="ja-JP" sz="2400" dirty="0"/>
              <a:t>5</a:t>
            </a:r>
            <a:r>
              <a:rPr lang="ja-JP" altLang="en-US" sz="2400" dirty="0"/>
              <a:t>月に</a:t>
            </a:r>
            <a:r>
              <a:rPr lang="ja-JP" altLang="en-US" sz="2400" dirty="0" smtClean="0"/>
              <a:t>「大阪市行政手続きオンライン化</a:t>
            </a:r>
            <a:r>
              <a:rPr lang="ja-JP" altLang="en-US" sz="2400" dirty="0"/>
              <a:t>推進計画」を策定し、従来の電子申請システムの機能拡充および業務改革を推進し、将来的に市民が民間サービス同様にすべての行政</a:t>
            </a:r>
            <a:r>
              <a:rPr lang="ja-JP" altLang="en-US" sz="2400" dirty="0" smtClean="0"/>
              <a:t>手続きの</a:t>
            </a:r>
            <a:r>
              <a:rPr lang="ja-JP" altLang="en-US" sz="2400" dirty="0"/>
              <a:t>オンライン化をめざすこととしています</a:t>
            </a:r>
            <a:r>
              <a:rPr lang="ja-JP" altLang="en-US" sz="2400" dirty="0" smtClean="0"/>
              <a:t>。</a:t>
            </a:r>
            <a:endParaRPr lang="en-US" altLang="ja-JP" sz="2400" dirty="0" smtClean="0"/>
          </a:p>
          <a:p>
            <a:pPr>
              <a:spcBef>
                <a:spcPts val="0"/>
              </a:spcBef>
            </a:pPr>
            <a:endParaRPr lang="en-US" altLang="ja-JP" sz="2400" dirty="0"/>
          </a:p>
          <a:p>
            <a:pPr>
              <a:spcBef>
                <a:spcPts val="0"/>
              </a:spcBef>
            </a:pPr>
            <a:r>
              <a:rPr lang="ja-JP" altLang="en-US" sz="2400" dirty="0" smtClean="0"/>
              <a:t>行政</a:t>
            </a:r>
            <a:r>
              <a:rPr lang="ja-JP" altLang="en-US" sz="2400" dirty="0"/>
              <a:t>手続</a:t>
            </a:r>
            <a:r>
              <a:rPr lang="ja-JP" altLang="en-US" sz="2400" dirty="0" smtClean="0"/>
              <a:t>きのオンライン化については、単に紙の申請書をオンラインにするだけでなく、オンライン化することで「簡単」「便利」を実感いただけるようにするため、行政手続きのオンライン化に向けたＢＰＲ</a:t>
            </a:r>
            <a:r>
              <a:rPr lang="ja-JP" altLang="en-US" sz="2400" dirty="0"/>
              <a:t>を行います。加えて、行政手続き以外の行政サービスのデジタル化も並行して行うことで</a:t>
            </a:r>
            <a:r>
              <a:rPr lang="ja-JP" altLang="en-US" sz="2400" dirty="0" smtClean="0"/>
              <a:t>、行政</a:t>
            </a:r>
            <a:r>
              <a:rPr lang="ja-JP" altLang="en-US" sz="2400" dirty="0"/>
              <a:t>サービスの</a:t>
            </a:r>
            <a:r>
              <a:rPr lang="ja-JP" altLang="en-US" sz="2400" dirty="0" smtClean="0"/>
              <a:t>リモート化の実現をめざしま</a:t>
            </a:r>
            <a:r>
              <a:rPr lang="ja-JP" altLang="en-US" sz="2400" dirty="0"/>
              <a:t>す</a:t>
            </a:r>
            <a:r>
              <a:rPr lang="ja-JP" altLang="en-US" sz="2400" dirty="0" smtClean="0"/>
              <a:t>。</a:t>
            </a:r>
            <a:endParaRPr lang="en-US" altLang="ja-JP" sz="2400" dirty="0" smtClean="0"/>
          </a:p>
          <a:p>
            <a:pPr marL="0" indent="0">
              <a:spcBef>
                <a:spcPts val="0"/>
              </a:spcBef>
              <a:buNone/>
            </a:pPr>
            <a:endParaRPr lang="en-US" altLang="ja-JP" sz="2400" dirty="0"/>
          </a:p>
          <a:p>
            <a:pPr>
              <a:spcBef>
                <a:spcPts val="0"/>
              </a:spcBef>
            </a:pPr>
            <a:r>
              <a:rPr lang="ja-JP" altLang="en-US" sz="2400" dirty="0" smtClean="0"/>
              <a:t>本市では、</a:t>
            </a:r>
            <a:r>
              <a:rPr lang="en-US" altLang="ja-JP" sz="2400" dirty="0" smtClean="0"/>
              <a:t>2020</a:t>
            </a:r>
            <a:r>
              <a:rPr lang="ja-JP" altLang="en-US" sz="2400" dirty="0"/>
              <a:t>年</a:t>
            </a:r>
            <a:r>
              <a:rPr lang="en-US" altLang="ja-JP" sz="2400" dirty="0"/>
              <a:t>8</a:t>
            </a:r>
            <a:r>
              <a:rPr lang="ja-JP" altLang="en-US" sz="2400" dirty="0"/>
              <a:t>月に従来の電子</a:t>
            </a:r>
            <a:r>
              <a:rPr lang="ja-JP" altLang="en-US" sz="2400" dirty="0" smtClean="0"/>
              <a:t>申請・オンラインアンケートシステム</a:t>
            </a:r>
            <a:r>
              <a:rPr lang="ja-JP" altLang="en-US" sz="2400" dirty="0"/>
              <a:t>を機能拡充させた「行政オンラインシステム」を稼働</a:t>
            </a:r>
            <a:r>
              <a:rPr lang="ja-JP" altLang="en-US" sz="2400" dirty="0" smtClean="0"/>
              <a:t>予定であり、「リモート</a:t>
            </a:r>
            <a:r>
              <a:rPr lang="ja-JP" altLang="en-US" sz="2400" dirty="0"/>
              <a:t>で</a:t>
            </a:r>
            <a:r>
              <a:rPr lang="ja-JP" altLang="en-US" sz="2400" dirty="0" smtClean="0"/>
              <a:t>の</a:t>
            </a:r>
            <a:r>
              <a:rPr lang="ja-JP" altLang="en-US" sz="2400" dirty="0"/>
              <a:t>行政</a:t>
            </a:r>
            <a:r>
              <a:rPr lang="ja-JP" altLang="en-US" sz="2400" dirty="0" smtClean="0"/>
              <a:t>サービスの実現」に向け、まずは全ての手続き</a:t>
            </a:r>
            <a:r>
              <a:rPr lang="ja-JP" altLang="en-US" sz="2400" dirty="0"/>
              <a:t>の</a:t>
            </a:r>
            <a:r>
              <a:rPr lang="ja-JP" altLang="en-US" sz="2400" dirty="0" smtClean="0"/>
              <a:t>オンライン化を加速させていくため、取組み方針を示します。</a:t>
            </a:r>
            <a:endParaRPr lang="en-US" altLang="ja-JP" sz="2400" dirty="0"/>
          </a:p>
        </p:txBody>
      </p:sp>
      <p:sp>
        <p:nvSpPr>
          <p:cNvPr id="5" name="テキスト ボックス 4"/>
          <p:cNvSpPr txBox="1"/>
          <p:nvPr/>
        </p:nvSpPr>
        <p:spPr>
          <a:xfrm>
            <a:off x="449707" y="216008"/>
            <a:ext cx="6349125" cy="707886"/>
          </a:xfrm>
          <a:prstGeom prst="rect">
            <a:avLst/>
          </a:prstGeom>
          <a:noFill/>
          <a:ln>
            <a:noFill/>
          </a:ln>
        </p:spPr>
        <p:txBody>
          <a:bodyPr wrap="square" rtlCol="0" anchor="ctr" anchorCtr="0">
            <a:spAutoFit/>
          </a:bodyPr>
          <a:lstStyle/>
          <a:p>
            <a:r>
              <a:rPr kumimoji="1" lang="en-US" altLang="ja-JP" sz="4000" b="1" dirty="0" smtClean="0">
                <a:solidFill>
                  <a:schemeClr val="bg2">
                    <a:lumMod val="25000"/>
                  </a:schemeClr>
                </a:solidFill>
                <a:latin typeface="メイリオ" panose="020B0604030504040204" pitchFamily="50" charset="-128"/>
                <a:ea typeface="メイリオ" panose="020B0604030504040204" pitchFamily="50" charset="-128"/>
              </a:rPr>
              <a:t>Ⅰ</a:t>
            </a:r>
            <a:r>
              <a:rPr kumimoji="1" lang="ja-JP" altLang="en-US" sz="4000" b="1" dirty="0" smtClean="0">
                <a:solidFill>
                  <a:schemeClr val="bg2">
                    <a:lumMod val="25000"/>
                  </a:schemeClr>
                </a:solidFill>
                <a:latin typeface="メイリオ" panose="020B0604030504040204" pitchFamily="50" charset="-128"/>
                <a:ea typeface="メイリオ" panose="020B0604030504040204" pitchFamily="50" charset="-128"/>
              </a:rPr>
              <a:t> 本書の位置付け</a:t>
            </a:r>
            <a:endParaRPr kumimoji="1" lang="ja-JP" altLang="en-US" sz="4000" b="1"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136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5289695" y="282009"/>
            <a:ext cx="6579027" cy="3121941"/>
          </a:xfrm>
          <a:prstGeom prst="roundRect">
            <a:avLst>
              <a:gd name="adj" fmla="val 13778"/>
            </a:avLst>
          </a:prstGeom>
          <a:solidFill>
            <a:srgbClr val="FFFF00">
              <a:alpha val="11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 name="四角形吹き出し 7"/>
          <p:cNvSpPr/>
          <p:nvPr/>
        </p:nvSpPr>
        <p:spPr>
          <a:xfrm>
            <a:off x="7170065" y="939657"/>
            <a:ext cx="4545527" cy="1072272"/>
          </a:xfrm>
          <a:prstGeom prst="wedgeRectCallout">
            <a:avLst>
              <a:gd name="adj1" fmla="val 26675"/>
              <a:gd name="adj2" fmla="val 45512"/>
            </a:avLst>
          </a:prstGeom>
          <a:ln w="12700"/>
        </p:spPr>
        <p:style>
          <a:lnRef idx="2">
            <a:schemeClr val="accent4"/>
          </a:lnRef>
          <a:fillRef idx="1">
            <a:schemeClr val="lt1"/>
          </a:fillRef>
          <a:effectRef idx="0">
            <a:schemeClr val="accent4"/>
          </a:effectRef>
          <a:fontRef idx="minor">
            <a:schemeClr val="dk1"/>
          </a:fontRef>
        </p:style>
        <p:txBody>
          <a:bodyPr rtlCol="0" anchor="ctr"/>
          <a:lstStyle/>
          <a:p>
            <a:r>
              <a:rPr lang="ja-JP" altLang="en-US" sz="1000" dirty="0">
                <a:latin typeface="メイリオ" panose="020B0604030504040204" pitchFamily="50" charset="-128"/>
                <a:ea typeface="メイリオ" panose="020B0604030504040204" pitchFamily="50" charset="-128"/>
              </a:rPr>
              <a:t>　 </a:t>
            </a:r>
            <a:r>
              <a:rPr lang="ja-JP" altLang="en-US" sz="1000" b="1" u="sng" dirty="0">
                <a:solidFill>
                  <a:srgbClr val="FF0000"/>
                </a:solidFill>
                <a:latin typeface="メイリオ" panose="020B0604030504040204" pitchFamily="50" charset="-128"/>
                <a:ea typeface="メイリオ" panose="020B0604030504040204" pitchFamily="50" charset="-128"/>
              </a:rPr>
              <a:t>自治体行政のスマート化を推進することは、</a:t>
            </a:r>
            <a:r>
              <a:rPr lang="ja-JP" altLang="en-US" sz="1000" dirty="0">
                <a:latin typeface="メイリオ" panose="020B0604030504040204" pitchFamily="50" charset="-128"/>
                <a:ea typeface="メイリオ" panose="020B0604030504040204" pitchFamily="50" charset="-128"/>
              </a:rPr>
              <a:t>職員の多様な働き方の実現や、現下の新型コロナウイルス感染症対策はもとより、</a:t>
            </a:r>
            <a:r>
              <a:rPr lang="ja-JP" altLang="en-US" sz="1000" b="1" u="sng" dirty="0">
                <a:latin typeface="メイリオ" panose="020B0604030504040204" pitchFamily="50" charset="-128"/>
                <a:ea typeface="メイリオ" panose="020B0604030504040204" pitchFamily="50" charset="-128"/>
              </a:rPr>
              <a:t>将来の感染症対策や自然災害等をはじめとする様々なリスクにも耐えられる社会構造を構築する業務</a:t>
            </a:r>
            <a:r>
              <a:rPr lang="ja-JP" altLang="en-US" sz="1000" b="1" u="sng" dirty="0" smtClean="0">
                <a:latin typeface="メイリオ" panose="020B0604030504040204" pitchFamily="50" charset="-128"/>
                <a:ea typeface="メイリオ" panose="020B0604030504040204" pitchFamily="50" charset="-128"/>
              </a:rPr>
              <a:t>継続性</a:t>
            </a:r>
            <a:r>
              <a:rPr lang="ja-JP" altLang="en-US" sz="1000" b="1" u="sng" dirty="0">
                <a:latin typeface="メイリオ" panose="020B0604030504040204" pitchFamily="50" charset="-128"/>
                <a:ea typeface="メイリオ" panose="020B0604030504040204" pitchFamily="50" charset="-128"/>
              </a:rPr>
              <a:t>（ＢＣＰ）確保の観点でも、</a:t>
            </a:r>
            <a:r>
              <a:rPr lang="ja-JP" altLang="en-US" sz="1000" b="1" u="sng" dirty="0">
                <a:solidFill>
                  <a:srgbClr val="FF0000"/>
                </a:solidFill>
                <a:latin typeface="メイリオ" panose="020B0604030504040204" pitchFamily="50" charset="-128"/>
                <a:ea typeface="メイリオ" panose="020B0604030504040204" pitchFamily="50" charset="-128"/>
              </a:rPr>
              <a:t>極めて重要な</a:t>
            </a:r>
            <a:r>
              <a:rPr lang="ja-JP" altLang="en-US" sz="1000" b="1" u="sng" dirty="0" smtClean="0">
                <a:solidFill>
                  <a:srgbClr val="FF0000"/>
                </a:solidFill>
                <a:latin typeface="メイリオ" panose="020B0604030504040204" pitchFamily="50" charset="-128"/>
                <a:ea typeface="メイリオ" panose="020B0604030504040204" pitchFamily="50" charset="-128"/>
              </a:rPr>
              <a:t>取組</a:t>
            </a:r>
            <a:endParaRPr lang="en-US" altLang="ja-JP" sz="1000" b="1" u="sng" dirty="0" smtClean="0">
              <a:solidFill>
                <a:srgbClr val="FF0000"/>
              </a:solidFill>
              <a:latin typeface="メイリオ" panose="020B0604030504040204" pitchFamily="50" charset="-128"/>
              <a:ea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rPr>
              <a:t>（令和２年４月</a:t>
            </a:r>
            <a:r>
              <a:rPr lang="en-US" altLang="ja-JP" sz="1000" dirty="0" smtClean="0">
                <a:latin typeface="メイリオ" panose="020B0604030504040204" pitchFamily="50" charset="-128"/>
                <a:ea typeface="メイリオ" panose="020B0604030504040204" pitchFamily="50" charset="-128"/>
              </a:rPr>
              <a:t>17</a:t>
            </a:r>
            <a:r>
              <a:rPr lang="ja-JP" altLang="en-US" sz="1000" dirty="0" smtClean="0">
                <a:latin typeface="メイリオ" panose="020B0604030504040204" pitchFamily="50" charset="-128"/>
                <a:ea typeface="メイリオ" panose="020B0604030504040204" pitchFamily="50" charset="-128"/>
              </a:rPr>
              <a:t>日付総務省</a:t>
            </a:r>
            <a:r>
              <a:rPr lang="ja-JP" altLang="en-US" sz="1000" dirty="0">
                <a:latin typeface="メイリオ" panose="020B0604030504040204" pitchFamily="50" charset="-128"/>
                <a:ea typeface="メイリオ" panose="020B0604030504040204" pitchFamily="50" charset="-128"/>
              </a:rPr>
              <a:t>事務連絡「 自治体行政のスマート化の実現のための取組に対する地方財政措置及び 参考資料について 」抜粋）</a:t>
            </a:r>
            <a:endParaRPr kumimoji="1" lang="ja-JP" altLang="en-US" sz="1000" dirty="0">
              <a:latin typeface="メイリオ" panose="020B0604030504040204" pitchFamily="50" charset="-128"/>
              <a:ea typeface="メイリオ" panose="020B0604030504040204" pitchFamily="50" charset="-128"/>
            </a:endParaRPr>
          </a:p>
        </p:txBody>
      </p:sp>
      <p:sp>
        <p:nvSpPr>
          <p:cNvPr id="3" name="下矢印 2"/>
          <p:cNvSpPr/>
          <p:nvPr/>
        </p:nvSpPr>
        <p:spPr>
          <a:xfrm>
            <a:off x="3847106" y="2657638"/>
            <a:ext cx="1036002" cy="861010"/>
          </a:xfrm>
          <a:prstGeom prst="downArrow">
            <a:avLst/>
          </a:prstGeom>
          <a:gradFill>
            <a:gsLst>
              <a:gs pos="0">
                <a:schemeClr val="accent1">
                  <a:lumMod val="110000"/>
                  <a:satMod val="105000"/>
                  <a:tint val="67000"/>
                </a:schemeClr>
              </a:gs>
              <a:gs pos="50000">
                <a:schemeClr val="bg2">
                  <a:lumMod val="75000"/>
                </a:schemeClr>
              </a:gs>
              <a:gs pos="100000">
                <a:schemeClr val="bg2">
                  <a:lumMod val="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 name="角丸四角形 3"/>
          <p:cNvSpPr/>
          <p:nvPr/>
        </p:nvSpPr>
        <p:spPr>
          <a:xfrm>
            <a:off x="466255" y="3744354"/>
            <a:ext cx="7736264" cy="634488"/>
          </a:xfrm>
          <a:prstGeom prst="roundRect">
            <a:avLst/>
          </a:prstGeom>
          <a:solidFill>
            <a:srgbClr val="435F88"/>
          </a:solidFill>
          <a:ln w="47625">
            <a:solidFill>
              <a:srgbClr val="B1B8D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行政手続きのオンライン化をさらに加速させる必要</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3033482" y="4724483"/>
            <a:ext cx="3178573" cy="4329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そのためにどういう視点で何に取り組むか</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809208" y="2827709"/>
            <a:ext cx="2788572" cy="4022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「リモート」に資する取り組みの</a:t>
            </a:r>
            <a:endParaRPr kumimoji="1" lang="en-US" altLang="ja-JP" sz="12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一つとして・・・</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466255" y="5459519"/>
            <a:ext cx="11114556" cy="1166485"/>
          </a:xfrm>
          <a:prstGeom prst="roundRect">
            <a:avLst/>
          </a:prstGeom>
          <a:solidFill>
            <a:srgbClr val="435F88"/>
          </a:solidFill>
          <a:ln w="47625">
            <a:solidFill>
              <a:srgbClr val="B1B8D2"/>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大阪市行政手続きオンライン化推進計画に掲げる「第</a:t>
            </a:r>
            <a:r>
              <a:rPr kumimoji="1" lang="en-US" altLang="ja-JP" sz="2400" b="1" dirty="0" smtClean="0">
                <a:solidFill>
                  <a:schemeClr val="bg1"/>
                </a:solidFill>
                <a:latin typeface="メイリオ" panose="020B0604030504040204" pitchFamily="50" charset="-128"/>
                <a:ea typeface="メイリオ" panose="020B0604030504040204" pitchFamily="50" charset="-128"/>
              </a:rPr>
              <a:t>2</a:t>
            </a:r>
            <a:r>
              <a:rPr kumimoji="1" lang="ja-JP" altLang="en-US" sz="2400" b="1" dirty="0" smtClean="0">
                <a:solidFill>
                  <a:schemeClr val="bg1"/>
                </a:solidFill>
                <a:latin typeface="メイリオ" panose="020B0604030504040204" pitchFamily="50" charset="-128"/>
                <a:ea typeface="メイリオ" panose="020B0604030504040204" pitchFamily="50" charset="-128"/>
              </a:rPr>
              <a:t>段階・第</a:t>
            </a:r>
            <a:r>
              <a:rPr kumimoji="1" lang="en-US" altLang="ja-JP" sz="2400" b="1" dirty="0" smtClean="0">
                <a:solidFill>
                  <a:schemeClr val="bg1"/>
                </a:solidFill>
                <a:latin typeface="メイリオ" panose="020B0604030504040204" pitchFamily="50" charset="-128"/>
                <a:ea typeface="メイリオ" panose="020B0604030504040204" pitchFamily="50" charset="-128"/>
              </a:rPr>
              <a:t>3</a:t>
            </a:r>
            <a:r>
              <a:rPr kumimoji="1" lang="ja-JP" altLang="en-US" sz="2400" b="1" dirty="0" smtClean="0">
                <a:solidFill>
                  <a:schemeClr val="bg1"/>
                </a:solidFill>
                <a:latin typeface="メイリオ" panose="020B0604030504040204" pitchFamily="50" charset="-128"/>
                <a:ea typeface="メイリオ" panose="020B0604030504040204" pitchFamily="50" charset="-128"/>
              </a:rPr>
              <a:t>段階」</a:t>
            </a:r>
            <a:endParaRPr kumimoji="1" lang="en-US" altLang="ja-JP" sz="24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の早期実現に向けたアクションを起こしていく</a:t>
            </a:r>
            <a:endParaRPr kumimoji="1" lang="en-US" altLang="ja-JP" sz="2400" b="1" dirty="0" smtClean="0">
              <a:solidFill>
                <a:schemeClr val="bg1"/>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608319" y="907384"/>
            <a:ext cx="6014468" cy="1125977"/>
          </a:xfrm>
          <a:prstGeom prst="roundRect">
            <a:avLst/>
          </a:prstGeom>
          <a:solidFill>
            <a:srgbClr val="435F88"/>
          </a:solidFill>
          <a:ln w="47625">
            <a:solidFill>
              <a:srgbClr val="B1B8D2"/>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a:t>
            </a:r>
            <a:r>
              <a:rPr kumimoji="1" lang="ja-JP" altLang="en-US" sz="2400" b="1" dirty="0">
                <a:solidFill>
                  <a:schemeClr val="bg1"/>
                </a:solidFill>
                <a:latin typeface="メイリオ" panose="020B0604030504040204" pitchFamily="50" charset="-128"/>
                <a:ea typeface="メイリオ" panose="020B0604030504040204" pitchFamily="50" charset="-128"/>
              </a:rPr>
              <a:t>リモート</a:t>
            </a:r>
            <a:r>
              <a:rPr kumimoji="1" lang="ja-JP" altLang="en-US" sz="2400" b="1" dirty="0" smtClean="0">
                <a:solidFill>
                  <a:schemeClr val="bg1"/>
                </a:solidFill>
                <a:latin typeface="メイリオ" panose="020B0604030504040204" pitchFamily="50" charset="-128"/>
                <a:ea typeface="メイリオ" panose="020B0604030504040204" pitchFamily="50" charset="-128"/>
              </a:rPr>
              <a:t>での行政サービスの実現」</a:t>
            </a:r>
            <a:endParaRPr kumimoji="1" lang="en-US" altLang="ja-JP" sz="24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が求められている</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7" name="下矢印 16"/>
          <p:cNvSpPr/>
          <p:nvPr/>
        </p:nvSpPr>
        <p:spPr>
          <a:xfrm>
            <a:off x="6622787" y="4486486"/>
            <a:ext cx="1094557" cy="923956"/>
          </a:xfrm>
          <a:prstGeom prst="downArrow">
            <a:avLst/>
          </a:prstGeom>
          <a:gradFill>
            <a:gsLst>
              <a:gs pos="0">
                <a:schemeClr val="accent1">
                  <a:lumMod val="110000"/>
                  <a:satMod val="105000"/>
                  <a:tint val="67000"/>
                </a:schemeClr>
              </a:gs>
              <a:gs pos="50000">
                <a:schemeClr val="bg2">
                  <a:lumMod val="75000"/>
                </a:schemeClr>
              </a:gs>
              <a:gs pos="100000">
                <a:schemeClr val="bg2">
                  <a:lumMod val="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8829874" y="2094730"/>
            <a:ext cx="2865664" cy="555171"/>
          </a:xfrm>
          <a:prstGeom prst="roundRect">
            <a:avLst/>
          </a:prstGeom>
          <a:gradFill flip="none" rotWithShape="1">
            <a:gsLst>
              <a:gs pos="0">
                <a:schemeClr val="accent3">
                  <a:lumMod val="5000"/>
                  <a:lumOff val="95000"/>
                </a:schemeClr>
              </a:gs>
              <a:gs pos="55000">
                <a:srgbClr val="FFFF00"/>
              </a:gs>
              <a:gs pos="100000">
                <a:srgbClr val="92D050"/>
              </a:gs>
            </a:gsLst>
            <a:lin ang="5400000" scaled="1"/>
            <a:tileRect/>
          </a:gradFill>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rPr>
              <a:t>利便性・効率性の追求</a:t>
            </a:r>
            <a:endParaRPr kumimoji="1" lang="ja-JP" altLang="en-US" b="1" dirty="0">
              <a:latin typeface="メイリオ" panose="020B0604030504040204" pitchFamily="50" charset="-128"/>
              <a:ea typeface="メイリオ" panose="020B0604030504040204" pitchFamily="50" charset="-128"/>
            </a:endParaRPr>
          </a:p>
        </p:txBody>
      </p:sp>
      <p:sp>
        <p:nvSpPr>
          <p:cNvPr id="14" name="角丸四角形 13"/>
          <p:cNvSpPr/>
          <p:nvPr/>
        </p:nvSpPr>
        <p:spPr>
          <a:xfrm>
            <a:off x="5661061" y="2725631"/>
            <a:ext cx="6034477" cy="555171"/>
          </a:xfrm>
          <a:prstGeom prst="roundRect">
            <a:avLst/>
          </a:prstGeom>
          <a:gradFill flip="none" rotWithShape="1">
            <a:gsLst>
              <a:gs pos="0">
                <a:schemeClr val="accent3">
                  <a:lumMod val="5000"/>
                  <a:lumOff val="95000"/>
                </a:schemeClr>
              </a:gs>
              <a:gs pos="60000">
                <a:srgbClr val="FFFF00"/>
              </a:gs>
              <a:gs pos="100000">
                <a:srgbClr val="92D050"/>
              </a:gs>
            </a:gsLst>
            <a:lin ang="5400000" scaled="1"/>
            <a:tileRect/>
          </a:gradFill>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rPr>
              <a:t>デジタル手続法をはじめとした規定整備の進捗</a:t>
            </a:r>
            <a:endParaRPr kumimoji="1" lang="ja-JP" altLang="en-US" b="1" dirty="0">
              <a:latin typeface="メイリオ" panose="020B0604030504040204" pitchFamily="50" charset="-128"/>
              <a:ea typeface="メイリオ" panose="020B0604030504040204" pitchFamily="50" charset="-128"/>
            </a:endParaRPr>
          </a:p>
        </p:txBody>
      </p:sp>
      <p:sp>
        <p:nvSpPr>
          <p:cNvPr id="2" name="角丸四角形 1"/>
          <p:cNvSpPr/>
          <p:nvPr/>
        </p:nvSpPr>
        <p:spPr>
          <a:xfrm>
            <a:off x="7002052" y="401322"/>
            <a:ext cx="3926123" cy="555171"/>
          </a:xfrm>
          <a:prstGeom prst="roundRect">
            <a:avLst/>
          </a:prstGeom>
          <a:gradFill flip="none" rotWithShape="1">
            <a:gsLst>
              <a:gs pos="0">
                <a:schemeClr val="accent3">
                  <a:lumMod val="5000"/>
                  <a:lumOff val="95000"/>
                </a:schemeClr>
              </a:gs>
              <a:gs pos="56000">
                <a:srgbClr val="FFFF00"/>
              </a:gs>
              <a:gs pos="100000">
                <a:srgbClr val="92D050"/>
              </a:gs>
            </a:gsLst>
            <a:lin ang="5400000" scaled="1"/>
            <a:tileRect/>
          </a:gradFill>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rPr>
              <a:t>感染症等リスクへの対応（ＢＣＰ）</a:t>
            </a:r>
            <a:endParaRPr kumimoji="1" lang="ja-JP" altLang="en-US" b="1"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66255" y="222148"/>
            <a:ext cx="4574114" cy="707886"/>
          </a:xfrm>
          <a:prstGeom prst="rect">
            <a:avLst/>
          </a:prstGeom>
          <a:noFill/>
          <a:ln>
            <a:noFill/>
          </a:ln>
        </p:spPr>
        <p:txBody>
          <a:bodyPr wrap="square" rtlCol="0" anchor="ctr" anchorCtr="0">
            <a:spAutoFit/>
          </a:bodyPr>
          <a:lstStyle/>
          <a:p>
            <a:r>
              <a:rPr kumimoji="1" lang="en-US" altLang="ja-JP" sz="4000" b="1" dirty="0" smtClean="0">
                <a:solidFill>
                  <a:schemeClr val="bg2">
                    <a:lumMod val="25000"/>
                  </a:schemeClr>
                </a:solidFill>
                <a:latin typeface="メイリオ" panose="020B0604030504040204" pitchFamily="50" charset="-128"/>
                <a:ea typeface="メイリオ" panose="020B0604030504040204" pitchFamily="50" charset="-128"/>
              </a:rPr>
              <a:t>Ⅱ </a:t>
            </a:r>
            <a:r>
              <a:rPr kumimoji="1" lang="ja-JP" altLang="en-US" sz="4000" b="1" dirty="0" smtClean="0">
                <a:solidFill>
                  <a:schemeClr val="bg2">
                    <a:lumMod val="25000"/>
                  </a:schemeClr>
                </a:solidFill>
                <a:latin typeface="メイリオ" panose="020B0604030504040204" pitchFamily="50" charset="-128"/>
                <a:ea typeface="メイリオ" panose="020B0604030504040204" pitchFamily="50" charset="-128"/>
              </a:rPr>
              <a:t>取組みの背景</a:t>
            </a:r>
            <a:endParaRPr kumimoji="1" lang="ja-JP" altLang="en-US" sz="40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8456158" y="3706032"/>
            <a:ext cx="3412564" cy="1620792"/>
          </a:xfrm>
          <a:prstGeom prst="roundRect">
            <a:avLst/>
          </a:prstGeom>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ja-JP" altLang="en-US" b="1" dirty="0" smtClean="0">
                <a:solidFill>
                  <a:schemeClr val="tx1"/>
                </a:solidFill>
                <a:latin typeface="Meiryo UI" panose="020B0604030504040204" pitchFamily="50" charset="-128"/>
                <a:ea typeface="Meiryo UI" panose="020B0604030504040204" pitchFamily="50" charset="-128"/>
              </a:rPr>
              <a:t>行政</a:t>
            </a:r>
            <a:r>
              <a:rPr lang="ja-JP" altLang="en-US" b="1" dirty="0">
                <a:solidFill>
                  <a:schemeClr val="tx1"/>
                </a:solidFill>
                <a:latin typeface="Meiryo UI" panose="020B0604030504040204" pitchFamily="50" charset="-128"/>
                <a:ea typeface="Meiryo UI" panose="020B0604030504040204" pitchFamily="50" charset="-128"/>
              </a:rPr>
              <a:t>の</a:t>
            </a:r>
            <a:r>
              <a:rPr lang="ja-JP" altLang="en-US" b="1" dirty="0" smtClean="0">
                <a:solidFill>
                  <a:schemeClr val="tx1"/>
                </a:solidFill>
                <a:latin typeface="Meiryo UI" panose="020B0604030504040204" pitchFamily="50" charset="-128"/>
                <a:ea typeface="Meiryo UI" panose="020B0604030504040204" pitchFamily="50" charset="-128"/>
              </a:rPr>
              <a:t>デジタル化</a:t>
            </a:r>
            <a:endParaRPr lang="en-US" altLang="ja-JP" b="1" dirty="0">
              <a:solidFill>
                <a:schemeClr val="tx1"/>
              </a:solidFill>
              <a:latin typeface="Meiryo UI" panose="020B0604030504040204" pitchFamily="50" charset="-128"/>
              <a:ea typeface="Meiryo UI" panose="020B0604030504040204" pitchFamily="50" charset="-128"/>
            </a:endParaRPr>
          </a:p>
          <a:p>
            <a:pPr algn="ctr"/>
            <a:r>
              <a:rPr lang="ja-JP" altLang="en-US" b="1" dirty="0" smtClean="0">
                <a:solidFill>
                  <a:schemeClr val="tx1"/>
                </a:solidFill>
                <a:latin typeface="Meiryo UI" panose="020B0604030504040204" pitchFamily="50" charset="-128"/>
                <a:ea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rPr>
              <a:t>向けた取組</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6" name="十字形 5"/>
          <p:cNvSpPr/>
          <p:nvPr/>
        </p:nvSpPr>
        <p:spPr>
          <a:xfrm>
            <a:off x="8006590" y="3823178"/>
            <a:ext cx="626724" cy="588948"/>
          </a:xfrm>
          <a:prstGeom prst="plus">
            <a:avLst>
              <a:gd name="adj" fmla="val 37212"/>
            </a:avLst>
          </a:prstGeom>
          <a:gradFill>
            <a:gsLst>
              <a:gs pos="0">
                <a:srgbClr val="FFFF00"/>
              </a:gs>
              <a:gs pos="50000">
                <a:srgbClr val="FFC000"/>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5" name="角丸四角形 4"/>
          <p:cNvSpPr/>
          <p:nvPr/>
        </p:nvSpPr>
        <p:spPr>
          <a:xfrm>
            <a:off x="8586020" y="4542524"/>
            <a:ext cx="3166484" cy="556435"/>
          </a:xfrm>
          <a:prstGeom prst="roundRect">
            <a:avLst/>
          </a:prstGeom>
          <a:gradFill>
            <a:gsLst>
              <a:gs pos="0">
                <a:schemeClr val="bg1"/>
              </a:gs>
              <a:gs pos="50000">
                <a:srgbClr val="FFFFCC"/>
              </a:gs>
              <a:gs pos="100000">
                <a:srgbClr val="FFC00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新しい業務スタイルへの変革</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5760917" y="2074747"/>
            <a:ext cx="2865664" cy="555171"/>
          </a:xfrm>
          <a:prstGeom prst="roundRect">
            <a:avLst/>
          </a:prstGeom>
          <a:gradFill flip="none" rotWithShape="1">
            <a:gsLst>
              <a:gs pos="0">
                <a:schemeClr val="accent3">
                  <a:lumMod val="5000"/>
                  <a:lumOff val="95000"/>
                </a:schemeClr>
              </a:gs>
              <a:gs pos="55000">
                <a:srgbClr val="FFFF00"/>
              </a:gs>
              <a:gs pos="100000">
                <a:srgbClr val="92D050"/>
              </a:gs>
            </a:gsLst>
            <a:lin ang="5400000" scaled="1"/>
            <a:tileRect/>
          </a:gradFill>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solidFill>
                  <a:srgbClr val="FF0000"/>
                </a:solidFill>
                <a:latin typeface="メイリオ" panose="020B0604030504040204" pitchFamily="50" charset="-128"/>
                <a:ea typeface="メイリオ" panose="020B0604030504040204" pitchFamily="50" charset="-128"/>
              </a:rPr>
              <a:t>市民コストの削減</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2540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 name="AutoShape 31"/>
          <p:cNvSpPr>
            <a:spLocks noChangeArrowheads="1"/>
          </p:cNvSpPr>
          <p:nvPr/>
        </p:nvSpPr>
        <p:spPr bwMode="gray">
          <a:xfrm>
            <a:off x="2104031" y="1403286"/>
            <a:ext cx="2120676" cy="484616"/>
          </a:xfrm>
          <a:prstGeom prst="homePlate">
            <a:avLst>
              <a:gd name="adj" fmla="val 33041"/>
            </a:avLst>
          </a:prstGeom>
          <a:solidFill>
            <a:srgbClr val="FFEBEB"/>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ja-JP" altLang="en-US" sz="1600" dirty="0">
                <a:latin typeface="メイリオ" panose="020B0604030504040204" pitchFamily="50" charset="-128"/>
                <a:ea typeface="メイリオ" panose="020B0604030504040204" pitchFamily="50" charset="-128"/>
              </a:rPr>
              <a:t>第１段階</a:t>
            </a:r>
          </a:p>
        </p:txBody>
      </p:sp>
      <p:sp>
        <p:nvSpPr>
          <p:cNvPr id="7" name="AutoShape 31"/>
          <p:cNvSpPr>
            <a:spLocks noChangeArrowheads="1"/>
          </p:cNvSpPr>
          <p:nvPr/>
        </p:nvSpPr>
        <p:spPr bwMode="gray">
          <a:xfrm>
            <a:off x="4331142" y="1403286"/>
            <a:ext cx="2120676" cy="484616"/>
          </a:xfrm>
          <a:prstGeom prst="homePlate">
            <a:avLst>
              <a:gd name="adj" fmla="val 33041"/>
            </a:avLst>
          </a:prstGeom>
          <a:solidFill>
            <a:srgbClr val="FFB9B9"/>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ja-JP" altLang="en-US" sz="1600" dirty="0">
                <a:latin typeface="メイリオ" panose="020B0604030504040204" pitchFamily="50" charset="-128"/>
                <a:ea typeface="メイリオ" panose="020B0604030504040204" pitchFamily="50" charset="-128"/>
              </a:rPr>
              <a:t>第２段階</a:t>
            </a:r>
          </a:p>
        </p:txBody>
      </p:sp>
      <p:sp>
        <p:nvSpPr>
          <p:cNvPr id="8" name="AutoShape 31"/>
          <p:cNvSpPr>
            <a:spLocks noChangeArrowheads="1"/>
          </p:cNvSpPr>
          <p:nvPr/>
        </p:nvSpPr>
        <p:spPr bwMode="gray">
          <a:xfrm>
            <a:off x="6528942" y="1403286"/>
            <a:ext cx="2120676" cy="484616"/>
          </a:xfrm>
          <a:prstGeom prst="homePlate">
            <a:avLst>
              <a:gd name="adj" fmla="val 33041"/>
            </a:avLst>
          </a:prstGeom>
          <a:solidFill>
            <a:srgbClr val="FF8181"/>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ja-JP" altLang="en-US" sz="1600" dirty="0">
                <a:latin typeface="メイリオ" panose="020B0604030504040204" pitchFamily="50" charset="-128"/>
                <a:ea typeface="メイリオ" panose="020B0604030504040204" pitchFamily="50" charset="-128"/>
              </a:rPr>
              <a:t>第３段階</a:t>
            </a:r>
          </a:p>
        </p:txBody>
      </p:sp>
      <p:sp>
        <p:nvSpPr>
          <p:cNvPr id="9" name="下矢印 8"/>
          <p:cNvSpPr/>
          <p:nvPr/>
        </p:nvSpPr>
        <p:spPr bwMode="auto">
          <a:xfrm rot="15305602">
            <a:off x="6492876" y="-1404583"/>
            <a:ext cx="672917" cy="8710481"/>
          </a:xfrm>
          <a:prstGeom prst="downArrow">
            <a:avLst/>
          </a:prstGeom>
          <a:solidFill>
            <a:schemeClr val="accent5"/>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sz="1050" dirty="0">
              <a:latin typeface="メイリオ" panose="020B0604030504040204" pitchFamily="50" charset="-128"/>
              <a:ea typeface="メイリオ" panose="020B0604030504040204" pitchFamily="50" charset="-128"/>
            </a:endParaRPr>
          </a:p>
        </p:txBody>
      </p:sp>
      <p:sp>
        <p:nvSpPr>
          <p:cNvPr id="10" name="AutoShape 31"/>
          <p:cNvSpPr>
            <a:spLocks noChangeArrowheads="1"/>
          </p:cNvSpPr>
          <p:nvPr/>
        </p:nvSpPr>
        <p:spPr bwMode="gray">
          <a:xfrm>
            <a:off x="2287119" y="3917705"/>
            <a:ext cx="8833687" cy="446187"/>
          </a:xfrm>
          <a:prstGeom prst="homePlate">
            <a:avLst>
              <a:gd name="adj" fmla="val 33041"/>
            </a:avLst>
          </a:prstGeom>
          <a:solidFill>
            <a:srgbClr val="C00000"/>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rPr>
              <a:t>並行して、電子化に向けた条例や規則・要綱等ルールの見直しを検討・実施する</a:t>
            </a:r>
          </a:p>
        </p:txBody>
      </p:sp>
      <p:sp>
        <p:nvSpPr>
          <p:cNvPr id="11" name="AutoShape 31"/>
          <p:cNvSpPr>
            <a:spLocks noChangeArrowheads="1"/>
          </p:cNvSpPr>
          <p:nvPr/>
        </p:nvSpPr>
        <p:spPr bwMode="gray">
          <a:xfrm>
            <a:off x="8707443" y="1395371"/>
            <a:ext cx="2120676" cy="492531"/>
          </a:xfrm>
          <a:prstGeom prst="homePlate">
            <a:avLst>
              <a:gd name="adj" fmla="val 33041"/>
            </a:avLst>
          </a:prstGeom>
          <a:solidFill>
            <a:srgbClr val="FF3C3C"/>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rPr>
              <a:t>第４段階</a:t>
            </a:r>
          </a:p>
        </p:txBody>
      </p:sp>
      <p:sp>
        <p:nvSpPr>
          <p:cNvPr id="12" name="楕円 21"/>
          <p:cNvSpPr/>
          <p:nvPr/>
        </p:nvSpPr>
        <p:spPr bwMode="auto">
          <a:xfrm>
            <a:off x="8707443" y="1786302"/>
            <a:ext cx="1927887" cy="1262358"/>
          </a:xfrm>
          <a:prstGeom prst="ellipse">
            <a:avLst/>
          </a:prstGeom>
          <a:solidFill>
            <a:srgbClr val="FF3C3C"/>
          </a:solidFill>
          <a:ln w="9525" cap="flat" cmpd="sng" algn="ctr">
            <a:solidFill>
              <a:schemeClr val="tx1">
                <a:lumMod val="50000"/>
                <a:lumOff val="50000"/>
              </a:schemeClr>
            </a:solidFill>
            <a:prstDash val="solid"/>
            <a:round/>
            <a:headEnd type="none" w="med" len="med"/>
            <a:tailEnd type="none" w="med" len="med"/>
          </a:ln>
          <a:effectLst/>
        </p:spPr>
        <p:txBody>
          <a:bodyPr wrap="square" lIns="72000" rIns="72000" rtlCol="0" anchor="ctr"/>
          <a:lstStyle/>
          <a:p>
            <a:pPr fontAlgn="ctr"/>
            <a:r>
              <a:rPr lang="ja-JP" altLang="en-US" sz="1050" dirty="0">
                <a:solidFill>
                  <a:schemeClr val="bg1"/>
                </a:solidFill>
                <a:latin typeface="メイリオ" panose="020B0604030504040204" pitchFamily="50" charset="-128"/>
                <a:ea typeface="メイリオ" panose="020B0604030504040204" pitchFamily="50" charset="-128"/>
              </a:rPr>
              <a:t>さらなる業務改革により、業務負荷の軽減を実現</a:t>
            </a:r>
          </a:p>
        </p:txBody>
      </p:sp>
      <p:sp>
        <p:nvSpPr>
          <p:cNvPr id="13" name="楕円 19"/>
          <p:cNvSpPr/>
          <p:nvPr/>
        </p:nvSpPr>
        <p:spPr bwMode="auto">
          <a:xfrm>
            <a:off x="2128248" y="2749764"/>
            <a:ext cx="1927887" cy="1291051"/>
          </a:xfrm>
          <a:prstGeom prst="ellipse">
            <a:avLst/>
          </a:prstGeom>
          <a:solidFill>
            <a:srgbClr val="FFEBEB"/>
          </a:solidFill>
          <a:ln w="9525" cap="flat" cmpd="sng" algn="ctr">
            <a:solidFill>
              <a:schemeClr val="tx1">
                <a:lumMod val="50000"/>
                <a:lumOff val="50000"/>
              </a:schemeClr>
            </a:solidFill>
            <a:prstDash val="solid"/>
            <a:round/>
            <a:headEnd type="none" w="med" len="med"/>
            <a:tailEnd type="none" w="med" len="med"/>
          </a:ln>
          <a:effectLst/>
        </p:spPr>
        <p:txBody>
          <a:bodyPr wrap="square" lIns="72000" rIns="72000" rtlCol="0" anchor="ctr"/>
          <a:lstStyle/>
          <a:p>
            <a:pPr fontAlgn="ctr"/>
            <a:r>
              <a:rPr lang="ja-JP" altLang="en-US" sz="1050" dirty="0">
                <a:solidFill>
                  <a:srgbClr val="000000"/>
                </a:solidFill>
                <a:latin typeface="メイリオ" panose="020B0604030504040204" pitchFamily="50" charset="-128"/>
                <a:ea typeface="メイリオ" panose="020B0604030504040204" pitchFamily="50" charset="-128"/>
              </a:rPr>
              <a:t>現行システムの利用促進</a:t>
            </a:r>
          </a:p>
        </p:txBody>
      </p:sp>
      <p:sp>
        <p:nvSpPr>
          <p:cNvPr id="14" name="楕円 20"/>
          <p:cNvSpPr/>
          <p:nvPr/>
        </p:nvSpPr>
        <p:spPr bwMode="auto">
          <a:xfrm>
            <a:off x="4375027" y="2493834"/>
            <a:ext cx="1927887" cy="1312853"/>
          </a:xfrm>
          <a:prstGeom prst="ellipse">
            <a:avLst/>
          </a:prstGeom>
          <a:solidFill>
            <a:srgbClr val="FFB9B9"/>
          </a:solidFill>
          <a:ln w="9525" cap="flat" cmpd="sng" algn="ctr">
            <a:solidFill>
              <a:schemeClr val="tx1">
                <a:lumMod val="50000"/>
                <a:lumOff val="50000"/>
              </a:schemeClr>
            </a:solidFill>
            <a:prstDash val="solid"/>
            <a:round/>
            <a:headEnd type="none" w="med" len="med"/>
            <a:tailEnd type="none" w="med" len="med"/>
          </a:ln>
          <a:effectLst/>
        </p:spPr>
        <p:txBody>
          <a:bodyPr wrap="square" lIns="72000" rIns="72000" rtlCol="0" anchor="ctr"/>
          <a:lstStyle/>
          <a:p>
            <a:pPr fontAlgn="ctr"/>
            <a:r>
              <a:rPr lang="ja-JP" altLang="en-US" sz="1050" dirty="0">
                <a:solidFill>
                  <a:srgbClr val="000000"/>
                </a:solidFill>
                <a:latin typeface="メイリオ" panose="020B0604030504040204" pitchFamily="50" charset="-128"/>
                <a:ea typeface="メイリオ" panose="020B0604030504040204" pitchFamily="50" charset="-128"/>
              </a:rPr>
              <a:t>次期システムの導入により主要な行政手続きの「電子申請」を実現</a:t>
            </a:r>
          </a:p>
        </p:txBody>
      </p:sp>
      <p:sp>
        <p:nvSpPr>
          <p:cNvPr id="15" name="楕円 21"/>
          <p:cNvSpPr/>
          <p:nvPr/>
        </p:nvSpPr>
        <p:spPr bwMode="auto">
          <a:xfrm>
            <a:off x="6561479" y="2185714"/>
            <a:ext cx="1927887" cy="1262358"/>
          </a:xfrm>
          <a:prstGeom prst="ellipse">
            <a:avLst/>
          </a:prstGeom>
          <a:solidFill>
            <a:srgbClr val="FF8181"/>
          </a:solidFill>
          <a:ln w="9525" cap="flat" cmpd="sng" algn="ctr">
            <a:solidFill>
              <a:schemeClr val="tx1">
                <a:lumMod val="50000"/>
                <a:lumOff val="50000"/>
              </a:schemeClr>
            </a:solidFill>
            <a:prstDash val="solid"/>
            <a:round/>
            <a:headEnd type="none" w="med" len="med"/>
            <a:tailEnd type="none" w="med" len="med"/>
          </a:ln>
          <a:effectLst/>
        </p:spPr>
        <p:txBody>
          <a:bodyPr wrap="square" lIns="72000" rIns="72000" rtlCol="0" anchor="ctr"/>
          <a:lstStyle/>
          <a:p>
            <a:pPr fontAlgn="ctr"/>
            <a:r>
              <a:rPr lang="ja-JP" altLang="en-US" sz="1050" dirty="0">
                <a:solidFill>
                  <a:srgbClr val="000000"/>
                </a:solidFill>
                <a:latin typeface="メイリオ" panose="020B0604030504040204" pitchFamily="50" charset="-128"/>
                <a:ea typeface="メイリオ" panose="020B0604030504040204" pitchFamily="50" charset="-128"/>
              </a:rPr>
              <a:t>ｼｽﾃﾑ間連携・証明書等の「電子交付」を実現</a:t>
            </a:r>
          </a:p>
        </p:txBody>
      </p:sp>
      <p:sp>
        <p:nvSpPr>
          <p:cNvPr id="16" name="正方形/長方形 15"/>
          <p:cNvSpPr/>
          <p:nvPr/>
        </p:nvSpPr>
        <p:spPr bwMode="auto">
          <a:xfrm>
            <a:off x="11131954" y="1091334"/>
            <a:ext cx="582526" cy="3272558"/>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eaVert" wrap="none" lIns="36000" tIns="36000" rIns="36000" bIns="36000" rtlCol="0" anchor="ctr"/>
          <a:lstStyle/>
          <a:p>
            <a:pPr algn="ctr">
              <a:spcBef>
                <a:spcPts val="0"/>
              </a:spcBef>
            </a:pPr>
            <a:r>
              <a:rPr kumimoji="1" lang="ja-JP" altLang="en-US" sz="1050" dirty="0">
                <a:solidFill>
                  <a:schemeClr val="bg1"/>
                </a:solidFill>
                <a:latin typeface="メイリオ" panose="020B0604030504040204" pitchFamily="50" charset="-128"/>
                <a:ea typeface="メイリオ" panose="020B0604030504040204" pitchFamily="50" charset="-128"/>
              </a:rPr>
              <a:t>市民の利便性向上　業務の負荷軽減・業務の効率化</a:t>
            </a:r>
          </a:p>
        </p:txBody>
      </p:sp>
      <p:sp>
        <p:nvSpPr>
          <p:cNvPr id="18" name="下矢印吹き出し 17"/>
          <p:cNvSpPr/>
          <p:nvPr/>
        </p:nvSpPr>
        <p:spPr>
          <a:xfrm>
            <a:off x="3792507" y="694653"/>
            <a:ext cx="1288079" cy="688313"/>
          </a:xfrm>
          <a:prstGeom prst="downArrowCallout">
            <a:avLst/>
          </a:prstGeom>
          <a:solidFill>
            <a:schemeClr val="bg2">
              <a:lumMod val="50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現段階</a:t>
            </a:r>
          </a:p>
        </p:txBody>
      </p:sp>
      <p:pic>
        <p:nvPicPr>
          <p:cNvPr id="3" name="図 2"/>
          <p:cNvPicPr>
            <a:picLocks noChangeAspect="1"/>
          </p:cNvPicPr>
          <p:nvPr/>
        </p:nvPicPr>
        <p:blipFill>
          <a:blip r:embed="rId3"/>
          <a:stretch>
            <a:fillRect/>
          </a:stretch>
        </p:blipFill>
        <p:spPr>
          <a:xfrm>
            <a:off x="264990" y="4521187"/>
            <a:ext cx="5782005" cy="2125642"/>
          </a:xfrm>
          <a:prstGeom prst="rect">
            <a:avLst/>
          </a:prstGeom>
        </p:spPr>
      </p:pic>
      <p:pic>
        <p:nvPicPr>
          <p:cNvPr id="5" name="図 4"/>
          <p:cNvPicPr>
            <a:picLocks noChangeAspect="1"/>
          </p:cNvPicPr>
          <p:nvPr/>
        </p:nvPicPr>
        <p:blipFill>
          <a:blip r:embed="rId4"/>
          <a:stretch>
            <a:fillRect/>
          </a:stretch>
        </p:blipFill>
        <p:spPr>
          <a:xfrm>
            <a:off x="5559060" y="4513023"/>
            <a:ext cx="6563519" cy="2156273"/>
          </a:xfrm>
          <a:prstGeom prst="rect">
            <a:avLst/>
          </a:prstGeom>
        </p:spPr>
      </p:pic>
      <p:sp>
        <p:nvSpPr>
          <p:cNvPr id="19" name="角丸四角形 18"/>
          <p:cNvSpPr/>
          <p:nvPr/>
        </p:nvSpPr>
        <p:spPr>
          <a:xfrm>
            <a:off x="5149439" y="1225075"/>
            <a:ext cx="3500179" cy="2660366"/>
          </a:xfrm>
          <a:prstGeom prst="roundRect">
            <a:avLst>
              <a:gd name="adj" fmla="val 7630"/>
            </a:avLst>
          </a:prstGeom>
          <a:solidFill>
            <a:srgbClr val="FFC000">
              <a:alpha val="26000"/>
            </a:srgbClr>
          </a:solidFill>
          <a:ln w="190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dirty="0">
              <a:latin typeface="メイリオ" panose="020B0604030504040204" pitchFamily="50" charset="-128"/>
              <a:ea typeface="メイリオ" panose="020B0604030504040204" pitchFamily="50" charset="-128"/>
            </a:endParaRPr>
          </a:p>
        </p:txBody>
      </p:sp>
      <p:sp>
        <p:nvSpPr>
          <p:cNvPr id="20" name="下矢印吹き出し 19"/>
          <p:cNvSpPr/>
          <p:nvPr/>
        </p:nvSpPr>
        <p:spPr>
          <a:xfrm>
            <a:off x="6150683" y="674273"/>
            <a:ext cx="2446855" cy="697474"/>
          </a:xfrm>
          <a:prstGeom prst="downArrowCallout">
            <a:avLst/>
          </a:prstGeom>
          <a:solidFill>
            <a:schemeClr val="bg2">
              <a:lumMod val="50000"/>
            </a:schemeClr>
          </a:solidFill>
          <a:ln w="25400">
            <a:solidFill>
              <a:schemeClr val="bg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早期</a:t>
            </a:r>
            <a:r>
              <a:rPr kumimoji="1" lang="ja-JP" altLang="en-US" sz="1400" b="1" dirty="0" smtClean="0">
                <a:solidFill>
                  <a:schemeClr val="bg1"/>
                </a:solidFill>
                <a:latin typeface="メイリオ" panose="020B0604030504040204" pitchFamily="50" charset="-128"/>
                <a:ea typeface="メイリオ" panose="020B0604030504040204" pitchFamily="50" charset="-128"/>
              </a:rPr>
              <a:t>実現をめざしていく</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31112" y="104357"/>
            <a:ext cx="4528663" cy="584775"/>
          </a:xfrm>
          <a:prstGeom prst="rect">
            <a:avLst/>
          </a:prstGeom>
          <a:noFill/>
          <a:ln>
            <a:noFill/>
          </a:ln>
        </p:spPr>
        <p:txBody>
          <a:bodyPr wrap="square" rtlCol="0" anchor="t" anchorCtr="0">
            <a:spAutoFit/>
          </a:bodyPr>
          <a:lstStyle/>
          <a:p>
            <a:r>
              <a:rPr kumimoji="1" lang="ja-JP" altLang="en-US" b="1" dirty="0" smtClean="0">
                <a:solidFill>
                  <a:schemeClr val="bg2">
                    <a:lumMod val="25000"/>
                  </a:schemeClr>
                </a:solidFill>
                <a:latin typeface="メイリオ" panose="020B0604030504040204" pitchFamily="50" charset="-128"/>
                <a:ea typeface="メイリオ" panose="020B0604030504040204" pitchFamily="50" charset="-128"/>
              </a:rPr>
              <a:t>オンライン化の段階的導入のステップ</a:t>
            </a:r>
            <a:endParaRPr kumimoji="1" lang="en-US" altLang="ja-JP" b="1"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1400" b="1" dirty="0" smtClean="0">
                <a:solidFill>
                  <a:schemeClr val="bg2">
                    <a:lumMod val="25000"/>
                  </a:schemeClr>
                </a:solidFill>
                <a:latin typeface="メイリオ" panose="020B0604030504040204" pitchFamily="50" charset="-128"/>
                <a:ea typeface="メイリオ" panose="020B0604030504040204" pitchFamily="50" charset="-128"/>
              </a:rPr>
              <a:t>「大阪市行政手続きオンライン化推進計画」より</a:t>
            </a:r>
            <a:endParaRPr kumimoji="1" lang="ja-JP" altLang="en-US" sz="1400" b="1"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69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837983" y="1022667"/>
            <a:ext cx="4154806" cy="5623061"/>
          </a:xfrm>
          <a:prstGeom prst="roundRect">
            <a:avLst>
              <a:gd name="adj" fmla="val 8574"/>
            </a:avLst>
          </a:prstGeom>
          <a:solidFill>
            <a:srgbClr val="FFC000">
              <a:alpha val="19000"/>
            </a:srgb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49" name="角丸四角形 48"/>
          <p:cNvSpPr/>
          <p:nvPr/>
        </p:nvSpPr>
        <p:spPr>
          <a:xfrm>
            <a:off x="605456" y="4675864"/>
            <a:ext cx="6793634" cy="1878905"/>
          </a:xfrm>
          <a:prstGeom prst="roundRect">
            <a:avLst>
              <a:gd name="adj" fmla="val 8574"/>
            </a:avLst>
          </a:prstGeom>
          <a:solidFill>
            <a:schemeClr val="accent2">
              <a:lumMod val="20000"/>
              <a:lumOff val="80000"/>
              <a:alpha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8" name="角丸四角形 7"/>
          <p:cNvSpPr/>
          <p:nvPr/>
        </p:nvSpPr>
        <p:spPr>
          <a:xfrm>
            <a:off x="605456" y="2436980"/>
            <a:ext cx="6793634" cy="1839346"/>
          </a:xfrm>
          <a:prstGeom prst="roundRect">
            <a:avLst>
              <a:gd name="adj" fmla="val 8574"/>
            </a:avLst>
          </a:prstGeom>
          <a:solidFill>
            <a:schemeClr val="accent2">
              <a:lumMod val="20000"/>
              <a:lumOff val="80000"/>
              <a:alpha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901740" y="2205561"/>
            <a:ext cx="6040927" cy="462755"/>
          </a:xfrm>
          <a:prstGeom prst="rect">
            <a:avLst/>
          </a:prstGeom>
          <a:solidFill>
            <a:srgbClr val="435F88"/>
          </a:solidFill>
          <a:ln>
            <a:solidFill>
              <a:schemeClr val="bg2"/>
            </a:solidFill>
          </a:ln>
          <a:effectLst>
            <a:outerShdw blurRad="50800" dist="38100" dir="2700000" algn="tl" rotWithShape="0">
              <a:prstClr val="black">
                <a:alpha val="40000"/>
              </a:prstClr>
            </a:outerShdw>
          </a:effectLst>
        </p:spPr>
        <p:txBody>
          <a:bodyPr wrap="square" bIns="46800" rtlCol="0" anchor="t" anchorCtr="0">
            <a:spAutoFit/>
          </a:bodyPr>
          <a:lstStyle/>
          <a:p>
            <a:r>
              <a:rPr kumimoji="1" lang="en-US" altLang="ja-JP" sz="2400" b="1" dirty="0" smtClean="0">
                <a:solidFill>
                  <a:schemeClr val="bg1"/>
                </a:solidFill>
                <a:latin typeface="メイリオ" panose="020B0604030504040204" pitchFamily="50" charset="-128"/>
                <a:ea typeface="メイリオ" panose="020B0604030504040204" pitchFamily="50" charset="-128"/>
              </a:rPr>
              <a:t>ⅰ </a:t>
            </a:r>
            <a:r>
              <a:rPr kumimoji="1" lang="ja-JP" altLang="en-US" sz="2400" b="1" dirty="0" smtClean="0">
                <a:solidFill>
                  <a:schemeClr val="bg1"/>
                </a:solidFill>
                <a:latin typeface="メイリオ" panose="020B0604030504040204" pitchFamily="50" charset="-128"/>
                <a:ea typeface="メイリオ" panose="020B0604030504040204" pitchFamily="50" charset="-128"/>
              </a:rPr>
              <a:t>すべての市民・事業者が利便性を実感</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901740" y="4445033"/>
            <a:ext cx="5881492" cy="461665"/>
          </a:xfrm>
          <a:prstGeom prst="rect">
            <a:avLst/>
          </a:prstGeom>
          <a:solidFill>
            <a:srgbClr val="435F88"/>
          </a:solidFill>
          <a:ln>
            <a:solidFill>
              <a:schemeClr val="bg2"/>
            </a:solidFill>
          </a:ln>
          <a:effectLst>
            <a:outerShdw blurRad="50800" dist="38100" dir="2700000" algn="tl" rotWithShape="0">
              <a:prstClr val="black">
                <a:alpha val="40000"/>
              </a:prstClr>
            </a:outerShdw>
          </a:effectLst>
        </p:spPr>
        <p:txBody>
          <a:bodyPr wrap="square" rtlCol="0" anchor="t" anchorCtr="0">
            <a:spAutoFit/>
          </a:bodyPr>
          <a:lstStyle/>
          <a:p>
            <a:r>
              <a:rPr kumimoji="1" lang="en-US" altLang="ja-JP" sz="2400" b="1" dirty="0" smtClean="0">
                <a:solidFill>
                  <a:schemeClr val="bg1"/>
                </a:solidFill>
                <a:latin typeface="メイリオ" panose="020B0604030504040204" pitchFamily="50" charset="-128"/>
                <a:ea typeface="メイリオ" panose="020B0604030504040204" pitchFamily="50" charset="-128"/>
              </a:rPr>
              <a:t>ⅱ</a:t>
            </a:r>
            <a:r>
              <a:rPr kumimoji="1" lang="ja-JP" altLang="en-US" sz="2400" b="1" dirty="0">
                <a:solidFill>
                  <a:schemeClr val="bg1"/>
                </a:solidFill>
                <a:latin typeface="メイリオ" panose="020B0604030504040204" pitchFamily="50" charset="-128"/>
                <a:ea typeface="メイリオ" panose="020B0604030504040204" pitchFamily="50" charset="-128"/>
              </a:rPr>
              <a:t> </a:t>
            </a:r>
            <a:r>
              <a:rPr kumimoji="1" lang="ja-JP" altLang="en-US" sz="2400" b="1" dirty="0" smtClean="0">
                <a:solidFill>
                  <a:schemeClr val="bg1"/>
                </a:solidFill>
                <a:latin typeface="メイリオ" panose="020B0604030504040204" pitchFamily="50" charset="-128"/>
                <a:ea typeface="メイリオ" panose="020B0604030504040204" pitchFamily="50" charset="-128"/>
              </a:rPr>
              <a:t>オンライン化原則と業務改革の推進</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1130158" y="2837655"/>
            <a:ext cx="5440926" cy="400110"/>
          </a:xfrm>
          <a:prstGeom prst="rect">
            <a:avLst/>
          </a:prstGeom>
          <a:solidFill>
            <a:srgbClr val="435F88"/>
          </a:solidFill>
          <a:ln>
            <a:solidFill>
              <a:schemeClr val="bg2"/>
            </a:solidFill>
          </a:ln>
        </p:spPr>
        <p:txBody>
          <a:bodyPr wrap="square" rtlCol="0" anchor="ctr" anchorCtr="0">
            <a:spAutoFit/>
          </a:bodyPr>
          <a:lstStyle/>
          <a:p>
            <a:r>
              <a:rPr kumimoji="1" lang="ja-JP" altLang="en-US" sz="2000" b="1" dirty="0">
                <a:solidFill>
                  <a:schemeClr val="accent2">
                    <a:lumMod val="20000"/>
                    <a:lumOff val="80000"/>
                  </a:schemeClr>
                </a:solidFill>
                <a:latin typeface="Meiryo UI" panose="020B0604030504040204" pitchFamily="50" charset="-128"/>
                <a:ea typeface="Meiryo UI" panose="020B0604030504040204" pitchFamily="50" charset="-128"/>
              </a:rPr>
              <a:t>業務システムとの連携</a:t>
            </a:r>
            <a:r>
              <a:rPr kumimoji="1" lang="ja-JP" altLang="en-US" sz="1200" b="1" dirty="0">
                <a:solidFill>
                  <a:schemeClr val="accent2">
                    <a:lumMod val="20000"/>
                    <a:lumOff val="80000"/>
                  </a:schemeClr>
                </a:solidFill>
                <a:latin typeface="Meiryo UI" panose="020B0604030504040204" pitchFamily="50" charset="-128"/>
                <a:ea typeface="Meiryo UI" panose="020B0604030504040204" pitchFamily="50" charset="-128"/>
              </a:rPr>
              <a:t>（</a:t>
            </a:r>
            <a:r>
              <a:rPr kumimoji="1" lang="en-US" altLang="ja-JP" sz="1200" b="1" dirty="0">
                <a:solidFill>
                  <a:schemeClr val="accent2">
                    <a:lumMod val="20000"/>
                    <a:lumOff val="80000"/>
                  </a:schemeClr>
                </a:solidFill>
                <a:latin typeface="Meiryo UI" panose="020B0604030504040204" pitchFamily="50" charset="-128"/>
                <a:ea typeface="Meiryo UI" panose="020B0604030504040204" pitchFamily="50" charset="-128"/>
              </a:rPr>
              <a:t>※</a:t>
            </a:r>
            <a:r>
              <a:rPr kumimoji="1" lang="ja-JP" altLang="en-US" sz="1200" b="1" dirty="0">
                <a:solidFill>
                  <a:schemeClr val="accent2">
                    <a:lumMod val="20000"/>
                    <a:lumOff val="80000"/>
                  </a:schemeClr>
                </a:solidFill>
                <a:latin typeface="Meiryo UI" panose="020B0604030504040204" pitchFamily="50" charset="-128"/>
                <a:ea typeface="Meiryo UI" panose="020B0604030504040204" pitchFamily="50" charset="-128"/>
              </a:rPr>
              <a:t>オンライン化推進計画第３段階の実現</a:t>
            </a:r>
            <a:r>
              <a:rPr kumimoji="1" lang="ja-JP" altLang="en-US" sz="1200" b="1" dirty="0" smtClean="0">
                <a:solidFill>
                  <a:schemeClr val="accent2">
                    <a:lumMod val="20000"/>
                    <a:lumOff val="80000"/>
                  </a:schemeClr>
                </a:solidFill>
                <a:latin typeface="Meiryo UI" panose="020B0604030504040204" pitchFamily="50" charset="-128"/>
                <a:ea typeface="Meiryo UI" panose="020B0604030504040204" pitchFamily="50" charset="-128"/>
              </a:rPr>
              <a:t>）</a:t>
            </a:r>
            <a:endParaRPr kumimoji="1" lang="en-US" altLang="ja-JP" sz="1200" b="1" dirty="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133931" y="3286247"/>
            <a:ext cx="2527442" cy="400110"/>
          </a:xfrm>
          <a:prstGeom prst="rect">
            <a:avLst/>
          </a:prstGeom>
          <a:solidFill>
            <a:srgbClr val="435F88"/>
          </a:solidFill>
          <a:ln>
            <a:solidFill>
              <a:schemeClr val="bg2"/>
            </a:solidFill>
          </a:ln>
        </p:spPr>
        <p:txBody>
          <a:bodyPr wrap="square" rtlCol="0" anchor="ctr" anchorCtr="0">
            <a:spAutoFit/>
          </a:bodyPr>
          <a:lstStyle/>
          <a:p>
            <a:r>
              <a:rPr kumimoji="1" lang="ja-JP" altLang="en-US" sz="2000" b="1" dirty="0" smtClean="0">
                <a:solidFill>
                  <a:schemeClr val="accent2">
                    <a:lumMod val="20000"/>
                    <a:lumOff val="80000"/>
                  </a:schemeClr>
                </a:solidFill>
                <a:latin typeface="Meiryo UI" panose="020B0604030504040204" pitchFamily="50" charset="-128"/>
                <a:ea typeface="Meiryo UI" panose="020B0604030504040204" pitchFamily="50" charset="-128"/>
              </a:rPr>
              <a:t>「スマート申請」の推進</a:t>
            </a:r>
            <a:endParaRPr kumimoji="1" lang="ja-JP" altLang="en-US" sz="2000" b="1" dirty="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130158" y="5075405"/>
            <a:ext cx="4386265" cy="400110"/>
          </a:xfrm>
          <a:prstGeom prst="rect">
            <a:avLst/>
          </a:prstGeom>
          <a:solidFill>
            <a:srgbClr val="435F88"/>
          </a:solidFill>
          <a:ln>
            <a:solidFill>
              <a:schemeClr val="bg2"/>
            </a:solidFill>
          </a:ln>
        </p:spPr>
        <p:txBody>
          <a:bodyPr wrap="square" rtlCol="0" anchor="ctr" anchorCtr="0">
            <a:spAutoFit/>
          </a:bodyPr>
          <a:lstStyle/>
          <a:p>
            <a:r>
              <a:rPr kumimoji="1" lang="ja-JP" altLang="en-US" sz="2000" b="1" dirty="0" smtClean="0">
                <a:solidFill>
                  <a:schemeClr val="accent2">
                    <a:lumMod val="20000"/>
                    <a:lumOff val="80000"/>
                  </a:schemeClr>
                </a:solidFill>
                <a:latin typeface="Meiryo UI" panose="020B0604030504040204" pitchFamily="50" charset="-128"/>
                <a:ea typeface="Meiryo UI" panose="020B0604030504040204" pitchFamily="50" charset="-128"/>
              </a:rPr>
              <a:t>エンドツーエンドでＩＣＴを徹底活用</a:t>
            </a:r>
            <a:endParaRPr kumimoji="1" lang="ja-JP" altLang="en-US" sz="2000" b="1" dirty="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30158" y="5532578"/>
            <a:ext cx="3450349" cy="400110"/>
          </a:xfrm>
          <a:prstGeom prst="rect">
            <a:avLst/>
          </a:prstGeom>
          <a:solidFill>
            <a:srgbClr val="435F88"/>
          </a:solidFill>
          <a:ln>
            <a:solidFill>
              <a:schemeClr val="bg2"/>
            </a:solidFill>
          </a:ln>
        </p:spPr>
        <p:txBody>
          <a:bodyPr wrap="square" rtlCol="0" anchor="ctr" anchorCtr="0">
            <a:spAutoFit/>
          </a:bodyPr>
          <a:lstStyle/>
          <a:p>
            <a:r>
              <a:rPr kumimoji="1" lang="ja-JP" altLang="en-US" sz="2000" b="1" dirty="0" smtClean="0">
                <a:solidFill>
                  <a:schemeClr val="accent2">
                    <a:lumMod val="20000"/>
                    <a:lumOff val="80000"/>
                  </a:schemeClr>
                </a:solidFill>
                <a:latin typeface="Meiryo UI" panose="020B0604030504040204" pitchFamily="50" charset="-128"/>
                <a:ea typeface="Meiryo UI" panose="020B0604030504040204" pitchFamily="50" charset="-128"/>
              </a:rPr>
              <a:t>原則、行政サービスはリモートで</a:t>
            </a:r>
            <a:endParaRPr kumimoji="1" lang="ja-JP" altLang="en-US" sz="2000" b="1" dirty="0">
              <a:solidFill>
                <a:schemeClr val="accent2">
                  <a:lumMod val="20000"/>
                  <a:lumOff val="80000"/>
                </a:schemeClr>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29324" y="6002301"/>
            <a:ext cx="3041559" cy="400110"/>
          </a:xfrm>
          <a:prstGeom prst="rect">
            <a:avLst/>
          </a:prstGeom>
          <a:solidFill>
            <a:srgbClr val="435F88"/>
          </a:solidFill>
          <a:ln>
            <a:solidFill>
              <a:schemeClr val="bg2"/>
            </a:solidFill>
          </a:ln>
        </p:spPr>
        <p:txBody>
          <a:bodyPr wrap="square" rtlCol="0" anchor="ctr" anchorCtr="0">
            <a:spAutoFit/>
          </a:bodyPr>
          <a:lstStyle/>
          <a:p>
            <a:r>
              <a:rPr kumimoji="1" lang="ja-JP" altLang="en-US" sz="2000" b="1" dirty="0" smtClean="0">
                <a:solidFill>
                  <a:schemeClr val="accent2">
                    <a:lumMod val="20000"/>
                    <a:lumOff val="80000"/>
                  </a:schemeClr>
                </a:solidFill>
                <a:latin typeface="Meiryo UI" panose="020B0604030504040204" pitchFamily="50" charset="-128"/>
                <a:ea typeface="Meiryo UI" panose="020B0604030504040204" pitchFamily="50" charset="-128"/>
              </a:rPr>
              <a:t>できるところから速やかに</a:t>
            </a:r>
            <a:endParaRPr kumimoji="1" lang="ja-JP" altLang="en-US" sz="2000" b="1" dirty="0">
              <a:solidFill>
                <a:schemeClr val="accent2">
                  <a:lumMod val="20000"/>
                  <a:lumOff val="80000"/>
                </a:schemeClr>
              </a:solidFill>
              <a:latin typeface="Meiryo UI" panose="020B0604030504040204" pitchFamily="50" charset="-128"/>
              <a:ea typeface="Meiryo UI" panose="020B0604030504040204" pitchFamily="50" charset="-128"/>
            </a:endParaRPr>
          </a:p>
        </p:txBody>
      </p:sp>
      <p:pic>
        <p:nvPicPr>
          <p:cNvPr id="56" name="図 55"/>
          <p:cNvPicPr>
            <a:picLocks noChangeAspect="1"/>
          </p:cNvPicPr>
          <p:nvPr/>
        </p:nvPicPr>
        <p:blipFill>
          <a:blip r:embed="rId3"/>
          <a:stretch>
            <a:fillRect/>
          </a:stretch>
        </p:blipFill>
        <p:spPr>
          <a:xfrm>
            <a:off x="7947000" y="1541299"/>
            <a:ext cx="4176966" cy="5013471"/>
          </a:xfrm>
          <a:prstGeom prst="rect">
            <a:avLst/>
          </a:prstGeom>
        </p:spPr>
      </p:pic>
      <p:sp>
        <p:nvSpPr>
          <p:cNvPr id="57" name="タイトル 1"/>
          <p:cNvSpPr txBox="1">
            <a:spLocks/>
          </p:cNvSpPr>
          <p:nvPr/>
        </p:nvSpPr>
        <p:spPr>
          <a:xfrm>
            <a:off x="8067097" y="1119235"/>
            <a:ext cx="1968386" cy="382464"/>
          </a:xfrm>
          <a:prstGeom prst="rect">
            <a:avLst/>
          </a:prstGeom>
        </p:spPr>
        <p:txBody>
          <a:bodyPr bIns="91440" rtlCol="0" anchor="b" anchorCtr="0">
            <a:normAutofit fontScale="92500" lnSpcReduction="20000"/>
          </a:bodyPr>
          <a:lstStyle>
            <a:lvl1pPr algn="l" rtl="0" eaLnBrk="1" latinLnBrk="0" hangingPunct="1">
              <a:spcBef>
                <a:spcPct val="0"/>
              </a:spcBef>
              <a:buNone/>
              <a:defRPr kumimoji="1" sz="4000" kern="1200">
                <a:solidFill>
                  <a:schemeClr val="tx2"/>
                </a:solidFill>
                <a:latin typeface="Meiryo UI" panose="020B0604030504040204" pitchFamily="50" charset="-128"/>
                <a:ea typeface="Meiryo UI" panose="020B0604030504040204" pitchFamily="50" charset="-128"/>
                <a:cs typeface="+mj-cs"/>
              </a:defRPr>
            </a:lvl1pPr>
          </a:lstStyle>
          <a:p>
            <a:r>
              <a:rPr lang="ja-JP" altLang="en-US" sz="2000" b="1" dirty="0" smtClean="0"/>
              <a:t>推進イメージ</a:t>
            </a:r>
            <a:endParaRPr lang="ja-JP" altLang="en-US" sz="2000" b="1" dirty="0"/>
          </a:p>
        </p:txBody>
      </p:sp>
      <p:sp>
        <p:nvSpPr>
          <p:cNvPr id="2" name="正方形/長方形 1"/>
          <p:cNvSpPr/>
          <p:nvPr/>
        </p:nvSpPr>
        <p:spPr>
          <a:xfrm>
            <a:off x="419811" y="1057481"/>
            <a:ext cx="7286995" cy="1077218"/>
          </a:xfrm>
          <a:prstGeom prst="rect">
            <a:avLst/>
          </a:prstGeom>
        </p:spPr>
        <p:txBody>
          <a:bodyPr wrap="square">
            <a:spAutoFit/>
          </a:bodyPr>
          <a:lstStyle/>
          <a:p>
            <a:pPr marL="0" lvl="1">
              <a:buClr>
                <a:schemeClr val="accent1">
                  <a:lumMod val="75000"/>
                </a:schemeClr>
              </a:buClr>
            </a:pPr>
            <a:r>
              <a:rPr lang="ja-JP" altLang="en-US" sz="1600" dirty="0" smtClean="0">
                <a:latin typeface="メイリオ" panose="020B0604030504040204" pitchFamily="50" charset="-128"/>
                <a:ea typeface="メイリオ" panose="020B0604030504040204" pitchFamily="50" charset="-128"/>
              </a:rPr>
              <a:t>　すべて</a:t>
            </a:r>
            <a:r>
              <a:rPr lang="ja-JP" altLang="en-US" sz="1600" dirty="0">
                <a:latin typeface="メイリオ" panose="020B0604030504040204" pitchFamily="50" charset="-128"/>
                <a:ea typeface="メイリオ" panose="020B0604030504040204" pitchFamily="50" charset="-128"/>
              </a:rPr>
              <a:t>の利用者に「簡単」「便利」を実感してもらうには、デジタルデバイドへの</a:t>
            </a:r>
            <a:r>
              <a:rPr lang="ja-JP" altLang="en-US" sz="1600" dirty="0" smtClean="0">
                <a:latin typeface="メイリオ" panose="020B0604030504040204" pitchFamily="50" charset="-128"/>
                <a:ea typeface="メイリオ" panose="020B0604030504040204" pitchFamily="50" charset="-128"/>
              </a:rPr>
              <a:t>配慮も必要</a:t>
            </a:r>
            <a:r>
              <a:rPr lang="ja-JP" altLang="en-US" sz="1600" dirty="0">
                <a:latin typeface="メイリオ" panose="020B0604030504040204" pitchFamily="50" charset="-128"/>
                <a:ea typeface="メイリオ" panose="020B0604030504040204" pitchFamily="50" charset="-128"/>
              </a:rPr>
              <a:t>です。また、手続きをオンラインにするだけでなく、窓口においてもリモートでの行政サービス提供に向け業務改革が必要です</a:t>
            </a:r>
            <a:r>
              <a:rPr lang="ja-JP" altLang="en-US" sz="1600" dirty="0" smtClean="0">
                <a:latin typeface="メイリオ" panose="020B0604030504040204" pitchFamily="50" charset="-128"/>
                <a:ea typeface="メイリオ" panose="020B0604030504040204" pitchFamily="50" charset="-128"/>
              </a:rPr>
              <a:t>。そこ</a:t>
            </a:r>
            <a:r>
              <a:rPr lang="ja-JP" altLang="en-US" sz="1600" dirty="0">
                <a:latin typeface="メイリオ" panose="020B0604030504040204" pitchFamily="50" charset="-128"/>
                <a:ea typeface="メイリオ" panose="020B0604030504040204" pitchFamily="50" charset="-128"/>
              </a:rPr>
              <a:t>で、次の２つの取組を軸とし</a:t>
            </a:r>
            <a:r>
              <a:rPr lang="ja-JP" altLang="en-US" sz="1600" dirty="0" smtClean="0">
                <a:latin typeface="メイリオ" panose="020B0604030504040204" pitchFamily="50" charset="-128"/>
                <a:ea typeface="メイリオ" panose="020B0604030504040204" pitchFamily="50" charset="-128"/>
              </a:rPr>
              <a:t>、６つを</a:t>
            </a:r>
            <a:r>
              <a:rPr lang="ja-JP" altLang="en-US" sz="1600" dirty="0">
                <a:latin typeface="メイリオ" panose="020B0604030504040204" pitchFamily="50" charset="-128"/>
                <a:ea typeface="メイリオ" panose="020B0604030504040204" pitchFamily="50" charset="-128"/>
              </a:rPr>
              <a:t>推進方針を掲げ推進します</a:t>
            </a:r>
            <a:r>
              <a:rPr lang="ja-JP" altLang="en-US" sz="1600" dirty="0"/>
              <a:t>。</a:t>
            </a:r>
            <a:endParaRPr lang="en-US" altLang="ja-JP" sz="1600" dirty="0"/>
          </a:p>
        </p:txBody>
      </p:sp>
      <p:sp>
        <p:nvSpPr>
          <p:cNvPr id="17" name="テキスト ボックス 16"/>
          <p:cNvSpPr txBox="1"/>
          <p:nvPr/>
        </p:nvSpPr>
        <p:spPr>
          <a:xfrm>
            <a:off x="470810" y="239611"/>
            <a:ext cx="4574114" cy="707886"/>
          </a:xfrm>
          <a:prstGeom prst="rect">
            <a:avLst/>
          </a:prstGeom>
          <a:noFill/>
          <a:ln>
            <a:noFill/>
          </a:ln>
        </p:spPr>
        <p:txBody>
          <a:bodyPr wrap="square" rtlCol="0" anchor="ctr" anchorCtr="0">
            <a:spAutoFit/>
          </a:bodyPr>
          <a:lstStyle/>
          <a:p>
            <a:r>
              <a:rPr kumimoji="1" lang="en-US" altLang="ja-JP" sz="4000" b="1" dirty="0" smtClean="0">
                <a:solidFill>
                  <a:schemeClr val="bg2">
                    <a:lumMod val="25000"/>
                  </a:schemeClr>
                </a:solidFill>
                <a:latin typeface="メイリオ" panose="020B0604030504040204" pitchFamily="50" charset="-128"/>
                <a:ea typeface="メイリオ" panose="020B0604030504040204" pitchFamily="50" charset="-128"/>
              </a:rPr>
              <a:t>Ⅲ </a:t>
            </a:r>
            <a:r>
              <a:rPr kumimoji="1" lang="ja-JP" altLang="en-US" sz="4000" b="1" dirty="0" smtClean="0">
                <a:solidFill>
                  <a:schemeClr val="bg2">
                    <a:lumMod val="25000"/>
                  </a:schemeClr>
                </a:solidFill>
                <a:latin typeface="メイリオ" panose="020B0604030504040204" pitchFamily="50" charset="-128"/>
                <a:ea typeface="メイリオ" panose="020B0604030504040204" pitchFamily="50" charset="-128"/>
              </a:rPr>
              <a:t>取組み方針</a:t>
            </a:r>
            <a:endParaRPr kumimoji="1" lang="ja-JP" altLang="en-US" sz="40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135811" y="3744916"/>
            <a:ext cx="6070144" cy="400110"/>
          </a:xfrm>
          <a:prstGeom prst="rect">
            <a:avLst/>
          </a:prstGeom>
          <a:solidFill>
            <a:srgbClr val="435F88"/>
          </a:solidFill>
          <a:ln>
            <a:solidFill>
              <a:schemeClr val="bg2"/>
            </a:solidFill>
          </a:ln>
        </p:spPr>
        <p:txBody>
          <a:bodyPr wrap="square" rtlCol="0" anchor="ctr" anchorCtr="0">
            <a:spAutoFit/>
          </a:bodyPr>
          <a:lstStyle/>
          <a:p>
            <a:r>
              <a:rPr kumimoji="1" lang="ja-JP" altLang="en-US" sz="2000" b="1" dirty="0" smtClean="0">
                <a:solidFill>
                  <a:schemeClr val="accent2">
                    <a:lumMod val="20000"/>
                    <a:lumOff val="80000"/>
                  </a:schemeClr>
                </a:solidFill>
                <a:latin typeface="Meiryo UI" panose="020B0604030504040204" pitchFamily="50" charset="-128"/>
                <a:ea typeface="Meiryo UI" panose="020B0604030504040204" pitchFamily="50" charset="-128"/>
              </a:rPr>
              <a:t>混雑緩和のためのテクノロジーの活用</a:t>
            </a:r>
            <a:r>
              <a:rPr kumimoji="1" lang="ja-JP" altLang="en-US" sz="1200" b="1" dirty="0" smtClean="0">
                <a:solidFill>
                  <a:schemeClr val="accent2">
                    <a:lumMod val="20000"/>
                    <a:lumOff val="80000"/>
                  </a:schemeClr>
                </a:solidFill>
                <a:latin typeface="Meiryo UI" panose="020B0604030504040204" pitchFamily="50" charset="-128"/>
                <a:ea typeface="Meiryo UI" panose="020B0604030504040204" pitchFamily="50" charset="-128"/>
              </a:rPr>
              <a:t>（</a:t>
            </a:r>
            <a:r>
              <a:rPr kumimoji="1" lang="en-US" altLang="ja-JP" sz="1200" b="1" dirty="0">
                <a:solidFill>
                  <a:schemeClr val="accent2">
                    <a:lumMod val="20000"/>
                    <a:lumOff val="80000"/>
                  </a:schemeClr>
                </a:solidFill>
                <a:latin typeface="Meiryo UI" panose="020B0604030504040204" pitchFamily="50" charset="-128"/>
                <a:ea typeface="Meiryo UI" panose="020B0604030504040204" pitchFamily="50" charset="-128"/>
              </a:rPr>
              <a:t> WEB</a:t>
            </a:r>
            <a:r>
              <a:rPr kumimoji="1" lang="ja-JP" altLang="en-US" sz="1200" b="1" dirty="0">
                <a:solidFill>
                  <a:schemeClr val="accent2">
                    <a:lumMod val="20000"/>
                    <a:lumOff val="80000"/>
                  </a:schemeClr>
                </a:solidFill>
                <a:latin typeface="Meiryo UI" panose="020B0604030504040204" pitchFamily="50" charset="-128"/>
                <a:ea typeface="Meiryo UI" panose="020B0604030504040204" pitchFamily="50" charset="-128"/>
              </a:rPr>
              <a:t>面談・予約機能など</a:t>
            </a:r>
            <a:r>
              <a:rPr kumimoji="1" lang="ja-JP" altLang="en-US" sz="1200" b="1" dirty="0" smtClean="0">
                <a:solidFill>
                  <a:schemeClr val="accent2">
                    <a:lumMod val="20000"/>
                    <a:lumOff val="80000"/>
                  </a:schemeClr>
                </a:solidFill>
                <a:latin typeface="Meiryo UI" panose="020B0604030504040204" pitchFamily="50" charset="-128"/>
                <a:ea typeface="Meiryo UI" panose="020B0604030504040204" pitchFamily="50" charset="-128"/>
              </a:rPr>
              <a:t>）</a:t>
            </a:r>
            <a:endParaRPr kumimoji="1" lang="ja-JP" altLang="en-US" sz="1200" b="1" dirty="0">
              <a:solidFill>
                <a:schemeClr val="accent2">
                  <a:lumMod val="20000"/>
                  <a:lumOff val="8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191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1038145" y="1860461"/>
            <a:ext cx="10996012" cy="2555100"/>
          </a:xfrm>
        </p:spPr>
        <p:txBody>
          <a:bodyPr>
            <a:noAutofit/>
          </a:bodyPr>
          <a:lstStyle/>
          <a:p>
            <a:pPr marL="182880" indent="-457200">
              <a:spcBef>
                <a:spcPts val="0"/>
              </a:spcBef>
            </a:pPr>
            <a:r>
              <a:rPr lang="ja-JP" altLang="en-US" sz="2400" dirty="0"/>
              <a:t>「大阪市</a:t>
            </a:r>
            <a:r>
              <a:rPr lang="ja-JP" altLang="en-US" sz="2400" dirty="0" smtClean="0"/>
              <a:t>行政手続きオンライン化</a:t>
            </a:r>
            <a:r>
              <a:rPr lang="ja-JP" altLang="en-US" sz="2400" dirty="0"/>
              <a:t>推進計画」に示す、第３段階を実現するため、</a:t>
            </a:r>
            <a:r>
              <a:rPr lang="ja-JP" altLang="en-US" sz="2400" dirty="0" smtClean="0"/>
              <a:t>オンラ</a:t>
            </a:r>
            <a:r>
              <a:rPr lang="en-US" altLang="ja-JP" sz="2400" dirty="0" smtClean="0"/>
              <a:t/>
            </a:r>
            <a:br>
              <a:rPr lang="en-US" altLang="ja-JP" sz="2400" dirty="0" smtClean="0"/>
            </a:br>
            <a:r>
              <a:rPr lang="ja-JP" altLang="en-US" sz="2400" dirty="0" smtClean="0"/>
              <a:t>　 イン申請された</a:t>
            </a:r>
            <a:r>
              <a:rPr lang="ja-JP" altLang="en-US" sz="2400" dirty="0"/>
              <a:t>申請情報を各業務システムに連携する手法を検討します</a:t>
            </a:r>
            <a:r>
              <a:rPr lang="ja-JP" altLang="en-US" sz="2400" dirty="0" smtClean="0"/>
              <a:t>。</a:t>
            </a:r>
            <a:endParaRPr lang="en-US" altLang="ja-JP" sz="2400" dirty="0" smtClean="0"/>
          </a:p>
          <a:p>
            <a:pPr marL="457200" lvl="1" indent="-457200">
              <a:spcBef>
                <a:spcPts val="0"/>
              </a:spcBef>
              <a:buClr>
                <a:schemeClr val="accent1">
                  <a:lumMod val="75000"/>
                </a:schemeClr>
              </a:buClr>
            </a:pPr>
            <a:r>
              <a:rPr lang="ja-JP" altLang="en-US" dirty="0" smtClean="0"/>
              <a:t>その</a:t>
            </a:r>
            <a:r>
              <a:rPr lang="ja-JP" altLang="en-JP" dirty="0" smtClean="0"/>
              <a:t>第一</a:t>
            </a:r>
            <a:r>
              <a:rPr lang="ja-JP" altLang="en-JP" dirty="0"/>
              <a:t>段階として</a:t>
            </a:r>
            <a:r>
              <a:rPr lang="ja-JP" altLang="en-US" dirty="0"/>
              <a:t>、統合端末からの行政オンラインシステム閲覧、及び統合プリンタでの帳票印刷を実現し、業務負荷軽減を</a:t>
            </a:r>
            <a:r>
              <a:rPr lang="ja-JP" altLang="en-US" dirty="0" smtClean="0"/>
              <a:t>図ります。</a:t>
            </a:r>
            <a:endParaRPr lang="ja-JP" altLang="en-US" dirty="0"/>
          </a:p>
          <a:p>
            <a:pPr marL="457200" lvl="1" indent="-457200">
              <a:spcBef>
                <a:spcPts val="0"/>
              </a:spcBef>
              <a:buClr>
                <a:schemeClr val="accent1">
                  <a:lumMod val="75000"/>
                </a:schemeClr>
              </a:buClr>
            </a:pPr>
            <a:r>
              <a:rPr lang="ja-JP" altLang="en-US" dirty="0"/>
              <a:t>第二段階として、統合基盤システムと行政オンラインシステムの連携を実現し、</a:t>
            </a:r>
            <a:r>
              <a:rPr lang="ja-JP" altLang="en-JP" dirty="0"/>
              <a:t>業務システム</a:t>
            </a:r>
            <a:r>
              <a:rPr lang="ja-JP" altLang="en-US" dirty="0"/>
              <a:t>との情報連携を検討して</a:t>
            </a:r>
            <a:r>
              <a:rPr lang="ja-JP" altLang="en-US" dirty="0" smtClean="0"/>
              <a:t>いきます。（</a:t>
            </a:r>
            <a:r>
              <a:rPr lang="en-US" altLang="ja-JP" dirty="0" smtClean="0"/>
              <a:t>2020</a:t>
            </a:r>
            <a:r>
              <a:rPr lang="ja-JP" altLang="en-US" dirty="0" smtClean="0"/>
              <a:t>年度から検討開始）</a:t>
            </a:r>
            <a:endParaRPr lang="en-JP" altLang="ja-JP" dirty="0"/>
          </a:p>
        </p:txBody>
      </p:sp>
      <p:sp>
        <p:nvSpPr>
          <p:cNvPr id="8" name="テキスト ボックス 7"/>
          <p:cNvSpPr txBox="1"/>
          <p:nvPr/>
        </p:nvSpPr>
        <p:spPr>
          <a:xfrm>
            <a:off x="515021" y="209222"/>
            <a:ext cx="10833335" cy="707886"/>
          </a:xfrm>
          <a:prstGeom prst="rect">
            <a:avLst/>
          </a:prstGeom>
          <a:noFill/>
          <a:ln>
            <a:noFill/>
          </a:ln>
        </p:spPr>
        <p:txBody>
          <a:bodyPr wrap="square" rtlCol="0" anchor="ctr" anchorCtr="0">
            <a:spAutoFit/>
          </a:bodyPr>
          <a:lstStyle/>
          <a:p>
            <a:r>
              <a:rPr kumimoji="1" lang="en-US" altLang="ja-JP" sz="4000" b="1" dirty="0">
                <a:solidFill>
                  <a:schemeClr val="bg2">
                    <a:lumMod val="25000"/>
                  </a:schemeClr>
                </a:solidFill>
                <a:latin typeface="メイリオ" panose="020B0604030504040204" pitchFamily="50" charset="-128"/>
                <a:ea typeface="メイリオ" panose="020B0604030504040204" pitchFamily="50" charset="-128"/>
              </a:rPr>
              <a:t>Ⅳ</a:t>
            </a:r>
            <a:r>
              <a:rPr kumimoji="1" lang="en-US" altLang="ja-JP" sz="4000" b="1" dirty="0" smtClean="0">
                <a:solidFill>
                  <a:schemeClr val="bg2">
                    <a:lumMod val="25000"/>
                  </a:schemeClr>
                </a:solidFill>
                <a:latin typeface="メイリオ" panose="020B0604030504040204" pitchFamily="50" charset="-128"/>
                <a:ea typeface="メイリオ" panose="020B0604030504040204" pitchFamily="50" charset="-128"/>
              </a:rPr>
              <a:t> </a:t>
            </a:r>
            <a:r>
              <a:rPr kumimoji="1" lang="ja-JP" altLang="en-US" sz="4000" b="1" dirty="0" smtClean="0">
                <a:solidFill>
                  <a:schemeClr val="bg2">
                    <a:lumMod val="25000"/>
                  </a:schemeClr>
                </a:solidFill>
                <a:latin typeface="メイリオ" panose="020B0604030504040204" pitchFamily="50" charset="-128"/>
                <a:ea typeface="メイリオ" panose="020B0604030504040204" pitchFamily="50" charset="-128"/>
              </a:rPr>
              <a:t>取組み方針にかかる今後の方向性</a:t>
            </a:r>
            <a:endParaRPr kumimoji="1" lang="ja-JP" altLang="en-US" sz="40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75619" y="1229067"/>
            <a:ext cx="7059129" cy="584775"/>
          </a:xfrm>
          <a:prstGeom prst="rect">
            <a:avLst/>
          </a:prstGeom>
          <a:noFill/>
          <a:ln>
            <a:noFill/>
          </a:ln>
        </p:spPr>
        <p:txBody>
          <a:bodyPr wrap="square" rtlCol="0" anchor="ctr" anchorCtr="0">
            <a:spAutoFit/>
          </a:bodyPr>
          <a:lstStyle/>
          <a:p>
            <a:r>
              <a:rPr kumimoji="1"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〇 業務システムとの連携</a:t>
            </a:r>
            <a:endParaRPr kumimoji="1" lang="ja-JP" altLang="en-US" sz="32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75619" y="4418252"/>
            <a:ext cx="7059129" cy="584775"/>
          </a:xfrm>
          <a:prstGeom prst="rect">
            <a:avLst/>
          </a:prstGeom>
          <a:noFill/>
          <a:ln>
            <a:noFill/>
          </a:ln>
        </p:spPr>
        <p:txBody>
          <a:bodyPr wrap="square" rtlCol="0" anchor="ctr" anchorCtr="0">
            <a:spAutoFit/>
          </a:bodyPr>
          <a:lstStyle/>
          <a:p>
            <a:r>
              <a:rPr kumimoji="1"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〇 「スマート申請」の推進等</a:t>
            </a:r>
            <a:endParaRPr kumimoji="1" lang="ja-JP" altLang="en-US" sz="32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2" name="コンテンツ プレースホルダー 2"/>
          <p:cNvSpPr txBox="1">
            <a:spLocks/>
          </p:cNvSpPr>
          <p:nvPr/>
        </p:nvSpPr>
        <p:spPr>
          <a:xfrm>
            <a:off x="1038145" y="5024479"/>
            <a:ext cx="10996012" cy="1527323"/>
          </a:xfrm>
          <a:prstGeom prst="rect">
            <a:avLst/>
          </a:prstGeom>
        </p:spPr>
        <p:txBody>
          <a:bodyPr vert="horz" rtlCol="0">
            <a:normAutofit lnSpcReduction="10000"/>
          </a:bodyPr>
          <a:lstStyle>
            <a:lvl1pPr marL="274320" indent="-274320" algn="l" rtl="0" eaLnBrk="1" latinLnBrk="0" hangingPunct="1">
              <a:spcBef>
                <a:spcPts val="580"/>
              </a:spcBef>
              <a:buClr>
                <a:schemeClr val="accent1">
                  <a:lumMod val="75000"/>
                </a:schemeClr>
              </a:buClr>
              <a:buSzPct val="85000"/>
              <a:buFont typeface="Wingdings 2"/>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eiryo UI" panose="020B0604030504040204" pitchFamily="50" charset="-128"/>
                <a:ea typeface="Meiryo UI" panose="020B0604030504040204" pitchFamily="50" charset="-128"/>
                <a:cs typeface="+mn-cs"/>
              </a:defRPr>
            </a:lvl4pPr>
            <a:lvl5pPr marL="1371600" indent="-228600" algn="l" rtl="0" eaLnBrk="1" latinLnBrk="0" hangingPunct="1">
              <a:spcBef>
                <a:spcPts val="370"/>
              </a:spcBef>
              <a:buClr>
                <a:schemeClr val="accent3">
                  <a:lumMod val="75000"/>
                </a:schemeClr>
              </a:buClr>
              <a:buFontTx/>
              <a:buChar char="o"/>
              <a:defRPr kumimoji="1" sz="2000" kern="1200">
                <a:solidFill>
                  <a:schemeClr val="tx1"/>
                </a:solidFill>
                <a:latin typeface="Meiryo UI" panose="020B0604030504040204" pitchFamily="50" charset="-128"/>
                <a:ea typeface="Meiryo UI" panose="020B0604030504040204" pitchFamily="50" charset="-128"/>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1"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1" sz="1800" kern="1200">
                <a:solidFill>
                  <a:schemeClr val="tx1"/>
                </a:solidFill>
                <a:latin typeface="+mn-lt"/>
                <a:ea typeface="+mn-ea"/>
                <a:cs typeface="+mn-cs"/>
              </a:defRPr>
            </a:lvl9pPr>
          </a:lstStyle>
          <a:p>
            <a:pPr marL="457200" lvl="1" indent="-457200">
              <a:spcBef>
                <a:spcPts val="0"/>
              </a:spcBef>
              <a:buClr>
                <a:schemeClr val="accent1">
                  <a:lumMod val="75000"/>
                </a:schemeClr>
              </a:buClr>
            </a:pPr>
            <a:r>
              <a:rPr lang="ja-JP" altLang="en-US" dirty="0" smtClean="0"/>
              <a:t>行政</a:t>
            </a:r>
            <a:r>
              <a:rPr lang="ja-JP" altLang="en-US" dirty="0"/>
              <a:t>オンラインシステムの</a:t>
            </a:r>
            <a:r>
              <a:rPr lang="ja-JP" altLang="en-US" dirty="0" smtClean="0"/>
              <a:t>機能の活用により、</a:t>
            </a:r>
            <a:r>
              <a:rPr lang="ja-JP" altLang="en-US" dirty="0"/>
              <a:t>すべての市民がデジタルファーストを実感できること</a:t>
            </a:r>
            <a:r>
              <a:rPr lang="ja-JP" altLang="en-US" dirty="0" smtClean="0"/>
              <a:t>をめざします。</a:t>
            </a:r>
            <a:endParaRPr lang="en-US" altLang="ja-JP" dirty="0" smtClean="0"/>
          </a:p>
          <a:p>
            <a:pPr marL="457200" lvl="1" indent="-457200">
              <a:spcBef>
                <a:spcPts val="0"/>
              </a:spcBef>
              <a:buClr>
                <a:schemeClr val="accent1">
                  <a:lumMod val="75000"/>
                </a:schemeClr>
              </a:buClr>
            </a:pPr>
            <a:r>
              <a:rPr lang="ja-JP" altLang="en-US" dirty="0" smtClean="0"/>
              <a:t>窓口の混雑緩和に向け、</a:t>
            </a:r>
            <a:r>
              <a:rPr lang="en-US" altLang="ja-JP" dirty="0"/>
              <a:t>WEB</a:t>
            </a:r>
            <a:r>
              <a:rPr lang="ja-JP" altLang="en-US" dirty="0"/>
              <a:t>面談、面談予約</a:t>
            </a:r>
            <a:r>
              <a:rPr lang="ja-JP" altLang="en-US" dirty="0" smtClean="0"/>
              <a:t>などのテクノロジー</a:t>
            </a:r>
            <a:r>
              <a:rPr lang="ja-JP" altLang="en-US" dirty="0"/>
              <a:t>の</a:t>
            </a:r>
            <a:r>
              <a:rPr lang="ja-JP" altLang="en-US" dirty="0" smtClean="0"/>
              <a:t>積極的</a:t>
            </a:r>
            <a:r>
              <a:rPr lang="ja-JP" altLang="en-US" dirty="0"/>
              <a:t>な</a:t>
            </a:r>
            <a:r>
              <a:rPr lang="ja-JP" altLang="en-US" dirty="0" smtClean="0"/>
              <a:t>活用推進を図ります。</a:t>
            </a:r>
            <a:endParaRPr lang="ja-JP" altLang="en-US" dirty="0"/>
          </a:p>
        </p:txBody>
      </p:sp>
    </p:spTree>
    <p:extLst>
      <p:ext uri="{BB962C8B-B14F-4D97-AF65-F5344CB8AC3E}">
        <p14:creationId xmlns:p14="http://schemas.microsoft.com/office/powerpoint/2010/main" val="11953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73741" y="135264"/>
            <a:ext cx="10515600" cy="634192"/>
          </a:xfrm>
        </p:spPr>
        <p:txBody>
          <a:bodyPr>
            <a:normAutofit fontScale="90000"/>
          </a:bodyPr>
          <a:lstStyle/>
          <a:p>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オンライン</a:t>
            </a:r>
            <a:r>
              <a:rPr lang="ja-JP" altLang="en-US" b="1" dirty="0">
                <a:solidFill>
                  <a:schemeClr val="accent5">
                    <a:lumMod val="50000"/>
                  </a:schemeClr>
                </a:solidFill>
                <a:latin typeface="Meiryo UI" panose="020B0604030504040204" pitchFamily="50" charset="-128"/>
                <a:ea typeface="Meiryo UI" panose="020B0604030504040204" pitchFamily="50" charset="-128"/>
              </a:rPr>
              <a:t>手続</a:t>
            </a: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きの拡充</a:t>
            </a:r>
            <a:endParaRPr lang="ja-JP" altLang="en-US"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08" name="四角形: 角を丸くする 89">
            <a:extLst>
              <a:ext uri="{FF2B5EF4-FFF2-40B4-BE49-F238E27FC236}">
                <a16:creationId xmlns:a16="http://schemas.microsoft.com/office/drawing/2014/main" id="{261ECB33-0FAD-4FA6-B7DE-D068929650EA}"/>
              </a:ext>
            </a:extLst>
          </p:cNvPr>
          <p:cNvSpPr/>
          <p:nvPr/>
        </p:nvSpPr>
        <p:spPr>
          <a:xfrm>
            <a:off x="6972216" y="1973329"/>
            <a:ext cx="4688077" cy="990740"/>
          </a:xfrm>
          <a:prstGeom prst="roundRect">
            <a:avLst>
              <a:gd name="adj" fmla="val 7217"/>
            </a:avLst>
          </a:prstGeom>
          <a:solidFill>
            <a:srgbClr val="EBF1DE"/>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9" name="四角形: 角を丸くする 23">
            <a:extLst>
              <a:ext uri="{FF2B5EF4-FFF2-40B4-BE49-F238E27FC236}">
                <a16:creationId xmlns:a16="http://schemas.microsoft.com/office/drawing/2014/main" id="{A438B43D-883D-4F26-A411-BC59904E2AE3}"/>
              </a:ext>
            </a:extLst>
          </p:cNvPr>
          <p:cNvSpPr/>
          <p:nvPr/>
        </p:nvSpPr>
        <p:spPr>
          <a:xfrm>
            <a:off x="862277" y="1975710"/>
            <a:ext cx="1351296" cy="1094460"/>
          </a:xfrm>
          <a:prstGeom prst="roundRect">
            <a:avLst>
              <a:gd name="adj" fmla="val 17219"/>
            </a:avLst>
          </a:prstGeom>
          <a:solidFill>
            <a:srgbClr val="F2DCDB"/>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0"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67344" y="2210955"/>
            <a:ext cx="344521" cy="517789"/>
          </a:xfrm>
          <a:prstGeom prst="rect">
            <a:avLst/>
          </a:prstGeom>
        </p:spPr>
      </p:pic>
      <p:pic>
        <p:nvPicPr>
          <p:cNvPr id="115" name="コンテンツ プレースホルダー 21">
            <a:extLst>
              <a:ext uri="{FF2B5EF4-FFF2-40B4-BE49-F238E27FC236}">
                <a16:creationId xmlns:a16="http://schemas.microsoft.com/office/drawing/2014/main" id="{3CF5A47E-56E8-49C9-A4BA-7B3E818769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2535" y="2251302"/>
            <a:ext cx="244662" cy="442550"/>
          </a:xfrm>
          <a:prstGeom prst="rect">
            <a:avLst/>
          </a:prstGeom>
        </p:spPr>
      </p:pic>
      <p:sp>
        <p:nvSpPr>
          <p:cNvPr id="116" name="テキスト ボックス 115">
            <a:extLst>
              <a:ext uri="{FF2B5EF4-FFF2-40B4-BE49-F238E27FC236}">
                <a16:creationId xmlns:a16="http://schemas.microsoft.com/office/drawing/2014/main" id="{E8F89956-FBF4-424E-91DF-89A69CE940E0}"/>
              </a:ext>
            </a:extLst>
          </p:cNvPr>
          <p:cNvSpPr txBox="1"/>
          <p:nvPr/>
        </p:nvSpPr>
        <p:spPr>
          <a:xfrm>
            <a:off x="2744275" y="1612381"/>
            <a:ext cx="3419358" cy="302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rtl="0">
              <a:defRPr lang="ja-jp"/>
            </a:defPPr>
            <a:lvl1pPr marR="0" lvl="0" indent="0" algn="ctr" defTabSz="457200" fontAlgn="auto">
              <a:lnSpc>
                <a:spcPct val="100000"/>
              </a:lnSpc>
              <a:spcBef>
                <a:spcPts val="0"/>
              </a:spcBef>
              <a:spcAft>
                <a:spcPts val="0"/>
              </a:spcAft>
              <a:buClrTx/>
              <a:buSzTx/>
              <a:buFontTx/>
              <a:buNone/>
              <a:tabLst/>
              <a:defRPr kumimoji="1" sz="1400" b="1" i="0" u="none" strike="noStrike" cap="none" spc="0" normalizeH="0" baseline="0">
                <a:ln>
                  <a:noFill/>
                </a:ln>
                <a:solidFill>
                  <a:prstClr val="white"/>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行政オンラインシステム</a:t>
            </a:r>
          </a:p>
        </p:txBody>
      </p:sp>
      <p:pic>
        <p:nvPicPr>
          <p:cNvPr id="117"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5126" y="2168319"/>
            <a:ext cx="345600" cy="488610"/>
          </a:xfrm>
          <a:prstGeom prst="rect">
            <a:avLst/>
          </a:prstGeom>
        </p:spPr>
      </p:pic>
      <p:sp>
        <p:nvSpPr>
          <p:cNvPr id="118" name="四角形: 角を丸くする 48">
            <a:extLst>
              <a:ext uri="{FF2B5EF4-FFF2-40B4-BE49-F238E27FC236}">
                <a16:creationId xmlns:a16="http://schemas.microsoft.com/office/drawing/2014/main" id="{6D52A8F7-B28A-4305-AB03-B275F843DB5D}"/>
              </a:ext>
            </a:extLst>
          </p:cNvPr>
          <p:cNvSpPr/>
          <p:nvPr/>
        </p:nvSpPr>
        <p:spPr>
          <a:xfrm>
            <a:off x="831274" y="1622430"/>
            <a:ext cx="1393061" cy="294953"/>
          </a:xfrm>
          <a:prstGeom prst="roundRect">
            <a:avLst>
              <a:gd name="adj" fmla="val 50000"/>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利用者</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9" name="四角形: 角を丸くする 50">
            <a:extLst>
              <a:ext uri="{FF2B5EF4-FFF2-40B4-BE49-F238E27FC236}">
                <a16:creationId xmlns:a16="http://schemas.microsoft.com/office/drawing/2014/main" id="{30C0B28D-717B-40CA-A990-9E22DC094187}"/>
              </a:ext>
            </a:extLst>
          </p:cNvPr>
          <p:cNvSpPr/>
          <p:nvPr/>
        </p:nvSpPr>
        <p:spPr>
          <a:xfrm>
            <a:off x="6954802" y="1612381"/>
            <a:ext cx="4709976" cy="294953"/>
          </a:xfrm>
          <a:prstGeom prst="roundRect">
            <a:avLst>
              <a:gd name="adj" fmla="val 50000"/>
            </a:avLst>
          </a:prstGeom>
          <a:solidFill>
            <a:srgbClr val="4F62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120" name="テキスト ボックス 119">
            <a:extLst>
              <a:ext uri="{FF2B5EF4-FFF2-40B4-BE49-F238E27FC236}">
                <a16:creationId xmlns:a16="http://schemas.microsoft.com/office/drawing/2014/main" id="{15875577-74F0-41CC-84BB-84C7B8293A6A}"/>
              </a:ext>
            </a:extLst>
          </p:cNvPr>
          <p:cNvSpPr txBox="1"/>
          <p:nvPr/>
        </p:nvSpPr>
        <p:spPr>
          <a:xfrm>
            <a:off x="3674800" y="2104421"/>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オンライン申請</a:t>
            </a:r>
          </a:p>
        </p:txBody>
      </p:sp>
      <p:pic>
        <p:nvPicPr>
          <p:cNvPr id="121"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31077" y="2251302"/>
            <a:ext cx="417564" cy="370470"/>
          </a:xfrm>
          <a:prstGeom prst="rect">
            <a:avLst/>
          </a:prstGeom>
        </p:spPr>
      </p:pic>
      <p:sp>
        <p:nvSpPr>
          <p:cNvPr id="122" name="四角形: 角を丸くする 1">
            <a:extLst>
              <a:ext uri="{FF2B5EF4-FFF2-40B4-BE49-F238E27FC236}">
                <a16:creationId xmlns:a16="http://schemas.microsoft.com/office/drawing/2014/main" id="{A1A4F749-64E8-42A2-8EE1-DB5DEB76B7EB}"/>
              </a:ext>
            </a:extLst>
          </p:cNvPr>
          <p:cNvSpPr/>
          <p:nvPr/>
        </p:nvSpPr>
        <p:spPr>
          <a:xfrm>
            <a:off x="1329331" y="2555012"/>
            <a:ext cx="213601" cy="15989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3" name="四角形: 角を丸くする 105">
            <a:extLst>
              <a:ext uri="{FF2B5EF4-FFF2-40B4-BE49-F238E27FC236}">
                <a16:creationId xmlns:a16="http://schemas.microsoft.com/office/drawing/2014/main" id="{44B2881D-2BC9-4C64-9C92-C1B53170E2F4}"/>
              </a:ext>
            </a:extLst>
          </p:cNvPr>
          <p:cNvSpPr/>
          <p:nvPr/>
        </p:nvSpPr>
        <p:spPr>
          <a:xfrm>
            <a:off x="1536605" y="2555012"/>
            <a:ext cx="213601" cy="15989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四角形: 角を丸くする 147">
            <a:extLst>
              <a:ext uri="{FF2B5EF4-FFF2-40B4-BE49-F238E27FC236}">
                <a16:creationId xmlns:a16="http://schemas.microsoft.com/office/drawing/2014/main" id="{F558FE63-C5DF-40F9-8DCF-7F15E82E8FDE}"/>
              </a:ext>
            </a:extLst>
          </p:cNvPr>
          <p:cNvSpPr/>
          <p:nvPr/>
        </p:nvSpPr>
        <p:spPr>
          <a:xfrm>
            <a:off x="6954801" y="3084941"/>
            <a:ext cx="4684515" cy="294953"/>
          </a:xfrm>
          <a:prstGeom prst="roundRect">
            <a:avLst>
              <a:gd name="adj" fmla="val 50000"/>
            </a:avLst>
          </a:prstGeom>
          <a:solidFill>
            <a:srgbClr val="98480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125" name="四角形: 角を丸くする 149">
            <a:extLst>
              <a:ext uri="{FF2B5EF4-FFF2-40B4-BE49-F238E27FC236}">
                <a16:creationId xmlns:a16="http://schemas.microsoft.com/office/drawing/2014/main" id="{554A022B-0898-46EC-BFE4-2996CFE6737A}"/>
              </a:ext>
            </a:extLst>
          </p:cNvPr>
          <p:cNvSpPr/>
          <p:nvPr/>
        </p:nvSpPr>
        <p:spPr>
          <a:xfrm>
            <a:off x="6950921" y="3462246"/>
            <a:ext cx="4688395" cy="1059733"/>
          </a:xfrm>
          <a:prstGeom prst="roundRect">
            <a:avLst>
              <a:gd name="adj" fmla="val 7217"/>
            </a:avLst>
          </a:prstGeom>
          <a:solidFill>
            <a:srgbClr val="FDEADA"/>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6" name="四角形: 角を丸くする 172">
            <a:extLst>
              <a:ext uri="{FF2B5EF4-FFF2-40B4-BE49-F238E27FC236}">
                <a16:creationId xmlns:a16="http://schemas.microsoft.com/office/drawing/2014/main" id="{23CF080F-2303-4327-A2B3-7EB552EC4DCC}"/>
              </a:ext>
            </a:extLst>
          </p:cNvPr>
          <p:cNvSpPr/>
          <p:nvPr/>
        </p:nvSpPr>
        <p:spPr>
          <a:xfrm>
            <a:off x="6972216" y="4658765"/>
            <a:ext cx="4667100" cy="294953"/>
          </a:xfrm>
          <a:prstGeom prst="roundRect">
            <a:avLst>
              <a:gd name="adj" fmla="val 50000"/>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127" name="四角形: 角を丸くする 173">
            <a:extLst>
              <a:ext uri="{FF2B5EF4-FFF2-40B4-BE49-F238E27FC236}">
                <a16:creationId xmlns:a16="http://schemas.microsoft.com/office/drawing/2014/main" id="{90AD3E44-4174-4386-9BE4-9FACBD813C91}"/>
              </a:ext>
            </a:extLst>
          </p:cNvPr>
          <p:cNvSpPr/>
          <p:nvPr/>
        </p:nvSpPr>
        <p:spPr>
          <a:xfrm>
            <a:off x="6972216" y="5090504"/>
            <a:ext cx="4667100" cy="1094121"/>
          </a:xfrm>
          <a:prstGeom prst="roundRect">
            <a:avLst>
              <a:gd name="adj" fmla="val 7217"/>
            </a:avLst>
          </a:prstGeom>
          <a:solidFill>
            <a:schemeClr val="accent1">
              <a:lumMod val="20000"/>
              <a:lumOff val="80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8"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5126" y="5314604"/>
            <a:ext cx="345600" cy="488610"/>
          </a:xfrm>
          <a:prstGeom prst="rect">
            <a:avLst/>
          </a:prstGeom>
        </p:spPr>
      </p:pic>
      <p:pic>
        <p:nvPicPr>
          <p:cNvPr id="129"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31077" y="5397587"/>
            <a:ext cx="417564" cy="370470"/>
          </a:xfrm>
          <a:prstGeom prst="rect">
            <a:avLst/>
          </a:prstGeom>
        </p:spPr>
      </p:pic>
      <p:pic>
        <p:nvPicPr>
          <p:cNvPr id="130"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5126" y="3685520"/>
            <a:ext cx="345600" cy="488610"/>
          </a:xfrm>
          <a:prstGeom prst="rect">
            <a:avLst/>
          </a:prstGeom>
        </p:spPr>
      </p:pic>
      <p:pic>
        <p:nvPicPr>
          <p:cNvPr id="131"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31077" y="3768503"/>
            <a:ext cx="417564" cy="370470"/>
          </a:xfrm>
          <a:prstGeom prst="rect">
            <a:avLst/>
          </a:prstGeom>
        </p:spPr>
      </p:pic>
      <p:sp>
        <p:nvSpPr>
          <p:cNvPr id="132" name="テキスト ボックス 131">
            <a:extLst>
              <a:ext uri="{FF2B5EF4-FFF2-40B4-BE49-F238E27FC236}">
                <a16:creationId xmlns:a16="http://schemas.microsoft.com/office/drawing/2014/main" id="{E8F89956-FBF4-424E-91DF-89A69CE940E0}"/>
              </a:ext>
            </a:extLst>
          </p:cNvPr>
          <p:cNvSpPr txBox="1"/>
          <p:nvPr/>
        </p:nvSpPr>
        <p:spPr>
          <a:xfrm>
            <a:off x="9066571" y="2278013"/>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sp>
        <p:nvSpPr>
          <p:cNvPr id="133" name="テキスト ボックス 132">
            <a:extLst>
              <a:ext uri="{FF2B5EF4-FFF2-40B4-BE49-F238E27FC236}">
                <a16:creationId xmlns:a16="http://schemas.microsoft.com/office/drawing/2014/main" id="{E8F89956-FBF4-424E-91DF-89A69CE940E0}"/>
              </a:ext>
            </a:extLst>
          </p:cNvPr>
          <p:cNvSpPr txBox="1"/>
          <p:nvPr/>
        </p:nvSpPr>
        <p:spPr>
          <a:xfrm>
            <a:off x="9066571" y="3815238"/>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sp>
        <p:nvSpPr>
          <p:cNvPr id="134" name="テキスト ボックス 133">
            <a:extLst>
              <a:ext uri="{FF2B5EF4-FFF2-40B4-BE49-F238E27FC236}">
                <a16:creationId xmlns:a16="http://schemas.microsoft.com/office/drawing/2014/main" id="{E8F89956-FBF4-424E-91DF-89A69CE940E0}"/>
              </a:ext>
            </a:extLst>
          </p:cNvPr>
          <p:cNvSpPr txBox="1"/>
          <p:nvPr/>
        </p:nvSpPr>
        <p:spPr>
          <a:xfrm>
            <a:off x="9066571" y="5465711"/>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cxnSp>
        <p:nvCxnSpPr>
          <p:cNvPr id="135" name="直線矢印コネクタ 134"/>
          <p:cNvCxnSpPr/>
          <p:nvPr/>
        </p:nvCxnSpPr>
        <p:spPr>
          <a:xfrm flipV="1">
            <a:off x="6095026" y="2463013"/>
            <a:ext cx="1868173" cy="68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36" name="直線矢印コネクタ 135"/>
          <p:cNvCxnSpPr/>
          <p:nvPr/>
        </p:nvCxnSpPr>
        <p:spPr>
          <a:xfrm flipV="1">
            <a:off x="6095026" y="3987445"/>
            <a:ext cx="1868173" cy="68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37" name="直線矢印コネクタ 136"/>
          <p:cNvCxnSpPr/>
          <p:nvPr/>
        </p:nvCxnSpPr>
        <p:spPr>
          <a:xfrm flipV="1">
            <a:off x="6095026" y="5606811"/>
            <a:ext cx="1868173" cy="68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38" name="テキスト ボックス 137">
            <a:extLst>
              <a:ext uri="{FF2B5EF4-FFF2-40B4-BE49-F238E27FC236}">
                <a16:creationId xmlns:a16="http://schemas.microsoft.com/office/drawing/2014/main" id="{15875577-74F0-41CC-84BB-84C7B8293A6A}"/>
              </a:ext>
            </a:extLst>
          </p:cNvPr>
          <p:cNvSpPr txBox="1"/>
          <p:nvPr/>
        </p:nvSpPr>
        <p:spPr>
          <a:xfrm>
            <a:off x="5939219" y="2144679"/>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オンライン交付</a:t>
            </a:r>
          </a:p>
        </p:txBody>
      </p:sp>
      <p:pic>
        <p:nvPicPr>
          <p:cNvPr id="139" name="図 138">
            <a:extLst>
              <a:ext uri="{FF2B5EF4-FFF2-40B4-BE49-F238E27FC236}">
                <a16:creationId xmlns:a16="http://schemas.microsoft.com/office/drawing/2014/main" id="{FF591ABC-3F8E-4EEE-8142-F83048B11C70}"/>
              </a:ext>
            </a:extLst>
          </p:cNvPr>
          <p:cNvPicPr>
            <a:picLocks noChangeAspect="1"/>
          </p:cNvPicPr>
          <p:nvPr/>
        </p:nvPicPr>
        <p:blipFill>
          <a:blip r:embed="rId7"/>
          <a:stretch>
            <a:fillRect/>
          </a:stretch>
        </p:blipFill>
        <p:spPr>
          <a:xfrm>
            <a:off x="2940644" y="2177106"/>
            <a:ext cx="1012262" cy="526336"/>
          </a:xfrm>
          <a:prstGeom prst="rect">
            <a:avLst/>
          </a:prstGeom>
          <a:ln w="19050">
            <a:noFill/>
          </a:ln>
        </p:spPr>
      </p:pic>
      <p:cxnSp>
        <p:nvCxnSpPr>
          <p:cNvPr id="140" name="直線矢印コネクタ 139"/>
          <p:cNvCxnSpPr/>
          <p:nvPr/>
        </p:nvCxnSpPr>
        <p:spPr>
          <a:xfrm>
            <a:off x="2007197" y="2463013"/>
            <a:ext cx="93408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41" name="直線矢印コネクタ 140"/>
          <p:cNvCxnSpPr/>
          <p:nvPr/>
        </p:nvCxnSpPr>
        <p:spPr>
          <a:xfrm>
            <a:off x="3989391" y="2461141"/>
            <a:ext cx="126027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42" name="図 141">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194"/>
          <a:stretch/>
        </p:blipFill>
        <p:spPr bwMode="auto">
          <a:xfrm>
            <a:off x="5325082" y="2078978"/>
            <a:ext cx="577486" cy="86719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43" name="図 142">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194"/>
          <a:stretch/>
        </p:blipFill>
        <p:spPr bwMode="auto">
          <a:xfrm>
            <a:off x="5321946" y="3560684"/>
            <a:ext cx="577486" cy="86719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44" name="図 143">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194"/>
          <a:stretch/>
        </p:blipFill>
        <p:spPr bwMode="auto">
          <a:xfrm>
            <a:off x="5342798" y="5203967"/>
            <a:ext cx="577486" cy="86719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45" name="コンテンツ プレースホルダー 11">
            <a:extLst>
              <a:ext uri="{FF2B5EF4-FFF2-40B4-BE49-F238E27FC236}">
                <a16:creationId xmlns:a16="http://schemas.microsoft.com/office/drawing/2014/main" id="{944E514E-618F-40A2-94B0-9095FB5B10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9159" y="4158961"/>
            <a:ext cx="396257" cy="483112"/>
          </a:xfrm>
          <a:prstGeom prst="rect">
            <a:avLst/>
          </a:prstGeom>
        </p:spPr>
      </p:pic>
      <p:pic>
        <p:nvPicPr>
          <p:cNvPr id="146" name="コンテンツ プレースホルダー 11">
            <a:extLst>
              <a:ext uri="{FF2B5EF4-FFF2-40B4-BE49-F238E27FC236}">
                <a16:creationId xmlns:a16="http://schemas.microsoft.com/office/drawing/2014/main" id="{944E514E-618F-40A2-94B0-9095FB5B10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7376" y="2634409"/>
            <a:ext cx="396257" cy="483112"/>
          </a:xfrm>
          <a:prstGeom prst="rect">
            <a:avLst/>
          </a:prstGeom>
        </p:spPr>
      </p:pic>
      <p:pic>
        <p:nvPicPr>
          <p:cNvPr id="147" name="コンテンツ プレースホルダー 11">
            <a:extLst>
              <a:ext uri="{FF2B5EF4-FFF2-40B4-BE49-F238E27FC236}">
                <a16:creationId xmlns:a16="http://schemas.microsoft.com/office/drawing/2014/main" id="{944E514E-618F-40A2-94B0-9095FB5B10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9159" y="5829604"/>
            <a:ext cx="396257" cy="483112"/>
          </a:xfrm>
          <a:prstGeom prst="rect">
            <a:avLst/>
          </a:prstGeom>
        </p:spPr>
      </p:pic>
      <p:cxnSp>
        <p:nvCxnSpPr>
          <p:cNvPr id="148" name="直線矢印コネクタ 147"/>
          <p:cNvCxnSpPr>
            <a:endCxn id="143" idx="1"/>
          </p:cNvCxnSpPr>
          <p:nvPr/>
        </p:nvCxnSpPr>
        <p:spPr>
          <a:xfrm>
            <a:off x="4058988" y="2612736"/>
            <a:ext cx="1262958" cy="13815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9" name="直線矢印コネクタ 148"/>
          <p:cNvCxnSpPr>
            <a:endCxn id="144" idx="1"/>
          </p:cNvCxnSpPr>
          <p:nvPr/>
        </p:nvCxnSpPr>
        <p:spPr>
          <a:xfrm>
            <a:off x="3989391" y="2807544"/>
            <a:ext cx="1353407" cy="28300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0" name="四角形吹き出し 149"/>
          <p:cNvSpPr/>
          <p:nvPr/>
        </p:nvSpPr>
        <p:spPr>
          <a:xfrm>
            <a:off x="1367343" y="3181154"/>
            <a:ext cx="2426453" cy="504365"/>
          </a:xfrm>
          <a:prstGeom prst="wedgeRectCallout">
            <a:avLst>
              <a:gd name="adj1" fmla="val 49831"/>
              <a:gd name="adj2" fmla="val -148935"/>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lgn="ctr">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「手続ナビ」でライフイベントに伴う</a:t>
            </a:r>
          </a:p>
          <a:p>
            <a:pPr algn="ctr"/>
            <a:r>
              <a:rPr kumimoji="1" lang="ja-JP" altLang="en-US" sz="1100" dirty="0">
                <a:latin typeface="Meiryo UI" panose="020B0604030504040204" pitchFamily="50" charset="-128"/>
                <a:ea typeface="Meiryo UI" panose="020B0604030504040204" pitchFamily="50" charset="-128"/>
              </a:rPr>
              <a:t>一連の手続きを案内</a:t>
            </a:r>
          </a:p>
        </p:txBody>
      </p:sp>
      <p:sp>
        <p:nvSpPr>
          <p:cNvPr id="151" name="四角形吹き出し 150"/>
          <p:cNvSpPr/>
          <p:nvPr/>
        </p:nvSpPr>
        <p:spPr>
          <a:xfrm>
            <a:off x="2263200" y="5604210"/>
            <a:ext cx="2522964" cy="817162"/>
          </a:xfrm>
          <a:prstGeom prst="wedgeRectCallout">
            <a:avLst>
              <a:gd name="adj1" fmla="val 69360"/>
              <a:gd name="adj2" fmla="val -31056"/>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オンラインシステムで手続きを一括申請</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一度入力した情報は、他の申請手続きでは入力不要に</a:t>
            </a:r>
          </a:p>
        </p:txBody>
      </p:sp>
      <p:sp>
        <p:nvSpPr>
          <p:cNvPr id="152" name="四角形吹き出し 151"/>
          <p:cNvSpPr/>
          <p:nvPr/>
        </p:nvSpPr>
        <p:spPr>
          <a:xfrm>
            <a:off x="7423644" y="6047726"/>
            <a:ext cx="2522964" cy="512106"/>
          </a:xfrm>
          <a:prstGeom prst="wedgeRectCallout">
            <a:avLst>
              <a:gd name="adj1" fmla="val -4507"/>
              <a:gd name="adj2" fmla="val -98149"/>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業務端末でのオンラインシステムの閲覧</a:t>
            </a:r>
          </a:p>
        </p:txBody>
      </p:sp>
      <p:sp>
        <p:nvSpPr>
          <p:cNvPr id="153" name="テキスト ボックス 152">
            <a:extLst>
              <a:ext uri="{FF2B5EF4-FFF2-40B4-BE49-F238E27FC236}">
                <a16:creationId xmlns:a16="http://schemas.microsoft.com/office/drawing/2014/main" id="{945CB3D4-0D83-CB4C-9131-949B55DB3329}"/>
              </a:ext>
            </a:extLst>
          </p:cNvPr>
          <p:cNvSpPr txBox="1"/>
          <p:nvPr/>
        </p:nvSpPr>
        <p:spPr>
          <a:xfrm>
            <a:off x="521523" y="922997"/>
            <a:ext cx="686276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オンライン</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でまとめて必要</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な申請</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を一括</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申請</a:t>
            </a:r>
          </a:p>
        </p:txBody>
      </p:sp>
    </p:spTree>
    <p:extLst>
      <p:ext uri="{BB962C8B-B14F-4D97-AF65-F5344CB8AC3E}">
        <p14:creationId xmlns:p14="http://schemas.microsoft.com/office/powerpoint/2010/main" val="275175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62548" y="949620"/>
            <a:ext cx="5966100" cy="590838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9CD18199-51C0-4D9D-99C0-945903422A93}"/>
              </a:ext>
            </a:extLst>
          </p:cNvPr>
          <p:cNvSpPr/>
          <p:nvPr/>
        </p:nvSpPr>
        <p:spPr bwMode="auto">
          <a:xfrm>
            <a:off x="5455055" y="2852043"/>
            <a:ext cx="1000957" cy="1039347"/>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kern="0" dirty="0">
                <a:solidFill>
                  <a:prstClr val="black"/>
                </a:solidFill>
                <a:latin typeface="Meiryo UI" panose="020B0604030504040204" pitchFamily="50" charset="-128"/>
                <a:ea typeface="Meiryo UI" panose="020B0604030504040204" pitchFamily="50" charset="-128"/>
              </a:rPr>
              <a:t>来庁</a:t>
            </a:r>
            <a:endPar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8" name="図 107">
            <a:extLst>
              <a:ext uri="{FF2B5EF4-FFF2-40B4-BE49-F238E27FC236}">
                <a16:creationId xmlns:a16="http://schemas.microsoft.com/office/drawing/2014/main" id="{FF591ABC-3F8E-4EEE-8142-F83048B11C70}"/>
              </a:ext>
            </a:extLst>
          </p:cNvPr>
          <p:cNvPicPr>
            <a:picLocks noChangeAspect="1"/>
          </p:cNvPicPr>
          <p:nvPr/>
        </p:nvPicPr>
        <p:blipFill>
          <a:blip r:embed="rId3"/>
          <a:stretch>
            <a:fillRect/>
          </a:stretch>
        </p:blipFill>
        <p:spPr>
          <a:xfrm>
            <a:off x="5588684" y="2906025"/>
            <a:ext cx="801122" cy="526336"/>
          </a:xfrm>
          <a:prstGeom prst="rect">
            <a:avLst/>
          </a:prstGeom>
          <a:ln w="19050">
            <a:noFill/>
          </a:ln>
        </p:spPr>
      </p:pic>
      <p:sp>
        <p:nvSpPr>
          <p:cNvPr id="4" name="タイトル 3"/>
          <p:cNvSpPr>
            <a:spLocks noGrp="1"/>
          </p:cNvSpPr>
          <p:nvPr>
            <p:ph type="title"/>
          </p:nvPr>
        </p:nvSpPr>
        <p:spPr>
          <a:xfrm>
            <a:off x="301381" y="118153"/>
            <a:ext cx="10800992" cy="655443"/>
          </a:xfrm>
        </p:spPr>
        <p:txBody>
          <a:bodyPr>
            <a:normAutofit fontScale="90000"/>
          </a:bodyPr>
          <a:lstStyle/>
          <a:p>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「スマート申請」の実現</a:t>
            </a:r>
            <a:r>
              <a:rPr lang="ja-JP" altLang="en-US" sz="2400" b="1" dirty="0" smtClean="0">
                <a:solidFill>
                  <a:schemeClr val="accent5">
                    <a:lumMod val="50000"/>
                  </a:schemeClr>
                </a:solidFill>
                <a:latin typeface="Meiryo UI" panose="020B0604030504040204" pitchFamily="50" charset="-128"/>
                <a:ea typeface="Meiryo UI" panose="020B0604030504040204" pitchFamily="50" charset="-128"/>
              </a:rPr>
              <a:t>（</a:t>
            </a:r>
            <a:r>
              <a:rPr lang="ja-JP" altLang="en-US" sz="2400" b="1" dirty="0">
                <a:solidFill>
                  <a:prstClr val="black"/>
                </a:solidFill>
                <a:latin typeface="Meiryo UI" panose="020B0604030504040204" pitchFamily="50" charset="-128"/>
                <a:ea typeface="Meiryo UI" panose="020B0604030504040204" pitchFamily="50" charset="-128"/>
              </a:rPr>
              <a:t>対面対応必須</a:t>
            </a:r>
            <a:r>
              <a:rPr lang="ja-JP" altLang="en-US" sz="2400" b="1" dirty="0" smtClean="0">
                <a:solidFill>
                  <a:prstClr val="black"/>
                </a:solidFill>
                <a:latin typeface="Meiryo UI" panose="020B0604030504040204" pitchFamily="50" charset="-128"/>
                <a:ea typeface="Meiryo UI" panose="020B0604030504040204" pitchFamily="50" charset="-128"/>
              </a:rPr>
              <a:t>の手続があるライフイベント</a:t>
            </a:r>
            <a:r>
              <a:rPr lang="ja-JP" altLang="en-US" sz="2400" b="1" dirty="0" smtClean="0">
                <a:solidFill>
                  <a:schemeClr val="accent5">
                    <a:lumMod val="50000"/>
                  </a:schemeClr>
                </a:solidFill>
                <a:latin typeface="Meiryo UI" panose="020B0604030504040204" pitchFamily="50" charset="-128"/>
                <a:ea typeface="Meiryo UI" panose="020B0604030504040204" pitchFamily="50" charset="-128"/>
              </a:rPr>
              <a:t>）</a:t>
            </a:r>
            <a:endParaRPr lang="ja-JP" altLang="en-US" sz="24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53" name="テキスト ボックス 152">
            <a:extLst>
              <a:ext uri="{FF2B5EF4-FFF2-40B4-BE49-F238E27FC236}">
                <a16:creationId xmlns:a16="http://schemas.microsoft.com/office/drawing/2014/main" id="{945CB3D4-0D83-CB4C-9131-949B55DB3329}"/>
              </a:ext>
            </a:extLst>
          </p:cNvPr>
          <p:cNvSpPr txBox="1"/>
          <p:nvPr/>
        </p:nvSpPr>
        <p:spPr>
          <a:xfrm>
            <a:off x="571180" y="877864"/>
            <a:ext cx="295973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defTabSz="457200">
              <a:defRPr/>
            </a:pPr>
            <a:r>
              <a:rPr lang="ja-JP" altLang="en-US" sz="1600" b="1" dirty="0" smtClean="0">
                <a:solidFill>
                  <a:prstClr val="black"/>
                </a:solidFill>
                <a:latin typeface="Meiryo UI" panose="020B0604030504040204" pitchFamily="50" charset="-128"/>
                <a:ea typeface="Meiryo UI" panose="020B0604030504040204" pitchFamily="50" charset="-128"/>
              </a:rPr>
              <a:t>事前</a:t>
            </a:r>
            <a:r>
              <a:rPr lang="ja-JP" altLang="en-US" sz="1600" b="1" dirty="0">
                <a:solidFill>
                  <a:prstClr val="black"/>
                </a:solidFill>
                <a:latin typeface="Meiryo UI" panose="020B0604030504040204" pitchFamily="50" charset="-128"/>
                <a:ea typeface="Meiryo UI" panose="020B0604030504040204" pitchFamily="50" charset="-128"/>
              </a:rPr>
              <a:t>予約で待ち時間</a:t>
            </a:r>
            <a:r>
              <a:rPr lang="ja-JP" altLang="en-US" sz="1600" b="1" dirty="0" smtClean="0">
                <a:solidFill>
                  <a:prstClr val="black"/>
                </a:solidFill>
                <a:latin typeface="Meiryo UI" panose="020B0604030504040204" pitchFamily="50" charset="-128"/>
                <a:ea typeface="Meiryo UI" panose="020B0604030504040204" pitchFamily="50" charset="-128"/>
              </a:rPr>
              <a:t>なし</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lvl="0" algn="ctr" defTabSz="457200">
              <a:defRPr/>
            </a:pPr>
            <a:r>
              <a:rPr lang="ja-JP" altLang="en-US" sz="1600" b="1" dirty="0" smtClean="0">
                <a:solidFill>
                  <a:prstClr val="black"/>
                </a:solidFill>
                <a:latin typeface="Meiryo UI" panose="020B0604030504040204" pitchFamily="50" charset="-128"/>
                <a:ea typeface="Meiryo UI" panose="020B0604030504040204" pitchFamily="50" charset="-128"/>
              </a:rPr>
              <a:t>窓口</a:t>
            </a:r>
            <a:r>
              <a:rPr lang="ja-JP" altLang="en-US" sz="1600" b="1" dirty="0">
                <a:solidFill>
                  <a:prstClr val="black"/>
                </a:solidFill>
                <a:latin typeface="Meiryo UI" panose="020B0604030504040204" pitchFamily="50" charset="-128"/>
                <a:ea typeface="Meiryo UI" panose="020B0604030504040204" pitchFamily="50" charset="-128"/>
              </a:rPr>
              <a:t>での入力不要</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46" name="四角形: 角を丸くする 89">
            <a:extLst>
              <a:ext uri="{FF2B5EF4-FFF2-40B4-BE49-F238E27FC236}">
                <a16:creationId xmlns:a16="http://schemas.microsoft.com/office/drawing/2014/main" id="{261ECB33-0FAD-4FA6-B7DE-D068929650EA}"/>
              </a:ext>
            </a:extLst>
          </p:cNvPr>
          <p:cNvSpPr/>
          <p:nvPr/>
        </p:nvSpPr>
        <p:spPr>
          <a:xfrm>
            <a:off x="7051646" y="2316130"/>
            <a:ext cx="4587272" cy="990740"/>
          </a:xfrm>
          <a:prstGeom prst="roundRect">
            <a:avLst>
              <a:gd name="adj" fmla="val 7217"/>
            </a:avLst>
          </a:prstGeom>
          <a:solidFill>
            <a:srgbClr val="EBF1DE"/>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四角形: 角を丸くする 23">
            <a:extLst>
              <a:ext uri="{FF2B5EF4-FFF2-40B4-BE49-F238E27FC236}">
                <a16:creationId xmlns:a16="http://schemas.microsoft.com/office/drawing/2014/main" id="{A438B43D-883D-4F26-A411-BC59904E2AE3}"/>
              </a:ext>
            </a:extLst>
          </p:cNvPr>
          <p:cNvSpPr/>
          <p:nvPr/>
        </p:nvSpPr>
        <p:spPr>
          <a:xfrm>
            <a:off x="840901" y="2318511"/>
            <a:ext cx="1351296" cy="1094460"/>
          </a:xfrm>
          <a:prstGeom prst="roundRect">
            <a:avLst>
              <a:gd name="adj" fmla="val 17219"/>
            </a:avLst>
          </a:prstGeom>
          <a:solidFill>
            <a:srgbClr val="F2DCDB"/>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8"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45968" y="2553756"/>
            <a:ext cx="344521" cy="517789"/>
          </a:xfrm>
          <a:prstGeom prst="rect">
            <a:avLst/>
          </a:prstGeom>
        </p:spPr>
      </p:pic>
      <p:pic>
        <p:nvPicPr>
          <p:cNvPr id="49" name="コンテンツ プレースホルダー 21">
            <a:extLst>
              <a:ext uri="{FF2B5EF4-FFF2-40B4-BE49-F238E27FC236}">
                <a16:creationId xmlns:a16="http://schemas.microsoft.com/office/drawing/2014/main" id="{3CF5A47E-56E8-49C9-A4BA-7B3E818769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1159" y="2594103"/>
            <a:ext cx="244662" cy="442550"/>
          </a:xfrm>
          <a:prstGeom prst="rect">
            <a:avLst/>
          </a:prstGeom>
        </p:spPr>
      </p:pic>
      <p:sp>
        <p:nvSpPr>
          <p:cNvPr id="50" name="テキスト ボックス 49">
            <a:extLst>
              <a:ext uri="{FF2B5EF4-FFF2-40B4-BE49-F238E27FC236}">
                <a16:creationId xmlns:a16="http://schemas.microsoft.com/office/drawing/2014/main" id="{E8F89956-FBF4-424E-91DF-89A69CE940E0}"/>
              </a:ext>
            </a:extLst>
          </p:cNvPr>
          <p:cNvSpPr txBox="1"/>
          <p:nvPr/>
        </p:nvSpPr>
        <p:spPr>
          <a:xfrm>
            <a:off x="2722899" y="1607386"/>
            <a:ext cx="5697048" cy="302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rtl="0">
              <a:defRPr lang="ja-jp"/>
            </a:defPPr>
            <a:lvl1pPr marR="0" lvl="0" indent="0" algn="ctr" defTabSz="457200" fontAlgn="auto">
              <a:lnSpc>
                <a:spcPct val="100000"/>
              </a:lnSpc>
              <a:spcBef>
                <a:spcPts val="0"/>
              </a:spcBef>
              <a:spcAft>
                <a:spcPts val="0"/>
              </a:spcAft>
              <a:buClrTx/>
              <a:buSzTx/>
              <a:buFontTx/>
              <a:buNone/>
              <a:tabLst/>
              <a:defRPr kumimoji="1" sz="1400" b="1" i="0" u="none" strike="noStrike" cap="none" spc="0" normalizeH="0" baseline="0">
                <a:ln>
                  <a:noFill/>
                </a:ln>
                <a:solidFill>
                  <a:prstClr val="white"/>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行政オンラインシステム</a:t>
            </a:r>
          </a:p>
        </p:txBody>
      </p:sp>
      <p:pic>
        <p:nvPicPr>
          <p:cNvPr id="51"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6109" y="2511120"/>
            <a:ext cx="345600" cy="488610"/>
          </a:xfrm>
          <a:prstGeom prst="rect">
            <a:avLst/>
          </a:prstGeom>
        </p:spPr>
      </p:pic>
      <p:sp>
        <p:nvSpPr>
          <p:cNvPr id="52" name="四角形: 角を丸くする 48">
            <a:extLst>
              <a:ext uri="{FF2B5EF4-FFF2-40B4-BE49-F238E27FC236}">
                <a16:creationId xmlns:a16="http://schemas.microsoft.com/office/drawing/2014/main" id="{6D52A8F7-B28A-4305-AB03-B275F843DB5D}"/>
              </a:ext>
            </a:extLst>
          </p:cNvPr>
          <p:cNvSpPr/>
          <p:nvPr/>
        </p:nvSpPr>
        <p:spPr>
          <a:xfrm>
            <a:off x="809898" y="1965231"/>
            <a:ext cx="1393061" cy="294953"/>
          </a:xfrm>
          <a:prstGeom prst="roundRect">
            <a:avLst>
              <a:gd name="adj" fmla="val 50000"/>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利用者</a:t>
            </a:r>
          </a:p>
        </p:txBody>
      </p:sp>
      <p:sp>
        <p:nvSpPr>
          <p:cNvPr id="53" name="四角形: 角を丸くする 50">
            <a:extLst>
              <a:ext uri="{FF2B5EF4-FFF2-40B4-BE49-F238E27FC236}">
                <a16:creationId xmlns:a16="http://schemas.microsoft.com/office/drawing/2014/main" id="{30C0B28D-717B-40CA-A990-9E22DC094187}"/>
              </a:ext>
            </a:extLst>
          </p:cNvPr>
          <p:cNvSpPr/>
          <p:nvPr/>
        </p:nvSpPr>
        <p:spPr>
          <a:xfrm>
            <a:off x="8662988" y="1955182"/>
            <a:ext cx="2980414" cy="294953"/>
          </a:xfrm>
          <a:prstGeom prst="roundRect">
            <a:avLst>
              <a:gd name="adj" fmla="val 50000"/>
            </a:avLst>
          </a:prstGeom>
          <a:solidFill>
            <a:srgbClr val="4F62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pic>
        <p:nvPicPr>
          <p:cNvPr id="54"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82060" y="2594103"/>
            <a:ext cx="417564" cy="370470"/>
          </a:xfrm>
          <a:prstGeom prst="rect">
            <a:avLst/>
          </a:prstGeom>
        </p:spPr>
      </p:pic>
      <p:sp>
        <p:nvSpPr>
          <p:cNvPr id="55" name="四角形: 角を丸くする 1">
            <a:extLst>
              <a:ext uri="{FF2B5EF4-FFF2-40B4-BE49-F238E27FC236}">
                <a16:creationId xmlns:a16="http://schemas.microsoft.com/office/drawing/2014/main" id="{A1A4F749-64E8-42A2-8EE1-DB5DEB76B7EB}"/>
              </a:ext>
            </a:extLst>
          </p:cNvPr>
          <p:cNvSpPr/>
          <p:nvPr/>
        </p:nvSpPr>
        <p:spPr>
          <a:xfrm>
            <a:off x="1307955" y="2897813"/>
            <a:ext cx="213601" cy="15989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四角形: 角を丸くする 105">
            <a:extLst>
              <a:ext uri="{FF2B5EF4-FFF2-40B4-BE49-F238E27FC236}">
                <a16:creationId xmlns:a16="http://schemas.microsoft.com/office/drawing/2014/main" id="{44B2881D-2BC9-4C64-9C92-C1B53170E2F4}"/>
              </a:ext>
            </a:extLst>
          </p:cNvPr>
          <p:cNvSpPr/>
          <p:nvPr/>
        </p:nvSpPr>
        <p:spPr>
          <a:xfrm>
            <a:off x="1515229" y="2897813"/>
            <a:ext cx="213601" cy="15989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四角形: 角を丸くする 147">
            <a:extLst>
              <a:ext uri="{FF2B5EF4-FFF2-40B4-BE49-F238E27FC236}">
                <a16:creationId xmlns:a16="http://schemas.microsoft.com/office/drawing/2014/main" id="{F558FE63-C5DF-40F9-8DCF-7F15E82E8FDE}"/>
              </a:ext>
            </a:extLst>
          </p:cNvPr>
          <p:cNvSpPr/>
          <p:nvPr/>
        </p:nvSpPr>
        <p:spPr>
          <a:xfrm>
            <a:off x="8653637" y="3427742"/>
            <a:ext cx="2964303" cy="294953"/>
          </a:xfrm>
          <a:prstGeom prst="roundRect">
            <a:avLst>
              <a:gd name="adj" fmla="val 50000"/>
            </a:avLst>
          </a:prstGeom>
          <a:solidFill>
            <a:srgbClr val="98480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58" name="四角形: 角を丸くする 149">
            <a:extLst>
              <a:ext uri="{FF2B5EF4-FFF2-40B4-BE49-F238E27FC236}">
                <a16:creationId xmlns:a16="http://schemas.microsoft.com/office/drawing/2014/main" id="{554A022B-0898-46EC-BFE4-2996CFE6737A}"/>
              </a:ext>
            </a:extLst>
          </p:cNvPr>
          <p:cNvSpPr/>
          <p:nvPr/>
        </p:nvSpPr>
        <p:spPr>
          <a:xfrm>
            <a:off x="7048508" y="3805047"/>
            <a:ext cx="4569432" cy="1202041"/>
          </a:xfrm>
          <a:prstGeom prst="roundRect">
            <a:avLst>
              <a:gd name="adj" fmla="val 7217"/>
            </a:avLst>
          </a:prstGeom>
          <a:solidFill>
            <a:srgbClr val="FDEADA"/>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四角形: 角を丸くする 172">
            <a:extLst>
              <a:ext uri="{FF2B5EF4-FFF2-40B4-BE49-F238E27FC236}">
                <a16:creationId xmlns:a16="http://schemas.microsoft.com/office/drawing/2014/main" id="{23CF080F-2303-4327-A2B3-7EB552EC4DCC}"/>
              </a:ext>
            </a:extLst>
          </p:cNvPr>
          <p:cNvSpPr/>
          <p:nvPr/>
        </p:nvSpPr>
        <p:spPr>
          <a:xfrm>
            <a:off x="8676553" y="5143899"/>
            <a:ext cx="2953283" cy="294953"/>
          </a:xfrm>
          <a:prstGeom prst="roundRect">
            <a:avLst>
              <a:gd name="adj" fmla="val 50000"/>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60" name="四角形: 角を丸くする 173">
            <a:extLst>
              <a:ext uri="{FF2B5EF4-FFF2-40B4-BE49-F238E27FC236}">
                <a16:creationId xmlns:a16="http://schemas.microsoft.com/office/drawing/2014/main" id="{90AD3E44-4174-4386-9BE4-9FACBD813C91}"/>
              </a:ext>
            </a:extLst>
          </p:cNvPr>
          <p:cNvSpPr/>
          <p:nvPr/>
        </p:nvSpPr>
        <p:spPr>
          <a:xfrm>
            <a:off x="7060405" y="5575638"/>
            <a:ext cx="4569431" cy="1094121"/>
          </a:xfrm>
          <a:prstGeom prst="roundRect">
            <a:avLst>
              <a:gd name="adj" fmla="val 7217"/>
            </a:avLst>
          </a:prstGeom>
          <a:solidFill>
            <a:schemeClr val="accent1">
              <a:lumMod val="20000"/>
              <a:lumOff val="80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1"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8006" y="5799738"/>
            <a:ext cx="345600" cy="488610"/>
          </a:xfrm>
          <a:prstGeom prst="rect">
            <a:avLst/>
          </a:prstGeom>
        </p:spPr>
      </p:pic>
      <p:pic>
        <p:nvPicPr>
          <p:cNvPr id="62"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93957" y="5882721"/>
            <a:ext cx="417564" cy="370470"/>
          </a:xfrm>
          <a:prstGeom prst="rect">
            <a:avLst/>
          </a:prstGeom>
        </p:spPr>
      </p:pic>
      <p:pic>
        <p:nvPicPr>
          <p:cNvPr id="63"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6109" y="4028321"/>
            <a:ext cx="345600" cy="488610"/>
          </a:xfrm>
          <a:prstGeom prst="rect">
            <a:avLst/>
          </a:prstGeom>
        </p:spPr>
      </p:pic>
      <p:pic>
        <p:nvPicPr>
          <p:cNvPr id="64"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82060" y="4111304"/>
            <a:ext cx="417564" cy="370470"/>
          </a:xfrm>
          <a:prstGeom prst="rect">
            <a:avLst/>
          </a:prstGeom>
        </p:spPr>
      </p:pic>
      <p:sp>
        <p:nvSpPr>
          <p:cNvPr id="65" name="テキスト ボックス 64">
            <a:extLst>
              <a:ext uri="{FF2B5EF4-FFF2-40B4-BE49-F238E27FC236}">
                <a16:creationId xmlns:a16="http://schemas.microsoft.com/office/drawing/2014/main" id="{E8F89956-FBF4-424E-91DF-89A69CE940E0}"/>
              </a:ext>
            </a:extLst>
          </p:cNvPr>
          <p:cNvSpPr txBox="1"/>
          <p:nvPr/>
        </p:nvSpPr>
        <p:spPr>
          <a:xfrm>
            <a:off x="9817554" y="2620814"/>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sp>
        <p:nvSpPr>
          <p:cNvPr id="66" name="テキスト ボックス 65">
            <a:extLst>
              <a:ext uri="{FF2B5EF4-FFF2-40B4-BE49-F238E27FC236}">
                <a16:creationId xmlns:a16="http://schemas.microsoft.com/office/drawing/2014/main" id="{E8F89956-FBF4-424E-91DF-89A69CE940E0}"/>
              </a:ext>
            </a:extLst>
          </p:cNvPr>
          <p:cNvSpPr txBox="1"/>
          <p:nvPr/>
        </p:nvSpPr>
        <p:spPr>
          <a:xfrm>
            <a:off x="9817554" y="4158039"/>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sp>
        <p:nvSpPr>
          <p:cNvPr id="67" name="テキスト ボックス 66">
            <a:extLst>
              <a:ext uri="{FF2B5EF4-FFF2-40B4-BE49-F238E27FC236}">
                <a16:creationId xmlns:a16="http://schemas.microsoft.com/office/drawing/2014/main" id="{E8F89956-FBF4-424E-91DF-89A69CE940E0}"/>
              </a:ext>
            </a:extLst>
          </p:cNvPr>
          <p:cNvSpPr txBox="1"/>
          <p:nvPr/>
        </p:nvSpPr>
        <p:spPr>
          <a:xfrm>
            <a:off x="9829451" y="5950845"/>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pic>
        <p:nvPicPr>
          <p:cNvPr id="68" name="図 67">
            <a:extLst>
              <a:ext uri="{FF2B5EF4-FFF2-40B4-BE49-F238E27FC236}">
                <a16:creationId xmlns:a16="http://schemas.microsoft.com/office/drawing/2014/main" id="{FF591ABC-3F8E-4EEE-8142-F83048B11C70}"/>
              </a:ext>
            </a:extLst>
          </p:cNvPr>
          <p:cNvPicPr>
            <a:picLocks noChangeAspect="1"/>
          </p:cNvPicPr>
          <p:nvPr/>
        </p:nvPicPr>
        <p:blipFill>
          <a:blip r:embed="rId3"/>
          <a:stretch>
            <a:fillRect/>
          </a:stretch>
        </p:blipFill>
        <p:spPr>
          <a:xfrm>
            <a:off x="2518656" y="2519907"/>
            <a:ext cx="1012262" cy="526336"/>
          </a:xfrm>
          <a:prstGeom prst="rect">
            <a:avLst/>
          </a:prstGeom>
          <a:ln w="19050">
            <a:noFill/>
          </a:ln>
        </p:spPr>
      </p:pic>
      <p:cxnSp>
        <p:nvCxnSpPr>
          <p:cNvPr id="69" name="直線矢印コネクタ 68"/>
          <p:cNvCxnSpPr/>
          <p:nvPr/>
        </p:nvCxnSpPr>
        <p:spPr>
          <a:xfrm>
            <a:off x="2104273" y="2811500"/>
            <a:ext cx="388151"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0" name="直線矢印コネクタ 69"/>
          <p:cNvCxnSpPr/>
          <p:nvPr/>
        </p:nvCxnSpPr>
        <p:spPr>
          <a:xfrm>
            <a:off x="3567403" y="2803942"/>
            <a:ext cx="1172054" cy="69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1" name="図 70">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194"/>
          <a:stretch/>
        </p:blipFill>
        <p:spPr bwMode="auto">
          <a:xfrm>
            <a:off x="4780718" y="2421779"/>
            <a:ext cx="577486" cy="86719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72" name="図 71">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194"/>
          <a:stretch/>
        </p:blipFill>
        <p:spPr bwMode="auto">
          <a:xfrm>
            <a:off x="4777582" y="3903485"/>
            <a:ext cx="577486" cy="86719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73" name="図 72">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194"/>
          <a:stretch/>
        </p:blipFill>
        <p:spPr bwMode="auto">
          <a:xfrm>
            <a:off x="4810331" y="5689101"/>
            <a:ext cx="577486" cy="86719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cxnSp>
        <p:nvCxnSpPr>
          <p:cNvPr id="74" name="直線矢印コネクタ 73"/>
          <p:cNvCxnSpPr>
            <a:endCxn id="72" idx="1"/>
          </p:cNvCxnSpPr>
          <p:nvPr/>
        </p:nvCxnSpPr>
        <p:spPr>
          <a:xfrm>
            <a:off x="3514624" y="2955537"/>
            <a:ext cx="1262958" cy="13815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直線矢印コネクタ 74"/>
          <p:cNvCxnSpPr>
            <a:endCxn id="73" idx="1"/>
          </p:cNvCxnSpPr>
          <p:nvPr/>
        </p:nvCxnSpPr>
        <p:spPr>
          <a:xfrm>
            <a:off x="3456924" y="3292678"/>
            <a:ext cx="1353407" cy="28300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6" name="四角形吹き出し 75"/>
          <p:cNvSpPr/>
          <p:nvPr/>
        </p:nvSpPr>
        <p:spPr>
          <a:xfrm>
            <a:off x="4242385" y="4912108"/>
            <a:ext cx="2421219" cy="817162"/>
          </a:xfrm>
          <a:prstGeom prst="wedgeRectCallout">
            <a:avLst>
              <a:gd name="adj1" fmla="val 62386"/>
              <a:gd name="adj2" fmla="val -68941"/>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必要な対面対応の</a:t>
            </a:r>
            <a:r>
              <a:rPr lang="ja-JP" altLang="en-US" sz="1100" dirty="0" smtClean="0">
                <a:latin typeface="Meiryo UI" panose="020B0604030504040204" pitchFamily="50" charset="-128"/>
                <a:ea typeface="Meiryo UI" panose="020B0604030504040204" pitchFamily="50" charset="-128"/>
              </a:rPr>
              <a:t>実施</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審査による追加情報を窓口で入力</a:t>
            </a:r>
            <a:endParaRPr lang="en-US" altLang="ja-JP" sz="1100" dirty="0" smtClean="0">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9CD18199-51C0-4D9D-99C0-945903422A93}"/>
              </a:ext>
            </a:extLst>
          </p:cNvPr>
          <p:cNvSpPr/>
          <p:nvPr/>
        </p:nvSpPr>
        <p:spPr bwMode="auto">
          <a:xfrm>
            <a:off x="7171087" y="2297202"/>
            <a:ext cx="520484" cy="1039347"/>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窓 口</a:t>
            </a:r>
          </a:p>
        </p:txBody>
      </p:sp>
      <p:sp>
        <p:nvSpPr>
          <p:cNvPr id="78" name="正方形/長方形 77">
            <a:extLst>
              <a:ext uri="{FF2B5EF4-FFF2-40B4-BE49-F238E27FC236}">
                <a16:creationId xmlns:a16="http://schemas.microsoft.com/office/drawing/2014/main" id="{9CD18199-51C0-4D9D-99C0-945903422A93}"/>
              </a:ext>
            </a:extLst>
          </p:cNvPr>
          <p:cNvSpPr/>
          <p:nvPr/>
        </p:nvSpPr>
        <p:spPr bwMode="auto">
          <a:xfrm>
            <a:off x="7161209" y="3829940"/>
            <a:ext cx="520484" cy="940738"/>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窓 口</a:t>
            </a:r>
          </a:p>
        </p:txBody>
      </p:sp>
      <p:sp>
        <p:nvSpPr>
          <p:cNvPr id="79" name="正方形/長方形 78">
            <a:extLst>
              <a:ext uri="{FF2B5EF4-FFF2-40B4-BE49-F238E27FC236}">
                <a16:creationId xmlns:a16="http://schemas.microsoft.com/office/drawing/2014/main" id="{9CD18199-51C0-4D9D-99C0-945903422A93}"/>
              </a:ext>
            </a:extLst>
          </p:cNvPr>
          <p:cNvSpPr/>
          <p:nvPr/>
        </p:nvSpPr>
        <p:spPr bwMode="auto">
          <a:xfrm>
            <a:off x="7173106" y="5540776"/>
            <a:ext cx="520484" cy="984944"/>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窓 口</a:t>
            </a:r>
          </a:p>
        </p:txBody>
      </p:sp>
      <p:pic>
        <p:nvPicPr>
          <p:cNvPr id="80"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5246" y="2711265"/>
            <a:ext cx="345600" cy="504500"/>
          </a:xfrm>
          <a:prstGeom prst="rect">
            <a:avLst/>
          </a:prstGeom>
        </p:spPr>
      </p:pic>
      <p:pic>
        <p:nvPicPr>
          <p:cNvPr id="81"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5915" y="5823869"/>
            <a:ext cx="345600" cy="504500"/>
          </a:xfrm>
          <a:prstGeom prst="rect">
            <a:avLst/>
          </a:prstGeom>
        </p:spPr>
      </p:pic>
      <p:pic>
        <p:nvPicPr>
          <p:cNvPr id="82"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2648" y="5968749"/>
            <a:ext cx="391488" cy="345221"/>
          </a:xfrm>
          <a:prstGeom prst="rect">
            <a:avLst/>
          </a:prstGeom>
          <a:ln w="19050">
            <a:noFill/>
          </a:ln>
        </p:spPr>
      </p:pic>
      <p:pic>
        <p:nvPicPr>
          <p:cNvPr id="83"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8390" y="4190510"/>
            <a:ext cx="391488" cy="345221"/>
          </a:xfrm>
          <a:prstGeom prst="rect">
            <a:avLst/>
          </a:prstGeom>
          <a:ln w="19050">
            <a:noFill/>
          </a:ln>
        </p:spPr>
      </p:pic>
      <p:pic>
        <p:nvPicPr>
          <p:cNvPr id="84"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6932" y="2734229"/>
            <a:ext cx="391488" cy="345221"/>
          </a:xfrm>
          <a:prstGeom prst="rect">
            <a:avLst/>
          </a:prstGeom>
          <a:ln w="19050">
            <a:noFill/>
          </a:ln>
        </p:spPr>
      </p:pic>
      <p:pic>
        <p:nvPicPr>
          <p:cNvPr id="85"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2265" y="4156222"/>
            <a:ext cx="345600" cy="504500"/>
          </a:xfrm>
          <a:prstGeom prst="rect">
            <a:avLst/>
          </a:prstGeom>
        </p:spPr>
      </p:pic>
      <p:cxnSp>
        <p:nvCxnSpPr>
          <p:cNvPr id="86" name="直線矢印コネクタ 85"/>
          <p:cNvCxnSpPr/>
          <p:nvPr/>
        </p:nvCxnSpPr>
        <p:spPr>
          <a:xfrm>
            <a:off x="5519820" y="2803942"/>
            <a:ext cx="16512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7" name="直線矢印コネクタ 86"/>
          <p:cNvCxnSpPr/>
          <p:nvPr/>
        </p:nvCxnSpPr>
        <p:spPr>
          <a:xfrm>
            <a:off x="5509498" y="4296538"/>
            <a:ext cx="164187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8" name="直線矢印コネクタ 87"/>
          <p:cNvCxnSpPr/>
          <p:nvPr/>
        </p:nvCxnSpPr>
        <p:spPr>
          <a:xfrm>
            <a:off x="5538499" y="6089344"/>
            <a:ext cx="162477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9" name="テキスト ボックス 88">
            <a:extLst>
              <a:ext uri="{FF2B5EF4-FFF2-40B4-BE49-F238E27FC236}">
                <a16:creationId xmlns:a16="http://schemas.microsoft.com/office/drawing/2014/main" id="{E8F89956-FBF4-424E-91DF-89A69CE940E0}"/>
              </a:ext>
            </a:extLst>
          </p:cNvPr>
          <p:cNvSpPr txBox="1"/>
          <p:nvPr/>
        </p:nvSpPr>
        <p:spPr>
          <a:xfrm>
            <a:off x="6705599" y="1946904"/>
            <a:ext cx="1714347" cy="302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rtl="0">
              <a:defRPr lang="ja-jp"/>
            </a:defPPr>
            <a:lvl1pPr marR="0" lvl="0" indent="0" algn="ctr" defTabSz="457200" fontAlgn="auto">
              <a:lnSpc>
                <a:spcPct val="100000"/>
              </a:lnSpc>
              <a:spcBef>
                <a:spcPts val="0"/>
              </a:spcBef>
              <a:spcAft>
                <a:spcPts val="0"/>
              </a:spcAft>
              <a:buClrTx/>
              <a:buSzTx/>
              <a:buFontTx/>
              <a:buNone/>
              <a:tabLst/>
              <a:defRPr kumimoji="1" sz="1400" b="1" i="0" u="none" strike="noStrike" cap="none" spc="0" normalizeH="0" baseline="0">
                <a:ln>
                  <a:noFill/>
                </a:ln>
                <a:solidFill>
                  <a:prstClr val="white"/>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窓口支援機能</a:t>
            </a:r>
          </a:p>
        </p:txBody>
      </p:sp>
      <p:sp>
        <p:nvSpPr>
          <p:cNvPr id="90" name="テキスト ボックス 89">
            <a:extLst>
              <a:ext uri="{FF2B5EF4-FFF2-40B4-BE49-F238E27FC236}">
                <a16:creationId xmlns:a16="http://schemas.microsoft.com/office/drawing/2014/main" id="{15875577-74F0-41CC-84BB-84C7B8293A6A}"/>
              </a:ext>
            </a:extLst>
          </p:cNvPr>
          <p:cNvSpPr txBox="1"/>
          <p:nvPr/>
        </p:nvSpPr>
        <p:spPr>
          <a:xfrm>
            <a:off x="3194360" y="2463379"/>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オンライン事前申請</a:t>
            </a:r>
          </a:p>
        </p:txBody>
      </p:sp>
      <p:sp>
        <p:nvSpPr>
          <p:cNvPr id="91" name="テキスト ボックス 90">
            <a:extLst>
              <a:ext uri="{FF2B5EF4-FFF2-40B4-BE49-F238E27FC236}">
                <a16:creationId xmlns:a16="http://schemas.microsoft.com/office/drawing/2014/main" id="{15875577-74F0-41CC-84BB-84C7B8293A6A}"/>
              </a:ext>
            </a:extLst>
          </p:cNvPr>
          <p:cNvSpPr txBox="1"/>
          <p:nvPr/>
        </p:nvSpPr>
        <p:spPr>
          <a:xfrm>
            <a:off x="5579170" y="2497286"/>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申請情報連携</a:t>
            </a:r>
          </a:p>
        </p:txBody>
      </p:sp>
      <p:cxnSp>
        <p:nvCxnSpPr>
          <p:cNvPr id="92" name="直線矢印コネクタ 91"/>
          <p:cNvCxnSpPr/>
          <p:nvPr/>
        </p:nvCxnSpPr>
        <p:spPr>
          <a:xfrm>
            <a:off x="7960846" y="2805814"/>
            <a:ext cx="93408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3" name="直線矢印コネクタ 92"/>
          <p:cNvCxnSpPr/>
          <p:nvPr/>
        </p:nvCxnSpPr>
        <p:spPr>
          <a:xfrm>
            <a:off x="7960846" y="4334913"/>
            <a:ext cx="93408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4" name="直線矢印コネクタ 93"/>
          <p:cNvCxnSpPr/>
          <p:nvPr/>
        </p:nvCxnSpPr>
        <p:spPr>
          <a:xfrm>
            <a:off x="7972743" y="6044043"/>
            <a:ext cx="93408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8" name="コネクタ: カギ線 162">
            <a:extLst>
              <a:ext uri="{FF2B5EF4-FFF2-40B4-BE49-F238E27FC236}">
                <a16:creationId xmlns:a16="http://schemas.microsoft.com/office/drawing/2014/main" id="{B6EFFC47-C318-4C91-A630-5B9DF79175BE}"/>
              </a:ext>
            </a:extLst>
          </p:cNvPr>
          <p:cNvCxnSpPr>
            <a:cxnSpLocks/>
          </p:cNvCxnSpPr>
          <p:nvPr/>
        </p:nvCxnSpPr>
        <p:spPr>
          <a:xfrm>
            <a:off x="1508775" y="3087463"/>
            <a:ext cx="5357802" cy="287372"/>
          </a:xfrm>
          <a:prstGeom prst="bentConnector3">
            <a:avLst>
              <a:gd name="adj1" fmla="val 50000"/>
            </a:avLst>
          </a:prstGeom>
          <a:ln w="38100">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9"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53877" y="2870493"/>
            <a:ext cx="344521" cy="517789"/>
          </a:xfrm>
          <a:prstGeom prst="rect">
            <a:avLst/>
          </a:prstGeom>
        </p:spPr>
      </p:pic>
      <p:sp>
        <p:nvSpPr>
          <p:cNvPr id="100" name="テキスト ボックス 99">
            <a:extLst>
              <a:ext uri="{FF2B5EF4-FFF2-40B4-BE49-F238E27FC236}">
                <a16:creationId xmlns:a16="http://schemas.microsoft.com/office/drawing/2014/main" id="{15875577-74F0-41CC-84BB-84C7B8293A6A}"/>
              </a:ext>
            </a:extLst>
          </p:cNvPr>
          <p:cNvSpPr txBox="1"/>
          <p:nvPr/>
        </p:nvSpPr>
        <p:spPr>
          <a:xfrm>
            <a:off x="2315378" y="3049321"/>
            <a:ext cx="128843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受付</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予約</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1" name="コネクタ: 曲線 169">
            <a:extLst>
              <a:ext uri="{FF2B5EF4-FFF2-40B4-BE49-F238E27FC236}">
                <a16:creationId xmlns:a16="http://schemas.microsoft.com/office/drawing/2014/main" id="{B2F0C148-D97A-418E-9980-14E4FE79C0F6}"/>
              </a:ext>
            </a:extLst>
          </p:cNvPr>
          <p:cNvCxnSpPr>
            <a:cxnSpLocks/>
            <a:stCxn id="99" idx="2"/>
            <a:endCxn id="103" idx="3"/>
          </p:cNvCxnSpPr>
          <p:nvPr/>
        </p:nvCxnSpPr>
        <p:spPr>
          <a:xfrm rot="5400000">
            <a:off x="6320115" y="3922044"/>
            <a:ext cx="1239785" cy="172260"/>
          </a:xfrm>
          <a:prstGeom prst="curvedConnector4">
            <a:avLst>
              <a:gd name="adj1" fmla="val 39559"/>
              <a:gd name="adj2" fmla="val 232706"/>
            </a:avLst>
          </a:prstGeom>
          <a:ln w="3810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コネクタ: 曲線 169">
            <a:extLst>
              <a:ext uri="{FF2B5EF4-FFF2-40B4-BE49-F238E27FC236}">
                <a16:creationId xmlns:a16="http://schemas.microsoft.com/office/drawing/2014/main" id="{B2F0C148-D97A-418E-9980-14E4FE79C0F6}"/>
              </a:ext>
            </a:extLst>
          </p:cNvPr>
          <p:cNvCxnSpPr>
            <a:cxnSpLocks/>
            <a:endCxn id="104" idx="3"/>
          </p:cNvCxnSpPr>
          <p:nvPr/>
        </p:nvCxnSpPr>
        <p:spPr>
          <a:xfrm rot="10800000" flipV="1">
            <a:off x="6865774" y="4770399"/>
            <a:ext cx="12700" cy="1611193"/>
          </a:xfrm>
          <a:prstGeom prst="curvedConnector3">
            <a:avLst>
              <a:gd name="adj1" fmla="val 1800000"/>
            </a:avLst>
          </a:prstGeom>
          <a:ln w="3810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3"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53877" y="4369172"/>
            <a:ext cx="344521" cy="517789"/>
          </a:xfrm>
          <a:prstGeom prst="rect">
            <a:avLst/>
          </a:prstGeom>
        </p:spPr>
      </p:pic>
      <p:pic>
        <p:nvPicPr>
          <p:cNvPr id="104"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65774" y="6122698"/>
            <a:ext cx="344521" cy="517789"/>
          </a:xfrm>
          <a:prstGeom prst="rect">
            <a:avLst/>
          </a:prstGeom>
        </p:spPr>
      </p:pic>
      <p:sp>
        <p:nvSpPr>
          <p:cNvPr id="106" name="四角形吹き出し 105"/>
          <p:cNvSpPr/>
          <p:nvPr/>
        </p:nvSpPr>
        <p:spPr>
          <a:xfrm>
            <a:off x="579106" y="3902547"/>
            <a:ext cx="2030900" cy="864731"/>
          </a:xfrm>
          <a:prstGeom prst="wedgeRectCallout">
            <a:avLst>
              <a:gd name="adj1" fmla="val -14744"/>
              <a:gd name="adj2" fmla="val -10539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smtClean="0">
                <a:solidFill>
                  <a:schemeClr val="tx1"/>
                </a:solidFill>
                <a:latin typeface="Meiryo UI" panose="020B0604030504040204" pitchFamily="50" charset="-128"/>
                <a:ea typeface="Meiryo UI" panose="020B0604030504040204" pitchFamily="50" charset="-128"/>
              </a:rPr>
              <a:t>WEB</a:t>
            </a:r>
            <a:r>
              <a:rPr lang="ja-JP" altLang="en-US" sz="1600" dirty="0" smtClean="0">
                <a:solidFill>
                  <a:schemeClr val="tx1"/>
                </a:solidFill>
                <a:latin typeface="Meiryo UI" panose="020B0604030504040204" pitchFamily="50" charset="-128"/>
                <a:ea typeface="Meiryo UI" panose="020B0604030504040204" pitchFamily="50" charset="-128"/>
              </a:rPr>
              <a:t>面談の導入でなど、来庁機会の削減</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105"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5117" y="3240360"/>
            <a:ext cx="391488" cy="345221"/>
          </a:xfrm>
          <a:prstGeom prst="rect">
            <a:avLst/>
          </a:prstGeom>
          <a:ln w="19050">
            <a:noFill/>
          </a:ln>
        </p:spPr>
      </p:pic>
      <p:pic>
        <p:nvPicPr>
          <p:cNvPr id="107"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33511" y="3033974"/>
            <a:ext cx="344521" cy="517789"/>
          </a:xfrm>
          <a:prstGeom prst="rect">
            <a:avLst/>
          </a:prstGeom>
        </p:spPr>
      </p:pic>
      <p:cxnSp>
        <p:nvCxnSpPr>
          <p:cNvPr id="112" name="直線矢印コネクタ 111"/>
          <p:cNvCxnSpPr/>
          <p:nvPr/>
        </p:nvCxnSpPr>
        <p:spPr>
          <a:xfrm>
            <a:off x="5539531" y="2803942"/>
            <a:ext cx="16512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3" name="直線矢印コネクタ 112"/>
          <p:cNvCxnSpPr/>
          <p:nvPr/>
        </p:nvCxnSpPr>
        <p:spPr>
          <a:xfrm>
            <a:off x="5529209" y="4296538"/>
            <a:ext cx="164187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4" name="直線矢印コネクタ 113"/>
          <p:cNvCxnSpPr/>
          <p:nvPr/>
        </p:nvCxnSpPr>
        <p:spPr>
          <a:xfrm>
            <a:off x="5558210" y="6089344"/>
            <a:ext cx="162477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7" name="テキスト ボックス 116">
            <a:extLst>
              <a:ext uri="{FF2B5EF4-FFF2-40B4-BE49-F238E27FC236}">
                <a16:creationId xmlns:a16="http://schemas.microsoft.com/office/drawing/2014/main" id="{E8F89956-FBF4-424E-91DF-89A69CE940E0}"/>
              </a:ext>
            </a:extLst>
          </p:cNvPr>
          <p:cNvSpPr txBox="1"/>
          <p:nvPr/>
        </p:nvSpPr>
        <p:spPr>
          <a:xfrm>
            <a:off x="10153195" y="837722"/>
            <a:ext cx="1653626" cy="27699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区役所</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3" name="グループ化 22"/>
          <p:cNvGrpSpPr/>
          <p:nvPr/>
        </p:nvGrpSpPr>
        <p:grpSpPr>
          <a:xfrm>
            <a:off x="7062757" y="3142279"/>
            <a:ext cx="530915" cy="443605"/>
            <a:chOff x="7071012" y="3226994"/>
            <a:chExt cx="530915" cy="443605"/>
          </a:xfrm>
        </p:grpSpPr>
        <p:sp>
          <p:nvSpPr>
            <p:cNvPr id="21" name="メモ 20"/>
            <p:cNvSpPr/>
            <p:nvPr/>
          </p:nvSpPr>
          <p:spPr>
            <a:xfrm>
              <a:off x="7140219" y="3226994"/>
              <a:ext cx="411774" cy="443605"/>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800" dirty="0"/>
            </a:p>
          </p:txBody>
        </p:sp>
        <p:sp>
          <p:nvSpPr>
            <p:cNvPr id="22" name="テキスト ボックス 21"/>
            <p:cNvSpPr txBox="1"/>
            <p:nvPr/>
          </p:nvSpPr>
          <p:spPr>
            <a:xfrm>
              <a:off x="7071012" y="3324277"/>
              <a:ext cx="530915" cy="230832"/>
            </a:xfrm>
            <a:prstGeom prst="rect">
              <a:avLst/>
            </a:prstGeom>
            <a:noFill/>
          </p:spPr>
          <p:txBody>
            <a:bodyPr wrap="none" rtlCol="0">
              <a:spAutoFit/>
            </a:bodyPr>
            <a:lstStyle/>
            <a:p>
              <a:r>
                <a:rPr kumimoji="1" lang="ja-JP" altLang="en-US" sz="900" i="1" dirty="0" smtClean="0">
                  <a:latin typeface="HG明朝E" panose="02020909000000000000" pitchFamily="17" charset="-128"/>
                  <a:ea typeface="HG明朝E" panose="02020909000000000000" pitchFamily="17" charset="-128"/>
                </a:rPr>
                <a:t>交付物</a:t>
              </a:r>
              <a:endParaRPr kumimoji="1" lang="ja-JP" altLang="en-US" sz="900" i="1" dirty="0">
                <a:latin typeface="HG明朝E" panose="02020909000000000000" pitchFamily="17" charset="-128"/>
                <a:ea typeface="HG明朝E" panose="02020909000000000000" pitchFamily="17" charset="-128"/>
              </a:endParaRPr>
            </a:p>
          </p:txBody>
        </p:sp>
      </p:grpSp>
      <p:grpSp>
        <p:nvGrpSpPr>
          <p:cNvPr id="119" name="グループ化 118"/>
          <p:cNvGrpSpPr/>
          <p:nvPr/>
        </p:nvGrpSpPr>
        <p:grpSpPr>
          <a:xfrm>
            <a:off x="7093800" y="6328888"/>
            <a:ext cx="530915" cy="443605"/>
            <a:chOff x="7071012" y="3226994"/>
            <a:chExt cx="530915" cy="443605"/>
          </a:xfrm>
        </p:grpSpPr>
        <p:sp>
          <p:nvSpPr>
            <p:cNvPr id="120" name="メモ 119"/>
            <p:cNvSpPr/>
            <p:nvPr/>
          </p:nvSpPr>
          <p:spPr>
            <a:xfrm>
              <a:off x="7140219" y="3226994"/>
              <a:ext cx="411774" cy="443605"/>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800" dirty="0"/>
            </a:p>
          </p:txBody>
        </p:sp>
        <p:sp>
          <p:nvSpPr>
            <p:cNvPr id="121" name="テキスト ボックス 120"/>
            <p:cNvSpPr txBox="1"/>
            <p:nvPr/>
          </p:nvSpPr>
          <p:spPr>
            <a:xfrm>
              <a:off x="7071012" y="3324277"/>
              <a:ext cx="530915" cy="230832"/>
            </a:xfrm>
            <a:prstGeom prst="rect">
              <a:avLst/>
            </a:prstGeom>
            <a:noFill/>
          </p:spPr>
          <p:txBody>
            <a:bodyPr wrap="none" rtlCol="0">
              <a:spAutoFit/>
            </a:bodyPr>
            <a:lstStyle/>
            <a:p>
              <a:r>
                <a:rPr kumimoji="1" lang="ja-JP" altLang="en-US" sz="900" i="1" dirty="0" smtClean="0">
                  <a:latin typeface="HG明朝E" panose="02020909000000000000" pitchFamily="17" charset="-128"/>
                  <a:ea typeface="HG明朝E" panose="02020909000000000000" pitchFamily="17" charset="-128"/>
                </a:rPr>
                <a:t>交付物</a:t>
              </a:r>
              <a:endParaRPr kumimoji="1" lang="ja-JP" altLang="en-US" sz="900" i="1" dirty="0">
                <a:latin typeface="HG明朝E" panose="02020909000000000000" pitchFamily="17" charset="-128"/>
                <a:ea typeface="HG明朝E" panose="02020909000000000000" pitchFamily="17" charset="-128"/>
              </a:endParaRPr>
            </a:p>
          </p:txBody>
        </p:sp>
      </p:grpSp>
      <p:pic>
        <p:nvPicPr>
          <p:cNvPr id="122" name="図 121">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94"/>
          <a:stretch/>
        </p:blipFill>
        <p:spPr bwMode="auto">
          <a:xfrm>
            <a:off x="9135275" y="2807426"/>
            <a:ext cx="300194" cy="45079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25" name="テキスト ボックス 124">
            <a:extLst>
              <a:ext uri="{FF2B5EF4-FFF2-40B4-BE49-F238E27FC236}">
                <a16:creationId xmlns:a16="http://schemas.microsoft.com/office/drawing/2014/main" id="{15875577-74F0-41CC-84BB-84C7B8293A6A}"/>
              </a:ext>
            </a:extLst>
          </p:cNvPr>
          <p:cNvSpPr txBox="1"/>
          <p:nvPr/>
        </p:nvSpPr>
        <p:spPr>
          <a:xfrm>
            <a:off x="7475220" y="4033866"/>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panose="020B0604030504040204" pitchFamily="50" charset="-128"/>
                <a:ea typeface="Meiryo UI" panose="020B0604030504040204" pitchFamily="50" charset="-128"/>
              </a:rPr>
              <a:t>①追加</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p>
        </p:txBody>
      </p:sp>
      <p:pic>
        <p:nvPicPr>
          <p:cNvPr id="126" name="図 125">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94"/>
          <a:stretch/>
        </p:blipFill>
        <p:spPr bwMode="auto">
          <a:xfrm>
            <a:off x="9195185" y="4316486"/>
            <a:ext cx="300194" cy="45079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27" name="図 126">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94"/>
          <a:stretch/>
        </p:blipFill>
        <p:spPr bwMode="auto">
          <a:xfrm>
            <a:off x="9254389" y="6088574"/>
            <a:ext cx="300194" cy="45079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29" name="テキスト ボックス 128">
            <a:extLst>
              <a:ext uri="{FF2B5EF4-FFF2-40B4-BE49-F238E27FC236}">
                <a16:creationId xmlns:a16="http://schemas.microsoft.com/office/drawing/2014/main" id="{15875577-74F0-41CC-84BB-84C7B8293A6A}"/>
              </a:ext>
            </a:extLst>
          </p:cNvPr>
          <p:cNvSpPr txBox="1"/>
          <p:nvPr/>
        </p:nvSpPr>
        <p:spPr>
          <a:xfrm>
            <a:off x="6570432" y="5143199"/>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panose="020B0604030504040204" pitchFamily="50" charset="-128"/>
                <a:ea typeface="Meiryo UI" panose="020B0604030504040204" pitchFamily="50" charset="-128"/>
              </a:rPr>
              <a:t>②追加</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p>
        </p:txBody>
      </p:sp>
      <p:pic>
        <p:nvPicPr>
          <p:cNvPr id="130" name="図 129">
            <a:extLst>
              <a:ext uri="{FF2B5EF4-FFF2-40B4-BE49-F238E27FC236}">
                <a16:creationId xmlns:a16="http://schemas.microsoft.com/office/drawing/2014/main" id="{5FF9E801-0A9E-4162-8A12-C3307FA6FB5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194"/>
          <a:stretch/>
        </p:blipFill>
        <p:spPr bwMode="auto">
          <a:xfrm rot="1800000">
            <a:off x="7213984" y="4434615"/>
            <a:ext cx="336582" cy="45242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cxnSp>
        <p:nvCxnSpPr>
          <p:cNvPr id="25" name="直線矢印コネクタ 24"/>
          <p:cNvCxnSpPr>
            <a:endCxn id="82" idx="0"/>
          </p:cNvCxnSpPr>
          <p:nvPr/>
        </p:nvCxnSpPr>
        <p:spPr>
          <a:xfrm flipH="1">
            <a:off x="7408392" y="4673462"/>
            <a:ext cx="6181" cy="12952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1" name="テキスト ボックス 130">
            <a:extLst>
              <a:ext uri="{FF2B5EF4-FFF2-40B4-BE49-F238E27FC236}">
                <a16:creationId xmlns:a16="http://schemas.microsoft.com/office/drawing/2014/main" id="{15875577-74F0-41CC-84BB-84C7B8293A6A}"/>
              </a:ext>
            </a:extLst>
          </p:cNvPr>
          <p:cNvSpPr txBox="1"/>
          <p:nvPr/>
        </p:nvSpPr>
        <p:spPr>
          <a:xfrm>
            <a:off x="7543738" y="5729303"/>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panose="020B0604030504040204" pitchFamily="50" charset="-128"/>
                <a:ea typeface="Meiryo UI" panose="020B0604030504040204" pitchFamily="50" charset="-128"/>
              </a:rPr>
              <a:t>③追加</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p>
        </p:txBody>
      </p:sp>
    </p:spTree>
    <p:extLst>
      <p:ext uri="{BB962C8B-B14F-4D97-AF65-F5344CB8AC3E}">
        <p14:creationId xmlns:p14="http://schemas.microsoft.com/office/powerpoint/2010/main" val="386585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4967939" y="949620"/>
            <a:ext cx="6960710" cy="576064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9CD18199-51C0-4D9D-99C0-945903422A93}"/>
              </a:ext>
            </a:extLst>
          </p:cNvPr>
          <p:cNvSpPr/>
          <p:nvPr/>
        </p:nvSpPr>
        <p:spPr bwMode="auto">
          <a:xfrm>
            <a:off x="4191687" y="2240630"/>
            <a:ext cx="1745862" cy="1485797"/>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kern="0" dirty="0">
                <a:solidFill>
                  <a:prstClr val="black"/>
                </a:solidFill>
                <a:latin typeface="Meiryo UI" panose="020B0604030504040204" pitchFamily="50" charset="-128"/>
                <a:ea typeface="Meiryo UI" panose="020B0604030504040204" pitchFamily="50" charset="-128"/>
              </a:rPr>
              <a:t>来庁</a:t>
            </a:r>
            <a:endPar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E8F89956-FBF4-424E-91DF-89A69CE940E0}"/>
              </a:ext>
            </a:extLst>
          </p:cNvPr>
          <p:cNvSpPr txBox="1"/>
          <p:nvPr/>
        </p:nvSpPr>
        <p:spPr>
          <a:xfrm>
            <a:off x="9671264" y="837722"/>
            <a:ext cx="2135557" cy="27699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区役所</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タイトル 3"/>
          <p:cNvSpPr>
            <a:spLocks noGrp="1"/>
          </p:cNvSpPr>
          <p:nvPr>
            <p:ph type="title"/>
          </p:nvPr>
        </p:nvSpPr>
        <p:spPr>
          <a:xfrm>
            <a:off x="301053" y="42902"/>
            <a:ext cx="9307856" cy="726899"/>
          </a:xfrm>
        </p:spPr>
        <p:txBody>
          <a:bodyPr>
            <a:normAutofit fontScale="90000"/>
          </a:bodyPr>
          <a:lstStyle/>
          <a:p>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「スマート申請」の実現</a:t>
            </a:r>
            <a:r>
              <a:rPr lang="ja-JP" altLang="en-US" sz="2400" b="1" dirty="0" smtClean="0">
                <a:solidFill>
                  <a:srgbClr val="4472C4">
                    <a:lumMod val="50000"/>
                  </a:srgbClr>
                </a:solidFill>
                <a:latin typeface="Meiryo UI" panose="020B0604030504040204" pitchFamily="50" charset="-128"/>
                <a:ea typeface="Meiryo UI" panose="020B0604030504040204" pitchFamily="50" charset="-128"/>
              </a:rPr>
              <a:t>（</a:t>
            </a:r>
            <a:r>
              <a:rPr lang="ja-JP" altLang="en-US" sz="2400" b="1" dirty="0" smtClean="0">
                <a:solidFill>
                  <a:prstClr val="black"/>
                </a:solidFill>
                <a:latin typeface="Meiryo UI" panose="020B0604030504040204" pitchFamily="50" charset="-128"/>
                <a:ea typeface="Meiryo UI" panose="020B0604030504040204" pitchFamily="50" charset="-128"/>
              </a:rPr>
              <a:t>事前申請なしの来庁者</a:t>
            </a:r>
            <a:r>
              <a:rPr lang="ja-JP" altLang="en-US" sz="2400" b="1" dirty="0" smtClean="0">
                <a:solidFill>
                  <a:srgbClr val="4472C4">
                    <a:lumMod val="50000"/>
                  </a:srgbClr>
                </a:solidFill>
                <a:latin typeface="Meiryo UI" panose="020B0604030504040204" pitchFamily="50" charset="-128"/>
                <a:ea typeface="Meiryo UI" panose="020B0604030504040204" pitchFamily="50" charset="-128"/>
              </a:rPr>
              <a:t>）</a:t>
            </a:r>
            <a:endParaRPr lang="ja-JP" altLang="en-US"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53" name="テキスト ボックス 152">
            <a:extLst>
              <a:ext uri="{FF2B5EF4-FFF2-40B4-BE49-F238E27FC236}">
                <a16:creationId xmlns:a16="http://schemas.microsoft.com/office/drawing/2014/main" id="{945CB3D4-0D83-CB4C-9131-949B55DB3329}"/>
              </a:ext>
            </a:extLst>
          </p:cNvPr>
          <p:cNvSpPr txBox="1"/>
          <p:nvPr/>
        </p:nvSpPr>
        <p:spPr>
          <a:xfrm>
            <a:off x="571180" y="877867"/>
            <a:ext cx="5402199"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defTabSz="457200">
              <a:defRPr/>
            </a:pPr>
            <a:r>
              <a:rPr lang="ja-JP" altLang="en-US" sz="1600" b="1" dirty="0">
                <a:solidFill>
                  <a:prstClr val="black"/>
                </a:solidFill>
                <a:latin typeface="Meiryo UI" panose="020B0604030504040204" pitchFamily="50" charset="-128"/>
                <a:ea typeface="Meiryo UI" panose="020B0604030504040204" pitchFamily="50" charset="-128"/>
              </a:rPr>
              <a:t>窓口での入力不要</a:t>
            </a:r>
            <a:endParaRPr lang="en-US" altLang="ja-JP" sz="1600" b="1" dirty="0">
              <a:solidFill>
                <a:prstClr val="black"/>
              </a:solidFill>
              <a:latin typeface="Meiryo UI" panose="020B0604030504040204" pitchFamily="50" charset="-128"/>
              <a:ea typeface="Meiryo UI" panose="020B0604030504040204" pitchFamily="50" charset="-128"/>
            </a:endParaRPr>
          </a:p>
          <a:p>
            <a:pPr lvl="0" algn="ctr" defTabSz="457200">
              <a:defRPr/>
            </a:pPr>
            <a:r>
              <a:rPr lang="ja-JP" altLang="en-US" sz="1600" b="1" dirty="0">
                <a:solidFill>
                  <a:prstClr val="black"/>
                </a:solidFill>
                <a:latin typeface="Meiryo UI" panose="020B0604030504040204" pitchFamily="50" charset="-128"/>
                <a:ea typeface="Meiryo UI" panose="020B0604030504040204" pitchFamily="50" charset="-128"/>
              </a:rPr>
              <a:t>来庁目的に応じたワンストップでの手続き案内</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105" name="四角形: 角を丸くする 89">
            <a:extLst>
              <a:ext uri="{FF2B5EF4-FFF2-40B4-BE49-F238E27FC236}">
                <a16:creationId xmlns:a16="http://schemas.microsoft.com/office/drawing/2014/main" id="{261ECB33-0FAD-4FA6-B7DE-D068929650EA}"/>
              </a:ext>
            </a:extLst>
          </p:cNvPr>
          <p:cNvSpPr/>
          <p:nvPr/>
        </p:nvSpPr>
        <p:spPr>
          <a:xfrm>
            <a:off x="7051646" y="2212618"/>
            <a:ext cx="4587272" cy="990740"/>
          </a:xfrm>
          <a:prstGeom prst="roundRect">
            <a:avLst>
              <a:gd name="adj" fmla="val 7217"/>
            </a:avLst>
          </a:prstGeom>
          <a:solidFill>
            <a:srgbClr val="EBF1DE"/>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四角形: 角を丸くする 23">
            <a:extLst>
              <a:ext uri="{FF2B5EF4-FFF2-40B4-BE49-F238E27FC236}">
                <a16:creationId xmlns:a16="http://schemas.microsoft.com/office/drawing/2014/main" id="{A438B43D-883D-4F26-A411-BC59904E2AE3}"/>
              </a:ext>
            </a:extLst>
          </p:cNvPr>
          <p:cNvSpPr/>
          <p:nvPr/>
        </p:nvSpPr>
        <p:spPr>
          <a:xfrm>
            <a:off x="840901" y="2214999"/>
            <a:ext cx="1351296" cy="1094460"/>
          </a:xfrm>
          <a:prstGeom prst="roundRect">
            <a:avLst>
              <a:gd name="adj" fmla="val 17219"/>
            </a:avLst>
          </a:prstGeom>
          <a:solidFill>
            <a:srgbClr val="F2DCDB"/>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8" name="テキスト ボックス 107">
            <a:extLst>
              <a:ext uri="{FF2B5EF4-FFF2-40B4-BE49-F238E27FC236}">
                <a16:creationId xmlns:a16="http://schemas.microsoft.com/office/drawing/2014/main" id="{E8F89956-FBF4-424E-91DF-89A69CE940E0}"/>
              </a:ext>
            </a:extLst>
          </p:cNvPr>
          <p:cNvSpPr txBox="1"/>
          <p:nvPr/>
        </p:nvSpPr>
        <p:spPr>
          <a:xfrm>
            <a:off x="4659789" y="1503874"/>
            <a:ext cx="3760157" cy="302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rtl="0">
              <a:defRPr lang="ja-jp"/>
            </a:defPPr>
            <a:lvl1pPr marR="0" lvl="0" indent="0" algn="ctr" defTabSz="457200" fontAlgn="auto">
              <a:lnSpc>
                <a:spcPct val="100000"/>
              </a:lnSpc>
              <a:spcBef>
                <a:spcPts val="0"/>
              </a:spcBef>
              <a:spcAft>
                <a:spcPts val="0"/>
              </a:spcAft>
              <a:buClrTx/>
              <a:buSzTx/>
              <a:buFontTx/>
              <a:buNone/>
              <a:tabLst/>
              <a:defRPr kumimoji="1" sz="1400" b="1" i="0" u="none" strike="noStrike" cap="none" spc="0" normalizeH="0" baseline="0">
                <a:ln>
                  <a:noFill/>
                </a:ln>
                <a:solidFill>
                  <a:prstClr val="white"/>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行政オンラインシステム</a:t>
            </a:r>
          </a:p>
        </p:txBody>
      </p:sp>
      <p:pic>
        <p:nvPicPr>
          <p:cNvPr id="109"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109" y="2407608"/>
            <a:ext cx="345600" cy="488610"/>
          </a:xfrm>
          <a:prstGeom prst="rect">
            <a:avLst/>
          </a:prstGeom>
        </p:spPr>
      </p:pic>
      <p:sp>
        <p:nvSpPr>
          <p:cNvPr id="110" name="四角形: 角を丸くする 48">
            <a:extLst>
              <a:ext uri="{FF2B5EF4-FFF2-40B4-BE49-F238E27FC236}">
                <a16:creationId xmlns:a16="http://schemas.microsoft.com/office/drawing/2014/main" id="{6D52A8F7-B28A-4305-AB03-B275F843DB5D}"/>
              </a:ext>
            </a:extLst>
          </p:cNvPr>
          <p:cNvSpPr/>
          <p:nvPr/>
        </p:nvSpPr>
        <p:spPr>
          <a:xfrm>
            <a:off x="809898" y="1861719"/>
            <a:ext cx="1393061" cy="294953"/>
          </a:xfrm>
          <a:prstGeom prst="roundRect">
            <a:avLst>
              <a:gd name="adj" fmla="val 50000"/>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利用者</a:t>
            </a:r>
          </a:p>
        </p:txBody>
      </p:sp>
      <p:sp>
        <p:nvSpPr>
          <p:cNvPr id="111" name="四角形: 角を丸くする 50">
            <a:extLst>
              <a:ext uri="{FF2B5EF4-FFF2-40B4-BE49-F238E27FC236}">
                <a16:creationId xmlns:a16="http://schemas.microsoft.com/office/drawing/2014/main" id="{30C0B28D-717B-40CA-A990-9E22DC094187}"/>
              </a:ext>
            </a:extLst>
          </p:cNvPr>
          <p:cNvSpPr/>
          <p:nvPr/>
        </p:nvSpPr>
        <p:spPr>
          <a:xfrm>
            <a:off x="8662988" y="1851670"/>
            <a:ext cx="2980414" cy="294953"/>
          </a:xfrm>
          <a:prstGeom prst="roundRect">
            <a:avLst>
              <a:gd name="adj" fmla="val 50000"/>
            </a:avLst>
          </a:prstGeom>
          <a:solidFill>
            <a:srgbClr val="4F62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pic>
        <p:nvPicPr>
          <p:cNvPr id="112"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82060" y="2490591"/>
            <a:ext cx="417564" cy="370470"/>
          </a:xfrm>
          <a:prstGeom prst="rect">
            <a:avLst/>
          </a:prstGeom>
        </p:spPr>
      </p:pic>
      <p:sp>
        <p:nvSpPr>
          <p:cNvPr id="113" name="四角形: 角を丸くする 1">
            <a:extLst>
              <a:ext uri="{FF2B5EF4-FFF2-40B4-BE49-F238E27FC236}">
                <a16:creationId xmlns:a16="http://schemas.microsoft.com/office/drawing/2014/main" id="{A1A4F749-64E8-42A2-8EE1-DB5DEB76B7EB}"/>
              </a:ext>
            </a:extLst>
          </p:cNvPr>
          <p:cNvSpPr/>
          <p:nvPr/>
        </p:nvSpPr>
        <p:spPr>
          <a:xfrm>
            <a:off x="1307955" y="2794301"/>
            <a:ext cx="213601" cy="15989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四角形: 角を丸くする 105">
            <a:extLst>
              <a:ext uri="{FF2B5EF4-FFF2-40B4-BE49-F238E27FC236}">
                <a16:creationId xmlns:a16="http://schemas.microsoft.com/office/drawing/2014/main" id="{44B2881D-2BC9-4C64-9C92-C1B53170E2F4}"/>
              </a:ext>
            </a:extLst>
          </p:cNvPr>
          <p:cNvSpPr/>
          <p:nvPr/>
        </p:nvSpPr>
        <p:spPr>
          <a:xfrm>
            <a:off x="1515229" y="2794301"/>
            <a:ext cx="213601" cy="15989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5" name="四角形: 角を丸くする 147">
            <a:extLst>
              <a:ext uri="{FF2B5EF4-FFF2-40B4-BE49-F238E27FC236}">
                <a16:creationId xmlns:a16="http://schemas.microsoft.com/office/drawing/2014/main" id="{F558FE63-C5DF-40F9-8DCF-7F15E82E8FDE}"/>
              </a:ext>
            </a:extLst>
          </p:cNvPr>
          <p:cNvSpPr/>
          <p:nvPr/>
        </p:nvSpPr>
        <p:spPr>
          <a:xfrm>
            <a:off x="8653637" y="3324230"/>
            <a:ext cx="2964303" cy="294953"/>
          </a:xfrm>
          <a:prstGeom prst="roundRect">
            <a:avLst>
              <a:gd name="adj" fmla="val 50000"/>
            </a:avLst>
          </a:prstGeom>
          <a:solidFill>
            <a:srgbClr val="98480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116" name="四角形: 角を丸くする 149">
            <a:extLst>
              <a:ext uri="{FF2B5EF4-FFF2-40B4-BE49-F238E27FC236}">
                <a16:creationId xmlns:a16="http://schemas.microsoft.com/office/drawing/2014/main" id="{554A022B-0898-46EC-BFE4-2996CFE6737A}"/>
              </a:ext>
            </a:extLst>
          </p:cNvPr>
          <p:cNvSpPr/>
          <p:nvPr/>
        </p:nvSpPr>
        <p:spPr>
          <a:xfrm>
            <a:off x="7048508" y="3701535"/>
            <a:ext cx="4569432" cy="1059733"/>
          </a:xfrm>
          <a:prstGeom prst="roundRect">
            <a:avLst>
              <a:gd name="adj" fmla="val 7217"/>
            </a:avLst>
          </a:prstGeom>
          <a:solidFill>
            <a:srgbClr val="FDEADA"/>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7" name="四角形: 角を丸くする 172">
            <a:extLst>
              <a:ext uri="{FF2B5EF4-FFF2-40B4-BE49-F238E27FC236}">
                <a16:creationId xmlns:a16="http://schemas.microsoft.com/office/drawing/2014/main" id="{23CF080F-2303-4327-A2B3-7EB552EC4DCC}"/>
              </a:ext>
            </a:extLst>
          </p:cNvPr>
          <p:cNvSpPr/>
          <p:nvPr/>
        </p:nvSpPr>
        <p:spPr>
          <a:xfrm>
            <a:off x="8664656" y="4898054"/>
            <a:ext cx="2953283" cy="294953"/>
          </a:xfrm>
          <a:prstGeom prst="roundRect">
            <a:avLst>
              <a:gd name="adj" fmla="val 50000"/>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118" name="四角形: 角を丸くする 173">
            <a:extLst>
              <a:ext uri="{FF2B5EF4-FFF2-40B4-BE49-F238E27FC236}">
                <a16:creationId xmlns:a16="http://schemas.microsoft.com/office/drawing/2014/main" id="{90AD3E44-4174-4386-9BE4-9FACBD813C91}"/>
              </a:ext>
            </a:extLst>
          </p:cNvPr>
          <p:cNvSpPr/>
          <p:nvPr/>
        </p:nvSpPr>
        <p:spPr>
          <a:xfrm>
            <a:off x="7048508" y="5329793"/>
            <a:ext cx="4569431" cy="1094121"/>
          </a:xfrm>
          <a:prstGeom prst="roundRect">
            <a:avLst>
              <a:gd name="adj" fmla="val 7217"/>
            </a:avLst>
          </a:prstGeom>
          <a:solidFill>
            <a:schemeClr val="accent1">
              <a:lumMod val="20000"/>
              <a:lumOff val="80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9"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109" y="5553893"/>
            <a:ext cx="345600" cy="488610"/>
          </a:xfrm>
          <a:prstGeom prst="rect">
            <a:avLst/>
          </a:prstGeom>
        </p:spPr>
      </p:pic>
      <p:pic>
        <p:nvPicPr>
          <p:cNvPr id="120"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82060" y="5636876"/>
            <a:ext cx="417564" cy="370470"/>
          </a:xfrm>
          <a:prstGeom prst="rect">
            <a:avLst/>
          </a:prstGeom>
        </p:spPr>
      </p:pic>
      <p:pic>
        <p:nvPicPr>
          <p:cNvPr id="121" name="コンテンツ プレースホルダー 10">
            <a:extLst>
              <a:ext uri="{FF2B5EF4-FFF2-40B4-BE49-F238E27FC236}">
                <a16:creationId xmlns:a16="http://schemas.microsoft.com/office/drawing/2014/main" id="{A44D2B1B-01B5-4C60-9360-056BE241F744}"/>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109" y="3924809"/>
            <a:ext cx="345600" cy="488610"/>
          </a:xfrm>
          <a:prstGeom prst="rect">
            <a:avLst/>
          </a:prstGeom>
        </p:spPr>
      </p:pic>
      <p:pic>
        <p:nvPicPr>
          <p:cNvPr id="122" name="コンテンツ プレースホルダー 4">
            <a:extLst>
              <a:ext uri="{FF2B5EF4-FFF2-40B4-BE49-F238E27FC236}">
                <a16:creationId xmlns:a16="http://schemas.microsoft.com/office/drawing/2014/main" id="{15D3A6F8-A2C1-43A7-A6C1-487D0C08A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82060" y="4007792"/>
            <a:ext cx="417564" cy="370470"/>
          </a:xfrm>
          <a:prstGeom prst="rect">
            <a:avLst/>
          </a:prstGeom>
        </p:spPr>
      </p:pic>
      <p:sp>
        <p:nvSpPr>
          <p:cNvPr id="123" name="テキスト ボックス 122">
            <a:extLst>
              <a:ext uri="{FF2B5EF4-FFF2-40B4-BE49-F238E27FC236}">
                <a16:creationId xmlns:a16="http://schemas.microsoft.com/office/drawing/2014/main" id="{E8F89956-FBF4-424E-91DF-89A69CE940E0}"/>
              </a:ext>
            </a:extLst>
          </p:cNvPr>
          <p:cNvSpPr txBox="1"/>
          <p:nvPr/>
        </p:nvSpPr>
        <p:spPr>
          <a:xfrm>
            <a:off x="9817554" y="2517302"/>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sp>
        <p:nvSpPr>
          <p:cNvPr id="124" name="テキスト ボックス 123">
            <a:extLst>
              <a:ext uri="{FF2B5EF4-FFF2-40B4-BE49-F238E27FC236}">
                <a16:creationId xmlns:a16="http://schemas.microsoft.com/office/drawing/2014/main" id="{E8F89956-FBF4-424E-91DF-89A69CE940E0}"/>
              </a:ext>
            </a:extLst>
          </p:cNvPr>
          <p:cNvSpPr txBox="1"/>
          <p:nvPr/>
        </p:nvSpPr>
        <p:spPr>
          <a:xfrm>
            <a:off x="9817554" y="4054527"/>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sp>
        <p:nvSpPr>
          <p:cNvPr id="125" name="テキスト ボックス 124">
            <a:extLst>
              <a:ext uri="{FF2B5EF4-FFF2-40B4-BE49-F238E27FC236}">
                <a16:creationId xmlns:a16="http://schemas.microsoft.com/office/drawing/2014/main" id="{E8F89956-FBF4-424E-91DF-89A69CE940E0}"/>
              </a:ext>
            </a:extLst>
          </p:cNvPr>
          <p:cNvSpPr txBox="1"/>
          <p:nvPr/>
        </p:nvSpPr>
        <p:spPr>
          <a:xfrm>
            <a:off x="9817554" y="5705000"/>
            <a:ext cx="165362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審査・交付</a:t>
            </a:r>
          </a:p>
        </p:txBody>
      </p:sp>
      <p:pic>
        <p:nvPicPr>
          <p:cNvPr id="126" name="図 125">
            <a:extLst>
              <a:ext uri="{FF2B5EF4-FFF2-40B4-BE49-F238E27FC236}">
                <a16:creationId xmlns:a16="http://schemas.microsoft.com/office/drawing/2014/main" id="{FF591ABC-3F8E-4EEE-8142-F83048B11C70}"/>
              </a:ext>
            </a:extLst>
          </p:cNvPr>
          <p:cNvPicPr>
            <a:picLocks noChangeAspect="1"/>
          </p:cNvPicPr>
          <p:nvPr/>
        </p:nvPicPr>
        <p:blipFill>
          <a:blip r:embed="rId5"/>
          <a:stretch>
            <a:fillRect/>
          </a:stretch>
        </p:blipFill>
        <p:spPr>
          <a:xfrm>
            <a:off x="4672607" y="2316904"/>
            <a:ext cx="1012262" cy="526336"/>
          </a:xfrm>
          <a:prstGeom prst="rect">
            <a:avLst/>
          </a:prstGeom>
          <a:ln w="19050">
            <a:noFill/>
          </a:ln>
        </p:spPr>
      </p:pic>
      <p:cxnSp>
        <p:nvCxnSpPr>
          <p:cNvPr id="127" name="直線矢印コネクタ 126"/>
          <p:cNvCxnSpPr>
            <a:endCxn id="152" idx="3"/>
          </p:cNvCxnSpPr>
          <p:nvPr/>
        </p:nvCxnSpPr>
        <p:spPr>
          <a:xfrm flipV="1">
            <a:off x="2125417" y="2686508"/>
            <a:ext cx="2083095" cy="7913"/>
          </a:xfrm>
          <a:prstGeom prst="straightConnector1">
            <a:avLst/>
          </a:prstGeom>
          <a:ln w="38100">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8" name="四角形吹き出し 127"/>
          <p:cNvSpPr/>
          <p:nvPr/>
        </p:nvSpPr>
        <p:spPr>
          <a:xfrm>
            <a:off x="1300583" y="3533127"/>
            <a:ext cx="2755748" cy="817162"/>
          </a:xfrm>
          <a:prstGeom prst="wedgeRectCallout">
            <a:avLst>
              <a:gd name="adj1" fmla="val 71702"/>
              <a:gd name="adj2" fmla="val -109677"/>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93600" lvl="0" indent="-93600" defTabSz="742950">
              <a:buFont typeface="Arial" panose="020B0604020202020204" pitchFamily="34" charset="0"/>
              <a:buChar char="•"/>
              <a:defRPr/>
            </a:pPr>
            <a:r>
              <a:rPr kumimoji="1" lang="ja-JP" altLang="en-US" sz="1100" dirty="0">
                <a:latin typeface="Meiryo UI" panose="020B0604030504040204" pitchFamily="50" charset="-128"/>
                <a:ea typeface="Meiryo UI" panose="020B0604030504040204" pitchFamily="50" charset="-128"/>
              </a:rPr>
              <a:t>窓口支援機能の「手続ナビ」で、ライフイベントに伴う一連の手続きを案内</a:t>
            </a:r>
            <a:endParaRPr kumimoji="1" lang="en-US" altLang="ja-JP" sz="1100" dirty="0">
              <a:latin typeface="Meiryo UI" panose="020B0604030504040204" pitchFamily="50" charset="-128"/>
              <a:ea typeface="Meiryo UI" panose="020B0604030504040204" pitchFamily="50" charset="-128"/>
            </a:endParaRPr>
          </a:p>
          <a:p>
            <a:pPr marL="93600" indent="-93600" defTabSz="742950">
              <a:buFont typeface="Arial" panose="020B0604020202020204" pitchFamily="34" charset="0"/>
              <a:buChar char="•"/>
              <a:defRPr/>
            </a:pPr>
            <a:r>
              <a:rPr kumimoji="1" lang="ja-JP" altLang="en-US" sz="1100" dirty="0">
                <a:latin typeface="Meiryo UI" panose="020B0604030504040204" pitchFamily="50" charset="-128"/>
                <a:ea typeface="Meiryo UI" panose="020B0604030504040204" pitchFamily="50" charset="-128"/>
              </a:rPr>
              <a:t>後続の手続きの案内表を作成</a:t>
            </a:r>
          </a:p>
        </p:txBody>
      </p:sp>
      <p:sp>
        <p:nvSpPr>
          <p:cNvPr id="129" name="正方形/長方形 128">
            <a:extLst>
              <a:ext uri="{FF2B5EF4-FFF2-40B4-BE49-F238E27FC236}">
                <a16:creationId xmlns:a16="http://schemas.microsoft.com/office/drawing/2014/main" id="{9CD18199-51C0-4D9D-99C0-945903422A93}"/>
              </a:ext>
            </a:extLst>
          </p:cNvPr>
          <p:cNvSpPr/>
          <p:nvPr/>
        </p:nvSpPr>
        <p:spPr bwMode="auto">
          <a:xfrm>
            <a:off x="7199662" y="2193690"/>
            <a:ext cx="520484" cy="1039347"/>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窓 口</a:t>
            </a:r>
          </a:p>
        </p:txBody>
      </p:sp>
      <p:sp>
        <p:nvSpPr>
          <p:cNvPr id="130" name="正方形/長方形 129">
            <a:extLst>
              <a:ext uri="{FF2B5EF4-FFF2-40B4-BE49-F238E27FC236}">
                <a16:creationId xmlns:a16="http://schemas.microsoft.com/office/drawing/2014/main" id="{9CD18199-51C0-4D9D-99C0-945903422A93}"/>
              </a:ext>
            </a:extLst>
          </p:cNvPr>
          <p:cNvSpPr/>
          <p:nvPr/>
        </p:nvSpPr>
        <p:spPr bwMode="auto">
          <a:xfrm>
            <a:off x="7189784" y="3726428"/>
            <a:ext cx="520484" cy="940738"/>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窓 口</a:t>
            </a:r>
          </a:p>
        </p:txBody>
      </p:sp>
      <p:sp>
        <p:nvSpPr>
          <p:cNvPr id="131" name="正方形/長方形 130">
            <a:extLst>
              <a:ext uri="{FF2B5EF4-FFF2-40B4-BE49-F238E27FC236}">
                <a16:creationId xmlns:a16="http://schemas.microsoft.com/office/drawing/2014/main" id="{9CD18199-51C0-4D9D-99C0-945903422A93}"/>
              </a:ext>
            </a:extLst>
          </p:cNvPr>
          <p:cNvSpPr/>
          <p:nvPr/>
        </p:nvSpPr>
        <p:spPr bwMode="auto">
          <a:xfrm>
            <a:off x="7189784" y="5294931"/>
            <a:ext cx="520484" cy="984944"/>
          </a:xfrm>
          <a:prstGeom prst="rect">
            <a:avLst/>
          </a:prstGeom>
          <a:solidFill>
            <a:schemeClr val="accent4">
              <a:lumMod val="20000"/>
              <a:lumOff val="80000"/>
            </a:schemeClr>
          </a:solidFill>
          <a:ln w="9525" cap="flat" cmpd="sng" algn="ctr">
            <a:solidFill>
              <a:sysClr val="window" lastClr="FFFFFF">
                <a:lumMod val="50000"/>
              </a:sys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窓 口</a:t>
            </a:r>
          </a:p>
        </p:txBody>
      </p:sp>
      <p:pic>
        <p:nvPicPr>
          <p:cNvPr id="132"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3821" y="2607753"/>
            <a:ext cx="345600" cy="504500"/>
          </a:xfrm>
          <a:prstGeom prst="rect">
            <a:avLst/>
          </a:prstGeom>
        </p:spPr>
      </p:pic>
      <p:pic>
        <p:nvPicPr>
          <p:cNvPr id="133"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2593" y="5578024"/>
            <a:ext cx="345600" cy="504500"/>
          </a:xfrm>
          <a:prstGeom prst="rect">
            <a:avLst/>
          </a:prstGeom>
        </p:spPr>
      </p:pic>
      <p:pic>
        <p:nvPicPr>
          <p:cNvPr id="134"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9326" y="5722904"/>
            <a:ext cx="391488" cy="345221"/>
          </a:xfrm>
          <a:prstGeom prst="rect">
            <a:avLst/>
          </a:prstGeom>
          <a:ln w="19050">
            <a:noFill/>
          </a:ln>
        </p:spPr>
      </p:pic>
      <p:pic>
        <p:nvPicPr>
          <p:cNvPr id="135"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965" y="4086998"/>
            <a:ext cx="391488" cy="345221"/>
          </a:xfrm>
          <a:prstGeom prst="rect">
            <a:avLst/>
          </a:prstGeom>
          <a:ln w="19050">
            <a:noFill/>
          </a:ln>
        </p:spPr>
      </p:pic>
      <p:pic>
        <p:nvPicPr>
          <p:cNvPr id="136"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5507" y="2630717"/>
            <a:ext cx="391488" cy="345221"/>
          </a:xfrm>
          <a:prstGeom prst="rect">
            <a:avLst/>
          </a:prstGeom>
          <a:ln w="19050">
            <a:noFill/>
          </a:ln>
        </p:spPr>
      </p:pic>
      <p:pic>
        <p:nvPicPr>
          <p:cNvPr id="137"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840" y="4052710"/>
            <a:ext cx="345600" cy="504500"/>
          </a:xfrm>
          <a:prstGeom prst="rect">
            <a:avLst/>
          </a:prstGeom>
        </p:spPr>
      </p:pic>
      <p:sp>
        <p:nvSpPr>
          <p:cNvPr id="140" name="テキスト ボックス 139">
            <a:extLst>
              <a:ext uri="{FF2B5EF4-FFF2-40B4-BE49-F238E27FC236}">
                <a16:creationId xmlns:a16="http://schemas.microsoft.com/office/drawing/2014/main" id="{E8F89956-FBF4-424E-91DF-89A69CE940E0}"/>
              </a:ext>
            </a:extLst>
          </p:cNvPr>
          <p:cNvSpPr txBox="1"/>
          <p:nvPr/>
        </p:nvSpPr>
        <p:spPr>
          <a:xfrm>
            <a:off x="4659789" y="1843392"/>
            <a:ext cx="3760157" cy="302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rtl="0">
              <a:defRPr lang="ja-jp"/>
            </a:defPPr>
            <a:lvl1pPr marR="0" lvl="0" indent="0" algn="ctr" defTabSz="457200" fontAlgn="auto">
              <a:lnSpc>
                <a:spcPct val="100000"/>
              </a:lnSpc>
              <a:spcBef>
                <a:spcPts val="0"/>
              </a:spcBef>
              <a:spcAft>
                <a:spcPts val="0"/>
              </a:spcAft>
              <a:buClrTx/>
              <a:buSzTx/>
              <a:buFontTx/>
              <a:buNone/>
              <a:tabLst/>
              <a:defRPr kumimoji="1" sz="1400" b="1" i="0" u="none" strike="noStrike" cap="none" spc="0" normalizeH="0" baseline="0">
                <a:ln>
                  <a:noFill/>
                </a:ln>
                <a:solidFill>
                  <a:prstClr val="white"/>
                </a:solidFill>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窓口支援機能</a:t>
            </a:r>
          </a:p>
        </p:txBody>
      </p:sp>
      <p:cxnSp>
        <p:nvCxnSpPr>
          <p:cNvPr id="141" name="直線矢印コネクタ 140"/>
          <p:cNvCxnSpPr/>
          <p:nvPr/>
        </p:nvCxnSpPr>
        <p:spPr>
          <a:xfrm>
            <a:off x="7960846" y="2702302"/>
            <a:ext cx="93408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42" name="直線矢印コネクタ 141"/>
          <p:cNvCxnSpPr/>
          <p:nvPr/>
        </p:nvCxnSpPr>
        <p:spPr>
          <a:xfrm>
            <a:off x="7960846" y="4231401"/>
            <a:ext cx="93408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43" name="直線矢印コネクタ 142"/>
          <p:cNvCxnSpPr/>
          <p:nvPr/>
        </p:nvCxnSpPr>
        <p:spPr>
          <a:xfrm>
            <a:off x="7960846" y="5798198"/>
            <a:ext cx="93408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48" name="コネクタ: 曲線 169">
            <a:extLst>
              <a:ext uri="{FF2B5EF4-FFF2-40B4-BE49-F238E27FC236}">
                <a16:creationId xmlns:a16="http://schemas.microsoft.com/office/drawing/2014/main" id="{B2F0C148-D97A-418E-9980-14E4FE79C0F6}"/>
              </a:ext>
            </a:extLst>
          </p:cNvPr>
          <p:cNvCxnSpPr>
            <a:cxnSpLocks/>
            <a:stCxn id="155" idx="3"/>
          </p:cNvCxnSpPr>
          <p:nvPr/>
        </p:nvCxnSpPr>
        <p:spPr>
          <a:xfrm rot="10800000" flipH="1" flipV="1">
            <a:off x="6370052" y="2999465"/>
            <a:ext cx="54833" cy="1421909"/>
          </a:xfrm>
          <a:prstGeom prst="curvedConnector4">
            <a:avLst>
              <a:gd name="adj1" fmla="val -416902"/>
              <a:gd name="adj2" fmla="val 63807"/>
            </a:avLst>
          </a:prstGeom>
          <a:ln w="3810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コネクタ: 曲線 169">
            <a:extLst>
              <a:ext uri="{FF2B5EF4-FFF2-40B4-BE49-F238E27FC236}">
                <a16:creationId xmlns:a16="http://schemas.microsoft.com/office/drawing/2014/main" id="{B2F0C148-D97A-418E-9980-14E4FE79C0F6}"/>
              </a:ext>
            </a:extLst>
          </p:cNvPr>
          <p:cNvCxnSpPr>
            <a:cxnSpLocks/>
          </p:cNvCxnSpPr>
          <p:nvPr/>
        </p:nvCxnSpPr>
        <p:spPr>
          <a:xfrm rot="10800000" flipV="1">
            <a:off x="6245203" y="4609796"/>
            <a:ext cx="12700" cy="1611193"/>
          </a:xfrm>
          <a:prstGeom prst="curvedConnector3">
            <a:avLst>
              <a:gd name="adj1" fmla="val 1800000"/>
            </a:avLst>
          </a:prstGeom>
          <a:ln w="3810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0" name="図 149">
            <a:extLst>
              <a:ext uri="{FF2B5EF4-FFF2-40B4-BE49-F238E27FC236}">
                <a16:creationId xmlns:a16="http://schemas.microsoft.com/office/drawing/2014/main" id="{9478E4E8-CEA7-4164-8D2C-148DF3F4D5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31556" y="2301784"/>
            <a:ext cx="785275" cy="785275"/>
          </a:xfrm>
          <a:prstGeom prst="rect">
            <a:avLst/>
          </a:prstGeom>
        </p:spPr>
      </p:pic>
      <p:pic>
        <p:nvPicPr>
          <p:cNvPr id="151" name="コンテンツ プレースホルダー 13">
            <a:extLst>
              <a:ext uri="{FF2B5EF4-FFF2-40B4-BE49-F238E27FC236}">
                <a16:creationId xmlns:a16="http://schemas.microsoft.com/office/drawing/2014/main" id="{CF722E1A-72BC-4CCC-BA09-D3DCD84E9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3058" y="2560374"/>
            <a:ext cx="345600" cy="504500"/>
          </a:xfrm>
          <a:prstGeom prst="rect">
            <a:avLst/>
          </a:prstGeom>
        </p:spPr>
      </p:pic>
      <p:pic>
        <p:nvPicPr>
          <p:cNvPr id="152" name="図 151">
            <a:extLst>
              <a:ext uri="{FF2B5EF4-FFF2-40B4-BE49-F238E27FC236}">
                <a16:creationId xmlns:a16="http://schemas.microsoft.com/office/drawing/2014/main" id="{9478E4E8-CEA7-4164-8D2C-148DF3F4D5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208512" y="2293870"/>
            <a:ext cx="785275" cy="785275"/>
          </a:xfrm>
          <a:prstGeom prst="rect">
            <a:avLst/>
          </a:prstGeom>
        </p:spPr>
      </p:pic>
      <p:cxnSp>
        <p:nvCxnSpPr>
          <p:cNvPr id="154" name="直線矢印コネクタ 153"/>
          <p:cNvCxnSpPr>
            <a:endCxn id="105" idx="1"/>
          </p:cNvCxnSpPr>
          <p:nvPr/>
        </p:nvCxnSpPr>
        <p:spPr>
          <a:xfrm>
            <a:off x="5767757" y="2707988"/>
            <a:ext cx="1283889" cy="0"/>
          </a:xfrm>
          <a:prstGeom prst="straightConnector1">
            <a:avLst/>
          </a:prstGeom>
          <a:ln w="38100">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5" name="図 154">
            <a:extLst>
              <a:ext uri="{FF2B5EF4-FFF2-40B4-BE49-F238E27FC236}">
                <a16:creationId xmlns:a16="http://schemas.microsoft.com/office/drawing/2014/main" id="{9478E4E8-CEA7-4164-8D2C-148DF3F4D5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370053" y="2606828"/>
            <a:ext cx="785275" cy="785275"/>
          </a:xfrm>
          <a:prstGeom prst="rect">
            <a:avLst/>
          </a:prstGeom>
        </p:spPr>
      </p:pic>
      <p:pic>
        <p:nvPicPr>
          <p:cNvPr id="156" name="図 155">
            <a:extLst>
              <a:ext uri="{FF2B5EF4-FFF2-40B4-BE49-F238E27FC236}">
                <a16:creationId xmlns:a16="http://schemas.microsoft.com/office/drawing/2014/main" id="{9478E4E8-CEA7-4164-8D2C-148DF3F4D5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370053" y="4285425"/>
            <a:ext cx="785275" cy="785275"/>
          </a:xfrm>
          <a:prstGeom prst="rect">
            <a:avLst/>
          </a:prstGeom>
        </p:spPr>
      </p:pic>
      <p:pic>
        <p:nvPicPr>
          <p:cNvPr id="157" name="図 156">
            <a:extLst>
              <a:ext uri="{FF2B5EF4-FFF2-40B4-BE49-F238E27FC236}">
                <a16:creationId xmlns:a16="http://schemas.microsoft.com/office/drawing/2014/main" id="{9478E4E8-CEA7-4164-8D2C-148DF3F4D5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360555" y="5869135"/>
            <a:ext cx="785275" cy="785275"/>
          </a:xfrm>
          <a:prstGeom prst="rect">
            <a:avLst/>
          </a:prstGeom>
        </p:spPr>
      </p:pic>
      <p:pic>
        <p:nvPicPr>
          <p:cNvPr id="158" name="図 157">
            <a:extLst>
              <a:ext uri="{FF2B5EF4-FFF2-40B4-BE49-F238E27FC236}">
                <a16:creationId xmlns:a16="http://schemas.microsoft.com/office/drawing/2014/main" id="{79B56F70-9181-453A-9ED2-BB2A1C333C65}"/>
              </a:ext>
            </a:extLst>
          </p:cNvPr>
          <p:cNvPicPr>
            <a:picLocks noChangeAspect="1"/>
          </p:cNvPicPr>
          <p:nvPr/>
        </p:nvPicPr>
        <p:blipFill rotWithShape="1">
          <a:blip r:embed="rId9"/>
          <a:srcRect b="10296"/>
          <a:stretch/>
        </p:blipFill>
        <p:spPr>
          <a:xfrm>
            <a:off x="4787261" y="2911340"/>
            <a:ext cx="817697" cy="514525"/>
          </a:xfrm>
          <a:prstGeom prst="rect">
            <a:avLst/>
          </a:prstGeom>
          <a:ln>
            <a:solidFill>
              <a:sysClr val="window" lastClr="FFFFFF">
                <a:lumMod val="50000"/>
              </a:sysClr>
            </a:solidFill>
          </a:ln>
        </p:spPr>
      </p:pic>
      <p:pic>
        <p:nvPicPr>
          <p:cNvPr id="159" name="図 1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3060" y="2851536"/>
            <a:ext cx="729560" cy="729560"/>
          </a:xfrm>
          <a:prstGeom prst="rect">
            <a:avLst/>
          </a:prstGeom>
        </p:spPr>
      </p:pic>
      <p:pic>
        <p:nvPicPr>
          <p:cNvPr id="160" name="図 1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3060" y="4518729"/>
            <a:ext cx="729560" cy="729560"/>
          </a:xfrm>
          <a:prstGeom prst="rect">
            <a:avLst/>
          </a:prstGeom>
        </p:spPr>
      </p:pic>
      <p:pic>
        <p:nvPicPr>
          <p:cNvPr id="161" name="図 1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3060" y="6128045"/>
            <a:ext cx="729560" cy="729560"/>
          </a:xfrm>
          <a:prstGeom prst="rect">
            <a:avLst/>
          </a:prstGeom>
        </p:spPr>
      </p:pic>
      <p:sp>
        <p:nvSpPr>
          <p:cNvPr id="162" name="四角形吹き出し 161"/>
          <p:cNvSpPr/>
          <p:nvPr/>
        </p:nvSpPr>
        <p:spPr>
          <a:xfrm>
            <a:off x="4295799" y="4761268"/>
            <a:ext cx="1878510" cy="792625"/>
          </a:xfrm>
          <a:prstGeom prst="wedgeRectCallout">
            <a:avLst>
              <a:gd name="adj1" fmla="val 97969"/>
              <a:gd name="adj2" fmla="val -39327"/>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93600" indent="-93600" defTabSz="742950">
              <a:buFont typeface="Arial" panose="020B0604020202020204" pitchFamily="34" charset="0"/>
              <a:buChar char="•"/>
              <a:defRPr/>
            </a:pPr>
            <a:r>
              <a:rPr lang="ja-JP" altLang="en-US" sz="1100" dirty="0" smtClean="0">
                <a:latin typeface="Meiryo UI" panose="020B0604030504040204" pitchFamily="50" charset="-128"/>
                <a:ea typeface="Meiryo UI" panose="020B0604030504040204" pitchFamily="50" charset="-128"/>
              </a:rPr>
              <a:t>申請書に入力情報を印字</a:t>
            </a:r>
            <a:endParaRPr lang="en-US" altLang="ja-JP" sz="1100" dirty="0" smtClean="0">
              <a:latin typeface="Meiryo UI" panose="020B0604030504040204" pitchFamily="50" charset="-128"/>
              <a:ea typeface="Meiryo UI" panose="020B0604030504040204" pitchFamily="50" charset="-128"/>
            </a:endParaRPr>
          </a:p>
          <a:p>
            <a:pPr marL="93600" indent="-93600" defTabSz="742950">
              <a:buFont typeface="Arial" panose="020B0604020202020204" pitchFamily="34" charset="0"/>
              <a:buChar char="•"/>
              <a:defRPr/>
            </a:pPr>
            <a:r>
              <a:rPr lang="ja-JP" altLang="en-US" sz="1100" dirty="0" smtClean="0">
                <a:latin typeface="Meiryo UI" panose="020B0604030504040204" pitchFamily="50" charset="-128"/>
                <a:ea typeface="Meiryo UI" panose="020B0604030504040204" pitchFamily="50" charset="-128"/>
              </a:rPr>
              <a:t>追加情報がある場合、職員による申請書入力補助</a:t>
            </a:r>
            <a:endParaRPr lang="en-US" altLang="ja-JP" sz="1100" dirty="0" smtClean="0">
              <a:latin typeface="Meiryo UI" panose="020B0604030504040204" pitchFamily="50" charset="-128"/>
              <a:ea typeface="Meiryo UI" panose="020B0604030504040204" pitchFamily="50" charset="-128"/>
            </a:endParaRPr>
          </a:p>
        </p:txBody>
      </p:sp>
      <p:pic>
        <p:nvPicPr>
          <p:cNvPr id="58"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7939" y="2730058"/>
            <a:ext cx="391488" cy="345221"/>
          </a:xfrm>
          <a:prstGeom prst="rect">
            <a:avLst/>
          </a:prstGeom>
          <a:ln w="19050">
            <a:noFill/>
          </a:ln>
        </p:spPr>
      </p:pic>
      <p:grpSp>
        <p:nvGrpSpPr>
          <p:cNvPr id="65" name="グループ化 64"/>
          <p:cNvGrpSpPr/>
          <p:nvPr/>
        </p:nvGrpSpPr>
        <p:grpSpPr>
          <a:xfrm>
            <a:off x="7514876" y="3025144"/>
            <a:ext cx="530915" cy="443605"/>
            <a:chOff x="7071012" y="3226994"/>
            <a:chExt cx="530915" cy="443605"/>
          </a:xfrm>
        </p:grpSpPr>
        <p:sp>
          <p:nvSpPr>
            <p:cNvPr id="66" name="メモ 65"/>
            <p:cNvSpPr/>
            <p:nvPr/>
          </p:nvSpPr>
          <p:spPr>
            <a:xfrm>
              <a:off x="7140219" y="3226994"/>
              <a:ext cx="411774" cy="443605"/>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800" dirty="0"/>
            </a:p>
          </p:txBody>
        </p:sp>
        <p:sp>
          <p:nvSpPr>
            <p:cNvPr id="67" name="テキスト ボックス 66"/>
            <p:cNvSpPr txBox="1"/>
            <p:nvPr/>
          </p:nvSpPr>
          <p:spPr>
            <a:xfrm>
              <a:off x="7071012" y="3324277"/>
              <a:ext cx="530915" cy="230832"/>
            </a:xfrm>
            <a:prstGeom prst="rect">
              <a:avLst/>
            </a:prstGeom>
            <a:noFill/>
          </p:spPr>
          <p:txBody>
            <a:bodyPr wrap="none" rtlCol="0">
              <a:spAutoFit/>
            </a:bodyPr>
            <a:lstStyle/>
            <a:p>
              <a:r>
                <a:rPr kumimoji="1" lang="ja-JP" altLang="en-US" sz="900" i="1" dirty="0" smtClean="0">
                  <a:latin typeface="HG明朝E" panose="02020909000000000000" pitchFamily="17" charset="-128"/>
                  <a:ea typeface="HG明朝E" panose="02020909000000000000" pitchFamily="17" charset="-128"/>
                </a:rPr>
                <a:t>交付物</a:t>
              </a:r>
              <a:endParaRPr kumimoji="1" lang="ja-JP" altLang="en-US" sz="900" i="1" dirty="0">
                <a:latin typeface="HG明朝E" panose="02020909000000000000" pitchFamily="17" charset="-128"/>
                <a:ea typeface="HG明朝E" panose="02020909000000000000" pitchFamily="17" charset="-128"/>
              </a:endParaRPr>
            </a:p>
          </p:txBody>
        </p:sp>
      </p:grpSp>
      <p:grpSp>
        <p:nvGrpSpPr>
          <p:cNvPr id="68" name="グループ化 67"/>
          <p:cNvGrpSpPr/>
          <p:nvPr/>
        </p:nvGrpSpPr>
        <p:grpSpPr>
          <a:xfrm>
            <a:off x="7558182" y="4494409"/>
            <a:ext cx="530915" cy="443605"/>
            <a:chOff x="7071012" y="3226994"/>
            <a:chExt cx="530915" cy="443605"/>
          </a:xfrm>
        </p:grpSpPr>
        <p:sp>
          <p:nvSpPr>
            <p:cNvPr id="69" name="メモ 68"/>
            <p:cNvSpPr/>
            <p:nvPr/>
          </p:nvSpPr>
          <p:spPr>
            <a:xfrm>
              <a:off x="7140219" y="3226994"/>
              <a:ext cx="411774" cy="443605"/>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800" dirty="0"/>
            </a:p>
          </p:txBody>
        </p:sp>
        <p:sp>
          <p:nvSpPr>
            <p:cNvPr id="70" name="テキスト ボックス 69"/>
            <p:cNvSpPr txBox="1"/>
            <p:nvPr/>
          </p:nvSpPr>
          <p:spPr>
            <a:xfrm>
              <a:off x="7071012" y="3324277"/>
              <a:ext cx="530915" cy="230832"/>
            </a:xfrm>
            <a:prstGeom prst="rect">
              <a:avLst/>
            </a:prstGeom>
            <a:noFill/>
          </p:spPr>
          <p:txBody>
            <a:bodyPr wrap="none" rtlCol="0">
              <a:spAutoFit/>
            </a:bodyPr>
            <a:lstStyle/>
            <a:p>
              <a:r>
                <a:rPr kumimoji="1" lang="ja-JP" altLang="en-US" sz="900" i="1" dirty="0" smtClean="0">
                  <a:latin typeface="HG明朝E" panose="02020909000000000000" pitchFamily="17" charset="-128"/>
                  <a:ea typeface="HG明朝E" panose="02020909000000000000" pitchFamily="17" charset="-128"/>
                </a:rPr>
                <a:t>交付物</a:t>
              </a:r>
              <a:endParaRPr kumimoji="1" lang="ja-JP" altLang="en-US" sz="900" i="1" dirty="0">
                <a:latin typeface="HG明朝E" panose="02020909000000000000" pitchFamily="17" charset="-128"/>
                <a:ea typeface="HG明朝E" panose="02020909000000000000" pitchFamily="17" charset="-128"/>
              </a:endParaRPr>
            </a:p>
          </p:txBody>
        </p:sp>
      </p:grpSp>
      <p:grpSp>
        <p:nvGrpSpPr>
          <p:cNvPr id="71" name="グループ化 70"/>
          <p:cNvGrpSpPr/>
          <p:nvPr/>
        </p:nvGrpSpPr>
        <p:grpSpPr>
          <a:xfrm>
            <a:off x="7558182" y="6079723"/>
            <a:ext cx="530915" cy="443605"/>
            <a:chOff x="7071012" y="3226994"/>
            <a:chExt cx="530915" cy="443605"/>
          </a:xfrm>
        </p:grpSpPr>
        <p:sp>
          <p:nvSpPr>
            <p:cNvPr id="72" name="メモ 71"/>
            <p:cNvSpPr/>
            <p:nvPr/>
          </p:nvSpPr>
          <p:spPr>
            <a:xfrm>
              <a:off x="7140219" y="3226994"/>
              <a:ext cx="411774" cy="443605"/>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800" dirty="0"/>
            </a:p>
          </p:txBody>
        </p:sp>
        <p:sp>
          <p:nvSpPr>
            <p:cNvPr id="73" name="テキスト ボックス 72"/>
            <p:cNvSpPr txBox="1"/>
            <p:nvPr/>
          </p:nvSpPr>
          <p:spPr>
            <a:xfrm>
              <a:off x="7071012" y="3324277"/>
              <a:ext cx="530915" cy="230832"/>
            </a:xfrm>
            <a:prstGeom prst="rect">
              <a:avLst/>
            </a:prstGeom>
            <a:noFill/>
          </p:spPr>
          <p:txBody>
            <a:bodyPr wrap="none" rtlCol="0">
              <a:spAutoFit/>
            </a:bodyPr>
            <a:lstStyle/>
            <a:p>
              <a:r>
                <a:rPr kumimoji="1" lang="ja-JP" altLang="en-US" sz="900" i="1" dirty="0" smtClean="0">
                  <a:latin typeface="HG明朝E" panose="02020909000000000000" pitchFamily="17" charset="-128"/>
                  <a:ea typeface="HG明朝E" panose="02020909000000000000" pitchFamily="17" charset="-128"/>
                </a:rPr>
                <a:t>交付物</a:t>
              </a:r>
              <a:endParaRPr kumimoji="1" lang="ja-JP" altLang="en-US" sz="900" i="1" dirty="0">
                <a:latin typeface="HG明朝E" panose="02020909000000000000" pitchFamily="17" charset="-128"/>
                <a:ea typeface="HG明朝E" panose="02020909000000000000" pitchFamily="17" charset="-128"/>
              </a:endParaRPr>
            </a:p>
          </p:txBody>
        </p:sp>
      </p:grpSp>
      <p:cxnSp>
        <p:nvCxnSpPr>
          <p:cNvPr id="74" name="直線矢印コネクタ 73"/>
          <p:cNvCxnSpPr>
            <a:stCxn id="135" idx="2"/>
            <a:endCxn id="134" idx="0"/>
          </p:cNvCxnSpPr>
          <p:nvPr/>
        </p:nvCxnSpPr>
        <p:spPr>
          <a:xfrm flipH="1">
            <a:off x="7425070" y="4432219"/>
            <a:ext cx="7639" cy="12906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15875577-74F0-41CC-84BB-84C7B8293A6A}"/>
              </a:ext>
            </a:extLst>
          </p:cNvPr>
          <p:cNvSpPr txBox="1"/>
          <p:nvPr/>
        </p:nvSpPr>
        <p:spPr>
          <a:xfrm>
            <a:off x="6585572" y="4994054"/>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panose="020B0604030504040204" pitchFamily="50" charset="-128"/>
                <a:ea typeface="Meiryo UI" panose="020B0604030504040204" pitchFamily="50" charset="-128"/>
              </a:rPr>
              <a:t>②追加</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p>
        </p:txBody>
      </p:sp>
      <p:sp>
        <p:nvSpPr>
          <p:cNvPr id="77" name="テキスト ボックス 76">
            <a:extLst>
              <a:ext uri="{FF2B5EF4-FFF2-40B4-BE49-F238E27FC236}">
                <a16:creationId xmlns:a16="http://schemas.microsoft.com/office/drawing/2014/main" id="{15875577-74F0-41CC-84BB-84C7B8293A6A}"/>
              </a:ext>
            </a:extLst>
          </p:cNvPr>
          <p:cNvSpPr txBox="1"/>
          <p:nvPr/>
        </p:nvSpPr>
        <p:spPr>
          <a:xfrm>
            <a:off x="7439006" y="3872050"/>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panose="020B0604030504040204" pitchFamily="50" charset="-128"/>
                <a:ea typeface="Meiryo UI" panose="020B0604030504040204" pitchFamily="50" charset="-128"/>
              </a:rPr>
              <a:t>①追加</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p>
        </p:txBody>
      </p:sp>
      <p:sp>
        <p:nvSpPr>
          <p:cNvPr id="78" name="四角形吹き出し 77"/>
          <p:cNvSpPr/>
          <p:nvPr/>
        </p:nvSpPr>
        <p:spPr>
          <a:xfrm>
            <a:off x="3660942" y="6128045"/>
            <a:ext cx="2224535" cy="526365"/>
          </a:xfrm>
          <a:prstGeom prst="wedgeRectCallout">
            <a:avLst>
              <a:gd name="adj1" fmla="val 101790"/>
              <a:gd name="adj2" fmla="val 16769"/>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93600" indent="-93600" defTabSz="742950">
              <a:buFont typeface="Arial" panose="020B0604020202020204" pitchFamily="34" charset="0"/>
              <a:buChar char="•"/>
              <a:defRPr/>
            </a:pPr>
            <a:r>
              <a:rPr lang="ja-JP" altLang="en-US" sz="1100" dirty="0" smtClean="0">
                <a:latin typeface="Meiryo UI" panose="020B0604030504040204" pitchFamily="50" charset="-128"/>
                <a:ea typeface="Meiryo UI" panose="020B0604030504040204" pitchFamily="50" charset="-128"/>
              </a:rPr>
              <a:t>追加情報も含め、申請書に印字</a:t>
            </a:r>
            <a:endParaRPr kumimoji="1" lang="en-US" altLang="ja-JP" sz="1100" dirty="0">
              <a:latin typeface="Meiryo UI" panose="020B0604030504040204" pitchFamily="50" charset="-128"/>
              <a:ea typeface="Meiryo UI" panose="020B0604030504040204" pitchFamily="50" charset="-128"/>
            </a:endParaRPr>
          </a:p>
        </p:txBody>
      </p:sp>
      <p:sp>
        <p:nvSpPr>
          <p:cNvPr id="83" name="テキスト ボックス 82">
            <a:extLst>
              <a:ext uri="{FF2B5EF4-FFF2-40B4-BE49-F238E27FC236}">
                <a16:creationId xmlns:a16="http://schemas.microsoft.com/office/drawing/2014/main" id="{15875577-74F0-41CC-84BB-84C7B8293A6A}"/>
              </a:ext>
            </a:extLst>
          </p:cNvPr>
          <p:cNvSpPr txBox="1"/>
          <p:nvPr/>
        </p:nvSpPr>
        <p:spPr>
          <a:xfrm>
            <a:off x="7548389" y="5476167"/>
            <a:ext cx="188945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panose="020B0604030504040204" pitchFamily="50" charset="-128"/>
                <a:ea typeface="Meiryo UI" panose="020B0604030504040204" pitchFamily="50" charset="-128"/>
              </a:rPr>
              <a:t>③追加</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p>
        </p:txBody>
      </p:sp>
      <p:sp>
        <p:nvSpPr>
          <p:cNvPr id="84" name="四角形吹き出し 83"/>
          <p:cNvSpPr/>
          <p:nvPr/>
        </p:nvSpPr>
        <p:spPr>
          <a:xfrm>
            <a:off x="4364481" y="3391654"/>
            <a:ext cx="2442094" cy="785705"/>
          </a:xfrm>
          <a:prstGeom prst="wedgeRectCallout">
            <a:avLst>
              <a:gd name="adj1" fmla="val 66849"/>
              <a:gd name="adj2" fmla="val -52614"/>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93600" indent="-93600" defTabSz="742950">
              <a:buFont typeface="Arial" panose="020B0604020202020204" pitchFamily="34" charset="0"/>
              <a:buChar char="•"/>
              <a:defRPr/>
            </a:pPr>
            <a:r>
              <a:rPr kumimoji="1" lang="ja-JP" altLang="en-US" sz="1100" dirty="0" smtClean="0">
                <a:latin typeface="Meiryo UI" panose="020B0604030504040204" pitchFamily="50" charset="-128"/>
                <a:ea typeface="Meiryo UI" panose="020B0604030504040204" pitchFamily="50" charset="-128"/>
              </a:rPr>
              <a:t>マイナンバーカード等、本人確認証を活用し、職員による申請書入力を補助</a:t>
            </a:r>
          </a:p>
          <a:p>
            <a:pPr marL="93600" indent="-93600" defTabSz="742950">
              <a:buFont typeface="Arial" panose="020B0604020202020204" pitchFamily="34" charset="0"/>
              <a:buChar char="•"/>
              <a:defRPr/>
            </a:pPr>
            <a:r>
              <a:rPr lang="ja-JP" altLang="en-US" sz="1100" dirty="0" smtClean="0">
                <a:latin typeface="Meiryo UI" panose="020B0604030504040204" pitchFamily="50" charset="-128"/>
                <a:ea typeface="Meiryo UI" panose="020B0604030504040204" pitchFamily="50" charset="-128"/>
              </a:rPr>
              <a:t>申請書に入力情報を印字</a:t>
            </a:r>
            <a:endParaRPr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68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プランのプレゼンテーション">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26627873_TF03460662" id="{93C62D46-8CC1-4D7A-882B-4F923AACE7AD}" vid="{A7661A98-C4F7-43B4-B7E0-D0D0D2806F4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ビジネス プランのプレゼンテーション</Template>
  <TotalTime>0</TotalTime>
  <Words>1428</Words>
  <Application>Microsoft Office PowerPoint</Application>
  <PresentationFormat>ワイド画面</PresentationFormat>
  <Paragraphs>170</Paragraphs>
  <Slides>10</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HG明朝E</vt:lpstr>
      <vt:lpstr>Meiryo UI</vt:lpstr>
      <vt:lpstr>ＭＳ ゴシック</vt:lpstr>
      <vt:lpstr>メイリオ</vt:lpstr>
      <vt:lpstr>Arial</vt:lpstr>
      <vt:lpstr>Calibri</vt:lpstr>
      <vt:lpstr>Wingdings 2</vt:lpstr>
      <vt:lpstr>ビジネス プランのプレゼンテーション</vt:lpstr>
      <vt:lpstr>大阪市行政手続きオンライン化推進計画（別冊） リモートでの行政サービスの実現に向けて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オンライン手続きの拡充</vt:lpstr>
      <vt:lpstr>「スマート申請」の実現（対面対応必須の手続があるライフイベント）</vt:lpstr>
      <vt:lpstr>「スマート申請」の実現（事前申請なしの来庁者）</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2020-07-30T07:04:11Z</dcterms:created>
  <dcterms:modified xsi:type="dcterms:W3CDTF">2020-08-05T02:35:31Z</dcterms:modified>
</cp:coreProperties>
</file>