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bookmarkIdSeed="3">
  <p:sldMasterIdLst>
    <p:sldMasterId id="2147483650" r:id="rId1"/>
    <p:sldMasterId id="2147483652" r:id="rId2"/>
  </p:sldMasterIdLst>
  <p:notesMasterIdLst>
    <p:notesMasterId r:id="rId15"/>
  </p:notesMasterIdLst>
  <p:handoutMasterIdLst>
    <p:handoutMasterId r:id="rId16"/>
  </p:handoutMasterIdLst>
  <p:sldIdLst>
    <p:sldId id="1242" r:id="rId3"/>
    <p:sldId id="1504" r:id="rId4"/>
    <p:sldId id="1458" r:id="rId5"/>
    <p:sldId id="1393" r:id="rId6"/>
    <p:sldId id="1496" r:id="rId7"/>
    <p:sldId id="1399" r:id="rId8"/>
    <p:sldId id="1461" r:id="rId9"/>
    <p:sldId id="1473" r:id="rId10"/>
    <p:sldId id="1474" r:id="rId11"/>
    <p:sldId id="1475" r:id="rId12"/>
    <p:sldId id="1497" r:id="rId13"/>
    <p:sldId id="1459" r:id="rId14"/>
  </p:sldIdLst>
  <p:sldSz cx="9144000" cy="6858000" type="screen4x3"/>
  <p:notesSz cx="6807200" cy="9939338"/>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umimoji="1" sz="10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0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0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0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000" kern="1200">
        <a:solidFill>
          <a:schemeClr val="tx1"/>
        </a:solidFill>
        <a:latin typeface="Arial" charset="0"/>
        <a:ea typeface="ＭＳ Ｐゴシック" charset="-128"/>
        <a:cs typeface="+mn-cs"/>
      </a:defRPr>
    </a:lvl5pPr>
    <a:lvl6pPr marL="2286000" algn="l" defTabSz="914400" rtl="0" eaLnBrk="1" latinLnBrk="0" hangingPunct="1">
      <a:defRPr kumimoji="1" sz="1000" kern="1200">
        <a:solidFill>
          <a:schemeClr val="tx1"/>
        </a:solidFill>
        <a:latin typeface="Arial" charset="0"/>
        <a:ea typeface="ＭＳ Ｐゴシック" charset="-128"/>
        <a:cs typeface="+mn-cs"/>
      </a:defRPr>
    </a:lvl6pPr>
    <a:lvl7pPr marL="2743200" algn="l" defTabSz="914400" rtl="0" eaLnBrk="1" latinLnBrk="0" hangingPunct="1">
      <a:defRPr kumimoji="1" sz="1000" kern="1200">
        <a:solidFill>
          <a:schemeClr val="tx1"/>
        </a:solidFill>
        <a:latin typeface="Arial" charset="0"/>
        <a:ea typeface="ＭＳ Ｐゴシック" charset="-128"/>
        <a:cs typeface="+mn-cs"/>
      </a:defRPr>
    </a:lvl7pPr>
    <a:lvl8pPr marL="3200400" algn="l" defTabSz="914400" rtl="0" eaLnBrk="1" latinLnBrk="0" hangingPunct="1">
      <a:defRPr kumimoji="1" sz="1000" kern="1200">
        <a:solidFill>
          <a:schemeClr val="tx1"/>
        </a:solidFill>
        <a:latin typeface="Arial" charset="0"/>
        <a:ea typeface="ＭＳ Ｐゴシック" charset="-128"/>
        <a:cs typeface="+mn-cs"/>
      </a:defRPr>
    </a:lvl8pPr>
    <a:lvl9pPr marL="3657600" algn="l" defTabSz="914400" rtl="0" eaLnBrk="1" latinLnBrk="0" hangingPunct="1">
      <a:defRPr kumimoji="1" sz="10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既定のセクション" id="{8655D3FA-91FA-47A8-AEE1-3B7AB3FC0C37}">
          <p14:sldIdLst>
            <p14:sldId id="1242"/>
            <p14:sldId id="1504"/>
            <p14:sldId id="1458"/>
            <p14:sldId id="1393"/>
            <p14:sldId id="1496"/>
            <p14:sldId id="1399"/>
            <p14:sldId id="1461"/>
            <p14:sldId id="1473"/>
            <p14:sldId id="1474"/>
            <p14:sldId id="1475"/>
            <p14:sldId id="1497"/>
            <p14:sldId id="1459"/>
          </p14:sldIdLst>
        </p14:section>
      </p14:sectionLst>
    </p:ext>
    <p:ext uri="{EFAFB233-063F-42B5-8137-9DF3F51BA10A}">
      <p15:sldGuideLst xmlns:p15="http://schemas.microsoft.com/office/powerpoint/2012/main">
        <p15:guide id="3" orient="horz" userDrawn="1">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C3C"/>
    <a:srgbClr val="FF5A5A"/>
    <a:srgbClr val="C0C0C0"/>
    <a:srgbClr val="FFFF99"/>
    <a:srgbClr val="DCE4FC"/>
    <a:srgbClr val="ECECEC"/>
    <a:srgbClr val="CCFFCC"/>
    <a:srgbClr val="D5DEFB"/>
    <a:srgbClr val="FFFFFF"/>
    <a:srgbClr val="D8E1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3" autoAdjust="0"/>
    <p:restoredTop sz="88294" autoAdjust="0"/>
  </p:normalViewPr>
  <p:slideViewPr>
    <p:cSldViewPr snapToObjects="1">
      <p:cViewPr varScale="1">
        <p:scale>
          <a:sx n="74" d="100"/>
          <a:sy n="74" d="100"/>
        </p:scale>
        <p:origin x="1392" y="72"/>
      </p:cViewPr>
      <p:guideLst>
        <p:guide orient="horz"/>
        <p:guide pos="2880"/>
      </p:guideLst>
    </p:cSldViewPr>
  </p:slideViewPr>
  <p:outlineViewPr>
    <p:cViewPr>
      <p:scale>
        <a:sx n="33" d="100"/>
        <a:sy n="33" d="100"/>
      </p:scale>
      <p:origin x="252" y="364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8" d="100"/>
          <a:sy n="58" d="100"/>
        </p:scale>
        <p:origin x="224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1"/>
            <a:ext cx="2950375" cy="495767"/>
          </a:xfrm>
          <a:prstGeom prst="rect">
            <a:avLst/>
          </a:prstGeom>
          <a:noFill/>
          <a:ln>
            <a:noFill/>
          </a:ln>
          <a:effectLst/>
          <a:extLst/>
        </p:spPr>
        <p:txBody>
          <a:bodyPr vert="horz" wrap="square" lIns="93286" tIns="46643" rIns="93286" bIns="46643" numCol="1" anchor="t" anchorCtr="0" compatLnSpc="1">
            <a:prstTxWarp prst="textNoShape">
              <a:avLst/>
            </a:prstTxWarp>
          </a:bodyPr>
          <a:lstStyle>
            <a:lvl1pPr defTabSz="933565" eaLnBrk="0" hangingPunct="0">
              <a:defRPr kumimoji="0" sz="1200">
                <a:ea typeface="ＭＳ Ｐゴシック" pitchFamily="50" charset="-128"/>
              </a:defRPr>
            </a:lvl1pPr>
          </a:lstStyle>
          <a:p>
            <a:pPr>
              <a:defRPr/>
            </a:pPr>
            <a:endParaRPr lang="en-US" altLang="ja-JP"/>
          </a:p>
        </p:txBody>
      </p:sp>
      <p:sp>
        <p:nvSpPr>
          <p:cNvPr id="33795" name="Rectangle 3"/>
          <p:cNvSpPr>
            <a:spLocks noGrp="1" noChangeArrowheads="1"/>
          </p:cNvSpPr>
          <p:nvPr>
            <p:ph type="dt" sz="quarter" idx="1"/>
          </p:nvPr>
        </p:nvSpPr>
        <p:spPr bwMode="auto">
          <a:xfrm>
            <a:off x="3856825" y="1"/>
            <a:ext cx="2950375" cy="495767"/>
          </a:xfrm>
          <a:prstGeom prst="rect">
            <a:avLst/>
          </a:prstGeom>
          <a:noFill/>
          <a:ln>
            <a:noFill/>
          </a:ln>
          <a:effectLst/>
          <a:extLst/>
        </p:spPr>
        <p:txBody>
          <a:bodyPr vert="horz" wrap="square" lIns="93286" tIns="46643" rIns="93286" bIns="46643" numCol="1" anchor="t" anchorCtr="0" compatLnSpc="1">
            <a:prstTxWarp prst="textNoShape">
              <a:avLst/>
            </a:prstTxWarp>
          </a:bodyPr>
          <a:lstStyle>
            <a:lvl1pPr algn="r" defTabSz="933565" eaLnBrk="0" hangingPunct="0">
              <a:defRPr kumimoji="0" sz="1200">
                <a:ea typeface="ＭＳ Ｐゴシック" pitchFamily="50" charset="-128"/>
              </a:defRPr>
            </a:lvl1pPr>
          </a:lstStyle>
          <a:p>
            <a:pPr>
              <a:defRPr/>
            </a:pPr>
            <a:endParaRPr lang="en-US" altLang="ja-JP"/>
          </a:p>
        </p:txBody>
      </p:sp>
      <p:sp>
        <p:nvSpPr>
          <p:cNvPr id="33796" name="Rectangle 4"/>
          <p:cNvSpPr>
            <a:spLocks noGrp="1" noChangeArrowheads="1"/>
          </p:cNvSpPr>
          <p:nvPr>
            <p:ph type="ftr" sz="quarter" idx="2"/>
          </p:nvPr>
        </p:nvSpPr>
        <p:spPr bwMode="auto">
          <a:xfrm>
            <a:off x="1" y="9443571"/>
            <a:ext cx="2950375" cy="495767"/>
          </a:xfrm>
          <a:prstGeom prst="rect">
            <a:avLst/>
          </a:prstGeom>
          <a:noFill/>
          <a:ln>
            <a:noFill/>
          </a:ln>
          <a:effectLst/>
          <a:extLst/>
        </p:spPr>
        <p:txBody>
          <a:bodyPr vert="horz" wrap="square" lIns="93286" tIns="46643" rIns="93286" bIns="46643" numCol="1" anchor="b" anchorCtr="0" compatLnSpc="1">
            <a:prstTxWarp prst="textNoShape">
              <a:avLst/>
            </a:prstTxWarp>
          </a:bodyPr>
          <a:lstStyle>
            <a:lvl1pPr defTabSz="933565" eaLnBrk="0" hangingPunct="0">
              <a:defRPr kumimoji="0" sz="1200">
                <a:ea typeface="ＭＳ Ｐゴシック" pitchFamily="50" charset="-128"/>
              </a:defRPr>
            </a:lvl1pPr>
          </a:lstStyle>
          <a:p>
            <a:pPr>
              <a:defRPr/>
            </a:pPr>
            <a:endParaRPr lang="en-US" altLang="ja-JP"/>
          </a:p>
        </p:txBody>
      </p:sp>
      <p:sp>
        <p:nvSpPr>
          <p:cNvPr id="33797" name="Rectangle 5"/>
          <p:cNvSpPr>
            <a:spLocks noGrp="1" noChangeArrowheads="1"/>
          </p:cNvSpPr>
          <p:nvPr>
            <p:ph type="sldNum" sz="quarter" idx="3"/>
          </p:nvPr>
        </p:nvSpPr>
        <p:spPr bwMode="auto">
          <a:xfrm>
            <a:off x="3856825" y="9443571"/>
            <a:ext cx="2950375" cy="495767"/>
          </a:xfrm>
          <a:prstGeom prst="rect">
            <a:avLst/>
          </a:prstGeom>
          <a:noFill/>
          <a:ln>
            <a:noFill/>
          </a:ln>
          <a:effectLst/>
          <a:extLst/>
        </p:spPr>
        <p:txBody>
          <a:bodyPr vert="horz" wrap="square" lIns="93286" tIns="46643" rIns="93286" bIns="46643" numCol="1" anchor="b" anchorCtr="0" compatLnSpc="1">
            <a:prstTxWarp prst="textNoShape">
              <a:avLst/>
            </a:prstTxWarp>
          </a:bodyPr>
          <a:lstStyle>
            <a:lvl1pPr algn="r" defTabSz="933565" eaLnBrk="0" hangingPunct="0">
              <a:defRPr kumimoji="0" sz="1200">
                <a:ea typeface="ＭＳ Ｐゴシック" pitchFamily="50" charset="-128"/>
              </a:defRPr>
            </a:lvl1pPr>
          </a:lstStyle>
          <a:p>
            <a:pPr>
              <a:defRPr/>
            </a:pPr>
            <a:fld id="{612E331C-76DA-42B7-98E2-16F7F727EB29}" type="slidenum">
              <a:rPr lang="ja-JP" altLang="en-US"/>
              <a:pPr>
                <a:defRPr/>
              </a:pPr>
              <a:t>‹#›</a:t>
            </a:fld>
            <a:endParaRPr lang="en-US" altLang="ja-JP"/>
          </a:p>
        </p:txBody>
      </p:sp>
    </p:spTree>
    <p:extLst>
      <p:ext uri="{BB962C8B-B14F-4D97-AF65-F5344CB8AC3E}">
        <p14:creationId xmlns:p14="http://schemas.microsoft.com/office/powerpoint/2010/main" val="822656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1"/>
            <a:ext cx="2950375" cy="495767"/>
          </a:xfrm>
          <a:prstGeom prst="rect">
            <a:avLst/>
          </a:prstGeom>
          <a:noFill/>
          <a:ln>
            <a:noFill/>
          </a:ln>
          <a:effectLst/>
          <a:extLst/>
        </p:spPr>
        <p:txBody>
          <a:bodyPr vert="horz" wrap="square" lIns="93286" tIns="46643" rIns="93286" bIns="46643" numCol="1" anchor="t" anchorCtr="0" compatLnSpc="1">
            <a:prstTxWarp prst="textNoShape">
              <a:avLst/>
            </a:prstTxWarp>
          </a:bodyPr>
          <a:lstStyle>
            <a:lvl1pPr defTabSz="933565" eaLnBrk="0" hangingPunct="0">
              <a:defRPr kumimoji="0" sz="1200">
                <a:ea typeface="ＭＳ Ｐゴシック" pitchFamily="50" charset="-128"/>
              </a:defRPr>
            </a:lvl1pPr>
          </a:lstStyle>
          <a:p>
            <a:pPr>
              <a:defRPr/>
            </a:pPr>
            <a:endParaRPr lang="en-US" altLang="ja-JP"/>
          </a:p>
        </p:txBody>
      </p:sp>
      <p:sp>
        <p:nvSpPr>
          <p:cNvPr id="21507" name="Rectangle 3"/>
          <p:cNvSpPr>
            <a:spLocks noGrp="1" noChangeArrowheads="1"/>
          </p:cNvSpPr>
          <p:nvPr>
            <p:ph type="dt" idx="1"/>
          </p:nvPr>
        </p:nvSpPr>
        <p:spPr bwMode="auto">
          <a:xfrm>
            <a:off x="3856825" y="1"/>
            <a:ext cx="2950375" cy="495767"/>
          </a:xfrm>
          <a:prstGeom prst="rect">
            <a:avLst/>
          </a:prstGeom>
          <a:noFill/>
          <a:ln>
            <a:noFill/>
          </a:ln>
          <a:effectLst/>
          <a:extLst/>
        </p:spPr>
        <p:txBody>
          <a:bodyPr vert="horz" wrap="square" lIns="93286" tIns="46643" rIns="93286" bIns="46643" numCol="1" anchor="t" anchorCtr="0" compatLnSpc="1">
            <a:prstTxWarp prst="textNoShape">
              <a:avLst/>
            </a:prstTxWarp>
          </a:bodyPr>
          <a:lstStyle>
            <a:lvl1pPr algn="r" defTabSz="933565" eaLnBrk="0" hangingPunct="0">
              <a:defRPr kumimoji="0" sz="1200">
                <a:ea typeface="ＭＳ Ｐゴシック" pitchFamily="50" charset="-128"/>
              </a:defRPr>
            </a:lvl1pPr>
          </a:lstStyle>
          <a:p>
            <a:pPr>
              <a:defRPr/>
            </a:pPr>
            <a:endParaRPr lang="en-US" altLang="ja-JP"/>
          </a:p>
        </p:txBody>
      </p:sp>
      <p:sp>
        <p:nvSpPr>
          <p:cNvPr id="26628" name="Rectangle 4"/>
          <p:cNvSpPr>
            <a:spLocks noGrp="1" noRot="1" noChangeAspect="1" noChangeArrowheads="1" noTextEdit="1"/>
          </p:cNvSpPr>
          <p:nvPr>
            <p:ph type="sldImg" idx="2"/>
          </p:nvPr>
        </p:nvSpPr>
        <p:spPr bwMode="auto">
          <a:xfrm>
            <a:off x="927100" y="744538"/>
            <a:ext cx="4970463" cy="37274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06451" y="4720985"/>
            <a:ext cx="4994299" cy="4473102"/>
          </a:xfrm>
          <a:prstGeom prst="rect">
            <a:avLst/>
          </a:prstGeom>
          <a:noFill/>
          <a:ln>
            <a:noFill/>
          </a:ln>
          <a:effectLst/>
          <a:extLst/>
        </p:spPr>
        <p:txBody>
          <a:bodyPr vert="horz" wrap="square" lIns="93286" tIns="46643" rIns="93286" bIns="46643"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21510" name="Rectangle 6"/>
          <p:cNvSpPr>
            <a:spLocks noGrp="1" noChangeArrowheads="1"/>
          </p:cNvSpPr>
          <p:nvPr>
            <p:ph type="ftr" sz="quarter" idx="4"/>
          </p:nvPr>
        </p:nvSpPr>
        <p:spPr bwMode="auto">
          <a:xfrm>
            <a:off x="1" y="9443571"/>
            <a:ext cx="2950375" cy="495767"/>
          </a:xfrm>
          <a:prstGeom prst="rect">
            <a:avLst/>
          </a:prstGeom>
          <a:noFill/>
          <a:ln>
            <a:noFill/>
          </a:ln>
          <a:effectLst/>
          <a:extLst/>
        </p:spPr>
        <p:txBody>
          <a:bodyPr vert="horz" wrap="square" lIns="93286" tIns="46643" rIns="93286" bIns="46643" numCol="1" anchor="b" anchorCtr="0" compatLnSpc="1">
            <a:prstTxWarp prst="textNoShape">
              <a:avLst/>
            </a:prstTxWarp>
          </a:bodyPr>
          <a:lstStyle>
            <a:lvl1pPr defTabSz="933565" eaLnBrk="0" hangingPunct="0">
              <a:defRPr kumimoji="0" sz="1200">
                <a:ea typeface="ＭＳ Ｐゴシック" pitchFamily="50" charset="-128"/>
              </a:defRPr>
            </a:lvl1pPr>
          </a:lstStyle>
          <a:p>
            <a:pPr>
              <a:defRPr/>
            </a:pPr>
            <a:endParaRPr lang="en-US" altLang="ja-JP"/>
          </a:p>
        </p:txBody>
      </p:sp>
      <p:sp>
        <p:nvSpPr>
          <p:cNvPr id="21511" name="Rectangle 7"/>
          <p:cNvSpPr>
            <a:spLocks noGrp="1" noChangeArrowheads="1"/>
          </p:cNvSpPr>
          <p:nvPr>
            <p:ph type="sldNum" sz="quarter" idx="5"/>
          </p:nvPr>
        </p:nvSpPr>
        <p:spPr bwMode="auto">
          <a:xfrm>
            <a:off x="3856825" y="9443571"/>
            <a:ext cx="2950375" cy="495767"/>
          </a:xfrm>
          <a:prstGeom prst="rect">
            <a:avLst/>
          </a:prstGeom>
          <a:noFill/>
          <a:ln>
            <a:noFill/>
          </a:ln>
          <a:effectLst/>
          <a:extLst/>
        </p:spPr>
        <p:txBody>
          <a:bodyPr vert="horz" wrap="square" lIns="93286" tIns="46643" rIns="93286" bIns="46643" numCol="1" anchor="b" anchorCtr="0" compatLnSpc="1">
            <a:prstTxWarp prst="textNoShape">
              <a:avLst/>
            </a:prstTxWarp>
          </a:bodyPr>
          <a:lstStyle>
            <a:lvl1pPr algn="r" defTabSz="933565" eaLnBrk="0" hangingPunct="0">
              <a:defRPr kumimoji="0" sz="1200">
                <a:ea typeface="ＭＳ Ｐゴシック" pitchFamily="50" charset="-128"/>
              </a:defRPr>
            </a:lvl1pPr>
          </a:lstStyle>
          <a:p>
            <a:pPr>
              <a:defRPr/>
            </a:pPr>
            <a:fld id="{D5440CF1-8717-4DB3-A5B9-0FEEDED42DB0}" type="slidenum">
              <a:rPr lang="ja-JP" altLang="en-US"/>
              <a:pPr>
                <a:defRPr/>
              </a:pPr>
              <a:t>‹#›</a:t>
            </a:fld>
            <a:endParaRPr lang="en-US" altLang="ja-JP"/>
          </a:p>
        </p:txBody>
      </p:sp>
    </p:spTree>
    <p:extLst>
      <p:ext uri="{BB962C8B-B14F-4D97-AF65-F5344CB8AC3E}">
        <p14:creationId xmlns:p14="http://schemas.microsoft.com/office/powerpoint/2010/main" val="298028216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5"/>
          <p:cNvSpPr>
            <a:spLocks noChangeShapeType="1"/>
          </p:cNvSpPr>
          <p:nvPr/>
        </p:nvSpPr>
        <p:spPr bwMode="gray">
          <a:xfrm>
            <a:off x="0" y="3081338"/>
            <a:ext cx="91440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5" name="Rectangle 7"/>
          <p:cNvSpPr>
            <a:spLocks noChangeArrowheads="1"/>
          </p:cNvSpPr>
          <p:nvPr/>
        </p:nvSpPr>
        <p:spPr bwMode="auto">
          <a:xfrm flipV="1">
            <a:off x="1752600" y="3081338"/>
            <a:ext cx="5638800" cy="53975"/>
          </a:xfrm>
          <a:prstGeom prst="rect">
            <a:avLst/>
          </a:prstGeom>
          <a:solidFill>
            <a:srgbClr val="0D2B88"/>
          </a:solidFill>
          <a:ln>
            <a:noFill/>
          </a:ln>
          <a:effectLst/>
          <a:extLst/>
        </p:spPr>
        <p:txBody>
          <a:bodyPr wrap="none" anchor="ctr"/>
          <a:lstStyle/>
          <a:p>
            <a:pPr eaLnBrk="0" hangingPunct="0">
              <a:defRPr/>
            </a:pPr>
            <a:endParaRPr kumimoji="0" lang="ja-JP" altLang="en-US"/>
          </a:p>
        </p:txBody>
      </p:sp>
      <p:sp>
        <p:nvSpPr>
          <p:cNvPr id="139266" name="Rectangle 2"/>
          <p:cNvSpPr>
            <a:spLocks noGrp="1" noChangeArrowheads="1"/>
          </p:cNvSpPr>
          <p:nvPr>
            <p:ph type="ctrTitle"/>
          </p:nvPr>
        </p:nvSpPr>
        <p:spPr bwMode="auto">
          <a:xfrm>
            <a:off x="1752600" y="1557338"/>
            <a:ext cx="5638800" cy="1447800"/>
          </a:xfrm>
        </p:spPr>
        <p:txBody>
          <a:bodyPr wrap="square"/>
          <a:lstStyle>
            <a:lvl1pPr algn="ctr">
              <a:lnSpc>
                <a:spcPct val="83000"/>
              </a:lnSpc>
              <a:defRPr sz="2400">
                <a:solidFill>
                  <a:schemeClr val="tx1"/>
                </a:solidFill>
              </a:defRPr>
            </a:lvl1pPr>
          </a:lstStyle>
          <a:p>
            <a:pPr lvl="0"/>
            <a:r>
              <a:rPr lang="ja-JP" altLang="en-US" noProof="0"/>
              <a:t>タイトルを入力して下さい。</a:t>
            </a:r>
            <a:endParaRPr lang="ja-JP" altLang="ja-JP" noProof="0"/>
          </a:p>
        </p:txBody>
      </p:sp>
      <p:sp>
        <p:nvSpPr>
          <p:cNvPr id="139267" name="Rectangle 3"/>
          <p:cNvSpPr>
            <a:spLocks noGrp="1" noChangeArrowheads="1"/>
          </p:cNvSpPr>
          <p:nvPr>
            <p:ph type="subTitle" idx="1"/>
          </p:nvPr>
        </p:nvSpPr>
        <p:spPr bwMode="auto">
          <a:xfrm>
            <a:off x="2286000" y="3462338"/>
            <a:ext cx="4572000" cy="609600"/>
          </a:xfrm>
          <a:extLst/>
        </p:spPr>
        <p:txBody>
          <a:bodyPr lIns="0"/>
          <a:lstStyle>
            <a:lvl1pPr marL="0" indent="0" algn="ctr">
              <a:lnSpc>
                <a:spcPct val="83000"/>
              </a:lnSpc>
              <a:defRPr sz="1600" b="1"/>
            </a:lvl1pPr>
          </a:lstStyle>
          <a:p>
            <a:pPr lvl="0"/>
            <a:r>
              <a:rPr lang="ja-JP" altLang="en-US" noProof="0"/>
              <a:t>サブタイトルを入力して下さい。</a:t>
            </a:r>
            <a:endParaRPr lang="ja-JP" altLang="ja-JP"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84988" y="152400"/>
            <a:ext cx="2259012" cy="54768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03188" y="152400"/>
            <a:ext cx="6629400" cy="5476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4"/>
          <p:cNvSpPr>
            <a:spLocks noChangeShapeType="1"/>
          </p:cNvSpPr>
          <p:nvPr/>
        </p:nvSpPr>
        <p:spPr bwMode="gray">
          <a:xfrm>
            <a:off x="0" y="3048000"/>
            <a:ext cx="91440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5" name="Rectangle 5"/>
          <p:cNvSpPr>
            <a:spLocks noChangeArrowheads="1"/>
          </p:cNvSpPr>
          <p:nvPr/>
        </p:nvSpPr>
        <p:spPr bwMode="auto">
          <a:xfrm flipV="1">
            <a:off x="1752600" y="3048000"/>
            <a:ext cx="5638800" cy="53975"/>
          </a:xfrm>
          <a:prstGeom prst="rect">
            <a:avLst/>
          </a:prstGeom>
          <a:solidFill>
            <a:srgbClr val="0D2B88"/>
          </a:solidFill>
          <a:ln>
            <a:noFill/>
          </a:ln>
          <a:effectLst/>
          <a:extLst/>
        </p:spPr>
        <p:txBody>
          <a:bodyPr wrap="none" anchor="ctr"/>
          <a:lstStyle/>
          <a:p>
            <a:pPr eaLnBrk="0" hangingPunct="0">
              <a:defRPr/>
            </a:pPr>
            <a:endParaRPr kumimoji="0" lang="ja-JP" altLang="en-US"/>
          </a:p>
        </p:txBody>
      </p:sp>
      <p:pic>
        <p:nvPicPr>
          <p:cNvPr id="6" name="Picture 6" descr="ABeam_CG_L"/>
          <p:cNvPicPr>
            <a:picLocks noChangeAspect="1" noChangeArrowheads="1"/>
          </p:cNvPicPr>
          <p:nvPr userDrawn="1"/>
        </p:nvPicPr>
        <p:blipFill>
          <a:blip r:embed="rId2"/>
          <a:srcRect/>
          <a:stretch>
            <a:fillRect/>
          </a:stretch>
        </p:blipFill>
        <p:spPr bwMode="auto">
          <a:xfrm>
            <a:off x="0" y="5591175"/>
            <a:ext cx="9124950" cy="1192213"/>
          </a:xfrm>
          <a:prstGeom prst="rect">
            <a:avLst/>
          </a:prstGeom>
          <a:noFill/>
          <a:ln w="9525">
            <a:noFill/>
            <a:miter lim="800000"/>
            <a:headEnd/>
            <a:tailEnd/>
          </a:ln>
        </p:spPr>
      </p:pic>
      <p:sp>
        <p:nvSpPr>
          <p:cNvPr id="2116610" name="Rectangle 2"/>
          <p:cNvSpPr>
            <a:spLocks noGrp="1" noChangeArrowheads="1"/>
          </p:cNvSpPr>
          <p:nvPr>
            <p:ph type="ctrTitle"/>
          </p:nvPr>
        </p:nvSpPr>
        <p:spPr bwMode="auto">
          <a:xfrm>
            <a:off x="1752600" y="1524000"/>
            <a:ext cx="5638800" cy="1447800"/>
          </a:xfrm>
        </p:spPr>
        <p:txBody>
          <a:bodyPr wrap="square"/>
          <a:lstStyle>
            <a:lvl1pPr algn="ctr">
              <a:lnSpc>
                <a:spcPct val="83000"/>
              </a:lnSpc>
              <a:defRPr sz="2400">
                <a:solidFill>
                  <a:schemeClr val="tx1"/>
                </a:solidFill>
              </a:defRPr>
            </a:lvl1pPr>
          </a:lstStyle>
          <a:p>
            <a:pPr lvl="0"/>
            <a:r>
              <a:rPr lang="ja-JP" altLang="en-US" noProof="0"/>
              <a:t>タイトルを入力して下さい。</a:t>
            </a:r>
            <a:endParaRPr lang="ja-JP" altLang="ja-JP" noProof="0"/>
          </a:p>
        </p:txBody>
      </p:sp>
      <p:sp>
        <p:nvSpPr>
          <p:cNvPr id="2116611" name="Rectangle 3"/>
          <p:cNvSpPr>
            <a:spLocks noGrp="1" noChangeArrowheads="1"/>
          </p:cNvSpPr>
          <p:nvPr>
            <p:ph type="subTitle" idx="1"/>
          </p:nvPr>
        </p:nvSpPr>
        <p:spPr bwMode="auto">
          <a:xfrm>
            <a:off x="2286000" y="3429000"/>
            <a:ext cx="4572000" cy="609600"/>
          </a:xfrm>
          <a:extLst/>
        </p:spPr>
        <p:txBody>
          <a:bodyPr lIns="0"/>
          <a:lstStyle>
            <a:lvl1pPr marL="0" indent="0" algn="ctr">
              <a:lnSpc>
                <a:spcPct val="83000"/>
              </a:lnSpc>
              <a:defRPr sz="1400" b="1"/>
            </a:lvl1pPr>
          </a:lstStyle>
          <a:p>
            <a:pPr lvl="0"/>
            <a:r>
              <a:rPr lang="ja-JP" altLang="en-US" noProof="0"/>
              <a:t>サブタイトルを入力して下さい。</a:t>
            </a:r>
            <a:endParaRPr lang="ja-JP" altLang="ja-JP"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sldNum" sz="quarter" idx="10"/>
          </p:nvPr>
        </p:nvSpPr>
        <p:spPr>
          <a:ln/>
        </p:spPr>
        <p:txBody>
          <a:bodyPr/>
          <a:lstStyle>
            <a:lvl1pPr>
              <a:defRPr/>
            </a:lvl1pPr>
          </a:lstStyle>
          <a:p>
            <a:pPr>
              <a:defRPr/>
            </a:pPr>
            <a:fld id="{6BBF6532-D7C3-4A72-B23F-E27F6A4A3B7E}" type="slidenum">
              <a:rPr lang="ja-JP" altLang="en-US"/>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7"/>
          <p:cNvSpPr>
            <a:spLocks noGrp="1" noChangeArrowheads="1"/>
          </p:cNvSpPr>
          <p:nvPr>
            <p:ph type="sldNum" sz="quarter" idx="10"/>
          </p:nvPr>
        </p:nvSpPr>
        <p:spPr>
          <a:ln/>
        </p:spPr>
        <p:txBody>
          <a:bodyPr/>
          <a:lstStyle>
            <a:lvl1pPr>
              <a:defRPr/>
            </a:lvl1pPr>
          </a:lstStyle>
          <a:p>
            <a:pPr>
              <a:defRPr/>
            </a:pPr>
            <a:fld id="{4E8FB347-E6A0-46F8-89E0-97AF113AD1A5}" type="slidenum">
              <a:rPr lang="ja-JP" altLang="en-US"/>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79388" y="1079500"/>
            <a:ext cx="4297362"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079500"/>
            <a:ext cx="429736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7"/>
          <p:cNvSpPr>
            <a:spLocks noGrp="1" noChangeArrowheads="1"/>
          </p:cNvSpPr>
          <p:nvPr>
            <p:ph type="sldNum" sz="quarter" idx="10"/>
          </p:nvPr>
        </p:nvSpPr>
        <p:spPr>
          <a:ln/>
        </p:spPr>
        <p:txBody>
          <a:bodyPr/>
          <a:lstStyle>
            <a:lvl1pPr>
              <a:defRPr/>
            </a:lvl1pPr>
          </a:lstStyle>
          <a:p>
            <a:pPr>
              <a:defRPr/>
            </a:pPr>
            <a:fld id="{530E9F70-C4ED-4AAC-9EFA-ADBF99BA6A71}" type="slidenum">
              <a:rPr lang="ja-JP" altLang="en-US"/>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0"/>
          </p:nvPr>
        </p:nvSpPr>
        <p:spPr>
          <a:ln/>
        </p:spPr>
        <p:txBody>
          <a:bodyPr/>
          <a:lstStyle>
            <a:lvl1pPr>
              <a:defRPr/>
            </a:lvl1pPr>
          </a:lstStyle>
          <a:p>
            <a:pPr>
              <a:defRPr/>
            </a:pPr>
            <a:fld id="{7C883109-83A3-430A-AF0D-0F3C5A09E971}" type="slidenum">
              <a:rPr lang="ja-JP" altLang="en-US"/>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7"/>
          <p:cNvSpPr>
            <a:spLocks noGrp="1" noChangeArrowheads="1"/>
          </p:cNvSpPr>
          <p:nvPr>
            <p:ph type="sldNum" sz="quarter" idx="10"/>
          </p:nvPr>
        </p:nvSpPr>
        <p:spPr>
          <a:ln/>
        </p:spPr>
        <p:txBody>
          <a:bodyPr/>
          <a:lstStyle>
            <a:lvl1pPr>
              <a:defRPr/>
            </a:lvl1pPr>
          </a:lstStyle>
          <a:p>
            <a:pPr>
              <a:defRPr/>
            </a:pPr>
            <a:fld id="{B3534363-4222-4D04-85AD-7D4F38C23161}" type="slidenum">
              <a:rPr lang="ja-JP" altLang="en-US"/>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ACD06BB8-BCAC-4203-8E8C-A1573D263A95}" type="slidenum">
              <a:rPr lang="ja-JP" altLang="en-US"/>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7"/>
          <p:cNvSpPr>
            <a:spLocks noGrp="1" noChangeArrowheads="1"/>
          </p:cNvSpPr>
          <p:nvPr>
            <p:ph type="sldNum" sz="quarter" idx="10"/>
          </p:nvPr>
        </p:nvSpPr>
        <p:spPr>
          <a:ln/>
        </p:spPr>
        <p:txBody>
          <a:bodyPr/>
          <a:lstStyle>
            <a:lvl1pPr>
              <a:defRPr/>
            </a:lvl1pPr>
          </a:lstStyle>
          <a:p>
            <a:pPr>
              <a:defRPr/>
            </a:pPr>
            <a:fld id="{82D10B24-F283-4ADA-83E4-6FE95561CD1E}" type="slidenum">
              <a:rPr lang="ja-JP" altLang="en-US"/>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7"/>
          <p:cNvSpPr>
            <a:spLocks noGrp="1" noChangeArrowheads="1"/>
          </p:cNvSpPr>
          <p:nvPr>
            <p:ph type="sldNum" sz="quarter" idx="10"/>
          </p:nvPr>
        </p:nvSpPr>
        <p:spPr>
          <a:ln/>
        </p:spPr>
        <p:txBody>
          <a:bodyPr/>
          <a:lstStyle>
            <a:lvl1pPr>
              <a:defRPr/>
            </a:lvl1pPr>
          </a:lstStyle>
          <a:p>
            <a:pPr>
              <a:defRPr/>
            </a:pPr>
            <a:fld id="{E3D01689-8D29-4D19-A533-7E9B13E7DB8F}" type="slidenum">
              <a:rPr lang="ja-JP" altLang="en-US"/>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sldNum" sz="quarter" idx="10"/>
          </p:nvPr>
        </p:nvSpPr>
        <p:spPr>
          <a:ln/>
        </p:spPr>
        <p:txBody>
          <a:bodyPr/>
          <a:lstStyle>
            <a:lvl1pPr>
              <a:defRPr/>
            </a:lvl1pPr>
          </a:lstStyle>
          <a:p>
            <a:pPr>
              <a:defRPr/>
            </a:pPr>
            <a:fld id="{39ACABB6-DAD9-4F20-9CA4-BF46F10D86C7}" type="slidenum">
              <a:rPr lang="ja-JP" altLang="en-US"/>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04038" y="152400"/>
            <a:ext cx="2239962" cy="55753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79388" y="152400"/>
            <a:ext cx="6572250" cy="55753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sldNum" sz="quarter" idx="10"/>
          </p:nvPr>
        </p:nvSpPr>
        <p:spPr>
          <a:ln/>
        </p:spPr>
        <p:txBody>
          <a:bodyPr/>
          <a:lstStyle>
            <a:lvl1pPr>
              <a:defRPr/>
            </a:lvl1pPr>
          </a:lstStyle>
          <a:p>
            <a:pPr>
              <a:defRPr/>
            </a:pPr>
            <a:fld id="{48B32C32-4B76-40AD-B075-C6850CA86DB5}"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03188" y="981075"/>
            <a:ext cx="4398962"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54550" y="981075"/>
            <a:ext cx="439896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7"/>
          <p:cNvSpPr>
            <a:spLocks noGrp="1" noChangeArrowheads="1"/>
          </p:cNvSpPr>
          <p:nvPr>
            <p:ph type="sldNum" sz="quarter" idx="4"/>
          </p:nvPr>
        </p:nvSpPr>
        <p:spPr bwMode="auto">
          <a:xfrm>
            <a:off x="228600" y="6553200"/>
            <a:ext cx="457200" cy="228600"/>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kumimoji="0">
                <a:ea typeface="ＭＳ Ｐゴシック" pitchFamily="50" charset="-128"/>
              </a:defRPr>
            </a:lvl1pPr>
          </a:lstStyle>
          <a:p>
            <a:pPr>
              <a:defRPr/>
            </a:pPr>
            <a:fld id="{73808B17-11AC-493F-9BDF-1FB89B8C11BE}"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0"/>
          </p:nvPr>
        </p:nvSpPr>
        <p:spPr bwMode="auto">
          <a:xfrm>
            <a:off x="228600" y="6553200"/>
            <a:ext cx="457200" cy="228600"/>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kumimoji="0">
                <a:ea typeface="ＭＳ Ｐゴシック" pitchFamily="50" charset="-128"/>
              </a:defRPr>
            </a:lvl1pPr>
          </a:lstStyle>
          <a:p>
            <a:pPr>
              <a:defRPr/>
            </a:pPr>
            <a:fld id="{73808B17-11AC-493F-9BDF-1FB89B8C11BE}"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gray">
          <a:xfrm>
            <a:off x="-1588" y="0"/>
            <a:ext cx="9147176" cy="971550"/>
          </a:xfrm>
          <a:prstGeom prst="rect">
            <a:avLst/>
          </a:prstGeom>
          <a:solidFill>
            <a:schemeClr val="bg1"/>
          </a:solidFill>
          <a:ln w="9525">
            <a:noFill/>
            <a:miter lim="800000"/>
            <a:headEnd/>
            <a:tailEnd/>
          </a:ln>
        </p:spPr>
      </p:pic>
      <p:sp>
        <p:nvSpPr>
          <p:cNvPr id="1027" name="Rectangle 3"/>
          <p:cNvSpPr>
            <a:spLocks noGrp="1" noChangeArrowheads="1"/>
          </p:cNvSpPr>
          <p:nvPr>
            <p:ph type="title"/>
          </p:nvPr>
        </p:nvSpPr>
        <p:spPr bwMode="white">
          <a:xfrm>
            <a:off x="457200" y="152400"/>
            <a:ext cx="8686800" cy="6858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p>
            <a:pPr lvl="0"/>
            <a:r>
              <a:rPr lang="ja-JP" altLang="en-US"/>
              <a:t>ページタイトルを入力して下さい。</a:t>
            </a:r>
            <a:endParaRPr lang="ja-JP" altLang="ja-JP"/>
          </a:p>
        </p:txBody>
      </p:sp>
      <p:sp>
        <p:nvSpPr>
          <p:cNvPr id="1028" name="Rectangle 4"/>
          <p:cNvSpPr>
            <a:spLocks noGrp="1" noChangeArrowheads="1"/>
          </p:cNvSpPr>
          <p:nvPr>
            <p:ph type="body" idx="1"/>
          </p:nvPr>
        </p:nvSpPr>
        <p:spPr bwMode="gray">
          <a:xfrm>
            <a:off x="103188" y="981075"/>
            <a:ext cx="8950325"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テキストを編集 </a:t>
            </a:r>
            <a:r>
              <a:rPr lang="en-US" altLang="ja-JP"/>
              <a:t>Click to edit Master text styles</a:t>
            </a:r>
          </a:p>
          <a:p>
            <a:pPr lvl="1"/>
            <a:r>
              <a:rPr lang="ja-JP" altLang="en-US"/>
              <a:t>テキストを編集 </a:t>
            </a:r>
            <a:r>
              <a:rPr lang="en-US" altLang="ja-JP"/>
              <a:t>Second level</a:t>
            </a:r>
          </a:p>
          <a:p>
            <a:pPr lvl="2"/>
            <a:r>
              <a:rPr lang="ja-JP" altLang="en-US"/>
              <a:t>テキストを編集 </a:t>
            </a:r>
            <a:r>
              <a:rPr lang="en-US" altLang="ja-JP"/>
              <a:t>Third level</a:t>
            </a:r>
          </a:p>
          <a:p>
            <a:pPr lvl="3"/>
            <a:r>
              <a:rPr lang="ja-JP" altLang="en-US"/>
              <a:t>テキストを編集 </a:t>
            </a:r>
            <a:r>
              <a:rPr lang="en-US" altLang="ja-JP"/>
              <a:t>Fourth level</a:t>
            </a:r>
          </a:p>
          <a:p>
            <a:pPr lvl="4"/>
            <a:r>
              <a:rPr lang="ja-JP" altLang="en-US"/>
              <a:t>テキストを編集 </a:t>
            </a:r>
            <a:r>
              <a:rPr lang="en-US" altLang="ja-JP"/>
              <a:t>Fifth level</a:t>
            </a:r>
          </a:p>
        </p:txBody>
      </p:sp>
      <p:sp>
        <p:nvSpPr>
          <p:cNvPr id="1029" name="Line 6"/>
          <p:cNvSpPr>
            <a:spLocks noChangeShapeType="1"/>
          </p:cNvSpPr>
          <p:nvPr/>
        </p:nvSpPr>
        <p:spPr bwMode="gray">
          <a:xfrm>
            <a:off x="228600" y="6553200"/>
            <a:ext cx="86868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10" name="Rectangle 11"/>
          <p:cNvSpPr>
            <a:spLocks noChangeArrowheads="1"/>
          </p:cNvSpPr>
          <p:nvPr userDrawn="1"/>
        </p:nvSpPr>
        <p:spPr bwMode="auto">
          <a:xfrm>
            <a:off x="103188" y="6591915"/>
            <a:ext cx="533400" cy="228600"/>
          </a:xfrm>
          <a:prstGeom prst="rect">
            <a:avLst/>
          </a:prstGeom>
          <a:noFill/>
          <a:ln>
            <a:noFill/>
          </a:ln>
          <a:effectLst/>
          <a:extLst>
            <a:ext uri="{909E8E84-426E-40DD-AFC4-6F175D3DCCD1}">
              <a14:hiddenFill xmlns:a14="http://schemas.microsoft.com/office/drawing/2010/main">
                <a:solidFill>
                  <a:srgbClr val="EFF4F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sz="1000">
                <a:solidFill>
                  <a:schemeClr val="tx1"/>
                </a:solidFill>
                <a:latin typeface="Arial" panose="020B0604020202020204" pitchFamily="34" charset="0"/>
                <a:ea typeface="ＭＳ Ｐゴシック" panose="020B0600070205080204" pitchFamily="50" charset="-128"/>
              </a:defRPr>
            </a:lvl1pPr>
            <a:lvl2pPr marL="742950" indent="-285750">
              <a:defRPr sz="1000">
                <a:solidFill>
                  <a:schemeClr val="tx1"/>
                </a:solidFill>
                <a:latin typeface="Arial" panose="020B0604020202020204" pitchFamily="34" charset="0"/>
                <a:ea typeface="ＭＳ Ｐゴシック" panose="020B0600070205080204" pitchFamily="50" charset="-128"/>
              </a:defRPr>
            </a:lvl2pPr>
            <a:lvl3pPr marL="1143000" indent="-228600">
              <a:defRPr sz="1000">
                <a:solidFill>
                  <a:schemeClr val="tx1"/>
                </a:solidFill>
                <a:latin typeface="Arial" panose="020B0604020202020204" pitchFamily="34" charset="0"/>
                <a:ea typeface="ＭＳ Ｐゴシック" panose="020B0600070205080204" pitchFamily="50" charset="-128"/>
              </a:defRPr>
            </a:lvl3pPr>
            <a:lvl4pPr marL="1600200" indent="-228600">
              <a:defRPr sz="1000">
                <a:solidFill>
                  <a:schemeClr val="tx1"/>
                </a:solidFill>
                <a:latin typeface="Arial" panose="020B0604020202020204" pitchFamily="34" charset="0"/>
                <a:ea typeface="ＭＳ Ｐゴシック" panose="020B0600070205080204" pitchFamily="50" charset="-128"/>
              </a:defRPr>
            </a:lvl4pPr>
            <a:lvl5pPr marL="2057400" indent="-228600">
              <a:defRPr sz="1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50" charset="-128"/>
              </a:defRPr>
            </a:lvl9pPr>
          </a:lstStyle>
          <a:p>
            <a:pPr algn="ctr">
              <a:defRPr/>
            </a:pPr>
            <a:fld id="{CFDA8536-4D6B-4AAA-A3D2-E1E8F288F8FA}" type="slidenum">
              <a:rPr lang="ja-JP" altLang="en-US" sz="1200" smtClean="0"/>
              <a:pPr algn="ctr">
                <a:defRPr/>
              </a:pPr>
              <a:t>‹#›</a:t>
            </a:fld>
            <a:endParaRPr lang="en-US" altLang="ja-JP" sz="1200" dirty="0"/>
          </a:p>
        </p:txBody>
      </p:sp>
    </p:spTree>
  </p:cSld>
  <p:clrMap bg1="lt1" tx1="dk1" bg2="lt2" tx2="dk2" accent1="accent1" accent2="accent2" accent3="accent3" accent4="accent4" accent5="accent5" accent6="accent6" hlink="hlink" folHlink="folHlink"/>
  <p:sldLayoutIdLst>
    <p:sldLayoutId id="2147483676"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charset="0"/>
          <a:ea typeface="ＭＳ Ｐゴシック" pitchFamily="50" charset="-128"/>
        </a:defRPr>
      </a:lvl2pPr>
      <a:lvl3pPr algn="l" rtl="0" eaLnBrk="0" fontAlgn="base" hangingPunct="0">
        <a:spcBef>
          <a:spcPct val="0"/>
        </a:spcBef>
        <a:spcAft>
          <a:spcPct val="0"/>
        </a:spcAft>
        <a:defRPr b="1">
          <a:solidFill>
            <a:schemeClr val="tx2"/>
          </a:solidFill>
          <a:latin typeface="Arial" charset="0"/>
          <a:ea typeface="ＭＳ Ｐゴシック" pitchFamily="50" charset="-128"/>
        </a:defRPr>
      </a:lvl3pPr>
      <a:lvl4pPr algn="l" rtl="0" eaLnBrk="0" fontAlgn="base" hangingPunct="0">
        <a:spcBef>
          <a:spcPct val="0"/>
        </a:spcBef>
        <a:spcAft>
          <a:spcPct val="0"/>
        </a:spcAft>
        <a:defRPr b="1">
          <a:solidFill>
            <a:schemeClr val="tx2"/>
          </a:solidFill>
          <a:latin typeface="Arial" charset="0"/>
          <a:ea typeface="ＭＳ Ｐゴシック" pitchFamily="50" charset="-128"/>
        </a:defRPr>
      </a:lvl4pPr>
      <a:lvl5pPr algn="l" rtl="0" eaLnBrk="0" fontAlgn="base" hangingPunct="0">
        <a:spcBef>
          <a:spcPct val="0"/>
        </a:spcBef>
        <a:spcAft>
          <a:spcPct val="0"/>
        </a:spcAft>
        <a:defRPr b="1">
          <a:solidFill>
            <a:schemeClr val="tx2"/>
          </a:solidFill>
          <a:latin typeface="Arial" charset="0"/>
          <a:ea typeface="ＭＳ Ｐゴシック" pitchFamily="50" charset="-128"/>
        </a:defRPr>
      </a:lvl5pPr>
      <a:lvl6pPr marL="457200" algn="l" rtl="0" fontAlgn="base">
        <a:spcBef>
          <a:spcPct val="0"/>
        </a:spcBef>
        <a:spcAft>
          <a:spcPct val="0"/>
        </a:spcAft>
        <a:defRPr b="1">
          <a:solidFill>
            <a:schemeClr val="tx2"/>
          </a:solidFill>
          <a:latin typeface="Arial" charset="0"/>
          <a:ea typeface="ＭＳ Ｐゴシック" pitchFamily="50" charset="-128"/>
        </a:defRPr>
      </a:lvl6pPr>
      <a:lvl7pPr marL="914400" algn="l" rtl="0" fontAlgn="base">
        <a:spcBef>
          <a:spcPct val="0"/>
        </a:spcBef>
        <a:spcAft>
          <a:spcPct val="0"/>
        </a:spcAft>
        <a:defRPr b="1">
          <a:solidFill>
            <a:schemeClr val="tx2"/>
          </a:solidFill>
          <a:latin typeface="Arial" charset="0"/>
          <a:ea typeface="ＭＳ Ｐゴシック" pitchFamily="50" charset="-128"/>
        </a:defRPr>
      </a:lvl7pPr>
      <a:lvl8pPr marL="1371600" algn="l" rtl="0" fontAlgn="base">
        <a:spcBef>
          <a:spcPct val="0"/>
        </a:spcBef>
        <a:spcAft>
          <a:spcPct val="0"/>
        </a:spcAft>
        <a:defRPr b="1">
          <a:solidFill>
            <a:schemeClr val="tx2"/>
          </a:solidFill>
          <a:latin typeface="Arial" charset="0"/>
          <a:ea typeface="ＭＳ Ｐゴシック" pitchFamily="50" charset="-128"/>
        </a:defRPr>
      </a:lvl8pPr>
      <a:lvl9pPr marL="1828800" algn="l" rtl="0" fontAlgn="base">
        <a:spcBef>
          <a:spcPct val="0"/>
        </a:spcBef>
        <a:spcAft>
          <a:spcPct val="0"/>
        </a:spcAft>
        <a:defRPr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13"/>
          <a:srcRect/>
          <a:stretch>
            <a:fillRect/>
          </a:stretch>
        </p:blipFill>
        <p:spPr bwMode="gray">
          <a:xfrm>
            <a:off x="-1588" y="0"/>
            <a:ext cx="9147176" cy="971550"/>
          </a:xfrm>
          <a:prstGeom prst="rect">
            <a:avLst/>
          </a:prstGeom>
          <a:solidFill>
            <a:schemeClr val="bg1"/>
          </a:solidFill>
          <a:ln w="9525">
            <a:noFill/>
            <a:miter lim="800000"/>
            <a:headEnd/>
            <a:tailEnd/>
          </a:ln>
        </p:spPr>
      </p:pic>
      <p:sp>
        <p:nvSpPr>
          <p:cNvPr id="14339" name="Rectangle 3"/>
          <p:cNvSpPr>
            <a:spLocks noGrp="1" noChangeArrowheads="1"/>
          </p:cNvSpPr>
          <p:nvPr>
            <p:ph type="title"/>
          </p:nvPr>
        </p:nvSpPr>
        <p:spPr bwMode="white">
          <a:xfrm>
            <a:off x="457200" y="152400"/>
            <a:ext cx="8686800" cy="6858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p>
            <a:pPr lvl="0"/>
            <a:r>
              <a:rPr lang="ja-JP" altLang="en-US"/>
              <a:t>ページタイトルを入力して下さい。</a:t>
            </a:r>
            <a:endParaRPr lang="ja-JP" altLang="ja-JP"/>
          </a:p>
        </p:txBody>
      </p:sp>
      <p:sp>
        <p:nvSpPr>
          <p:cNvPr id="14340" name="Rectangle 4"/>
          <p:cNvSpPr>
            <a:spLocks noGrp="1" noChangeArrowheads="1"/>
          </p:cNvSpPr>
          <p:nvPr>
            <p:ph type="body" idx="1"/>
          </p:nvPr>
        </p:nvSpPr>
        <p:spPr bwMode="gray">
          <a:xfrm>
            <a:off x="179388" y="1079500"/>
            <a:ext cx="8747125"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テキストを編集 </a:t>
            </a:r>
            <a:r>
              <a:rPr lang="en-US" altLang="ja-JP"/>
              <a:t>Click to edit Master text styles</a:t>
            </a:r>
          </a:p>
          <a:p>
            <a:pPr lvl="1"/>
            <a:r>
              <a:rPr lang="ja-JP" altLang="en-US"/>
              <a:t>テキストを編集 </a:t>
            </a:r>
            <a:r>
              <a:rPr lang="en-US" altLang="ja-JP"/>
              <a:t>Second level</a:t>
            </a:r>
          </a:p>
          <a:p>
            <a:pPr lvl="2"/>
            <a:r>
              <a:rPr lang="ja-JP" altLang="en-US"/>
              <a:t>テキストを編集 </a:t>
            </a:r>
            <a:r>
              <a:rPr lang="en-US" altLang="ja-JP"/>
              <a:t>Third level</a:t>
            </a:r>
          </a:p>
          <a:p>
            <a:pPr lvl="3"/>
            <a:r>
              <a:rPr lang="ja-JP" altLang="en-US"/>
              <a:t>テキストを編集 </a:t>
            </a:r>
            <a:r>
              <a:rPr lang="en-US" altLang="ja-JP"/>
              <a:t>Fourth level</a:t>
            </a:r>
          </a:p>
          <a:p>
            <a:pPr lvl="4"/>
            <a:r>
              <a:rPr lang="ja-JP" altLang="en-US"/>
              <a:t>テキストを編集 </a:t>
            </a:r>
            <a:r>
              <a:rPr lang="en-US" altLang="ja-JP"/>
              <a:t>Fifth level</a:t>
            </a:r>
          </a:p>
        </p:txBody>
      </p:sp>
      <p:sp>
        <p:nvSpPr>
          <p:cNvPr id="2053" name="Line 6"/>
          <p:cNvSpPr>
            <a:spLocks noChangeShapeType="1"/>
          </p:cNvSpPr>
          <p:nvPr/>
        </p:nvSpPr>
        <p:spPr bwMode="gray">
          <a:xfrm>
            <a:off x="228600" y="6553200"/>
            <a:ext cx="86868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2115591" name="Rectangle 7"/>
          <p:cNvSpPr>
            <a:spLocks noGrp="1" noChangeArrowheads="1"/>
          </p:cNvSpPr>
          <p:nvPr>
            <p:ph type="sldNum" sz="quarter" idx="4"/>
          </p:nvPr>
        </p:nvSpPr>
        <p:spPr bwMode="auto">
          <a:xfrm>
            <a:off x="228600" y="6553200"/>
            <a:ext cx="457200" cy="228600"/>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kumimoji="0">
                <a:ea typeface="ＭＳ Ｐゴシック" pitchFamily="50" charset="-128"/>
              </a:defRPr>
            </a:lvl1pPr>
          </a:lstStyle>
          <a:p>
            <a:pPr>
              <a:defRPr/>
            </a:pPr>
            <a:fld id="{73808B17-11AC-493F-9BDF-1FB89B8C11BE}" type="slidenum">
              <a:rPr lang="ja-JP" altLang="en-US"/>
              <a:pPr>
                <a:defRPr/>
              </a:pPr>
              <a:t>‹#›</a:t>
            </a:fld>
            <a:endParaRPr lang="en-US" altLang="ja-JP"/>
          </a:p>
        </p:txBody>
      </p:sp>
      <p:sp>
        <p:nvSpPr>
          <p:cNvPr id="2055" name="Line 8"/>
          <p:cNvSpPr>
            <a:spLocks noChangeShapeType="1"/>
          </p:cNvSpPr>
          <p:nvPr/>
        </p:nvSpPr>
        <p:spPr bwMode="gray">
          <a:xfrm>
            <a:off x="228600" y="6553200"/>
            <a:ext cx="86868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2056" name="Text Box 9"/>
          <p:cNvSpPr txBox="1">
            <a:spLocks noChangeArrowheads="1"/>
          </p:cNvSpPr>
          <p:nvPr/>
        </p:nvSpPr>
        <p:spPr bwMode="auto">
          <a:xfrm>
            <a:off x="7086600" y="6584950"/>
            <a:ext cx="1798638" cy="122238"/>
          </a:xfrm>
          <a:prstGeom prst="rect">
            <a:avLst/>
          </a:prstGeom>
          <a:noFill/>
          <a:ln>
            <a:noFill/>
          </a:ln>
          <a:effectLst/>
          <a:extLst/>
        </p:spPr>
        <p:txBody>
          <a:bodyPr lIns="0" tIns="0" rIns="0" bIns="0">
            <a:spAutoFit/>
          </a:bodyPr>
          <a:lstStyle>
            <a:lvl1pPr>
              <a:defRPr sz="1000">
                <a:solidFill>
                  <a:schemeClr val="tx1"/>
                </a:solidFill>
                <a:latin typeface="Arial" charset="0"/>
                <a:ea typeface="ＭＳ Ｐゴシック" pitchFamily="50" charset="-128"/>
              </a:defRPr>
            </a:lvl1pPr>
            <a:lvl2pPr marL="742950" indent="-285750">
              <a:defRPr sz="1000">
                <a:solidFill>
                  <a:schemeClr val="tx1"/>
                </a:solidFill>
                <a:latin typeface="Arial" charset="0"/>
                <a:ea typeface="ＭＳ Ｐゴシック" pitchFamily="50" charset="-128"/>
              </a:defRPr>
            </a:lvl2pPr>
            <a:lvl3pPr marL="1143000" indent="-228600">
              <a:defRPr sz="1000">
                <a:solidFill>
                  <a:schemeClr val="tx1"/>
                </a:solidFill>
                <a:latin typeface="Arial" charset="0"/>
                <a:ea typeface="ＭＳ Ｐゴシック" pitchFamily="50" charset="-128"/>
              </a:defRPr>
            </a:lvl3pPr>
            <a:lvl4pPr marL="1600200" indent="-228600">
              <a:defRPr sz="1000">
                <a:solidFill>
                  <a:schemeClr val="tx1"/>
                </a:solidFill>
                <a:latin typeface="Arial" charset="0"/>
                <a:ea typeface="ＭＳ Ｐゴシック" pitchFamily="50" charset="-128"/>
              </a:defRPr>
            </a:lvl4pPr>
            <a:lvl5pPr marL="2057400" indent="-228600">
              <a:defRPr sz="1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50" charset="-128"/>
              </a:defRPr>
            </a:lvl9pPr>
          </a:lstStyle>
          <a:p>
            <a:pPr algn="r" eaLnBrk="0" hangingPunct="0">
              <a:lnSpc>
                <a:spcPct val="80000"/>
              </a:lnSpc>
              <a:defRPr/>
            </a:pPr>
            <a:r>
              <a:rPr kumimoji="0" lang="ja-JP" altLang="en-US"/>
              <a:t>© 200</a:t>
            </a:r>
            <a:r>
              <a:rPr kumimoji="0" lang="en-US" altLang="ja-JP"/>
              <a:t>8</a:t>
            </a:r>
            <a:r>
              <a:rPr kumimoji="0" lang="ja-JP" altLang="ja-JP"/>
              <a:t> ABeam</a:t>
            </a:r>
            <a:r>
              <a:rPr kumimoji="0" lang="en-US" altLang="ja-JP"/>
              <a:t> Consulting Ltd.                        </a:t>
            </a:r>
            <a:endParaRPr kumimoji="0" lang="ja-JP" altLang="en-US"/>
          </a:p>
        </p:txBody>
      </p:sp>
      <p:sp>
        <p:nvSpPr>
          <p:cNvPr id="2057" name="Text Box 10"/>
          <p:cNvSpPr txBox="1">
            <a:spLocks noChangeArrowheads="1"/>
          </p:cNvSpPr>
          <p:nvPr/>
        </p:nvSpPr>
        <p:spPr bwMode="auto">
          <a:xfrm>
            <a:off x="3708400" y="6621463"/>
            <a:ext cx="1798638" cy="146050"/>
          </a:xfrm>
          <a:prstGeom prst="rect">
            <a:avLst/>
          </a:prstGeom>
          <a:noFill/>
          <a:ln>
            <a:noFill/>
          </a:ln>
          <a:effectLst/>
          <a:extLst/>
        </p:spPr>
        <p:txBody>
          <a:bodyPr lIns="0" tIns="0" rIns="0" bIns="0">
            <a:spAutoFit/>
          </a:bodyPr>
          <a:lstStyle>
            <a:lvl1pPr>
              <a:defRPr sz="1000">
                <a:solidFill>
                  <a:schemeClr val="tx1"/>
                </a:solidFill>
                <a:latin typeface="Arial" charset="0"/>
                <a:ea typeface="ＭＳ Ｐゴシック" pitchFamily="50" charset="-128"/>
              </a:defRPr>
            </a:lvl1pPr>
            <a:lvl2pPr marL="742950" indent="-285750">
              <a:defRPr sz="1000">
                <a:solidFill>
                  <a:schemeClr val="tx1"/>
                </a:solidFill>
                <a:latin typeface="Arial" charset="0"/>
                <a:ea typeface="ＭＳ Ｐゴシック" pitchFamily="50" charset="-128"/>
              </a:defRPr>
            </a:lvl2pPr>
            <a:lvl3pPr marL="1143000" indent="-228600">
              <a:defRPr sz="1000">
                <a:solidFill>
                  <a:schemeClr val="tx1"/>
                </a:solidFill>
                <a:latin typeface="Arial" charset="0"/>
                <a:ea typeface="ＭＳ Ｐゴシック" pitchFamily="50" charset="-128"/>
              </a:defRPr>
            </a:lvl3pPr>
            <a:lvl4pPr marL="1600200" indent="-228600">
              <a:defRPr sz="1000">
                <a:solidFill>
                  <a:schemeClr val="tx1"/>
                </a:solidFill>
                <a:latin typeface="Arial" charset="0"/>
                <a:ea typeface="ＭＳ Ｐゴシック" pitchFamily="50" charset="-128"/>
              </a:defRPr>
            </a:lvl4pPr>
            <a:lvl5pPr marL="2057400" indent="-228600">
              <a:defRPr sz="1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50" charset="-128"/>
              </a:defRPr>
            </a:lvl9pPr>
          </a:lstStyle>
          <a:p>
            <a:pPr algn="ctr" eaLnBrk="0" hangingPunct="0">
              <a:lnSpc>
                <a:spcPct val="80000"/>
              </a:lnSpc>
              <a:defRPr/>
            </a:pPr>
            <a:r>
              <a:rPr kumimoji="0" lang="en-US" altLang="ja-JP" sz="1200"/>
              <a:t>Confidential</a:t>
            </a:r>
          </a:p>
        </p:txBody>
      </p:sp>
    </p:spTree>
  </p:cSld>
  <p:clrMap bg1="lt1" tx1="dk1" bg2="lt2" tx2="dk2" accent1="accent1" accent2="accent2" accent3="accent3" accent4="accent4" accent5="accent5" accent6="accent6" hlink="hlink" folHlink="folHlink"/>
  <p:sldLayoutIdLst>
    <p:sldLayoutId id="2147483678"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rtl="0" eaLnBrk="0" fontAlgn="base" hangingPunct="0">
        <a:spcBef>
          <a:spcPct val="0"/>
        </a:spcBef>
        <a:spcAft>
          <a:spcPct val="0"/>
        </a:spcAft>
        <a:defRPr kumimoji="1" sz="1400" b="1">
          <a:solidFill>
            <a:schemeClr val="tx2"/>
          </a:solidFill>
          <a:latin typeface="+mj-lt"/>
          <a:ea typeface="+mj-ea"/>
          <a:cs typeface="+mj-cs"/>
        </a:defRPr>
      </a:lvl1pPr>
      <a:lvl2pPr algn="l" rtl="0" eaLnBrk="0" fontAlgn="base" hangingPunct="0">
        <a:spcBef>
          <a:spcPct val="0"/>
        </a:spcBef>
        <a:spcAft>
          <a:spcPct val="0"/>
        </a:spcAft>
        <a:defRPr kumimoji="1" sz="1400" b="1">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1400" b="1">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1400" b="1">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1400" b="1">
          <a:solidFill>
            <a:schemeClr val="tx2"/>
          </a:solidFill>
          <a:latin typeface="ＭＳ Ｐゴシック" pitchFamily="50" charset="-128"/>
          <a:ea typeface="ＭＳ Ｐゴシック" pitchFamily="50" charset="-128"/>
        </a:defRPr>
      </a:lvl5pPr>
      <a:lvl6pPr marL="457200" algn="l" rtl="0" fontAlgn="base">
        <a:spcBef>
          <a:spcPct val="0"/>
        </a:spcBef>
        <a:spcAft>
          <a:spcPct val="0"/>
        </a:spcAft>
        <a:defRPr kumimoji="1" sz="1400" b="1">
          <a:solidFill>
            <a:schemeClr val="tx2"/>
          </a:solidFill>
          <a:latin typeface="ＭＳ Ｐゴシック" pitchFamily="50" charset="-128"/>
          <a:ea typeface="ＭＳ Ｐゴシック" pitchFamily="50" charset="-128"/>
        </a:defRPr>
      </a:lvl6pPr>
      <a:lvl7pPr marL="914400" algn="l" rtl="0" fontAlgn="base">
        <a:spcBef>
          <a:spcPct val="0"/>
        </a:spcBef>
        <a:spcAft>
          <a:spcPct val="0"/>
        </a:spcAft>
        <a:defRPr kumimoji="1" sz="1400" b="1">
          <a:solidFill>
            <a:schemeClr val="tx2"/>
          </a:solidFill>
          <a:latin typeface="ＭＳ Ｐゴシック" pitchFamily="50" charset="-128"/>
          <a:ea typeface="ＭＳ Ｐゴシック" pitchFamily="50" charset="-128"/>
        </a:defRPr>
      </a:lvl7pPr>
      <a:lvl8pPr marL="1371600" algn="l" rtl="0" fontAlgn="base">
        <a:spcBef>
          <a:spcPct val="0"/>
        </a:spcBef>
        <a:spcAft>
          <a:spcPct val="0"/>
        </a:spcAft>
        <a:defRPr kumimoji="1" sz="1400" b="1">
          <a:solidFill>
            <a:schemeClr val="tx2"/>
          </a:solidFill>
          <a:latin typeface="ＭＳ Ｐゴシック" pitchFamily="50" charset="-128"/>
          <a:ea typeface="ＭＳ Ｐゴシック" pitchFamily="50" charset="-128"/>
        </a:defRPr>
      </a:lvl8pPr>
      <a:lvl9pPr marL="1828800" algn="l" rtl="0" fontAlgn="base">
        <a:spcBef>
          <a:spcPct val="0"/>
        </a:spcBef>
        <a:spcAft>
          <a:spcPct val="0"/>
        </a:spcAft>
        <a:defRPr kumimoji="1" sz="1400" b="1">
          <a:solidFill>
            <a:schemeClr val="tx2"/>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2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2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2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emf"/><Relationship Id="rId12" Type="http://schemas.microsoft.com/office/2007/relationships/hdphoto" Target="../media/hdphoto1.wdp"/><Relationship Id="rId2" Type="http://schemas.openxmlformats.org/officeDocument/2006/relationships/image" Target="../media/image3.wmf"/><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wm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5.wmf"/><Relationship Id="rId12" Type="http://schemas.openxmlformats.org/officeDocument/2006/relationships/image" Target="../media/image18.png"/><Relationship Id="rId2" Type="http://schemas.openxmlformats.org/officeDocument/2006/relationships/image" Target="../media/image13.wmf"/><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image" Target="../media/image8.emf"/><Relationship Id="rId5" Type="http://schemas.openxmlformats.org/officeDocument/2006/relationships/image" Target="../media/image4.jpeg"/><Relationship Id="rId15" Type="http://schemas.openxmlformats.org/officeDocument/2006/relationships/image" Target="../media/image12.png"/><Relationship Id="rId10" Type="http://schemas.openxmlformats.org/officeDocument/2006/relationships/image" Target="../media/image7.emf"/><Relationship Id="rId4" Type="http://schemas.openxmlformats.org/officeDocument/2006/relationships/image" Target="../media/image3.wmf"/><Relationship Id="rId9" Type="http://schemas.openxmlformats.org/officeDocument/2006/relationships/image" Target="../media/image17.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ChangeArrowheads="1"/>
          </p:cNvSpPr>
          <p:nvPr/>
        </p:nvSpPr>
        <p:spPr bwMode="auto">
          <a:xfrm>
            <a:off x="9407" y="1260655"/>
            <a:ext cx="9109075" cy="163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en-US" altLang="ja-JP" sz="2400" dirty="0" smtClean="0">
              <a:latin typeface="游ゴシック" panose="020B0400000000000000" pitchFamily="50" charset="-128"/>
              <a:ea typeface="游ゴシック" panose="020B0400000000000000" pitchFamily="50" charset="-128"/>
            </a:endParaRPr>
          </a:p>
          <a:p>
            <a:pPr algn="ctr" eaLnBrk="1" hangingPunct="1">
              <a:spcBef>
                <a:spcPct val="0"/>
              </a:spcBef>
              <a:buClrTx/>
              <a:buFontTx/>
              <a:buNone/>
            </a:pPr>
            <a:endParaRPr lang="en-US" altLang="ja-JP" sz="2400" dirty="0" smtClean="0">
              <a:latin typeface="游ゴシック" panose="020B0400000000000000" pitchFamily="50" charset="-128"/>
              <a:ea typeface="游ゴシック" panose="020B0400000000000000" pitchFamily="50" charset="-128"/>
            </a:endParaRPr>
          </a:p>
          <a:p>
            <a:pPr algn="ctr" eaLnBrk="1" hangingPunct="1">
              <a:spcBef>
                <a:spcPct val="0"/>
              </a:spcBef>
              <a:buClrTx/>
              <a:buFontTx/>
              <a:buNone/>
            </a:pPr>
            <a:endParaRPr lang="en-US" altLang="ja-JP" sz="2400" dirty="0" smtClean="0">
              <a:latin typeface="游ゴシック" panose="020B0400000000000000" pitchFamily="50" charset="-128"/>
              <a:ea typeface="游ゴシック" panose="020B0400000000000000" pitchFamily="50" charset="-128"/>
            </a:endParaRPr>
          </a:p>
          <a:p>
            <a:pPr algn="ctr" eaLnBrk="1" hangingPunct="1">
              <a:spcBef>
                <a:spcPct val="0"/>
              </a:spcBef>
              <a:buClrTx/>
              <a:buFontTx/>
              <a:buNone/>
            </a:pPr>
            <a:r>
              <a:rPr kumimoji="0" lang="ja-JP" altLang="en-US" sz="3200" dirty="0" smtClean="0">
                <a:latin typeface="游ゴシック" panose="020B0400000000000000" pitchFamily="50" charset="-128"/>
                <a:ea typeface="游ゴシック" panose="020B0400000000000000" pitchFamily="50" charset="-128"/>
              </a:rPr>
              <a:t>大阪市行政手続きオンライン化</a:t>
            </a:r>
            <a:r>
              <a:rPr kumimoji="0" lang="zh-TW" altLang="en-US" sz="3200" dirty="0" smtClean="0">
                <a:latin typeface="游ゴシック" panose="020B0400000000000000" pitchFamily="50" charset="-128"/>
                <a:ea typeface="游ゴシック" panose="020B0400000000000000" pitchFamily="50" charset="-128"/>
              </a:rPr>
              <a:t>推進計画</a:t>
            </a:r>
            <a:endParaRPr kumimoji="0" lang="en-US" altLang="ja-JP" sz="3200" dirty="0">
              <a:latin typeface="游ゴシック" panose="020B0400000000000000" pitchFamily="50" charset="-128"/>
              <a:ea typeface="游ゴシック" panose="020B0400000000000000" pitchFamily="50" charset="-128"/>
            </a:endParaRPr>
          </a:p>
        </p:txBody>
      </p:sp>
      <p:sp>
        <p:nvSpPr>
          <p:cNvPr id="3" name="Rectangle 15"/>
          <p:cNvSpPr>
            <a:spLocks noChangeArrowheads="1"/>
          </p:cNvSpPr>
          <p:nvPr/>
        </p:nvSpPr>
        <p:spPr bwMode="auto">
          <a:xfrm>
            <a:off x="35496" y="5005040"/>
            <a:ext cx="9109075" cy="108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 typeface="Wingdings" panose="05000000000000000000" pitchFamily="2" charset="2"/>
              <a:buNone/>
            </a:pPr>
            <a:r>
              <a:rPr kumimoji="0" lang="ja-JP" altLang="en-US" sz="3200" dirty="0" smtClean="0">
                <a:latin typeface="游ゴシック" panose="020B0400000000000000" pitchFamily="50" charset="-128"/>
                <a:ea typeface="游ゴシック" panose="020B0400000000000000" pitchFamily="50" charset="-128"/>
              </a:rPr>
              <a:t>平成</a:t>
            </a:r>
            <a:r>
              <a:rPr kumimoji="0" lang="en-US" altLang="ja-JP" sz="3200" dirty="0" smtClean="0">
                <a:latin typeface="游ゴシック" panose="020B0400000000000000" pitchFamily="50" charset="-128"/>
                <a:ea typeface="游ゴシック" panose="020B0400000000000000" pitchFamily="50" charset="-128"/>
              </a:rPr>
              <a:t>30</a:t>
            </a:r>
            <a:r>
              <a:rPr kumimoji="0" lang="ja-JP" altLang="en-US" sz="3200" dirty="0" smtClean="0">
                <a:latin typeface="游ゴシック" panose="020B0400000000000000" pitchFamily="50" charset="-128"/>
                <a:ea typeface="游ゴシック" panose="020B0400000000000000" pitchFamily="50" charset="-128"/>
              </a:rPr>
              <a:t>年５月</a:t>
            </a:r>
            <a:endParaRPr kumimoji="0" lang="en-US" altLang="ja-JP" sz="3200" dirty="0" smtClean="0">
              <a:latin typeface="游ゴシック" panose="020B0400000000000000" pitchFamily="50" charset="-128"/>
              <a:ea typeface="游ゴシック" panose="020B0400000000000000" pitchFamily="50" charset="-128"/>
            </a:endParaRPr>
          </a:p>
          <a:p>
            <a:pPr algn="ctr">
              <a:spcBef>
                <a:spcPct val="0"/>
              </a:spcBef>
              <a:buClrTx/>
              <a:buFont typeface="Wingdings" panose="05000000000000000000" pitchFamily="2" charset="2"/>
              <a:buNone/>
            </a:pPr>
            <a:r>
              <a:rPr kumimoji="0" lang="ja-JP" altLang="en-US" sz="3200" dirty="0" smtClean="0">
                <a:latin typeface="游ゴシック" panose="020B0400000000000000" pitchFamily="50" charset="-128"/>
                <a:ea typeface="游ゴシック" panose="020B0400000000000000" pitchFamily="50" charset="-128"/>
              </a:rPr>
              <a:t>大阪市ＩＣＴ戦略室</a:t>
            </a:r>
            <a:endParaRPr kumimoji="0" lang="en-US" altLang="ja-JP" sz="3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77274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lang="en-US" altLang="ja-JP" dirty="0" smtClean="0">
              <a:latin typeface="游ゴシック" panose="020B0400000000000000" pitchFamily="50" charset="-128"/>
              <a:ea typeface="游ゴシック" panose="020B0400000000000000" pitchFamily="50" charset="-128"/>
            </a:endParaRPr>
          </a:p>
          <a:p>
            <a:endParaRPr kumimoji="1" lang="ja-JP" altLang="en-US" dirty="0">
              <a:latin typeface="游ゴシック" panose="020B0400000000000000" pitchFamily="50" charset="-128"/>
              <a:ea typeface="游ゴシック" panose="020B0400000000000000" pitchFamily="50" charset="-128"/>
            </a:endParaRPr>
          </a:p>
        </p:txBody>
      </p:sp>
      <p:sp>
        <p:nvSpPr>
          <p:cNvPr id="7" name="コンテンツ プレースホルダー 2"/>
          <p:cNvSpPr txBox="1">
            <a:spLocks/>
          </p:cNvSpPr>
          <p:nvPr/>
        </p:nvSpPr>
        <p:spPr bwMode="gray">
          <a:xfrm>
            <a:off x="103188" y="981075"/>
            <a:ext cx="8950325" cy="10577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a:lstStyle>
          <a:p>
            <a:pPr eaLnBrk="1" hangingPunct="1"/>
            <a:r>
              <a:rPr lang="ja-JP" altLang="en-US" sz="1200" kern="0" dirty="0">
                <a:latin typeface="游ゴシック" panose="020B0400000000000000" pitchFamily="50" charset="-128"/>
                <a:ea typeface="游ゴシック" panose="020B0400000000000000" pitchFamily="50" charset="-128"/>
              </a:rPr>
              <a:t>技術動向においては、行政手続きをオンライン化する際に、重要となる認証や情報入力における</a:t>
            </a:r>
            <a:r>
              <a:rPr lang="ja-JP" altLang="en-US" sz="1200" kern="0" dirty="0" smtClean="0">
                <a:latin typeface="游ゴシック" panose="020B0400000000000000" pitchFamily="50" charset="-128"/>
                <a:ea typeface="游ゴシック" panose="020B0400000000000000" pitchFamily="50" charset="-128"/>
              </a:rPr>
              <a:t>技術が進展してきている。</a:t>
            </a:r>
            <a:endParaRPr lang="en-US" altLang="ja-JP" sz="1200" kern="0" dirty="0">
              <a:latin typeface="游ゴシック" panose="020B0400000000000000" pitchFamily="50" charset="-128"/>
              <a:ea typeface="游ゴシック" panose="020B0400000000000000" pitchFamily="50" charset="-128"/>
            </a:endParaRPr>
          </a:p>
          <a:p>
            <a:pPr lvl="1" eaLnBrk="1" hangingPunct="1">
              <a:buFont typeface="Wingdings" panose="05000000000000000000" pitchFamily="2" charset="2"/>
              <a:buChar char="ü"/>
            </a:pPr>
            <a:r>
              <a:rPr lang="ja-JP" altLang="en-US" sz="1200" kern="0" dirty="0">
                <a:latin typeface="游ゴシック" panose="020B0400000000000000" pitchFamily="50" charset="-128"/>
                <a:ea typeface="游ゴシック" panose="020B0400000000000000" pitchFamily="50" charset="-128"/>
              </a:rPr>
              <a:t>例えば、認証（ログイン）プロセスにおける生体認証やワンタイムパスワードの活用、申請プロセスにおける</a:t>
            </a:r>
            <a:r>
              <a:rPr kumimoji="0" lang="ja-JP" altLang="en-US" sz="1200" dirty="0">
                <a:latin typeface="游ゴシック" panose="020B0400000000000000" pitchFamily="50" charset="-128"/>
                <a:ea typeface="游ゴシック" panose="020B0400000000000000" pitchFamily="50" charset="-128"/>
              </a:rPr>
              <a:t>個人番号カードの券面事項入力補助アプリによる自動入力等が検討されて</a:t>
            </a:r>
            <a:r>
              <a:rPr kumimoji="0" lang="ja-JP" altLang="en-US" sz="1200" dirty="0" smtClean="0">
                <a:latin typeface="游ゴシック" panose="020B0400000000000000" pitchFamily="50" charset="-128"/>
                <a:ea typeface="游ゴシック" panose="020B0400000000000000" pitchFamily="50" charset="-128"/>
              </a:rPr>
              <a:t>いる。</a:t>
            </a:r>
            <a:endParaRPr kumimoji="0" lang="en-US" altLang="ja-JP" sz="1200" dirty="0">
              <a:latin typeface="游ゴシック" panose="020B0400000000000000" pitchFamily="50" charset="-128"/>
              <a:ea typeface="游ゴシック" panose="020B0400000000000000" pitchFamily="50" charset="-128"/>
            </a:endParaRPr>
          </a:p>
          <a:p>
            <a:pPr lvl="1" eaLnBrk="1" hangingPunct="1">
              <a:buFont typeface="Wingdings" panose="05000000000000000000" pitchFamily="2" charset="2"/>
              <a:buChar char="ü"/>
            </a:pPr>
            <a:r>
              <a:rPr kumimoji="0" lang="ja-JP" altLang="en-US" sz="1200" dirty="0">
                <a:latin typeface="游ゴシック" panose="020B0400000000000000" pitchFamily="50" charset="-128"/>
                <a:ea typeface="游ゴシック" panose="020B0400000000000000" pitchFamily="50" charset="-128"/>
              </a:rPr>
              <a:t>また、手続き検索や問い合わせ対応における</a:t>
            </a:r>
            <a:r>
              <a:rPr lang="en-US" altLang="ja-JP" sz="1200" kern="0" dirty="0">
                <a:latin typeface="游ゴシック" panose="020B0400000000000000" pitchFamily="50" charset="-128"/>
                <a:ea typeface="游ゴシック" panose="020B0400000000000000" pitchFamily="50" charset="-128"/>
              </a:rPr>
              <a:t>AI</a:t>
            </a:r>
            <a:r>
              <a:rPr lang="ja-JP" altLang="en-US" sz="1200" kern="0" dirty="0">
                <a:latin typeface="游ゴシック" panose="020B0400000000000000" pitchFamily="50" charset="-128"/>
                <a:ea typeface="游ゴシック" panose="020B0400000000000000" pitchFamily="50" charset="-128"/>
              </a:rPr>
              <a:t>やチャットボットの活用、証明書等の交付における</a:t>
            </a:r>
            <a:r>
              <a:rPr kumimoji="0" lang="ja-JP" altLang="en-US" sz="1200" dirty="0">
                <a:latin typeface="游ゴシック" panose="020B0400000000000000" pitchFamily="50" charset="-128"/>
                <a:ea typeface="游ゴシック" panose="020B0400000000000000" pitchFamily="50" charset="-128"/>
              </a:rPr>
              <a:t>ウォーターマーク（印刷時の改ざん防止）の活用等も提案されて</a:t>
            </a:r>
            <a:r>
              <a:rPr kumimoji="0" lang="ja-JP" altLang="en-US" sz="1200" dirty="0" smtClean="0">
                <a:latin typeface="游ゴシック" panose="020B0400000000000000" pitchFamily="50" charset="-128"/>
                <a:ea typeface="游ゴシック" panose="020B0400000000000000" pitchFamily="50" charset="-128"/>
              </a:rPr>
              <a:t>いる。</a:t>
            </a:r>
            <a:endParaRPr kumimoji="0" lang="en-US" altLang="ja-JP" sz="1200" dirty="0">
              <a:latin typeface="游ゴシック" panose="020B0400000000000000" pitchFamily="50" charset="-128"/>
              <a:ea typeface="游ゴシック" panose="020B0400000000000000" pitchFamily="50" charset="-128"/>
            </a:endParaRPr>
          </a:p>
        </p:txBody>
      </p:sp>
      <p:cxnSp>
        <p:nvCxnSpPr>
          <p:cNvPr id="8" name="直線コネクタ 7"/>
          <p:cNvCxnSpPr/>
          <p:nvPr/>
        </p:nvCxnSpPr>
        <p:spPr bwMode="auto">
          <a:xfrm>
            <a:off x="424036" y="2746955"/>
            <a:ext cx="396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p:cNvSpPr txBox="1"/>
          <p:nvPr/>
        </p:nvSpPr>
        <p:spPr>
          <a:xfrm>
            <a:off x="424036" y="2788766"/>
            <a:ext cx="3960000" cy="507831"/>
          </a:xfrm>
          <a:prstGeom prst="rect">
            <a:avLst/>
          </a:prstGeom>
          <a:noFill/>
        </p:spPr>
        <p:txBody>
          <a:bodyPr wrap="square" rtlCol="0">
            <a:spAutoFit/>
          </a:bodyPr>
          <a:lstStyle/>
          <a:p>
            <a:pPr marL="171450" indent="-171450">
              <a:spcBef>
                <a:spcPts val="300"/>
              </a:spcBef>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総務省では個人番号カードに関するアプリ（券面事項入力補助アプリ）として、オンラインでの申請情報の入力において４情報及び個人番号をカードから読み取る仕組みが検討されている</a:t>
            </a:r>
            <a:endParaRPr lang="en-US" altLang="ja-JP" sz="900" dirty="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1657063" y="2491856"/>
            <a:ext cx="1454244" cy="230832"/>
          </a:xfrm>
          <a:prstGeom prst="rect">
            <a:avLst/>
          </a:prstGeom>
          <a:noFill/>
        </p:spPr>
        <p:txBody>
          <a:bodyPr wrap="none" rtlCol="0">
            <a:spAutoFit/>
          </a:bodyPr>
          <a:lstStyle/>
          <a:p>
            <a:r>
              <a:rPr lang="ja-JP" altLang="en-US" sz="900" dirty="0">
                <a:latin typeface="游ゴシック" panose="020B0400000000000000" pitchFamily="50" charset="-128"/>
                <a:ea typeface="游ゴシック" panose="020B0400000000000000" pitchFamily="50" charset="-128"/>
              </a:rPr>
              <a:t>券面事項入力補助アプリ</a:t>
            </a:r>
            <a:endParaRPr kumimoji="1" lang="ja-JP" altLang="en-US" sz="900" dirty="0">
              <a:latin typeface="游ゴシック" panose="020B0400000000000000" pitchFamily="50" charset="-128"/>
              <a:ea typeface="游ゴシック" panose="020B0400000000000000" pitchFamily="50" charset="-128"/>
            </a:endParaRPr>
          </a:p>
        </p:txBody>
      </p:sp>
      <p:cxnSp>
        <p:nvCxnSpPr>
          <p:cNvPr id="12" name="直線コネクタ 11"/>
          <p:cNvCxnSpPr/>
          <p:nvPr/>
        </p:nvCxnSpPr>
        <p:spPr bwMode="auto">
          <a:xfrm>
            <a:off x="4788464" y="2746955"/>
            <a:ext cx="396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テキスト ボックス 13"/>
          <p:cNvSpPr txBox="1"/>
          <p:nvPr/>
        </p:nvSpPr>
        <p:spPr>
          <a:xfrm>
            <a:off x="4788464" y="2788766"/>
            <a:ext cx="3960000" cy="1000274"/>
          </a:xfrm>
          <a:prstGeom prst="rect">
            <a:avLst/>
          </a:prstGeom>
          <a:noFill/>
        </p:spPr>
        <p:txBody>
          <a:bodyPr wrap="square" rtlCol="0">
            <a:spAutoFit/>
          </a:bodyPr>
          <a:lstStyle/>
          <a:p>
            <a:pPr marL="171450" indent="-171450" eaLnBrk="0" hangingPunct="0">
              <a:spcBef>
                <a:spcPts val="300"/>
              </a:spcBef>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外部（民間事業者等）とインターネット経由で大容量のファイルを交換する際に、無害化処理を実施</a:t>
            </a:r>
            <a:endParaRPr lang="en-US" altLang="ja-JP" sz="900" dirty="0">
              <a:latin typeface="游ゴシック" panose="020B0400000000000000" pitchFamily="50" charset="-128"/>
              <a:ea typeface="游ゴシック" panose="020B0400000000000000" pitchFamily="50" charset="-128"/>
            </a:endParaRPr>
          </a:p>
          <a:p>
            <a:pPr marL="171450" indent="-171450" eaLnBrk="0" hangingPunct="0">
              <a:spcBef>
                <a:spcPts val="300"/>
              </a:spcBef>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電子申請システム等によりインターネット経由で受領したファイルの無害化処理を実施</a:t>
            </a:r>
            <a:endParaRPr lang="en-US" altLang="ja-JP" sz="900" dirty="0">
              <a:latin typeface="游ゴシック" panose="020B0400000000000000" pitchFamily="50" charset="-128"/>
              <a:ea typeface="游ゴシック" panose="020B0400000000000000" pitchFamily="50" charset="-128"/>
            </a:endParaRPr>
          </a:p>
          <a:p>
            <a:pPr marL="171450" indent="-171450" eaLnBrk="0" hangingPunct="0">
              <a:spcBef>
                <a:spcPts val="300"/>
              </a:spcBef>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庁内のインターネット接続系の端末で作成したファイルの無害化処理を行い、</a:t>
            </a:r>
            <a:r>
              <a:rPr lang="en-US" altLang="ja-JP" sz="900" dirty="0">
                <a:latin typeface="游ゴシック" panose="020B0400000000000000" pitchFamily="50" charset="-128"/>
                <a:ea typeface="游ゴシック" panose="020B0400000000000000" pitchFamily="50" charset="-128"/>
              </a:rPr>
              <a:t>LGWAN</a:t>
            </a:r>
            <a:r>
              <a:rPr lang="ja-JP" altLang="en-US" sz="900" dirty="0">
                <a:latin typeface="游ゴシック" panose="020B0400000000000000" pitchFamily="50" charset="-128"/>
                <a:ea typeface="游ゴシック" panose="020B0400000000000000" pitchFamily="50" charset="-128"/>
              </a:rPr>
              <a:t>接続系の端末へ連携</a:t>
            </a:r>
            <a:endParaRPr kumimoji="0" lang="en-US" altLang="ja-JP" sz="900"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5938936" y="2491856"/>
            <a:ext cx="1454244" cy="230832"/>
          </a:xfrm>
          <a:prstGeom prst="rect">
            <a:avLst/>
          </a:prstGeom>
          <a:noFill/>
        </p:spPr>
        <p:txBody>
          <a:bodyPr wrap="none" rtlCol="0">
            <a:spAutoFit/>
          </a:bodyPr>
          <a:lstStyle/>
          <a:p>
            <a:pPr eaLnBrk="0" hangingPunct="0"/>
            <a:r>
              <a:rPr kumimoji="0" lang="ja-JP" altLang="en-US" sz="900" dirty="0">
                <a:latin typeface="游ゴシック" panose="020B0400000000000000" pitchFamily="50" charset="-128"/>
                <a:ea typeface="游ゴシック" panose="020B0400000000000000" pitchFamily="50" charset="-128"/>
              </a:rPr>
              <a:t>ファイル無害化サービス</a:t>
            </a:r>
            <a:endParaRPr kumimoji="0" lang="en-US" altLang="ja-JP" sz="900" dirty="0">
              <a:latin typeface="游ゴシック" panose="020B0400000000000000" pitchFamily="50" charset="-128"/>
              <a:ea typeface="游ゴシック" panose="020B0400000000000000" pitchFamily="50" charset="-128"/>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1917" y="3856233"/>
            <a:ext cx="3709219" cy="2566647"/>
          </a:xfrm>
          <a:prstGeom prst="rect">
            <a:avLst/>
          </a:prstGeom>
        </p:spPr>
      </p:pic>
      <p:pic>
        <p:nvPicPr>
          <p:cNvPr id="17" name="図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2750" y="5235375"/>
            <a:ext cx="3851428" cy="1253665"/>
          </a:xfrm>
          <a:prstGeom prst="rect">
            <a:avLst/>
          </a:prstGeom>
        </p:spPr>
      </p:pic>
      <p:pic>
        <p:nvPicPr>
          <p:cNvPr id="18" name="図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9487" y="3815215"/>
            <a:ext cx="3731840" cy="1420160"/>
          </a:xfrm>
          <a:prstGeom prst="rect">
            <a:avLst/>
          </a:prstGeom>
        </p:spPr>
      </p:pic>
      <p:sp>
        <p:nvSpPr>
          <p:cNvPr id="21" name="タイトル 1"/>
          <p:cNvSpPr txBox="1">
            <a:spLocks/>
          </p:cNvSpPr>
          <p:nvPr/>
        </p:nvSpPr>
        <p:spPr bwMode="white">
          <a:xfrm>
            <a:off x="234950" y="150912"/>
            <a:ext cx="8686800" cy="6858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charset="0"/>
                <a:ea typeface="ＭＳ Ｐゴシック" pitchFamily="50" charset="-128"/>
              </a:defRPr>
            </a:lvl2pPr>
            <a:lvl3pPr algn="l" rtl="0" eaLnBrk="0" fontAlgn="base" hangingPunct="0">
              <a:spcBef>
                <a:spcPct val="0"/>
              </a:spcBef>
              <a:spcAft>
                <a:spcPct val="0"/>
              </a:spcAft>
              <a:defRPr b="1">
                <a:solidFill>
                  <a:schemeClr val="tx2"/>
                </a:solidFill>
                <a:latin typeface="Arial" charset="0"/>
                <a:ea typeface="ＭＳ Ｐゴシック" pitchFamily="50" charset="-128"/>
              </a:defRPr>
            </a:lvl3pPr>
            <a:lvl4pPr algn="l" rtl="0" eaLnBrk="0" fontAlgn="base" hangingPunct="0">
              <a:spcBef>
                <a:spcPct val="0"/>
              </a:spcBef>
              <a:spcAft>
                <a:spcPct val="0"/>
              </a:spcAft>
              <a:defRPr b="1">
                <a:solidFill>
                  <a:schemeClr val="tx2"/>
                </a:solidFill>
                <a:latin typeface="Arial" charset="0"/>
                <a:ea typeface="ＭＳ Ｐゴシック" pitchFamily="50" charset="-128"/>
              </a:defRPr>
            </a:lvl4pPr>
            <a:lvl5pPr algn="l" rtl="0" eaLnBrk="0" fontAlgn="base" hangingPunct="0">
              <a:spcBef>
                <a:spcPct val="0"/>
              </a:spcBef>
              <a:spcAft>
                <a:spcPct val="0"/>
              </a:spcAft>
              <a:defRPr b="1">
                <a:solidFill>
                  <a:schemeClr val="tx2"/>
                </a:solidFill>
                <a:latin typeface="Arial" charset="0"/>
                <a:ea typeface="ＭＳ Ｐゴシック" pitchFamily="50" charset="-128"/>
              </a:defRPr>
            </a:lvl5pPr>
            <a:lvl6pPr marL="457200" algn="l" rtl="0" fontAlgn="base">
              <a:spcBef>
                <a:spcPct val="0"/>
              </a:spcBef>
              <a:spcAft>
                <a:spcPct val="0"/>
              </a:spcAft>
              <a:defRPr b="1">
                <a:solidFill>
                  <a:schemeClr val="tx2"/>
                </a:solidFill>
                <a:latin typeface="Arial" charset="0"/>
                <a:ea typeface="ＭＳ Ｐゴシック" pitchFamily="50" charset="-128"/>
              </a:defRPr>
            </a:lvl6pPr>
            <a:lvl7pPr marL="914400" algn="l" rtl="0" fontAlgn="base">
              <a:spcBef>
                <a:spcPct val="0"/>
              </a:spcBef>
              <a:spcAft>
                <a:spcPct val="0"/>
              </a:spcAft>
              <a:defRPr b="1">
                <a:solidFill>
                  <a:schemeClr val="tx2"/>
                </a:solidFill>
                <a:latin typeface="Arial" charset="0"/>
                <a:ea typeface="ＭＳ Ｐゴシック" pitchFamily="50" charset="-128"/>
              </a:defRPr>
            </a:lvl7pPr>
            <a:lvl8pPr marL="1371600" algn="l" rtl="0" fontAlgn="base">
              <a:spcBef>
                <a:spcPct val="0"/>
              </a:spcBef>
              <a:spcAft>
                <a:spcPct val="0"/>
              </a:spcAft>
              <a:defRPr b="1">
                <a:solidFill>
                  <a:schemeClr val="tx2"/>
                </a:solidFill>
                <a:latin typeface="Arial" charset="0"/>
                <a:ea typeface="ＭＳ Ｐゴシック" pitchFamily="50" charset="-128"/>
              </a:defRPr>
            </a:lvl8pPr>
            <a:lvl9pPr marL="1828800" algn="l" rtl="0" fontAlgn="base">
              <a:spcBef>
                <a:spcPct val="0"/>
              </a:spcBef>
              <a:spcAft>
                <a:spcPct val="0"/>
              </a:spcAft>
              <a:defRPr b="1">
                <a:solidFill>
                  <a:schemeClr val="tx2"/>
                </a:solidFill>
                <a:latin typeface="Arial" charset="0"/>
                <a:ea typeface="ＭＳ Ｐゴシック" pitchFamily="50" charset="-128"/>
              </a:defRPr>
            </a:lvl9pPr>
          </a:lstStyle>
          <a:p>
            <a:endParaRPr kumimoji="1" lang="en-US" altLang="ja-JP" sz="1600" kern="0" dirty="0" smtClean="0">
              <a:latin typeface="游ゴシック" panose="020B0400000000000000" pitchFamily="50" charset="-128"/>
              <a:ea typeface="游ゴシック" panose="020B0400000000000000" pitchFamily="50" charset="-128"/>
            </a:endParaRPr>
          </a:p>
          <a:p>
            <a:r>
              <a:rPr kumimoji="1" lang="en-US" altLang="ja-JP" sz="1600" kern="0" dirty="0" smtClean="0">
                <a:latin typeface="游ゴシック" panose="020B0400000000000000" pitchFamily="50" charset="-128"/>
                <a:ea typeface="游ゴシック" panose="020B0400000000000000" pitchFamily="50" charset="-128"/>
              </a:rPr>
              <a:t/>
            </a:r>
            <a:br>
              <a:rPr kumimoji="1" lang="en-US" altLang="ja-JP" sz="1600" kern="0" dirty="0" smtClean="0">
                <a:latin typeface="游ゴシック" panose="020B0400000000000000" pitchFamily="50" charset="-128"/>
                <a:ea typeface="游ゴシック" panose="020B0400000000000000" pitchFamily="50" charset="-128"/>
              </a:rPr>
            </a:br>
            <a:r>
              <a:rPr lang="en-US" altLang="zh-TW" sz="1600" kern="0" dirty="0" smtClean="0">
                <a:latin typeface="游ゴシック" panose="020B0400000000000000" pitchFamily="50" charset="-128"/>
                <a:ea typeface="游ゴシック" panose="020B0400000000000000" pitchFamily="50" charset="-128"/>
              </a:rPr>
              <a:t>【</a:t>
            </a:r>
            <a:r>
              <a:rPr lang="zh-TW" altLang="en-US" sz="1600" kern="0" dirty="0">
                <a:latin typeface="游ゴシック" panose="020B0400000000000000" pitchFamily="50" charset="-128"/>
                <a:ea typeface="游ゴシック" panose="020B0400000000000000" pitchFamily="50" charset="-128"/>
              </a:rPr>
              <a:t>参考</a:t>
            </a:r>
            <a:r>
              <a:rPr lang="en-US" altLang="zh-TW" sz="1600" kern="0" dirty="0">
                <a:latin typeface="游ゴシック" panose="020B0400000000000000" pitchFamily="50" charset="-128"/>
                <a:ea typeface="游ゴシック" panose="020B0400000000000000" pitchFamily="50" charset="-128"/>
              </a:rPr>
              <a:t>】</a:t>
            </a:r>
            <a:r>
              <a:rPr lang="zh-TW" altLang="en-US" sz="1600" kern="0" dirty="0">
                <a:latin typeface="游ゴシック" panose="020B0400000000000000" pitchFamily="50" charset="-128"/>
                <a:ea typeface="游ゴシック" panose="020B0400000000000000" pitchFamily="50" charset="-128"/>
              </a:rPr>
              <a:t>技術動向</a:t>
            </a:r>
            <a:endParaRPr lang="ja-JP" altLang="en-US" sz="1600" kern="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84099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bwMode="auto">
          <a:xfrm>
            <a:off x="1512200" y="2621399"/>
            <a:ext cx="1440000" cy="36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手続き検索</a:t>
            </a:r>
            <a:endParaRPr kumimoji="1" lang="ja-JP" altLang="en-US" sz="900" dirty="0">
              <a:latin typeface="游ゴシック" panose="020B0400000000000000" pitchFamily="50" charset="-128"/>
              <a:ea typeface="游ゴシック" panose="020B0400000000000000" pitchFamily="50" charset="-128"/>
            </a:endParaRPr>
          </a:p>
        </p:txBody>
      </p:sp>
      <p:sp>
        <p:nvSpPr>
          <p:cNvPr id="48" name="テキスト ボックス 47"/>
          <p:cNvSpPr txBox="1"/>
          <p:nvPr/>
        </p:nvSpPr>
        <p:spPr>
          <a:xfrm>
            <a:off x="611560" y="2276872"/>
            <a:ext cx="2031325" cy="230832"/>
          </a:xfrm>
          <a:prstGeom prst="rect">
            <a:avLst/>
          </a:prstGeom>
          <a:noFill/>
        </p:spPr>
        <p:txBody>
          <a:bodyPr wrap="none" rtlCol="0">
            <a:spAutoFit/>
          </a:bodyPr>
          <a:lstStyle/>
          <a:p>
            <a:r>
              <a:rPr kumimoji="1" lang="ja-JP" altLang="en-US" sz="900" dirty="0">
                <a:latin typeface="游ゴシック" panose="020B0400000000000000" pitchFamily="50" charset="-128"/>
                <a:ea typeface="游ゴシック" panose="020B0400000000000000" pitchFamily="50" charset="-128"/>
              </a:rPr>
              <a:t>次期電子申請システムに求める機能</a:t>
            </a:r>
          </a:p>
        </p:txBody>
      </p:sp>
      <p:cxnSp>
        <p:nvCxnSpPr>
          <p:cNvPr id="49" name="直線コネクタ 48"/>
          <p:cNvCxnSpPr/>
          <p:nvPr/>
        </p:nvCxnSpPr>
        <p:spPr bwMode="auto">
          <a:xfrm>
            <a:off x="323528" y="2523093"/>
            <a:ext cx="2628672"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正方形/長方形 50"/>
          <p:cNvSpPr/>
          <p:nvPr/>
        </p:nvSpPr>
        <p:spPr bwMode="auto">
          <a:xfrm>
            <a:off x="1512200" y="3036416"/>
            <a:ext cx="1440000" cy="36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認証（ログイン）</a:t>
            </a:r>
            <a:endParaRPr kumimoji="1" lang="ja-JP" altLang="en-US" sz="900" dirty="0">
              <a:latin typeface="游ゴシック" panose="020B0400000000000000" pitchFamily="50" charset="-128"/>
              <a:ea typeface="游ゴシック" panose="020B0400000000000000" pitchFamily="50" charset="-128"/>
            </a:endParaRPr>
          </a:p>
        </p:txBody>
      </p:sp>
      <p:sp>
        <p:nvSpPr>
          <p:cNvPr id="53" name="正方形/長方形 52"/>
          <p:cNvSpPr/>
          <p:nvPr/>
        </p:nvSpPr>
        <p:spPr bwMode="auto">
          <a:xfrm>
            <a:off x="1512200" y="3451433"/>
            <a:ext cx="1440000" cy="295756"/>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申請情報入力・送信</a:t>
            </a:r>
            <a:endParaRPr kumimoji="1" lang="ja-JP" altLang="en-US" sz="900" dirty="0">
              <a:latin typeface="游ゴシック" panose="020B0400000000000000" pitchFamily="50" charset="-128"/>
              <a:ea typeface="游ゴシック" panose="020B0400000000000000" pitchFamily="50" charset="-128"/>
            </a:endParaRPr>
          </a:p>
        </p:txBody>
      </p:sp>
      <p:sp>
        <p:nvSpPr>
          <p:cNvPr id="55" name="正方形/長方形 54"/>
          <p:cNvSpPr/>
          <p:nvPr/>
        </p:nvSpPr>
        <p:spPr bwMode="auto">
          <a:xfrm>
            <a:off x="1512200" y="3794442"/>
            <a:ext cx="1440000" cy="240779"/>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資料添付</a:t>
            </a:r>
            <a:endParaRPr kumimoji="1" lang="ja-JP" altLang="en-US" sz="900" dirty="0">
              <a:latin typeface="游ゴシック" panose="020B0400000000000000" pitchFamily="50" charset="-128"/>
              <a:ea typeface="游ゴシック" panose="020B0400000000000000" pitchFamily="50" charset="-128"/>
            </a:endParaRPr>
          </a:p>
        </p:txBody>
      </p:sp>
      <p:sp>
        <p:nvSpPr>
          <p:cNvPr id="57" name="正方形/長方形 56"/>
          <p:cNvSpPr/>
          <p:nvPr/>
        </p:nvSpPr>
        <p:spPr bwMode="auto">
          <a:xfrm>
            <a:off x="1512200" y="4107269"/>
            <a:ext cx="1440000" cy="36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決済</a:t>
            </a:r>
            <a:endParaRPr kumimoji="1" lang="ja-JP" altLang="en-US" sz="900" dirty="0">
              <a:latin typeface="游ゴシック" panose="020B0400000000000000" pitchFamily="50" charset="-128"/>
              <a:ea typeface="游ゴシック" panose="020B0400000000000000" pitchFamily="50" charset="-128"/>
            </a:endParaRPr>
          </a:p>
        </p:txBody>
      </p:sp>
      <p:sp>
        <p:nvSpPr>
          <p:cNvPr id="60" name="正方形/長方形 59"/>
          <p:cNvSpPr/>
          <p:nvPr/>
        </p:nvSpPr>
        <p:spPr bwMode="auto">
          <a:xfrm>
            <a:off x="323528" y="2621398"/>
            <a:ext cx="1080000" cy="1845871"/>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受付機能</a:t>
            </a:r>
            <a:endParaRPr kumimoji="1" lang="ja-JP" altLang="en-US" sz="900" dirty="0">
              <a:latin typeface="游ゴシック" panose="020B0400000000000000" pitchFamily="50" charset="-128"/>
              <a:ea typeface="游ゴシック" panose="020B0400000000000000" pitchFamily="50" charset="-128"/>
            </a:endParaRPr>
          </a:p>
        </p:txBody>
      </p:sp>
      <p:sp>
        <p:nvSpPr>
          <p:cNvPr id="61" name="正方形/長方形 60"/>
          <p:cNvSpPr/>
          <p:nvPr/>
        </p:nvSpPr>
        <p:spPr bwMode="auto">
          <a:xfrm>
            <a:off x="1512200" y="4958806"/>
            <a:ext cx="1440000" cy="22466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審査後処理</a:t>
            </a:r>
            <a:endParaRPr kumimoji="1" lang="ja-JP" altLang="en-US" sz="900" dirty="0">
              <a:latin typeface="游ゴシック" panose="020B0400000000000000" pitchFamily="50" charset="-128"/>
              <a:ea typeface="游ゴシック" panose="020B0400000000000000" pitchFamily="50" charset="-128"/>
            </a:endParaRPr>
          </a:p>
        </p:txBody>
      </p:sp>
      <p:sp>
        <p:nvSpPr>
          <p:cNvPr id="63" name="正方形/長方形 62"/>
          <p:cNvSpPr/>
          <p:nvPr/>
        </p:nvSpPr>
        <p:spPr bwMode="auto">
          <a:xfrm>
            <a:off x="1512200" y="5250718"/>
            <a:ext cx="1440000" cy="22466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進捗管理</a:t>
            </a:r>
            <a:endParaRPr kumimoji="1" lang="ja-JP" altLang="en-US" sz="900" dirty="0">
              <a:latin typeface="游ゴシック" panose="020B0400000000000000" pitchFamily="50" charset="-128"/>
              <a:ea typeface="游ゴシック" panose="020B0400000000000000" pitchFamily="50" charset="-128"/>
            </a:endParaRPr>
          </a:p>
        </p:txBody>
      </p:sp>
      <p:sp>
        <p:nvSpPr>
          <p:cNvPr id="65" name="正方形/長方形 64"/>
          <p:cNvSpPr/>
          <p:nvPr/>
        </p:nvSpPr>
        <p:spPr bwMode="auto">
          <a:xfrm>
            <a:off x="1512200" y="5538750"/>
            <a:ext cx="1440000" cy="22466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交付</a:t>
            </a:r>
            <a:endParaRPr kumimoji="1" lang="ja-JP" altLang="en-US" sz="900" dirty="0">
              <a:latin typeface="游ゴシック" panose="020B0400000000000000" pitchFamily="50" charset="-128"/>
              <a:ea typeface="游ゴシック" panose="020B0400000000000000" pitchFamily="50" charset="-128"/>
            </a:endParaRPr>
          </a:p>
        </p:txBody>
      </p:sp>
      <p:sp>
        <p:nvSpPr>
          <p:cNvPr id="67" name="正方形/長方形 66"/>
          <p:cNvSpPr/>
          <p:nvPr/>
        </p:nvSpPr>
        <p:spPr bwMode="auto">
          <a:xfrm>
            <a:off x="1512200" y="5839933"/>
            <a:ext cx="1440000" cy="22466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通知</a:t>
            </a:r>
            <a:endParaRPr kumimoji="1" lang="ja-JP" altLang="en-US" sz="900" dirty="0">
              <a:latin typeface="游ゴシック" panose="020B0400000000000000" pitchFamily="50" charset="-128"/>
              <a:ea typeface="游ゴシック" panose="020B0400000000000000" pitchFamily="50" charset="-128"/>
            </a:endParaRPr>
          </a:p>
        </p:txBody>
      </p:sp>
      <p:sp>
        <p:nvSpPr>
          <p:cNvPr id="69" name="正方形/長方形 68"/>
          <p:cNvSpPr/>
          <p:nvPr/>
        </p:nvSpPr>
        <p:spPr bwMode="auto">
          <a:xfrm>
            <a:off x="1512200" y="6127965"/>
            <a:ext cx="1440000" cy="22466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ヘルプ</a:t>
            </a:r>
            <a:endParaRPr kumimoji="1" lang="ja-JP" altLang="en-US" sz="900" dirty="0">
              <a:latin typeface="游ゴシック" panose="020B0400000000000000" pitchFamily="50" charset="-128"/>
              <a:ea typeface="游ゴシック" panose="020B0400000000000000" pitchFamily="50" charset="-128"/>
            </a:endParaRPr>
          </a:p>
        </p:txBody>
      </p:sp>
      <p:sp>
        <p:nvSpPr>
          <p:cNvPr id="71" name="正方形/長方形 70"/>
          <p:cNvSpPr/>
          <p:nvPr/>
        </p:nvSpPr>
        <p:spPr bwMode="auto">
          <a:xfrm>
            <a:off x="1512200" y="4543789"/>
            <a:ext cx="1440000" cy="360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審査前処理</a:t>
            </a:r>
          </a:p>
        </p:txBody>
      </p:sp>
      <p:sp>
        <p:nvSpPr>
          <p:cNvPr id="73" name="正方形/長方形 72"/>
          <p:cNvSpPr/>
          <p:nvPr/>
        </p:nvSpPr>
        <p:spPr bwMode="auto">
          <a:xfrm>
            <a:off x="323528" y="4543789"/>
            <a:ext cx="1080000" cy="931592"/>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処理・審査</a:t>
            </a:r>
            <a:endParaRPr kumimoji="1" lang="ja-JP" altLang="en-US" sz="900" dirty="0">
              <a:latin typeface="游ゴシック" panose="020B0400000000000000" pitchFamily="50" charset="-128"/>
              <a:ea typeface="游ゴシック" panose="020B0400000000000000" pitchFamily="50" charset="-128"/>
            </a:endParaRPr>
          </a:p>
        </p:txBody>
      </p:sp>
      <p:sp>
        <p:nvSpPr>
          <p:cNvPr id="74" name="正方形/長方形 73"/>
          <p:cNvSpPr/>
          <p:nvPr/>
        </p:nvSpPr>
        <p:spPr bwMode="auto">
          <a:xfrm>
            <a:off x="323528" y="5839933"/>
            <a:ext cx="1080000" cy="512695"/>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サポート機能</a:t>
            </a:r>
            <a:endParaRPr kumimoji="1" lang="ja-JP" altLang="en-US" sz="900" dirty="0">
              <a:latin typeface="游ゴシック" panose="020B0400000000000000" pitchFamily="50" charset="-128"/>
              <a:ea typeface="游ゴシック" panose="020B0400000000000000" pitchFamily="50" charset="-128"/>
            </a:endParaRPr>
          </a:p>
        </p:txBody>
      </p:sp>
      <p:sp>
        <p:nvSpPr>
          <p:cNvPr id="75" name="正方形/長方形 74"/>
          <p:cNvSpPr/>
          <p:nvPr/>
        </p:nvSpPr>
        <p:spPr bwMode="auto">
          <a:xfrm>
            <a:off x="323528" y="5538750"/>
            <a:ext cx="1080000" cy="224663"/>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交付</a:t>
            </a:r>
            <a:endParaRPr kumimoji="1" lang="ja-JP" altLang="en-US" sz="900" dirty="0">
              <a:latin typeface="游ゴシック" panose="020B0400000000000000" pitchFamily="50" charset="-128"/>
              <a:ea typeface="游ゴシック" panose="020B0400000000000000" pitchFamily="50" charset="-128"/>
            </a:endParaRPr>
          </a:p>
        </p:txBody>
      </p:sp>
      <p:sp>
        <p:nvSpPr>
          <p:cNvPr id="89" name="正方形/長方形 88"/>
          <p:cNvSpPr/>
          <p:nvPr/>
        </p:nvSpPr>
        <p:spPr bwMode="auto">
          <a:xfrm>
            <a:off x="3590362" y="2621399"/>
            <a:ext cx="5328000" cy="36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個人向け手続きのカテゴリ検索やキーワード検索に対応。</a:t>
            </a:r>
            <a:endParaRPr lang="en-US" altLang="ja-JP" sz="900" dirty="0">
              <a:latin typeface="游ゴシック" panose="020B0400000000000000" pitchFamily="50" charset="-128"/>
              <a:ea typeface="游ゴシック" panose="020B0400000000000000" pitchFamily="50" charset="-128"/>
            </a:endParaRPr>
          </a:p>
          <a:p>
            <a:pPr>
              <a:spcBef>
                <a:spcPts val="0"/>
              </a:spcBef>
            </a:pPr>
            <a:r>
              <a:rPr lang="ja-JP" altLang="en-US" sz="900" dirty="0">
                <a:latin typeface="游ゴシック" panose="020B0400000000000000" pitchFamily="50" charset="-128"/>
                <a:ea typeface="游ゴシック" panose="020B0400000000000000" pitchFamily="50" charset="-128"/>
              </a:rPr>
              <a:t>ただし、法人向け手続きに関する検索機能や、個人情報を活用した自動検索等は実現されていない。</a:t>
            </a:r>
            <a:endParaRPr lang="en-US" altLang="ja-JP" sz="900" dirty="0">
              <a:latin typeface="游ゴシック" panose="020B0400000000000000" pitchFamily="50" charset="-128"/>
              <a:ea typeface="游ゴシック" panose="020B0400000000000000" pitchFamily="50" charset="-128"/>
            </a:endParaRPr>
          </a:p>
        </p:txBody>
      </p:sp>
      <p:sp>
        <p:nvSpPr>
          <p:cNvPr id="90" name="テキスト ボックス 89"/>
          <p:cNvSpPr txBox="1"/>
          <p:nvPr/>
        </p:nvSpPr>
        <p:spPr>
          <a:xfrm>
            <a:off x="4477063" y="2276872"/>
            <a:ext cx="3070071" cy="230832"/>
          </a:xfrm>
          <a:prstGeom prst="rect">
            <a:avLst/>
          </a:prstGeom>
          <a:noFill/>
        </p:spPr>
        <p:txBody>
          <a:bodyPr wrap="none" rtlCol="0">
            <a:spAutoFit/>
          </a:bodyPr>
          <a:lstStyle/>
          <a:p>
            <a:r>
              <a:rPr kumimoji="1" lang="ja-JP" altLang="en-US" sz="900" dirty="0">
                <a:latin typeface="游ゴシック" panose="020B0400000000000000" pitchFamily="50" charset="-128"/>
                <a:ea typeface="游ゴシック" panose="020B0400000000000000" pitchFamily="50" charset="-128"/>
              </a:rPr>
              <a:t>マイナポータル（ぴったりサービス含む）での実現状況</a:t>
            </a:r>
          </a:p>
        </p:txBody>
      </p:sp>
      <p:sp>
        <p:nvSpPr>
          <p:cNvPr id="91" name="正方形/長方形 90"/>
          <p:cNvSpPr/>
          <p:nvPr/>
        </p:nvSpPr>
        <p:spPr bwMode="auto">
          <a:xfrm>
            <a:off x="3590362" y="3036416"/>
            <a:ext cx="5328000" cy="36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マイナポータルでは公的個人認証サービスを導入しているが、ぴったりサービスでは認証機能は実現されていない。</a:t>
            </a:r>
            <a:endParaRPr lang="en-US" altLang="ja-JP" sz="900" dirty="0">
              <a:latin typeface="游ゴシック" panose="020B0400000000000000" pitchFamily="50" charset="-128"/>
              <a:ea typeface="游ゴシック" panose="020B0400000000000000" pitchFamily="50" charset="-128"/>
            </a:endParaRPr>
          </a:p>
        </p:txBody>
      </p:sp>
      <p:sp>
        <p:nvSpPr>
          <p:cNvPr id="92" name="正方形/長方形 91"/>
          <p:cNvSpPr/>
          <p:nvPr/>
        </p:nvSpPr>
        <p:spPr bwMode="auto">
          <a:xfrm>
            <a:off x="3590362" y="3451433"/>
            <a:ext cx="5328000" cy="295756"/>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電子署名による申請情報の送信は可能。ただし、面談予約等の機能は実現されていない。</a:t>
            </a:r>
            <a:endParaRPr lang="en-US" altLang="ja-JP" sz="900" dirty="0">
              <a:latin typeface="游ゴシック" panose="020B0400000000000000" pitchFamily="50" charset="-128"/>
              <a:ea typeface="游ゴシック" panose="020B0400000000000000" pitchFamily="50" charset="-128"/>
            </a:endParaRPr>
          </a:p>
        </p:txBody>
      </p:sp>
      <p:sp>
        <p:nvSpPr>
          <p:cNvPr id="93" name="正方形/長方形 92"/>
          <p:cNvSpPr/>
          <p:nvPr/>
        </p:nvSpPr>
        <p:spPr bwMode="auto">
          <a:xfrm>
            <a:off x="3590362" y="3794442"/>
            <a:ext cx="5328000" cy="240779"/>
          </a:xfrm>
          <a:prstGeom prst="rect">
            <a:avLst/>
          </a:prstGeom>
          <a:no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en-US" altLang="ja-JP" sz="900" dirty="0">
                <a:latin typeface="游ゴシック" panose="020B0400000000000000" pitchFamily="50" charset="-128"/>
                <a:ea typeface="游ゴシック" panose="020B0400000000000000" pitchFamily="50" charset="-128"/>
              </a:rPr>
              <a:t>PDF</a:t>
            </a:r>
            <a:r>
              <a:rPr lang="ja-JP" altLang="en-US" sz="900" dirty="0">
                <a:latin typeface="游ゴシック" panose="020B0400000000000000" pitchFamily="50" charset="-128"/>
                <a:ea typeface="游ゴシック" panose="020B0400000000000000" pitchFamily="50" charset="-128"/>
              </a:rPr>
              <a:t>データや撮影した画像データのアップロードは可能。</a:t>
            </a:r>
            <a:endParaRPr lang="en-US" altLang="ja-JP" sz="900" dirty="0">
              <a:latin typeface="游ゴシック" panose="020B0400000000000000" pitchFamily="50" charset="-128"/>
              <a:ea typeface="游ゴシック" panose="020B0400000000000000" pitchFamily="50" charset="-128"/>
            </a:endParaRPr>
          </a:p>
        </p:txBody>
      </p:sp>
      <p:sp>
        <p:nvSpPr>
          <p:cNvPr id="94" name="正方形/長方形 93"/>
          <p:cNvSpPr/>
          <p:nvPr/>
        </p:nvSpPr>
        <p:spPr bwMode="auto">
          <a:xfrm>
            <a:off x="3590362" y="4107269"/>
            <a:ext cx="5328000" cy="360000"/>
          </a:xfrm>
          <a:prstGeom prst="rect">
            <a:avLst/>
          </a:prstGeom>
          <a:no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クレジット決済、ペイジー、モバイル決済、インターネットバンキング等に対応。ただし、収納情報の登録までは対応していない。</a:t>
            </a:r>
            <a:endParaRPr lang="en-US" altLang="ja-JP" sz="900" dirty="0">
              <a:latin typeface="游ゴシック" panose="020B0400000000000000" pitchFamily="50" charset="-128"/>
              <a:ea typeface="游ゴシック" panose="020B0400000000000000" pitchFamily="50" charset="-128"/>
            </a:endParaRPr>
          </a:p>
        </p:txBody>
      </p:sp>
      <p:cxnSp>
        <p:nvCxnSpPr>
          <p:cNvPr id="95" name="直線コネクタ 94"/>
          <p:cNvCxnSpPr/>
          <p:nvPr/>
        </p:nvCxnSpPr>
        <p:spPr bwMode="auto">
          <a:xfrm>
            <a:off x="3096216" y="2523093"/>
            <a:ext cx="5822146"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正方形/長方形 95"/>
          <p:cNvSpPr/>
          <p:nvPr/>
        </p:nvSpPr>
        <p:spPr bwMode="auto">
          <a:xfrm>
            <a:off x="3590362" y="4958806"/>
            <a:ext cx="5328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申請情報に対する審査結果の管理・通知等は実現されていない。</a:t>
            </a:r>
            <a:endParaRPr lang="en-US" altLang="ja-JP" sz="900" dirty="0">
              <a:latin typeface="游ゴシック" panose="020B0400000000000000" pitchFamily="50" charset="-128"/>
              <a:ea typeface="游ゴシック" panose="020B0400000000000000" pitchFamily="50" charset="-128"/>
            </a:endParaRPr>
          </a:p>
        </p:txBody>
      </p:sp>
      <p:sp>
        <p:nvSpPr>
          <p:cNvPr id="97" name="正方形/長方形 96"/>
          <p:cNvSpPr/>
          <p:nvPr/>
        </p:nvSpPr>
        <p:spPr bwMode="auto">
          <a:xfrm>
            <a:off x="3590362" y="5250718"/>
            <a:ext cx="5328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申請情報の処理状況を管理する機能は実現されていない。</a:t>
            </a:r>
            <a:endParaRPr lang="en-US" altLang="ja-JP" sz="900" dirty="0">
              <a:latin typeface="游ゴシック" panose="020B0400000000000000" pitchFamily="50" charset="-128"/>
              <a:ea typeface="游ゴシック" panose="020B0400000000000000" pitchFamily="50" charset="-128"/>
            </a:endParaRPr>
          </a:p>
        </p:txBody>
      </p:sp>
      <p:sp>
        <p:nvSpPr>
          <p:cNvPr id="98" name="正方形/長方形 97"/>
          <p:cNvSpPr/>
          <p:nvPr/>
        </p:nvSpPr>
        <p:spPr bwMode="auto">
          <a:xfrm>
            <a:off x="3590362" y="5538750"/>
            <a:ext cx="5328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交付物を管理・送信する機能は実現されていない。</a:t>
            </a:r>
            <a:endParaRPr lang="en-US" altLang="ja-JP" sz="900" dirty="0">
              <a:latin typeface="游ゴシック" panose="020B0400000000000000" pitchFamily="50" charset="-128"/>
              <a:ea typeface="游ゴシック" panose="020B0400000000000000" pitchFamily="50" charset="-128"/>
            </a:endParaRPr>
          </a:p>
        </p:txBody>
      </p:sp>
      <p:sp>
        <p:nvSpPr>
          <p:cNvPr id="99" name="正方形/長方形 98"/>
          <p:cNvSpPr/>
          <p:nvPr/>
        </p:nvSpPr>
        <p:spPr bwMode="auto">
          <a:xfrm>
            <a:off x="3590362" y="5839933"/>
            <a:ext cx="5328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お知らせ情報の登録・通知は可能。</a:t>
            </a:r>
            <a:endParaRPr lang="en-US" altLang="ja-JP" sz="900" dirty="0">
              <a:latin typeface="游ゴシック" panose="020B0400000000000000" pitchFamily="50" charset="-128"/>
              <a:ea typeface="游ゴシック" panose="020B0400000000000000" pitchFamily="50" charset="-128"/>
            </a:endParaRPr>
          </a:p>
        </p:txBody>
      </p:sp>
      <p:sp>
        <p:nvSpPr>
          <p:cNvPr id="100" name="正方形/長方形 99"/>
          <p:cNvSpPr/>
          <p:nvPr/>
        </p:nvSpPr>
        <p:spPr bwMode="auto">
          <a:xfrm>
            <a:off x="3590362" y="6127965"/>
            <a:ext cx="5328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en-US" altLang="ja-JP" sz="900" dirty="0">
                <a:latin typeface="游ゴシック" panose="020B0400000000000000" pitchFamily="50" charset="-128"/>
                <a:ea typeface="游ゴシック" panose="020B0400000000000000" pitchFamily="50" charset="-128"/>
              </a:rPr>
              <a:t>FAQ</a:t>
            </a:r>
            <a:r>
              <a:rPr lang="ja-JP" altLang="en-US" sz="900" dirty="0">
                <a:latin typeface="游ゴシック" panose="020B0400000000000000" pitchFamily="50" charset="-128"/>
                <a:ea typeface="游ゴシック" panose="020B0400000000000000" pitchFamily="50" charset="-128"/>
              </a:rPr>
              <a:t>の検索や問い合わせ内容の登録は可能。</a:t>
            </a:r>
            <a:endParaRPr lang="en-US" altLang="ja-JP" sz="900" dirty="0">
              <a:latin typeface="游ゴシック" panose="020B0400000000000000" pitchFamily="50" charset="-128"/>
              <a:ea typeface="游ゴシック" panose="020B0400000000000000" pitchFamily="50" charset="-128"/>
            </a:endParaRPr>
          </a:p>
        </p:txBody>
      </p:sp>
      <p:sp>
        <p:nvSpPr>
          <p:cNvPr id="101" name="正方形/長方形 100"/>
          <p:cNvSpPr/>
          <p:nvPr/>
        </p:nvSpPr>
        <p:spPr bwMode="auto">
          <a:xfrm>
            <a:off x="3590362" y="4543789"/>
            <a:ext cx="5328000" cy="36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管理画面から申請情報や添付書類を確認可能。ただし、ステータスの更新や面談予約情報の管理は実現されていない。</a:t>
            </a:r>
            <a:endParaRPr lang="en-US" altLang="ja-JP" sz="900" dirty="0">
              <a:latin typeface="游ゴシック" panose="020B0400000000000000" pitchFamily="50" charset="-128"/>
              <a:ea typeface="游ゴシック" panose="020B0400000000000000" pitchFamily="50" charset="-128"/>
            </a:endParaRPr>
          </a:p>
        </p:txBody>
      </p:sp>
      <p:sp>
        <p:nvSpPr>
          <p:cNvPr id="36" name="正方形/長方形 35"/>
          <p:cNvSpPr/>
          <p:nvPr/>
        </p:nvSpPr>
        <p:spPr bwMode="auto">
          <a:xfrm>
            <a:off x="3096216" y="2616887"/>
            <a:ext cx="432000" cy="36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solidFill>
                  <a:srgbClr val="C00000"/>
                </a:solidFill>
                <a:latin typeface="游ゴシック" panose="020B0400000000000000" pitchFamily="50" charset="-128"/>
                <a:ea typeface="游ゴシック" panose="020B0400000000000000" pitchFamily="50" charset="-128"/>
              </a:rPr>
              <a:t>△</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37" name="正方形/長方形 36"/>
          <p:cNvSpPr/>
          <p:nvPr/>
        </p:nvSpPr>
        <p:spPr bwMode="auto">
          <a:xfrm>
            <a:off x="3096216" y="3031904"/>
            <a:ext cx="432000" cy="36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en-US" altLang="ja-JP" sz="900" dirty="0">
                <a:solidFill>
                  <a:srgbClr val="C00000"/>
                </a:solidFill>
                <a:latin typeface="游ゴシック" panose="020B0400000000000000" pitchFamily="50" charset="-128"/>
                <a:ea typeface="游ゴシック" panose="020B0400000000000000" pitchFamily="50" charset="-128"/>
              </a:rPr>
              <a:t>×</a:t>
            </a:r>
          </a:p>
        </p:txBody>
      </p:sp>
      <p:sp>
        <p:nvSpPr>
          <p:cNvPr id="38" name="正方形/長方形 37"/>
          <p:cNvSpPr/>
          <p:nvPr/>
        </p:nvSpPr>
        <p:spPr bwMode="auto">
          <a:xfrm>
            <a:off x="3096216" y="3446921"/>
            <a:ext cx="432000" cy="300268"/>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solidFill>
                  <a:srgbClr val="C00000"/>
                </a:solidFill>
                <a:latin typeface="游ゴシック" panose="020B0400000000000000" pitchFamily="50" charset="-128"/>
                <a:ea typeface="游ゴシック" panose="020B0400000000000000" pitchFamily="50" charset="-128"/>
              </a:rPr>
              <a:t>△</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39" name="正方形/長方形 38"/>
          <p:cNvSpPr/>
          <p:nvPr/>
        </p:nvSpPr>
        <p:spPr bwMode="auto">
          <a:xfrm>
            <a:off x="3096216" y="3789930"/>
            <a:ext cx="432000" cy="240779"/>
          </a:xfrm>
          <a:prstGeom prst="rect">
            <a:avLst/>
          </a:prstGeom>
          <a:no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solidFill>
                  <a:srgbClr val="C00000"/>
                </a:solidFill>
                <a:latin typeface="游ゴシック" panose="020B0400000000000000" pitchFamily="50" charset="-128"/>
                <a:ea typeface="游ゴシック" panose="020B0400000000000000" pitchFamily="50" charset="-128"/>
              </a:rPr>
              <a:t>〇</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40" name="正方形/長方形 39"/>
          <p:cNvSpPr/>
          <p:nvPr/>
        </p:nvSpPr>
        <p:spPr bwMode="auto">
          <a:xfrm>
            <a:off x="3096216" y="4102757"/>
            <a:ext cx="432000" cy="360000"/>
          </a:xfrm>
          <a:prstGeom prst="rect">
            <a:avLst/>
          </a:prstGeom>
          <a:no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solidFill>
                  <a:srgbClr val="C00000"/>
                </a:solidFill>
                <a:latin typeface="游ゴシック" panose="020B0400000000000000" pitchFamily="50" charset="-128"/>
                <a:ea typeface="游ゴシック" panose="020B0400000000000000" pitchFamily="50" charset="-128"/>
              </a:rPr>
              <a:t>△</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41" name="正方形/長方形 40"/>
          <p:cNvSpPr/>
          <p:nvPr/>
        </p:nvSpPr>
        <p:spPr bwMode="auto">
          <a:xfrm>
            <a:off x="3096216" y="4954294"/>
            <a:ext cx="432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en-US" altLang="ja-JP" sz="900" dirty="0">
                <a:solidFill>
                  <a:srgbClr val="C00000"/>
                </a:solidFill>
                <a:latin typeface="游ゴシック" panose="020B0400000000000000" pitchFamily="50" charset="-128"/>
                <a:ea typeface="游ゴシック" panose="020B0400000000000000" pitchFamily="50" charset="-128"/>
              </a:rPr>
              <a:t>×</a:t>
            </a:r>
          </a:p>
        </p:txBody>
      </p:sp>
      <p:sp>
        <p:nvSpPr>
          <p:cNvPr id="42" name="正方形/長方形 41"/>
          <p:cNvSpPr/>
          <p:nvPr/>
        </p:nvSpPr>
        <p:spPr bwMode="auto">
          <a:xfrm>
            <a:off x="3096216" y="5246206"/>
            <a:ext cx="432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en-US" altLang="ja-JP" sz="900" dirty="0">
                <a:solidFill>
                  <a:srgbClr val="C00000"/>
                </a:solidFill>
                <a:latin typeface="游ゴシック" panose="020B0400000000000000" pitchFamily="50" charset="-128"/>
                <a:ea typeface="游ゴシック" panose="020B0400000000000000" pitchFamily="50" charset="-128"/>
              </a:rPr>
              <a:t>×</a:t>
            </a:r>
          </a:p>
        </p:txBody>
      </p:sp>
      <p:sp>
        <p:nvSpPr>
          <p:cNvPr id="43" name="正方形/長方形 42"/>
          <p:cNvSpPr/>
          <p:nvPr/>
        </p:nvSpPr>
        <p:spPr bwMode="auto">
          <a:xfrm>
            <a:off x="3096216" y="5534238"/>
            <a:ext cx="432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en-US" altLang="ja-JP" sz="900" dirty="0">
                <a:solidFill>
                  <a:srgbClr val="C00000"/>
                </a:solidFill>
                <a:latin typeface="游ゴシック" panose="020B0400000000000000" pitchFamily="50" charset="-128"/>
                <a:ea typeface="游ゴシック" panose="020B0400000000000000" pitchFamily="50" charset="-128"/>
              </a:rPr>
              <a:t>×</a:t>
            </a:r>
          </a:p>
        </p:txBody>
      </p:sp>
      <p:sp>
        <p:nvSpPr>
          <p:cNvPr id="44" name="正方形/長方形 43"/>
          <p:cNvSpPr/>
          <p:nvPr/>
        </p:nvSpPr>
        <p:spPr bwMode="auto">
          <a:xfrm>
            <a:off x="3096216" y="5835421"/>
            <a:ext cx="432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solidFill>
                  <a:srgbClr val="C00000"/>
                </a:solidFill>
                <a:latin typeface="游ゴシック" panose="020B0400000000000000" pitchFamily="50" charset="-128"/>
                <a:ea typeface="游ゴシック" panose="020B0400000000000000" pitchFamily="50" charset="-128"/>
              </a:rPr>
              <a:t>〇</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47" name="正方形/長方形 46"/>
          <p:cNvSpPr/>
          <p:nvPr/>
        </p:nvSpPr>
        <p:spPr bwMode="auto">
          <a:xfrm>
            <a:off x="3096216" y="6123453"/>
            <a:ext cx="432000" cy="224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solidFill>
                  <a:srgbClr val="C00000"/>
                </a:solidFill>
                <a:latin typeface="游ゴシック" panose="020B0400000000000000" pitchFamily="50" charset="-128"/>
                <a:ea typeface="游ゴシック" panose="020B0400000000000000" pitchFamily="50" charset="-128"/>
              </a:rPr>
              <a:t>〇</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50" name="正方形/長方形 49"/>
          <p:cNvSpPr/>
          <p:nvPr/>
        </p:nvSpPr>
        <p:spPr bwMode="auto">
          <a:xfrm>
            <a:off x="3096216" y="4539277"/>
            <a:ext cx="432000" cy="36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solidFill>
                  <a:srgbClr val="C00000"/>
                </a:solidFill>
                <a:latin typeface="游ゴシック" panose="020B0400000000000000" pitchFamily="50" charset="-128"/>
                <a:ea typeface="游ゴシック" panose="020B0400000000000000" pitchFamily="50" charset="-128"/>
              </a:rPr>
              <a:t>△</a:t>
            </a:r>
            <a:endParaRPr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58" name="コンテンツ プレースホルダー 2"/>
          <p:cNvSpPr>
            <a:spLocks noGrp="1"/>
          </p:cNvSpPr>
          <p:nvPr>
            <p:ph idx="1"/>
          </p:nvPr>
        </p:nvSpPr>
        <p:spPr>
          <a:xfrm>
            <a:off x="103188" y="981076"/>
            <a:ext cx="8950325" cy="647724"/>
          </a:xfrm>
        </p:spPr>
        <p:txBody>
          <a:bodyPr/>
          <a:lstStyle/>
          <a:p>
            <a:pPr>
              <a:spcBef>
                <a:spcPts val="0"/>
              </a:spcBef>
            </a:pPr>
            <a:r>
              <a:rPr lang="ja-JP" altLang="en-US" sz="1200" dirty="0">
                <a:latin typeface="游ゴシック" panose="020B0400000000000000" pitchFamily="50" charset="-128"/>
                <a:ea typeface="游ゴシック" panose="020B0400000000000000" pitchFamily="50" charset="-128"/>
              </a:rPr>
              <a:t>平成</a:t>
            </a:r>
            <a:r>
              <a:rPr lang="en-US" altLang="ja-JP" sz="1200" dirty="0">
                <a:latin typeface="游ゴシック" panose="020B0400000000000000" pitchFamily="50" charset="-128"/>
                <a:ea typeface="游ゴシック" panose="020B0400000000000000" pitchFamily="50" charset="-128"/>
              </a:rPr>
              <a:t>30</a:t>
            </a:r>
            <a:r>
              <a:rPr lang="ja-JP" altLang="en-US" sz="1200" dirty="0">
                <a:latin typeface="游ゴシック" panose="020B0400000000000000" pitchFamily="50" charset="-128"/>
                <a:ea typeface="游ゴシック" panose="020B0400000000000000" pitchFamily="50" charset="-128"/>
              </a:rPr>
              <a:t>年</a:t>
            </a:r>
            <a:r>
              <a:rPr lang="en-US" altLang="ja-JP" sz="1200" dirty="0">
                <a:latin typeface="游ゴシック" panose="020B0400000000000000" pitchFamily="50" charset="-128"/>
                <a:ea typeface="游ゴシック" panose="020B0400000000000000" pitchFamily="50" charset="-128"/>
              </a:rPr>
              <a:t>2</a:t>
            </a:r>
            <a:r>
              <a:rPr lang="ja-JP" altLang="en-US" sz="1200" dirty="0">
                <a:latin typeface="游ゴシック" panose="020B0400000000000000" pitchFamily="50" charset="-128"/>
                <a:ea typeface="游ゴシック" panose="020B0400000000000000" pitchFamily="50" charset="-128"/>
              </a:rPr>
              <a:t>月時点のマイナポータル（ぴったりサービス）では、カテゴリ別検索や公的個人認証、電子署名、通知等の</a:t>
            </a:r>
            <a:r>
              <a:rPr lang="ja-JP" altLang="en-US" sz="1200" dirty="0" smtClean="0">
                <a:latin typeface="游ゴシック" panose="020B0400000000000000" pitchFamily="50" charset="-128"/>
                <a:ea typeface="游ゴシック" panose="020B0400000000000000" pitchFamily="50" charset="-128"/>
              </a:rPr>
              <a:t>機能を有しているが、</a:t>
            </a:r>
            <a:r>
              <a:rPr lang="ja-JP" altLang="en-US" sz="1200" dirty="0">
                <a:latin typeface="游ゴシック" panose="020B0400000000000000" pitchFamily="50" charset="-128"/>
                <a:ea typeface="游ゴシック" panose="020B0400000000000000" pitchFamily="50" charset="-128"/>
              </a:rPr>
              <a:t>本市が次期電子申請システムに求める機能としては、認証、面談予約、ステータス管理、交付の機能等が実現できておらず、オンライン上で完結できる行政手続きが限定されている</a:t>
            </a:r>
            <a:r>
              <a:rPr lang="ja-JP" altLang="en-US" sz="1200" dirty="0" smtClean="0">
                <a:latin typeface="游ゴシック" panose="020B0400000000000000" pitchFamily="50" charset="-128"/>
                <a:ea typeface="游ゴシック" panose="020B0400000000000000" pitchFamily="50" charset="-128"/>
              </a:rPr>
              <a:t>状況である。</a:t>
            </a:r>
            <a:endParaRPr lang="en-US" altLang="ja-JP" sz="1200" dirty="0">
              <a:latin typeface="游ゴシック" panose="020B0400000000000000" pitchFamily="50" charset="-128"/>
              <a:ea typeface="游ゴシック" panose="020B0400000000000000" pitchFamily="50" charset="-128"/>
            </a:endParaRPr>
          </a:p>
        </p:txBody>
      </p:sp>
      <p:sp>
        <p:nvSpPr>
          <p:cNvPr id="52" name="タイトル 1"/>
          <p:cNvSpPr>
            <a:spLocks noGrp="1"/>
          </p:cNvSpPr>
          <p:nvPr>
            <p:ph type="title"/>
          </p:nvPr>
        </p:nvSpPr>
        <p:spPr>
          <a:xfrm>
            <a:off x="234950" y="145788"/>
            <a:ext cx="8686800" cy="685800"/>
          </a:xfrm>
        </p:spPr>
        <p:txBody>
          <a:bodyPr/>
          <a:lstStyle/>
          <a:p>
            <a:r>
              <a:rPr kumimoji="1" lang="en-US" altLang="ja-JP" sz="1600" dirty="0" smtClean="0">
                <a:latin typeface="游ゴシック" panose="020B0400000000000000" pitchFamily="50" charset="-128"/>
                <a:ea typeface="游ゴシック" panose="020B0400000000000000" pitchFamily="50" charset="-128"/>
              </a:rPr>
              <a:t/>
            </a:r>
            <a:br>
              <a:rPr kumimoji="1" lang="en-US" altLang="ja-JP" sz="1600" dirty="0" smtClean="0">
                <a:latin typeface="游ゴシック" panose="020B0400000000000000" pitchFamily="50" charset="-128"/>
                <a:ea typeface="游ゴシック" panose="020B0400000000000000" pitchFamily="50" charset="-128"/>
              </a:rPr>
            </a:br>
            <a:r>
              <a:rPr kumimoji="1" lang="en-US" altLang="ja-JP" sz="1600" dirty="0" smtClean="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参考</a:t>
            </a:r>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マイナポータル</a:t>
            </a:r>
          </a:p>
        </p:txBody>
      </p:sp>
    </p:spTree>
    <p:extLst>
      <p:ext uri="{BB962C8B-B14F-4D97-AF65-F5344CB8AC3E}">
        <p14:creationId xmlns:p14="http://schemas.microsoft.com/office/powerpoint/2010/main" val="1826918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a:solidFill>
                  <a:schemeClr val="bg2"/>
                </a:solidFill>
                <a:latin typeface="游ゴシック" panose="020B0400000000000000" pitchFamily="50" charset="-128"/>
                <a:ea typeface="游ゴシック" panose="020B0400000000000000" pitchFamily="50" charset="-128"/>
              </a:rPr>
              <a:t>３</a:t>
            </a:r>
            <a:r>
              <a:rPr lang="ja-JP" altLang="en-US" sz="1800" b="1" dirty="0" smtClean="0">
                <a:solidFill>
                  <a:schemeClr val="bg2"/>
                </a:solidFill>
                <a:latin typeface="游ゴシック" panose="020B0400000000000000" pitchFamily="50" charset="-128"/>
                <a:ea typeface="游ゴシック" panose="020B0400000000000000" pitchFamily="50" charset="-128"/>
              </a:rPr>
              <a:t>．本市における課題について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121468" y="956379"/>
            <a:ext cx="8857536" cy="1200329"/>
          </a:xfrm>
          <a:prstGeom prst="rect">
            <a:avLst/>
          </a:prstGeom>
        </p:spPr>
        <p:txBody>
          <a:bodyPr wrap="square">
            <a:spAutoFit/>
          </a:bodyPr>
          <a:lstStyle/>
          <a:p>
            <a:r>
              <a:rPr lang="ja-JP" altLang="en-US" sz="2400" dirty="0" smtClean="0">
                <a:latin typeface="游ゴシック" panose="020B0400000000000000" pitchFamily="50" charset="-128"/>
                <a:ea typeface="游ゴシック" panose="020B0400000000000000" pitchFamily="50" charset="-128"/>
              </a:rPr>
              <a:t>　本市においてはオンラインサービスの</a:t>
            </a:r>
            <a:r>
              <a:rPr lang="ja-JP" altLang="en-US" sz="2400" u="sng" dirty="0" smtClean="0">
                <a:latin typeface="游ゴシック" panose="020B0400000000000000" pitchFamily="50" charset="-128"/>
                <a:ea typeface="游ゴシック" panose="020B0400000000000000" pitchFamily="50" charset="-128"/>
              </a:rPr>
              <a:t>真</a:t>
            </a:r>
            <a:r>
              <a:rPr lang="ja-JP" altLang="en-US" sz="2400" u="sng" dirty="0">
                <a:latin typeface="游ゴシック" panose="020B0400000000000000" pitchFamily="50" charset="-128"/>
                <a:ea typeface="游ゴシック" panose="020B0400000000000000" pitchFamily="50" charset="-128"/>
              </a:rPr>
              <a:t>の</a:t>
            </a:r>
            <a:r>
              <a:rPr lang="ja-JP" altLang="en-US" sz="2400" u="sng" dirty="0" smtClean="0">
                <a:latin typeface="游ゴシック" panose="020B0400000000000000" pitchFamily="50" charset="-128"/>
                <a:ea typeface="游ゴシック" panose="020B0400000000000000" pitchFamily="50" charset="-128"/>
              </a:rPr>
              <a:t>普及</a:t>
            </a:r>
            <a:r>
              <a:rPr lang="en-US" altLang="ja-JP" sz="2400" b="1" u="sng" baseline="30000" dirty="0" smtClean="0">
                <a:latin typeface="游ゴシック" panose="020B0400000000000000" pitchFamily="50" charset="-128"/>
                <a:ea typeface="游ゴシック" panose="020B0400000000000000" pitchFamily="50" charset="-128"/>
              </a:rPr>
              <a:t>※</a:t>
            </a:r>
            <a:r>
              <a:rPr lang="ja-JP" altLang="en-US" sz="2400" baseline="30000" dirty="0" smtClean="0">
                <a:latin typeface="游ゴシック" panose="020B0400000000000000" pitchFamily="50" charset="-128"/>
                <a:ea typeface="游ゴシック" panose="020B0400000000000000" pitchFamily="50" charset="-128"/>
              </a:rPr>
              <a:t>　</a:t>
            </a:r>
            <a:r>
              <a:rPr lang="ja-JP" altLang="en-US" sz="2400" dirty="0" smtClean="0">
                <a:latin typeface="游ゴシック" panose="020B0400000000000000" pitchFamily="50" charset="-128"/>
                <a:ea typeface="游ゴシック" panose="020B0400000000000000" pitchFamily="50" charset="-128"/>
              </a:rPr>
              <a:t>には</a:t>
            </a:r>
            <a:r>
              <a:rPr lang="ja-JP" altLang="en-US" sz="2400" dirty="0">
                <a:latin typeface="游ゴシック" panose="020B0400000000000000" pitchFamily="50" charset="-128"/>
                <a:ea typeface="游ゴシック" panose="020B0400000000000000" pitchFamily="50" charset="-128"/>
              </a:rPr>
              <a:t>至っていない。</a:t>
            </a:r>
          </a:p>
          <a:p>
            <a:r>
              <a:rPr lang="ja-JP" altLang="en-US" sz="2400" dirty="0">
                <a:latin typeface="游ゴシック" panose="020B0400000000000000" pitchFamily="50" charset="-128"/>
                <a:ea typeface="游ゴシック" panose="020B0400000000000000" pitchFamily="50" charset="-128"/>
              </a:rPr>
              <a:t>　</a:t>
            </a:r>
            <a:r>
              <a:rPr lang="en-US" altLang="ja-JP" sz="1600" dirty="0" smtClean="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申請から手続き</a:t>
            </a:r>
            <a:r>
              <a:rPr lang="ja-JP" altLang="en-US" sz="1600" dirty="0">
                <a:latin typeface="游ゴシック" panose="020B0400000000000000" pitchFamily="50" charset="-128"/>
                <a:ea typeface="游ゴシック" panose="020B0400000000000000" pitchFamily="50" charset="-128"/>
              </a:rPr>
              <a:t>完了</a:t>
            </a:r>
            <a:r>
              <a:rPr lang="ja-JP" altLang="en-US" sz="1600" dirty="0" smtClean="0">
                <a:latin typeface="游ゴシック" panose="020B0400000000000000" pitchFamily="50" charset="-128"/>
                <a:ea typeface="游ゴシック" panose="020B0400000000000000" pitchFamily="50" charset="-128"/>
              </a:rPr>
              <a:t>まで</a:t>
            </a:r>
            <a:r>
              <a:rPr lang="ja-JP" altLang="en-US" sz="1600" dirty="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一貫してできるようになること</a:t>
            </a:r>
            <a:endParaRPr lang="ja-JP" altLang="en-US" dirty="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157748" y="2622971"/>
            <a:ext cx="2880320" cy="2893100"/>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pPr marL="85725" indent="-85725">
              <a:spcBef>
                <a:spcPts val="0"/>
              </a:spcBef>
              <a:buFont typeface="Arial" panose="020B0604020202020204" pitchFamily="34" charset="0"/>
              <a:buChar char="•"/>
            </a:pPr>
            <a:r>
              <a:rPr lang="ja-JP" altLang="ja-JP" sz="1400" dirty="0">
                <a:latin typeface="游ゴシック" panose="020B0400000000000000" pitchFamily="50" charset="-128"/>
                <a:ea typeface="游ゴシック" panose="020B0400000000000000" pitchFamily="50" charset="-128"/>
              </a:rPr>
              <a:t>オンラインで申請・手続きが完結出来る</a:t>
            </a:r>
            <a:r>
              <a:rPr lang="ja-JP" altLang="ja-JP" sz="1400" dirty="0" smtClean="0">
                <a:latin typeface="游ゴシック" panose="020B0400000000000000" pitchFamily="50" charset="-128"/>
                <a:ea typeface="游ゴシック" panose="020B0400000000000000" pitchFamily="50" charset="-128"/>
              </a:rPr>
              <a:t>サービス</a:t>
            </a:r>
            <a:r>
              <a:rPr lang="ja-JP" altLang="en-US" sz="1400" dirty="0" smtClean="0">
                <a:latin typeface="游ゴシック" panose="020B0400000000000000" pitchFamily="50" charset="-128"/>
                <a:ea typeface="游ゴシック" panose="020B0400000000000000" pitchFamily="50" charset="-128"/>
              </a:rPr>
              <a:t>機能</a:t>
            </a:r>
            <a:r>
              <a:rPr lang="ja-JP" altLang="ja-JP" sz="1400" dirty="0" smtClean="0">
                <a:latin typeface="游ゴシック" panose="020B0400000000000000" pitchFamily="50" charset="-128"/>
                <a:ea typeface="游ゴシック" panose="020B0400000000000000" pitchFamily="50" charset="-128"/>
              </a:rPr>
              <a:t>が</a:t>
            </a:r>
            <a:r>
              <a:rPr lang="ja-JP" altLang="en-US" sz="1400" dirty="0" smtClean="0">
                <a:latin typeface="游ゴシック" panose="020B0400000000000000" pitchFamily="50" charset="-128"/>
                <a:ea typeface="游ゴシック" panose="020B0400000000000000" pitchFamily="50" charset="-128"/>
              </a:rPr>
              <a:t>提供できていない</a:t>
            </a:r>
            <a:endParaRPr lang="en-US" altLang="ja-JP" sz="14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endParaRPr lang="ja-JP" altLang="ja-JP" sz="14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kumimoji="0" lang="ja-JP" altLang="en-US" sz="1400" dirty="0">
                <a:latin typeface="游ゴシック" panose="020B0400000000000000" pitchFamily="50" charset="-128"/>
                <a:ea typeface="游ゴシック" panose="020B0400000000000000" pitchFamily="50" charset="-128"/>
              </a:rPr>
              <a:t>モバイルファーストになって</a:t>
            </a:r>
            <a:r>
              <a:rPr kumimoji="0" lang="ja-JP" altLang="en-US" sz="1400" dirty="0" smtClean="0">
                <a:latin typeface="游ゴシック" panose="020B0400000000000000" pitchFamily="50" charset="-128"/>
                <a:ea typeface="游ゴシック" panose="020B0400000000000000" pitchFamily="50" charset="-128"/>
              </a:rPr>
              <a:t>いない</a:t>
            </a:r>
            <a:endParaRPr kumimoji="0" lang="en-US" altLang="ja-JP" sz="14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endParaRPr kumimoji="0" lang="en-US" altLang="ja-JP" sz="14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ja-JP" sz="1400" dirty="0">
                <a:latin typeface="游ゴシック" panose="020B0400000000000000" pitchFamily="50" charset="-128"/>
                <a:ea typeface="游ゴシック" panose="020B0400000000000000" pitchFamily="50" charset="-128"/>
              </a:rPr>
              <a:t>インターネット上で目的のサービスを探すまでに時間が</a:t>
            </a:r>
            <a:r>
              <a:rPr lang="ja-JP" altLang="ja-JP" sz="1400" dirty="0" smtClean="0">
                <a:latin typeface="游ゴシック" panose="020B0400000000000000" pitchFamily="50" charset="-128"/>
                <a:ea typeface="游ゴシック" panose="020B0400000000000000" pitchFamily="50" charset="-128"/>
              </a:rPr>
              <a:t>かかる</a:t>
            </a:r>
            <a:endParaRPr lang="en-US" altLang="ja-JP" sz="14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endParaRPr kumimoji="0" lang="ja-JP" altLang="en-US" sz="14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ja-JP" sz="1400" dirty="0">
                <a:latin typeface="游ゴシック" panose="020B0400000000000000" pitchFamily="50" charset="-128"/>
                <a:ea typeface="游ゴシック" panose="020B0400000000000000" pitchFamily="50" charset="-128"/>
              </a:rPr>
              <a:t>電子的なバックオフィスの連携が出来て</a:t>
            </a:r>
            <a:r>
              <a:rPr lang="ja-JP" altLang="ja-JP" sz="1400" dirty="0" smtClean="0">
                <a:latin typeface="游ゴシック" panose="020B0400000000000000" pitchFamily="50" charset="-128"/>
                <a:ea typeface="游ゴシック" panose="020B0400000000000000" pitchFamily="50" charset="-128"/>
              </a:rPr>
              <a:t>いない</a:t>
            </a:r>
            <a:endParaRPr lang="en-US" altLang="ja-JP" sz="14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endParaRPr lang="ja-JP" altLang="ja-JP" sz="1400"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110076" y="2622971"/>
            <a:ext cx="2880320" cy="2893100"/>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85725" indent="-85725">
              <a:spcBef>
                <a:spcPts val="0"/>
              </a:spcBef>
              <a:buFont typeface="Arial" panose="020B0604020202020204" pitchFamily="34" charset="0"/>
              <a:buChar char="•"/>
              <a:defRPr sz="1400">
                <a:latin typeface="ＭＳ Ｐゴシック" panose="020B0600070205080204" pitchFamily="50" charset="-128"/>
                <a:ea typeface="ＭＳ Ｐゴシック" panose="020B0600070205080204" pitchFamily="50" charset="-128"/>
              </a:defRPr>
            </a:lvl1pPr>
          </a:lstStyle>
          <a:p>
            <a:r>
              <a:rPr lang="ja-JP" altLang="ja-JP" dirty="0" smtClean="0">
                <a:latin typeface="游ゴシック" panose="020B0400000000000000" pitchFamily="50" charset="-128"/>
                <a:ea typeface="游ゴシック" panose="020B0400000000000000" pitchFamily="50" charset="-128"/>
              </a:rPr>
              <a:t>紙の</a:t>
            </a:r>
            <a:r>
              <a:rPr lang="ja-JP" altLang="ja-JP" dirty="0">
                <a:latin typeface="游ゴシック" panose="020B0400000000000000" pitchFamily="50" charset="-128"/>
                <a:ea typeface="游ゴシック" panose="020B0400000000000000" pitchFamily="50" charset="-128"/>
              </a:rPr>
              <a:t>添付資料を必要として</a:t>
            </a:r>
            <a:r>
              <a:rPr lang="ja-JP" altLang="ja-JP" dirty="0" smtClean="0">
                <a:latin typeface="游ゴシック" panose="020B0400000000000000" pitchFamily="50" charset="-128"/>
                <a:ea typeface="游ゴシック" panose="020B0400000000000000" pitchFamily="50" charset="-128"/>
              </a:rPr>
              <a:t>いる</a:t>
            </a:r>
            <a:endParaRPr lang="en-US" altLang="ja-JP" dirty="0" smtClean="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r>
              <a:rPr lang="ja-JP" altLang="ja-JP" dirty="0">
                <a:latin typeface="游ゴシック" panose="020B0400000000000000" pitchFamily="50" charset="-128"/>
                <a:ea typeface="游ゴシック" panose="020B0400000000000000" pitchFamily="50" charset="-128"/>
              </a:rPr>
              <a:t>紙ベースでの処理フローから脱却出来て</a:t>
            </a:r>
            <a:r>
              <a:rPr lang="ja-JP" altLang="ja-JP" dirty="0" smtClean="0">
                <a:latin typeface="游ゴシック" panose="020B0400000000000000" pitchFamily="50" charset="-128"/>
                <a:ea typeface="游ゴシック" panose="020B0400000000000000" pitchFamily="50" charset="-128"/>
              </a:rPr>
              <a:t>いない</a:t>
            </a:r>
            <a:endParaRPr lang="en-US" altLang="ja-JP" dirty="0" smtClean="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r>
              <a:rPr lang="ja-JP" altLang="ja-JP" dirty="0">
                <a:latin typeface="游ゴシック" panose="020B0400000000000000" pitchFamily="50" charset="-128"/>
                <a:ea typeface="游ゴシック" panose="020B0400000000000000" pitchFamily="50" charset="-128"/>
              </a:rPr>
              <a:t>業務が標準化されていない</a:t>
            </a:r>
            <a:endParaRPr lang="ja-JP" altLang="en-US" dirty="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pPr marL="0" indent="0">
              <a:buNone/>
            </a:pPr>
            <a:endParaRPr lang="en-US" altLang="ja-JP" dirty="0" smtClean="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endParaRPr lang="ja-JP" altLang="en-US" dirty="0">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6062404" y="2622971"/>
            <a:ext cx="2880320" cy="2893100"/>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85725" indent="-85725">
              <a:spcBef>
                <a:spcPts val="0"/>
              </a:spcBef>
              <a:buFont typeface="Arial" panose="020B0604020202020204" pitchFamily="34" charset="0"/>
              <a:buChar char="•"/>
              <a:defRPr sz="1400">
                <a:latin typeface="ＭＳ Ｐゴシック" panose="020B0600070205080204" pitchFamily="50" charset="-128"/>
                <a:ea typeface="ＭＳ Ｐゴシック" panose="020B0600070205080204" pitchFamily="50" charset="-128"/>
              </a:defRPr>
            </a:lvl1pPr>
          </a:lstStyle>
          <a:p>
            <a:r>
              <a:rPr lang="ja-JP" altLang="ja-JP" dirty="0" smtClean="0">
                <a:latin typeface="游ゴシック" panose="020B0400000000000000" pitchFamily="50" charset="-128"/>
                <a:ea typeface="游ゴシック" panose="020B0400000000000000" pitchFamily="50" charset="-128"/>
              </a:rPr>
              <a:t>組織</a:t>
            </a:r>
            <a:r>
              <a:rPr lang="ja-JP" altLang="en-US" dirty="0" smtClean="0">
                <a:latin typeface="游ゴシック" panose="020B0400000000000000" pitchFamily="50" charset="-128"/>
                <a:ea typeface="游ゴシック" panose="020B0400000000000000" pitchFamily="50" charset="-128"/>
              </a:rPr>
              <a:t>横断的に</a:t>
            </a:r>
            <a:r>
              <a:rPr lang="ja-JP" altLang="ja-JP" dirty="0" smtClean="0">
                <a:latin typeface="游ゴシック" panose="020B0400000000000000" pitchFamily="50" charset="-128"/>
                <a:ea typeface="游ゴシック" panose="020B0400000000000000" pitchFamily="50" charset="-128"/>
              </a:rPr>
              <a:t>業務</a:t>
            </a:r>
            <a:r>
              <a:rPr lang="ja-JP" altLang="ja-JP" dirty="0">
                <a:latin typeface="游ゴシック" panose="020B0400000000000000" pitchFamily="50" charset="-128"/>
                <a:ea typeface="游ゴシック" panose="020B0400000000000000" pitchFamily="50" charset="-128"/>
              </a:rPr>
              <a:t>プロセス改善を推進する体制が整っていない</a:t>
            </a:r>
          </a:p>
          <a:p>
            <a:endParaRPr lang="ja-JP" altLang="en-US" dirty="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pPr marL="0" indent="0">
              <a:buNone/>
            </a:pPr>
            <a:endParaRPr lang="en-US" altLang="ja-JP" dirty="0" smtClean="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endParaRPr lang="ja-JP" altLang="en-US"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817887" y="2266750"/>
            <a:ext cx="1620957" cy="307777"/>
          </a:xfrm>
          <a:prstGeom prst="rect">
            <a:avLst/>
          </a:prstGeom>
          <a:noFill/>
        </p:spPr>
        <p:txBody>
          <a:bodyPr wrap="none" rtlCol="0">
            <a:spAutoFit/>
          </a:bodyPr>
          <a:lstStyle/>
          <a:p>
            <a:r>
              <a:rPr kumimoji="1" lang="ja-JP" altLang="en-US" sz="1400" dirty="0" smtClean="0">
                <a:latin typeface="游ゴシック" panose="020B0400000000000000" pitchFamily="50" charset="-128"/>
                <a:ea typeface="游ゴシック" panose="020B0400000000000000" pitchFamily="50" charset="-128"/>
              </a:rPr>
              <a:t>システム上の課題</a:t>
            </a:r>
            <a:endParaRPr kumimoji="1" lang="ja-JP" altLang="en-US" sz="1400"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3833046" y="2266818"/>
            <a:ext cx="1261884" cy="307777"/>
          </a:xfrm>
          <a:prstGeom prst="rect">
            <a:avLst/>
          </a:prstGeom>
          <a:noFill/>
        </p:spPr>
        <p:txBody>
          <a:bodyPr wrap="none" rtlCol="0">
            <a:spAutoFit/>
          </a:bodyPr>
          <a:lstStyle/>
          <a:p>
            <a:r>
              <a:rPr kumimoji="1" lang="ja-JP" altLang="en-US" sz="1400" dirty="0" smtClean="0">
                <a:latin typeface="游ゴシック" panose="020B0400000000000000" pitchFamily="50" charset="-128"/>
                <a:ea typeface="游ゴシック" panose="020B0400000000000000" pitchFamily="50" charset="-128"/>
              </a:rPr>
              <a:t>業務上の課題</a:t>
            </a:r>
            <a:endParaRPr kumimoji="1" lang="ja-JP" altLang="en-US" sz="1400"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6871622" y="2266750"/>
            <a:ext cx="1441420" cy="307777"/>
          </a:xfrm>
          <a:prstGeom prst="rect">
            <a:avLst/>
          </a:prstGeom>
          <a:noFill/>
        </p:spPr>
        <p:txBody>
          <a:bodyPr wrap="none" rtlCol="0">
            <a:spAutoFit/>
          </a:bodyPr>
          <a:lstStyle/>
          <a:p>
            <a:r>
              <a:rPr kumimoji="1" lang="ja-JP" altLang="en-US" sz="1400" dirty="0" smtClean="0">
                <a:latin typeface="游ゴシック" panose="020B0400000000000000" pitchFamily="50" charset="-128"/>
                <a:ea typeface="游ゴシック" panose="020B0400000000000000" pitchFamily="50" charset="-128"/>
              </a:rPr>
              <a:t>人・組織の課題</a:t>
            </a:r>
            <a:endParaRPr kumimoji="1" lang="ja-JP" altLang="en-US" sz="1400" dirty="0">
              <a:latin typeface="游ゴシック" panose="020B0400000000000000" pitchFamily="50" charset="-128"/>
              <a:ea typeface="游ゴシック" panose="020B0400000000000000" pitchFamily="50" charset="-128"/>
            </a:endParaRPr>
          </a:p>
        </p:txBody>
      </p:sp>
      <p:sp>
        <p:nvSpPr>
          <p:cNvPr id="18" name="下矢印 17"/>
          <p:cNvSpPr/>
          <p:nvPr/>
        </p:nvSpPr>
        <p:spPr bwMode="auto">
          <a:xfrm>
            <a:off x="1741924" y="5120027"/>
            <a:ext cx="2736304" cy="541221"/>
          </a:xfrm>
          <a:prstGeom prst="downArrow">
            <a:avLst/>
          </a:prstGeom>
          <a:solidFill>
            <a:schemeClr val="bg1">
              <a:lumMod val="85000"/>
            </a:schemeClr>
          </a:solidFill>
          <a:ln w="9525">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19" name="角丸四角形 18"/>
          <p:cNvSpPr/>
          <p:nvPr/>
        </p:nvSpPr>
        <p:spPr bwMode="auto">
          <a:xfrm>
            <a:off x="1727684" y="5733256"/>
            <a:ext cx="2736304" cy="720080"/>
          </a:xfrm>
          <a:prstGeom prst="roundRect">
            <a:avLst/>
          </a:prstGeom>
          <a:ln w="9525">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wrap="none" lIns="72000" rIns="72000" rtlCol="0" anchor="ctr"/>
          <a:lstStyle/>
          <a:p>
            <a:pPr algn="ctr">
              <a:spcBef>
                <a:spcPts val="0"/>
              </a:spcBef>
            </a:pPr>
            <a:r>
              <a:rPr kumimoji="1" lang="ja-JP" altLang="en-US" sz="1800" dirty="0" smtClean="0">
                <a:solidFill>
                  <a:schemeClr val="tx1"/>
                </a:solidFill>
                <a:latin typeface="游ゴシック" panose="020B0400000000000000" pitchFamily="50" charset="-128"/>
                <a:ea typeface="游ゴシック" panose="020B0400000000000000" pitchFamily="50" charset="-128"/>
              </a:rPr>
              <a:t>次期電子申請システム</a:t>
            </a:r>
            <a:endParaRPr kumimoji="1" lang="en-US" altLang="ja-JP" sz="1800" dirty="0" smtClean="0">
              <a:solidFill>
                <a:schemeClr val="tx1"/>
              </a:solidFill>
              <a:latin typeface="游ゴシック" panose="020B0400000000000000" pitchFamily="50" charset="-128"/>
              <a:ea typeface="游ゴシック" panose="020B0400000000000000" pitchFamily="50" charset="-128"/>
            </a:endParaRPr>
          </a:p>
          <a:p>
            <a:pPr algn="ctr">
              <a:spcBef>
                <a:spcPts val="0"/>
              </a:spcBef>
            </a:pPr>
            <a:r>
              <a:rPr kumimoji="1" lang="ja-JP" altLang="en-US" sz="1800" dirty="0" smtClean="0">
                <a:solidFill>
                  <a:schemeClr val="tx1"/>
                </a:solidFill>
                <a:latin typeface="游ゴシック" panose="020B0400000000000000" pitchFamily="50" charset="-128"/>
                <a:ea typeface="游ゴシック" panose="020B0400000000000000" pitchFamily="50" charset="-128"/>
              </a:rPr>
              <a:t>における課題</a:t>
            </a:r>
            <a:endParaRPr kumimoji="1" lang="en-US" altLang="ja-JP" sz="1800" dirty="0" smtClean="0">
              <a:solidFill>
                <a:schemeClr val="tx1"/>
              </a:solidFill>
              <a:latin typeface="游ゴシック" panose="020B0400000000000000" pitchFamily="50" charset="-128"/>
              <a:ea typeface="游ゴシック" panose="020B0400000000000000" pitchFamily="50" charset="-128"/>
            </a:endParaRPr>
          </a:p>
        </p:txBody>
      </p:sp>
      <p:sp>
        <p:nvSpPr>
          <p:cNvPr id="20" name="角丸四角形 19"/>
          <p:cNvSpPr/>
          <p:nvPr/>
        </p:nvSpPr>
        <p:spPr bwMode="auto">
          <a:xfrm>
            <a:off x="4694252" y="5733256"/>
            <a:ext cx="2736304" cy="720080"/>
          </a:xfrm>
          <a:prstGeom prst="roundRect">
            <a:avLst/>
          </a:prstGeom>
          <a:ln w="9525">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wrap="none" lIns="72000" rIns="72000" rtlCol="0" anchor="ctr"/>
          <a:lstStyle/>
          <a:p>
            <a:pPr algn="ctr">
              <a:spcBef>
                <a:spcPts val="0"/>
              </a:spcBef>
            </a:pPr>
            <a:r>
              <a:rPr lang="ja-JP" altLang="en-US" sz="1800" dirty="0" smtClean="0">
                <a:solidFill>
                  <a:schemeClr val="tx1"/>
                </a:solidFill>
                <a:latin typeface="游ゴシック" panose="020B0400000000000000" pitchFamily="50" charset="-128"/>
                <a:ea typeface="游ゴシック" panose="020B0400000000000000" pitchFamily="50" charset="-128"/>
              </a:rPr>
              <a:t>業務</a:t>
            </a:r>
            <a:r>
              <a:rPr lang="ja-JP" altLang="en-US" sz="1800" dirty="0">
                <a:solidFill>
                  <a:schemeClr val="tx1"/>
                </a:solidFill>
                <a:latin typeface="游ゴシック" panose="020B0400000000000000" pitchFamily="50" charset="-128"/>
                <a:ea typeface="游ゴシック" panose="020B0400000000000000" pitchFamily="50" charset="-128"/>
              </a:rPr>
              <a:t>改革</a:t>
            </a:r>
            <a:r>
              <a:rPr lang="ja-JP" altLang="en-US" sz="1800" dirty="0" smtClean="0">
                <a:solidFill>
                  <a:schemeClr val="tx1"/>
                </a:solidFill>
                <a:latin typeface="游ゴシック" panose="020B0400000000000000" pitchFamily="50" charset="-128"/>
                <a:ea typeface="游ゴシック" panose="020B0400000000000000" pitchFamily="50" charset="-128"/>
              </a:rPr>
              <a:t>（</a:t>
            </a:r>
            <a:r>
              <a:rPr lang="en-US" altLang="ja-JP" sz="1800" dirty="0">
                <a:solidFill>
                  <a:schemeClr val="tx1"/>
                </a:solidFill>
                <a:latin typeface="游ゴシック" panose="020B0400000000000000" pitchFamily="50" charset="-128"/>
                <a:ea typeface="游ゴシック" panose="020B0400000000000000" pitchFamily="50" charset="-128"/>
              </a:rPr>
              <a:t>BPR</a:t>
            </a:r>
            <a:r>
              <a:rPr lang="ja-JP" altLang="en-US" sz="1800" dirty="0" smtClean="0">
                <a:solidFill>
                  <a:schemeClr val="tx1"/>
                </a:solidFill>
                <a:latin typeface="游ゴシック" panose="020B0400000000000000" pitchFamily="50" charset="-128"/>
                <a:ea typeface="游ゴシック" panose="020B0400000000000000" pitchFamily="50" charset="-128"/>
              </a:rPr>
              <a:t>）</a:t>
            </a:r>
            <a:endParaRPr lang="en-US" altLang="ja-JP" sz="1800" dirty="0" smtClean="0">
              <a:solidFill>
                <a:schemeClr val="tx1"/>
              </a:solidFill>
              <a:latin typeface="游ゴシック" panose="020B0400000000000000" pitchFamily="50" charset="-128"/>
              <a:ea typeface="游ゴシック" panose="020B0400000000000000" pitchFamily="50" charset="-128"/>
            </a:endParaRPr>
          </a:p>
          <a:p>
            <a:pPr algn="ctr">
              <a:spcBef>
                <a:spcPts val="0"/>
              </a:spcBef>
            </a:pPr>
            <a:r>
              <a:rPr lang="ja-JP" altLang="en-US" sz="1800" dirty="0" smtClean="0">
                <a:solidFill>
                  <a:schemeClr val="tx1"/>
                </a:solidFill>
                <a:latin typeface="游ゴシック" panose="020B0400000000000000" pitchFamily="50" charset="-128"/>
                <a:ea typeface="游ゴシック" panose="020B0400000000000000" pitchFamily="50" charset="-128"/>
              </a:rPr>
              <a:t>における課題</a:t>
            </a:r>
            <a:endParaRPr lang="ja-JP" altLang="en-US" sz="1800" dirty="0">
              <a:solidFill>
                <a:schemeClr val="tx1"/>
              </a:solidFill>
              <a:latin typeface="游ゴシック" panose="020B0400000000000000" pitchFamily="50" charset="-128"/>
              <a:ea typeface="游ゴシック" panose="020B0400000000000000" pitchFamily="50" charset="-128"/>
            </a:endParaRPr>
          </a:p>
        </p:txBody>
      </p:sp>
      <p:sp>
        <p:nvSpPr>
          <p:cNvPr id="21" name="下矢印 20"/>
          <p:cNvSpPr/>
          <p:nvPr/>
        </p:nvSpPr>
        <p:spPr bwMode="auto">
          <a:xfrm>
            <a:off x="4665772" y="5120026"/>
            <a:ext cx="2736304" cy="541221"/>
          </a:xfrm>
          <a:prstGeom prst="downArrow">
            <a:avLst/>
          </a:prstGeom>
          <a:solidFill>
            <a:schemeClr val="bg1">
              <a:lumMod val="85000"/>
            </a:schemeClr>
          </a:solidFill>
          <a:ln w="9525">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42727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5536" y="1268760"/>
            <a:ext cx="8928992" cy="4985980"/>
          </a:xfrm>
          <a:prstGeom prst="rect">
            <a:avLst/>
          </a:prstGeom>
          <a:noFill/>
        </p:spPr>
        <p:txBody>
          <a:bodyPr wrap="square" rtlCol="0">
            <a:spAutoFit/>
          </a:bodyPr>
          <a:lstStyle/>
          <a:p>
            <a:pPr>
              <a:lnSpc>
                <a:spcPct val="150000"/>
              </a:lnSpc>
              <a:spcBef>
                <a:spcPts val="0"/>
              </a:spcBef>
            </a:pPr>
            <a:r>
              <a:rPr lang="ja-JP" altLang="en-US" sz="1600" b="1" dirty="0" smtClean="0">
                <a:solidFill>
                  <a:schemeClr val="bg2"/>
                </a:solidFill>
                <a:latin typeface="游ゴシック" panose="020B0400000000000000" pitchFamily="50" charset="-128"/>
                <a:ea typeface="游ゴシック" panose="020B0400000000000000" pitchFamily="50" charset="-128"/>
              </a:rPr>
              <a:t>１．本取組みの目的について</a:t>
            </a:r>
            <a:endParaRPr lang="ja-JP" altLang="en-US" sz="1600" b="1" dirty="0">
              <a:solidFill>
                <a:schemeClr val="bg2"/>
              </a:solidFill>
              <a:latin typeface="游ゴシック" panose="020B0400000000000000" pitchFamily="50" charset="-128"/>
              <a:ea typeface="游ゴシック" panose="020B0400000000000000" pitchFamily="50" charset="-128"/>
            </a:endParaRPr>
          </a:p>
          <a:p>
            <a:pPr>
              <a:lnSpc>
                <a:spcPct val="150000"/>
              </a:lnSpc>
              <a:spcBef>
                <a:spcPts val="0"/>
              </a:spcBef>
            </a:pPr>
            <a:r>
              <a:rPr lang="ja-JP" altLang="en-US" sz="1600" b="1" dirty="0" smtClean="0">
                <a:solidFill>
                  <a:schemeClr val="bg2"/>
                </a:solidFill>
                <a:latin typeface="游ゴシック" panose="020B0400000000000000" pitchFamily="50" charset="-128"/>
                <a:ea typeface="游ゴシック" panose="020B0400000000000000" pitchFamily="50" charset="-128"/>
              </a:rPr>
              <a:t>２．検討の背景について</a:t>
            </a:r>
            <a:endParaRPr lang="ja-JP" altLang="en-US" sz="1600" b="1" dirty="0">
              <a:solidFill>
                <a:schemeClr val="bg2"/>
              </a:solidFill>
              <a:latin typeface="游ゴシック" panose="020B0400000000000000" pitchFamily="50" charset="-128"/>
              <a:ea typeface="游ゴシック" panose="020B0400000000000000" pitchFamily="50" charset="-128"/>
            </a:endParaRPr>
          </a:p>
          <a:p>
            <a:pPr>
              <a:lnSpc>
                <a:spcPct val="150000"/>
              </a:lnSpc>
            </a:pPr>
            <a:r>
              <a:rPr lang="ja-JP" altLang="en-US" sz="1600" b="1" dirty="0" smtClean="0">
                <a:solidFill>
                  <a:schemeClr val="bg2"/>
                </a:solidFill>
                <a:latin typeface="游ゴシック" panose="020B0400000000000000" pitchFamily="50" charset="-128"/>
                <a:ea typeface="游ゴシック" panose="020B0400000000000000" pitchFamily="50" charset="-128"/>
              </a:rPr>
              <a:t>３．本市における課題</a:t>
            </a:r>
            <a:r>
              <a:rPr lang="ja-JP" altLang="en-US" sz="1600" b="1" dirty="0">
                <a:solidFill>
                  <a:schemeClr val="bg2"/>
                </a:solidFill>
                <a:latin typeface="游ゴシック" panose="020B0400000000000000" pitchFamily="50" charset="-128"/>
                <a:ea typeface="游ゴシック" panose="020B0400000000000000" pitchFamily="50" charset="-128"/>
              </a:rPr>
              <a:t>について</a:t>
            </a:r>
          </a:p>
          <a:p>
            <a:pPr>
              <a:lnSpc>
                <a:spcPct val="150000"/>
              </a:lnSpc>
            </a:pPr>
            <a:r>
              <a:rPr lang="ja-JP" altLang="en-US" sz="1600" b="1" dirty="0" smtClean="0">
                <a:solidFill>
                  <a:schemeClr val="bg2"/>
                </a:solidFill>
                <a:latin typeface="游ゴシック" panose="020B0400000000000000" pitchFamily="50" charset="-128"/>
                <a:ea typeface="游ゴシック" panose="020B0400000000000000" pitchFamily="50" charset="-128"/>
              </a:rPr>
              <a:t>４</a:t>
            </a:r>
            <a:r>
              <a:rPr lang="zh-TW" altLang="en-US" sz="1600" b="1" dirty="0" smtClean="0">
                <a:solidFill>
                  <a:schemeClr val="bg2"/>
                </a:solidFill>
                <a:latin typeface="游ゴシック" panose="020B0400000000000000" pitchFamily="50" charset="-128"/>
                <a:ea typeface="游ゴシック" panose="020B0400000000000000" pitchFamily="50" charset="-128"/>
              </a:rPr>
              <a:t>．</a:t>
            </a:r>
            <a:r>
              <a:rPr lang="ja-JP" altLang="en-US" sz="1600" b="1" dirty="0" smtClean="0">
                <a:solidFill>
                  <a:schemeClr val="bg2"/>
                </a:solidFill>
                <a:latin typeface="游ゴシック" panose="020B0400000000000000" pitchFamily="50" charset="-128"/>
                <a:ea typeface="游ゴシック" panose="020B0400000000000000" pitchFamily="50" charset="-128"/>
              </a:rPr>
              <a:t>将来モデルの設定について</a:t>
            </a:r>
            <a:endParaRPr lang="en-US" altLang="ja-JP" sz="1600" b="1" dirty="0" smtClean="0">
              <a:solidFill>
                <a:schemeClr val="bg2"/>
              </a:solidFill>
              <a:latin typeface="游ゴシック" panose="020B0400000000000000" pitchFamily="50" charset="-128"/>
              <a:ea typeface="游ゴシック" panose="020B0400000000000000" pitchFamily="50" charset="-128"/>
            </a:endParaRPr>
          </a:p>
          <a:p>
            <a:pPr>
              <a:lnSpc>
                <a:spcPct val="150000"/>
              </a:lnSpc>
            </a:pPr>
            <a:r>
              <a:rPr lang="ja-JP" altLang="en-US" sz="1600" b="1" dirty="0" smtClean="0">
                <a:solidFill>
                  <a:schemeClr val="bg2"/>
                </a:solidFill>
                <a:latin typeface="游ゴシック" panose="020B0400000000000000" pitchFamily="50" charset="-128"/>
                <a:ea typeface="游ゴシック" panose="020B0400000000000000" pitchFamily="50" charset="-128"/>
              </a:rPr>
              <a:t>５</a:t>
            </a:r>
            <a:r>
              <a:rPr lang="zh-TW" altLang="en-US" sz="1600" b="1" dirty="0">
                <a:solidFill>
                  <a:schemeClr val="bg2"/>
                </a:solidFill>
                <a:latin typeface="游ゴシック" panose="020B0400000000000000" pitchFamily="50" charset="-128"/>
                <a:ea typeface="游ゴシック" panose="020B0400000000000000" pitchFamily="50" charset="-128"/>
              </a:rPr>
              <a:t>．</a:t>
            </a:r>
            <a:r>
              <a:rPr lang="ja-JP" altLang="en-US" sz="1600" b="1" dirty="0" smtClean="0">
                <a:solidFill>
                  <a:schemeClr val="bg2"/>
                </a:solidFill>
                <a:latin typeface="游ゴシック" panose="020B0400000000000000" pitchFamily="50" charset="-128"/>
                <a:ea typeface="游ゴシック" panose="020B0400000000000000" pitchFamily="50" charset="-128"/>
              </a:rPr>
              <a:t>本市の業務におけるオンライン化の余地について</a:t>
            </a:r>
            <a:endParaRPr lang="en-US" altLang="ja-JP" sz="1600" b="1" dirty="0" smtClean="0">
              <a:solidFill>
                <a:schemeClr val="bg2"/>
              </a:solidFill>
              <a:latin typeface="游ゴシック" panose="020B0400000000000000" pitchFamily="50" charset="-128"/>
              <a:ea typeface="游ゴシック" panose="020B0400000000000000" pitchFamily="50" charset="-128"/>
            </a:endParaRPr>
          </a:p>
          <a:p>
            <a:pPr eaLnBrk="0" hangingPunct="0">
              <a:lnSpc>
                <a:spcPct val="150000"/>
              </a:lnSpc>
            </a:pPr>
            <a:r>
              <a:rPr lang="ja-JP" altLang="en-US" sz="1600" b="1" dirty="0">
                <a:solidFill>
                  <a:schemeClr val="bg2"/>
                </a:solidFill>
                <a:latin typeface="游ゴシック" panose="020B0400000000000000" pitchFamily="50" charset="-128"/>
                <a:ea typeface="游ゴシック" panose="020B0400000000000000" pitchFamily="50" charset="-128"/>
              </a:rPr>
              <a:t>６．次期電子申請システムの機能について</a:t>
            </a:r>
            <a:endParaRPr lang="en-US" altLang="ja-JP" sz="1600" b="1" dirty="0">
              <a:solidFill>
                <a:schemeClr val="bg2"/>
              </a:solidFill>
              <a:latin typeface="游ゴシック" panose="020B0400000000000000" pitchFamily="50" charset="-128"/>
              <a:ea typeface="游ゴシック" panose="020B0400000000000000" pitchFamily="50" charset="-128"/>
            </a:endParaRPr>
          </a:p>
          <a:p>
            <a:pPr>
              <a:lnSpc>
                <a:spcPct val="150000"/>
              </a:lnSpc>
            </a:pPr>
            <a:r>
              <a:rPr lang="ja-JP" altLang="en-US" sz="1600" b="1" dirty="0">
                <a:solidFill>
                  <a:schemeClr val="bg2"/>
                </a:solidFill>
                <a:latin typeface="游ゴシック" panose="020B0400000000000000" pitchFamily="50" charset="-128"/>
                <a:ea typeface="游ゴシック" panose="020B0400000000000000" pitchFamily="50" charset="-128"/>
              </a:rPr>
              <a:t>７．今後の課題と取組み方針について</a:t>
            </a:r>
            <a:endParaRPr lang="en-US" altLang="ja-JP" sz="1600" b="1" dirty="0">
              <a:solidFill>
                <a:schemeClr val="bg2"/>
              </a:solidFill>
              <a:latin typeface="游ゴシック" panose="020B0400000000000000" pitchFamily="50" charset="-128"/>
              <a:ea typeface="游ゴシック" panose="020B0400000000000000" pitchFamily="50" charset="-128"/>
            </a:endParaRPr>
          </a:p>
          <a:p>
            <a:pPr>
              <a:lnSpc>
                <a:spcPct val="150000"/>
              </a:lnSpc>
            </a:pPr>
            <a:r>
              <a:rPr lang="ja-JP" altLang="en-US" sz="1600" b="1" dirty="0">
                <a:solidFill>
                  <a:schemeClr val="bg2"/>
                </a:solidFill>
                <a:latin typeface="游ゴシック" panose="020B0400000000000000" pitchFamily="50" charset="-128"/>
                <a:ea typeface="游ゴシック" panose="020B0400000000000000" pitchFamily="50" charset="-128"/>
              </a:rPr>
              <a:t>８．本取組みの効果について</a:t>
            </a:r>
            <a:endParaRPr lang="en-US" altLang="ja-JP" sz="1600" b="1" dirty="0">
              <a:solidFill>
                <a:schemeClr val="bg2"/>
              </a:solidFill>
              <a:latin typeface="游ゴシック" panose="020B0400000000000000" pitchFamily="50" charset="-128"/>
              <a:ea typeface="游ゴシック" panose="020B0400000000000000" pitchFamily="50" charset="-128"/>
            </a:endParaRPr>
          </a:p>
          <a:p>
            <a:pPr>
              <a:lnSpc>
                <a:spcPct val="150000"/>
              </a:lnSpc>
            </a:pPr>
            <a:r>
              <a:rPr lang="ja-JP" altLang="en-US" sz="1600" b="1" dirty="0">
                <a:solidFill>
                  <a:schemeClr val="bg2"/>
                </a:solidFill>
                <a:latin typeface="游ゴシック" panose="020B0400000000000000" pitchFamily="50" charset="-128"/>
                <a:ea typeface="游ゴシック" panose="020B0400000000000000" pitchFamily="50" charset="-128"/>
              </a:rPr>
              <a:t>９．推進体制について</a:t>
            </a:r>
          </a:p>
          <a:p>
            <a:pPr>
              <a:lnSpc>
                <a:spcPct val="150000"/>
              </a:lnSpc>
            </a:pPr>
            <a:r>
              <a:rPr lang="ja-JP" altLang="en-US" sz="1600" b="1" dirty="0">
                <a:solidFill>
                  <a:schemeClr val="bg2"/>
                </a:solidFill>
                <a:latin typeface="游ゴシック" panose="020B0400000000000000" pitchFamily="50" charset="-128"/>
                <a:ea typeface="游ゴシック" panose="020B0400000000000000" pitchFamily="50" charset="-128"/>
              </a:rPr>
              <a:t>１０．今後のスケジュールについて</a:t>
            </a:r>
            <a:endParaRPr lang="en-US" altLang="ja-JP" sz="1600" b="1" dirty="0">
              <a:solidFill>
                <a:schemeClr val="bg2"/>
              </a:solidFill>
              <a:latin typeface="游ゴシック" panose="020B0400000000000000" pitchFamily="50" charset="-128"/>
              <a:ea typeface="游ゴシック" panose="020B0400000000000000" pitchFamily="50" charset="-128"/>
            </a:endParaRPr>
          </a:p>
          <a:p>
            <a:pPr>
              <a:lnSpc>
                <a:spcPct val="150000"/>
              </a:lnSpc>
            </a:pPr>
            <a:r>
              <a:rPr lang="ja-JP" altLang="en-US" sz="1600" b="1" dirty="0">
                <a:solidFill>
                  <a:schemeClr val="bg2"/>
                </a:solidFill>
                <a:latin typeface="游ゴシック" panose="020B0400000000000000" pitchFamily="50" charset="-128"/>
                <a:ea typeface="游ゴシック" panose="020B0400000000000000" pitchFamily="50" charset="-128"/>
              </a:rPr>
              <a:t>１１．大阪市行政手続等検索サービスについて</a:t>
            </a:r>
            <a:endParaRPr lang="en-US" altLang="ja-JP" sz="1600" b="1" dirty="0">
              <a:solidFill>
                <a:schemeClr val="bg2"/>
              </a:solidFill>
              <a:latin typeface="游ゴシック" panose="020B0400000000000000" pitchFamily="50" charset="-128"/>
              <a:ea typeface="游ゴシック" panose="020B0400000000000000" pitchFamily="50" charset="-128"/>
            </a:endParaRPr>
          </a:p>
          <a:p>
            <a:pPr>
              <a:lnSpc>
                <a:spcPct val="150000"/>
              </a:lnSpc>
            </a:pPr>
            <a:endParaRPr lang="en-US" altLang="ja-JP" sz="1800" b="1" dirty="0">
              <a:solidFill>
                <a:schemeClr val="bg2"/>
              </a:solidFill>
              <a:latin typeface="游ゴシック" panose="020B0400000000000000" pitchFamily="50" charset="-128"/>
              <a:ea typeface="游ゴシック" panose="020B0400000000000000" pitchFamily="50" charset="-128"/>
            </a:endParaRPr>
          </a:p>
          <a:p>
            <a:pPr>
              <a:lnSpc>
                <a:spcPct val="150000"/>
              </a:lnSpc>
            </a:pPr>
            <a:r>
              <a:rPr lang="ja-JP" altLang="en-US" sz="1800" dirty="0">
                <a:solidFill>
                  <a:schemeClr val="bg2"/>
                </a:solidFill>
                <a:latin typeface="游ゴシック" panose="020B0400000000000000" pitchFamily="50" charset="-128"/>
                <a:ea typeface="游ゴシック" panose="020B0400000000000000" pitchFamily="50" charset="-128"/>
              </a:rPr>
              <a:t>　</a:t>
            </a:r>
            <a:endParaRPr lang="en-US" altLang="zh-TW" sz="1800" dirty="0">
              <a:solidFill>
                <a:schemeClr val="bg2"/>
              </a:solidFill>
              <a:latin typeface="游ゴシック" panose="020B0400000000000000" pitchFamily="50" charset="-128"/>
              <a:ea typeface="游ゴシック" panose="020B0400000000000000" pitchFamily="50" charset="-128"/>
            </a:endParaRPr>
          </a:p>
        </p:txBody>
      </p:sp>
      <p:sp>
        <p:nvSpPr>
          <p:cNvPr id="6" name="Rectangle 4"/>
          <p:cNvSpPr txBox="1">
            <a:spLocks noChangeArrowheads="1"/>
          </p:cNvSpPr>
          <p:nvPr/>
        </p:nvSpPr>
        <p:spPr bwMode="auto">
          <a:xfrm>
            <a:off x="228600" y="104775"/>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a:p>
            <a:pPr>
              <a:spcBef>
                <a:spcPct val="0"/>
              </a:spcBef>
              <a:buClrTx/>
              <a:buFontTx/>
              <a:buNone/>
            </a:pPr>
            <a:r>
              <a:rPr kumimoji="0" lang="ja-JP" altLang="en-US" sz="1600" b="1" dirty="0">
                <a:solidFill>
                  <a:schemeClr val="tx2"/>
                </a:solidFill>
                <a:latin typeface="游ゴシック" panose="020B0400000000000000" pitchFamily="50" charset="-128"/>
                <a:ea typeface="游ゴシック" panose="020B0400000000000000" pitchFamily="50" charset="-128"/>
              </a:rPr>
              <a:t>目次</a:t>
            </a:r>
            <a:endParaRPr kumimoji="0" lang="en-US" altLang="ja-JP" sz="1600" b="1" dirty="0">
              <a:solidFill>
                <a:schemeClr val="tx2"/>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83965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ホームベース 26"/>
          <p:cNvSpPr/>
          <p:nvPr/>
        </p:nvSpPr>
        <p:spPr bwMode="auto">
          <a:xfrm>
            <a:off x="308694" y="2492896"/>
            <a:ext cx="2814867" cy="392349"/>
          </a:xfrm>
          <a:prstGeom prst="homePlate">
            <a:avLst/>
          </a:prstGeom>
          <a:ln w="9525">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lstStyle/>
          <a:p>
            <a:pPr algn="ctr">
              <a:spcBef>
                <a:spcPts val="0"/>
              </a:spcBef>
            </a:pPr>
            <a:r>
              <a:rPr kumimoji="1" lang="ja-JP" altLang="en-US" sz="1600" dirty="0" smtClean="0">
                <a:solidFill>
                  <a:schemeClr val="tx1"/>
                </a:solidFill>
                <a:latin typeface="游ゴシック" panose="020B0400000000000000" pitchFamily="50" charset="-128"/>
                <a:ea typeface="游ゴシック" panose="020B0400000000000000" pitchFamily="50" charset="-128"/>
              </a:rPr>
              <a:t>現在</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40" name="ホームベース 39"/>
          <p:cNvSpPr/>
          <p:nvPr/>
        </p:nvSpPr>
        <p:spPr bwMode="auto">
          <a:xfrm>
            <a:off x="6156176" y="2492897"/>
            <a:ext cx="2814867" cy="393456"/>
          </a:xfrm>
          <a:prstGeom prst="homePlate">
            <a:avLst/>
          </a:prstGeom>
          <a:solidFill>
            <a:schemeClr val="accent2">
              <a:lumMod val="40000"/>
              <a:lumOff val="60000"/>
            </a:schemeClr>
          </a:solidFill>
          <a:ln w="9525">
            <a:solidFill>
              <a:schemeClr val="tx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lstStyle/>
          <a:p>
            <a:pPr algn="ctr">
              <a:spcBef>
                <a:spcPts val="0"/>
              </a:spcBef>
            </a:pPr>
            <a:r>
              <a:rPr kumimoji="1" lang="ja-JP" altLang="en-US" sz="1600" dirty="0" smtClean="0">
                <a:solidFill>
                  <a:schemeClr val="tx1"/>
                </a:solidFill>
                <a:latin typeface="游ゴシック" panose="020B0400000000000000" pitchFamily="50" charset="-128"/>
                <a:ea typeface="游ゴシック" panose="020B0400000000000000" pitchFamily="50" charset="-128"/>
              </a:rPr>
              <a:t>将来</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smtClean="0">
                <a:solidFill>
                  <a:schemeClr val="bg2"/>
                </a:solidFill>
                <a:latin typeface="游ゴシック" panose="020B0400000000000000" pitchFamily="50" charset="-128"/>
                <a:ea typeface="游ゴシック" panose="020B0400000000000000" pitchFamily="50" charset="-128"/>
              </a:rPr>
              <a:t>１．本取組みの目的について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14" name="正方形/長方形 13"/>
          <p:cNvSpPr/>
          <p:nvPr/>
        </p:nvSpPr>
        <p:spPr bwMode="auto">
          <a:xfrm>
            <a:off x="389142" y="2975063"/>
            <a:ext cx="1141586" cy="402351"/>
          </a:xfrm>
          <a:prstGeom prst="rect">
            <a:avLst/>
          </a:prstGeom>
          <a:ln w="9525">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lang="ja-JP" altLang="en-US" sz="1400" dirty="0" smtClean="0">
                <a:latin typeface="游ゴシック" panose="020B0400000000000000" pitchFamily="50" charset="-128"/>
                <a:ea typeface="游ゴシック" panose="020B0400000000000000" pitchFamily="50" charset="-128"/>
              </a:rPr>
              <a:t>窓口対応</a:t>
            </a:r>
            <a:endParaRPr kumimoji="1" lang="ja-JP" altLang="en-US" sz="1400" dirty="0">
              <a:latin typeface="游ゴシック" panose="020B0400000000000000" pitchFamily="50" charset="-128"/>
              <a:ea typeface="游ゴシック" panose="020B0400000000000000" pitchFamily="50" charset="-128"/>
            </a:endParaRPr>
          </a:p>
        </p:txBody>
      </p:sp>
      <p:sp>
        <p:nvSpPr>
          <p:cNvPr id="15" name="正方形/長方形 14"/>
          <p:cNvSpPr/>
          <p:nvPr/>
        </p:nvSpPr>
        <p:spPr bwMode="auto">
          <a:xfrm>
            <a:off x="1728737" y="2975062"/>
            <a:ext cx="1141586" cy="402991"/>
          </a:xfrm>
          <a:prstGeom prst="rect">
            <a:avLst/>
          </a:prstGeom>
          <a:ln w="9525">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lang="ja-JP" altLang="en-US" sz="1400" dirty="0" smtClean="0">
                <a:latin typeface="游ゴシック" panose="020B0400000000000000" pitchFamily="50" charset="-128"/>
                <a:ea typeface="游ゴシック" panose="020B0400000000000000" pitchFamily="50" charset="-128"/>
              </a:rPr>
              <a:t>窓口が混雑</a:t>
            </a:r>
            <a:endParaRPr kumimoji="1" lang="ja-JP" altLang="en-US" sz="1400" dirty="0">
              <a:latin typeface="游ゴシック" panose="020B0400000000000000" pitchFamily="50" charset="-128"/>
              <a:ea typeface="游ゴシック" panose="020B0400000000000000" pitchFamily="50" charset="-128"/>
            </a:endParaRPr>
          </a:p>
        </p:txBody>
      </p:sp>
      <p:sp>
        <p:nvSpPr>
          <p:cNvPr id="16" name="正方形/長方形 15"/>
          <p:cNvSpPr/>
          <p:nvPr/>
        </p:nvSpPr>
        <p:spPr bwMode="auto">
          <a:xfrm>
            <a:off x="389142" y="4006976"/>
            <a:ext cx="1141586" cy="401057"/>
          </a:xfrm>
          <a:prstGeom prst="rect">
            <a:avLst/>
          </a:prstGeom>
          <a:ln w="9525">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lang="ja-JP" altLang="en-US" sz="1400" dirty="0" smtClean="0">
                <a:latin typeface="游ゴシック" panose="020B0400000000000000" pitchFamily="50" charset="-128"/>
                <a:ea typeface="游ゴシック" panose="020B0400000000000000" pitchFamily="50" charset="-128"/>
              </a:rPr>
              <a:t>身分証明書</a:t>
            </a:r>
            <a:endParaRPr lang="en-US" altLang="ja-JP" sz="1400" dirty="0" smtClean="0">
              <a:latin typeface="游ゴシック" panose="020B0400000000000000" pitchFamily="50" charset="-128"/>
              <a:ea typeface="游ゴシック" panose="020B0400000000000000" pitchFamily="50" charset="-128"/>
            </a:endParaRPr>
          </a:p>
        </p:txBody>
      </p:sp>
      <p:sp>
        <p:nvSpPr>
          <p:cNvPr id="18" name="正方形/長方形 17"/>
          <p:cNvSpPr/>
          <p:nvPr/>
        </p:nvSpPr>
        <p:spPr bwMode="auto">
          <a:xfrm>
            <a:off x="1728737" y="3496307"/>
            <a:ext cx="1141586" cy="401057"/>
          </a:xfrm>
          <a:prstGeom prst="rect">
            <a:avLst/>
          </a:prstGeom>
          <a:ln w="9525">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lang="ja-JP" altLang="en-US" sz="1400" dirty="0" smtClean="0">
                <a:latin typeface="游ゴシック" panose="020B0400000000000000" pitchFamily="50" charset="-128"/>
                <a:ea typeface="游ゴシック" panose="020B0400000000000000" pitchFamily="50" charset="-128"/>
              </a:rPr>
              <a:t>現金支払い</a:t>
            </a:r>
            <a:endParaRPr kumimoji="1" lang="ja-JP" altLang="en-US" sz="1400" dirty="0">
              <a:latin typeface="游ゴシック" panose="020B0400000000000000" pitchFamily="50" charset="-128"/>
              <a:ea typeface="游ゴシック" panose="020B0400000000000000" pitchFamily="50" charset="-128"/>
            </a:endParaRPr>
          </a:p>
        </p:txBody>
      </p:sp>
      <p:sp>
        <p:nvSpPr>
          <p:cNvPr id="25" name="正方形/長方形 24"/>
          <p:cNvSpPr/>
          <p:nvPr/>
        </p:nvSpPr>
        <p:spPr bwMode="auto">
          <a:xfrm>
            <a:off x="389142" y="3487665"/>
            <a:ext cx="1141586" cy="401057"/>
          </a:xfrm>
          <a:prstGeom prst="rect">
            <a:avLst/>
          </a:prstGeom>
          <a:ln w="9525">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lang="ja-JP" altLang="en-US" sz="1400" dirty="0" smtClean="0">
                <a:latin typeface="游ゴシック" panose="020B0400000000000000" pitchFamily="50" charset="-128"/>
                <a:ea typeface="游ゴシック" panose="020B0400000000000000" pitchFamily="50" charset="-128"/>
              </a:rPr>
              <a:t>押印</a:t>
            </a:r>
            <a:endParaRPr kumimoji="1" lang="ja-JP" altLang="en-US" sz="1400" dirty="0">
              <a:latin typeface="游ゴシック" panose="020B0400000000000000" pitchFamily="50" charset="-128"/>
              <a:ea typeface="游ゴシック" panose="020B0400000000000000" pitchFamily="50" charset="-128"/>
            </a:endParaRPr>
          </a:p>
        </p:txBody>
      </p:sp>
      <p:sp>
        <p:nvSpPr>
          <p:cNvPr id="26" name="正方形/長方形 25"/>
          <p:cNvSpPr/>
          <p:nvPr/>
        </p:nvSpPr>
        <p:spPr>
          <a:xfrm>
            <a:off x="0" y="985952"/>
            <a:ext cx="9144000" cy="1200329"/>
          </a:xfrm>
          <a:prstGeom prst="rect">
            <a:avLst/>
          </a:prstGeom>
        </p:spPr>
        <p:txBody>
          <a:bodyPr wrap="square">
            <a:spAutoFit/>
          </a:bodyPr>
          <a:lstStyle/>
          <a:p>
            <a:r>
              <a:rPr lang="ja-JP" altLang="en-US" sz="2400" dirty="0">
                <a:latin typeface="游ゴシック" panose="020B0400000000000000" pitchFamily="50" charset="-128"/>
                <a:ea typeface="游ゴシック" panose="020B0400000000000000" pitchFamily="50" charset="-128"/>
              </a:rPr>
              <a:t>　</a:t>
            </a:r>
            <a:r>
              <a:rPr lang="ja-JP" altLang="en-US" sz="2400" dirty="0" smtClean="0">
                <a:latin typeface="游ゴシック" panose="020B0400000000000000" pitchFamily="50" charset="-128"/>
                <a:ea typeface="游ゴシック" panose="020B0400000000000000" pitchFamily="50" charset="-128"/>
              </a:rPr>
              <a:t>電子</a:t>
            </a:r>
            <a:r>
              <a:rPr lang="ja-JP" altLang="en-US" sz="2400" dirty="0">
                <a:latin typeface="游ゴシック" panose="020B0400000000000000" pitchFamily="50" charset="-128"/>
                <a:ea typeface="游ゴシック" panose="020B0400000000000000" pitchFamily="50" charset="-128"/>
              </a:rPr>
              <a:t>申請システム</a:t>
            </a:r>
            <a:r>
              <a:rPr lang="ja-JP" altLang="en-US" sz="2400" dirty="0" smtClean="0">
                <a:latin typeface="游ゴシック" panose="020B0400000000000000" pitchFamily="50" charset="-128"/>
                <a:ea typeface="游ゴシック" panose="020B0400000000000000" pitchFamily="50" charset="-128"/>
              </a:rPr>
              <a:t>の機能拡充及び、業務</a:t>
            </a:r>
            <a:r>
              <a:rPr lang="ja-JP" altLang="en-US" sz="2400" dirty="0">
                <a:latin typeface="游ゴシック" panose="020B0400000000000000" pitchFamily="50" charset="-128"/>
                <a:ea typeface="游ゴシック" panose="020B0400000000000000" pitchFamily="50" charset="-128"/>
              </a:rPr>
              <a:t>改革</a:t>
            </a:r>
            <a:r>
              <a:rPr lang="ja-JP" altLang="en-US" sz="2400" dirty="0" smtClean="0">
                <a:latin typeface="游ゴシック" panose="020B0400000000000000" pitchFamily="50" charset="-128"/>
                <a:ea typeface="游ゴシック" panose="020B0400000000000000" pitchFamily="50" charset="-128"/>
              </a:rPr>
              <a:t>を推進し、</a:t>
            </a:r>
            <a:r>
              <a:rPr lang="ja-JP" altLang="en-US" sz="2400" dirty="0">
                <a:latin typeface="游ゴシック" panose="020B0400000000000000" pitchFamily="50" charset="-128"/>
                <a:ea typeface="游ゴシック" panose="020B0400000000000000" pitchFamily="50" charset="-128"/>
              </a:rPr>
              <a:t>将来的</a:t>
            </a:r>
            <a:r>
              <a:rPr lang="ja-JP" altLang="en-US" sz="2400" dirty="0" smtClean="0">
                <a:latin typeface="游ゴシック" panose="020B0400000000000000" pitchFamily="50" charset="-128"/>
                <a:ea typeface="游ゴシック" panose="020B0400000000000000" pitchFamily="50" charset="-128"/>
              </a:rPr>
              <a:t>に市民</a:t>
            </a:r>
            <a:r>
              <a:rPr lang="ja-JP" altLang="en-US" sz="2400" dirty="0">
                <a:latin typeface="游ゴシック" panose="020B0400000000000000" pitchFamily="50" charset="-128"/>
                <a:ea typeface="游ゴシック" panose="020B0400000000000000" pitchFamily="50" charset="-128"/>
              </a:rPr>
              <a:t>が</a:t>
            </a:r>
            <a:r>
              <a:rPr lang="ja-JP" altLang="en-US" sz="2400" u="sng" dirty="0">
                <a:latin typeface="游ゴシック" panose="020B0400000000000000" pitchFamily="50" charset="-128"/>
                <a:ea typeface="游ゴシック" panose="020B0400000000000000" pitchFamily="50" charset="-128"/>
              </a:rPr>
              <a:t>民間サービス同様</a:t>
            </a:r>
            <a:r>
              <a:rPr lang="ja-JP" altLang="en-US" sz="2400" u="sng" dirty="0" smtClean="0">
                <a:latin typeface="游ゴシック" panose="020B0400000000000000" pitchFamily="50" charset="-128"/>
                <a:ea typeface="游ゴシック" panose="020B0400000000000000" pitchFamily="50" charset="-128"/>
              </a:rPr>
              <a:t>に行政手続きをオンライン</a:t>
            </a:r>
            <a:r>
              <a:rPr lang="ja-JP" altLang="en-US" sz="2400" u="sng" dirty="0">
                <a:latin typeface="游ゴシック" panose="020B0400000000000000" pitchFamily="50" charset="-128"/>
                <a:ea typeface="游ゴシック" panose="020B0400000000000000" pitchFamily="50" charset="-128"/>
              </a:rPr>
              <a:t>で完結できる</a:t>
            </a:r>
            <a:r>
              <a:rPr lang="ja-JP" altLang="en-US" sz="2400" u="sng" dirty="0" smtClean="0">
                <a:latin typeface="游ゴシック" panose="020B0400000000000000" pitchFamily="50" charset="-128"/>
                <a:ea typeface="游ゴシック" panose="020B0400000000000000" pitchFamily="50" charset="-128"/>
              </a:rPr>
              <a:t>よう</a:t>
            </a:r>
            <a:r>
              <a:rPr lang="ja-JP" altLang="en-US" sz="2400" dirty="0" smtClean="0">
                <a:latin typeface="游ゴシック" panose="020B0400000000000000" pitchFamily="50" charset="-128"/>
                <a:ea typeface="游ゴシック" panose="020B0400000000000000" pitchFamily="50" charset="-128"/>
              </a:rPr>
              <a:t>にすることを目的とする。</a:t>
            </a:r>
            <a:endParaRPr lang="en-US" altLang="ja-JP" sz="2400" dirty="0">
              <a:latin typeface="游ゴシック" panose="020B0400000000000000" pitchFamily="50" charset="-128"/>
              <a:ea typeface="游ゴシック" panose="020B0400000000000000" pitchFamily="50" charset="-128"/>
            </a:endParaRPr>
          </a:p>
        </p:txBody>
      </p:sp>
      <p:sp>
        <p:nvSpPr>
          <p:cNvPr id="33" name="正方形/長方形 32"/>
          <p:cNvSpPr/>
          <p:nvPr/>
        </p:nvSpPr>
        <p:spPr bwMode="auto">
          <a:xfrm>
            <a:off x="6300193" y="2975063"/>
            <a:ext cx="1079961" cy="402990"/>
          </a:xfrm>
          <a:prstGeom prst="rect">
            <a:avLst/>
          </a:prstGeom>
          <a:solidFill>
            <a:schemeClr val="accent6">
              <a:lumMod val="20000"/>
              <a:lumOff val="80000"/>
            </a:schemeClr>
          </a:solidFill>
          <a:ln w="9525">
            <a:solidFill>
              <a:schemeClr val="accent2"/>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kumimoji="1" lang="ja-JP" altLang="en-US" sz="1400" dirty="0" smtClean="0">
                <a:solidFill>
                  <a:srgbClr val="FF0000"/>
                </a:solidFill>
                <a:latin typeface="游ゴシック" panose="020B0400000000000000" pitchFamily="50" charset="-128"/>
                <a:ea typeface="游ゴシック" panose="020B0400000000000000" pitchFamily="50" charset="-128"/>
              </a:rPr>
              <a:t>モバイル</a:t>
            </a:r>
            <a:endParaRPr kumimoji="1" lang="en-US" altLang="ja-JP" sz="1400" dirty="0" smtClean="0">
              <a:solidFill>
                <a:srgbClr val="FF0000"/>
              </a:solidFill>
              <a:latin typeface="游ゴシック" panose="020B0400000000000000" pitchFamily="50" charset="-128"/>
              <a:ea typeface="游ゴシック" panose="020B0400000000000000" pitchFamily="50" charset="-128"/>
            </a:endParaRPr>
          </a:p>
          <a:p>
            <a:pPr algn="ctr">
              <a:spcBef>
                <a:spcPts val="0"/>
              </a:spcBef>
            </a:pPr>
            <a:r>
              <a:rPr kumimoji="1" lang="ja-JP" altLang="en-US" sz="1400" dirty="0" smtClean="0">
                <a:solidFill>
                  <a:srgbClr val="FF0000"/>
                </a:solidFill>
                <a:latin typeface="游ゴシック" panose="020B0400000000000000" pitchFamily="50" charset="-128"/>
                <a:ea typeface="游ゴシック" panose="020B0400000000000000" pitchFamily="50" charset="-128"/>
              </a:rPr>
              <a:t>申請</a:t>
            </a:r>
            <a:endParaRPr kumimoji="1" lang="ja-JP" altLang="en-US" sz="1400" dirty="0">
              <a:solidFill>
                <a:srgbClr val="FF0000"/>
              </a:solidFill>
              <a:latin typeface="游ゴシック" panose="020B0400000000000000" pitchFamily="50" charset="-128"/>
              <a:ea typeface="游ゴシック" panose="020B0400000000000000" pitchFamily="50" charset="-128"/>
            </a:endParaRPr>
          </a:p>
        </p:txBody>
      </p:sp>
      <p:sp>
        <p:nvSpPr>
          <p:cNvPr id="34" name="正方形/長方形 33"/>
          <p:cNvSpPr/>
          <p:nvPr/>
        </p:nvSpPr>
        <p:spPr bwMode="auto">
          <a:xfrm>
            <a:off x="6320746" y="3489176"/>
            <a:ext cx="1079961" cy="408188"/>
          </a:xfrm>
          <a:prstGeom prst="rect">
            <a:avLst/>
          </a:prstGeom>
          <a:solidFill>
            <a:schemeClr val="accent6">
              <a:lumMod val="20000"/>
              <a:lumOff val="80000"/>
            </a:schemeClr>
          </a:solidFill>
          <a:ln w="9525">
            <a:solidFill>
              <a:schemeClr val="accent2"/>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電子署名</a:t>
            </a:r>
            <a:endParaRPr kumimoji="1" lang="ja-JP" altLang="en-US" sz="1400" dirty="0">
              <a:solidFill>
                <a:srgbClr val="FF0000"/>
              </a:solidFill>
              <a:latin typeface="游ゴシック" panose="020B0400000000000000" pitchFamily="50" charset="-128"/>
              <a:ea typeface="游ゴシック" panose="020B0400000000000000" pitchFamily="50" charset="-128"/>
            </a:endParaRPr>
          </a:p>
        </p:txBody>
      </p:sp>
      <p:sp>
        <p:nvSpPr>
          <p:cNvPr id="35" name="正方形/長方形 34"/>
          <p:cNvSpPr/>
          <p:nvPr/>
        </p:nvSpPr>
        <p:spPr bwMode="auto">
          <a:xfrm>
            <a:off x="6320745" y="4006976"/>
            <a:ext cx="1079961" cy="401057"/>
          </a:xfrm>
          <a:prstGeom prst="rect">
            <a:avLst/>
          </a:prstGeom>
          <a:solidFill>
            <a:schemeClr val="accent6">
              <a:lumMod val="20000"/>
              <a:lumOff val="80000"/>
            </a:schemeClr>
          </a:solidFill>
          <a:ln w="9525">
            <a:solidFill>
              <a:schemeClr val="accent2"/>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公的</a:t>
            </a:r>
            <a:endParaRPr lang="en-US" altLang="ja-JP" sz="1400" dirty="0" smtClean="0">
              <a:solidFill>
                <a:srgbClr val="FF0000"/>
              </a:solidFill>
              <a:latin typeface="游ゴシック" panose="020B0400000000000000" pitchFamily="50" charset="-128"/>
              <a:ea typeface="游ゴシック" panose="020B0400000000000000" pitchFamily="50" charset="-128"/>
            </a:endParaRPr>
          </a:p>
          <a:p>
            <a:pPr algn="ct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個人証明</a:t>
            </a:r>
            <a:endParaRPr lang="en-US" altLang="ja-JP" sz="1400" dirty="0" smtClean="0">
              <a:solidFill>
                <a:srgbClr val="FF0000"/>
              </a:solidFill>
              <a:latin typeface="游ゴシック" panose="020B0400000000000000" pitchFamily="50" charset="-128"/>
              <a:ea typeface="游ゴシック" panose="020B0400000000000000" pitchFamily="50" charset="-128"/>
            </a:endParaRPr>
          </a:p>
        </p:txBody>
      </p:sp>
      <p:sp>
        <p:nvSpPr>
          <p:cNvPr id="36" name="正方形/長方形 35"/>
          <p:cNvSpPr/>
          <p:nvPr/>
        </p:nvSpPr>
        <p:spPr bwMode="auto">
          <a:xfrm>
            <a:off x="7641427" y="2974837"/>
            <a:ext cx="1079961" cy="403216"/>
          </a:xfrm>
          <a:prstGeom prst="rect">
            <a:avLst/>
          </a:prstGeom>
          <a:solidFill>
            <a:schemeClr val="accent6">
              <a:lumMod val="20000"/>
              <a:lumOff val="80000"/>
            </a:schemeClr>
          </a:solidFill>
          <a:ln w="9525">
            <a:solidFill>
              <a:schemeClr val="accent2"/>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kumimoji="1" lang="ja-JP" altLang="en-US" sz="1400" dirty="0" smtClean="0">
                <a:solidFill>
                  <a:srgbClr val="FF0000"/>
                </a:solidFill>
                <a:latin typeface="游ゴシック" panose="020B0400000000000000" pitchFamily="50" charset="-128"/>
                <a:ea typeface="游ゴシック" panose="020B0400000000000000" pitchFamily="50" charset="-128"/>
              </a:rPr>
              <a:t>受付予約</a:t>
            </a:r>
            <a:endParaRPr kumimoji="1" lang="ja-JP" altLang="en-US" sz="1400" dirty="0">
              <a:solidFill>
                <a:srgbClr val="FF0000"/>
              </a:solidFill>
              <a:latin typeface="游ゴシック" panose="020B0400000000000000" pitchFamily="50" charset="-128"/>
              <a:ea typeface="游ゴシック" panose="020B0400000000000000" pitchFamily="50" charset="-128"/>
            </a:endParaRPr>
          </a:p>
        </p:txBody>
      </p:sp>
      <p:sp>
        <p:nvSpPr>
          <p:cNvPr id="37" name="正方形/長方形 36"/>
          <p:cNvSpPr/>
          <p:nvPr/>
        </p:nvSpPr>
        <p:spPr bwMode="auto">
          <a:xfrm>
            <a:off x="7641426" y="3496307"/>
            <a:ext cx="1079961" cy="401057"/>
          </a:xfrm>
          <a:prstGeom prst="rect">
            <a:avLst/>
          </a:prstGeom>
          <a:solidFill>
            <a:schemeClr val="accent6">
              <a:lumMod val="20000"/>
              <a:lumOff val="80000"/>
            </a:schemeClr>
          </a:solidFill>
          <a:ln w="9525">
            <a:solidFill>
              <a:schemeClr val="accent2"/>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lIns="72000" rIns="72000" rtlCol="0" anchor="ctr"/>
          <a:lstStyle/>
          <a:p>
            <a:pPr algn="ct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電子決済</a:t>
            </a:r>
            <a:endParaRPr kumimoji="1" lang="ja-JP" altLang="en-US" sz="1400" dirty="0">
              <a:solidFill>
                <a:srgbClr val="FF0000"/>
              </a:solidFill>
              <a:latin typeface="游ゴシック" panose="020B0400000000000000" pitchFamily="50" charset="-128"/>
              <a:ea typeface="游ゴシック" panose="020B0400000000000000" pitchFamily="50" charset="-128"/>
            </a:endParaRPr>
          </a:p>
        </p:txBody>
      </p:sp>
      <p:sp>
        <p:nvSpPr>
          <p:cNvPr id="2" name="ホームベース 1"/>
          <p:cNvSpPr/>
          <p:nvPr/>
        </p:nvSpPr>
        <p:spPr bwMode="auto">
          <a:xfrm>
            <a:off x="3199708" y="3979177"/>
            <a:ext cx="2880320" cy="648073"/>
          </a:xfrm>
          <a:prstGeom prst="homePlate">
            <a:avLst/>
          </a:prstGeom>
          <a:solidFill>
            <a:schemeClr val="accent6">
              <a:lumMod val="20000"/>
              <a:lumOff val="80000"/>
            </a:schemeClr>
          </a:solidFill>
          <a:ln w="9525" cap="flat" cmpd="sng" algn="ctr">
            <a:solidFill>
              <a:schemeClr val="accent4"/>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400" dirty="0">
                <a:latin typeface="游ゴシック" panose="020B0400000000000000" pitchFamily="50" charset="-128"/>
                <a:ea typeface="游ゴシック" panose="020B0400000000000000" pitchFamily="50" charset="-128"/>
              </a:rPr>
              <a:t>電子申請システムの機能</a:t>
            </a:r>
            <a:r>
              <a:rPr lang="ja-JP" altLang="en-US" sz="1400" dirty="0" smtClean="0">
                <a:latin typeface="游ゴシック" panose="020B0400000000000000" pitchFamily="50" charset="-128"/>
                <a:ea typeface="游ゴシック" panose="020B0400000000000000" pitchFamily="50" charset="-128"/>
              </a:rPr>
              <a:t>拡充</a:t>
            </a:r>
            <a:endParaRPr lang="ja-JP" altLang="en-US" sz="1400" dirty="0">
              <a:latin typeface="游ゴシック" panose="020B0400000000000000" pitchFamily="50" charset="-128"/>
              <a:ea typeface="游ゴシック" panose="020B0400000000000000" pitchFamily="50" charset="-128"/>
            </a:endParaRPr>
          </a:p>
        </p:txBody>
      </p:sp>
      <p:sp>
        <p:nvSpPr>
          <p:cNvPr id="30" name="ホームベース 29"/>
          <p:cNvSpPr/>
          <p:nvPr/>
        </p:nvSpPr>
        <p:spPr bwMode="auto">
          <a:xfrm>
            <a:off x="3199708" y="4869159"/>
            <a:ext cx="2880320" cy="648073"/>
          </a:xfrm>
          <a:prstGeom prst="homePlate">
            <a:avLst/>
          </a:prstGeom>
          <a:solidFill>
            <a:schemeClr val="accent6">
              <a:lumMod val="20000"/>
              <a:lumOff val="80000"/>
            </a:schemeClr>
          </a:solidFill>
          <a:ln w="9525" cap="flat" cmpd="sng" algn="ctr">
            <a:solidFill>
              <a:schemeClr val="accent4"/>
            </a:solidFill>
            <a:prstDash val="solid"/>
            <a:round/>
            <a:headEnd type="none" w="med" len="med"/>
            <a:tailEnd type="none" w="med" len="med"/>
          </a:ln>
          <a:effectLst/>
          <a:extLst/>
        </p:spPr>
        <p:txBody>
          <a:bodyPr wrap="none" lIns="72000" rIns="72000" rtlCol="0" anchor="ctr"/>
          <a:lstStyle/>
          <a:p>
            <a:pPr algn="ctr"/>
            <a:r>
              <a:rPr lang="ja-JP" altLang="en-US" sz="1400" dirty="0" smtClean="0">
                <a:latin typeface="游ゴシック" panose="020B0400000000000000" pitchFamily="50" charset="-128"/>
                <a:ea typeface="游ゴシック" panose="020B0400000000000000" pitchFamily="50" charset="-128"/>
              </a:rPr>
              <a:t>業務</a:t>
            </a:r>
            <a:r>
              <a:rPr lang="ja-JP" altLang="en-US" sz="1400" dirty="0">
                <a:latin typeface="游ゴシック" panose="020B0400000000000000" pitchFamily="50" charset="-128"/>
                <a:ea typeface="游ゴシック" panose="020B0400000000000000" pitchFamily="50" charset="-128"/>
              </a:rPr>
              <a:t>改革</a:t>
            </a:r>
            <a:r>
              <a:rPr lang="ja-JP" altLang="en-US" sz="1400" dirty="0" smtClean="0">
                <a:latin typeface="游ゴシック" panose="020B0400000000000000" pitchFamily="50" charset="-128"/>
                <a:ea typeface="游ゴシック" panose="020B0400000000000000" pitchFamily="50" charset="-128"/>
              </a:rPr>
              <a:t>の</a:t>
            </a:r>
            <a:r>
              <a:rPr lang="ja-JP" altLang="en-US" sz="1400" dirty="0">
                <a:latin typeface="游ゴシック" panose="020B0400000000000000" pitchFamily="50" charset="-128"/>
                <a:ea typeface="游ゴシック" panose="020B0400000000000000" pitchFamily="50" charset="-128"/>
              </a:rPr>
              <a:t>取組み</a:t>
            </a:r>
          </a:p>
        </p:txBody>
      </p:sp>
      <p:sp>
        <p:nvSpPr>
          <p:cNvPr id="31" name="ホームベース 30"/>
          <p:cNvSpPr/>
          <p:nvPr/>
        </p:nvSpPr>
        <p:spPr bwMode="auto">
          <a:xfrm>
            <a:off x="3199708" y="3029195"/>
            <a:ext cx="2880320" cy="648073"/>
          </a:xfrm>
          <a:prstGeom prst="homePlate">
            <a:avLst/>
          </a:prstGeom>
          <a:solidFill>
            <a:schemeClr val="accent6">
              <a:lumMod val="20000"/>
              <a:lumOff val="80000"/>
            </a:schemeClr>
          </a:solidFill>
          <a:ln w="9525" cap="flat" cmpd="sng" algn="ctr">
            <a:solidFill>
              <a:schemeClr val="accent4"/>
            </a:solidFill>
            <a:prstDash val="solid"/>
            <a:round/>
            <a:headEnd type="none" w="med" len="med"/>
            <a:tailEnd type="none" w="med" len="med"/>
          </a:ln>
          <a:effectLst/>
          <a:extLst/>
        </p:spPr>
        <p:txBody>
          <a:bodyPr wrap="none" lIns="72000" rIns="72000" rtlCol="0" anchor="ctr"/>
          <a:lstStyle/>
          <a:p>
            <a:pPr algn="ctr"/>
            <a:r>
              <a:rPr lang="ja-JP" altLang="en-US" sz="1400" dirty="0">
                <a:latin typeface="游ゴシック" panose="020B0400000000000000" pitchFamily="50" charset="-128"/>
                <a:ea typeface="游ゴシック" panose="020B0400000000000000" pitchFamily="50" charset="-128"/>
              </a:rPr>
              <a:t>行政手続きの分析と事務整理</a:t>
            </a:r>
          </a:p>
        </p:txBody>
      </p:sp>
      <p:sp>
        <p:nvSpPr>
          <p:cNvPr id="41" name="上矢印 79"/>
          <p:cNvSpPr/>
          <p:nvPr/>
        </p:nvSpPr>
        <p:spPr bwMode="auto">
          <a:xfrm>
            <a:off x="6302757" y="4694634"/>
            <a:ext cx="1897427" cy="1259259"/>
          </a:xfrm>
          <a:prstGeom prst="upArrow">
            <a:avLst>
              <a:gd name="adj1" fmla="val 75581"/>
              <a:gd name="adj2" fmla="val 50000"/>
            </a:avLst>
          </a:prstGeom>
          <a:solidFill>
            <a:sysClr val="window" lastClr="FFFFFF"/>
          </a:solidFill>
          <a:ln w="12700"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48" name="直方体 47"/>
          <p:cNvSpPr/>
          <p:nvPr/>
        </p:nvSpPr>
        <p:spPr bwMode="auto">
          <a:xfrm>
            <a:off x="7052987" y="5304960"/>
            <a:ext cx="520985" cy="434811"/>
          </a:xfrm>
          <a:prstGeom prst="cube">
            <a:avLst>
              <a:gd name="adj" fmla="val 55094"/>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pic>
        <p:nvPicPr>
          <p:cNvPr id="49" name="Picture 282" descr="j042895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60000" flipH="1">
            <a:off x="7046535" y="5132509"/>
            <a:ext cx="415925" cy="388937"/>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グループ化 49"/>
          <p:cNvGrpSpPr/>
          <p:nvPr/>
        </p:nvGrpSpPr>
        <p:grpSpPr>
          <a:xfrm flipH="1">
            <a:off x="8084525" y="5435503"/>
            <a:ext cx="399901" cy="560140"/>
            <a:chOff x="2477840" y="2603616"/>
            <a:chExt cx="399901" cy="560140"/>
          </a:xfrm>
        </p:grpSpPr>
        <p:pic>
          <p:nvPicPr>
            <p:cNvPr id="51" name="Picture 8" descr="C:\Users\aytanaka\AppData\Local\Microsoft\Windows\Temporary Internet Files\Content.IE5\4PO4UHMH\sgi01a201309200100[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340000">
              <a:off x="2477840" y="2673376"/>
              <a:ext cx="252000"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グループ化 51"/>
            <p:cNvGrpSpPr>
              <a:grpSpLocks noChangeAspect="1"/>
            </p:cNvGrpSpPr>
            <p:nvPr/>
          </p:nvGrpSpPr>
          <p:grpSpPr>
            <a:xfrm>
              <a:off x="2636580" y="2603616"/>
              <a:ext cx="241161" cy="560140"/>
              <a:chOff x="6862083" y="4374660"/>
              <a:chExt cx="200967" cy="466783"/>
            </a:xfrm>
          </p:grpSpPr>
          <p:sp>
            <p:nvSpPr>
              <p:cNvPr id="53" name="フローチャート: 手作業 52"/>
              <p:cNvSpPr>
                <a:spLocks/>
              </p:cNvSpPr>
              <p:nvPr/>
            </p:nvSpPr>
            <p:spPr bwMode="auto">
              <a:xfrm>
                <a:off x="6881450" y="4623860"/>
                <a:ext cx="132638" cy="217583"/>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54"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5" name="グループ化 54"/>
          <p:cNvGrpSpPr/>
          <p:nvPr/>
        </p:nvGrpSpPr>
        <p:grpSpPr>
          <a:xfrm>
            <a:off x="7502669" y="5143434"/>
            <a:ext cx="241164" cy="560309"/>
            <a:chOff x="1922982" y="2941291"/>
            <a:chExt cx="241164" cy="560309"/>
          </a:xfrm>
        </p:grpSpPr>
        <p:sp>
          <p:nvSpPr>
            <p:cNvPr id="56" name="フローチャート: 手作業 36"/>
            <p:cNvSpPr>
              <a:spLocks/>
            </p:cNvSpPr>
            <p:nvPr/>
          </p:nvSpPr>
          <p:spPr bwMode="auto">
            <a:xfrm>
              <a:off x="1963979" y="3240421"/>
              <a:ext cx="159168" cy="261179"/>
            </a:xfrm>
            <a:prstGeom prst="flowChartManualOperation">
              <a:avLst/>
            </a:prstGeom>
            <a:gradFill rotWithShape="0">
              <a:gsLst>
                <a:gs pos="0">
                  <a:srgbClr val="0085CA"/>
                </a:gs>
                <a:gs pos="2083">
                  <a:srgbClr val="0085CA"/>
                </a:gs>
                <a:gs pos="46001">
                  <a:srgbClr val="009DDD"/>
                </a:gs>
                <a:gs pos="100000">
                  <a:srgbClr val="7FC8ED"/>
                </a:gs>
              </a:gsLst>
              <a:lin ang="5400000"/>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2000" tIns="36000" rIns="72000" bIns="36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0000"/>
                </a:spcBef>
                <a:buClr>
                  <a:srgbClr val="FFCC66"/>
                </a:buClr>
              </a:pPr>
              <a:endParaRPr kumimoji="0" lang="ja-JP" altLang="en-US" sz="1200">
                <a:latin typeface="游ゴシック" panose="020B0400000000000000" pitchFamily="50" charset="-128"/>
                <a:ea typeface="游ゴシック" panose="020B0400000000000000" pitchFamily="50" charset="-128"/>
              </a:endParaRPr>
            </a:p>
          </p:txBody>
        </p:sp>
        <p:pic>
          <p:nvPicPr>
            <p:cNvPr id="57"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982" y="2941291"/>
              <a:ext cx="241164" cy="36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 name="グループ化 61"/>
          <p:cNvGrpSpPr/>
          <p:nvPr/>
        </p:nvGrpSpPr>
        <p:grpSpPr>
          <a:xfrm>
            <a:off x="437480" y="4581128"/>
            <a:ext cx="2550344" cy="1448192"/>
            <a:chOff x="338295" y="3366295"/>
            <a:chExt cx="3585633" cy="1790020"/>
          </a:xfrm>
        </p:grpSpPr>
        <p:grpSp>
          <p:nvGrpSpPr>
            <p:cNvPr id="63" name="グループ化 62"/>
            <p:cNvGrpSpPr/>
            <p:nvPr/>
          </p:nvGrpSpPr>
          <p:grpSpPr>
            <a:xfrm>
              <a:off x="338295" y="3366295"/>
              <a:ext cx="3585633" cy="1790020"/>
              <a:chOff x="2199041" y="1893890"/>
              <a:chExt cx="3585633" cy="1790020"/>
            </a:xfrm>
          </p:grpSpPr>
          <p:sp>
            <p:nvSpPr>
              <p:cNvPr id="125" name="平行四辺形 124"/>
              <p:cNvSpPr/>
              <p:nvPr/>
            </p:nvSpPr>
            <p:spPr bwMode="auto">
              <a:xfrm>
                <a:off x="2202980" y="2429279"/>
                <a:ext cx="3581694" cy="1245754"/>
              </a:xfrm>
              <a:prstGeom prst="parallelogram">
                <a:avLst>
                  <a:gd name="adj" fmla="val 68456"/>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26" name="フローチャート: 処理 125"/>
              <p:cNvSpPr/>
              <p:nvPr/>
            </p:nvSpPr>
            <p:spPr bwMode="auto">
              <a:xfrm>
                <a:off x="3059827" y="1893890"/>
                <a:ext cx="2724847" cy="533646"/>
              </a:xfrm>
              <a:prstGeom prst="flowChartProcess">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27" name="平行四辺形 126"/>
              <p:cNvSpPr/>
              <p:nvPr/>
            </p:nvSpPr>
            <p:spPr bwMode="auto">
              <a:xfrm rot="5400000" flipH="1">
                <a:off x="1739013" y="2356219"/>
                <a:ext cx="1787719" cy="867664"/>
              </a:xfrm>
              <a:prstGeom prst="parallelogram">
                <a:avLst>
                  <a:gd name="adj" fmla="val 144702"/>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nvGrpSpPr>
            <p:cNvPr id="64" name="グループ化 63"/>
            <p:cNvGrpSpPr/>
            <p:nvPr/>
          </p:nvGrpSpPr>
          <p:grpSpPr>
            <a:xfrm>
              <a:off x="1453884" y="3683010"/>
              <a:ext cx="860382" cy="505779"/>
              <a:chOff x="5570794" y="1470696"/>
              <a:chExt cx="860382" cy="505779"/>
            </a:xfrm>
          </p:grpSpPr>
          <p:grpSp>
            <p:nvGrpSpPr>
              <p:cNvPr id="120" name="グループ化 119"/>
              <p:cNvGrpSpPr/>
              <p:nvPr/>
            </p:nvGrpSpPr>
            <p:grpSpPr>
              <a:xfrm>
                <a:off x="5583725" y="1470696"/>
                <a:ext cx="834047" cy="505779"/>
                <a:chOff x="4756944" y="1928486"/>
                <a:chExt cx="834047" cy="505779"/>
              </a:xfrm>
            </p:grpSpPr>
            <p:sp>
              <p:nvSpPr>
                <p:cNvPr id="122" name="直方体 121"/>
                <p:cNvSpPr/>
                <p:nvPr/>
              </p:nvSpPr>
              <p:spPr bwMode="auto">
                <a:xfrm>
                  <a:off x="4756944" y="2225753"/>
                  <a:ext cx="834047" cy="208512"/>
                </a:xfrm>
                <a:prstGeom prst="cube">
                  <a:avLst>
                    <a:gd name="adj" fmla="val 3192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pic>
              <p:nvPicPr>
                <p:cNvPr id="123" name="Picture 26" descr="j043394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3908" y="1928486"/>
                  <a:ext cx="37719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26" descr="j043394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2057" y="1928486"/>
                  <a:ext cx="37719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1" name="正方形/長方形 120"/>
              <p:cNvSpPr/>
              <p:nvPr/>
            </p:nvSpPr>
            <p:spPr bwMode="auto">
              <a:xfrm>
                <a:off x="5570794" y="1483646"/>
                <a:ext cx="860382" cy="492829"/>
              </a:xfrm>
              <a:prstGeom prst="rect">
                <a:avLst/>
              </a:prstGeom>
              <a:solidFill>
                <a:srgbClr val="FFFFFF">
                  <a:alpha val="50196"/>
                </a:srgbClr>
              </a:solid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50000"/>
                  </a:spcBef>
                  <a:spcAft>
                    <a:spcPct val="0"/>
                  </a:spcAft>
                  <a:buClrTx/>
                  <a:buSzTx/>
                  <a:buFont typeface="Wingdings" pitchFamily="2" charset="2"/>
                  <a:buNone/>
                  <a:tabLst/>
                </a:pPr>
                <a:endParaRPr kumimoji="0" lang="ja-JP" altLang="en-US" sz="9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pic>
          <p:nvPicPr>
            <p:cNvPr id="65" name="図 64"/>
            <p:cNvPicPr>
              <a:picLocks noChangeAspect="1"/>
            </p:cNvPicPr>
            <p:nvPr/>
          </p:nvPicPr>
          <p:blipFill>
            <a:blip r:embed="rId6"/>
            <a:stretch>
              <a:fillRect/>
            </a:stretch>
          </p:blipFill>
          <p:spPr>
            <a:xfrm flipV="1">
              <a:off x="1338261" y="4925781"/>
              <a:ext cx="689864" cy="181045"/>
            </a:xfrm>
            <a:prstGeom prst="rect">
              <a:avLst/>
            </a:prstGeom>
          </p:spPr>
        </p:pic>
        <p:pic>
          <p:nvPicPr>
            <p:cNvPr id="66" name="図 65"/>
            <p:cNvPicPr>
              <a:picLocks noChangeAspect="1"/>
            </p:cNvPicPr>
            <p:nvPr/>
          </p:nvPicPr>
          <p:blipFill>
            <a:blip r:embed="rId6"/>
            <a:stretch>
              <a:fillRect/>
            </a:stretch>
          </p:blipFill>
          <p:spPr>
            <a:xfrm flipV="1">
              <a:off x="2087498" y="4931467"/>
              <a:ext cx="689864" cy="181045"/>
            </a:xfrm>
            <a:prstGeom prst="rect">
              <a:avLst/>
            </a:prstGeom>
          </p:spPr>
        </p:pic>
        <p:pic>
          <p:nvPicPr>
            <p:cNvPr id="67"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2039" y="4752319"/>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図 67"/>
            <p:cNvPicPr>
              <a:picLocks noChangeAspect="1"/>
            </p:cNvPicPr>
            <p:nvPr/>
          </p:nvPicPr>
          <p:blipFill>
            <a:blip r:embed="rId7"/>
            <a:stretch>
              <a:fillRect/>
            </a:stretch>
          </p:blipFill>
          <p:spPr>
            <a:xfrm>
              <a:off x="2470439" y="3667727"/>
              <a:ext cx="781686" cy="507811"/>
            </a:xfrm>
            <a:prstGeom prst="rect">
              <a:avLst/>
            </a:prstGeom>
          </p:spPr>
        </p:pic>
        <p:grpSp>
          <p:nvGrpSpPr>
            <p:cNvPr id="69" name="グループ化 68"/>
            <p:cNvGrpSpPr/>
            <p:nvPr/>
          </p:nvGrpSpPr>
          <p:grpSpPr>
            <a:xfrm>
              <a:off x="993975" y="3997236"/>
              <a:ext cx="1359579" cy="661051"/>
              <a:chOff x="1061719" y="4808301"/>
              <a:chExt cx="1359579" cy="661051"/>
            </a:xfrm>
          </p:grpSpPr>
          <p:pic>
            <p:nvPicPr>
              <p:cNvPr id="93" name="Picture 14" descr="j043262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3307"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4" descr="j043262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92341"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4" descr="j043262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65262"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直方体 95"/>
              <p:cNvSpPr/>
              <p:nvPr/>
            </p:nvSpPr>
            <p:spPr bwMode="auto">
              <a:xfrm>
                <a:off x="1061719" y="5099484"/>
                <a:ext cx="1359579" cy="217170"/>
              </a:xfrm>
              <a:prstGeom prst="cube">
                <a:avLst>
                  <a:gd name="adj" fmla="val 3876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97" name="直方体 96"/>
              <p:cNvSpPr/>
              <p:nvPr/>
            </p:nvSpPr>
            <p:spPr bwMode="auto">
              <a:xfrm>
                <a:off x="1515290" y="4865347"/>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98" name="グループ化 140"/>
              <p:cNvGrpSpPr>
                <a:grpSpLocks noChangeAspect="1"/>
              </p:cNvGrpSpPr>
              <p:nvPr/>
            </p:nvGrpSpPr>
            <p:grpSpPr bwMode="auto">
              <a:xfrm>
                <a:off x="1104285" y="5274878"/>
                <a:ext cx="312602" cy="188686"/>
                <a:chOff x="3463157" y="4553762"/>
                <a:chExt cx="355299" cy="214450"/>
              </a:xfrm>
            </p:grpSpPr>
            <p:sp>
              <p:nvSpPr>
                <p:cNvPr id="115" name="Freeform 364"/>
                <p:cNvSpPr>
                  <a:spLocks/>
                </p:cNvSpPr>
                <p:nvPr/>
              </p:nvSpPr>
              <p:spPr bwMode="auto">
                <a:xfrm>
                  <a:off x="3511200" y="4595949"/>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116"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117"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18"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19"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sp>
            <p:nvSpPr>
              <p:cNvPr id="99" name="直方体 98"/>
              <p:cNvSpPr/>
              <p:nvPr/>
            </p:nvSpPr>
            <p:spPr bwMode="auto">
              <a:xfrm>
                <a:off x="1884027" y="4865347"/>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00" name="直方体 99"/>
              <p:cNvSpPr/>
              <p:nvPr/>
            </p:nvSpPr>
            <p:spPr bwMode="auto">
              <a:xfrm>
                <a:off x="2251634" y="4860823"/>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101" name="グループ化 152"/>
              <p:cNvGrpSpPr>
                <a:grpSpLocks noChangeAspect="1"/>
              </p:cNvGrpSpPr>
              <p:nvPr/>
            </p:nvGrpSpPr>
            <p:grpSpPr bwMode="auto">
              <a:xfrm>
                <a:off x="1526709" y="5280222"/>
                <a:ext cx="312397" cy="189130"/>
                <a:chOff x="3463157" y="4553762"/>
                <a:chExt cx="355066" cy="214955"/>
              </a:xfrm>
            </p:grpSpPr>
            <p:sp>
              <p:nvSpPr>
                <p:cNvPr id="110" name="Freeform 364"/>
                <p:cNvSpPr>
                  <a:spLocks/>
                </p:cNvSpPr>
                <p:nvPr/>
              </p:nvSpPr>
              <p:spPr bwMode="auto">
                <a:xfrm>
                  <a:off x="3510600" y="4596454"/>
                  <a:ext cx="307257"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111"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112"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13"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14"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grpSp>
            <p:nvGrpSpPr>
              <p:cNvPr id="102" name="グループ化 153"/>
              <p:cNvGrpSpPr>
                <a:grpSpLocks noChangeAspect="1"/>
              </p:cNvGrpSpPr>
              <p:nvPr/>
            </p:nvGrpSpPr>
            <p:grpSpPr bwMode="auto">
              <a:xfrm>
                <a:off x="1941640" y="5280222"/>
                <a:ext cx="312397" cy="189130"/>
                <a:chOff x="3463157" y="4553762"/>
                <a:chExt cx="355066" cy="214955"/>
              </a:xfrm>
            </p:grpSpPr>
            <p:sp>
              <p:nvSpPr>
                <p:cNvPr id="105" name="Freeform 364"/>
                <p:cNvSpPr>
                  <a:spLocks/>
                </p:cNvSpPr>
                <p:nvPr/>
              </p:nvSpPr>
              <p:spPr bwMode="auto">
                <a:xfrm>
                  <a:off x="3510808" y="4596454"/>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106"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107"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08"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09"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pic>
            <p:nvPicPr>
              <p:cNvPr id="103" name="Picture 289" descr="MC900432599[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782301">
                <a:off x="1387561" y="4999914"/>
                <a:ext cx="298275" cy="29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7440" y="5087449"/>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 name="グループ化 69"/>
            <p:cNvGrpSpPr/>
            <p:nvPr/>
          </p:nvGrpSpPr>
          <p:grpSpPr>
            <a:xfrm>
              <a:off x="2398223" y="3997236"/>
              <a:ext cx="1012343" cy="661051"/>
              <a:chOff x="2463610" y="2711830"/>
              <a:chExt cx="1012343" cy="661051"/>
            </a:xfrm>
          </p:grpSpPr>
          <p:pic>
            <p:nvPicPr>
              <p:cNvPr id="75" name="Picture 14" descr="j043262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46996" y="2711830"/>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4" descr="j043262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9917" y="2711830"/>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直方体 76"/>
              <p:cNvSpPr/>
              <p:nvPr/>
            </p:nvSpPr>
            <p:spPr bwMode="auto">
              <a:xfrm>
                <a:off x="2463610" y="3003013"/>
                <a:ext cx="1012343" cy="216000"/>
              </a:xfrm>
              <a:prstGeom prst="cube">
                <a:avLst>
                  <a:gd name="adj" fmla="val 3876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78" name="直方体 77"/>
              <p:cNvSpPr/>
              <p:nvPr/>
            </p:nvSpPr>
            <p:spPr bwMode="auto">
              <a:xfrm>
                <a:off x="2938682" y="2768876"/>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79" name="直方体 78"/>
              <p:cNvSpPr/>
              <p:nvPr/>
            </p:nvSpPr>
            <p:spPr bwMode="auto">
              <a:xfrm>
                <a:off x="3306289" y="2764352"/>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80" name="グループ化 152"/>
              <p:cNvGrpSpPr>
                <a:grpSpLocks noChangeAspect="1"/>
              </p:cNvGrpSpPr>
              <p:nvPr/>
            </p:nvGrpSpPr>
            <p:grpSpPr bwMode="auto">
              <a:xfrm>
                <a:off x="2581364" y="3183751"/>
                <a:ext cx="312397" cy="189130"/>
                <a:chOff x="3463157" y="4553762"/>
                <a:chExt cx="355066" cy="214955"/>
              </a:xfrm>
            </p:grpSpPr>
            <p:sp>
              <p:nvSpPr>
                <p:cNvPr id="88" name="Freeform 364"/>
                <p:cNvSpPr>
                  <a:spLocks/>
                </p:cNvSpPr>
                <p:nvPr/>
              </p:nvSpPr>
              <p:spPr bwMode="auto">
                <a:xfrm>
                  <a:off x="3510600" y="4596454"/>
                  <a:ext cx="307257"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89"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90"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91"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92"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grpSp>
            <p:nvGrpSpPr>
              <p:cNvPr id="81" name="グループ化 153"/>
              <p:cNvGrpSpPr>
                <a:grpSpLocks noChangeAspect="1"/>
              </p:cNvGrpSpPr>
              <p:nvPr/>
            </p:nvGrpSpPr>
            <p:grpSpPr bwMode="auto">
              <a:xfrm>
                <a:off x="2996295" y="3183751"/>
                <a:ext cx="312397" cy="189130"/>
                <a:chOff x="3463157" y="4553762"/>
                <a:chExt cx="355066" cy="214955"/>
              </a:xfrm>
            </p:grpSpPr>
            <p:sp>
              <p:nvSpPr>
                <p:cNvPr id="83" name="Freeform 364"/>
                <p:cNvSpPr>
                  <a:spLocks/>
                </p:cNvSpPr>
                <p:nvPr/>
              </p:nvSpPr>
              <p:spPr bwMode="auto">
                <a:xfrm>
                  <a:off x="3510808" y="4596454"/>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84"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85"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86"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87"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pic>
            <p:nvPicPr>
              <p:cNvPr id="82"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2095" y="2990978"/>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 name="Picture 27" descr="MC900434809[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14073" y="4269089"/>
              <a:ext cx="420571" cy="42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 name="グループ化 71"/>
            <p:cNvGrpSpPr>
              <a:grpSpLocks noChangeAspect="1"/>
            </p:cNvGrpSpPr>
            <p:nvPr/>
          </p:nvGrpSpPr>
          <p:grpSpPr>
            <a:xfrm>
              <a:off x="700323" y="4396565"/>
              <a:ext cx="217436" cy="505042"/>
              <a:chOff x="6862083" y="4374660"/>
              <a:chExt cx="200967" cy="466790"/>
            </a:xfrm>
          </p:grpSpPr>
          <p:sp>
            <p:nvSpPr>
              <p:cNvPr id="73" name="フローチャート: 手作業 72"/>
              <p:cNvSpPr>
                <a:spLocks/>
              </p:cNvSpPr>
              <p:nvPr/>
            </p:nvSpPr>
            <p:spPr bwMode="auto">
              <a:xfrm>
                <a:off x="6896247" y="4623867"/>
                <a:ext cx="132638" cy="217583"/>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eaLnBrk="1" hangingPunct="1">
                  <a:lnSpc>
                    <a:spcPct val="100000"/>
                  </a:lnSpc>
                  <a:spcBef>
                    <a:spcPct val="20000"/>
                  </a:spcBef>
                  <a:buClr>
                    <a:srgbClr val="FFCC66"/>
                  </a:buClr>
                  <a:buFontTx/>
                  <a:buNone/>
                </a:pPr>
                <a:endParaRPr lang="ja-JP" altLang="en-US" sz="1200" b="0" dirty="0">
                  <a:solidFill>
                    <a:srgbClr val="000000"/>
                  </a:solidFill>
                  <a:latin typeface="游ゴシック" panose="020B0400000000000000" pitchFamily="50" charset="-128"/>
                  <a:ea typeface="游ゴシック" panose="020B0400000000000000" pitchFamily="50" charset="-128"/>
                </a:endParaRPr>
              </a:p>
            </p:txBody>
          </p:sp>
          <p:pic>
            <p:nvPicPr>
              <p:cNvPr id="74" name="Picture 28" descr="j04290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1" name="グループ化 130"/>
          <p:cNvGrpSpPr/>
          <p:nvPr/>
        </p:nvGrpSpPr>
        <p:grpSpPr>
          <a:xfrm>
            <a:off x="7772171" y="4221088"/>
            <a:ext cx="813973" cy="642974"/>
            <a:chOff x="6446466" y="2401814"/>
            <a:chExt cx="813973" cy="642974"/>
          </a:xfrm>
        </p:grpSpPr>
        <p:pic>
          <p:nvPicPr>
            <p:cNvPr id="132" name="Picture 7" descr="C:\Users\aytanaka\AppData\Local\Microsoft\Windows\Temporary Internet Files\Content.IE5\4PO4UHMH\lgi01a201401161600[1].jpg"/>
            <p:cNvPicPr>
              <a:picLocks noChangeAspect="1" noChangeArrowheads="1"/>
            </p:cNvPicPr>
            <p:nvPr/>
          </p:nvPicPr>
          <p:blipFill>
            <a:blip r:embed="rId11"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12">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446466" y="2607123"/>
              <a:ext cx="437665" cy="437665"/>
            </a:xfrm>
            <a:prstGeom prst="rect">
              <a:avLst/>
            </a:prstGeom>
            <a:noFill/>
            <a:extLst>
              <a:ext uri="{909E8E84-426E-40DD-AFC4-6F175D3DCCD1}">
                <a14:hiddenFill xmlns:a14="http://schemas.microsoft.com/office/drawing/2010/main">
                  <a:solidFill>
                    <a:srgbClr val="FFFFFF"/>
                  </a:solidFill>
                </a14:hiddenFill>
              </a:ext>
            </a:extLst>
          </p:spPr>
        </p:pic>
        <p:sp>
          <p:nvSpPr>
            <p:cNvPr id="133" name="稲妻 132"/>
            <p:cNvSpPr/>
            <p:nvPr/>
          </p:nvSpPr>
          <p:spPr bwMode="auto">
            <a:xfrm rot="20718179" flipH="1">
              <a:off x="6900439" y="2401814"/>
              <a:ext cx="360000" cy="216000"/>
            </a:xfrm>
            <a:prstGeom prst="lightningBolt">
              <a:avLst/>
            </a:prstGeom>
            <a:solidFill>
              <a:srgbClr val="FFFF99"/>
            </a:solidFill>
            <a:ln w="9525" cap="flat" cmpd="sng" algn="ctr">
              <a:solidFill>
                <a:schemeClr val="accent2"/>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332542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539552" y="1124744"/>
            <a:ext cx="8375848" cy="2558109"/>
          </a:xfrm>
          <a:prstGeom prst="rect">
            <a:avLst/>
          </a:prstGeom>
          <a:ln w="9525">
            <a:headEnd/>
            <a:tailEnd/>
          </a:ln>
        </p:spPr>
        <p:style>
          <a:lnRef idx="2">
            <a:schemeClr val="dk1"/>
          </a:lnRef>
          <a:fillRef idx="1">
            <a:schemeClr val="lt1"/>
          </a:fillRef>
          <a:effectRef idx="0">
            <a:schemeClr val="dk1"/>
          </a:effectRef>
          <a:fontRef idx="minor">
            <a:schemeClr val="dk1"/>
          </a:fontRef>
        </p:style>
        <p:txBody>
          <a:bodyPr lIns="0" tIns="46800" rIns="72000" bIns="46800" anchor="ctr"/>
          <a:lstStyle/>
          <a:p>
            <a:pPr marL="438150" lvl="1" indent="-171450" latinLnBrk="1">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現行</a:t>
            </a:r>
            <a:r>
              <a:rPr lang="ja-JP" altLang="en-US" sz="1200" dirty="0">
                <a:latin typeface="游ゴシック" panose="020B0400000000000000" pitchFamily="50" charset="-128"/>
                <a:ea typeface="游ゴシック" panose="020B0400000000000000" pitchFamily="50" charset="-128"/>
              </a:rPr>
              <a:t>の電子申請・</a:t>
            </a:r>
            <a:r>
              <a:rPr lang="ja-JP" altLang="en-US" sz="1200" dirty="0" smtClean="0">
                <a:latin typeface="游ゴシック" panose="020B0400000000000000" pitchFamily="50" charset="-128"/>
                <a:ea typeface="游ゴシック" panose="020B0400000000000000" pitchFamily="50" charset="-128"/>
              </a:rPr>
              <a:t>オンラインアンケートシステム（以下「現行システム」という。）では、インターネット上</a:t>
            </a:r>
            <a:r>
              <a:rPr lang="ja-JP" altLang="en-US" sz="1200" dirty="0">
                <a:latin typeface="游ゴシック" panose="020B0400000000000000" pitchFamily="50" charset="-128"/>
                <a:ea typeface="游ゴシック" panose="020B0400000000000000" pitchFamily="50" charset="-128"/>
              </a:rPr>
              <a:t>での本人確認や手数料の支払い等に対応していないため、簡易的</a:t>
            </a:r>
            <a:r>
              <a:rPr lang="ja-JP" altLang="en-US" sz="1200" dirty="0" smtClean="0">
                <a:latin typeface="游ゴシック" panose="020B0400000000000000" pitchFamily="50" charset="-128"/>
                <a:ea typeface="游ゴシック" panose="020B0400000000000000" pitchFamily="50" charset="-128"/>
              </a:rPr>
              <a:t>な行政</a:t>
            </a:r>
            <a:r>
              <a:rPr lang="ja-JP" altLang="en-US" sz="1200" dirty="0">
                <a:latin typeface="游ゴシック" panose="020B0400000000000000" pitchFamily="50" charset="-128"/>
                <a:ea typeface="游ゴシック" panose="020B0400000000000000" pitchFamily="50" charset="-128"/>
              </a:rPr>
              <a:t>手続きしかオンライン化が実現できて</a:t>
            </a:r>
            <a:r>
              <a:rPr lang="ja-JP" altLang="en-US" sz="1200" dirty="0" smtClean="0">
                <a:latin typeface="游ゴシック" panose="020B0400000000000000" pitchFamily="50" charset="-128"/>
                <a:ea typeface="游ゴシック" panose="020B0400000000000000" pitchFamily="50" charset="-128"/>
              </a:rPr>
              <a:t>いない。</a:t>
            </a:r>
            <a:endParaRPr lang="en-US" altLang="ja-JP" sz="1200" dirty="0">
              <a:latin typeface="游ゴシック" panose="020B0400000000000000" pitchFamily="50" charset="-128"/>
              <a:ea typeface="游ゴシック" panose="020B0400000000000000" pitchFamily="50" charset="-128"/>
            </a:endParaRPr>
          </a:p>
          <a:p>
            <a:pPr marL="266700" lvl="1" latinLnBrk="1"/>
            <a:endParaRPr lang="en-US" altLang="ja-JP" sz="1200" dirty="0">
              <a:latin typeface="游ゴシック" panose="020B0400000000000000" pitchFamily="50" charset="-128"/>
              <a:ea typeface="游ゴシック" panose="020B0400000000000000" pitchFamily="50" charset="-128"/>
            </a:endParaRPr>
          </a:p>
          <a:p>
            <a:pPr marL="438150" lvl="1" indent="-171450" latinLnBrk="1">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現在</a:t>
            </a:r>
            <a:r>
              <a:rPr lang="ja-JP" altLang="en-US" sz="1200" dirty="0" smtClean="0">
                <a:latin typeface="游ゴシック" panose="020B0400000000000000" pitchFamily="50" charset="-128"/>
                <a:ea typeface="游ゴシック" panose="020B0400000000000000" pitchFamily="50" charset="-128"/>
              </a:rPr>
              <a:t>は</a:t>
            </a:r>
            <a:r>
              <a:rPr lang="ja-JP" altLang="en-US" sz="1200" dirty="0">
                <a:latin typeface="游ゴシック" panose="020B0400000000000000" pitchFamily="50" charset="-128"/>
                <a:ea typeface="游ゴシック" panose="020B0400000000000000" pitchFamily="50" charset="-128"/>
              </a:rPr>
              <a:t>スマートフォンの利用を前提としたサービスが急速に拡大し、クラウドなどの</a:t>
            </a:r>
            <a:r>
              <a:rPr lang="en-US" altLang="ja-JP" sz="1200" dirty="0">
                <a:latin typeface="游ゴシック" panose="020B0400000000000000" pitchFamily="50" charset="-128"/>
                <a:ea typeface="游ゴシック" panose="020B0400000000000000" pitchFamily="50" charset="-128"/>
              </a:rPr>
              <a:t>ICT</a:t>
            </a:r>
            <a:r>
              <a:rPr lang="ja-JP" altLang="en-US" sz="1200" dirty="0">
                <a:latin typeface="游ゴシック" panose="020B0400000000000000" pitchFamily="50" charset="-128"/>
                <a:ea typeface="游ゴシック" panose="020B0400000000000000" pitchFamily="50" charset="-128"/>
              </a:rPr>
              <a:t>技術の低廉化・多様化が</a:t>
            </a:r>
            <a:r>
              <a:rPr lang="ja-JP" altLang="en-US" sz="1200" dirty="0" smtClean="0">
                <a:latin typeface="游ゴシック" panose="020B0400000000000000" pitchFamily="50" charset="-128"/>
                <a:ea typeface="游ゴシック" panose="020B0400000000000000" pitchFamily="50" charset="-128"/>
              </a:rPr>
              <a:t>進んでいる</a:t>
            </a:r>
            <a:r>
              <a:rPr lang="ja-JP" altLang="en-US" sz="1200" dirty="0">
                <a:latin typeface="游ゴシック" panose="020B0400000000000000" pitchFamily="50" charset="-128"/>
                <a:ea typeface="游ゴシック" panose="020B0400000000000000" pitchFamily="50" charset="-128"/>
              </a:rPr>
              <a:t>。</a:t>
            </a:r>
            <a:endParaRPr lang="en-US" altLang="ja-JP" sz="1200" dirty="0">
              <a:latin typeface="游ゴシック" panose="020B0400000000000000" pitchFamily="50" charset="-128"/>
              <a:ea typeface="游ゴシック" panose="020B0400000000000000" pitchFamily="50" charset="-128"/>
            </a:endParaRPr>
          </a:p>
          <a:p>
            <a:pPr marL="438150" lvl="1" indent="-171450" latinLnBrk="1">
              <a:buFont typeface="Arial" panose="020B0604020202020204" pitchFamily="34" charset="0"/>
              <a:buChar char="•"/>
            </a:pPr>
            <a:endParaRPr lang="en-US" altLang="ja-JP" sz="1200" dirty="0">
              <a:latin typeface="游ゴシック" panose="020B0400000000000000" pitchFamily="50" charset="-128"/>
              <a:ea typeface="游ゴシック" panose="020B0400000000000000" pitchFamily="50" charset="-128"/>
            </a:endParaRPr>
          </a:p>
          <a:p>
            <a:pPr marL="438150" lvl="1" indent="-171450" latinLnBrk="1">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自宅</a:t>
            </a:r>
            <a:r>
              <a:rPr lang="ja-JP" altLang="en-US" sz="1200" dirty="0">
                <a:latin typeface="游ゴシック" panose="020B0400000000000000" pitchFamily="50" charset="-128"/>
                <a:ea typeface="游ゴシック" panose="020B0400000000000000" pitchFamily="50" charset="-128"/>
              </a:rPr>
              <a:t>にいながら買い物や遠隔コミュニケーション、銀行手続き等、様々なサービスが簡単かつ迅速に受けられるようになった現在</a:t>
            </a:r>
            <a:r>
              <a:rPr lang="ja-JP" altLang="en-US" sz="1200" dirty="0" smtClean="0">
                <a:latin typeface="游ゴシック" panose="020B0400000000000000" pitchFamily="50" charset="-128"/>
                <a:ea typeface="游ゴシック" panose="020B0400000000000000" pitchFamily="50" charset="-128"/>
              </a:rPr>
              <a:t>、市民</a:t>
            </a:r>
            <a:r>
              <a:rPr lang="ja-JP" altLang="en-US" sz="1200" dirty="0">
                <a:latin typeface="游ゴシック" panose="020B0400000000000000" pitchFamily="50" charset="-128"/>
                <a:ea typeface="游ゴシック" panose="020B0400000000000000" pitchFamily="50" charset="-128"/>
              </a:rPr>
              <a:t>からは、行政への申請・手続きについても、民間サービス同様にオンラインで完結出来るようなサービスが求められている。</a:t>
            </a:r>
            <a:endParaRPr lang="en-US" altLang="ja-JP" sz="1200" dirty="0">
              <a:latin typeface="游ゴシック" panose="020B0400000000000000" pitchFamily="50" charset="-128"/>
              <a:ea typeface="游ゴシック" panose="020B0400000000000000" pitchFamily="50" charset="-128"/>
            </a:endParaRPr>
          </a:p>
          <a:p>
            <a:pPr marL="438150" lvl="1" indent="-171450" latinLnBrk="1">
              <a:buFont typeface="Arial" panose="020B0604020202020204" pitchFamily="34" charset="0"/>
              <a:buChar char="•"/>
            </a:pPr>
            <a:endParaRPr lang="en-US" altLang="ja-JP" sz="1200" dirty="0">
              <a:latin typeface="游ゴシック" panose="020B0400000000000000" pitchFamily="50" charset="-128"/>
              <a:ea typeface="游ゴシック" panose="020B0400000000000000" pitchFamily="50" charset="-128"/>
            </a:endParaRPr>
          </a:p>
          <a:p>
            <a:pPr marL="438150" lvl="1" indent="-171450" latinLnBrk="1">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平成</a:t>
            </a:r>
            <a:r>
              <a:rPr lang="en-US" altLang="ja-JP" sz="1200" dirty="0">
                <a:latin typeface="游ゴシック" panose="020B0400000000000000" pitchFamily="50" charset="-128"/>
                <a:ea typeface="游ゴシック" panose="020B0400000000000000" pitchFamily="50" charset="-128"/>
              </a:rPr>
              <a:t>28</a:t>
            </a:r>
            <a:r>
              <a:rPr lang="ja-JP" altLang="en-US" sz="1200" dirty="0">
                <a:latin typeface="游ゴシック" panose="020B0400000000000000" pitchFamily="50" charset="-128"/>
                <a:ea typeface="游ゴシック" panose="020B0400000000000000" pitchFamily="50" charset="-128"/>
              </a:rPr>
              <a:t>年</a:t>
            </a:r>
            <a:r>
              <a:rPr lang="en-US" altLang="ja-JP" sz="1200" dirty="0">
                <a:latin typeface="游ゴシック" panose="020B0400000000000000" pitchFamily="50" charset="-128"/>
                <a:ea typeface="游ゴシック" panose="020B0400000000000000" pitchFamily="50" charset="-128"/>
              </a:rPr>
              <a:t>12</a:t>
            </a:r>
            <a:r>
              <a:rPr lang="ja-JP" altLang="en-US" sz="1200" dirty="0">
                <a:latin typeface="游ゴシック" panose="020B0400000000000000" pitchFamily="50" charset="-128"/>
                <a:ea typeface="游ゴシック" panose="020B0400000000000000" pitchFamily="50" charset="-128"/>
              </a:rPr>
              <a:t>月に施行された「官民データ活用推進基本法」では、行政手続きに係るオンライン利用の原則化が定められている</a:t>
            </a:r>
            <a:r>
              <a:rPr lang="ja-JP" altLang="en-US" sz="1100" dirty="0" smtClean="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p:txBody>
      </p:sp>
      <p:grpSp>
        <p:nvGrpSpPr>
          <p:cNvPr id="6" name="Group 19"/>
          <p:cNvGrpSpPr>
            <a:grpSpLocks/>
          </p:cNvGrpSpPr>
          <p:nvPr/>
        </p:nvGrpSpPr>
        <p:grpSpPr bwMode="auto">
          <a:xfrm>
            <a:off x="75581" y="1015901"/>
            <a:ext cx="594620" cy="468883"/>
            <a:chOff x="734" y="3895"/>
            <a:chExt cx="250" cy="250"/>
          </a:xfrm>
        </p:grpSpPr>
        <p:sp>
          <p:nvSpPr>
            <p:cNvPr id="7" name="Oval 20"/>
            <p:cNvSpPr>
              <a:spLocks noChangeArrowheads="1"/>
            </p:cNvSpPr>
            <p:nvPr/>
          </p:nvSpPr>
          <p:spPr bwMode="auto">
            <a:xfrm>
              <a:off x="734" y="3895"/>
              <a:ext cx="250" cy="250"/>
            </a:xfrm>
            <a:prstGeom prst="ellipse">
              <a:avLst/>
            </a:prstGeom>
            <a:solidFill>
              <a:srgbClr val="FFFFFF"/>
            </a:solidFill>
            <a:ln w="6350" algn="ctr">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46800" rIns="0" bIns="46800" anchor="ctr"/>
            <a:lstStyle>
              <a:lvl1pPr>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1pPr>
              <a:lvl2pPr marL="742950" indent="-28575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2pPr>
              <a:lvl3pPr marL="11430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3pPr>
              <a:lvl4pPr marL="16002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4pPr>
              <a:lvl5pPr marL="20574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9pPr>
            </a:lstStyle>
            <a:p>
              <a:pPr algn="ctr">
                <a:spcBef>
                  <a:spcPct val="0"/>
                </a:spcBef>
                <a:buClrTx/>
                <a:buFontTx/>
                <a:buNone/>
                <a:defRPr/>
              </a:pPr>
              <a:endParaRPr lang="ja-JP" altLang="en-US" sz="900" b="1">
                <a:solidFill>
                  <a:schemeClr val="bg1"/>
                </a:solidFill>
                <a:latin typeface="游ゴシック" panose="020B0400000000000000" pitchFamily="50" charset="-128"/>
                <a:ea typeface="游ゴシック" panose="020B0400000000000000" pitchFamily="50" charset="-128"/>
              </a:endParaRPr>
            </a:p>
          </p:txBody>
        </p:sp>
        <p:sp>
          <p:nvSpPr>
            <p:cNvPr id="8" name="Oval 21"/>
            <p:cNvSpPr>
              <a:spLocks noChangeArrowheads="1"/>
            </p:cNvSpPr>
            <p:nvPr/>
          </p:nvSpPr>
          <p:spPr bwMode="auto">
            <a:xfrm>
              <a:off x="759" y="3920"/>
              <a:ext cx="199" cy="199"/>
            </a:xfrm>
            <a:prstGeom prst="ellipse">
              <a:avLst/>
            </a:prstGeom>
            <a:solidFill>
              <a:srgbClr val="AB2B3C"/>
            </a:solidFill>
            <a:ln w="6350" algn="ctr">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46800" rIns="0" bIns="46800" anchor="ctr"/>
            <a:lstStyle>
              <a:lvl1pPr>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1pPr>
              <a:lvl2pPr marL="742950" indent="-28575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2pPr>
              <a:lvl3pPr marL="11430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3pPr>
              <a:lvl4pPr marL="16002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4pPr>
              <a:lvl5pPr marL="20574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9pPr>
            </a:lstStyle>
            <a:p>
              <a:pPr algn="ctr">
                <a:spcBef>
                  <a:spcPct val="0"/>
                </a:spcBef>
                <a:buClrTx/>
                <a:buFontTx/>
                <a:buNone/>
                <a:defRPr/>
              </a:pPr>
              <a:r>
                <a:rPr lang="ja-JP" altLang="en-US" sz="1200" b="1" dirty="0" smtClean="0">
                  <a:solidFill>
                    <a:srgbClr val="FFFFFF"/>
                  </a:solidFill>
                  <a:latin typeface="游ゴシック" panose="020B0400000000000000" pitchFamily="50" charset="-128"/>
                  <a:ea typeface="游ゴシック" panose="020B0400000000000000" pitchFamily="50" charset="-128"/>
                </a:rPr>
                <a:t>背景</a:t>
              </a:r>
              <a:endParaRPr lang="ja-JP" altLang="en-US" sz="1200" b="1" dirty="0">
                <a:solidFill>
                  <a:srgbClr val="FFFFFF"/>
                </a:solidFill>
                <a:latin typeface="游ゴシック" panose="020B0400000000000000" pitchFamily="50" charset="-128"/>
                <a:ea typeface="游ゴシック" panose="020B0400000000000000" pitchFamily="50" charset="-128"/>
              </a:endParaRPr>
            </a:p>
          </p:txBody>
        </p:sp>
      </p:grpSp>
      <p:sp>
        <p:nvSpPr>
          <p:cNvPr id="9" name="Rectangle 8"/>
          <p:cNvSpPr>
            <a:spLocks noChangeArrowheads="1"/>
          </p:cNvSpPr>
          <p:nvPr/>
        </p:nvSpPr>
        <p:spPr bwMode="auto">
          <a:xfrm>
            <a:off x="539552" y="4017022"/>
            <a:ext cx="8375848" cy="2317549"/>
          </a:xfrm>
          <a:prstGeom prst="rect">
            <a:avLst/>
          </a:prstGeom>
          <a:ln w="9525">
            <a:headEnd/>
            <a:tailEnd/>
          </a:ln>
        </p:spPr>
        <p:style>
          <a:lnRef idx="2">
            <a:schemeClr val="dk1"/>
          </a:lnRef>
          <a:fillRef idx="1">
            <a:schemeClr val="lt1"/>
          </a:fillRef>
          <a:effectRef idx="0">
            <a:schemeClr val="dk1"/>
          </a:effectRef>
          <a:fontRef idx="minor">
            <a:schemeClr val="dk1"/>
          </a:fontRef>
        </p:style>
        <p:txBody>
          <a:bodyPr lIns="0" tIns="46800" rIns="72000" bIns="46800" anchor="ctr"/>
          <a:lstStyle/>
          <a:p>
            <a:pPr marL="438150" indent="-171450" latinLnBrk="1">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本市</a:t>
            </a:r>
            <a:r>
              <a:rPr lang="ja-JP" altLang="en-US" sz="1200" dirty="0">
                <a:latin typeface="游ゴシック" panose="020B0400000000000000" pitchFamily="50" charset="-128"/>
                <a:ea typeface="游ゴシック" panose="020B0400000000000000" pitchFamily="50" charset="-128"/>
              </a:rPr>
              <a:t>では更なる市民サービスの向上と業務の効率化に向け、現状の課題を洗い出すとともに、他の自治体や海外の先進事例も参考としながら、電子申請システムの再構築を基本に将来的にはほぼ全ての行政手続きのオンライン化</a:t>
            </a:r>
            <a:r>
              <a:rPr lang="ja-JP" altLang="en-US" sz="1200" dirty="0" smtClean="0">
                <a:latin typeface="游ゴシック" panose="020B0400000000000000" pitchFamily="50" charset="-128"/>
                <a:ea typeface="游ゴシック" panose="020B0400000000000000" pitchFamily="50" charset="-128"/>
              </a:rPr>
              <a:t>をめざすこと</a:t>
            </a:r>
            <a:r>
              <a:rPr lang="ja-JP" altLang="en-US" sz="1200" dirty="0">
                <a:latin typeface="游ゴシック" panose="020B0400000000000000" pitchFamily="50" charset="-128"/>
                <a:ea typeface="游ゴシック" panose="020B0400000000000000" pitchFamily="50" charset="-128"/>
              </a:rPr>
              <a:t>とする。</a:t>
            </a:r>
            <a:endParaRPr lang="en-US" altLang="ja-JP" sz="1200" dirty="0">
              <a:latin typeface="游ゴシック" panose="020B0400000000000000" pitchFamily="50" charset="-128"/>
              <a:ea typeface="游ゴシック" panose="020B0400000000000000" pitchFamily="50" charset="-128"/>
            </a:endParaRPr>
          </a:p>
          <a:p>
            <a:pPr marL="266700" latinLnBrk="1"/>
            <a:endParaRPr lang="en-US" altLang="ja-JP" sz="1200" dirty="0">
              <a:latin typeface="游ゴシック" panose="020B0400000000000000" pitchFamily="50" charset="-128"/>
              <a:ea typeface="游ゴシック" panose="020B0400000000000000" pitchFamily="50" charset="-128"/>
            </a:endParaRPr>
          </a:p>
          <a:p>
            <a:pPr marL="438150" indent="-171450" latinLnBrk="1">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システム面においては、電子</a:t>
            </a:r>
            <a:r>
              <a:rPr lang="ja-JP" altLang="en-US" sz="1200" dirty="0">
                <a:latin typeface="游ゴシック" panose="020B0400000000000000" pitchFamily="50" charset="-128"/>
                <a:ea typeface="游ゴシック" panose="020B0400000000000000" pitchFamily="50" charset="-128"/>
              </a:rPr>
              <a:t>申請システムの再構築に合わせた機能拡充を行う</a:t>
            </a:r>
            <a:r>
              <a:rPr lang="ja-JP" altLang="en-US" sz="1200" dirty="0" smtClean="0">
                <a:latin typeface="游ゴシック" panose="020B0400000000000000" pitchFamily="50" charset="-128"/>
                <a:ea typeface="游ゴシック" panose="020B0400000000000000" pitchFamily="50" charset="-128"/>
              </a:rPr>
              <a:t>。</a:t>
            </a:r>
            <a:endParaRPr lang="en-US" altLang="ja-JP" sz="1200" dirty="0" smtClean="0">
              <a:latin typeface="游ゴシック" panose="020B0400000000000000" pitchFamily="50" charset="-128"/>
              <a:ea typeface="游ゴシック" panose="020B0400000000000000" pitchFamily="50" charset="-128"/>
            </a:endParaRPr>
          </a:p>
          <a:p>
            <a:pPr marL="438150" indent="-171450" latinLnBrk="1">
              <a:buFont typeface="Arial" panose="020B0604020202020204" pitchFamily="34" charset="0"/>
              <a:buChar char="•"/>
            </a:pPr>
            <a:endParaRPr lang="en-US" altLang="ja-JP" sz="1200" dirty="0">
              <a:latin typeface="游ゴシック" panose="020B0400000000000000" pitchFamily="50" charset="-128"/>
              <a:ea typeface="游ゴシック" panose="020B0400000000000000" pitchFamily="50" charset="-128"/>
            </a:endParaRPr>
          </a:p>
          <a:p>
            <a:pPr marL="438150" indent="-171450" latinLnBrk="1">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各所属</a:t>
            </a:r>
            <a:r>
              <a:rPr lang="ja-JP" altLang="en-US" sz="1200" dirty="0">
                <a:latin typeface="游ゴシック" panose="020B0400000000000000" pitchFamily="50" charset="-128"/>
                <a:ea typeface="游ゴシック" panose="020B0400000000000000" pitchFamily="50" charset="-128"/>
              </a:rPr>
              <a:t>においては、電子申請システムの利用を基本とした行政手続きのオンライン化を促進</a:t>
            </a:r>
            <a:r>
              <a:rPr lang="ja-JP" altLang="en-US" sz="1200" dirty="0" smtClean="0">
                <a:latin typeface="游ゴシック" panose="020B0400000000000000" pitchFamily="50" charset="-128"/>
                <a:ea typeface="游ゴシック" panose="020B0400000000000000" pitchFamily="50" charset="-128"/>
              </a:rPr>
              <a:t>するとともに、不要な事務処理の削減を図る。</a:t>
            </a:r>
            <a:endParaRPr lang="en-US" altLang="ja-JP" sz="1200" dirty="0" smtClean="0">
              <a:latin typeface="游ゴシック" panose="020B0400000000000000" pitchFamily="50" charset="-128"/>
              <a:ea typeface="游ゴシック" panose="020B0400000000000000" pitchFamily="50" charset="-128"/>
            </a:endParaRPr>
          </a:p>
          <a:p>
            <a:pPr marL="438150" indent="-171450" latinLnBrk="1">
              <a:buFont typeface="Arial" panose="020B0604020202020204" pitchFamily="34" charset="0"/>
              <a:buChar char="•"/>
            </a:pPr>
            <a:endParaRPr lang="en-US" altLang="ja-JP" sz="1200" dirty="0">
              <a:latin typeface="游ゴシック" panose="020B0400000000000000" pitchFamily="50" charset="-128"/>
              <a:ea typeface="游ゴシック" panose="020B0400000000000000" pitchFamily="50" charset="-128"/>
            </a:endParaRPr>
          </a:p>
          <a:p>
            <a:pPr marL="438150" indent="-171450" latinLnBrk="1">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市政</a:t>
            </a:r>
            <a:r>
              <a:rPr lang="ja-JP" altLang="en-US" sz="1200" dirty="0">
                <a:latin typeface="游ゴシック" panose="020B0400000000000000" pitchFamily="50" charset="-128"/>
                <a:ea typeface="游ゴシック" panose="020B0400000000000000" pitchFamily="50" charset="-128"/>
              </a:rPr>
              <a:t>改革室を中心とした業務</a:t>
            </a:r>
            <a:r>
              <a:rPr lang="ja-JP" altLang="en-US" sz="1200" dirty="0" smtClean="0">
                <a:latin typeface="游ゴシック" panose="020B0400000000000000" pitchFamily="50" charset="-128"/>
                <a:ea typeface="游ゴシック" panose="020B0400000000000000" pitchFamily="50" charset="-128"/>
              </a:rPr>
              <a:t>改革</a:t>
            </a:r>
            <a:r>
              <a:rPr lang="ja-JP" altLang="en-US" sz="1200" dirty="0">
                <a:latin typeface="游ゴシック" panose="020B0400000000000000" pitchFamily="50" charset="-128"/>
                <a:ea typeface="游ゴシック" panose="020B0400000000000000" pitchFamily="50" charset="-128"/>
              </a:rPr>
              <a:t>の取組</a:t>
            </a:r>
            <a:r>
              <a:rPr lang="ja-JP" altLang="en-US" sz="1200" dirty="0" smtClean="0">
                <a:latin typeface="游ゴシック" panose="020B0400000000000000" pitchFamily="50" charset="-128"/>
                <a:ea typeface="游ゴシック" panose="020B0400000000000000" pitchFamily="50" charset="-128"/>
              </a:rPr>
              <a:t>と</a:t>
            </a:r>
            <a:r>
              <a:rPr lang="ja-JP" altLang="en-US" sz="1200" dirty="0">
                <a:latin typeface="游ゴシック" panose="020B0400000000000000" pitchFamily="50" charset="-128"/>
                <a:ea typeface="游ゴシック" panose="020B0400000000000000" pitchFamily="50" charset="-128"/>
              </a:rPr>
              <a:t>連携し、オンライン化・電子化をベースとした</a:t>
            </a:r>
            <a:r>
              <a:rPr lang="ja-JP" altLang="en-US" sz="1200" dirty="0" smtClean="0">
                <a:latin typeface="游ゴシック" panose="020B0400000000000000" pitchFamily="50" charset="-128"/>
                <a:ea typeface="游ゴシック" panose="020B0400000000000000" pitchFamily="50" charset="-128"/>
              </a:rPr>
              <a:t>業務</a:t>
            </a:r>
            <a:r>
              <a:rPr lang="ja-JP" altLang="en-US" sz="1200" dirty="0">
                <a:latin typeface="游ゴシック" panose="020B0400000000000000" pitchFamily="50" charset="-128"/>
                <a:ea typeface="游ゴシック" panose="020B0400000000000000" pitchFamily="50" charset="-128"/>
              </a:rPr>
              <a:t>プロセス改善を推進し、コスト削減や働き方の質の向上を目指す。</a:t>
            </a:r>
            <a:endParaRPr lang="en-US" altLang="ja-JP" sz="1200" dirty="0">
              <a:latin typeface="游ゴシック" panose="020B0400000000000000" pitchFamily="50" charset="-128"/>
              <a:ea typeface="游ゴシック" panose="020B0400000000000000" pitchFamily="50" charset="-128"/>
            </a:endParaRPr>
          </a:p>
        </p:txBody>
      </p:sp>
      <p:grpSp>
        <p:nvGrpSpPr>
          <p:cNvPr id="10" name="グループ化 5"/>
          <p:cNvGrpSpPr>
            <a:grpSpLocks/>
          </p:cNvGrpSpPr>
          <p:nvPr/>
        </p:nvGrpSpPr>
        <p:grpSpPr bwMode="auto">
          <a:xfrm>
            <a:off x="75581" y="3933056"/>
            <a:ext cx="596633" cy="504056"/>
            <a:chOff x="3149600" y="4038600"/>
            <a:chExt cx="396875" cy="396875"/>
          </a:xfrm>
        </p:grpSpPr>
        <p:sp>
          <p:nvSpPr>
            <p:cNvPr id="11" name="Oval 41"/>
            <p:cNvSpPr>
              <a:spLocks noChangeArrowheads="1"/>
            </p:cNvSpPr>
            <p:nvPr/>
          </p:nvSpPr>
          <p:spPr bwMode="auto">
            <a:xfrm>
              <a:off x="3149600" y="4038600"/>
              <a:ext cx="396875" cy="396875"/>
            </a:xfrm>
            <a:prstGeom prst="ellipse">
              <a:avLst/>
            </a:prstGeom>
            <a:solidFill>
              <a:srgbClr val="FFFFFF"/>
            </a:solidFill>
            <a:ln w="6350" algn="ctr">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46800" rIns="0" bIns="46800" anchor="ctr"/>
            <a:lstStyle>
              <a:lvl1pPr>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1pPr>
              <a:lvl2pPr marL="742950" indent="-28575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2pPr>
              <a:lvl3pPr marL="11430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3pPr>
              <a:lvl4pPr marL="16002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4pPr>
              <a:lvl5pPr marL="20574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9pPr>
            </a:lstStyle>
            <a:p>
              <a:pPr algn="ctr">
                <a:spcBef>
                  <a:spcPts val="300"/>
                </a:spcBef>
                <a:buClrTx/>
                <a:buFontTx/>
                <a:buNone/>
                <a:defRPr/>
              </a:pPr>
              <a:endParaRPr lang="ja-JP" altLang="en-US" sz="900" b="1">
                <a:latin typeface="游ゴシック" panose="020B0400000000000000" pitchFamily="50" charset="-128"/>
                <a:ea typeface="游ゴシック" panose="020B0400000000000000" pitchFamily="50" charset="-128"/>
              </a:endParaRPr>
            </a:p>
          </p:txBody>
        </p:sp>
        <p:sp>
          <p:nvSpPr>
            <p:cNvPr id="12" name="Oval 42"/>
            <p:cNvSpPr>
              <a:spLocks noChangeArrowheads="1"/>
            </p:cNvSpPr>
            <p:nvPr/>
          </p:nvSpPr>
          <p:spPr bwMode="auto">
            <a:xfrm>
              <a:off x="3189288" y="4078288"/>
              <a:ext cx="317500" cy="315912"/>
            </a:xfrm>
            <a:prstGeom prst="ellipse">
              <a:avLst/>
            </a:prstGeom>
            <a:solidFill>
              <a:srgbClr val="0D2B88"/>
            </a:solidFill>
            <a:ln w="6350" algn="ctr">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46800" rIns="0" bIns="46800" anchor="ctr"/>
            <a:lstStyle>
              <a:lvl1pPr>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1pPr>
              <a:lvl2pPr marL="742950" indent="-28575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2pPr>
              <a:lvl3pPr marL="11430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3pPr>
              <a:lvl4pPr marL="16002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4pPr>
              <a:lvl5pPr marL="2057400" indent="-228600">
                <a:spcBef>
                  <a:spcPct val="20000"/>
                </a:spcBef>
                <a:buClr>
                  <a:srgbClr val="FFCC66"/>
                </a:buClr>
                <a:buFont typeface="Wingdings" pitchFamily="2" charset="2"/>
                <a:buChar char="n"/>
                <a:defRPr kumimoji="1"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FFCC66"/>
                </a:buClr>
                <a:buFont typeface="Wingdings" pitchFamily="2" charset="2"/>
                <a:buChar char="n"/>
                <a:defRPr kumimoji="1" sz="1400">
                  <a:solidFill>
                    <a:schemeClr val="tx1"/>
                  </a:solidFill>
                  <a:latin typeface="Arial" charset="0"/>
                  <a:ea typeface="ＭＳ Ｐゴシック" charset="-128"/>
                </a:defRPr>
              </a:lvl9pPr>
            </a:lstStyle>
            <a:p>
              <a:pPr algn="ctr">
                <a:spcBef>
                  <a:spcPts val="300"/>
                </a:spcBef>
                <a:buClrTx/>
                <a:buFontTx/>
                <a:buNone/>
                <a:defRPr/>
              </a:pPr>
              <a:r>
                <a:rPr lang="ja-JP" altLang="en-US" sz="1200" b="1" dirty="0" smtClean="0">
                  <a:solidFill>
                    <a:schemeClr val="bg1"/>
                  </a:solidFill>
                  <a:latin typeface="游ゴシック" panose="020B0400000000000000" pitchFamily="50" charset="-128"/>
                  <a:ea typeface="游ゴシック" panose="020B0400000000000000" pitchFamily="50" charset="-128"/>
                </a:rPr>
                <a:t>方向性</a:t>
              </a:r>
              <a:endParaRPr lang="ja-JP" altLang="en-US" sz="1200" b="1" dirty="0">
                <a:solidFill>
                  <a:schemeClr val="bg1"/>
                </a:solidFill>
                <a:latin typeface="游ゴシック" panose="020B0400000000000000" pitchFamily="50" charset="-128"/>
                <a:ea typeface="游ゴシック" panose="020B0400000000000000" pitchFamily="50" charset="-128"/>
              </a:endParaRPr>
            </a:p>
          </p:txBody>
        </p:sp>
      </p:grpSp>
      <p:sp>
        <p:nvSpPr>
          <p:cNvPr id="13" name="タイトル 1"/>
          <p:cNvSpPr txBox="1">
            <a:spLocks/>
          </p:cNvSpPr>
          <p:nvPr/>
        </p:nvSpPr>
        <p:spPr bwMode="white">
          <a:xfrm>
            <a:off x="234950" y="150912"/>
            <a:ext cx="8686800" cy="6858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charset="0"/>
                <a:ea typeface="ＭＳ Ｐゴシック" pitchFamily="50" charset="-128"/>
              </a:defRPr>
            </a:lvl2pPr>
            <a:lvl3pPr algn="l" rtl="0" eaLnBrk="0" fontAlgn="base" hangingPunct="0">
              <a:spcBef>
                <a:spcPct val="0"/>
              </a:spcBef>
              <a:spcAft>
                <a:spcPct val="0"/>
              </a:spcAft>
              <a:defRPr b="1">
                <a:solidFill>
                  <a:schemeClr val="tx2"/>
                </a:solidFill>
                <a:latin typeface="Arial" charset="0"/>
                <a:ea typeface="ＭＳ Ｐゴシック" pitchFamily="50" charset="-128"/>
              </a:defRPr>
            </a:lvl3pPr>
            <a:lvl4pPr algn="l" rtl="0" eaLnBrk="0" fontAlgn="base" hangingPunct="0">
              <a:spcBef>
                <a:spcPct val="0"/>
              </a:spcBef>
              <a:spcAft>
                <a:spcPct val="0"/>
              </a:spcAft>
              <a:defRPr b="1">
                <a:solidFill>
                  <a:schemeClr val="tx2"/>
                </a:solidFill>
                <a:latin typeface="Arial" charset="0"/>
                <a:ea typeface="ＭＳ Ｐゴシック" pitchFamily="50" charset="-128"/>
              </a:defRPr>
            </a:lvl4pPr>
            <a:lvl5pPr algn="l" rtl="0" eaLnBrk="0" fontAlgn="base" hangingPunct="0">
              <a:spcBef>
                <a:spcPct val="0"/>
              </a:spcBef>
              <a:spcAft>
                <a:spcPct val="0"/>
              </a:spcAft>
              <a:defRPr b="1">
                <a:solidFill>
                  <a:schemeClr val="tx2"/>
                </a:solidFill>
                <a:latin typeface="Arial" charset="0"/>
                <a:ea typeface="ＭＳ Ｐゴシック" pitchFamily="50" charset="-128"/>
              </a:defRPr>
            </a:lvl5pPr>
            <a:lvl6pPr marL="457200" algn="l" rtl="0" fontAlgn="base">
              <a:spcBef>
                <a:spcPct val="0"/>
              </a:spcBef>
              <a:spcAft>
                <a:spcPct val="0"/>
              </a:spcAft>
              <a:defRPr b="1">
                <a:solidFill>
                  <a:schemeClr val="tx2"/>
                </a:solidFill>
                <a:latin typeface="Arial" charset="0"/>
                <a:ea typeface="ＭＳ Ｐゴシック" pitchFamily="50" charset="-128"/>
              </a:defRPr>
            </a:lvl6pPr>
            <a:lvl7pPr marL="914400" algn="l" rtl="0" fontAlgn="base">
              <a:spcBef>
                <a:spcPct val="0"/>
              </a:spcBef>
              <a:spcAft>
                <a:spcPct val="0"/>
              </a:spcAft>
              <a:defRPr b="1">
                <a:solidFill>
                  <a:schemeClr val="tx2"/>
                </a:solidFill>
                <a:latin typeface="Arial" charset="0"/>
                <a:ea typeface="ＭＳ Ｐゴシック" pitchFamily="50" charset="-128"/>
              </a:defRPr>
            </a:lvl7pPr>
            <a:lvl8pPr marL="1371600" algn="l" rtl="0" fontAlgn="base">
              <a:spcBef>
                <a:spcPct val="0"/>
              </a:spcBef>
              <a:spcAft>
                <a:spcPct val="0"/>
              </a:spcAft>
              <a:defRPr b="1">
                <a:solidFill>
                  <a:schemeClr val="tx2"/>
                </a:solidFill>
                <a:latin typeface="Arial" charset="0"/>
                <a:ea typeface="ＭＳ Ｐゴシック" pitchFamily="50" charset="-128"/>
              </a:defRPr>
            </a:lvl8pPr>
            <a:lvl9pPr marL="1828800" algn="l" rtl="0" fontAlgn="base">
              <a:spcBef>
                <a:spcPct val="0"/>
              </a:spcBef>
              <a:spcAft>
                <a:spcPct val="0"/>
              </a:spcAft>
              <a:defRPr b="1">
                <a:solidFill>
                  <a:schemeClr val="tx2"/>
                </a:solidFill>
                <a:latin typeface="Arial" charset="0"/>
                <a:ea typeface="ＭＳ Ｐゴシック" pitchFamily="50" charset="-128"/>
              </a:defRPr>
            </a:lvl9pPr>
          </a:lstStyle>
          <a:p>
            <a:endParaRPr kumimoji="1" lang="en-US" altLang="ja-JP" sz="1600" kern="0" dirty="0" smtClean="0">
              <a:latin typeface="游ゴシック" panose="020B0400000000000000" pitchFamily="50" charset="-128"/>
              <a:ea typeface="游ゴシック" panose="020B0400000000000000" pitchFamily="50" charset="-128"/>
            </a:endParaRPr>
          </a:p>
          <a:p>
            <a:r>
              <a:rPr kumimoji="1" lang="en-US" altLang="ja-JP" sz="1600" kern="0" dirty="0" smtClean="0">
                <a:latin typeface="游ゴシック" panose="020B0400000000000000" pitchFamily="50" charset="-128"/>
                <a:ea typeface="游ゴシック" panose="020B0400000000000000" pitchFamily="50" charset="-128"/>
              </a:rPr>
              <a:t/>
            </a:r>
            <a:br>
              <a:rPr kumimoji="1" lang="en-US" altLang="ja-JP" sz="1600" kern="0" dirty="0" smtClean="0">
                <a:latin typeface="游ゴシック" panose="020B0400000000000000" pitchFamily="50" charset="-128"/>
                <a:ea typeface="游ゴシック" panose="020B0400000000000000" pitchFamily="50" charset="-128"/>
              </a:rPr>
            </a:br>
            <a:r>
              <a:rPr lang="en-US" altLang="ja-JP" sz="1600" kern="0" dirty="0" smtClean="0">
                <a:latin typeface="游ゴシック" panose="020B0400000000000000" pitchFamily="50" charset="-128"/>
                <a:ea typeface="游ゴシック" panose="020B0400000000000000" pitchFamily="50" charset="-128"/>
              </a:rPr>
              <a:t>【</a:t>
            </a:r>
            <a:r>
              <a:rPr lang="ja-JP" altLang="en-US" sz="1600" kern="0" dirty="0">
                <a:latin typeface="游ゴシック" panose="020B0400000000000000" pitchFamily="50" charset="-128"/>
                <a:ea typeface="游ゴシック" panose="020B0400000000000000" pitchFamily="50" charset="-128"/>
              </a:rPr>
              <a:t>参考</a:t>
            </a:r>
            <a:r>
              <a:rPr lang="en-US" altLang="ja-JP" sz="1600" kern="0" dirty="0">
                <a:latin typeface="游ゴシック" panose="020B0400000000000000" pitchFamily="50" charset="-128"/>
                <a:ea typeface="游ゴシック" panose="020B0400000000000000" pitchFamily="50" charset="-128"/>
              </a:rPr>
              <a:t>】</a:t>
            </a:r>
            <a:r>
              <a:rPr lang="ja-JP" altLang="en-US" sz="1600" kern="0" dirty="0">
                <a:latin typeface="游ゴシック" panose="020B0400000000000000" pitchFamily="50" charset="-128"/>
                <a:ea typeface="游ゴシック" panose="020B0400000000000000" pitchFamily="50" charset="-128"/>
              </a:rPr>
              <a:t>本計画を策定するに至った背景と検討の</a:t>
            </a:r>
            <a:r>
              <a:rPr lang="ja-JP" altLang="en-US" sz="1600" kern="0" dirty="0" smtClean="0">
                <a:latin typeface="游ゴシック" panose="020B0400000000000000" pitchFamily="50" charset="-128"/>
                <a:ea typeface="游ゴシック" panose="020B0400000000000000" pitchFamily="50" charset="-128"/>
              </a:rPr>
              <a:t>方向性</a:t>
            </a:r>
            <a:endParaRPr lang="ja-JP" altLang="en-US" sz="1600" kern="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58312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a:solidFill>
                  <a:schemeClr val="bg2"/>
                </a:solidFill>
                <a:latin typeface="游ゴシック" panose="020B0400000000000000" pitchFamily="50" charset="-128"/>
                <a:ea typeface="游ゴシック" panose="020B0400000000000000" pitchFamily="50" charset="-128"/>
              </a:rPr>
              <a:t>２</a:t>
            </a:r>
            <a:r>
              <a:rPr lang="ja-JP" altLang="en-US" sz="1800" b="1" dirty="0" smtClean="0">
                <a:solidFill>
                  <a:schemeClr val="bg2"/>
                </a:solidFill>
                <a:latin typeface="游ゴシック" panose="020B0400000000000000" pitchFamily="50" charset="-128"/>
                <a:ea typeface="游ゴシック" panose="020B0400000000000000" pitchFamily="50" charset="-128"/>
              </a:rPr>
              <a:t>．検討の背景について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bwMode="gray">
          <a:xfrm>
            <a:off x="119956" y="986400"/>
            <a:ext cx="8950325" cy="1464406"/>
          </a:xfrm>
          <a:prstGeom prst="rect">
            <a:avLst/>
          </a:prstGeom>
          <a:solidFill>
            <a:schemeClr val="bg1"/>
          </a:solidFill>
          <a:ln w="9525"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lvl1pPr marL="0" indent="0" eaLnBrk="0" hangingPunct="0">
              <a:buClr>
                <a:srgbClr val="FFCC66"/>
              </a:buClr>
              <a:buFont typeface="Wingdings" pitchFamily="2" charset="2"/>
              <a:buNone/>
              <a:defRPr sz="2400"/>
            </a:lvl1pPr>
            <a:lvl2pPr marL="742950" indent="-285750" eaLnBrk="0" hangingPunct="0">
              <a:spcBef>
                <a:spcPct val="20000"/>
              </a:spcBef>
              <a:buClr>
                <a:srgbClr val="FFCC66"/>
              </a:buClr>
              <a:buFont typeface="Wingdings" pitchFamily="2" charset="2"/>
              <a:buChar char="n"/>
              <a:defRPr sz="1400">
                <a:latin typeface="+mn-lt"/>
                <a:ea typeface="+mn-ea"/>
              </a:defRPr>
            </a:lvl2pPr>
            <a:lvl3pPr marL="1143000" indent="-228600" eaLnBrk="0" hangingPunct="0">
              <a:spcBef>
                <a:spcPct val="20000"/>
              </a:spcBef>
              <a:buClr>
                <a:srgbClr val="FFCC66"/>
              </a:buClr>
              <a:buFont typeface="Wingdings" pitchFamily="2" charset="2"/>
              <a:buChar char="n"/>
              <a:defRPr sz="1400">
                <a:latin typeface="+mn-lt"/>
                <a:ea typeface="+mn-ea"/>
              </a:defRPr>
            </a:lvl3pPr>
            <a:lvl4pPr marL="1600200" indent="-228600" eaLnBrk="0" hangingPunct="0">
              <a:spcBef>
                <a:spcPct val="20000"/>
              </a:spcBef>
              <a:buClr>
                <a:srgbClr val="FFCC66"/>
              </a:buClr>
              <a:buFont typeface="Wingdings" pitchFamily="2" charset="2"/>
              <a:buChar char="n"/>
              <a:defRPr sz="1400">
                <a:latin typeface="+mn-lt"/>
                <a:ea typeface="+mn-ea"/>
              </a:defRPr>
            </a:lvl4pPr>
            <a:lvl5pPr marL="2057400" indent="-228600" eaLnBrk="0" hangingPunct="0">
              <a:spcBef>
                <a:spcPct val="20000"/>
              </a:spcBef>
              <a:buClr>
                <a:srgbClr val="FFCC66"/>
              </a:buClr>
              <a:buFont typeface="Wingdings" pitchFamily="2" charset="2"/>
              <a:buChar char="n"/>
              <a:defRPr sz="1400">
                <a:latin typeface="+mn-lt"/>
                <a:ea typeface="+mn-ea"/>
              </a:defRPr>
            </a:lvl5pPr>
            <a:lvl6pPr marL="2514600" indent="-228600" fontAlgn="base">
              <a:spcBef>
                <a:spcPct val="20000"/>
              </a:spcBef>
              <a:spcAft>
                <a:spcPct val="0"/>
              </a:spcAft>
              <a:buClr>
                <a:srgbClr val="FFCC66"/>
              </a:buClr>
              <a:buFont typeface="Wingdings" pitchFamily="2" charset="2"/>
              <a:buChar char="n"/>
              <a:defRPr sz="1400">
                <a:latin typeface="+mn-lt"/>
                <a:ea typeface="+mn-ea"/>
              </a:defRPr>
            </a:lvl6pPr>
            <a:lvl7pPr marL="2971800" indent="-228600" fontAlgn="base">
              <a:spcBef>
                <a:spcPct val="20000"/>
              </a:spcBef>
              <a:spcAft>
                <a:spcPct val="0"/>
              </a:spcAft>
              <a:buClr>
                <a:srgbClr val="FFCC66"/>
              </a:buClr>
              <a:buFont typeface="Wingdings" pitchFamily="2" charset="2"/>
              <a:buChar char="n"/>
              <a:defRPr sz="1400">
                <a:latin typeface="+mn-lt"/>
                <a:ea typeface="+mn-ea"/>
              </a:defRPr>
            </a:lvl7pPr>
            <a:lvl8pPr marL="3429000" indent="-228600" fontAlgn="base">
              <a:spcBef>
                <a:spcPct val="20000"/>
              </a:spcBef>
              <a:spcAft>
                <a:spcPct val="0"/>
              </a:spcAft>
              <a:buClr>
                <a:srgbClr val="FFCC66"/>
              </a:buClr>
              <a:buFont typeface="Wingdings" pitchFamily="2" charset="2"/>
              <a:buChar char="n"/>
              <a:defRPr sz="1400">
                <a:latin typeface="+mn-lt"/>
                <a:ea typeface="+mn-ea"/>
              </a:defRPr>
            </a:lvl8pPr>
            <a:lvl9pPr marL="3886200" indent="-228600" fontAlgn="base">
              <a:spcBef>
                <a:spcPct val="20000"/>
              </a:spcBef>
              <a:spcAft>
                <a:spcPct val="0"/>
              </a:spcAft>
              <a:buClr>
                <a:srgbClr val="FFCC66"/>
              </a:buClr>
              <a:buFont typeface="Wingdings" pitchFamily="2" charset="2"/>
              <a:buChar char="n"/>
              <a:defRPr sz="1400">
                <a:latin typeface="+mn-lt"/>
                <a:ea typeface="+mn-ea"/>
              </a:defRPr>
            </a:lvl9pPr>
          </a:lstStyle>
          <a:p>
            <a:r>
              <a:rPr lang="ja-JP" altLang="en-US" dirty="0" smtClean="0">
                <a:latin typeface="游ゴシック" panose="020B0400000000000000" pitchFamily="50" charset="-128"/>
                <a:ea typeface="游ゴシック" panose="020B0400000000000000" pitchFamily="50" charset="-128"/>
              </a:rPr>
              <a:t>　民間</a:t>
            </a:r>
            <a:r>
              <a:rPr lang="ja-JP" altLang="en-US" dirty="0">
                <a:latin typeface="游ゴシック" panose="020B0400000000000000" pitchFamily="50" charset="-128"/>
                <a:ea typeface="游ゴシック" panose="020B0400000000000000" pitchFamily="50" charset="-128"/>
              </a:rPr>
              <a:t>企業の様々な</a:t>
            </a:r>
            <a:r>
              <a:rPr lang="ja-JP" altLang="en-US" dirty="0" smtClean="0">
                <a:latin typeface="游ゴシック" panose="020B0400000000000000" pitchFamily="50" charset="-128"/>
                <a:ea typeface="游ゴシック" panose="020B0400000000000000" pitchFamily="50" charset="-128"/>
              </a:rPr>
              <a:t>サービスはオンライン化され、海外においても行政手続きのオンライン化が進んできている。</a:t>
            </a:r>
            <a:endParaRPr lang="en-US" altLang="ja-JP" dirty="0" smtClean="0">
              <a:latin typeface="游ゴシック" panose="020B0400000000000000" pitchFamily="50" charset="-128"/>
              <a:ea typeface="游ゴシック" panose="020B0400000000000000" pitchFamily="50" charset="-128"/>
            </a:endParaRPr>
          </a:p>
          <a:p>
            <a:r>
              <a:rPr lang="ja-JP" altLang="en-US" dirty="0" smtClean="0">
                <a:latin typeface="游ゴシック" panose="020B0400000000000000" pitchFamily="50" charset="-128"/>
                <a:ea typeface="游ゴシック" panose="020B0400000000000000" pitchFamily="50" charset="-128"/>
              </a:rPr>
              <a:t>　地方自治体においても</a:t>
            </a:r>
            <a:r>
              <a:rPr lang="ja-JP" altLang="en-US" dirty="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rPr>
              <a:t>国の動向を踏まえたオンライン化の動きが加速している。</a:t>
            </a:r>
            <a:endParaRPr lang="en-US" altLang="ja-JP" dirty="0" smtClean="0">
              <a:latin typeface="游ゴシック" panose="020B0400000000000000" pitchFamily="50" charset="-128"/>
              <a:ea typeface="游ゴシック" panose="020B0400000000000000" pitchFamily="50" charset="-128"/>
            </a:endParaRPr>
          </a:p>
        </p:txBody>
      </p:sp>
      <p:pic>
        <p:nvPicPr>
          <p:cNvPr id="242" name="Picture 13" descr="MC90020261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168" y="5183594"/>
            <a:ext cx="1400754" cy="10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Picture 73" descr="http://icon.touch-slide.jp/wp/wp-content/uploads/2012/07/r000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662" y="3284987"/>
            <a:ext cx="1219816" cy="140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 name="上矢印 79"/>
          <p:cNvSpPr/>
          <p:nvPr/>
        </p:nvSpPr>
        <p:spPr bwMode="auto">
          <a:xfrm>
            <a:off x="4592885" y="3399735"/>
            <a:ext cx="1897427" cy="1259259"/>
          </a:xfrm>
          <a:prstGeom prst="upArrow">
            <a:avLst>
              <a:gd name="adj1" fmla="val 75581"/>
              <a:gd name="adj2" fmla="val 50000"/>
            </a:avLst>
          </a:prstGeom>
          <a:solidFill>
            <a:sysClr val="window" lastClr="FFFFFF"/>
          </a:solidFill>
          <a:ln w="12700"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60" name="直方体 259"/>
          <p:cNvSpPr/>
          <p:nvPr/>
        </p:nvSpPr>
        <p:spPr bwMode="auto">
          <a:xfrm>
            <a:off x="5343115" y="4010061"/>
            <a:ext cx="520985" cy="434811"/>
          </a:xfrm>
          <a:prstGeom prst="cube">
            <a:avLst>
              <a:gd name="adj" fmla="val 55094"/>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pic>
        <p:nvPicPr>
          <p:cNvPr id="261" name="Picture 282" descr="j042895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60000" flipH="1">
            <a:off x="5336663" y="3837610"/>
            <a:ext cx="415925" cy="388937"/>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グループ化 261"/>
          <p:cNvGrpSpPr/>
          <p:nvPr/>
        </p:nvGrpSpPr>
        <p:grpSpPr>
          <a:xfrm flipH="1">
            <a:off x="6374653" y="4140604"/>
            <a:ext cx="399901" cy="560140"/>
            <a:chOff x="2477840" y="2603616"/>
            <a:chExt cx="399901" cy="560140"/>
          </a:xfrm>
        </p:grpSpPr>
        <p:pic>
          <p:nvPicPr>
            <p:cNvPr id="263" name="Picture 8" descr="C:\Users\aytanaka\AppData\Local\Microsoft\Windows\Temporary Internet Files\Content.IE5\4PO4UHMH\sgi01a201309200100[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340000">
              <a:off x="2477840" y="2673376"/>
              <a:ext cx="252000"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264" name="グループ化 263"/>
            <p:cNvGrpSpPr>
              <a:grpSpLocks noChangeAspect="1"/>
            </p:cNvGrpSpPr>
            <p:nvPr/>
          </p:nvGrpSpPr>
          <p:grpSpPr>
            <a:xfrm>
              <a:off x="2636580" y="2603616"/>
              <a:ext cx="241161" cy="560140"/>
              <a:chOff x="6862083" y="4374660"/>
              <a:chExt cx="200967" cy="466783"/>
            </a:xfrm>
          </p:grpSpPr>
          <p:sp>
            <p:nvSpPr>
              <p:cNvPr id="265" name="フローチャート: 手作業 264"/>
              <p:cNvSpPr>
                <a:spLocks/>
              </p:cNvSpPr>
              <p:nvPr/>
            </p:nvSpPr>
            <p:spPr bwMode="auto">
              <a:xfrm>
                <a:off x="6881450" y="4623860"/>
                <a:ext cx="132638" cy="217583"/>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266"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67" name="グループ化 266"/>
          <p:cNvGrpSpPr/>
          <p:nvPr/>
        </p:nvGrpSpPr>
        <p:grpSpPr>
          <a:xfrm>
            <a:off x="5792797" y="3848535"/>
            <a:ext cx="241164" cy="560309"/>
            <a:chOff x="1922982" y="2941291"/>
            <a:chExt cx="241164" cy="560309"/>
          </a:xfrm>
        </p:grpSpPr>
        <p:sp>
          <p:nvSpPr>
            <p:cNvPr id="268" name="フローチャート: 手作業 36"/>
            <p:cNvSpPr>
              <a:spLocks/>
            </p:cNvSpPr>
            <p:nvPr/>
          </p:nvSpPr>
          <p:spPr bwMode="auto">
            <a:xfrm>
              <a:off x="1963979" y="3240421"/>
              <a:ext cx="159168" cy="261179"/>
            </a:xfrm>
            <a:prstGeom prst="flowChartManualOperation">
              <a:avLst/>
            </a:prstGeom>
            <a:gradFill rotWithShape="0">
              <a:gsLst>
                <a:gs pos="0">
                  <a:srgbClr val="0085CA"/>
                </a:gs>
                <a:gs pos="2083">
                  <a:srgbClr val="0085CA"/>
                </a:gs>
                <a:gs pos="46001">
                  <a:srgbClr val="009DDD"/>
                </a:gs>
                <a:gs pos="100000">
                  <a:srgbClr val="7FC8ED"/>
                </a:gs>
              </a:gsLst>
              <a:lin ang="5400000"/>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2000" tIns="36000" rIns="72000" bIns="36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0000"/>
                </a:spcBef>
                <a:buClr>
                  <a:srgbClr val="FFCC66"/>
                </a:buClr>
              </a:pPr>
              <a:endParaRPr kumimoji="0" lang="ja-JP" altLang="en-US" sz="1200">
                <a:latin typeface="游ゴシック" panose="020B0400000000000000" pitchFamily="50" charset="-128"/>
                <a:ea typeface="游ゴシック" panose="020B0400000000000000" pitchFamily="50" charset="-128"/>
              </a:endParaRPr>
            </a:p>
          </p:txBody>
        </p:sp>
        <p:pic>
          <p:nvPicPr>
            <p:cNvPr id="269"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2982" y="2941291"/>
              <a:ext cx="241164" cy="36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0" name="Picture 4" descr="MC90042898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943885" y="4120266"/>
            <a:ext cx="533925" cy="44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289" descr="MC90043259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511650">
            <a:off x="5044176" y="3991457"/>
            <a:ext cx="298275" cy="29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3" name="コネクタ: 曲線 272"/>
          <p:cNvCxnSpPr/>
          <p:nvPr/>
        </p:nvCxnSpPr>
        <p:spPr bwMode="auto">
          <a:xfrm rot="5400000" flipH="1" flipV="1">
            <a:off x="6749484" y="2904790"/>
            <a:ext cx="114748" cy="1332000"/>
          </a:xfrm>
          <a:prstGeom prst="curvedConnector3">
            <a:avLst>
              <a:gd name="adj1" fmla="val 299219"/>
            </a:avLst>
          </a:prstGeom>
          <a:solidFill>
            <a:schemeClr val="bg1"/>
          </a:solidFill>
          <a:ln w="76200" cap="flat" cmpd="sng" algn="ctr">
            <a:solidFill>
              <a:srgbClr val="FFC000"/>
            </a:solidFill>
            <a:prstDash val="solid"/>
            <a:round/>
            <a:headEnd type="triangle" w="med" len="sm"/>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 name="コネクタ: 曲線 275"/>
          <p:cNvCxnSpPr/>
          <p:nvPr/>
        </p:nvCxnSpPr>
        <p:spPr bwMode="auto">
          <a:xfrm rot="12060000" flipH="1" flipV="1">
            <a:off x="8248341" y="4756044"/>
            <a:ext cx="114748" cy="936000"/>
          </a:xfrm>
          <a:prstGeom prst="curvedConnector3">
            <a:avLst>
              <a:gd name="adj1" fmla="val 299219"/>
            </a:avLst>
          </a:prstGeom>
          <a:solidFill>
            <a:schemeClr val="bg1"/>
          </a:solidFill>
          <a:ln w="76200" cap="flat" cmpd="sng" algn="ctr">
            <a:solidFill>
              <a:srgbClr val="FFC000"/>
            </a:solidFill>
            <a:prstDash val="solid"/>
            <a:round/>
            <a:headEnd type="triangle" w="med" len="sm"/>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8" name="コネクタ: 曲線 277"/>
          <p:cNvCxnSpPr/>
          <p:nvPr/>
        </p:nvCxnSpPr>
        <p:spPr bwMode="auto">
          <a:xfrm rot="-2520000" flipH="1" flipV="1">
            <a:off x="5929216" y="4487903"/>
            <a:ext cx="144000" cy="1512000"/>
          </a:xfrm>
          <a:prstGeom prst="curvedConnector3">
            <a:avLst>
              <a:gd name="adj1" fmla="val 299219"/>
            </a:avLst>
          </a:prstGeom>
          <a:solidFill>
            <a:schemeClr val="bg1"/>
          </a:solidFill>
          <a:ln w="76200" cap="flat" cmpd="sng" algn="ctr">
            <a:solidFill>
              <a:srgbClr val="FFC000"/>
            </a:solidFill>
            <a:prstDash val="solid"/>
            <a:round/>
            <a:headEnd type="triangle" w="med" len="sm"/>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51" name="グループ化 350"/>
          <p:cNvGrpSpPr/>
          <p:nvPr/>
        </p:nvGrpSpPr>
        <p:grpSpPr>
          <a:xfrm>
            <a:off x="179513" y="3846233"/>
            <a:ext cx="3080770" cy="1790020"/>
            <a:chOff x="338295" y="3366295"/>
            <a:chExt cx="3585633" cy="1790020"/>
          </a:xfrm>
        </p:grpSpPr>
        <p:grpSp>
          <p:nvGrpSpPr>
            <p:cNvPr id="161" name="グループ化 160"/>
            <p:cNvGrpSpPr/>
            <p:nvPr/>
          </p:nvGrpSpPr>
          <p:grpSpPr>
            <a:xfrm>
              <a:off x="338295" y="3366295"/>
              <a:ext cx="3585633" cy="1790020"/>
              <a:chOff x="2199041" y="1893890"/>
              <a:chExt cx="3585633" cy="1790020"/>
            </a:xfrm>
          </p:grpSpPr>
          <p:sp>
            <p:nvSpPr>
              <p:cNvPr id="162" name="平行四辺形 161"/>
              <p:cNvSpPr/>
              <p:nvPr/>
            </p:nvSpPr>
            <p:spPr bwMode="auto">
              <a:xfrm>
                <a:off x="2202980" y="2429279"/>
                <a:ext cx="3581694" cy="1245754"/>
              </a:xfrm>
              <a:prstGeom prst="parallelogram">
                <a:avLst>
                  <a:gd name="adj" fmla="val 68456"/>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63" name="フローチャート: 処理 162"/>
              <p:cNvSpPr/>
              <p:nvPr/>
            </p:nvSpPr>
            <p:spPr bwMode="auto">
              <a:xfrm>
                <a:off x="3059827" y="1893890"/>
                <a:ext cx="2724847" cy="533646"/>
              </a:xfrm>
              <a:prstGeom prst="flowChartProcess">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164" name="平行四辺形 163"/>
              <p:cNvSpPr/>
              <p:nvPr/>
            </p:nvSpPr>
            <p:spPr bwMode="auto">
              <a:xfrm rot="5400000" flipH="1">
                <a:off x="1739013" y="2356219"/>
                <a:ext cx="1787719" cy="867664"/>
              </a:xfrm>
              <a:prstGeom prst="parallelogram">
                <a:avLst>
                  <a:gd name="adj" fmla="val 144702"/>
                </a:avLst>
              </a:prstGeom>
              <a:solidFill>
                <a:srgbClr val="FFFFFF"/>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nvGrpSpPr>
            <p:cNvPr id="166" name="グループ化 165"/>
            <p:cNvGrpSpPr/>
            <p:nvPr/>
          </p:nvGrpSpPr>
          <p:grpSpPr>
            <a:xfrm>
              <a:off x="1453884" y="3683010"/>
              <a:ext cx="860382" cy="505779"/>
              <a:chOff x="5570794" y="1470696"/>
              <a:chExt cx="860382" cy="505779"/>
            </a:xfrm>
          </p:grpSpPr>
          <p:grpSp>
            <p:nvGrpSpPr>
              <p:cNvPr id="167" name="グループ化 166"/>
              <p:cNvGrpSpPr/>
              <p:nvPr/>
            </p:nvGrpSpPr>
            <p:grpSpPr>
              <a:xfrm>
                <a:off x="5583725" y="1470696"/>
                <a:ext cx="834047" cy="505779"/>
                <a:chOff x="4756944" y="1928486"/>
                <a:chExt cx="834047" cy="505779"/>
              </a:xfrm>
            </p:grpSpPr>
            <p:sp>
              <p:nvSpPr>
                <p:cNvPr id="169" name="直方体 168"/>
                <p:cNvSpPr/>
                <p:nvPr/>
              </p:nvSpPr>
              <p:spPr bwMode="auto">
                <a:xfrm>
                  <a:off x="4756944" y="2225753"/>
                  <a:ext cx="834047" cy="208512"/>
                </a:xfrm>
                <a:prstGeom prst="cube">
                  <a:avLst>
                    <a:gd name="adj" fmla="val 3192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pic>
              <p:nvPicPr>
                <p:cNvPr id="170" name="Picture 26" descr="j043394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33908" y="1928486"/>
                  <a:ext cx="37719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26" descr="j043394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72057" y="1928486"/>
                  <a:ext cx="37719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8" name="正方形/長方形 167"/>
              <p:cNvSpPr/>
              <p:nvPr/>
            </p:nvSpPr>
            <p:spPr bwMode="auto">
              <a:xfrm>
                <a:off x="5570794" y="1483646"/>
                <a:ext cx="860382" cy="492829"/>
              </a:xfrm>
              <a:prstGeom prst="rect">
                <a:avLst/>
              </a:prstGeom>
              <a:solidFill>
                <a:srgbClr val="FFFFFF">
                  <a:alpha val="50196"/>
                </a:srgbClr>
              </a:solid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50000"/>
                  </a:spcBef>
                  <a:spcAft>
                    <a:spcPct val="0"/>
                  </a:spcAft>
                  <a:buClrTx/>
                  <a:buSzTx/>
                  <a:buFont typeface="Wingdings" pitchFamily="2" charset="2"/>
                  <a:buNone/>
                  <a:tabLst/>
                </a:pPr>
                <a:endParaRPr kumimoji="0" lang="ja-JP" altLang="en-US" sz="9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pic>
          <p:nvPicPr>
            <p:cNvPr id="237" name="図 236"/>
            <p:cNvPicPr>
              <a:picLocks noChangeAspect="1"/>
            </p:cNvPicPr>
            <p:nvPr/>
          </p:nvPicPr>
          <p:blipFill>
            <a:blip r:embed="rId10"/>
            <a:stretch>
              <a:fillRect/>
            </a:stretch>
          </p:blipFill>
          <p:spPr>
            <a:xfrm flipV="1">
              <a:off x="1338261" y="4925781"/>
              <a:ext cx="689864" cy="181045"/>
            </a:xfrm>
            <a:prstGeom prst="rect">
              <a:avLst/>
            </a:prstGeom>
          </p:spPr>
        </p:pic>
        <p:pic>
          <p:nvPicPr>
            <p:cNvPr id="238" name="図 237"/>
            <p:cNvPicPr>
              <a:picLocks noChangeAspect="1"/>
            </p:cNvPicPr>
            <p:nvPr/>
          </p:nvPicPr>
          <p:blipFill>
            <a:blip r:embed="rId10"/>
            <a:stretch>
              <a:fillRect/>
            </a:stretch>
          </p:blipFill>
          <p:spPr>
            <a:xfrm flipV="1">
              <a:off x="2087498" y="4931467"/>
              <a:ext cx="689864" cy="181045"/>
            </a:xfrm>
            <a:prstGeom prst="rect">
              <a:avLst/>
            </a:prstGeom>
          </p:spPr>
        </p:pic>
        <p:pic>
          <p:nvPicPr>
            <p:cNvPr id="239"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2039" y="4752319"/>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図 239"/>
            <p:cNvPicPr>
              <a:picLocks noChangeAspect="1"/>
            </p:cNvPicPr>
            <p:nvPr/>
          </p:nvPicPr>
          <p:blipFill>
            <a:blip r:embed="rId11"/>
            <a:stretch>
              <a:fillRect/>
            </a:stretch>
          </p:blipFill>
          <p:spPr>
            <a:xfrm>
              <a:off x="2470439" y="3667727"/>
              <a:ext cx="781686" cy="507811"/>
            </a:xfrm>
            <a:prstGeom prst="rect">
              <a:avLst/>
            </a:prstGeom>
          </p:spPr>
        </p:pic>
        <p:grpSp>
          <p:nvGrpSpPr>
            <p:cNvPr id="283" name="グループ化 282"/>
            <p:cNvGrpSpPr/>
            <p:nvPr/>
          </p:nvGrpSpPr>
          <p:grpSpPr>
            <a:xfrm>
              <a:off x="993975" y="3997236"/>
              <a:ext cx="1359579" cy="661051"/>
              <a:chOff x="1061719" y="4808301"/>
              <a:chExt cx="1359579" cy="661051"/>
            </a:xfrm>
          </p:grpSpPr>
          <p:pic>
            <p:nvPicPr>
              <p:cNvPr id="206" name="Picture 14" descr="j043262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43307"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14" descr="j043262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92341"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14" descr="j043262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65262" y="4808301"/>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 name="直方体 208"/>
              <p:cNvSpPr/>
              <p:nvPr/>
            </p:nvSpPr>
            <p:spPr bwMode="auto">
              <a:xfrm>
                <a:off x="1061719" y="5099484"/>
                <a:ext cx="1359579" cy="217170"/>
              </a:xfrm>
              <a:prstGeom prst="cube">
                <a:avLst>
                  <a:gd name="adj" fmla="val 3876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10" name="直方体 209"/>
              <p:cNvSpPr/>
              <p:nvPr/>
            </p:nvSpPr>
            <p:spPr bwMode="auto">
              <a:xfrm>
                <a:off x="1515290" y="4865347"/>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211" name="グループ化 140"/>
              <p:cNvGrpSpPr>
                <a:grpSpLocks noChangeAspect="1"/>
              </p:cNvGrpSpPr>
              <p:nvPr/>
            </p:nvGrpSpPr>
            <p:grpSpPr bwMode="auto">
              <a:xfrm>
                <a:off x="1104285" y="5274878"/>
                <a:ext cx="312602" cy="188686"/>
                <a:chOff x="3463157" y="4553762"/>
                <a:chExt cx="355299" cy="214450"/>
              </a:xfrm>
            </p:grpSpPr>
            <p:sp>
              <p:nvSpPr>
                <p:cNvPr id="227" name="Freeform 364"/>
                <p:cNvSpPr>
                  <a:spLocks/>
                </p:cNvSpPr>
                <p:nvPr/>
              </p:nvSpPr>
              <p:spPr bwMode="auto">
                <a:xfrm>
                  <a:off x="3511200" y="4595949"/>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228"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229"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30"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31"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sp>
            <p:nvSpPr>
              <p:cNvPr id="212" name="直方体 211"/>
              <p:cNvSpPr/>
              <p:nvPr/>
            </p:nvSpPr>
            <p:spPr bwMode="auto">
              <a:xfrm>
                <a:off x="1884027" y="4865347"/>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13" name="直方体 212"/>
              <p:cNvSpPr/>
              <p:nvPr/>
            </p:nvSpPr>
            <p:spPr bwMode="auto">
              <a:xfrm>
                <a:off x="2251634" y="4860823"/>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214" name="グループ化 152"/>
              <p:cNvGrpSpPr>
                <a:grpSpLocks noChangeAspect="1"/>
              </p:cNvGrpSpPr>
              <p:nvPr/>
            </p:nvGrpSpPr>
            <p:grpSpPr bwMode="auto">
              <a:xfrm>
                <a:off x="1526709" y="5280222"/>
                <a:ext cx="312397" cy="189130"/>
                <a:chOff x="3463157" y="4553762"/>
                <a:chExt cx="355066" cy="214955"/>
              </a:xfrm>
            </p:grpSpPr>
            <p:sp>
              <p:nvSpPr>
                <p:cNvPr id="222" name="Freeform 364"/>
                <p:cNvSpPr>
                  <a:spLocks/>
                </p:cNvSpPr>
                <p:nvPr/>
              </p:nvSpPr>
              <p:spPr bwMode="auto">
                <a:xfrm>
                  <a:off x="3510600" y="4596454"/>
                  <a:ext cx="307257"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223"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224"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25"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26"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grpSp>
            <p:nvGrpSpPr>
              <p:cNvPr id="215" name="グループ化 153"/>
              <p:cNvGrpSpPr>
                <a:grpSpLocks noChangeAspect="1"/>
              </p:cNvGrpSpPr>
              <p:nvPr/>
            </p:nvGrpSpPr>
            <p:grpSpPr bwMode="auto">
              <a:xfrm>
                <a:off x="1941640" y="5280222"/>
                <a:ext cx="312397" cy="189130"/>
                <a:chOff x="3463157" y="4553762"/>
                <a:chExt cx="355066" cy="214955"/>
              </a:xfrm>
            </p:grpSpPr>
            <p:sp>
              <p:nvSpPr>
                <p:cNvPr id="217" name="Freeform 364"/>
                <p:cNvSpPr>
                  <a:spLocks/>
                </p:cNvSpPr>
                <p:nvPr/>
              </p:nvSpPr>
              <p:spPr bwMode="auto">
                <a:xfrm>
                  <a:off x="3510808" y="4596454"/>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218"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219"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20"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21"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pic>
            <p:nvPicPr>
              <p:cNvPr id="281" name="Picture 289" descr="MC900432599[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782301">
                <a:off x="1387561" y="4999914"/>
                <a:ext cx="298275" cy="29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7440" y="5087449"/>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6" name="グループ化 315"/>
            <p:cNvGrpSpPr/>
            <p:nvPr/>
          </p:nvGrpSpPr>
          <p:grpSpPr>
            <a:xfrm>
              <a:off x="2398223" y="3997236"/>
              <a:ext cx="1012343" cy="661051"/>
              <a:chOff x="2463610" y="2711830"/>
              <a:chExt cx="1012343" cy="661051"/>
            </a:xfrm>
          </p:grpSpPr>
          <p:pic>
            <p:nvPicPr>
              <p:cNvPr id="290" name="Picture 14" descr="j043262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46996" y="2711830"/>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14" descr="j043262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9917" y="2711830"/>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 name="直方体 291"/>
              <p:cNvSpPr/>
              <p:nvPr/>
            </p:nvSpPr>
            <p:spPr bwMode="auto">
              <a:xfrm>
                <a:off x="2463610" y="3003013"/>
                <a:ext cx="1012343" cy="216000"/>
              </a:xfrm>
              <a:prstGeom prst="cube">
                <a:avLst>
                  <a:gd name="adj" fmla="val 3876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95" name="直方体 294"/>
              <p:cNvSpPr/>
              <p:nvPr/>
            </p:nvSpPr>
            <p:spPr bwMode="auto">
              <a:xfrm>
                <a:off x="2938682" y="2768876"/>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296" name="直方体 295"/>
              <p:cNvSpPr/>
              <p:nvPr/>
            </p:nvSpPr>
            <p:spPr bwMode="auto">
              <a:xfrm>
                <a:off x="3306289" y="2764352"/>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297" name="グループ化 152"/>
              <p:cNvGrpSpPr>
                <a:grpSpLocks noChangeAspect="1"/>
              </p:cNvGrpSpPr>
              <p:nvPr/>
            </p:nvGrpSpPr>
            <p:grpSpPr bwMode="auto">
              <a:xfrm>
                <a:off x="2581364" y="3183751"/>
                <a:ext cx="312397" cy="189130"/>
                <a:chOff x="3463157" y="4553762"/>
                <a:chExt cx="355066" cy="214955"/>
              </a:xfrm>
            </p:grpSpPr>
            <p:sp>
              <p:nvSpPr>
                <p:cNvPr id="306" name="Freeform 364"/>
                <p:cNvSpPr>
                  <a:spLocks/>
                </p:cNvSpPr>
                <p:nvPr/>
              </p:nvSpPr>
              <p:spPr bwMode="auto">
                <a:xfrm>
                  <a:off x="3510600" y="4596454"/>
                  <a:ext cx="307257"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307"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308"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309"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310"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grpSp>
            <p:nvGrpSpPr>
              <p:cNvPr id="298" name="グループ化 153"/>
              <p:cNvGrpSpPr>
                <a:grpSpLocks noChangeAspect="1"/>
              </p:cNvGrpSpPr>
              <p:nvPr/>
            </p:nvGrpSpPr>
            <p:grpSpPr bwMode="auto">
              <a:xfrm>
                <a:off x="2996295" y="3183751"/>
                <a:ext cx="312397" cy="189130"/>
                <a:chOff x="3463157" y="4553762"/>
                <a:chExt cx="355066" cy="214955"/>
              </a:xfrm>
            </p:grpSpPr>
            <p:sp>
              <p:nvSpPr>
                <p:cNvPr id="301" name="Freeform 364"/>
                <p:cNvSpPr>
                  <a:spLocks/>
                </p:cNvSpPr>
                <p:nvPr/>
              </p:nvSpPr>
              <p:spPr bwMode="auto">
                <a:xfrm>
                  <a:off x="3510808" y="4596454"/>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nvGrpSpPr>
                <p:cNvPr id="302"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303"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304"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sp>
                <p:nvSpPr>
                  <p:cNvPr id="305"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p:txBody>
              </p:sp>
            </p:grpSp>
          </p:grpSp>
          <p:pic>
            <p:nvPicPr>
              <p:cNvPr id="300"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2095" y="2990978"/>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 name="Picture 27" descr="MC900434809[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14073" y="4269089"/>
              <a:ext cx="420571" cy="42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8" name="グループ化 317"/>
            <p:cNvGrpSpPr>
              <a:grpSpLocks noChangeAspect="1"/>
            </p:cNvGrpSpPr>
            <p:nvPr/>
          </p:nvGrpSpPr>
          <p:grpSpPr>
            <a:xfrm>
              <a:off x="700323" y="4396565"/>
              <a:ext cx="217436" cy="505042"/>
              <a:chOff x="6862083" y="4374660"/>
              <a:chExt cx="200967" cy="466790"/>
            </a:xfrm>
          </p:grpSpPr>
          <p:sp>
            <p:nvSpPr>
              <p:cNvPr id="319" name="フローチャート: 手作業 318"/>
              <p:cNvSpPr>
                <a:spLocks/>
              </p:cNvSpPr>
              <p:nvPr/>
            </p:nvSpPr>
            <p:spPr bwMode="auto">
              <a:xfrm>
                <a:off x="6896247" y="4623867"/>
                <a:ext cx="132638" cy="217583"/>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eaLnBrk="1" hangingPunct="1">
                  <a:lnSpc>
                    <a:spcPct val="100000"/>
                  </a:lnSpc>
                  <a:spcBef>
                    <a:spcPct val="20000"/>
                  </a:spcBef>
                  <a:buClr>
                    <a:srgbClr val="FFCC66"/>
                  </a:buClr>
                  <a:buFontTx/>
                  <a:buNone/>
                </a:pPr>
                <a:endParaRPr lang="ja-JP" altLang="en-US" sz="1200" b="0" dirty="0">
                  <a:solidFill>
                    <a:srgbClr val="000000"/>
                  </a:solidFill>
                  <a:latin typeface="游ゴシック" panose="020B0400000000000000" pitchFamily="50" charset="-128"/>
                  <a:ea typeface="游ゴシック" panose="020B0400000000000000" pitchFamily="50" charset="-128"/>
                </a:endParaRPr>
              </a:p>
            </p:txBody>
          </p:sp>
          <p:pic>
            <p:nvPicPr>
              <p:cNvPr id="320"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35" name="Picture 7" descr="C:\Users\aytanaka\AppData\Local\Microsoft\Windows\Temporary Internet Files\Content.IE5\4PO4UHMH\lgi01a201401161600[1].jpg"/>
          <p:cNvPicPr>
            <a:picLocks noChangeAspect="1" noChangeArrowheads="1"/>
          </p:cNvPicPr>
          <p:nvPr/>
        </p:nvPicPr>
        <p:blipFill>
          <a:blip r:embed="rId15"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1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438303" y="5085609"/>
            <a:ext cx="437665" cy="437665"/>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7" descr="C:\Users\aytanaka\AppData\Local\Microsoft\Windows\Temporary Internet Files\Content.IE5\4PO4UHMH\lgi01a201401161600[1].jpg"/>
          <p:cNvPicPr>
            <a:picLocks noChangeAspect="1" noChangeArrowheads="1"/>
          </p:cNvPicPr>
          <p:nvPr/>
        </p:nvPicPr>
        <p:blipFill>
          <a:blip r:embed="rId15"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1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535983" y="5260729"/>
            <a:ext cx="437665" cy="437665"/>
          </a:xfrm>
          <a:prstGeom prst="rect">
            <a:avLst/>
          </a:prstGeom>
          <a:noFill/>
          <a:extLst>
            <a:ext uri="{909E8E84-426E-40DD-AFC4-6F175D3DCCD1}">
              <a14:hiddenFill xmlns:a14="http://schemas.microsoft.com/office/drawing/2010/main">
                <a:solidFill>
                  <a:srgbClr val="FFFFFF"/>
                </a:solidFill>
              </a14:hiddenFill>
            </a:ext>
          </a:extLst>
        </p:spPr>
      </p:pic>
      <p:sp>
        <p:nvSpPr>
          <p:cNvPr id="341" name="稲妻 340"/>
          <p:cNvSpPr/>
          <p:nvPr/>
        </p:nvSpPr>
        <p:spPr bwMode="auto">
          <a:xfrm rot="21429264">
            <a:off x="8020717" y="5026351"/>
            <a:ext cx="360000" cy="216000"/>
          </a:xfrm>
          <a:prstGeom prst="lightningBolt">
            <a:avLst/>
          </a:prstGeom>
          <a:solidFill>
            <a:srgbClr val="FFFF99"/>
          </a:solidFill>
          <a:ln w="9525" cap="flat" cmpd="sng" algn="ctr">
            <a:solidFill>
              <a:schemeClr val="accent2"/>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342" name="稲妻 341"/>
          <p:cNvSpPr/>
          <p:nvPr/>
        </p:nvSpPr>
        <p:spPr bwMode="auto">
          <a:xfrm rot="20718179" flipH="1">
            <a:off x="5951968" y="5012660"/>
            <a:ext cx="360000" cy="216000"/>
          </a:xfrm>
          <a:prstGeom prst="lightningBolt">
            <a:avLst/>
          </a:prstGeom>
          <a:solidFill>
            <a:srgbClr val="FFFF99"/>
          </a:solidFill>
          <a:ln w="9525" cap="flat" cmpd="sng" algn="ctr">
            <a:solidFill>
              <a:schemeClr val="accent2"/>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346" name="楕円 345"/>
          <p:cNvSpPr/>
          <p:nvPr/>
        </p:nvSpPr>
        <p:spPr bwMode="auto">
          <a:xfrm>
            <a:off x="5230309" y="2945745"/>
            <a:ext cx="3153097" cy="906642"/>
          </a:xfrm>
          <a:prstGeom prst="ellipse">
            <a:avLst/>
          </a:prstGeom>
          <a:noFill/>
          <a:ln w="28575" cap="flat" cmpd="sng" algn="ctr">
            <a:solidFill>
              <a:srgbClr val="FF0000"/>
            </a:solidFill>
            <a:prstDash val="sysDot"/>
            <a:round/>
            <a:headEnd type="none" w="med" len="med"/>
            <a:tailEnd type="none" w="med" len="med"/>
          </a:ln>
          <a:effectLst/>
          <a:extLst/>
        </p:spPr>
        <p:txBody>
          <a:bodyPr wrap="none" lIns="72000" rIns="72000" rtlCol="0" anchor="ctr"/>
          <a:lstStyle/>
          <a:p>
            <a:pPr algn="ctr">
              <a:spcBef>
                <a:spcPts val="0"/>
              </a:spcBef>
            </a:pPr>
            <a:endParaRPr kumimoji="1" lang="ja-JP" altLang="en-US" b="1" dirty="0">
              <a:solidFill>
                <a:srgbClr val="C00000"/>
              </a:solidFill>
              <a:latin typeface="游ゴシック" panose="020B0400000000000000" pitchFamily="50" charset="-128"/>
              <a:ea typeface="游ゴシック" panose="020B0400000000000000" pitchFamily="50" charset="-128"/>
            </a:endParaRPr>
          </a:p>
        </p:txBody>
      </p:sp>
      <p:sp>
        <p:nvSpPr>
          <p:cNvPr id="347" name="テキスト ボックス 346"/>
          <p:cNvSpPr txBox="1"/>
          <p:nvPr/>
        </p:nvSpPr>
        <p:spPr>
          <a:xfrm>
            <a:off x="4112381" y="2852936"/>
            <a:ext cx="1958683" cy="307777"/>
          </a:xfrm>
          <a:prstGeom prst="rect">
            <a:avLst/>
          </a:prstGeom>
          <a:noFill/>
        </p:spPr>
        <p:txBody>
          <a:bodyPr wrap="square" rtlCol="0">
            <a:spAutoFit/>
          </a:bodyPr>
          <a:lstStyle/>
          <a:p>
            <a:r>
              <a:rPr kumimoji="1" lang="ja-JP" altLang="en-US" sz="1400" dirty="0">
                <a:solidFill>
                  <a:srgbClr val="C00000"/>
                </a:solidFill>
                <a:latin typeface="游ゴシック" panose="020B0400000000000000" pitchFamily="50" charset="-128"/>
                <a:ea typeface="游ゴシック" panose="020B0400000000000000" pitchFamily="50" charset="-128"/>
              </a:rPr>
              <a:t>民間企業の取組み</a:t>
            </a:r>
          </a:p>
        </p:txBody>
      </p:sp>
      <p:sp>
        <p:nvSpPr>
          <p:cNvPr id="348" name="楕円 347"/>
          <p:cNvSpPr/>
          <p:nvPr/>
        </p:nvSpPr>
        <p:spPr bwMode="auto">
          <a:xfrm>
            <a:off x="5291648" y="4760610"/>
            <a:ext cx="3744848" cy="1205567"/>
          </a:xfrm>
          <a:prstGeom prst="ellipse">
            <a:avLst/>
          </a:prstGeom>
          <a:noFill/>
          <a:ln w="28575" cap="flat" cmpd="sng" algn="ctr">
            <a:solidFill>
              <a:srgbClr val="FF0000"/>
            </a:solidFill>
            <a:prstDash val="sysDot"/>
            <a:round/>
            <a:headEnd type="none" w="med" len="med"/>
            <a:tailEnd type="none" w="med" len="med"/>
          </a:ln>
          <a:effectLst/>
          <a:extLst/>
        </p:spPr>
        <p:txBody>
          <a:bodyPr wrap="none" lIns="72000" rIns="72000" rtlCol="0" anchor="ctr"/>
          <a:lstStyle/>
          <a:p>
            <a:pPr algn="ctr">
              <a:spcBef>
                <a:spcPts val="0"/>
              </a:spcBef>
            </a:pPr>
            <a:endParaRPr kumimoji="1" lang="ja-JP" altLang="en-US" b="1" dirty="0">
              <a:solidFill>
                <a:srgbClr val="C00000"/>
              </a:solidFill>
              <a:latin typeface="游ゴシック" panose="020B0400000000000000" pitchFamily="50" charset="-128"/>
              <a:ea typeface="游ゴシック" panose="020B0400000000000000" pitchFamily="50" charset="-128"/>
            </a:endParaRPr>
          </a:p>
        </p:txBody>
      </p:sp>
      <p:sp>
        <p:nvSpPr>
          <p:cNvPr id="349" name="テキスト ボックス 348"/>
          <p:cNvSpPr txBox="1"/>
          <p:nvPr/>
        </p:nvSpPr>
        <p:spPr>
          <a:xfrm>
            <a:off x="7287947" y="6153371"/>
            <a:ext cx="1958683" cy="307777"/>
          </a:xfrm>
          <a:prstGeom prst="rect">
            <a:avLst/>
          </a:prstGeom>
          <a:noFill/>
        </p:spPr>
        <p:txBody>
          <a:bodyPr wrap="squar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海外政府</a:t>
            </a:r>
            <a:r>
              <a:rPr kumimoji="1" lang="ja-JP" altLang="en-US" sz="1400" dirty="0">
                <a:solidFill>
                  <a:srgbClr val="C00000"/>
                </a:solidFill>
                <a:latin typeface="游ゴシック" panose="020B0400000000000000" pitchFamily="50" charset="-128"/>
                <a:ea typeface="游ゴシック" panose="020B0400000000000000" pitchFamily="50" charset="-128"/>
              </a:rPr>
              <a:t>の取組み</a:t>
            </a:r>
          </a:p>
        </p:txBody>
      </p:sp>
      <p:grpSp>
        <p:nvGrpSpPr>
          <p:cNvPr id="333" name="グループ化 332"/>
          <p:cNvGrpSpPr/>
          <p:nvPr/>
        </p:nvGrpSpPr>
        <p:grpSpPr>
          <a:xfrm>
            <a:off x="6539012" y="2881752"/>
            <a:ext cx="813973" cy="642974"/>
            <a:chOff x="6446466" y="2401814"/>
            <a:chExt cx="813973" cy="642974"/>
          </a:xfrm>
        </p:grpSpPr>
        <p:pic>
          <p:nvPicPr>
            <p:cNvPr id="325" name="Picture 7" descr="C:\Users\aytanaka\AppData\Local\Microsoft\Windows\Temporary Internet Files\Content.IE5\4PO4UHMH\lgi01a201401161600[1].jpg"/>
            <p:cNvPicPr>
              <a:picLocks noChangeAspect="1" noChangeArrowheads="1"/>
            </p:cNvPicPr>
            <p:nvPr/>
          </p:nvPicPr>
          <p:blipFill>
            <a:blip r:embed="rId15"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1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446466" y="2607123"/>
              <a:ext cx="437665" cy="437665"/>
            </a:xfrm>
            <a:prstGeom prst="rect">
              <a:avLst/>
            </a:prstGeom>
            <a:noFill/>
            <a:extLst>
              <a:ext uri="{909E8E84-426E-40DD-AFC4-6F175D3DCCD1}">
                <a14:hiddenFill xmlns:a14="http://schemas.microsoft.com/office/drawing/2010/main">
                  <a:solidFill>
                    <a:srgbClr val="FFFFFF"/>
                  </a:solidFill>
                </a14:hiddenFill>
              </a:ext>
            </a:extLst>
          </p:spPr>
        </p:pic>
        <p:sp>
          <p:nvSpPr>
            <p:cNvPr id="326" name="稲妻 325"/>
            <p:cNvSpPr/>
            <p:nvPr/>
          </p:nvSpPr>
          <p:spPr bwMode="auto">
            <a:xfrm rot="20718179" flipH="1">
              <a:off x="6900439" y="2401814"/>
              <a:ext cx="360000" cy="216000"/>
            </a:xfrm>
            <a:prstGeom prst="lightningBolt">
              <a:avLst/>
            </a:prstGeom>
            <a:solidFill>
              <a:srgbClr val="FFFF99"/>
            </a:solidFill>
            <a:ln w="9525" cap="flat" cmpd="sng" algn="ctr">
              <a:solidFill>
                <a:schemeClr val="accent2"/>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354" name="テキスト ボックス 353"/>
          <p:cNvSpPr txBox="1"/>
          <p:nvPr/>
        </p:nvSpPr>
        <p:spPr>
          <a:xfrm>
            <a:off x="292195" y="3459174"/>
            <a:ext cx="2067614" cy="307777"/>
          </a:xfrm>
          <a:prstGeom prst="rect">
            <a:avLst/>
          </a:prstGeom>
          <a:noFill/>
        </p:spPr>
        <p:txBody>
          <a:bodyPr wrap="square" rtlCol="0">
            <a:spAutoFit/>
          </a:bodyPr>
          <a:lstStyle/>
          <a:p>
            <a:r>
              <a:rPr lang="ja-JP" altLang="en-US" sz="1400" dirty="0">
                <a:solidFill>
                  <a:srgbClr val="C00000"/>
                </a:solidFill>
                <a:latin typeface="游ゴシック" panose="020B0400000000000000" pitchFamily="50" charset="-128"/>
                <a:ea typeface="游ゴシック" panose="020B0400000000000000" pitchFamily="50" charset="-128"/>
              </a:rPr>
              <a:t>日本</a:t>
            </a:r>
            <a:r>
              <a:rPr kumimoji="1" lang="ja-JP" altLang="en-US" sz="1400" dirty="0">
                <a:solidFill>
                  <a:srgbClr val="C00000"/>
                </a:solidFill>
                <a:latin typeface="游ゴシック" panose="020B0400000000000000" pitchFamily="50" charset="-128"/>
                <a:ea typeface="游ゴシック" panose="020B0400000000000000" pitchFamily="50" charset="-128"/>
              </a:rPr>
              <a:t>の自治体の状況</a:t>
            </a:r>
          </a:p>
        </p:txBody>
      </p:sp>
      <p:sp>
        <p:nvSpPr>
          <p:cNvPr id="2" name="左右矢印 1"/>
          <p:cNvSpPr/>
          <p:nvPr/>
        </p:nvSpPr>
        <p:spPr bwMode="auto">
          <a:xfrm>
            <a:off x="2956373" y="4027838"/>
            <a:ext cx="2037253" cy="1264055"/>
          </a:xfrm>
          <a:prstGeom prst="leftRightArrow">
            <a:avLst/>
          </a:prstGeom>
          <a:solidFill>
            <a:schemeClr val="accent2">
              <a:lumMod val="20000"/>
              <a:lumOff val="80000"/>
            </a:schemeClr>
          </a:solidFill>
          <a:ln w="9525">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spcBef>
                <a:spcPts val="0"/>
              </a:spcBef>
            </a:pPr>
            <a:r>
              <a:rPr lang="ja-JP" altLang="en-US" sz="1600" dirty="0">
                <a:solidFill>
                  <a:srgbClr val="C00000"/>
                </a:solidFill>
                <a:latin typeface="游ゴシック" panose="020B0400000000000000" pitchFamily="50" charset="-128"/>
                <a:ea typeface="游ゴシック" panose="020B0400000000000000" pitchFamily="50" charset="-128"/>
              </a:rPr>
              <a:t>国の</a:t>
            </a:r>
            <a:r>
              <a:rPr lang="ja-JP" altLang="en-US" sz="1600" dirty="0" smtClean="0">
                <a:solidFill>
                  <a:srgbClr val="C00000"/>
                </a:solidFill>
                <a:latin typeface="游ゴシック" panose="020B0400000000000000" pitchFamily="50" charset="-128"/>
                <a:ea typeface="游ゴシック" panose="020B0400000000000000" pitchFamily="50" charset="-128"/>
              </a:rPr>
              <a:t>動向</a:t>
            </a:r>
            <a:endParaRPr lang="ja-JP" altLang="en-US" sz="1600" dirty="0">
              <a:solidFill>
                <a:srgbClr val="C00000"/>
              </a:solidFill>
              <a:latin typeface="游ゴシック" panose="020B0400000000000000" pitchFamily="50" charset="-128"/>
              <a:ea typeface="游ゴシック" panose="020B0400000000000000" pitchFamily="50" charset="-128"/>
            </a:endParaRPr>
          </a:p>
        </p:txBody>
      </p:sp>
      <p:sp>
        <p:nvSpPr>
          <p:cNvPr id="356" name="テキスト ボックス 355"/>
          <p:cNvSpPr txBox="1"/>
          <p:nvPr/>
        </p:nvSpPr>
        <p:spPr>
          <a:xfrm>
            <a:off x="2702722" y="5340394"/>
            <a:ext cx="2698175" cy="738664"/>
          </a:xfrm>
          <a:prstGeom prst="rect">
            <a:avLst/>
          </a:prstGeom>
          <a:noFill/>
        </p:spPr>
        <p:txBody>
          <a:bodyPr wrap="none" rtlCol="0">
            <a:spAutoFit/>
          </a:bodyPr>
          <a:lstStyle/>
          <a:p>
            <a:r>
              <a:rPr lang="ja-JP" altLang="en-US" sz="1400" dirty="0">
                <a:latin typeface="游ゴシック" panose="020B0400000000000000" pitchFamily="50" charset="-128"/>
                <a:ea typeface="游ゴシック" panose="020B0400000000000000" pitchFamily="50" charset="-128"/>
              </a:rPr>
              <a:t>官民データ活用推進</a:t>
            </a:r>
            <a:r>
              <a:rPr lang="ja-JP" altLang="en-US" sz="1400" dirty="0" smtClean="0">
                <a:latin typeface="游ゴシック" panose="020B0400000000000000" pitchFamily="50" charset="-128"/>
                <a:ea typeface="游ゴシック" panose="020B0400000000000000" pitchFamily="50" charset="-128"/>
              </a:rPr>
              <a:t>基本法</a:t>
            </a:r>
            <a:endParaRPr lang="en-US" altLang="ja-JP" sz="1400" dirty="0" smtClean="0">
              <a:latin typeface="游ゴシック" panose="020B0400000000000000" pitchFamily="50" charset="-128"/>
              <a:ea typeface="游ゴシック" panose="020B0400000000000000" pitchFamily="50" charset="-128"/>
            </a:endParaRPr>
          </a:p>
          <a:p>
            <a:r>
              <a:rPr kumimoji="1" lang="ja-JP" altLang="en-US" sz="1400" dirty="0" smtClean="0">
                <a:latin typeface="游ゴシック" panose="020B0400000000000000" pitchFamily="50" charset="-128"/>
                <a:ea typeface="游ゴシック" panose="020B0400000000000000" pitchFamily="50" charset="-128"/>
              </a:rPr>
              <a:t>デジタル・ガバメント実行計画</a:t>
            </a:r>
            <a:endParaRPr kumimoji="1" lang="en-US" altLang="ja-JP" sz="1400" dirty="0" smtClean="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マイナポータル</a:t>
            </a:r>
            <a:endParaRPr kumimoji="1" lang="en-US" altLang="ja-JP" sz="1400"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17349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32135" y="1196752"/>
            <a:ext cx="8950325" cy="4648200"/>
          </a:xfrm>
        </p:spPr>
        <p:txBody>
          <a:bodyPr/>
          <a:lstStyle/>
          <a:p>
            <a:r>
              <a:rPr lang="ja-JP" altLang="en-US" dirty="0" smtClean="0">
                <a:latin typeface="游ゴシック" panose="020B0400000000000000" pitchFamily="50" charset="-128"/>
                <a:ea typeface="游ゴシック" panose="020B0400000000000000" pitchFamily="50" charset="-128"/>
              </a:rPr>
              <a:t>平成</a:t>
            </a:r>
            <a:r>
              <a:rPr lang="en-US" altLang="ja-JP" dirty="0" smtClean="0">
                <a:latin typeface="游ゴシック" panose="020B0400000000000000" pitchFamily="50" charset="-128"/>
                <a:ea typeface="游ゴシック" panose="020B0400000000000000" pitchFamily="50" charset="-128"/>
              </a:rPr>
              <a:t>25</a:t>
            </a:r>
            <a:r>
              <a:rPr lang="ja-JP" altLang="en-US" dirty="0" smtClean="0">
                <a:latin typeface="游ゴシック" panose="020B0400000000000000" pitchFamily="50" charset="-128"/>
                <a:ea typeface="游ゴシック" panose="020B0400000000000000" pitchFamily="50" charset="-128"/>
              </a:rPr>
              <a:t>年６月</a:t>
            </a:r>
            <a:r>
              <a:rPr lang="en-US" altLang="ja-JP" dirty="0" smtClean="0">
                <a:latin typeface="游ゴシック" panose="020B0400000000000000" pitchFamily="50" charset="-128"/>
                <a:ea typeface="游ゴシック" panose="020B0400000000000000" pitchFamily="50" charset="-128"/>
              </a:rPr>
              <a:t>14</a:t>
            </a:r>
            <a:r>
              <a:rPr lang="ja-JP" altLang="en-US" dirty="0" smtClean="0">
                <a:latin typeface="游ゴシック" panose="020B0400000000000000" pitchFamily="50" charset="-128"/>
                <a:ea typeface="游ゴシック" panose="020B0400000000000000" pitchFamily="50" charset="-128"/>
              </a:rPr>
              <a:t>日　「世界最先端ＩＴ国家</a:t>
            </a:r>
            <a:r>
              <a:rPr lang="ja-JP" altLang="en-US" dirty="0">
                <a:latin typeface="游ゴシック" panose="020B0400000000000000" pitchFamily="50" charset="-128"/>
                <a:ea typeface="游ゴシック" panose="020B0400000000000000" pitchFamily="50" charset="-128"/>
              </a:rPr>
              <a:t>創造</a:t>
            </a:r>
            <a:r>
              <a:rPr lang="ja-JP" altLang="en-US" dirty="0" smtClean="0">
                <a:latin typeface="游ゴシック" panose="020B0400000000000000" pitchFamily="50" charset="-128"/>
                <a:ea typeface="游ゴシック" panose="020B0400000000000000" pitchFamily="50" charset="-128"/>
              </a:rPr>
              <a:t>宣言」を閣議決定</a:t>
            </a:r>
            <a:endParaRPr lang="en-US" altLang="ja-JP" dirty="0" smtClean="0">
              <a:latin typeface="游ゴシック" panose="020B0400000000000000" pitchFamily="50" charset="-128"/>
              <a:ea typeface="游ゴシック" panose="020B0400000000000000" pitchFamily="50" charset="-128"/>
            </a:endParaRPr>
          </a:p>
          <a:p>
            <a:pPr lvl="1"/>
            <a:r>
              <a:rPr lang="ja-JP" altLang="en-US" dirty="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rPr>
              <a:t>公共</a:t>
            </a:r>
            <a:r>
              <a:rPr lang="ja-JP" altLang="en-US" dirty="0">
                <a:latin typeface="游ゴシック" panose="020B0400000000000000" pitchFamily="50" charset="-128"/>
                <a:ea typeface="游ゴシック" panose="020B0400000000000000" pitchFamily="50" charset="-128"/>
              </a:rPr>
              <a:t>サービスがワンストップで誰でもどこでもいつでも受けられる社会」</a:t>
            </a:r>
            <a:r>
              <a:rPr lang="ja-JP" altLang="en-US" dirty="0" smtClean="0">
                <a:latin typeface="游ゴシック" panose="020B0400000000000000" pitchFamily="50" charset="-128"/>
                <a:ea typeface="游ゴシック" panose="020B0400000000000000" pitchFamily="50" charset="-128"/>
              </a:rPr>
              <a:t>を</a:t>
            </a:r>
            <a:r>
              <a:rPr lang="ja-JP" altLang="en-US" dirty="0">
                <a:latin typeface="游ゴシック" panose="020B0400000000000000" pitchFamily="50" charset="-128"/>
                <a:ea typeface="游ゴシック" panose="020B0400000000000000" pitchFamily="50" charset="-128"/>
              </a:rPr>
              <a:t>めざす</a:t>
            </a:r>
            <a:endParaRPr lang="en-US" altLang="ja-JP" dirty="0">
              <a:latin typeface="游ゴシック" panose="020B0400000000000000" pitchFamily="50" charset="-128"/>
              <a:ea typeface="游ゴシック" panose="020B0400000000000000" pitchFamily="50" charset="-128"/>
            </a:endParaRPr>
          </a:p>
          <a:p>
            <a:pPr lvl="1"/>
            <a:r>
              <a:rPr lang="ja-JP" altLang="en-US" dirty="0" smtClean="0">
                <a:latin typeface="游ゴシック" panose="020B0400000000000000" pitchFamily="50" charset="-128"/>
                <a:ea typeface="游ゴシック" panose="020B0400000000000000" pitchFamily="50" charset="-128"/>
              </a:rPr>
              <a:t>より</a:t>
            </a:r>
            <a:r>
              <a:rPr lang="ja-JP" altLang="en-US" dirty="0">
                <a:latin typeface="游ゴシック" panose="020B0400000000000000" pitchFamily="50" charset="-128"/>
                <a:ea typeface="游ゴシック" panose="020B0400000000000000" pitchFamily="50" charset="-128"/>
              </a:rPr>
              <a:t>便利で利用者負担の少ない行政サービスの提供を、徹底したコストカット及び効率的な行政運営を行いつつ実現</a:t>
            </a:r>
            <a:r>
              <a:rPr lang="ja-JP" altLang="en-US" dirty="0" smtClean="0">
                <a:latin typeface="游ゴシック" panose="020B0400000000000000" pitchFamily="50" charset="-128"/>
                <a:ea typeface="游ゴシック" panose="020B0400000000000000" pitchFamily="50" charset="-128"/>
              </a:rPr>
              <a:t>する</a:t>
            </a:r>
            <a:endParaRPr lang="en-US" altLang="ja-JP" dirty="0" smtClean="0">
              <a:latin typeface="游ゴシック" panose="020B0400000000000000" pitchFamily="50" charset="-128"/>
              <a:ea typeface="游ゴシック" panose="020B0400000000000000" pitchFamily="50" charset="-128"/>
            </a:endParaRPr>
          </a:p>
          <a:p>
            <a:pPr lvl="1"/>
            <a:endParaRPr lang="en-US" altLang="ja-JP" dirty="0" smtClean="0">
              <a:latin typeface="游ゴシック" panose="020B0400000000000000" pitchFamily="50" charset="-128"/>
              <a:ea typeface="游ゴシック" panose="020B0400000000000000" pitchFamily="50" charset="-128"/>
            </a:endParaRPr>
          </a:p>
          <a:p>
            <a:r>
              <a:rPr lang="ja-JP" altLang="en-US" dirty="0" smtClean="0">
                <a:latin typeface="游ゴシック" panose="020B0400000000000000" pitchFamily="50" charset="-128"/>
                <a:ea typeface="游ゴシック" panose="020B0400000000000000" pitchFamily="50" charset="-128"/>
              </a:rPr>
              <a:t>平成</a:t>
            </a:r>
            <a:r>
              <a:rPr lang="en-US" altLang="ja-JP" dirty="0" smtClean="0">
                <a:latin typeface="游ゴシック" panose="020B0400000000000000" pitchFamily="50" charset="-128"/>
                <a:ea typeface="游ゴシック" panose="020B0400000000000000" pitchFamily="50" charset="-128"/>
              </a:rPr>
              <a:t>26</a:t>
            </a:r>
            <a:r>
              <a:rPr lang="ja-JP" altLang="en-US" dirty="0" smtClean="0">
                <a:latin typeface="游ゴシック" panose="020B0400000000000000" pitchFamily="50" charset="-128"/>
                <a:ea typeface="游ゴシック" panose="020B0400000000000000" pitchFamily="50" charset="-128"/>
              </a:rPr>
              <a:t>年３月</a:t>
            </a:r>
            <a:r>
              <a:rPr lang="en-US" altLang="ja-JP" dirty="0" smtClean="0">
                <a:latin typeface="游ゴシック" panose="020B0400000000000000" pitchFamily="50" charset="-128"/>
                <a:ea typeface="游ゴシック" panose="020B0400000000000000" pitchFamily="50" charset="-128"/>
              </a:rPr>
              <a:t>24</a:t>
            </a:r>
            <a:r>
              <a:rPr lang="ja-JP" altLang="en-US" dirty="0" smtClean="0">
                <a:latin typeface="游ゴシック" panose="020B0400000000000000" pitchFamily="50" charset="-128"/>
                <a:ea typeface="游ゴシック" panose="020B0400000000000000" pitchFamily="50" charset="-128"/>
              </a:rPr>
              <a:t>日　「電子</a:t>
            </a:r>
            <a:r>
              <a:rPr lang="ja-JP" altLang="en-US" dirty="0">
                <a:latin typeface="游ゴシック" panose="020B0400000000000000" pitchFamily="50" charset="-128"/>
                <a:ea typeface="游ゴシック" panose="020B0400000000000000" pitchFamily="50" charset="-128"/>
              </a:rPr>
              <a:t>自治体の取組みを加速するための</a:t>
            </a:r>
            <a:r>
              <a:rPr lang="en-US" altLang="ja-JP" dirty="0">
                <a:latin typeface="游ゴシック" panose="020B0400000000000000" pitchFamily="50" charset="-128"/>
                <a:ea typeface="游ゴシック" panose="020B0400000000000000" pitchFamily="50" charset="-128"/>
              </a:rPr>
              <a:t>10</a:t>
            </a:r>
            <a:r>
              <a:rPr lang="ja-JP" altLang="en-US" dirty="0">
                <a:latin typeface="游ゴシック" panose="020B0400000000000000" pitchFamily="50" charset="-128"/>
                <a:ea typeface="游ゴシック" panose="020B0400000000000000" pitchFamily="50" charset="-128"/>
              </a:rPr>
              <a:t>の</a:t>
            </a:r>
            <a:r>
              <a:rPr lang="ja-JP" altLang="en-US" dirty="0" smtClean="0">
                <a:latin typeface="游ゴシック" panose="020B0400000000000000" pitchFamily="50" charset="-128"/>
                <a:ea typeface="游ゴシック" panose="020B0400000000000000" pitchFamily="50" charset="-128"/>
              </a:rPr>
              <a:t>指針」を公表</a:t>
            </a:r>
            <a:endParaRPr lang="en-US" altLang="ja-JP" dirty="0" smtClean="0">
              <a:latin typeface="游ゴシック" panose="020B0400000000000000" pitchFamily="50" charset="-128"/>
              <a:ea typeface="游ゴシック" panose="020B0400000000000000" pitchFamily="50" charset="-128"/>
            </a:endParaRPr>
          </a:p>
          <a:p>
            <a:pPr lvl="1"/>
            <a:r>
              <a:rPr lang="ja-JP" altLang="en-US" dirty="0">
                <a:latin typeface="游ゴシック" panose="020B0400000000000000" pitchFamily="50" charset="-128"/>
                <a:ea typeface="游ゴシック" panose="020B0400000000000000" pitchFamily="50" charset="-128"/>
              </a:rPr>
              <a:t>業務の可視化、業務フローの見直し及び業務の</a:t>
            </a:r>
            <a:r>
              <a:rPr lang="ja-JP" altLang="en-US" dirty="0" smtClean="0">
                <a:latin typeface="游ゴシック" panose="020B0400000000000000" pitchFamily="50" charset="-128"/>
                <a:ea typeface="游ゴシック" panose="020B0400000000000000" pitchFamily="50" charset="-128"/>
              </a:rPr>
              <a:t>標準化への取組み</a:t>
            </a:r>
            <a:endParaRPr lang="ja-JP" altLang="en-US" dirty="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r>
              <a:rPr lang="ja-JP" altLang="en-US" dirty="0" smtClean="0">
                <a:latin typeface="游ゴシック" panose="020B0400000000000000" pitchFamily="50" charset="-128"/>
                <a:ea typeface="游ゴシック" panose="020B0400000000000000" pitchFamily="50" charset="-128"/>
              </a:rPr>
              <a:t>平成</a:t>
            </a:r>
            <a:r>
              <a:rPr lang="en-US" altLang="ja-JP" dirty="0">
                <a:latin typeface="游ゴシック" panose="020B0400000000000000" pitchFamily="50" charset="-128"/>
                <a:ea typeface="游ゴシック" panose="020B0400000000000000" pitchFamily="50" charset="-128"/>
              </a:rPr>
              <a:t>28</a:t>
            </a:r>
            <a:r>
              <a:rPr lang="ja-JP" altLang="en-US" dirty="0" smtClean="0">
                <a:latin typeface="游ゴシック" panose="020B0400000000000000" pitchFamily="50" charset="-128"/>
                <a:ea typeface="游ゴシック" panose="020B0400000000000000" pitchFamily="50" charset="-128"/>
              </a:rPr>
              <a:t>年</a:t>
            </a:r>
            <a:r>
              <a:rPr lang="en-US" altLang="ja-JP" dirty="0" smtClean="0">
                <a:latin typeface="游ゴシック" panose="020B0400000000000000" pitchFamily="50" charset="-128"/>
                <a:ea typeface="游ゴシック" panose="020B0400000000000000" pitchFamily="50" charset="-128"/>
              </a:rPr>
              <a:t>12</a:t>
            </a:r>
            <a:r>
              <a:rPr lang="ja-JP" altLang="en-US" dirty="0" smtClean="0">
                <a:latin typeface="游ゴシック" panose="020B0400000000000000" pitchFamily="50" charset="-128"/>
                <a:ea typeface="游ゴシック" panose="020B0400000000000000" pitchFamily="50" charset="-128"/>
              </a:rPr>
              <a:t>月９日　「官民</a:t>
            </a:r>
            <a:r>
              <a:rPr lang="ja-JP" altLang="en-US" dirty="0">
                <a:latin typeface="游ゴシック" panose="020B0400000000000000" pitchFamily="50" charset="-128"/>
                <a:ea typeface="游ゴシック" panose="020B0400000000000000" pitchFamily="50" charset="-128"/>
              </a:rPr>
              <a:t>データ活用推進基本法（平成</a:t>
            </a:r>
            <a:r>
              <a:rPr lang="en-US" altLang="ja-JP" dirty="0">
                <a:latin typeface="游ゴシック" panose="020B0400000000000000" pitchFamily="50" charset="-128"/>
                <a:ea typeface="游ゴシック" panose="020B0400000000000000" pitchFamily="50" charset="-128"/>
              </a:rPr>
              <a:t>28</a:t>
            </a:r>
            <a:r>
              <a:rPr lang="ja-JP" altLang="en-US" dirty="0">
                <a:latin typeface="游ゴシック" panose="020B0400000000000000" pitchFamily="50" charset="-128"/>
                <a:ea typeface="游ゴシック" panose="020B0400000000000000" pitchFamily="50" charset="-128"/>
              </a:rPr>
              <a:t>年法律第</a:t>
            </a:r>
            <a:r>
              <a:rPr lang="en-US" altLang="ja-JP" dirty="0">
                <a:latin typeface="游ゴシック" panose="020B0400000000000000" pitchFamily="50" charset="-128"/>
                <a:ea typeface="游ゴシック" panose="020B0400000000000000" pitchFamily="50" charset="-128"/>
              </a:rPr>
              <a:t>103</a:t>
            </a:r>
            <a:r>
              <a:rPr lang="ja-JP" altLang="en-US" dirty="0">
                <a:latin typeface="游ゴシック" panose="020B0400000000000000" pitchFamily="50" charset="-128"/>
                <a:ea typeface="游ゴシック" panose="020B0400000000000000" pitchFamily="50" charset="-128"/>
              </a:rPr>
              <a:t>号</a:t>
            </a:r>
            <a:r>
              <a:rPr lang="ja-JP" altLang="en-US" dirty="0" smtClean="0">
                <a:latin typeface="游ゴシック" panose="020B0400000000000000" pitchFamily="50" charset="-128"/>
                <a:ea typeface="游ゴシック" panose="020B0400000000000000" pitchFamily="50" charset="-128"/>
              </a:rPr>
              <a:t>）」が成立</a:t>
            </a:r>
            <a:endParaRPr lang="en-US" altLang="ja-JP" dirty="0" smtClean="0">
              <a:latin typeface="游ゴシック" panose="020B0400000000000000" pitchFamily="50" charset="-128"/>
              <a:ea typeface="游ゴシック" panose="020B0400000000000000" pitchFamily="50" charset="-128"/>
            </a:endParaRPr>
          </a:p>
          <a:p>
            <a:pPr lvl="1"/>
            <a:r>
              <a:rPr lang="ja-JP" altLang="en-US" dirty="0">
                <a:latin typeface="游ゴシック" panose="020B0400000000000000" pitchFamily="50" charset="-128"/>
                <a:ea typeface="游ゴシック" panose="020B0400000000000000" pitchFamily="50" charset="-128"/>
              </a:rPr>
              <a:t>行政手続きに係るオンライン利用の</a:t>
            </a:r>
            <a:r>
              <a:rPr lang="ja-JP" altLang="en-US" dirty="0" smtClean="0">
                <a:latin typeface="游ゴシック" panose="020B0400000000000000" pitchFamily="50" charset="-128"/>
                <a:ea typeface="游ゴシック" panose="020B0400000000000000" pitchFamily="50" charset="-128"/>
              </a:rPr>
              <a:t>原則化（</a:t>
            </a:r>
            <a:r>
              <a:rPr lang="en-US" altLang="ja-JP" dirty="0" smtClean="0">
                <a:latin typeface="游ゴシック" panose="020B0400000000000000" pitchFamily="50" charset="-128"/>
                <a:ea typeface="游ゴシック" panose="020B0400000000000000" pitchFamily="50" charset="-128"/>
              </a:rPr>
              <a:t>10</a:t>
            </a:r>
            <a:r>
              <a:rPr lang="ja-JP" altLang="en-US" dirty="0" smtClean="0">
                <a:latin typeface="游ゴシック" panose="020B0400000000000000" pitchFamily="50" charset="-128"/>
                <a:ea typeface="游ゴシック" panose="020B0400000000000000" pitchFamily="50" charset="-128"/>
              </a:rPr>
              <a:t>条）</a:t>
            </a:r>
            <a:endParaRPr lang="en-US" altLang="ja-JP" dirty="0" smtClean="0">
              <a:latin typeface="游ゴシック" panose="020B0400000000000000" pitchFamily="50" charset="-128"/>
              <a:ea typeface="游ゴシック" panose="020B0400000000000000" pitchFamily="50" charset="-128"/>
            </a:endParaRPr>
          </a:p>
          <a:p>
            <a:pPr lvl="1"/>
            <a:r>
              <a:rPr lang="ja-JP" altLang="en-US" dirty="0">
                <a:latin typeface="游ゴシック" panose="020B0400000000000000" pitchFamily="50" charset="-128"/>
                <a:ea typeface="游ゴシック" panose="020B0400000000000000" pitchFamily="50" charset="-128"/>
              </a:rPr>
              <a:t>サービスデザイン思考に基づく業務</a:t>
            </a:r>
            <a:r>
              <a:rPr lang="ja-JP" altLang="en-US" dirty="0" smtClean="0">
                <a:latin typeface="游ゴシック" panose="020B0400000000000000" pitchFamily="50" charset="-128"/>
                <a:ea typeface="游ゴシック" panose="020B0400000000000000" pitchFamily="50" charset="-128"/>
              </a:rPr>
              <a:t>改革（</a:t>
            </a:r>
            <a:r>
              <a:rPr lang="en-US" altLang="ja-JP" dirty="0" smtClean="0">
                <a:latin typeface="游ゴシック" panose="020B0400000000000000" pitchFamily="50" charset="-128"/>
                <a:ea typeface="游ゴシック" panose="020B0400000000000000" pitchFamily="50" charset="-128"/>
              </a:rPr>
              <a:t>BPR</a:t>
            </a:r>
            <a:r>
              <a:rPr lang="ja-JP" altLang="en-US" dirty="0" smtClean="0">
                <a:latin typeface="游ゴシック" panose="020B0400000000000000" pitchFamily="50" charset="-128"/>
                <a:ea typeface="游ゴシック" panose="020B0400000000000000" pitchFamily="50" charset="-128"/>
              </a:rPr>
              <a:t>）の推進（</a:t>
            </a:r>
            <a:r>
              <a:rPr lang="en-US" altLang="ja-JP" dirty="0" smtClean="0">
                <a:latin typeface="游ゴシック" panose="020B0400000000000000" pitchFamily="50" charset="-128"/>
                <a:ea typeface="游ゴシック" panose="020B0400000000000000" pitchFamily="50" charset="-128"/>
              </a:rPr>
              <a:t>15</a:t>
            </a:r>
            <a:r>
              <a:rPr lang="ja-JP" altLang="en-US" dirty="0" smtClean="0">
                <a:latin typeface="游ゴシック" panose="020B0400000000000000" pitchFamily="50" charset="-128"/>
                <a:ea typeface="游ゴシック" panose="020B0400000000000000" pitchFamily="50" charset="-128"/>
              </a:rPr>
              <a:t>条１項）</a:t>
            </a:r>
            <a:endParaRPr lang="en-US" altLang="ja-JP" dirty="0" smtClean="0">
              <a:latin typeface="游ゴシック" panose="020B0400000000000000" pitchFamily="50" charset="-128"/>
              <a:ea typeface="游ゴシック" panose="020B0400000000000000" pitchFamily="50" charset="-128"/>
            </a:endParaRPr>
          </a:p>
          <a:p>
            <a:pPr lvl="1"/>
            <a:endParaRPr lang="en-US" altLang="ja-JP" dirty="0">
              <a:latin typeface="游ゴシック" panose="020B0400000000000000" pitchFamily="50" charset="-128"/>
              <a:ea typeface="游ゴシック" panose="020B0400000000000000" pitchFamily="50" charset="-128"/>
            </a:endParaRPr>
          </a:p>
          <a:p>
            <a:r>
              <a:rPr lang="ja-JP" altLang="en-US" dirty="0" smtClean="0">
                <a:latin typeface="游ゴシック" panose="020B0400000000000000" pitchFamily="50" charset="-128"/>
                <a:ea typeface="游ゴシック" panose="020B0400000000000000" pitchFamily="50" charset="-128"/>
              </a:rPr>
              <a:t>平成</a:t>
            </a:r>
            <a:r>
              <a:rPr lang="en-US" altLang="ja-JP" dirty="0" smtClean="0">
                <a:latin typeface="游ゴシック" panose="020B0400000000000000" pitchFamily="50" charset="-128"/>
                <a:ea typeface="游ゴシック" panose="020B0400000000000000" pitchFamily="50" charset="-128"/>
              </a:rPr>
              <a:t>28</a:t>
            </a:r>
            <a:r>
              <a:rPr lang="ja-JP" altLang="en-US" dirty="0" smtClean="0">
                <a:latin typeface="游ゴシック" panose="020B0400000000000000" pitchFamily="50" charset="-128"/>
                <a:ea typeface="游ゴシック" panose="020B0400000000000000" pitchFamily="50" charset="-128"/>
              </a:rPr>
              <a:t>年５月</a:t>
            </a:r>
            <a:r>
              <a:rPr lang="en-US" altLang="ja-JP" dirty="0" smtClean="0">
                <a:latin typeface="游ゴシック" panose="020B0400000000000000" pitchFamily="50" charset="-128"/>
                <a:ea typeface="游ゴシック" panose="020B0400000000000000" pitchFamily="50" charset="-128"/>
              </a:rPr>
              <a:t>20</a:t>
            </a:r>
            <a:r>
              <a:rPr lang="ja-JP" altLang="en-US" dirty="0" smtClean="0">
                <a:latin typeface="游ゴシック" panose="020B0400000000000000" pitchFamily="50" charset="-128"/>
                <a:ea typeface="游ゴシック" panose="020B0400000000000000" pitchFamily="50" charset="-128"/>
              </a:rPr>
              <a:t>日</a:t>
            </a:r>
            <a:r>
              <a:rPr lang="ja-JP" altLang="en-US" dirty="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「世界</a:t>
            </a:r>
            <a:r>
              <a:rPr lang="ja-JP" altLang="en-US" dirty="0">
                <a:latin typeface="游ゴシック" panose="020B0400000000000000" pitchFamily="50" charset="-128"/>
                <a:ea typeface="游ゴシック" panose="020B0400000000000000" pitchFamily="50" charset="-128"/>
              </a:rPr>
              <a:t>最先端</a:t>
            </a:r>
            <a:r>
              <a:rPr lang="en-US" altLang="ja-JP" dirty="0">
                <a:latin typeface="游ゴシック" panose="020B0400000000000000" pitchFamily="50" charset="-128"/>
                <a:ea typeface="游ゴシック" panose="020B0400000000000000" pitchFamily="50" charset="-128"/>
              </a:rPr>
              <a:t>IT</a:t>
            </a:r>
            <a:r>
              <a:rPr lang="ja-JP" altLang="en-US" dirty="0">
                <a:latin typeface="游ゴシック" panose="020B0400000000000000" pitchFamily="50" charset="-128"/>
                <a:ea typeface="游ゴシック" panose="020B0400000000000000" pitchFamily="50" charset="-128"/>
              </a:rPr>
              <a:t>国家創造宣言・官民データ活用推進基本</a:t>
            </a:r>
            <a:r>
              <a:rPr lang="ja-JP" altLang="en-US" dirty="0" smtClean="0">
                <a:latin typeface="游ゴシック" panose="020B0400000000000000" pitchFamily="50" charset="-128"/>
                <a:ea typeface="游ゴシック" panose="020B0400000000000000" pitchFamily="50" charset="-128"/>
              </a:rPr>
              <a:t>計画」が閣議決定</a:t>
            </a:r>
            <a:endParaRPr lang="en-US" altLang="ja-JP" dirty="0" smtClean="0">
              <a:latin typeface="游ゴシック" panose="020B0400000000000000" pitchFamily="50" charset="-128"/>
              <a:ea typeface="游ゴシック" panose="020B0400000000000000" pitchFamily="50" charset="-128"/>
            </a:endParaRPr>
          </a:p>
          <a:p>
            <a:pPr lvl="1"/>
            <a:endParaRPr lang="en-US" altLang="ja-JP" dirty="0">
              <a:latin typeface="游ゴシック" panose="020B0400000000000000" pitchFamily="50" charset="-128"/>
              <a:ea typeface="游ゴシック" panose="020B0400000000000000" pitchFamily="50" charset="-128"/>
            </a:endParaRPr>
          </a:p>
          <a:p>
            <a:r>
              <a:rPr lang="ja-JP" altLang="en-US" dirty="0" smtClean="0">
                <a:latin typeface="游ゴシック" panose="020B0400000000000000" pitchFamily="50" charset="-128"/>
                <a:ea typeface="游ゴシック" panose="020B0400000000000000" pitchFamily="50" charset="-128"/>
              </a:rPr>
              <a:t>平成</a:t>
            </a:r>
            <a:r>
              <a:rPr lang="en-US" altLang="ja-JP" dirty="0">
                <a:latin typeface="游ゴシック" panose="020B0400000000000000" pitchFamily="50" charset="-128"/>
                <a:ea typeface="游ゴシック" panose="020B0400000000000000" pitchFamily="50" charset="-128"/>
              </a:rPr>
              <a:t>29</a:t>
            </a:r>
            <a:r>
              <a:rPr lang="ja-JP" altLang="en-US" dirty="0" smtClean="0">
                <a:latin typeface="游ゴシック" panose="020B0400000000000000" pitchFamily="50" charset="-128"/>
                <a:ea typeface="游ゴシック" panose="020B0400000000000000" pitchFamily="50" charset="-128"/>
              </a:rPr>
              <a:t>年５月</a:t>
            </a:r>
            <a:r>
              <a:rPr lang="en-US" altLang="ja-JP" dirty="0" smtClean="0">
                <a:latin typeface="游ゴシック" panose="020B0400000000000000" pitchFamily="50" charset="-128"/>
                <a:ea typeface="游ゴシック" panose="020B0400000000000000" pitchFamily="50" charset="-128"/>
              </a:rPr>
              <a:t>30</a:t>
            </a:r>
            <a:r>
              <a:rPr lang="ja-JP" altLang="en-US" dirty="0" smtClean="0">
                <a:latin typeface="游ゴシック" panose="020B0400000000000000" pitchFamily="50" charset="-128"/>
                <a:ea typeface="游ゴシック" panose="020B0400000000000000" pitchFamily="50" charset="-128"/>
              </a:rPr>
              <a:t>日　「デジタル</a:t>
            </a:r>
            <a:r>
              <a:rPr lang="ja-JP" altLang="en-US" dirty="0">
                <a:latin typeface="游ゴシック" panose="020B0400000000000000" pitchFamily="50" charset="-128"/>
                <a:ea typeface="游ゴシック" panose="020B0400000000000000" pitchFamily="50" charset="-128"/>
              </a:rPr>
              <a:t>・ガバメント推進</a:t>
            </a:r>
            <a:r>
              <a:rPr lang="ja-JP" altLang="en-US" dirty="0" smtClean="0">
                <a:latin typeface="游ゴシック" panose="020B0400000000000000" pitchFamily="50" charset="-128"/>
                <a:ea typeface="游ゴシック" panose="020B0400000000000000" pitchFamily="50" charset="-128"/>
              </a:rPr>
              <a:t>方針」が策定</a:t>
            </a:r>
            <a:endParaRPr lang="en-US" altLang="ja-JP" dirty="0" smtClean="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r>
              <a:rPr lang="ja-JP" altLang="en-US" dirty="0" smtClean="0">
                <a:latin typeface="游ゴシック" panose="020B0400000000000000" pitchFamily="50" charset="-128"/>
                <a:ea typeface="游ゴシック" panose="020B0400000000000000" pitchFamily="50" charset="-128"/>
              </a:rPr>
              <a:t>平成</a:t>
            </a:r>
            <a:r>
              <a:rPr lang="en-US" altLang="ja-JP" dirty="0" smtClean="0">
                <a:latin typeface="游ゴシック" panose="020B0400000000000000" pitchFamily="50" charset="-128"/>
                <a:ea typeface="游ゴシック" panose="020B0400000000000000" pitchFamily="50" charset="-128"/>
              </a:rPr>
              <a:t>29</a:t>
            </a:r>
            <a:r>
              <a:rPr lang="ja-JP" altLang="en-US" dirty="0" smtClean="0">
                <a:latin typeface="游ゴシック" panose="020B0400000000000000" pitchFamily="50" charset="-128"/>
                <a:ea typeface="游ゴシック" panose="020B0400000000000000" pitchFamily="50" charset="-128"/>
              </a:rPr>
              <a:t>年</a:t>
            </a:r>
            <a:r>
              <a:rPr lang="en-US" altLang="ja-JP" dirty="0" smtClean="0">
                <a:latin typeface="游ゴシック" panose="020B0400000000000000" pitchFamily="50" charset="-128"/>
                <a:ea typeface="游ゴシック" panose="020B0400000000000000" pitchFamily="50" charset="-128"/>
              </a:rPr>
              <a:t>11</a:t>
            </a:r>
            <a:r>
              <a:rPr lang="ja-JP" altLang="en-US" dirty="0" smtClean="0">
                <a:latin typeface="游ゴシック" panose="020B0400000000000000" pitchFamily="50" charset="-128"/>
                <a:ea typeface="游ゴシック" panose="020B0400000000000000" pitchFamily="50" charset="-128"/>
              </a:rPr>
              <a:t>月</a:t>
            </a:r>
            <a:r>
              <a:rPr lang="en-US" altLang="ja-JP" dirty="0" smtClean="0">
                <a:latin typeface="游ゴシック" panose="020B0400000000000000" pitchFamily="50" charset="-128"/>
                <a:ea typeface="游ゴシック" panose="020B0400000000000000" pitchFamily="50" charset="-128"/>
              </a:rPr>
              <a:t>13</a:t>
            </a:r>
            <a:r>
              <a:rPr lang="ja-JP" altLang="en-US" dirty="0" smtClean="0">
                <a:latin typeface="游ゴシック" panose="020B0400000000000000" pitchFamily="50" charset="-128"/>
                <a:ea typeface="游ゴシック" panose="020B0400000000000000" pitchFamily="50" charset="-128"/>
              </a:rPr>
              <a:t>日　マイナポータル本格運用開始</a:t>
            </a:r>
            <a:endParaRPr lang="en-US" altLang="ja-JP" dirty="0" smtClean="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r>
              <a:rPr lang="ja-JP" altLang="en-US" dirty="0" smtClean="0">
                <a:latin typeface="游ゴシック" panose="020B0400000000000000" pitchFamily="50" charset="-128"/>
                <a:ea typeface="游ゴシック" panose="020B0400000000000000" pitchFamily="50" charset="-128"/>
              </a:rPr>
              <a:t>平成</a:t>
            </a:r>
            <a:r>
              <a:rPr lang="en-US" altLang="ja-JP" dirty="0" smtClean="0">
                <a:latin typeface="游ゴシック" panose="020B0400000000000000" pitchFamily="50" charset="-128"/>
                <a:ea typeface="游ゴシック" panose="020B0400000000000000" pitchFamily="50" charset="-128"/>
              </a:rPr>
              <a:t>30</a:t>
            </a:r>
            <a:r>
              <a:rPr lang="ja-JP" altLang="en-US" dirty="0" smtClean="0">
                <a:latin typeface="游ゴシック" panose="020B0400000000000000" pitchFamily="50" charset="-128"/>
                <a:ea typeface="游ゴシック" panose="020B0400000000000000" pitchFamily="50" charset="-128"/>
              </a:rPr>
              <a:t>年１月</a:t>
            </a:r>
            <a:r>
              <a:rPr lang="en-US" altLang="ja-JP" dirty="0" smtClean="0">
                <a:latin typeface="游ゴシック" panose="020B0400000000000000" pitchFamily="50" charset="-128"/>
                <a:ea typeface="游ゴシック" panose="020B0400000000000000" pitchFamily="50" charset="-128"/>
              </a:rPr>
              <a:t>16</a:t>
            </a:r>
            <a:r>
              <a:rPr lang="ja-JP" altLang="en-US" dirty="0" smtClean="0">
                <a:latin typeface="游ゴシック" panose="020B0400000000000000" pitchFamily="50" charset="-128"/>
                <a:ea typeface="游ゴシック" panose="020B0400000000000000" pitchFamily="50" charset="-128"/>
              </a:rPr>
              <a:t>日　「デジタル・ガバメント実行計画」を決定</a:t>
            </a:r>
            <a:endParaRPr lang="en-US" altLang="ja-JP" dirty="0" smtClean="0">
              <a:latin typeface="游ゴシック" panose="020B0400000000000000" pitchFamily="50" charset="-128"/>
              <a:ea typeface="游ゴシック" panose="020B0400000000000000" pitchFamily="50" charset="-128"/>
            </a:endParaRPr>
          </a:p>
          <a:p>
            <a:endParaRPr lang="en-US" altLang="ja-JP" dirty="0" smtClean="0">
              <a:latin typeface="游ゴシック" panose="020B0400000000000000" pitchFamily="50" charset="-128"/>
              <a:ea typeface="游ゴシック" panose="020B0400000000000000" pitchFamily="50" charset="-128"/>
            </a:endParaRPr>
          </a:p>
          <a:p>
            <a:endParaRPr kumimoji="1" lang="ja-JP" altLang="en-US" dirty="0">
              <a:latin typeface="游ゴシック" panose="020B0400000000000000" pitchFamily="50" charset="-128"/>
              <a:ea typeface="游ゴシック" panose="020B0400000000000000" pitchFamily="50" charset="-128"/>
            </a:endParaRPr>
          </a:p>
        </p:txBody>
      </p:sp>
      <p:sp>
        <p:nvSpPr>
          <p:cNvPr id="4" name="タイトル 1"/>
          <p:cNvSpPr txBox="1">
            <a:spLocks/>
          </p:cNvSpPr>
          <p:nvPr/>
        </p:nvSpPr>
        <p:spPr bwMode="white">
          <a:xfrm>
            <a:off x="234950" y="120004"/>
            <a:ext cx="8686800" cy="6858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charset="0"/>
                <a:ea typeface="ＭＳ Ｐゴシック" pitchFamily="50" charset="-128"/>
              </a:defRPr>
            </a:lvl2pPr>
            <a:lvl3pPr algn="l" rtl="0" eaLnBrk="0" fontAlgn="base" hangingPunct="0">
              <a:spcBef>
                <a:spcPct val="0"/>
              </a:spcBef>
              <a:spcAft>
                <a:spcPct val="0"/>
              </a:spcAft>
              <a:defRPr b="1">
                <a:solidFill>
                  <a:schemeClr val="tx2"/>
                </a:solidFill>
                <a:latin typeface="Arial" charset="0"/>
                <a:ea typeface="ＭＳ Ｐゴシック" pitchFamily="50" charset="-128"/>
              </a:defRPr>
            </a:lvl3pPr>
            <a:lvl4pPr algn="l" rtl="0" eaLnBrk="0" fontAlgn="base" hangingPunct="0">
              <a:spcBef>
                <a:spcPct val="0"/>
              </a:spcBef>
              <a:spcAft>
                <a:spcPct val="0"/>
              </a:spcAft>
              <a:defRPr b="1">
                <a:solidFill>
                  <a:schemeClr val="tx2"/>
                </a:solidFill>
                <a:latin typeface="Arial" charset="0"/>
                <a:ea typeface="ＭＳ Ｐゴシック" pitchFamily="50" charset="-128"/>
              </a:defRPr>
            </a:lvl4pPr>
            <a:lvl5pPr algn="l" rtl="0" eaLnBrk="0" fontAlgn="base" hangingPunct="0">
              <a:spcBef>
                <a:spcPct val="0"/>
              </a:spcBef>
              <a:spcAft>
                <a:spcPct val="0"/>
              </a:spcAft>
              <a:defRPr b="1">
                <a:solidFill>
                  <a:schemeClr val="tx2"/>
                </a:solidFill>
                <a:latin typeface="Arial" charset="0"/>
                <a:ea typeface="ＭＳ Ｐゴシック" pitchFamily="50" charset="-128"/>
              </a:defRPr>
            </a:lvl5pPr>
            <a:lvl6pPr marL="457200" algn="l" rtl="0" fontAlgn="base">
              <a:spcBef>
                <a:spcPct val="0"/>
              </a:spcBef>
              <a:spcAft>
                <a:spcPct val="0"/>
              </a:spcAft>
              <a:defRPr b="1">
                <a:solidFill>
                  <a:schemeClr val="tx2"/>
                </a:solidFill>
                <a:latin typeface="Arial" charset="0"/>
                <a:ea typeface="ＭＳ Ｐゴシック" pitchFamily="50" charset="-128"/>
              </a:defRPr>
            </a:lvl6pPr>
            <a:lvl7pPr marL="914400" algn="l" rtl="0" fontAlgn="base">
              <a:spcBef>
                <a:spcPct val="0"/>
              </a:spcBef>
              <a:spcAft>
                <a:spcPct val="0"/>
              </a:spcAft>
              <a:defRPr b="1">
                <a:solidFill>
                  <a:schemeClr val="tx2"/>
                </a:solidFill>
                <a:latin typeface="Arial" charset="0"/>
                <a:ea typeface="ＭＳ Ｐゴシック" pitchFamily="50" charset="-128"/>
              </a:defRPr>
            </a:lvl7pPr>
            <a:lvl8pPr marL="1371600" algn="l" rtl="0" fontAlgn="base">
              <a:spcBef>
                <a:spcPct val="0"/>
              </a:spcBef>
              <a:spcAft>
                <a:spcPct val="0"/>
              </a:spcAft>
              <a:defRPr b="1">
                <a:solidFill>
                  <a:schemeClr val="tx2"/>
                </a:solidFill>
                <a:latin typeface="Arial" charset="0"/>
                <a:ea typeface="ＭＳ Ｐゴシック" pitchFamily="50" charset="-128"/>
              </a:defRPr>
            </a:lvl8pPr>
            <a:lvl9pPr marL="1828800" algn="l" rtl="0" fontAlgn="base">
              <a:spcBef>
                <a:spcPct val="0"/>
              </a:spcBef>
              <a:spcAft>
                <a:spcPct val="0"/>
              </a:spcAft>
              <a:defRPr b="1">
                <a:solidFill>
                  <a:schemeClr val="tx2"/>
                </a:solidFill>
                <a:latin typeface="Arial" charset="0"/>
                <a:ea typeface="ＭＳ Ｐゴシック" pitchFamily="50" charset="-128"/>
              </a:defRPr>
            </a:lvl9pPr>
          </a:lstStyle>
          <a:p>
            <a:endParaRPr kumimoji="1" lang="en-US" altLang="ja-JP" sz="1600" kern="0" dirty="0" smtClean="0">
              <a:latin typeface="游ゴシック" panose="020B0400000000000000" pitchFamily="50" charset="-128"/>
              <a:ea typeface="游ゴシック" panose="020B0400000000000000" pitchFamily="50" charset="-128"/>
            </a:endParaRPr>
          </a:p>
          <a:p>
            <a:r>
              <a:rPr kumimoji="1" lang="en-US" altLang="ja-JP" sz="1600" kern="0" dirty="0" smtClean="0">
                <a:latin typeface="游ゴシック" panose="020B0400000000000000" pitchFamily="50" charset="-128"/>
                <a:ea typeface="游ゴシック" panose="020B0400000000000000" pitchFamily="50" charset="-128"/>
              </a:rPr>
              <a:t/>
            </a:r>
            <a:br>
              <a:rPr kumimoji="1" lang="en-US" altLang="ja-JP" sz="1600" kern="0" dirty="0" smtClean="0">
                <a:latin typeface="游ゴシック" panose="020B0400000000000000" pitchFamily="50" charset="-128"/>
                <a:ea typeface="游ゴシック" panose="020B0400000000000000" pitchFamily="50" charset="-128"/>
              </a:rPr>
            </a:br>
            <a:r>
              <a:rPr kumimoji="1" lang="en-US" altLang="ja-JP" sz="1600" kern="0" dirty="0" smtClean="0">
                <a:latin typeface="游ゴシック" panose="020B0400000000000000" pitchFamily="50" charset="-128"/>
                <a:ea typeface="游ゴシック" panose="020B0400000000000000" pitchFamily="50" charset="-128"/>
              </a:rPr>
              <a:t>【</a:t>
            </a:r>
            <a:r>
              <a:rPr kumimoji="1" lang="ja-JP" altLang="en-US" sz="1600" kern="0" dirty="0" smtClean="0">
                <a:latin typeface="游ゴシック" panose="020B0400000000000000" pitchFamily="50" charset="-128"/>
                <a:ea typeface="游ゴシック" panose="020B0400000000000000" pitchFamily="50" charset="-128"/>
              </a:rPr>
              <a:t>参考</a:t>
            </a:r>
            <a:r>
              <a:rPr kumimoji="1" lang="en-US" altLang="ja-JP" sz="1600" kern="0" dirty="0" smtClean="0">
                <a:latin typeface="游ゴシック" panose="020B0400000000000000" pitchFamily="50" charset="-128"/>
                <a:ea typeface="游ゴシック" panose="020B0400000000000000" pitchFamily="50" charset="-128"/>
              </a:rPr>
              <a:t>】</a:t>
            </a:r>
            <a:r>
              <a:rPr lang="ja-JP" altLang="en-US" sz="1600" kern="0" dirty="0" smtClean="0">
                <a:latin typeface="游ゴシック" panose="020B0400000000000000" pitchFamily="50" charset="-128"/>
                <a:ea typeface="游ゴシック" panose="020B0400000000000000" pitchFamily="50" charset="-128"/>
              </a:rPr>
              <a:t>国</a:t>
            </a:r>
            <a:r>
              <a:rPr kumimoji="1" lang="ja-JP" altLang="en-US" sz="1600" kern="0" dirty="0" smtClean="0">
                <a:latin typeface="游ゴシック" panose="020B0400000000000000" pitchFamily="50" charset="-128"/>
                <a:ea typeface="游ゴシック" panose="020B0400000000000000" pitchFamily="50" charset="-128"/>
              </a:rPr>
              <a:t>における動向</a:t>
            </a:r>
            <a:endParaRPr kumimoji="1" lang="ja-JP" altLang="en-US" sz="1600" kern="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2837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50" y="143264"/>
            <a:ext cx="8686800" cy="685800"/>
          </a:xfrm>
        </p:spPr>
        <p:txBody>
          <a:bodyPr/>
          <a:lstStyle/>
          <a:p>
            <a:r>
              <a:rPr kumimoji="1" lang="en-US" altLang="ja-JP" sz="1600" dirty="0" smtClean="0">
                <a:latin typeface="游ゴシック" panose="020B0400000000000000" pitchFamily="50" charset="-128"/>
                <a:ea typeface="游ゴシック" panose="020B0400000000000000" pitchFamily="50" charset="-128"/>
              </a:rPr>
              <a:t/>
            </a:r>
            <a:br>
              <a:rPr kumimoji="1" lang="en-US" altLang="ja-JP" sz="1600" dirty="0" smtClean="0">
                <a:latin typeface="游ゴシック" panose="020B0400000000000000" pitchFamily="50" charset="-128"/>
                <a:ea typeface="游ゴシック" panose="020B0400000000000000" pitchFamily="50" charset="-128"/>
              </a:rPr>
            </a:br>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参考</a:t>
            </a:r>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他自治体における動向</a:t>
            </a:r>
            <a:endParaRPr kumimoji="1" lang="ja-JP" altLang="en-US" sz="1600"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p:txBody>
          <a:bodyPr/>
          <a:lstStyle/>
          <a:p>
            <a:endParaRPr lang="en-US" altLang="ja-JP" dirty="0" smtClean="0">
              <a:latin typeface="游ゴシック" panose="020B0400000000000000" pitchFamily="50" charset="-128"/>
              <a:ea typeface="游ゴシック" panose="020B0400000000000000" pitchFamily="50" charset="-128"/>
            </a:endParaRPr>
          </a:p>
          <a:p>
            <a:endParaRPr kumimoji="1" lang="ja-JP" altLang="en-US" dirty="0">
              <a:latin typeface="游ゴシック" panose="020B0400000000000000" pitchFamily="50" charset="-128"/>
              <a:ea typeface="游ゴシック" panose="020B0400000000000000" pitchFamily="50" charset="-128"/>
            </a:endParaRPr>
          </a:p>
        </p:txBody>
      </p:sp>
      <p:sp>
        <p:nvSpPr>
          <p:cNvPr id="9" name="コンテンツ プレースホルダー 2"/>
          <p:cNvSpPr txBox="1">
            <a:spLocks/>
          </p:cNvSpPr>
          <p:nvPr/>
        </p:nvSpPr>
        <p:spPr bwMode="gray">
          <a:xfrm>
            <a:off x="103188" y="981075"/>
            <a:ext cx="8950325" cy="1390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a:lstStyle>
          <a:p>
            <a:pPr eaLnBrk="1" hangingPunct="1"/>
            <a:r>
              <a:rPr lang="ja-JP" altLang="en-US" sz="1200" kern="0" dirty="0">
                <a:latin typeface="游ゴシック" panose="020B0400000000000000" pitchFamily="50" charset="-128"/>
                <a:ea typeface="游ゴシック" panose="020B0400000000000000" pitchFamily="50" charset="-128"/>
              </a:rPr>
              <a:t>他自治体における行政手続きのオンライン化の状況について、本人確認を必要としない簡易な手続き（イベント申込みや犬の死亡届等）が中心となっており、公的個人認証を導入している先進自治体でも証明書交付申請（受付・決済までのみ）までとなって</a:t>
            </a:r>
            <a:r>
              <a:rPr lang="ja-JP" altLang="en-US" sz="1200" kern="0" dirty="0" smtClean="0">
                <a:latin typeface="游ゴシック" panose="020B0400000000000000" pitchFamily="50" charset="-128"/>
                <a:ea typeface="游ゴシック" panose="020B0400000000000000" pitchFamily="50" charset="-128"/>
              </a:rPr>
              <a:t>いる。</a:t>
            </a:r>
            <a:endParaRPr lang="en-US" altLang="ja-JP" sz="1200" kern="0" dirty="0">
              <a:latin typeface="游ゴシック" panose="020B0400000000000000" pitchFamily="50" charset="-128"/>
              <a:ea typeface="游ゴシック" panose="020B0400000000000000" pitchFamily="50" charset="-128"/>
            </a:endParaRPr>
          </a:p>
          <a:p>
            <a:pPr eaLnBrk="1" hangingPunct="1"/>
            <a:r>
              <a:rPr lang="ja-JP" altLang="en-US" sz="1200" kern="0" dirty="0">
                <a:latin typeface="游ゴシック" panose="020B0400000000000000" pitchFamily="50" charset="-128"/>
                <a:ea typeface="游ゴシック" panose="020B0400000000000000" pitchFamily="50" charset="-128"/>
              </a:rPr>
              <a:t>また、国の提供する</a:t>
            </a:r>
            <a:r>
              <a:rPr lang="en-US" altLang="ja-JP" sz="1200" kern="0" dirty="0">
                <a:latin typeface="游ゴシック" panose="020B0400000000000000" pitchFamily="50" charset="-128"/>
                <a:ea typeface="游ゴシック" panose="020B0400000000000000" pitchFamily="50" charset="-128"/>
              </a:rPr>
              <a:t>『</a:t>
            </a:r>
            <a:r>
              <a:rPr lang="ja-JP" altLang="en-US" sz="1200" kern="0" dirty="0">
                <a:latin typeface="游ゴシック" panose="020B0400000000000000" pitchFamily="50" charset="-128"/>
                <a:ea typeface="游ゴシック" panose="020B0400000000000000" pitchFamily="50" charset="-128"/>
              </a:rPr>
              <a:t>ぴったりサービス</a:t>
            </a:r>
            <a:r>
              <a:rPr lang="en-US" altLang="ja-JP" sz="1200" kern="0" dirty="0">
                <a:latin typeface="游ゴシック" panose="020B0400000000000000" pitchFamily="50" charset="-128"/>
                <a:ea typeface="游ゴシック" panose="020B0400000000000000" pitchFamily="50" charset="-128"/>
              </a:rPr>
              <a:t>』</a:t>
            </a:r>
            <a:r>
              <a:rPr lang="ja-JP" altLang="en-US" sz="1200" kern="0" dirty="0">
                <a:latin typeface="游ゴシック" panose="020B0400000000000000" pitchFamily="50" charset="-128"/>
                <a:ea typeface="游ゴシック" panose="020B0400000000000000" pitchFamily="50" charset="-128"/>
              </a:rPr>
              <a:t>において公的個人認証サービスによる個人認証および電子署名が実現されて</a:t>
            </a:r>
            <a:r>
              <a:rPr lang="ja-JP" altLang="en-US" sz="1200" kern="0" dirty="0" smtClean="0">
                <a:latin typeface="游ゴシック" panose="020B0400000000000000" pitchFamily="50" charset="-128"/>
                <a:ea typeface="游ゴシック" panose="020B0400000000000000" pitchFamily="50" charset="-128"/>
              </a:rPr>
              <a:t>いるが</a:t>
            </a:r>
            <a:r>
              <a:rPr lang="ja-JP" altLang="en-US" sz="1200" kern="0" dirty="0">
                <a:latin typeface="游ゴシック" panose="020B0400000000000000" pitchFamily="50" charset="-128"/>
                <a:ea typeface="游ゴシック" panose="020B0400000000000000" pitchFamily="50" charset="-128"/>
              </a:rPr>
              <a:t>、現状として子育て関連の一部の手続きにとどまっており、全国的にも導入・活用している自治体はまだ少ない</a:t>
            </a:r>
            <a:r>
              <a:rPr lang="ja-JP" altLang="en-US" sz="1200" kern="0" dirty="0" smtClean="0">
                <a:latin typeface="游ゴシック" panose="020B0400000000000000" pitchFamily="50" charset="-128"/>
                <a:ea typeface="游ゴシック" panose="020B0400000000000000" pitchFamily="50" charset="-128"/>
              </a:rPr>
              <a:t>状況となってい</a:t>
            </a:r>
            <a:r>
              <a:rPr lang="ja-JP" altLang="en-US" sz="1200" kern="0" dirty="0">
                <a:latin typeface="游ゴシック" panose="020B0400000000000000" pitchFamily="50" charset="-128"/>
                <a:ea typeface="游ゴシック" panose="020B0400000000000000" pitchFamily="50" charset="-128"/>
              </a:rPr>
              <a:t>る</a:t>
            </a:r>
            <a:r>
              <a:rPr lang="ja-JP" altLang="en-US" sz="1200" kern="0" dirty="0" smtClean="0">
                <a:latin typeface="游ゴシック" panose="020B0400000000000000" pitchFamily="50" charset="-128"/>
                <a:ea typeface="游ゴシック" panose="020B0400000000000000" pitchFamily="50" charset="-128"/>
              </a:rPr>
              <a:t>。</a:t>
            </a:r>
            <a:endParaRPr lang="ja-JP" altLang="en-US" sz="1200" kern="0" dirty="0">
              <a:latin typeface="游ゴシック" panose="020B0400000000000000" pitchFamily="50" charset="-128"/>
              <a:ea typeface="游ゴシック" panose="020B0400000000000000" pitchFamily="50" charset="-128"/>
            </a:endParaRPr>
          </a:p>
        </p:txBody>
      </p:sp>
      <p:sp>
        <p:nvSpPr>
          <p:cNvPr id="35" name="テキスト ボックス 34"/>
          <p:cNvSpPr txBox="1"/>
          <p:nvPr/>
        </p:nvSpPr>
        <p:spPr>
          <a:xfrm>
            <a:off x="1014948" y="5966667"/>
            <a:ext cx="7571303" cy="230832"/>
          </a:xfrm>
          <a:prstGeom prst="rect">
            <a:avLst/>
          </a:prstGeom>
          <a:noFill/>
        </p:spPr>
        <p:txBody>
          <a:bodyPr wrap="none" rtlCol="0">
            <a:spAutoFit/>
          </a:bodyPr>
          <a:lstStyle/>
          <a:p>
            <a:pPr algn="ctr"/>
            <a:r>
              <a:rPr kumimoji="1" lang="en-US" altLang="ja-JP" sz="900" dirty="0">
                <a:latin typeface="游ゴシック" panose="020B0400000000000000" pitchFamily="50" charset="-128"/>
                <a:ea typeface="游ゴシック" panose="020B0400000000000000" pitchFamily="50" charset="-128"/>
              </a:rPr>
              <a:t>※</a:t>
            </a:r>
            <a:r>
              <a:rPr kumimoji="1" lang="ja-JP" altLang="en-US" sz="900" dirty="0">
                <a:latin typeface="游ゴシック" panose="020B0400000000000000" pitchFamily="50" charset="-128"/>
                <a:ea typeface="游ゴシック" panose="020B0400000000000000" pitchFamily="50" charset="-128"/>
              </a:rPr>
              <a:t>オンライン化の難易度について、情報の新規登録を伴う手続きは難易度が高く、登録情報の変更等は中、情報請求や申込等は低としている。</a:t>
            </a:r>
          </a:p>
        </p:txBody>
      </p:sp>
      <p:sp>
        <p:nvSpPr>
          <p:cNvPr id="38" name="テキスト ボックス 37"/>
          <p:cNvSpPr txBox="1"/>
          <p:nvPr/>
        </p:nvSpPr>
        <p:spPr>
          <a:xfrm>
            <a:off x="4050565" y="6211039"/>
            <a:ext cx="4913923" cy="461665"/>
          </a:xfrm>
          <a:prstGeom prst="rect">
            <a:avLst/>
          </a:prstGeom>
          <a:noFill/>
        </p:spPr>
        <p:txBody>
          <a:bodyPr wrap="square" rtlCol="0">
            <a:spAutoFit/>
          </a:bodyPr>
          <a:lstStyle/>
          <a:p>
            <a:r>
              <a:rPr kumimoji="1" lang="ja-JP" altLang="en-US" sz="1200" dirty="0" smtClean="0">
                <a:latin typeface="游ゴシック" panose="020B0400000000000000" pitchFamily="50" charset="-128"/>
                <a:ea typeface="游ゴシック" panose="020B0400000000000000" pitchFamily="50" charset="-128"/>
              </a:rPr>
              <a:t>外部調査結果の詳細については、「</a:t>
            </a:r>
            <a:r>
              <a:rPr lang="zh-TW" altLang="en-US" sz="1200" dirty="0">
                <a:latin typeface="游ゴシック" panose="020B0400000000000000" pitchFamily="50" charset="-128"/>
                <a:ea typeface="游ゴシック" panose="020B0400000000000000" pitchFamily="50" charset="-128"/>
              </a:rPr>
              <a:t>外部動向調査結果</a:t>
            </a:r>
            <a:r>
              <a:rPr lang="zh-TW" altLang="en-US" sz="1200" dirty="0" smtClean="0">
                <a:latin typeface="游ゴシック" panose="020B0400000000000000" pitchFamily="50" charset="-128"/>
                <a:ea typeface="游ゴシック" panose="020B0400000000000000" pitchFamily="50" charset="-128"/>
              </a:rPr>
              <a:t>報告書</a:t>
            </a:r>
            <a:r>
              <a:rPr lang="ja-JP" altLang="en-US" sz="1200" dirty="0" smtClean="0">
                <a:latin typeface="游ゴシック" panose="020B0400000000000000" pitchFamily="50" charset="-128"/>
                <a:ea typeface="游ゴシック" panose="020B0400000000000000" pitchFamily="50" charset="-128"/>
              </a:rPr>
              <a:t>」を参照</a:t>
            </a:r>
            <a:endParaRPr lang="zh-TW" altLang="en-US" sz="1200" dirty="0" smtClean="0">
              <a:latin typeface="游ゴシック" panose="020B0400000000000000" pitchFamily="50" charset="-128"/>
              <a:ea typeface="游ゴシック" panose="020B0400000000000000" pitchFamily="50" charset="-128"/>
            </a:endParaRPr>
          </a:p>
          <a:p>
            <a:endParaRPr kumimoji="1" lang="ja-JP" altLang="en-US" sz="1200" dirty="0">
              <a:latin typeface="游ゴシック" panose="020B0400000000000000" pitchFamily="50" charset="-128"/>
              <a:ea typeface="游ゴシック" panose="020B0400000000000000" pitchFamily="50" charset="-128"/>
            </a:endParaRPr>
          </a:p>
        </p:txBody>
      </p:sp>
      <p:sp>
        <p:nvSpPr>
          <p:cNvPr id="39" name="四角形: 角を丸くする 2"/>
          <p:cNvSpPr/>
          <p:nvPr/>
        </p:nvSpPr>
        <p:spPr bwMode="auto">
          <a:xfrm>
            <a:off x="791817" y="3827572"/>
            <a:ext cx="3114358" cy="1368000"/>
          </a:xfrm>
          <a:prstGeom prst="roundRect">
            <a:avLst>
              <a:gd name="adj" fmla="val 10178"/>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900" dirty="0">
              <a:latin typeface="游ゴシック" panose="020B0400000000000000" pitchFamily="50" charset="-128"/>
              <a:ea typeface="游ゴシック" panose="020B0400000000000000" pitchFamily="50" charset="-128"/>
            </a:endParaRPr>
          </a:p>
        </p:txBody>
      </p:sp>
      <p:cxnSp>
        <p:nvCxnSpPr>
          <p:cNvPr id="40" name="直線コネクタ 39"/>
          <p:cNvCxnSpPr/>
          <p:nvPr/>
        </p:nvCxnSpPr>
        <p:spPr bwMode="auto">
          <a:xfrm>
            <a:off x="2492397" y="2636912"/>
            <a:ext cx="0" cy="259200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コネクタ 40"/>
          <p:cNvCxnSpPr/>
          <p:nvPr/>
        </p:nvCxnSpPr>
        <p:spPr bwMode="auto">
          <a:xfrm>
            <a:off x="718831" y="3978765"/>
            <a:ext cx="36004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矢印コネクタ 41"/>
          <p:cNvCxnSpPr/>
          <p:nvPr/>
        </p:nvCxnSpPr>
        <p:spPr bwMode="auto">
          <a:xfrm>
            <a:off x="718831" y="5190865"/>
            <a:ext cx="3600400" cy="0"/>
          </a:xfrm>
          <a:prstGeom prst="straightConnector1">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矢印コネクタ 42"/>
          <p:cNvCxnSpPr/>
          <p:nvPr/>
        </p:nvCxnSpPr>
        <p:spPr bwMode="auto">
          <a:xfrm flipV="1">
            <a:off x="718831" y="2610849"/>
            <a:ext cx="0" cy="2592000"/>
          </a:xfrm>
          <a:prstGeom prst="straightConnector1">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テキスト ボックス 43"/>
          <p:cNvSpPr txBox="1"/>
          <p:nvPr/>
        </p:nvSpPr>
        <p:spPr>
          <a:xfrm>
            <a:off x="815106" y="5207858"/>
            <a:ext cx="323165" cy="669414"/>
          </a:xfrm>
          <a:prstGeom prst="rect">
            <a:avLst/>
          </a:prstGeom>
          <a:noFill/>
        </p:spPr>
        <p:txBody>
          <a:bodyPr vert="eaVert" wrap="none" rtlCol="0">
            <a:spAutoFit/>
          </a:bodyPr>
          <a:lstStyle/>
          <a:p>
            <a:r>
              <a:rPr kumimoji="1" lang="ja-JP" altLang="en-US" sz="900" dirty="0">
                <a:solidFill>
                  <a:srgbClr val="0070C0"/>
                </a:solidFill>
                <a:latin typeface="游ゴシック" panose="020B0400000000000000" pitchFamily="50" charset="-128"/>
                <a:ea typeface="游ゴシック" panose="020B0400000000000000" pitchFamily="50" charset="-128"/>
              </a:rPr>
              <a:t>検索・閲覧</a:t>
            </a:r>
          </a:p>
        </p:txBody>
      </p:sp>
      <p:sp>
        <p:nvSpPr>
          <p:cNvPr id="45" name="テキスト ボックス 44"/>
          <p:cNvSpPr txBox="1"/>
          <p:nvPr/>
        </p:nvSpPr>
        <p:spPr>
          <a:xfrm>
            <a:off x="1327590" y="5207858"/>
            <a:ext cx="323165" cy="553998"/>
          </a:xfrm>
          <a:prstGeom prst="rect">
            <a:avLst/>
          </a:prstGeom>
          <a:noFill/>
        </p:spPr>
        <p:txBody>
          <a:bodyPr vert="eaVert" wrap="none" rtlCol="0">
            <a:spAutoFit/>
          </a:bodyPr>
          <a:lstStyle/>
          <a:p>
            <a:r>
              <a:rPr kumimoji="1" lang="ja-JP" altLang="en-US" sz="900" dirty="0">
                <a:solidFill>
                  <a:srgbClr val="0070C0"/>
                </a:solidFill>
                <a:latin typeface="游ゴシック" panose="020B0400000000000000" pitchFamily="50" charset="-128"/>
                <a:ea typeface="游ゴシック" panose="020B0400000000000000" pitchFamily="50" charset="-128"/>
              </a:rPr>
              <a:t>情報入力</a:t>
            </a:r>
          </a:p>
        </p:txBody>
      </p:sp>
      <p:sp>
        <p:nvSpPr>
          <p:cNvPr id="46" name="テキスト ボックス 45"/>
          <p:cNvSpPr txBox="1"/>
          <p:nvPr/>
        </p:nvSpPr>
        <p:spPr>
          <a:xfrm>
            <a:off x="1840074" y="5253803"/>
            <a:ext cx="323165" cy="323165"/>
          </a:xfrm>
          <a:prstGeom prst="rect">
            <a:avLst/>
          </a:prstGeom>
          <a:noFill/>
        </p:spPr>
        <p:txBody>
          <a:bodyPr vert="eaVert" wrap="none" rtlCol="0">
            <a:spAutoFit/>
          </a:bodyPr>
          <a:lstStyle/>
          <a:p>
            <a:r>
              <a:rPr lang="ja-JP" altLang="en-US" sz="900" dirty="0">
                <a:solidFill>
                  <a:srgbClr val="0070C0"/>
                </a:solidFill>
                <a:latin typeface="游ゴシック" panose="020B0400000000000000" pitchFamily="50" charset="-128"/>
                <a:ea typeface="游ゴシック" panose="020B0400000000000000" pitchFamily="50" charset="-128"/>
              </a:rPr>
              <a:t>申請</a:t>
            </a:r>
            <a:endParaRPr kumimoji="1" lang="ja-JP" altLang="en-US" sz="900" dirty="0">
              <a:solidFill>
                <a:srgbClr val="0070C0"/>
              </a:solidFill>
              <a:latin typeface="游ゴシック" panose="020B0400000000000000" pitchFamily="50" charset="-128"/>
              <a:ea typeface="游ゴシック" panose="020B0400000000000000" pitchFamily="50" charset="-128"/>
            </a:endParaRPr>
          </a:p>
        </p:txBody>
      </p:sp>
      <p:sp>
        <p:nvSpPr>
          <p:cNvPr id="47" name="テキスト ボックス 46"/>
          <p:cNvSpPr txBox="1"/>
          <p:nvPr/>
        </p:nvSpPr>
        <p:spPr>
          <a:xfrm>
            <a:off x="2352558" y="5207858"/>
            <a:ext cx="323165" cy="553998"/>
          </a:xfrm>
          <a:prstGeom prst="rect">
            <a:avLst/>
          </a:prstGeom>
          <a:noFill/>
        </p:spPr>
        <p:txBody>
          <a:bodyPr vert="eaVert" wrap="none" rtlCol="0">
            <a:spAutoFit/>
          </a:bodyPr>
          <a:lstStyle/>
          <a:p>
            <a:r>
              <a:rPr lang="ja-JP" altLang="en-US" sz="900" dirty="0">
                <a:solidFill>
                  <a:srgbClr val="0070C0"/>
                </a:solidFill>
                <a:latin typeface="游ゴシック" panose="020B0400000000000000" pitchFamily="50" charset="-128"/>
                <a:ea typeface="游ゴシック" panose="020B0400000000000000" pitchFamily="50" charset="-128"/>
              </a:rPr>
              <a:t>書類添付</a:t>
            </a:r>
            <a:endParaRPr kumimoji="1" lang="ja-JP" altLang="en-US" sz="900" dirty="0">
              <a:solidFill>
                <a:srgbClr val="0070C0"/>
              </a:solidFill>
              <a:latin typeface="游ゴシック" panose="020B0400000000000000" pitchFamily="50" charset="-128"/>
              <a:ea typeface="游ゴシック" panose="020B0400000000000000" pitchFamily="50" charset="-128"/>
            </a:endParaRPr>
          </a:p>
        </p:txBody>
      </p:sp>
      <p:sp>
        <p:nvSpPr>
          <p:cNvPr id="48" name="テキスト ボックス 47"/>
          <p:cNvSpPr txBox="1"/>
          <p:nvPr/>
        </p:nvSpPr>
        <p:spPr>
          <a:xfrm>
            <a:off x="2865042" y="5207858"/>
            <a:ext cx="323165" cy="669414"/>
          </a:xfrm>
          <a:prstGeom prst="rect">
            <a:avLst/>
          </a:prstGeom>
          <a:noFill/>
        </p:spPr>
        <p:txBody>
          <a:bodyPr vert="eaVert" wrap="none" rtlCol="0">
            <a:spAutoFit/>
          </a:bodyPr>
          <a:lstStyle/>
          <a:p>
            <a:r>
              <a:rPr lang="ja-JP" altLang="en-US" sz="900" dirty="0">
                <a:solidFill>
                  <a:srgbClr val="0070C0"/>
                </a:solidFill>
                <a:latin typeface="游ゴシック" panose="020B0400000000000000" pitchFamily="50" charset="-128"/>
                <a:ea typeface="游ゴシック" panose="020B0400000000000000" pitchFamily="50" charset="-128"/>
              </a:rPr>
              <a:t>認証・署名</a:t>
            </a:r>
            <a:endParaRPr kumimoji="1" lang="ja-JP" altLang="en-US" sz="900" dirty="0">
              <a:solidFill>
                <a:srgbClr val="0070C0"/>
              </a:solidFill>
              <a:latin typeface="游ゴシック" panose="020B0400000000000000" pitchFamily="50" charset="-128"/>
              <a:ea typeface="游ゴシック" panose="020B0400000000000000" pitchFamily="50" charset="-128"/>
            </a:endParaRPr>
          </a:p>
        </p:txBody>
      </p:sp>
      <p:sp>
        <p:nvSpPr>
          <p:cNvPr id="49" name="テキスト ボックス 48"/>
          <p:cNvSpPr txBox="1"/>
          <p:nvPr/>
        </p:nvSpPr>
        <p:spPr>
          <a:xfrm>
            <a:off x="3377526" y="5253803"/>
            <a:ext cx="323165" cy="323165"/>
          </a:xfrm>
          <a:prstGeom prst="rect">
            <a:avLst/>
          </a:prstGeom>
          <a:noFill/>
        </p:spPr>
        <p:txBody>
          <a:bodyPr vert="eaVert" wrap="none" rtlCol="0">
            <a:spAutoFit/>
          </a:bodyPr>
          <a:lstStyle/>
          <a:p>
            <a:r>
              <a:rPr kumimoji="1" lang="ja-JP" altLang="en-US" sz="900" dirty="0">
                <a:solidFill>
                  <a:srgbClr val="0070C0"/>
                </a:solidFill>
                <a:latin typeface="游ゴシック" panose="020B0400000000000000" pitchFamily="50" charset="-128"/>
                <a:ea typeface="游ゴシック" panose="020B0400000000000000" pitchFamily="50" charset="-128"/>
              </a:rPr>
              <a:t>決済</a:t>
            </a:r>
          </a:p>
        </p:txBody>
      </p:sp>
      <p:sp>
        <p:nvSpPr>
          <p:cNvPr id="50" name="テキスト ボックス 49"/>
          <p:cNvSpPr txBox="1"/>
          <p:nvPr/>
        </p:nvSpPr>
        <p:spPr>
          <a:xfrm>
            <a:off x="3890011" y="5253803"/>
            <a:ext cx="323165" cy="323165"/>
          </a:xfrm>
          <a:prstGeom prst="rect">
            <a:avLst/>
          </a:prstGeom>
          <a:noFill/>
        </p:spPr>
        <p:txBody>
          <a:bodyPr vert="eaVert" wrap="none" rtlCol="0">
            <a:spAutoFit/>
          </a:bodyPr>
          <a:lstStyle/>
          <a:p>
            <a:r>
              <a:rPr kumimoji="1" lang="ja-JP" altLang="en-US" sz="900" dirty="0">
                <a:solidFill>
                  <a:srgbClr val="0070C0"/>
                </a:solidFill>
                <a:latin typeface="游ゴシック" panose="020B0400000000000000" pitchFamily="50" charset="-128"/>
                <a:ea typeface="游ゴシック" panose="020B0400000000000000" pitchFamily="50" charset="-128"/>
              </a:rPr>
              <a:t>交付</a:t>
            </a:r>
          </a:p>
        </p:txBody>
      </p:sp>
      <p:sp>
        <p:nvSpPr>
          <p:cNvPr id="51" name="テキスト ボックス 50"/>
          <p:cNvSpPr txBox="1"/>
          <p:nvPr/>
        </p:nvSpPr>
        <p:spPr>
          <a:xfrm>
            <a:off x="3361276" y="5612441"/>
            <a:ext cx="1915909" cy="230832"/>
          </a:xfrm>
          <a:prstGeom prst="rect">
            <a:avLst/>
          </a:prstGeom>
          <a:noFill/>
        </p:spPr>
        <p:txBody>
          <a:bodyPr wrap="none" rtlCol="0">
            <a:spAutoFit/>
          </a:bodyPr>
          <a:lstStyle/>
          <a:p>
            <a:r>
              <a:rPr lang="ja-JP" altLang="en-US" sz="900" b="1" dirty="0">
                <a:solidFill>
                  <a:srgbClr val="0070C0"/>
                </a:solidFill>
                <a:latin typeface="游ゴシック" panose="020B0400000000000000" pitchFamily="50" charset="-128"/>
                <a:ea typeface="游ゴシック" panose="020B0400000000000000" pitchFamily="50" charset="-128"/>
              </a:rPr>
              <a:t>行政手続き時の主な事務プロセス</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52" name="テキスト ボックス 51"/>
          <p:cNvSpPr txBox="1"/>
          <p:nvPr/>
        </p:nvSpPr>
        <p:spPr>
          <a:xfrm>
            <a:off x="371022" y="3084708"/>
            <a:ext cx="323165" cy="1785104"/>
          </a:xfrm>
          <a:prstGeom prst="rect">
            <a:avLst/>
          </a:prstGeom>
          <a:noFill/>
        </p:spPr>
        <p:txBody>
          <a:bodyPr vert="eaVert" wrap="none" rtlCol="0">
            <a:spAutoFit/>
          </a:bodyPr>
          <a:lstStyle/>
          <a:p>
            <a:r>
              <a:rPr kumimoji="1" lang="ja-JP" altLang="en-US" sz="900" b="1" dirty="0">
                <a:solidFill>
                  <a:srgbClr val="0070C0"/>
                </a:solidFill>
                <a:latin typeface="游ゴシック" panose="020B0400000000000000" pitchFamily="50" charset="-128"/>
                <a:ea typeface="游ゴシック" panose="020B0400000000000000" pitchFamily="50" charset="-128"/>
              </a:rPr>
              <a:t>手続きのオンライン化の難易度</a:t>
            </a:r>
            <a:r>
              <a:rPr kumimoji="1" lang="en-US" altLang="ja-JP" sz="900" b="1" baseline="30000" dirty="0">
                <a:solidFill>
                  <a:srgbClr val="0070C0"/>
                </a:solidFill>
                <a:latin typeface="游ゴシック" panose="020B0400000000000000" pitchFamily="50" charset="-128"/>
                <a:ea typeface="游ゴシック" panose="020B0400000000000000" pitchFamily="50" charset="-128"/>
              </a:rPr>
              <a:t>※</a:t>
            </a:r>
            <a:endParaRPr kumimoji="1" lang="ja-JP" altLang="en-US" sz="900" b="1" baseline="30000" dirty="0">
              <a:solidFill>
                <a:srgbClr val="0070C0"/>
              </a:solidFill>
              <a:latin typeface="游ゴシック" panose="020B0400000000000000" pitchFamily="50" charset="-128"/>
              <a:ea typeface="游ゴシック" panose="020B0400000000000000" pitchFamily="50" charset="-128"/>
            </a:endParaRPr>
          </a:p>
        </p:txBody>
      </p:sp>
      <p:sp>
        <p:nvSpPr>
          <p:cNvPr id="53" name="テキスト ボックス 52"/>
          <p:cNvSpPr txBox="1"/>
          <p:nvPr/>
        </p:nvSpPr>
        <p:spPr>
          <a:xfrm>
            <a:off x="2555776" y="2824608"/>
            <a:ext cx="1511952" cy="1502976"/>
          </a:xfrm>
          <a:prstGeom prst="rect">
            <a:avLst/>
          </a:prstGeom>
          <a:noFill/>
        </p:spPr>
        <p:txBody>
          <a:bodyPr wrap="none" rtlCol="0">
            <a:spAutoFit/>
          </a:bodyPr>
          <a:lstStyle/>
          <a:p>
            <a:pPr marL="171450" indent="-171450">
              <a:lnSpc>
                <a:spcPts val="1100"/>
              </a:lnSpc>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印鑑登録</a:t>
            </a:r>
            <a:endParaRPr lang="en-US" altLang="ja-JP" sz="900" dirty="0">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婚姻届</a:t>
            </a:r>
            <a:endParaRPr lang="en-US" altLang="ja-JP" sz="900" dirty="0">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転入届</a:t>
            </a:r>
            <a:endParaRPr lang="en-US" altLang="ja-JP" sz="900" dirty="0">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国保加入</a:t>
            </a:r>
            <a:endParaRPr lang="en-US" altLang="ja-JP" sz="900" dirty="0">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転居届</a:t>
            </a:r>
            <a:endParaRPr lang="en-US" altLang="ja-JP" sz="900" dirty="0">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国保の資格変更</a:t>
            </a:r>
            <a:endParaRPr lang="en-US" altLang="ja-JP" sz="900" dirty="0">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zh-TW" altLang="en-US" sz="900" dirty="0">
                <a:latin typeface="游ゴシック" panose="020B0400000000000000" pitchFamily="50" charset="-128"/>
                <a:ea typeface="游ゴシック" panose="020B0400000000000000" pitchFamily="50" charset="-128"/>
              </a:rPr>
              <a:t>印鑑登録廃止申請</a:t>
            </a:r>
            <a:endParaRPr lang="en-US" altLang="zh-TW" sz="900" dirty="0">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solidFill>
                  <a:srgbClr val="C00000"/>
                </a:solidFill>
                <a:latin typeface="游ゴシック" panose="020B0400000000000000" pitchFamily="50" charset="-128"/>
                <a:ea typeface="游ゴシック" panose="020B0400000000000000" pitchFamily="50" charset="-128"/>
              </a:rPr>
              <a:t>児童手当申請事項変更</a:t>
            </a:r>
            <a:endParaRPr lang="en-US" altLang="zh-TW"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zh-CN" altLang="en-US" sz="900" dirty="0">
                <a:solidFill>
                  <a:srgbClr val="C00000"/>
                </a:solidFill>
                <a:latin typeface="游ゴシック" panose="020B0400000000000000" pitchFamily="50" charset="-128"/>
                <a:ea typeface="游ゴシック" panose="020B0400000000000000" pitchFamily="50" charset="-128"/>
              </a:rPr>
              <a:t>国保</a:t>
            </a:r>
            <a:r>
              <a:rPr lang="ja-JP" altLang="en-US" sz="900" dirty="0">
                <a:solidFill>
                  <a:srgbClr val="C00000"/>
                </a:solidFill>
                <a:latin typeface="游ゴシック" panose="020B0400000000000000" pitchFamily="50" charset="-128"/>
                <a:ea typeface="游ゴシック" panose="020B0400000000000000" pitchFamily="50" charset="-128"/>
              </a:rPr>
              <a:t>の資格</a:t>
            </a:r>
            <a:r>
              <a:rPr lang="zh-CN" altLang="en-US" sz="900" dirty="0">
                <a:solidFill>
                  <a:srgbClr val="C00000"/>
                </a:solidFill>
                <a:latin typeface="游ゴシック" panose="020B0400000000000000" pitchFamily="50" charset="-128"/>
                <a:ea typeface="游ゴシック" panose="020B0400000000000000" pitchFamily="50" charset="-128"/>
              </a:rPr>
              <a:t>喪失</a:t>
            </a:r>
            <a:endParaRPr lang="en-US" altLang="zh-CN"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zh-CN" altLang="en-US" sz="900" dirty="0">
                <a:solidFill>
                  <a:srgbClr val="C00000"/>
                </a:solidFill>
                <a:latin typeface="游ゴシック" panose="020B0400000000000000" pitchFamily="50" charset="-128"/>
                <a:ea typeface="游ゴシック" panose="020B0400000000000000" pitchFamily="50" charset="-128"/>
              </a:rPr>
              <a:t>児童手当受給事由消滅</a:t>
            </a:r>
            <a:endParaRPr kumimoji="1" lang="ja-JP" altLang="en-US" sz="900" dirty="0">
              <a:solidFill>
                <a:srgbClr val="C00000"/>
              </a:solidFill>
              <a:latin typeface="游ゴシック" panose="020B0400000000000000" pitchFamily="50" charset="-128"/>
              <a:ea typeface="游ゴシック" panose="020B0400000000000000" pitchFamily="50" charset="-128"/>
            </a:endParaRPr>
          </a:p>
        </p:txBody>
      </p:sp>
      <p:sp>
        <p:nvSpPr>
          <p:cNvPr id="54" name="テキスト ボックス 53"/>
          <p:cNvSpPr txBox="1"/>
          <p:nvPr/>
        </p:nvSpPr>
        <p:spPr>
          <a:xfrm>
            <a:off x="3491880" y="3373320"/>
            <a:ext cx="704039" cy="230832"/>
          </a:xfrm>
          <a:prstGeom prst="rect">
            <a:avLst/>
          </a:prstGeom>
          <a:noFill/>
        </p:spPr>
        <p:txBody>
          <a:bodyPr wrap="none" rtlCol="0">
            <a:spAutoFit/>
          </a:bodyPr>
          <a:lstStyle/>
          <a:p>
            <a:pPr marL="171450" indent="-171450">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転出届</a:t>
            </a:r>
            <a:endParaRPr kumimoji="1" lang="ja-JP" altLang="en-US" sz="900" dirty="0">
              <a:latin typeface="游ゴシック" panose="020B0400000000000000" pitchFamily="50" charset="-128"/>
              <a:ea typeface="游ゴシック" panose="020B0400000000000000" pitchFamily="50" charset="-128"/>
            </a:endParaRPr>
          </a:p>
        </p:txBody>
      </p:sp>
      <p:sp>
        <p:nvSpPr>
          <p:cNvPr id="55" name="テキスト ボックス 54"/>
          <p:cNvSpPr txBox="1"/>
          <p:nvPr/>
        </p:nvSpPr>
        <p:spPr>
          <a:xfrm>
            <a:off x="2769445" y="4371930"/>
            <a:ext cx="1281120" cy="797654"/>
          </a:xfrm>
          <a:prstGeom prst="rect">
            <a:avLst/>
          </a:prstGeom>
          <a:noFill/>
        </p:spPr>
        <p:txBody>
          <a:bodyPr wrap="none" rtlCol="0">
            <a:spAutoFit/>
          </a:bodyPr>
          <a:lstStyle/>
          <a:p>
            <a:pPr marL="171450" indent="-171450">
              <a:lnSpc>
                <a:spcPts val="1100"/>
              </a:lnSpc>
              <a:buFont typeface="Wingdings" panose="05000000000000000000" pitchFamily="2" charset="2"/>
              <a:buChar char="ü"/>
            </a:pPr>
            <a:r>
              <a:rPr lang="ja-JP" altLang="en-US" sz="900" dirty="0">
                <a:solidFill>
                  <a:srgbClr val="C00000"/>
                </a:solidFill>
                <a:latin typeface="游ゴシック" panose="020B0400000000000000" pitchFamily="50" charset="-128"/>
                <a:ea typeface="游ゴシック" panose="020B0400000000000000" pitchFamily="50" charset="-128"/>
              </a:rPr>
              <a:t>住民票の写し交付</a:t>
            </a:r>
            <a:endParaRPr lang="en-US" altLang="ja-JP"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kumimoji="1" lang="ja-JP" altLang="en-US" sz="900" dirty="0">
                <a:solidFill>
                  <a:srgbClr val="C00000"/>
                </a:solidFill>
                <a:latin typeface="游ゴシック" panose="020B0400000000000000" pitchFamily="50" charset="-128"/>
                <a:ea typeface="游ゴシック" panose="020B0400000000000000" pitchFamily="50" charset="-128"/>
              </a:rPr>
              <a:t>印鑑証明書交付</a:t>
            </a:r>
            <a:endParaRPr lang="en-US" altLang="ja-JP"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kumimoji="1" lang="ja-JP" altLang="en-US" sz="900" dirty="0">
                <a:solidFill>
                  <a:srgbClr val="C00000"/>
                </a:solidFill>
                <a:latin typeface="游ゴシック" panose="020B0400000000000000" pitchFamily="50" charset="-128"/>
                <a:ea typeface="游ゴシック" panose="020B0400000000000000" pitchFamily="50" charset="-128"/>
              </a:rPr>
              <a:t>戸籍謄抄本交付</a:t>
            </a:r>
            <a:endParaRPr kumimoji="1" lang="en-US" altLang="ja-JP"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solidFill>
                  <a:srgbClr val="C00000"/>
                </a:solidFill>
                <a:latin typeface="游ゴシック" panose="020B0400000000000000" pitchFamily="50" charset="-128"/>
                <a:ea typeface="游ゴシック" panose="020B0400000000000000" pitchFamily="50" charset="-128"/>
              </a:rPr>
              <a:t>税証明書交付</a:t>
            </a:r>
            <a:endParaRPr lang="en-US" altLang="ja-JP"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zh-TW" altLang="en-US" sz="900" dirty="0">
                <a:solidFill>
                  <a:srgbClr val="C00000"/>
                </a:solidFill>
                <a:latin typeface="游ゴシック" panose="020B0400000000000000" pitchFamily="50" charset="-128"/>
                <a:ea typeface="游ゴシック" panose="020B0400000000000000" pitchFamily="50" charset="-128"/>
              </a:rPr>
              <a:t>医療証再交付</a:t>
            </a:r>
            <a:endParaRPr kumimoji="1" lang="en-US" altLang="ja-JP" sz="900" dirty="0">
              <a:solidFill>
                <a:srgbClr val="C00000"/>
              </a:solidFill>
              <a:latin typeface="游ゴシック" panose="020B0400000000000000" pitchFamily="50" charset="-128"/>
              <a:ea typeface="游ゴシック" panose="020B0400000000000000" pitchFamily="50" charset="-128"/>
            </a:endParaRPr>
          </a:p>
        </p:txBody>
      </p:sp>
      <p:sp>
        <p:nvSpPr>
          <p:cNvPr id="56" name="テキスト ボックス 55"/>
          <p:cNvSpPr txBox="1"/>
          <p:nvPr/>
        </p:nvSpPr>
        <p:spPr>
          <a:xfrm>
            <a:off x="866768" y="4213037"/>
            <a:ext cx="1281120" cy="797654"/>
          </a:xfrm>
          <a:prstGeom prst="rect">
            <a:avLst/>
          </a:prstGeom>
          <a:noFill/>
        </p:spPr>
        <p:txBody>
          <a:bodyPr wrap="none" rtlCol="0">
            <a:spAutoFit/>
          </a:bodyPr>
          <a:lstStyle/>
          <a:p>
            <a:pPr marL="171450" indent="-171450">
              <a:lnSpc>
                <a:spcPts val="1100"/>
              </a:lnSpc>
              <a:buFont typeface="Wingdings" panose="05000000000000000000" pitchFamily="2" charset="2"/>
              <a:buChar char="ü"/>
            </a:pPr>
            <a:r>
              <a:rPr lang="ja-JP" altLang="en-US" sz="900" dirty="0">
                <a:solidFill>
                  <a:srgbClr val="C00000"/>
                </a:solidFill>
                <a:latin typeface="游ゴシック" panose="020B0400000000000000" pitchFamily="50" charset="-128"/>
                <a:ea typeface="游ゴシック" panose="020B0400000000000000" pitchFamily="50" charset="-128"/>
              </a:rPr>
              <a:t>施設利用申請</a:t>
            </a:r>
            <a:endParaRPr lang="en-US" altLang="ja-JP"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solidFill>
                  <a:srgbClr val="C00000"/>
                </a:solidFill>
                <a:latin typeface="游ゴシック" panose="020B0400000000000000" pitchFamily="50" charset="-128"/>
                <a:ea typeface="游ゴシック" panose="020B0400000000000000" pitchFamily="50" charset="-128"/>
              </a:rPr>
              <a:t>犬の死亡届</a:t>
            </a:r>
            <a:endParaRPr lang="en-US" altLang="ja-JP"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solidFill>
                  <a:srgbClr val="C00000"/>
                </a:solidFill>
                <a:latin typeface="游ゴシック" panose="020B0400000000000000" pitchFamily="50" charset="-128"/>
                <a:ea typeface="游ゴシック" panose="020B0400000000000000" pitchFamily="50" charset="-128"/>
              </a:rPr>
              <a:t>イベント等の申込</a:t>
            </a:r>
            <a:endParaRPr lang="en-US" altLang="ja-JP"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ja-JP" altLang="en-US" sz="900" dirty="0">
                <a:solidFill>
                  <a:srgbClr val="C00000"/>
                </a:solidFill>
                <a:latin typeface="游ゴシック" panose="020B0400000000000000" pitchFamily="50" charset="-128"/>
                <a:ea typeface="游ゴシック" panose="020B0400000000000000" pitchFamily="50" charset="-128"/>
              </a:rPr>
              <a:t>健康診断の申込</a:t>
            </a:r>
            <a:endParaRPr lang="en-US" altLang="ja-JP" sz="900" dirty="0">
              <a:solidFill>
                <a:srgbClr val="C00000"/>
              </a:solidFill>
              <a:latin typeface="游ゴシック" panose="020B0400000000000000" pitchFamily="50" charset="-128"/>
              <a:ea typeface="游ゴシック" panose="020B0400000000000000" pitchFamily="50" charset="-128"/>
            </a:endParaRPr>
          </a:p>
          <a:p>
            <a:pPr marL="171450" indent="-171450">
              <a:lnSpc>
                <a:spcPts val="1100"/>
              </a:lnSpc>
              <a:buFont typeface="Wingdings" panose="05000000000000000000" pitchFamily="2" charset="2"/>
              <a:buChar char="ü"/>
            </a:pPr>
            <a:r>
              <a:rPr lang="zh-TW" altLang="en-US" sz="900" dirty="0">
                <a:solidFill>
                  <a:srgbClr val="C00000"/>
                </a:solidFill>
                <a:latin typeface="游ゴシック" panose="020B0400000000000000" pitchFamily="50" charset="-128"/>
                <a:ea typeface="游ゴシック" panose="020B0400000000000000" pitchFamily="50" charset="-128"/>
              </a:rPr>
              <a:t>情報公開請求</a:t>
            </a:r>
            <a:endParaRPr kumimoji="1" lang="ja-JP" altLang="en-US" sz="900" dirty="0">
              <a:latin typeface="游ゴシック" panose="020B0400000000000000" pitchFamily="50" charset="-128"/>
              <a:ea typeface="游ゴシック" panose="020B0400000000000000" pitchFamily="50" charset="-128"/>
            </a:endParaRPr>
          </a:p>
        </p:txBody>
      </p:sp>
      <p:sp>
        <p:nvSpPr>
          <p:cNvPr id="57" name="テキスト ボックス 56"/>
          <p:cNvSpPr txBox="1"/>
          <p:nvPr/>
        </p:nvSpPr>
        <p:spPr>
          <a:xfrm>
            <a:off x="368457" y="2634468"/>
            <a:ext cx="300082" cy="230832"/>
          </a:xfrm>
          <a:prstGeom prst="rect">
            <a:avLst/>
          </a:prstGeom>
          <a:noFill/>
        </p:spPr>
        <p:txBody>
          <a:bodyPr wrap="none" rtlCol="0">
            <a:spAutoFit/>
          </a:bodyPr>
          <a:lstStyle/>
          <a:p>
            <a:r>
              <a:rPr kumimoji="1" lang="ja-JP" altLang="en-US" sz="900" dirty="0">
                <a:solidFill>
                  <a:srgbClr val="0070C0"/>
                </a:solidFill>
                <a:latin typeface="游ゴシック" panose="020B0400000000000000" pitchFamily="50" charset="-128"/>
                <a:ea typeface="游ゴシック" panose="020B0400000000000000" pitchFamily="50" charset="-128"/>
              </a:rPr>
              <a:t>難</a:t>
            </a:r>
          </a:p>
        </p:txBody>
      </p:sp>
      <p:sp>
        <p:nvSpPr>
          <p:cNvPr id="58" name="テキスト ボックス 57"/>
          <p:cNvSpPr txBox="1"/>
          <p:nvPr/>
        </p:nvSpPr>
        <p:spPr>
          <a:xfrm>
            <a:off x="368457" y="5143518"/>
            <a:ext cx="300082" cy="230832"/>
          </a:xfrm>
          <a:prstGeom prst="rect">
            <a:avLst/>
          </a:prstGeom>
          <a:noFill/>
        </p:spPr>
        <p:txBody>
          <a:bodyPr wrap="none" rtlCol="0">
            <a:spAutoFit/>
          </a:bodyPr>
          <a:lstStyle/>
          <a:p>
            <a:r>
              <a:rPr kumimoji="1" lang="ja-JP" altLang="en-US" sz="900" dirty="0">
                <a:solidFill>
                  <a:srgbClr val="0070C0"/>
                </a:solidFill>
                <a:latin typeface="游ゴシック" panose="020B0400000000000000" pitchFamily="50" charset="-128"/>
                <a:ea typeface="游ゴシック" panose="020B0400000000000000" pitchFamily="50" charset="-128"/>
              </a:rPr>
              <a:t>易</a:t>
            </a:r>
          </a:p>
        </p:txBody>
      </p:sp>
      <p:sp>
        <p:nvSpPr>
          <p:cNvPr id="59" name="テキスト ボックス 58"/>
          <p:cNvSpPr txBox="1"/>
          <p:nvPr/>
        </p:nvSpPr>
        <p:spPr>
          <a:xfrm>
            <a:off x="827584" y="2871263"/>
            <a:ext cx="1742785" cy="925894"/>
          </a:xfrm>
          <a:prstGeom prst="rect">
            <a:avLst/>
          </a:prstGeom>
          <a:noFill/>
        </p:spPr>
        <p:txBody>
          <a:bodyPr wrap="none" rtlCol="0">
            <a:spAutoFit/>
          </a:bodyPr>
          <a:lstStyle/>
          <a:p>
            <a:pPr marL="171450" indent="-171450">
              <a:lnSpc>
                <a:spcPts val="1100"/>
              </a:lnSpc>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出生届</a:t>
            </a:r>
          </a:p>
          <a:p>
            <a:pPr marL="171450" indent="-171450">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死亡届</a:t>
            </a:r>
            <a:endParaRPr lang="en-US" altLang="ja-JP" sz="900" dirty="0">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法律相談の申込</a:t>
            </a:r>
            <a:endParaRPr lang="en-US" altLang="ja-JP" sz="900" dirty="0">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ü"/>
            </a:pPr>
            <a:r>
              <a:rPr lang="zh-TW" altLang="en-US" sz="900" dirty="0">
                <a:latin typeface="游ゴシック" panose="020B0400000000000000" pitchFamily="50" charset="-128"/>
                <a:ea typeface="游ゴシック" panose="020B0400000000000000" pitchFamily="50" charset="-128"/>
              </a:rPr>
              <a:t>生活困窮者家計</a:t>
            </a:r>
            <a:r>
              <a:rPr lang="ja-JP" altLang="en-US" sz="900" dirty="0">
                <a:latin typeface="游ゴシック" panose="020B0400000000000000" pitchFamily="50" charset="-128"/>
                <a:ea typeface="游ゴシック" panose="020B0400000000000000" pitchFamily="50" charset="-128"/>
              </a:rPr>
              <a:t>の</a:t>
            </a:r>
            <a:r>
              <a:rPr lang="zh-TW" altLang="en-US" sz="900" dirty="0">
                <a:latin typeface="游ゴシック" panose="020B0400000000000000" pitchFamily="50" charset="-128"/>
                <a:ea typeface="游ゴシック" panose="020B0400000000000000" pitchFamily="50" charset="-128"/>
              </a:rPr>
              <a:t>相談</a:t>
            </a:r>
            <a:r>
              <a:rPr lang="ja-JP" altLang="en-US" sz="900" dirty="0">
                <a:latin typeface="游ゴシック" panose="020B0400000000000000" pitchFamily="50" charset="-128"/>
                <a:ea typeface="游ゴシック" panose="020B0400000000000000" pitchFamily="50" charset="-128"/>
              </a:rPr>
              <a:t>申込</a:t>
            </a:r>
            <a:endParaRPr lang="en-US" altLang="zh-TW" sz="900" dirty="0">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ü"/>
            </a:pPr>
            <a:r>
              <a:rPr lang="ja-JP" altLang="en-US" sz="900" dirty="0">
                <a:latin typeface="游ゴシック" panose="020B0400000000000000" pitchFamily="50" charset="-128"/>
                <a:ea typeface="游ゴシック" panose="020B0400000000000000" pitchFamily="50" charset="-128"/>
              </a:rPr>
              <a:t>自立支援関連の申請</a:t>
            </a:r>
            <a:endParaRPr lang="en-US" altLang="ja-JP" sz="900" dirty="0">
              <a:latin typeface="游ゴシック" panose="020B0400000000000000" pitchFamily="50" charset="-128"/>
              <a:ea typeface="游ゴシック" panose="020B0400000000000000" pitchFamily="50" charset="-128"/>
            </a:endParaRPr>
          </a:p>
          <a:p>
            <a:endParaRPr kumimoji="1" lang="en-US" altLang="ja-JP" sz="900" dirty="0">
              <a:latin typeface="游ゴシック" panose="020B0400000000000000" pitchFamily="50" charset="-128"/>
              <a:ea typeface="游ゴシック" panose="020B0400000000000000" pitchFamily="50" charset="-128"/>
            </a:endParaRPr>
          </a:p>
        </p:txBody>
      </p:sp>
      <p:cxnSp>
        <p:nvCxnSpPr>
          <p:cNvPr id="60" name="直線コネクタ 59"/>
          <p:cNvCxnSpPr/>
          <p:nvPr/>
        </p:nvCxnSpPr>
        <p:spPr bwMode="auto">
          <a:xfrm>
            <a:off x="457200" y="2511820"/>
            <a:ext cx="3877821"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テキスト ボックス 60"/>
          <p:cNvSpPr txBox="1"/>
          <p:nvPr/>
        </p:nvSpPr>
        <p:spPr>
          <a:xfrm>
            <a:off x="1322746" y="2256212"/>
            <a:ext cx="2146743" cy="230832"/>
          </a:xfrm>
          <a:prstGeom prst="rect">
            <a:avLst/>
          </a:prstGeom>
          <a:noFill/>
        </p:spPr>
        <p:txBody>
          <a:bodyPr wrap="none" rtlCol="0">
            <a:spAutoFit/>
          </a:bodyPr>
          <a:lstStyle/>
          <a:p>
            <a:pPr algn="ctr"/>
            <a:r>
              <a:rPr kumimoji="1" lang="ja-JP" altLang="en-US" sz="900" dirty="0">
                <a:solidFill>
                  <a:sysClr val="windowText" lastClr="000000"/>
                </a:solidFill>
                <a:latin typeface="游ゴシック" panose="020B0400000000000000" pitchFamily="50" charset="-128"/>
                <a:ea typeface="游ゴシック" panose="020B0400000000000000" pitchFamily="50" charset="-128"/>
              </a:rPr>
              <a:t>他自治体におけるオンライン化の範囲</a:t>
            </a:r>
          </a:p>
        </p:txBody>
      </p:sp>
      <p:cxnSp>
        <p:nvCxnSpPr>
          <p:cNvPr id="62" name="直線コネクタ 61"/>
          <p:cNvCxnSpPr/>
          <p:nvPr/>
        </p:nvCxnSpPr>
        <p:spPr bwMode="auto">
          <a:xfrm>
            <a:off x="5004049" y="2489273"/>
            <a:ext cx="3877821"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テキスト ボックス 62"/>
          <p:cNvSpPr txBox="1"/>
          <p:nvPr/>
        </p:nvSpPr>
        <p:spPr>
          <a:xfrm>
            <a:off x="5938618" y="2233665"/>
            <a:ext cx="2146742" cy="230832"/>
          </a:xfrm>
          <a:prstGeom prst="rect">
            <a:avLst/>
          </a:prstGeom>
          <a:noFill/>
        </p:spPr>
        <p:txBody>
          <a:bodyPr wrap="none" rtlCol="0">
            <a:spAutoFit/>
          </a:bodyPr>
          <a:lstStyle/>
          <a:p>
            <a:pPr algn="ctr"/>
            <a:r>
              <a:rPr kumimoji="1" lang="ja-JP" altLang="en-US" sz="900" dirty="0">
                <a:latin typeface="游ゴシック" panose="020B0400000000000000" pitchFamily="50" charset="-128"/>
                <a:ea typeface="游ゴシック" panose="020B0400000000000000" pitchFamily="50" charset="-128"/>
              </a:rPr>
              <a:t>他自治体</a:t>
            </a:r>
            <a:r>
              <a:rPr lang="ja-JP" altLang="en-US" sz="900" dirty="0">
                <a:latin typeface="游ゴシック" panose="020B0400000000000000" pitchFamily="50" charset="-128"/>
                <a:ea typeface="游ゴシック" panose="020B0400000000000000" pitchFamily="50" charset="-128"/>
              </a:rPr>
              <a:t>における</a:t>
            </a:r>
            <a:r>
              <a:rPr kumimoji="1" lang="ja-JP" altLang="en-US" sz="900" dirty="0">
                <a:latin typeface="游ゴシック" panose="020B0400000000000000" pitchFamily="50" charset="-128"/>
                <a:ea typeface="游ゴシック" panose="020B0400000000000000" pitchFamily="50" charset="-128"/>
              </a:rPr>
              <a:t>オンライン化手続き</a:t>
            </a:r>
          </a:p>
        </p:txBody>
      </p:sp>
      <p:sp>
        <p:nvSpPr>
          <p:cNvPr id="64" name="正方形/長方形 63"/>
          <p:cNvSpPr/>
          <p:nvPr/>
        </p:nvSpPr>
        <p:spPr bwMode="auto">
          <a:xfrm>
            <a:off x="5158675" y="2898538"/>
            <a:ext cx="3877821" cy="935036"/>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ctr"/>
          <a:lstStyle/>
          <a:p>
            <a:pPr>
              <a:spcBef>
                <a:spcPts val="0"/>
              </a:spcBef>
            </a:pPr>
            <a:r>
              <a:rPr kumimoji="1" lang="ja-JP" altLang="en-US" sz="900" u="sng" dirty="0">
                <a:latin typeface="游ゴシック" panose="020B0400000000000000" pitchFamily="50" charset="-128"/>
                <a:ea typeface="游ゴシック" panose="020B0400000000000000" pitchFamily="50" charset="-128"/>
              </a:rPr>
              <a:t>独自システムでのオンライン化状況</a:t>
            </a:r>
            <a:endParaRPr kumimoji="1" lang="en-US" altLang="ja-JP" sz="900" u="sng" dirty="0">
              <a:latin typeface="游ゴシック" panose="020B0400000000000000" pitchFamily="50" charset="-128"/>
              <a:ea typeface="游ゴシック" panose="020B0400000000000000" pitchFamily="50" charset="-128"/>
            </a:endParaRPr>
          </a:p>
          <a:p>
            <a:pPr>
              <a:spcBef>
                <a:spcPts val="0"/>
              </a:spcBef>
            </a:pPr>
            <a:r>
              <a:rPr kumimoji="1" lang="ja-JP" altLang="en-US" sz="900" dirty="0">
                <a:latin typeface="游ゴシック" panose="020B0400000000000000" pitchFamily="50" charset="-128"/>
                <a:ea typeface="游ゴシック" panose="020B0400000000000000" pitchFamily="50" charset="-128"/>
              </a:rPr>
              <a:t>各自治体の電子申請システムで扱っている手続きとしては、イベント申込や施設利用等の簡易な手続きや、犬の死亡届、証明書交付申請等が多い。</a:t>
            </a:r>
            <a:endParaRPr kumimoji="1" lang="en-US" altLang="ja-JP" sz="900" dirty="0">
              <a:latin typeface="游ゴシック" panose="020B0400000000000000" pitchFamily="50" charset="-128"/>
              <a:ea typeface="游ゴシック" panose="020B0400000000000000" pitchFamily="50" charset="-128"/>
            </a:endParaRPr>
          </a:p>
          <a:p>
            <a:pPr>
              <a:spcBef>
                <a:spcPts val="0"/>
              </a:spcBef>
            </a:pPr>
            <a:r>
              <a:rPr kumimoji="1" lang="ja-JP" altLang="en-US" sz="900" dirty="0">
                <a:latin typeface="游ゴシック" panose="020B0400000000000000" pitchFamily="50" charset="-128"/>
                <a:ea typeface="游ゴシック" panose="020B0400000000000000" pitchFamily="50" charset="-128"/>
              </a:rPr>
              <a:t>なお、証明書交付については受付はオンラインだが、交付は郵送対応となっている。</a:t>
            </a:r>
          </a:p>
        </p:txBody>
      </p:sp>
      <p:sp>
        <p:nvSpPr>
          <p:cNvPr id="65" name="正方形/長方形 64"/>
          <p:cNvSpPr/>
          <p:nvPr/>
        </p:nvSpPr>
        <p:spPr bwMode="auto">
          <a:xfrm>
            <a:off x="5158674" y="3926055"/>
            <a:ext cx="3877821" cy="943105"/>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ctr"/>
          <a:lstStyle/>
          <a:p>
            <a:pPr>
              <a:spcBef>
                <a:spcPts val="0"/>
              </a:spcBef>
            </a:pPr>
            <a:r>
              <a:rPr lang="ja-JP" altLang="en-US" sz="900" u="sng" dirty="0">
                <a:latin typeface="游ゴシック" panose="020B0400000000000000" pitchFamily="50" charset="-128"/>
                <a:ea typeface="游ゴシック" panose="020B0400000000000000" pitchFamily="50" charset="-128"/>
              </a:rPr>
              <a:t>ぴったりサービス活用状況</a:t>
            </a:r>
            <a:endParaRPr lang="en-US" altLang="ja-JP" sz="900" u="sng" dirty="0">
              <a:latin typeface="游ゴシック" panose="020B0400000000000000" pitchFamily="50" charset="-128"/>
              <a:ea typeface="游ゴシック" panose="020B0400000000000000" pitchFamily="50" charset="-128"/>
            </a:endParaRPr>
          </a:p>
          <a:p>
            <a:pPr>
              <a:spcBef>
                <a:spcPts val="0"/>
              </a:spcBef>
            </a:pPr>
            <a:r>
              <a:rPr lang="ja-JP" altLang="en-US" sz="900" dirty="0">
                <a:latin typeface="游ゴシック" panose="020B0400000000000000" pitchFamily="50" charset="-128"/>
                <a:ea typeface="游ゴシック" panose="020B0400000000000000" pitchFamily="50" charset="-128"/>
              </a:rPr>
              <a:t>ぴったりサービスにおいて電子申請可能な自治体は多くなく、特に政令市等の大規模自治体での導入はまだ少ない。</a:t>
            </a:r>
            <a:endParaRPr lang="en-US" altLang="ja-JP" sz="900" dirty="0">
              <a:latin typeface="游ゴシック" panose="020B0400000000000000" pitchFamily="50" charset="-128"/>
              <a:ea typeface="游ゴシック" panose="020B0400000000000000" pitchFamily="50" charset="-128"/>
            </a:endParaRPr>
          </a:p>
          <a:p>
            <a:pPr>
              <a:spcBef>
                <a:spcPts val="0"/>
              </a:spcBef>
            </a:pPr>
            <a:r>
              <a:rPr lang="ja-JP" altLang="en-US" sz="900" dirty="0">
                <a:latin typeface="游ゴシック" panose="020B0400000000000000" pitchFamily="50" charset="-128"/>
                <a:ea typeface="游ゴシック" panose="020B0400000000000000" pitchFamily="50" charset="-128"/>
              </a:rPr>
              <a:t>実現できている手続きも子育て関連の一部にとどまっている。</a:t>
            </a:r>
          </a:p>
        </p:txBody>
      </p:sp>
      <p:sp>
        <p:nvSpPr>
          <p:cNvPr id="66" name="テキスト ボックス 65"/>
          <p:cNvSpPr txBox="1"/>
          <p:nvPr/>
        </p:nvSpPr>
        <p:spPr>
          <a:xfrm>
            <a:off x="2051720" y="2503838"/>
            <a:ext cx="3021981" cy="230832"/>
          </a:xfrm>
          <a:prstGeom prst="rect">
            <a:avLst/>
          </a:prstGeom>
          <a:noFill/>
        </p:spPr>
        <p:txBody>
          <a:bodyPr wrap="none" rtlCol="0">
            <a:spAutoFit/>
          </a:bodyPr>
          <a:lstStyle/>
          <a:p>
            <a:r>
              <a:rPr kumimoji="1" lang="en-US" altLang="ja-JP" sz="900" dirty="0">
                <a:latin typeface="游ゴシック" panose="020B0400000000000000" pitchFamily="50" charset="-128"/>
                <a:ea typeface="游ゴシック" panose="020B0400000000000000" pitchFamily="50" charset="-128"/>
              </a:rPr>
              <a:t>【</a:t>
            </a:r>
            <a:r>
              <a:rPr kumimoji="1" lang="ja-JP" altLang="en-US" sz="900" dirty="0">
                <a:latin typeface="游ゴシック" panose="020B0400000000000000" pitchFamily="50" charset="-128"/>
                <a:ea typeface="游ゴシック" panose="020B0400000000000000" pitchFamily="50" charset="-128"/>
              </a:rPr>
              <a:t>凡例</a:t>
            </a:r>
            <a:r>
              <a:rPr kumimoji="1" lang="en-US" altLang="ja-JP" sz="900" dirty="0">
                <a:latin typeface="游ゴシック" panose="020B0400000000000000" pitchFamily="50" charset="-128"/>
                <a:ea typeface="游ゴシック" panose="020B0400000000000000" pitchFamily="50" charset="-128"/>
              </a:rPr>
              <a:t>】</a:t>
            </a:r>
            <a:r>
              <a:rPr kumimoji="1" lang="ja-JP" altLang="en-US" sz="900" dirty="0">
                <a:latin typeface="游ゴシック" panose="020B0400000000000000" pitchFamily="50" charset="-128"/>
                <a:ea typeface="游ゴシック" panose="020B0400000000000000" pitchFamily="50" charset="-128"/>
              </a:rPr>
              <a:t>　</a:t>
            </a:r>
            <a:r>
              <a:rPr kumimoji="1" lang="ja-JP" altLang="en-US" sz="900" dirty="0">
                <a:solidFill>
                  <a:srgbClr val="C00000"/>
                </a:solidFill>
                <a:latin typeface="游ゴシック" panose="020B0400000000000000" pitchFamily="50" charset="-128"/>
                <a:ea typeface="游ゴシック" panose="020B0400000000000000" pitchFamily="50" charset="-128"/>
              </a:rPr>
              <a:t>赤字</a:t>
            </a:r>
            <a:r>
              <a:rPr lang="ja-JP" altLang="en-US" sz="900" dirty="0">
                <a:solidFill>
                  <a:srgbClr val="C00000"/>
                </a:solidFill>
                <a:latin typeface="游ゴシック" panose="020B0400000000000000" pitchFamily="50" charset="-128"/>
                <a:ea typeface="游ゴシック" panose="020B0400000000000000" pitchFamily="50" charset="-128"/>
              </a:rPr>
              <a:t>・赤枠</a:t>
            </a:r>
            <a:r>
              <a:rPr kumimoji="1" lang="ja-JP" altLang="en-US" sz="900" dirty="0">
                <a:solidFill>
                  <a:srgbClr val="C00000"/>
                </a:solidFill>
                <a:latin typeface="游ゴシック" panose="020B0400000000000000" pitchFamily="50" charset="-128"/>
                <a:ea typeface="游ゴシック" panose="020B0400000000000000" pitchFamily="50" charset="-128"/>
              </a:rPr>
              <a:t> </a:t>
            </a:r>
            <a:r>
              <a:rPr kumimoji="1" lang="ja-JP" altLang="en-US" sz="900" dirty="0">
                <a:latin typeface="游ゴシック" panose="020B0400000000000000" pitchFamily="50" charset="-128"/>
                <a:ea typeface="游ゴシック" panose="020B0400000000000000" pitchFamily="50" charset="-128"/>
              </a:rPr>
              <a:t>： 他団体でのオンライン化範囲</a:t>
            </a:r>
          </a:p>
        </p:txBody>
      </p:sp>
    </p:spTree>
    <p:extLst>
      <p:ext uri="{BB962C8B-B14F-4D97-AF65-F5344CB8AC3E}">
        <p14:creationId xmlns:p14="http://schemas.microsoft.com/office/powerpoint/2010/main" val="2572821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50" y="148627"/>
            <a:ext cx="8686800" cy="685800"/>
          </a:xfrm>
        </p:spPr>
        <p:txBody>
          <a:bodyPr/>
          <a:lstStyle/>
          <a:p>
            <a:r>
              <a:rPr kumimoji="1" lang="en-US" altLang="ja-JP" sz="1600" dirty="0" smtClean="0">
                <a:latin typeface="游ゴシック" panose="020B0400000000000000" pitchFamily="50" charset="-128"/>
                <a:ea typeface="游ゴシック" panose="020B0400000000000000" pitchFamily="50" charset="-128"/>
              </a:rPr>
              <a:t/>
            </a:r>
            <a:br>
              <a:rPr kumimoji="1" lang="en-US" altLang="ja-JP" sz="1600" dirty="0" smtClean="0">
                <a:latin typeface="游ゴシック" panose="020B0400000000000000" pitchFamily="50" charset="-128"/>
                <a:ea typeface="游ゴシック" panose="020B0400000000000000" pitchFamily="50" charset="-128"/>
              </a:rPr>
            </a:br>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参考</a:t>
            </a:r>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海外での先進事例</a:t>
            </a:r>
            <a:endParaRPr kumimoji="1" lang="ja-JP" altLang="en-US" sz="1600"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p:txBody>
          <a:bodyPr/>
          <a:lstStyle/>
          <a:p>
            <a:endParaRPr lang="en-US" altLang="ja-JP" dirty="0" smtClean="0">
              <a:latin typeface="游ゴシック" panose="020B0400000000000000" pitchFamily="50" charset="-128"/>
              <a:ea typeface="游ゴシック" panose="020B0400000000000000" pitchFamily="50" charset="-128"/>
            </a:endParaRPr>
          </a:p>
          <a:p>
            <a:endParaRPr kumimoji="1" lang="ja-JP" altLang="en-US" dirty="0">
              <a:latin typeface="游ゴシック" panose="020B0400000000000000" pitchFamily="50" charset="-128"/>
              <a:ea typeface="游ゴシック" panose="020B0400000000000000" pitchFamily="50" charset="-128"/>
            </a:endParaRPr>
          </a:p>
        </p:txBody>
      </p:sp>
      <p:sp>
        <p:nvSpPr>
          <p:cNvPr id="7" name="コンテンツ プレースホルダー 2"/>
          <p:cNvSpPr txBox="1">
            <a:spLocks/>
          </p:cNvSpPr>
          <p:nvPr/>
        </p:nvSpPr>
        <p:spPr bwMode="gray">
          <a:xfrm>
            <a:off x="103188" y="981075"/>
            <a:ext cx="8950325" cy="11517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a:lstStyle>
          <a:p>
            <a:pPr eaLnBrk="1" hangingPunct="1"/>
            <a:r>
              <a:rPr lang="ja-JP" altLang="en-US" sz="1200" kern="0" dirty="0">
                <a:latin typeface="游ゴシック" panose="020B0400000000000000" pitchFamily="50" charset="-128"/>
                <a:ea typeface="游ゴシック" panose="020B0400000000000000" pitchFamily="50" charset="-128"/>
              </a:rPr>
              <a:t>海外の行政手続きオンライン化の先進事例である韓国やシンガポールにおいては、手続きをオンライン上で対応できる仕組みが充実しており、多くの手続きを</a:t>
            </a:r>
            <a:r>
              <a:rPr lang="en-US" altLang="ja-JP" sz="1200" kern="0" dirty="0">
                <a:latin typeface="游ゴシック" panose="020B0400000000000000" pitchFamily="50" charset="-128"/>
                <a:ea typeface="游ゴシック" panose="020B0400000000000000" pitchFamily="50" charset="-128"/>
              </a:rPr>
              <a:t>PC</a:t>
            </a:r>
            <a:r>
              <a:rPr lang="ja-JP" altLang="en-US" sz="1200" kern="0" dirty="0">
                <a:latin typeface="游ゴシック" panose="020B0400000000000000" pitchFamily="50" charset="-128"/>
                <a:ea typeface="游ゴシック" panose="020B0400000000000000" pitchFamily="50" charset="-128"/>
              </a:rPr>
              <a:t>やスマートフォンで申請・受付予約することが</a:t>
            </a:r>
            <a:r>
              <a:rPr lang="ja-JP" altLang="en-US" sz="1200" kern="0" dirty="0" smtClean="0">
                <a:latin typeface="游ゴシック" panose="020B0400000000000000" pitchFamily="50" charset="-128"/>
                <a:ea typeface="游ゴシック" panose="020B0400000000000000" pitchFamily="50" charset="-128"/>
              </a:rPr>
              <a:t>可能となっている。</a:t>
            </a:r>
            <a:endParaRPr lang="en-US" altLang="ja-JP" sz="1200" kern="0" dirty="0">
              <a:latin typeface="游ゴシック" panose="020B0400000000000000" pitchFamily="50" charset="-128"/>
              <a:ea typeface="游ゴシック" panose="020B0400000000000000" pitchFamily="50" charset="-128"/>
            </a:endParaRPr>
          </a:p>
          <a:p>
            <a:pPr lvl="1" eaLnBrk="1" hangingPunct="1">
              <a:buFont typeface="Wingdings" panose="05000000000000000000" pitchFamily="2" charset="2"/>
              <a:buChar char="ü"/>
            </a:pPr>
            <a:r>
              <a:rPr lang="ja-JP" altLang="en-US" sz="1200" kern="0" dirty="0">
                <a:latin typeface="游ゴシック" panose="020B0400000000000000" pitchFamily="50" charset="-128"/>
                <a:ea typeface="游ゴシック" panose="020B0400000000000000" pitchFamily="50" charset="-128"/>
              </a:rPr>
              <a:t>なお、結婚や出産等の手続きは、本人との対面確認が求められるため、日本と同様に窓口で対応</a:t>
            </a:r>
            <a:r>
              <a:rPr lang="ja-JP" altLang="en-US" sz="1200" kern="0" dirty="0" smtClean="0">
                <a:latin typeface="游ゴシック" panose="020B0400000000000000" pitchFamily="50" charset="-128"/>
                <a:ea typeface="游ゴシック" panose="020B0400000000000000" pitchFamily="50" charset="-128"/>
              </a:rPr>
              <a:t>されている。</a:t>
            </a:r>
            <a:endParaRPr lang="en-US" altLang="ja-JP" sz="1200" kern="0" dirty="0">
              <a:latin typeface="游ゴシック" panose="020B0400000000000000" pitchFamily="50" charset="-128"/>
              <a:ea typeface="游ゴシック" panose="020B0400000000000000" pitchFamily="50" charset="-128"/>
            </a:endParaRPr>
          </a:p>
          <a:p>
            <a:pPr eaLnBrk="1" hangingPunct="1"/>
            <a:r>
              <a:rPr lang="ja-JP" altLang="en-US" sz="1200" kern="0" dirty="0">
                <a:latin typeface="游ゴシック" panose="020B0400000000000000" pitchFamily="50" charset="-128"/>
                <a:ea typeface="游ゴシック" panose="020B0400000000000000" pitchFamily="50" charset="-128"/>
              </a:rPr>
              <a:t>海外の先進事例においては、いずれも国が主導してオンライン化を促進している点が特徴として</a:t>
            </a:r>
            <a:r>
              <a:rPr lang="ja-JP" altLang="en-US" sz="1200" kern="0" dirty="0" smtClean="0">
                <a:latin typeface="游ゴシック" panose="020B0400000000000000" pitchFamily="50" charset="-128"/>
                <a:ea typeface="游ゴシック" panose="020B0400000000000000" pitchFamily="50" charset="-128"/>
              </a:rPr>
              <a:t>挙げられる。</a:t>
            </a:r>
            <a:endParaRPr lang="en-US" altLang="ja-JP" sz="1200" kern="0" dirty="0">
              <a:latin typeface="游ゴシック" panose="020B0400000000000000" pitchFamily="50" charset="-128"/>
              <a:ea typeface="游ゴシック" panose="020B0400000000000000" pitchFamily="50" charset="-128"/>
            </a:endParaRPr>
          </a:p>
        </p:txBody>
      </p:sp>
      <p:cxnSp>
        <p:nvCxnSpPr>
          <p:cNvPr id="8" name="直線コネクタ 7"/>
          <p:cNvCxnSpPr/>
          <p:nvPr/>
        </p:nvCxnSpPr>
        <p:spPr bwMode="auto">
          <a:xfrm>
            <a:off x="424036" y="2549727"/>
            <a:ext cx="396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正方形/長方形 8"/>
          <p:cNvSpPr/>
          <p:nvPr/>
        </p:nvSpPr>
        <p:spPr bwMode="auto">
          <a:xfrm>
            <a:off x="396527" y="3658883"/>
            <a:ext cx="3960000" cy="2784783"/>
          </a:xfrm>
          <a:prstGeom prst="rect">
            <a:avLst/>
          </a:prstGeom>
          <a:solidFill>
            <a:schemeClr val="bg1"/>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900"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424036" y="2591538"/>
            <a:ext cx="3960000" cy="1077218"/>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多くの手続きがオンライン化されており、情報の一元管理やバックオフィスでの情報連携が実現。</a:t>
            </a:r>
            <a:endParaRPr lang="en-US" altLang="ja-JP" sz="900" dirty="0">
              <a:latin typeface="游ゴシック" panose="020B0400000000000000" pitchFamily="50" charset="-128"/>
              <a:ea typeface="游ゴシック" panose="020B0400000000000000" pitchFamily="50" charset="-128"/>
            </a:endParaRPr>
          </a:p>
          <a:p>
            <a:pPr marL="171450" indent="-171450">
              <a:spcBef>
                <a:spcPts val="60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国主導での電子政府の推進（システムの統一）や、法律の整備、手数料設定等が成功要因となり、電子申請が広く普及。</a:t>
            </a:r>
            <a:endParaRPr lang="en-US" altLang="ja-JP" sz="900" dirty="0">
              <a:latin typeface="游ゴシック" panose="020B0400000000000000" pitchFamily="50" charset="-128"/>
              <a:ea typeface="游ゴシック" panose="020B0400000000000000" pitchFamily="50" charset="-128"/>
            </a:endParaRPr>
          </a:p>
          <a:p>
            <a:pPr marL="171450" indent="-171450">
              <a:spcBef>
                <a:spcPts val="60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ただし、婚姻や出生の届出等、一部の手続きについては、現在も窓口にて対応。</a:t>
            </a:r>
          </a:p>
        </p:txBody>
      </p:sp>
      <p:sp>
        <p:nvSpPr>
          <p:cNvPr id="11" name="テキスト ボックス 10"/>
          <p:cNvSpPr txBox="1"/>
          <p:nvPr/>
        </p:nvSpPr>
        <p:spPr>
          <a:xfrm>
            <a:off x="1625618" y="2276872"/>
            <a:ext cx="1454244" cy="230832"/>
          </a:xfrm>
          <a:prstGeom prst="rect">
            <a:avLst/>
          </a:prstGeom>
          <a:noFill/>
        </p:spPr>
        <p:txBody>
          <a:bodyPr wrap="none" rtlCol="0">
            <a:spAutoFit/>
          </a:bodyPr>
          <a:lstStyle/>
          <a:p>
            <a:r>
              <a:rPr kumimoji="1" lang="ja-JP" altLang="en-US" sz="900" dirty="0">
                <a:latin typeface="游ゴシック" panose="020B0400000000000000" pitchFamily="50" charset="-128"/>
                <a:ea typeface="游ゴシック" panose="020B0400000000000000" pitchFamily="50" charset="-128"/>
              </a:rPr>
              <a:t>韓国における取組み状況</a:t>
            </a:r>
          </a:p>
        </p:txBody>
      </p:sp>
      <p:cxnSp>
        <p:nvCxnSpPr>
          <p:cNvPr id="12" name="直線コネクタ 11"/>
          <p:cNvCxnSpPr/>
          <p:nvPr/>
        </p:nvCxnSpPr>
        <p:spPr bwMode="auto">
          <a:xfrm>
            <a:off x="4788464" y="2549727"/>
            <a:ext cx="396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正方形/長方形 12"/>
          <p:cNvSpPr/>
          <p:nvPr/>
        </p:nvSpPr>
        <p:spPr bwMode="auto">
          <a:xfrm>
            <a:off x="4788464" y="3658883"/>
            <a:ext cx="3960000" cy="2784783"/>
          </a:xfrm>
          <a:prstGeom prst="rect">
            <a:avLst/>
          </a:prstGeom>
          <a:solidFill>
            <a:schemeClr val="bg1"/>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900"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4788464" y="2591538"/>
            <a:ext cx="3960000" cy="1077218"/>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多くの手続きが窓口で対応されているが、窓口受付の予約という点で電子化が進んでいる。</a:t>
            </a:r>
            <a:endParaRPr lang="en-US" altLang="ja-JP" sz="900" dirty="0">
              <a:latin typeface="游ゴシック" panose="020B0400000000000000" pitchFamily="50" charset="-128"/>
              <a:ea typeface="游ゴシック" panose="020B0400000000000000" pitchFamily="50" charset="-128"/>
            </a:endParaRPr>
          </a:p>
          <a:p>
            <a:pPr marL="171450" indent="-171450">
              <a:spcBef>
                <a:spcPts val="60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国民だけでなく外国人居住者も番号管理されており、その番号に紐づいて予約情報を管理。</a:t>
            </a:r>
            <a:endParaRPr lang="en-US" altLang="ja-JP" sz="900" dirty="0">
              <a:latin typeface="游ゴシック" panose="020B0400000000000000" pitchFamily="50" charset="-128"/>
              <a:ea typeface="游ゴシック" panose="020B0400000000000000" pitchFamily="50" charset="-128"/>
            </a:endParaRPr>
          </a:p>
          <a:p>
            <a:pPr marL="171450" indent="-171450">
              <a:spcBef>
                <a:spcPts val="60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予約した場合の待ち時間は予約無しの場合と比べて大幅に短縮され、多くの国民が活用。</a:t>
            </a:r>
          </a:p>
        </p:txBody>
      </p:sp>
      <p:sp>
        <p:nvSpPr>
          <p:cNvPr id="15" name="テキスト ボックス 14"/>
          <p:cNvSpPr txBox="1"/>
          <p:nvPr/>
        </p:nvSpPr>
        <p:spPr>
          <a:xfrm>
            <a:off x="5762420" y="2276872"/>
            <a:ext cx="1915909" cy="230832"/>
          </a:xfrm>
          <a:prstGeom prst="rect">
            <a:avLst/>
          </a:prstGeom>
          <a:noFill/>
        </p:spPr>
        <p:txBody>
          <a:bodyPr wrap="none" rtlCol="0">
            <a:spAutoFit/>
          </a:bodyPr>
          <a:lstStyle/>
          <a:p>
            <a:r>
              <a:rPr lang="ja-JP" altLang="en-US" sz="900" dirty="0">
                <a:latin typeface="游ゴシック" panose="020B0400000000000000" pitchFamily="50" charset="-128"/>
                <a:ea typeface="游ゴシック" panose="020B0400000000000000" pitchFamily="50" charset="-128"/>
              </a:rPr>
              <a:t>シンガポール</a:t>
            </a:r>
            <a:r>
              <a:rPr kumimoji="1" lang="ja-JP" altLang="en-US" sz="900" dirty="0">
                <a:latin typeface="游ゴシック" panose="020B0400000000000000" pitchFamily="50" charset="-128"/>
                <a:ea typeface="游ゴシック" panose="020B0400000000000000" pitchFamily="50" charset="-128"/>
              </a:rPr>
              <a:t>における取組み状況</a:t>
            </a:r>
          </a:p>
        </p:txBody>
      </p:sp>
      <p:pic>
        <p:nvPicPr>
          <p:cNvPr id="16" name="図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92071" y="3743666"/>
            <a:ext cx="2246610" cy="1198737"/>
          </a:xfrm>
          <a:prstGeom prst="rect">
            <a:avLst/>
          </a:prstGeom>
          <a:ln>
            <a:solidFill>
              <a:schemeClr val="tx1">
                <a:lumMod val="50000"/>
                <a:lumOff val="50000"/>
              </a:schemeClr>
            </a:solidFill>
          </a:ln>
        </p:spPr>
      </p:pic>
      <p:pic>
        <p:nvPicPr>
          <p:cNvPr id="1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76386" y="4051355"/>
            <a:ext cx="1334373" cy="8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2600" t="3159" b="8753"/>
          <a:stretch/>
        </p:blipFill>
        <p:spPr bwMode="auto">
          <a:xfrm>
            <a:off x="5681722" y="5067192"/>
            <a:ext cx="1897766" cy="127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1031" y="5067192"/>
            <a:ext cx="871929" cy="127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6532" y="3743667"/>
            <a:ext cx="2117938" cy="1198736"/>
          </a:xfrm>
          <a:prstGeom prst="rect">
            <a:avLst/>
          </a:prstGeom>
          <a:ln>
            <a:solidFill>
              <a:schemeClr val="tx1">
                <a:lumMod val="50000"/>
                <a:lumOff val="50000"/>
              </a:schemeClr>
            </a:solidFill>
          </a:ln>
        </p:spPr>
      </p:pic>
      <p:pic>
        <p:nvPicPr>
          <p:cNvPr id="21"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63762" y="3751260"/>
            <a:ext cx="2052000" cy="1115619"/>
          </a:xfrm>
          <a:prstGeom prst="rect">
            <a:avLst/>
          </a:prstGeom>
          <a:ln>
            <a:solidFill>
              <a:schemeClr val="tx1">
                <a:lumMod val="50000"/>
                <a:lumOff val="50000"/>
              </a:schemeClr>
            </a:solidFill>
          </a:ln>
        </p:spPr>
      </p:pic>
      <p:pic>
        <p:nvPicPr>
          <p:cNvPr id="22" name="그림 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589829" y="5043579"/>
            <a:ext cx="791239" cy="1299133"/>
          </a:xfrm>
          <a:prstGeom prst="rect">
            <a:avLst/>
          </a:prstGeom>
          <a:ln>
            <a:solidFill>
              <a:schemeClr val="tx1">
                <a:lumMod val="50000"/>
                <a:lumOff val="50000"/>
              </a:schemeClr>
            </a:solidFill>
          </a:ln>
        </p:spPr>
      </p:pic>
      <p:pic>
        <p:nvPicPr>
          <p:cNvPr id="23" name="그림 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82992" y="5043564"/>
            <a:ext cx="791239" cy="1299148"/>
          </a:xfrm>
          <a:prstGeom prst="rect">
            <a:avLst/>
          </a:prstGeom>
          <a:ln>
            <a:solidFill>
              <a:schemeClr val="tx1">
                <a:lumMod val="50000"/>
                <a:lumOff val="50000"/>
              </a:schemeClr>
            </a:solidFill>
          </a:ln>
        </p:spPr>
      </p:pic>
      <p:pic>
        <p:nvPicPr>
          <p:cNvPr id="24" name="그림 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420721" y="5039810"/>
            <a:ext cx="791239" cy="1299148"/>
          </a:xfrm>
          <a:prstGeom prst="rect">
            <a:avLst/>
          </a:prstGeom>
          <a:ln>
            <a:solidFill>
              <a:schemeClr val="tx1">
                <a:lumMod val="50000"/>
                <a:lumOff val="50000"/>
              </a:schemeClr>
            </a:solidFill>
          </a:ln>
        </p:spPr>
      </p:pic>
      <p:sp>
        <p:nvSpPr>
          <p:cNvPr id="25" name="正方形/長方形 24"/>
          <p:cNvSpPr/>
          <p:nvPr/>
        </p:nvSpPr>
        <p:spPr bwMode="auto">
          <a:xfrm>
            <a:off x="538067" y="3851328"/>
            <a:ext cx="786352" cy="216000"/>
          </a:xfrm>
          <a:prstGeom prst="rect">
            <a:avLst/>
          </a:prstGeom>
          <a:solidFill>
            <a:srgbClr val="FFFF99"/>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kumimoji="1" lang="en-US" altLang="ja-JP" sz="900" dirty="0">
                <a:latin typeface="游ゴシック" panose="020B0400000000000000" pitchFamily="50" charset="-128"/>
                <a:ea typeface="游ゴシック" panose="020B0400000000000000" pitchFamily="50" charset="-128"/>
              </a:rPr>
              <a:t>PC</a:t>
            </a:r>
            <a:r>
              <a:rPr kumimoji="1" lang="ja-JP" altLang="en-US" sz="900" dirty="0">
                <a:latin typeface="游ゴシック" panose="020B0400000000000000" pitchFamily="50" charset="-128"/>
                <a:ea typeface="游ゴシック" panose="020B0400000000000000" pitchFamily="50" charset="-128"/>
              </a:rPr>
              <a:t>版サイト</a:t>
            </a:r>
          </a:p>
        </p:txBody>
      </p:sp>
      <p:sp>
        <p:nvSpPr>
          <p:cNvPr id="26" name="正方形/長方形 25"/>
          <p:cNvSpPr/>
          <p:nvPr/>
        </p:nvSpPr>
        <p:spPr bwMode="auto">
          <a:xfrm>
            <a:off x="827584" y="5107830"/>
            <a:ext cx="1044000" cy="216000"/>
          </a:xfrm>
          <a:prstGeom prst="rect">
            <a:avLst/>
          </a:prstGeom>
          <a:solidFill>
            <a:srgbClr val="FFFF99"/>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モバイル</a:t>
            </a:r>
            <a:r>
              <a:rPr kumimoji="1" lang="ja-JP" altLang="en-US" sz="900" dirty="0">
                <a:latin typeface="游ゴシック" panose="020B0400000000000000" pitchFamily="50" charset="-128"/>
                <a:ea typeface="游ゴシック" panose="020B0400000000000000" pitchFamily="50" charset="-128"/>
              </a:rPr>
              <a:t>版サイト</a:t>
            </a:r>
          </a:p>
        </p:txBody>
      </p:sp>
      <p:sp>
        <p:nvSpPr>
          <p:cNvPr id="27" name="正方形/長方形 26"/>
          <p:cNvSpPr/>
          <p:nvPr/>
        </p:nvSpPr>
        <p:spPr bwMode="auto">
          <a:xfrm>
            <a:off x="4976068" y="3830209"/>
            <a:ext cx="786352" cy="216000"/>
          </a:xfrm>
          <a:prstGeom prst="rect">
            <a:avLst/>
          </a:prstGeom>
          <a:solidFill>
            <a:srgbClr val="FFFF99"/>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en-US" altLang="ja-JP" sz="900" dirty="0">
                <a:latin typeface="游ゴシック" panose="020B0400000000000000" pitchFamily="50" charset="-128"/>
                <a:ea typeface="游ゴシック" panose="020B0400000000000000" pitchFamily="50" charset="-128"/>
              </a:rPr>
              <a:t>PC</a:t>
            </a:r>
            <a:r>
              <a:rPr lang="ja-JP" altLang="en-US" sz="900" dirty="0">
                <a:latin typeface="游ゴシック" panose="020B0400000000000000" pitchFamily="50" charset="-128"/>
                <a:ea typeface="游ゴシック" panose="020B0400000000000000" pitchFamily="50" charset="-128"/>
              </a:rPr>
              <a:t>版</a:t>
            </a:r>
            <a:r>
              <a:rPr kumimoji="1" lang="ja-JP" altLang="en-US" sz="900" dirty="0">
                <a:latin typeface="游ゴシック" panose="020B0400000000000000" pitchFamily="50" charset="-128"/>
                <a:ea typeface="游ゴシック" panose="020B0400000000000000" pitchFamily="50" charset="-128"/>
              </a:rPr>
              <a:t>サイト</a:t>
            </a:r>
          </a:p>
        </p:txBody>
      </p:sp>
      <p:sp>
        <p:nvSpPr>
          <p:cNvPr id="28" name="正方形/長方形 27"/>
          <p:cNvSpPr/>
          <p:nvPr/>
        </p:nvSpPr>
        <p:spPr bwMode="auto">
          <a:xfrm>
            <a:off x="7598034" y="4388879"/>
            <a:ext cx="786352" cy="216000"/>
          </a:xfrm>
          <a:prstGeom prst="rect">
            <a:avLst/>
          </a:prstGeom>
          <a:solidFill>
            <a:srgbClr val="FFFF99"/>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en-US" altLang="ja-JP" sz="900" dirty="0">
                <a:latin typeface="游ゴシック" panose="020B0400000000000000" pitchFamily="50" charset="-128"/>
                <a:ea typeface="游ゴシック" panose="020B0400000000000000" pitchFamily="50" charset="-128"/>
              </a:rPr>
              <a:t>ID</a:t>
            </a:r>
            <a:r>
              <a:rPr lang="ja-JP" altLang="en-US" sz="900" dirty="0">
                <a:latin typeface="游ゴシック" panose="020B0400000000000000" pitchFamily="50" charset="-128"/>
                <a:ea typeface="游ゴシック" panose="020B0400000000000000" pitchFamily="50" charset="-128"/>
              </a:rPr>
              <a:t>カード</a:t>
            </a:r>
            <a:endParaRPr kumimoji="1" lang="ja-JP" altLang="en-US" sz="900" dirty="0">
              <a:latin typeface="游ゴシック" panose="020B0400000000000000" pitchFamily="50" charset="-128"/>
              <a:ea typeface="游ゴシック" panose="020B0400000000000000" pitchFamily="50" charset="-128"/>
            </a:endParaRPr>
          </a:p>
        </p:txBody>
      </p:sp>
      <p:sp>
        <p:nvSpPr>
          <p:cNvPr id="29" name="正方形/長方形 28"/>
          <p:cNvSpPr/>
          <p:nvPr/>
        </p:nvSpPr>
        <p:spPr bwMode="auto">
          <a:xfrm>
            <a:off x="4892071" y="5615898"/>
            <a:ext cx="1728000" cy="216000"/>
          </a:xfrm>
          <a:prstGeom prst="rect">
            <a:avLst/>
          </a:prstGeom>
          <a:solidFill>
            <a:srgbClr val="FFFF99"/>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窓口のキオスク端末（発券機）</a:t>
            </a:r>
            <a:endParaRPr kumimoji="1" lang="ja-JP" altLang="en-US"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40563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50" y="145788"/>
            <a:ext cx="8686800" cy="685800"/>
          </a:xfrm>
        </p:spPr>
        <p:txBody>
          <a:bodyPr/>
          <a:lstStyle/>
          <a:p>
            <a:r>
              <a:rPr kumimoji="1" lang="en-US" altLang="ja-JP" sz="1600" dirty="0" smtClean="0">
                <a:latin typeface="游ゴシック" panose="020B0400000000000000" pitchFamily="50" charset="-128"/>
                <a:ea typeface="游ゴシック" panose="020B0400000000000000" pitchFamily="50" charset="-128"/>
              </a:rPr>
              <a:t/>
            </a:r>
            <a:br>
              <a:rPr kumimoji="1" lang="en-US" altLang="ja-JP" sz="1600" dirty="0" smtClean="0">
                <a:latin typeface="游ゴシック" panose="020B0400000000000000" pitchFamily="50" charset="-128"/>
                <a:ea typeface="游ゴシック" panose="020B0400000000000000" pitchFamily="50" charset="-128"/>
              </a:rPr>
            </a:br>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参考</a:t>
            </a:r>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民間での先進事例</a:t>
            </a:r>
            <a:endParaRPr kumimoji="1" lang="ja-JP" altLang="en-US" sz="1600"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p:txBody>
          <a:bodyPr/>
          <a:lstStyle/>
          <a:p>
            <a:endParaRPr lang="en-US" altLang="ja-JP" dirty="0" smtClean="0">
              <a:latin typeface="游ゴシック" panose="020B0400000000000000" pitchFamily="50" charset="-128"/>
              <a:ea typeface="游ゴシック" panose="020B0400000000000000" pitchFamily="50" charset="-128"/>
            </a:endParaRPr>
          </a:p>
          <a:p>
            <a:endParaRPr kumimoji="1" lang="ja-JP" altLang="en-US" dirty="0">
              <a:latin typeface="游ゴシック" panose="020B0400000000000000" pitchFamily="50" charset="-128"/>
              <a:ea typeface="游ゴシック" panose="020B0400000000000000" pitchFamily="50" charset="-128"/>
            </a:endParaRPr>
          </a:p>
        </p:txBody>
      </p:sp>
      <p:sp>
        <p:nvSpPr>
          <p:cNvPr id="7" name="コンテンツ プレースホルダー 2"/>
          <p:cNvSpPr txBox="1">
            <a:spLocks/>
          </p:cNvSpPr>
          <p:nvPr/>
        </p:nvSpPr>
        <p:spPr bwMode="gray">
          <a:xfrm>
            <a:off x="103188" y="981075"/>
            <a:ext cx="8950325" cy="11819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a:lstStyle>
          <a:p>
            <a:pPr eaLnBrk="1" hangingPunct="1"/>
            <a:r>
              <a:rPr lang="ja-JP" altLang="en-US" sz="1200" kern="0" dirty="0">
                <a:latin typeface="游ゴシック" panose="020B0400000000000000" pitchFamily="50" charset="-128"/>
                <a:ea typeface="游ゴシック" panose="020B0400000000000000" pitchFamily="50" charset="-128"/>
              </a:rPr>
              <a:t>民間企業では、銀行の手続きやネットショッピング等、情報の検索から手続き内容の入力・送信、決済まで、様々な業界や事務プロセスにおいて、急激にオンライン化が進んで</a:t>
            </a:r>
            <a:r>
              <a:rPr lang="ja-JP" altLang="en-US" sz="1200" kern="0" dirty="0" smtClean="0">
                <a:latin typeface="游ゴシック" panose="020B0400000000000000" pitchFamily="50" charset="-128"/>
                <a:ea typeface="游ゴシック" panose="020B0400000000000000" pitchFamily="50" charset="-128"/>
              </a:rPr>
              <a:t>いる。</a:t>
            </a:r>
            <a:endParaRPr lang="en-US" altLang="ja-JP" sz="1200" kern="0" dirty="0">
              <a:latin typeface="游ゴシック" panose="020B0400000000000000" pitchFamily="50" charset="-128"/>
              <a:ea typeface="游ゴシック" panose="020B0400000000000000" pitchFamily="50" charset="-128"/>
            </a:endParaRPr>
          </a:p>
          <a:p>
            <a:pPr eaLnBrk="1" hangingPunct="1"/>
            <a:r>
              <a:rPr lang="ja-JP" altLang="en-US" sz="1200" kern="0" dirty="0">
                <a:latin typeface="游ゴシック" panose="020B0400000000000000" pitchFamily="50" charset="-128"/>
                <a:ea typeface="游ゴシック" panose="020B0400000000000000" pitchFamily="50" charset="-128"/>
              </a:rPr>
              <a:t>加えて、スマートフォンの利活用の拡大、</a:t>
            </a:r>
            <a:r>
              <a:rPr lang="en-US" altLang="ja-JP" sz="1200" kern="0" dirty="0">
                <a:latin typeface="游ゴシック" panose="020B0400000000000000" pitchFamily="50" charset="-128"/>
                <a:ea typeface="游ゴシック" panose="020B0400000000000000" pitchFamily="50" charset="-128"/>
              </a:rPr>
              <a:t>SNS</a:t>
            </a:r>
            <a:r>
              <a:rPr lang="ja-JP" altLang="en-US" sz="1200" kern="0" dirty="0" err="1">
                <a:latin typeface="游ゴシック" panose="020B0400000000000000" pitchFamily="50" charset="-128"/>
                <a:ea typeface="游ゴシック" panose="020B0400000000000000" pitchFamily="50" charset="-128"/>
              </a:rPr>
              <a:t>の拡</a:t>
            </a:r>
            <a:r>
              <a:rPr lang="ja-JP" altLang="en-US" sz="1200" kern="0" dirty="0">
                <a:latin typeface="游ゴシック" panose="020B0400000000000000" pitchFamily="50" charset="-128"/>
                <a:ea typeface="游ゴシック" panose="020B0400000000000000" pitchFamily="50" charset="-128"/>
              </a:rPr>
              <a:t>大、</a:t>
            </a:r>
            <a:r>
              <a:rPr lang="en-US" altLang="ja-JP" sz="1200" kern="0" dirty="0">
                <a:latin typeface="游ゴシック" panose="020B0400000000000000" pitchFamily="50" charset="-128"/>
                <a:ea typeface="游ゴシック" panose="020B0400000000000000" pitchFamily="50" charset="-128"/>
              </a:rPr>
              <a:t>AI</a:t>
            </a:r>
            <a:r>
              <a:rPr lang="ja-JP" altLang="en-US" sz="1200" kern="0" dirty="0">
                <a:latin typeface="游ゴシック" panose="020B0400000000000000" pitchFamily="50" charset="-128"/>
                <a:ea typeface="游ゴシック" panose="020B0400000000000000" pitchFamily="50" charset="-128"/>
              </a:rPr>
              <a:t>・</a:t>
            </a:r>
            <a:r>
              <a:rPr lang="en-US" altLang="ja-JP" sz="1200" kern="0" dirty="0" err="1">
                <a:latin typeface="游ゴシック" panose="020B0400000000000000" pitchFamily="50" charset="-128"/>
                <a:ea typeface="游ゴシック" panose="020B0400000000000000" pitchFamily="50" charset="-128"/>
              </a:rPr>
              <a:t>IoT</a:t>
            </a:r>
            <a:r>
              <a:rPr lang="ja-JP" altLang="en-US" sz="1200" kern="0" dirty="0">
                <a:latin typeface="游ゴシック" panose="020B0400000000000000" pitchFamily="50" charset="-128"/>
                <a:ea typeface="游ゴシック" panose="020B0400000000000000" pitchFamily="50" charset="-128"/>
              </a:rPr>
              <a:t>の進展等の動向を踏まえると、民間企業におけるオンライン化の流れは加速していくことが想定</a:t>
            </a:r>
            <a:r>
              <a:rPr lang="ja-JP" altLang="en-US" sz="1200" kern="0" dirty="0" smtClean="0">
                <a:latin typeface="游ゴシック" panose="020B0400000000000000" pitchFamily="50" charset="-128"/>
                <a:ea typeface="游ゴシック" panose="020B0400000000000000" pitchFamily="50" charset="-128"/>
              </a:rPr>
              <a:t>される。</a:t>
            </a:r>
            <a:endParaRPr lang="en-US" altLang="ja-JP" sz="1200" kern="0" dirty="0">
              <a:latin typeface="游ゴシック" panose="020B0400000000000000" pitchFamily="50" charset="-128"/>
              <a:ea typeface="游ゴシック" panose="020B0400000000000000" pitchFamily="50" charset="-128"/>
            </a:endParaRPr>
          </a:p>
        </p:txBody>
      </p:sp>
      <p:cxnSp>
        <p:nvCxnSpPr>
          <p:cNvPr id="8" name="直線コネクタ 7"/>
          <p:cNvCxnSpPr/>
          <p:nvPr/>
        </p:nvCxnSpPr>
        <p:spPr bwMode="auto">
          <a:xfrm>
            <a:off x="424036" y="2375882"/>
            <a:ext cx="396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p:cNvSpPr txBox="1"/>
          <p:nvPr/>
        </p:nvSpPr>
        <p:spPr>
          <a:xfrm>
            <a:off x="424036" y="2417693"/>
            <a:ext cx="3960000" cy="861774"/>
          </a:xfrm>
          <a:prstGeom prst="rect">
            <a:avLst/>
          </a:prstGeom>
          <a:noFill/>
        </p:spPr>
        <p:txBody>
          <a:bodyPr wrap="square" rtlCol="0">
            <a:spAutoFit/>
          </a:bodyPr>
          <a:lstStyle>
            <a:defPPr>
              <a:defRPr lang="en-US"/>
            </a:defPPr>
            <a:lvl1pPr marL="171450" indent="-171450">
              <a:spcBef>
                <a:spcPts val="600"/>
              </a:spcBef>
              <a:buFont typeface="Wingdings" panose="05000000000000000000" pitchFamily="2" charset="2"/>
              <a:buChar char="ü"/>
            </a:lvl1pPr>
          </a:lstStyle>
          <a:p>
            <a:pPr>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スマートフォンからの振込等の取引においてトランザクション認証（取引データの一部を認証に用いる技術）を活用し、成りすましや不正アクセスによる改ざん等を防止</a:t>
            </a:r>
            <a:endParaRPr lang="en-US" altLang="ja-JP" sz="900" dirty="0">
              <a:latin typeface="游ゴシック" panose="020B0400000000000000" pitchFamily="50" charset="-128"/>
              <a:ea typeface="游ゴシック" panose="020B0400000000000000" pitchFamily="50" charset="-128"/>
            </a:endParaRPr>
          </a:p>
          <a:p>
            <a:pPr>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アプリ内でのワンタイムパスワードの生成により高いセキュリティを実現</a:t>
            </a:r>
          </a:p>
        </p:txBody>
      </p:sp>
      <p:sp>
        <p:nvSpPr>
          <p:cNvPr id="11" name="テキスト ボックス 10"/>
          <p:cNvSpPr txBox="1"/>
          <p:nvPr/>
        </p:nvSpPr>
        <p:spPr>
          <a:xfrm>
            <a:off x="1727555" y="2111373"/>
            <a:ext cx="1239442" cy="230832"/>
          </a:xfrm>
          <a:prstGeom prst="rect">
            <a:avLst/>
          </a:prstGeom>
          <a:noFill/>
        </p:spPr>
        <p:txBody>
          <a:bodyPr wrap="none" rtlCol="0">
            <a:spAutoFit/>
          </a:bodyPr>
          <a:lstStyle/>
          <a:p>
            <a:r>
              <a:rPr lang="en-US" altLang="ja-JP" sz="900" dirty="0">
                <a:latin typeface="游ゴシック" panose="020B0400000000000000" pitchFamily="50" charset="-128"/>
                <a:ea typeface="游ゴシック" panose="020B0400000000000000" pitchFamily="50" charset="-128"/>
              </a:rPr>
              <a:t>au</a:t>
            </a:r>
            <a:r>
              <a:rPr lang="ja-JP" altLang="en-US" sz="900" dirty="0">
                <a:latin typeface="游ゴシック" panose="020B0400000000000000" pitchFamily="50" charset="-128"/>
                <a:ea typeface="游ゴシック" panose="020B0400000000000000" pitchFamily="50" charset="-128"/>
              </a:rPr>
              <a:t>じぶん銀行の事例</a:t>
            </a:r>
            <a:endParaRPr kumimoji="1" lang="ja-JP" altLang="en-US" sz="900" dirty="0">
              <a:latin typeface="游ゴシック" panose="020B0400000000000000" pitchFamily="50" charset="-128"/>
              <a:ea typeface="游ゴシック" panose="020B0400000000000000" pitchFamily="50" charset="-128"/>
            </a:endParaRPr>
          </a:p>
        </p:txBody>
      </p:sp>
      <p:cxnSp>
        <p:nvCxnSpPr>
          <p:cNvPr id="12" name="直線コネクタ 11"/>
          <p:cNvCxnSpPr/>
          <p:nvPr/>
        </p:nvCxnSpPr>
        <p:spPr bwMode="auto">
          <a:xfrm>
            <a:off x="4788464" y="2375882"/>
            <a:ext cx="396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テキスト ボックス 13"/>
          <p:cNvSpPr txBox="1"/>
          <p:nvPr/>
        </p:nvSpPr>
        <p:spPr>
          <a:xfrm>
            <a:off x="4788464" y="2417693"/>
            <a:ext cx="3960000" cy="507831"/>
          </a:xfrm>
          <a:prstGeom prst="rect">
            <a:avLst/>
          </a:prstGeom>
          <a:noFill/>
        </p:spPr>
        <p:txBody>
          <a:bodyPr wrap="square" rtlCol="0">
            <a:spAutoFit/>
          </a:bodyPr>
          <a:lstStyle>
            <a:defPPr>
              <a:defRPr lang="en-US"/>
            </a:defPPr>
            <a:lvl1pPr marL="171450" indent="-171450">
              <a:spcBef>
                <a:spcPts val="600"/>
              </a:spcBef>
              <a:buFont typeface="Wingdings" panose="05000000000000000000" pitchFamily="2" charset="2"/>
              <a:buChar char="ü"/>
            </a:lvl1pPr>
          </a:lstStyle>
          <a:p>
            <a:pPr>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多くの支払い手法が実現されており、クレジットカード決済、インターネットバンキング、モバイル決済、コンビニ決済等、様々な決済手段がオンライン決済サービスとしてまとめて提供されている</a:t>
            </a:r>
          </a:p>
        </p:txBody>
      </p:sp>
      <p:sp>
        <p:nvSpPr>
          <p:cNvPr id="15" name="テキスト ボックス 14"/>
          <p:cNvSpPr txBox="1"/>
          <p:nvPr/>
        </p:nvSpPr>
        <p:spPr>
          <a:xfrm>
            <a:off x="5827488" y="2111373"/>
            <a:ext cx="1800493" cy="230832"/>
          </a:xfrm>
          <a:prstGeom prst="rect">
            <a:avLst/>
          </a:prstGeom>
          <a:noFill/>
        </p:spPr>
        <p:txBody>
          <a:bodyPr wrap="none" rtlCol="0">
            <a:spAutoFit/>
          </a:bodyPr>
          <a:lstStyle/>
          <a:p>
            <a:r>
              <a:rPr lang="ja-JP" altLang="en-US" sz="900" dirty="0">
                <a:latin typeface="游ゴシック" panose="020B0400000000000000" pitchFamily="50" charset="-128"/>
                <a:ea typeface="游ゴシック" panose="020B0400000000000000" pitchFamily="50" charset="-128"/>
              </a:rPr>
              <a:t>オンライン決済サービスの事例</a:t>
            </a:r>
            <a:endParaRPr kumimoji="1" lang="ja-JP" altLang="en-US" sz="900" dirty="0">
              <a:latin typeface="游ゴシック" panose="020B0400000000000000" pitchFamily="50" charset="-128"/>
              <a:ea typeface="游ゴシック" panose="020B0400000000000000" pitchFamily="50" charset="-128"/>
            </a:endParaRPr>
          </a:p>
        </p:txBody>
      </p:sp>
      <p:pic>
        <p:nvPicPr>
          <p:cNvPr id="16" name="図 15"/>
          <p:cNvPicPr>
            <a:picLocks noChangeAspect="1"/>
          </p:cNvPicPr>
          <p:nvPr/>
        </p:nvPicPr>
        <p:blipFill>
          <a:blip r:embed="rId2"/>
          <a:stretch>
            <a:fillRect/>
          </a:stretch>
        </p:blipFill>
        <p:spPr>
          <a:xfrm>
            <a:off x="539552" y="4902152"/>
            <a:ext cx="3957638" cy="1695200"/>
          </a:xfrm>
          <a:prstGeom prst="rect">
            <a:avLst/>
          </a:prstGeom>
        </p:spPr>
      </p:pic>
      <p:pic>
        <p:nvPicPr>
          <p:cNvPr id="17" name="図 16"/>
          <p:cNvPicPr>
            <a:picLocks noChangeAspect="1"/>
          </p:cNvPicPr>
          <p:nvPr/>
        </p:nvPicPr>
        <p:blipFill rotWithShape="1">
          <a:blip r:embed="rId3"/>
          <a:srcRect r="38208"/>
          <a:stretch/>
        </p:blipFill>
        <p:spPr>
          <a:xfrm>
            <a:off x="4900271" y="3528965"/>
            <a:ext cx="3848193" cy="2731471"/>
          </a:xfrm>
          <a:prstGeom prst="rect">
            <a:avLst/>
          </a:prstGeom>
          <a:ln>
            <a:solidFill>
              <a:schemeClr val="tx1">
                <a:lumMod val="50000"/>
                <a:lumOff val="50000"/>
              </a:schemeClr>
            </a:solidFill>
          </a:ln>
        </p:spPr>
      </p:pic>
      <p:pic>
        <p:nvPicPr>
          <p:cNvPr id="18" name="図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13189" y="3377163"/>
            <a:ext cx="2267744" cy="1393341"/>
          </a:xfrm>
          <a:prstGeom prst="rect">
            <a:avLst/>
          </a:prstGeom>
        </p:spPr>
      </p:pic>
      <p:sp>
        <p:nvSpPr>
          <p:cNvPr id="19" name="正方形/長方形 18"/>
          <p:cNvSpPr/>
          <p:nvPr/>
        </p:nvSpPr>
        <p:spPr bwMode="auto">
          <a:xfrm>
            <a:off x="600225" y="3397841"/>
            <a:ext cx="1764000" cy="216000"/>
          </a:xfrm>
          <a:prstGeom prst="rect">
            <a:avLst/>
          </a:prstGeom>
          <a:solidFill>
            <a:srgbClr val="FFFF99"/>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トランザクション認証の仕組み</a:t>
            </a:r>
            <a:endParaRPr kumimoji="1" lang="ja-JP" altLang="en-US" sz="900" dirty="0">
              <a:latin typeface="游ゴシック" panose="020B0400000000000000" pitchFamily="50" charset="-128"/>
              <a:ea typeface="游ゴシック" panose="020B0400000000000000" pitchFamily="50" charset="-128"/>
            </a:endParaRPr>
          </a:p>
        </p:txBody>
      </p:sp>
      <p:sp>
        <p:nvSpPr>
          <p:cNvPr id="20" name="正方形/長方形 19"/>
          <p:cNvSpPr/>
          <p:nvPr/>
        </p:nvSpPr>
        <p:spPr bwMode="auto">
          <a:xfrm>
            <a:off x="594570" y="4788992"/>
            <a:ext cx="1764000" cy="216000"/>
          </a:xfrm>
          <a:prstGeom prst="rect">
            <a:avLst/>
          </a:prstGeom>
          <a:solidFill>
            <a:srgbClr val="FFFF99"/>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ワンタイムパスワードの仕組み</a:t>
            </a:r>
            <a:endParaRPr kumimoji="1" lang="ja-JP" altLang="en-US"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07555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ABeam_PPT_white">
  <a:themeElements>
    <a:clrScheme name="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fontScheme name="ABeam_PPT_whi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spPr>
      <a:bodyPr wrap="none" lIns="72000" rIns="72000" anchor="ctr"/>
      <a:lstStyle>
        <a:defPPr marL="85725" indent="-85725">
          <a:spcBef>
            <a:spcPts val="0"/>
          </a:spcBef>
          <a:buFont typeface="Arial" panose="020B0604020202020204" pitchFamily="34" charset="0"/>
          <a:buChar char="•"/>
          <a:defRPr dirty="0"/>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clrMap bg1="lt1" tx1="dk1" bg2="lt2" tx2="dk2" accent1="accent1" accent2="accent2" accent3="accent3" accent4="accent4" accent5="accent5" accent6="accent6" hlink="hlink" folHlink="folHlink"/>
    </a:extraClrScheme>
    <a:extraClrScheme>
      <a:clrScheme name="ABeam_PPT_white 2">
        <a:dk1>
          <a:srgbClr val="000000"/>
        </a:dk1>
        <a:lt1>
          <a:srgbClr val="FFFFFF"/>
        </a:lt1>
        <a:dk2>
          <a:srgbClr val="FFFFFF"/>
        </a:dk2>
        <a:lt2>
          <a:srgbClr val="0D2B88"/>
        </a:lt2>
        <a:accent1>
          <a:srgbClr val="3FA6CC"/>
        </a:accent1>
        <a:accent2>
          <a:srgbClr val="B80019"/>
        </a:accent2>
        <a:accent3>
          <a:srgbClr val="FFFFFF"/>
        </a:accent3>
        <a:accent4>
          <a:srgbClr val="000000"/>
        </a:accent4>
        <a:accent5>
          <a:srgbClr val="AFD0E2"/>
        </a:accent5>
        <a:accent6>
          <a:srgbClr val="A60016"/>
        </a:accent6>
        <a:hlink>
          <a:srgbClr val="2E691E"/>
        </a:hlink>
        <a:folHlink>
          <a:srgbClr val="FAB1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Beam_PPT_white">
  <a:themeElements>
    <a:clrScheme name="1_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fontScheme name="1_ABeam_PPT_white">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1_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clrMap bg1="lt1" tx1="dk1" bg2="lt2" tx2="dk2" accent1="accent1" accent2="accent2" accent3="accent3" accent4="accent4" accent5="accent5" accent6="accent6" hlink="hlink" folHlink="folHlink"/>
    </a:extraClrScheme>
    <a:extraClrScheme>
      <a:clrScheme name="1_ABeam_PPT_white 2">
        <a:dk1>
          <a:srgbClr val="000000"/>
        </a:dk1>
        <a:lt1>
          <a:srgbClr val="FFFFFF"/>
        </a:lt1>
        <a:dk2>
          <a:srgbClr val="FFFFFF"/>
        </a:dk2>
        <a:lt2>
          <a:srgbClr val="0D2B88"/>
        </a:lt2>
        <a:accent1>
          <a:srgbClr val="3FA6CC"/>
        </a:accent1>
        <a:accent2>
          <a:srgbClr val="B80019"/>
        </a:accent2>
        <a:accent3>
          <a:srgbClr val="FFFFFF"/>
        </a:accent3>
        <a:accent4>
          <a:srgbClr val="000000"/>
        </a:accent4>
        <a:accent5>
          <a:srgbClr val="AFD0E2"/>
        </a:accent5>
        <a:accent6>
          <a:srgbClr val="A60016"/>
        </a:accent6>
        <a:hlink>
          <a:srgbClr val="2E691E"/>
        </a:hlink>
        <a:folHlink>
          <a:srgbClr val="FAB1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2051</Words>
  <Application>Microsoft Office PowerPoint</Application>
  <PresentationFormat>画面に合わせる (4:3)</PresentationFormat>
  <Paragraphs>256</Paragraphs>
  <Slides>12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12</vt:i4>
      </vt:variant>
    </vt:vector>
  </HeadingPairs>
  <TitlesOfParts>
    <vt:vector size="18" baseType="lpstr">
      <vt:lpstr>ＭＳ Ｐゴシック</vt:lpstr>
      <vt:lpstr>游ゴシック</vt:lpstr>
      <vt:lpstr>Arial</vt:lpstr>
      <vt:lpstr>Wingdings</vt:lpstr>
      <vt:lpstr>ABeam_PPT_white</vt:lpstr>
      <vt:lpstr>1_ABeam_PPT_white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【参考】他自治体における動向</vt:lpstr>
      <vt:lpstr> 【参考】海外での先進事例</vt:lpstr>
      <vt:lpstr> 【参考】民間での先進事例</vt:lpstr>
      <vt:lpstr>PowerPoint プレゼンテーション</vt:lpstr>
      <vt:lpstr> 【参考】マイナポータル</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2018-05-24T01:23:52Z</dcterms:created>
  <dcterms:modified xsi:type="dcterms:W3CDTF">2018-05-24T01:24:02Z</dcterms:modified>
</cp:coreProperties>
</file>