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bookmarkIdSeed="3">
  <p:sldMasterIdLst>
    <p:sldMasterId id="2147483650" r:id="rId1"/>
    <p:sldMasterId id="2147483652" r:id="rId2"/>
  </p:sldMasterIdLst>
  <p:notesMasterIdLst>
    <p:notesMasterId r:id="rId20"/>
  </p:notesMasterIdLst>
  <p:handoutMasterIdLst>
    <p:handoutMasterId r:id="rId21"/>
  </p:handoutMasterIdLst>
  <p:sldIdLst>
    <p:sldId id="1507" r:id="rId3"/>
    <p:sldId id="1508" r:id="rId4"/>
    <p:sldId id="1509" r:id="rId5"/>
    <p:sldId id="1510" r:id="rId6"/>
    <p:sldId id="1511" r:id="rId7"/>
    <p:sldId id="1512" r:id="rId8"/>
    <p:sldId id="1513" r:id="rId9"/>
    <p:sldId id="1495" r:id="rId10"/>
    <p:sldId id="1505" r:id="rId11"/>
    <p:sldId id="1506" r:id="rId12"/>
    <p:sldId id="1501" r:id="rId13"/>
    <p:sldId id="1484" r:id="rId14"/>
    <p:sldId id="1514" r:id="rId15"/>
    <p:sldId id="1485" r:id="rId16"/>
    <p:sldId id="1466" r:id="rId17"/>
    <p:sldId id="1442" r:id="rId18"/>
    <p:sldId id="1441" r:id="rId19"/>
  </p:sldIdLst>
  <p:sldSz cx="9144000" cy="6858000" type="screen4x3"/>
  <p:notesSz cx="6807200" cy="9939338"/>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umimoji="1" sz="10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10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10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10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1000" kern="1200">
        <a:solidFill>
          <a:schemeClr val="tx1"/>
        </a:solidFill>
        <a:latin typeface="Arial" charset="0"/>
        <a:ea typeface="ＭＳ Ｐゴシック" charset="-128"/>
        <a:cs typeface="+mn-cs"/>
      </a:defRPr>
    </a:lvl5pPr>
    <a:lvl6pPr marL="2286000" algn="l" defTabSz="914400" rtl="0" eaLnBrk="1" latinLnBrk="0" hangingPunct="1">
      <a:defRPr kumimoji="1" sz="1000" kern="1200">
        <a:solidFill>
          <a:schemeClr val="tx1"/>
        </a:solidFill>
        <a:latin typeface="Arial" charset="0"/>
        <a:ea typeface="ＭＳ Ｐゴシック" charset="-128"/>
        <a:cs typeface="+mn-cs"/>
      </a:defRPr>
    </a:lvl6pPr>
    <a:lvl7pPr marL="2743200" algn="l" defTabSz="914400" rtl="0" eaLnBrk="1" latinLnBrk="0" hangingPunct="1">
      <a:defRPr kumimoji="1" sz="1000" kern="1200">
        <a:solidFill>
          <a:schemeClr val="tx1"/>
        </a:solidFill>
        <a:latin typeface="Arial" charset="0"/>
        <a:ea typeface="ＭＳ Ｐゴシック" charset="-128"/>
        <a:cs typeface="+mn-cs"/>
      </a:defRPr>
    </a:lvl7pPr>
    <a:lvl8pPr marL="3200400" algn="l" defTabSz="914400" rtl="0" eaLnBrk="1" latinLnBrk="0" hangingPunct="1">
      <a:defRPr kumimoji="1" sz="1000" kern="1200">
        <a:solidFill>
          <a:schemeClr val="tx1"/>
        </a:solidFill>
        <a:latin typeface="Arial" charset="0"/>
        <a:ea typeface="ＭＳ Ｐゴシック" charset="-128"/>
        <a:cs typeface="+mn-cs"/>
      </a:defRPr>
    </a:lvl8pPr>
    <a:lvl9pPr marL="3657600" algn="l" defTabSz="914400" rtl="0" eaLnBrk="1" latinLnBrk="0" hangingPunct="1">
      <a:defRPr kumimoji="1" sz="1000"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既定のセクション" id="{8655D3FA-91FA-47A8-AEE1-3B7AB3FC0C37}">
          <p14:sldIdLst>
            <p14:sldId id="1507"/>
            <p14:sldId id="1508"/>
            <p14:sldId id="1509"/>
            <p14:sldId id="1510"/>
            <p14:sldId id="1511"/>
            <p14:sldId id="1512"/>
            <p14:sldId id="1513"/>
            <p14:sldId id="1495"/>
            <p14:sldId id="1505"/>
            <p14:sldId id="1506"/>
            <p14:sldId id="1501"/>
            <p14:sldId id="1484"/>
            <p14:sldId id="1514"/>
            <p14:sldId id="1485"/>
            <p14:sldId id="1466"/>
            <p14:sldId id="1442"/>
            <p14:sldId id="1441"/>
          </p14:sldIdLst>
        </p14:section>
      </p14:sectionLst>
    </p:ext>
    <p:ext uri="{EFAFB233-063F-42B5-8137-9DF3F51BA10A}">
      <p15:sldGuideLst xmlns:p15="http://schemas.microsoft.com/office/powerpoint/2012/main">
        <p15:guide id="3" orient="horz" userDrawn="1">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C3C"/>
    <a:srgbClr val="FF5A5A"/>
    <a:srgbClr val="C0C0C0"/>
    <a:srgbClr val="FFFF99"/>
    <a:srgbClr val="DCE4FC"/>
    <a:srgbClr val="ECECEC"/>
    <a:srgbClr val="CCFFCC"/>
    <a:srgbClr val="D5DEFB"/>
    <a:srgbClr val="FFFFFF"/>
    <a:srgbClr val="D8E1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88294" autoAdjust="0"/>
  </p:normalViewPr>
  <p:slideViewPr>
    <p:cSldViewPr snapToObjects="1">
      <p:cViewPr varScale="1">
        <p:scale>
          <a:sx n="74" d="100"/>
          <a:sy n="74" d="100"/>
        </p:scale>
        <p:origin x="1194" y="66"/>
      </p:cViewPr>
      <p:guideLst>
        <p:guide orient="horz"/>
        <p:guide pos="2880"/>
      </p:guideLst>
    </p:cSldViewPr>
  </p:slideViewPr>
  <p:outlineViewPr>
    <p:cViewPr>
      <p:scale>
        <a:sx n="33" d="100"/>
        <a:sy n="33" d="100"/>
      </p:scale>
      <p:origin x="252" y="364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8" d="100"/>
          <a:sy n="58" d="100"/>
        </p:scale>
        <p:origin x="224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第 1 四半期</c:v>
                </c:pt>
                <c:pt idx="1">
                  <c:v>第 2 四半期</c:v>
                </c:pt>
                <c:pt idx="2">
                  <c:v>第 3 四半期</c:v>
                </c:pt>
                <c:pt idx="3">
                  <c:v>第 4 四半期</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5" name="Rectangle 3"/>
          <p:cNvSpPr>
            <a:spLocks noGrp="1" noChangeArrowheads="1"/>
          </p:cNvSpPr>
          <p:nvPr>
            <p:ph type="dt" sz="quarter"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33796" name="Rectangle 4"/>
          <p:cNvSpPr>
            <a:spLocks noGrp="1" noChangeArrowheads="1"/>
          </p:cNvSpPr>
          <p:nvPr>
            <p:ph type="ftr" sz="quarter" idx="2"/>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33797" name="Rectangle 5"/>
          <p:cNvSpPr>
            <a:spLocks noGrp="1" noChangeArrowheads="1"/>
          </p:cNvSpPr>
          <p:nvPr>
            <p:ph type="sldNum" sz="quarter" idx="3"/>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612E331C-76DA-42B7-98E2-16F7F727EB29}" type="slidenum">
              <a:rPr lang="ja-JP" altLang="en-US"/>
              <a:pPr>
                <a:defRPr/>
              </a:pPr>
              <a:t>‹#›</a:t>
            </a:fld>
            <a:endParaRPr lang="en-US" altLang="ja-JP"/>
          </a:p>
        </p:txBody>
      </p:sp>
    </p:spTree>
    <p:extLst>
      <p:ext uri="{BB962C8B-B14F-4D97-AF65-F5344CB8AC3E}">
        <p14:creationId xmlns:p14="http://schemas.microsoft.com/office/powerpoint/2010/main" val="822656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07" name="Rectangle 3"/>
          <p:cNvSpPr>
            <a:spLocks noGrp="1" noChangeArrowheads="1"/>
          </p:cNvSpPr>
          <p:nvPr>
            <p:ph type="dt" idx="1"/>
          </p:nvPr>
        </p:nvSpPr>
        <p:spPr bwMode="auto">
          <a:xfrm>
            <a:off x="3856825" y="1"/>
            <a:ext cx="2950375" cy="495767"/>
          </a:xfrm>
          <a:prstGeom prst="rect">
            <a:avLst/>
          </a:prstGeom>
          <a:noFill/>
          <a:ln>
            <a:noFill/>
          </a:ln>
          <a:effectLst/>
          <a:extLst/>
        </p:spPr>
        <p:txBody>
          <a:bodyPr vert="horz" wrap="square" lIns="93286" tIns="46643" rIns="93286" bIns="46643" numCol="1" anchor="t" anchorCtr="0" compatLnSpc="1">
            <a:prstTxWarp prst="textNoShape">
              <a:avLst/>
            </a:prstTxWarp>
          </a:bodyPr>
          <a:lstStyle>
            <a:lvl1pPr algn="r" defTabSz="933565" eaLnBrk="0" hangingPunct="0">
              <a:defRPr kumimoji="0" sz="1200">
                <a:ea typeface="ＭＳ Ｐゴシック" pitchFamily="50" charset="-128"/>
              </a:defRPr>
            </a:lvl1pPr>
          </a:lstStyle>
          <a:p>
            <a:pPr>
              <a:defRPr/>
            </a:pPr>
            <a:endParaRPr lang="en-US" altLang="ja-JP"/>
          </a:p>
        </p:txBody>
      </p:sp>
      <p:sp>
        <p:nvSpPr>
          <p:cNvPr id="26628" name="Rectangle 4"/>
          <p:cNvSpPr>
            <a:spLocks noGrp="1" noRot="1" noChangeAspect="1" noChangeArrowheads="1" noTextEdit="1"/>
          </p:cNvSpPr>
          <p:nvPr>
            <p:ph type="sldImg" idx="2"/>
          </p:nvPr>
        </p:nvSpPr>
        <p:spPr bwMode="auto">
          <a:xfrm>
            <a:off x="927100" y="744538"/>
            <a:ext cx="4970463" cy="37274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06451" y="4720985"/>
            <a:ext cx="4994299" cy="4473102"/>
          </a:xfrm>
          <a:prstGeom prst="rect">
            <a:avLst/>
          </a:prstGeom>
          <a:noFill/>
          <a:ln>
            <a:noFill/>
          </a:ln>
          <a:effectLst/>
          <a:extLst/>
        </p:spPr>
        <p:txBody>
          <a:bodyPr vert="horz" wrap="square" lIns="93286" tIns="46643" rIns="93286" bIns="46643"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1510" name="Rectangle 6"/>
          <p:cNvSpPr>
            <a:spLocks noGrp="1" noChangeArrowheads="1"/>
          </p:cNvSpPr>
          <p:nvPr>
            <p:ph type="ftr" sz="quarter" idx="4"/>
          </p:nvPr>
        </p:nvSpPr>
        <p:spPr bwMode="auto">
          <a:xfrm>
            <a:off x="1"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defTabSz="933565" eaLnBrk="0" hangingPunct="0">
              <a:defRPr kumimoji="0" sz="1200">
                <a:ea typeface="ＭＳ Ｐゴシック" pitchFamily="50" charset="-128"/>
              </a:defRPr>
            </a:lvl1pPr>
          </a:lstStyle>
          <a:p>
            <a:pPr>
              <a:defRPr/>
            </a:pPr>
            <a:endParaRPr lang="en-US" altLang="ja-JP"/>
          </a:p>
        </p:txBody>
      </p:sp>
      <p:sp>
        <p:nvSpPr>
          <p:cNvPr id="21511" name="Rectangle 7"/>
          <p:cNvSpPr>
            <a:spLocks noGrp="1" noChangeArrowheads="1"/>
          </p:cNvSpPr>
          <p:nvPr>
            <p:ph type="sldNum" sz="quarter" idx="5"/>
          </p:nvPr>
        </p:nvSpPr>
        <p:spPr bwMode="auto">
          <a:xfrm>
            <a:off x="3856825" y="9443571"/>
            <a:ext cx="2950375" cy="495767"/>
          </a:xfrm>
          <a:prstGeom prst="rect">
            <a:avLst/>
          </a:prstGeom>
          <a:noFill/>
          <a:ln>
            <a:noFill/>
          </a:ln>
          <a:effectLst/>
          <a:extLst/>
        </p:spPr>
        <p:txBody>
          <a:bodyPr vert="horz" wrap="square" lIns="93286" tIns="46643" rIns="93286" bIns="46643" numCol="1" anchor="b" anchorCtr="0" compatLnSpc="1">
            <a:prstTxWarp prst="textNoShape">
              <a:avLst/>
            </a:prstTxWarp>
          </a:bodyPr>
          <a:lstStyle>
            <a:lvl1pPr algn="r" defTabSz="933565" eaLnBrk="0" hangingPunct="0">
              <a:defRPr kumimoji="0" sz="1200">
                <a:ea typeface="ＭＳ Ｐゴシック" pitchFamily="50" charset="-128"/>
              </a:defRPr>
            </a:lvl1pPr>
          </a:lstStyle>
          <a:p>
            <a:pPr>
              <a:defRPr/>
            </a:pPr>
            <a:fld id="{D5440CF1-8717-4DB3-A5B9-0FEEDED42DB0}" type="slidenum">
              <a:rPr lang="ja-JP" altLang="en-US"/>
              <a:pPr>
                <a:defRPr/>
              </a:pPr>
              <a:t>‹#›</a:t>
            </a:fld>
            <a:endParaRPr lang="en-US" altLang="ja-JP"/>
          </a:p>
        </p:txBody>
      </p:sp>
    </p:spTree>
    <p:extLst>
      <p:ext uri="{BB962C8B-B14F-4D97-AF65-F5344CB8AC3E}">
        <p14:creationId xmlns:p14="http://schemas.microsoft.com/office/powerpoint/2010/main" val="29802821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gray">
          <a:xfrm>
            <a:off x="0" y="3081338"/>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7"/>
          <p:cNvSpPr>
            <a:spLocks noChangeArrowheads="1"/>
          </p:cNvSpPr>
          <p:nvPr/>
        </p:nvSpPr>
        <p:spPr bwMode="auto">
          <a:xfrm flipV="1">
            <a:off x="1752600" y="3081338"/>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sp>
        <p:nvSpPr>
          <p:cNvPr id="139266" name="Rectangle 2"/>
          <p:cNvSpPr>
            <a:spLocks noGrp="1" noChangeArrowheads="1"/>
          </p:cNvSpPr>
          <p:nvPr>
            <p:ph type="ctrTitle"/>
          </p:nvPr>
        </p:nvSpPr>
        <p:spPr bwMode="auto">
          <a:xfrm>
            <a:off x="1752600" y="1557338"/>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139267" name="Rectangle 3"/>
          <p:cNvSpPr>
            <a:spLocks noGrp="1" noChangeArrowheads="1"/>
          </p:cNvSpPr>
          <p:nvPr>
            <p:ph type="subTitle" idx="1"/>
          </p:nvPr>
        </p:nvSpPr>
        <p:spPr bwMode="auto">
          <a:xfrm>
            <a:off x="2286000" y="3462338"/>
            <a:ext cx="4572000" cy="609600"/>
          </a:xfrm>
          <a:extLst/>
        </p:spPr>
        <p:txBody>
          <a:bodyPr lIns="0"/>
          <a:lstStyle>
            <a:lvl1pPr marL="0" indent="0" algn="ctr">
              <a:lnSpc>
                <a:spcPct val="83000"/>
              </a:lnSpc>
              <a:defRPr sz="16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4988" y="152400"/>
            <a:ext cx="2259012" cy="54768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03188" y="152400"/>
            <a:ext cx="6629400" cy="5476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4"/>
          <p:cNvSpPr>
            <a:spLocks noChangeShapeType="1"/>
          </p:cNvSpPr>
          <p:nvPr/>
        </p:nvSpPr>
        <p:spPr bwMode="gray">
          <a:xfrm>
            <a:off x="0" y="3048000"/>
            <a:ext cx="91440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5" name="Rectangle 5"/>
          <p:cNvSpPr>
            <a:spLocks noChangeArrowheads="1"/>
          </p:cNvSpPr>
          <p:nvPr/>
        </p:nvSpPr>
        <p:spPr bwMode="auto">
          <a:xfrm flipV="1">
            <a:off x="1752600" y="3048000"/>
            <a:ext cx="5638800" cy="53975"/>
          </a:xfrm>
          <a:prstGeom prst="rect">
            <a:avLst/>
          </a:prstGeom>
          <a:solidFill>
            <a:srgbClr val="0D2B88"/>
          </a:solidFill>
          <a:ln>
            <a:noFill/>
          </a:ln>
          <a:effectLst/>
          <a:extLst/>
        </p:spPr>
        <p:txBody>
          <a:bodyPr wrap="none" anchor="ctr"/>
          <a:lstStyle/>
          <a:p>
            <a:pPr eaLnBrk="0" hangingPunct="0">
              <a:defRPr/>
            </a:pPr>
            <a:endParaRPr kumimoji="0" lang="ja-JP" altLang="en-US"/>
          </a:p>
        </p:txBody>
      </p:sp>
      <p:pic>
        <p:nvPicPr>
          <p:cNvPr id="6" name="Picture 6" descr="ABeam_CG_L"/>
          <p:cNvPicPr>
            <a:picLocks noChangeAspect="1" noChangeArrowheads="1"/>
          </p:cNvPicPr>
          <p:nvPr userDrawn="1"/>
        </p:nvPicPr>
        <p:blipFill>
          <a:blip r:embed="rId2"/>
          <a:srcRect/>
          <a:stretch>
            <a:fillRect/>
          </a:stretch>
        </p:blipFill>
        <p:spPr bwMode="auto">
          <a:xfrm>
            <a:off x="0" y="5591175"/>
            <a:ext cx="9124950" cy="1192213"/>
          </a:xfrm>
          <a:prstGeom prst="rect">
            <a:avLst/>
          </a:prstGeom>
          <a:noFill/>
          <a:ln w="9525">
            <a:noFill/>
            <a:miter lim="800000"/>
            <a:headEnd/>
            <a:tailEnd/>
          </a:ln>
        </p:spPr>
      </p:pic>
      <p:sp>
        <p:nvSpPr>
          <p:cNvPr id="2116610" name="Rectangle 2"/>
          <p:cNvSpPr>
            <a:spLocks noGrp="1" noChangeArrowheads="1"/>
          </p:cNvSpPr>
          <p:nvPr>
            <p:ph type="ctrTitle"/>
          </p:nvPr>
        </p:nvSpPr>
        <p:spPr bwMode="auto">
          <a:xfrm>
            <a:off x="1752600" y="1524000"/>
            <a:ext cx="5638800" cy="1447800"/>
          </a:xfrm>
        </p:spPr>
        <p:txBody>
          <a:bodyPr wrap="square"/>
          <a:lstStyle>
            <a:lvl1pPr algn="ctr">
              <a:lnSpc>
                <a:spcPct val="83000"/>
              </a:lnSpc>
              <a:defRPr sz="2400">
                <a:solidFill>
                  <a:schemeClr val="tx1"/>
                </a:solidFill>
              </a:defRPr>
            </a:lvl1pPr>
          </a:lstStyle>
          <a:p>
            <a:pPr lvl="0"/>
            <a:r>
              <a:rPr lang="ja-JP" altLang="en-US" noProof="0"/>
              <a:t>タイトルを入力して下さい。</a:t>
            </a:r>
            <a:endParaRPr lang="ja-JP" altLang="ja-JP" noProof="0"/>
          </a:p>
        </p:txBody>
      </p:sp>
      <p:sp>
        <p:nvSpPr>
          <p:cNvPr id="2116611" name="Rectangle 3"/>
          <p:cNvSpPr>
            <a:spLocks noGrp="1" noChangeArrowheads="1"/>
          </p:cNvSpPr>
          <p:nvPr>
            <p:ph type="subTitle" idx="1"/>
          </p:nvPr>
        </p:nvSpPr>
        <p:spPr bwMode="auto">
          <a:xfrm>
            <a:off x="2286000" y="3429000"/>
            <a:ext cx="4572000" cy="609600"/>
          </a:xfrm>
          <a:extLst/>
        </p:spPr>
        <p:txBody>
          <a:bodyPr lIns="0"/>
          <a:lstStyle>
            <a:lvl1pPr marL="0" indent="0" algn="ctr">
              <a:lnSpc>
                <a:spcPct val="83000"/>
              </a:lnSpc>
              <a:defRPr sz="1400" b="1"/>
            </a:lvl1pPr>
          </a:lstStyle>
          <a:p>
            <a:pPr lvl="0"/>
            <a:r>
              <a:rPr lang="ja-JP" altLang="en-US" noProof="0"/>
              <a:t>サブタイトルを入力して下さい。</a:t>
            </a:r>
            <a:endParaRPr lang="ja-JP" altLang="ja-JP"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6BBF6532-D7C3-4A72-B23F-E27F6A4A3B7E}" type="slidenum">
              <a:rPr lang="ja-JP" altLang="en-US"/>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7"/>
          <p:cNvSpPr>
            <a:spLocks noGrp="1" noChangeArrowheads="1"/>
          </p:cNvSpPr>
          <p:nvPr>
            <p:ph type="sldNum" sz="quarter" idx="10"/>
          </p:nvPr>
        </p:nvSpPr>
        <p:spPr>
          <a:ln/>
        </p:spPr>
        <p:txBody>
          <a:bodyPr/>
          <a:lstStyle>
            <a:lvl1pPr>
              <a:defRPr/>
            </a:lvl1pPr>
          </a:lstStyle>
          <a:p>
            <a:pPr>
              <a:defRPr/>
            </a:pPr>
            <a:fld id="{4E8FB347-E6A0-46F8-89E0-97AF113AD1A5}" type="slidenum">
              <a:rPr lang="ja-JP" altLang="en-US"/>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79388" y="1079500"/>
            <a:ext cx="42973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079500"/>
            <a:ext cx="42973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10"/>
          </p:nvPr>
        </p:nvSpPr>
        <p:spPr>
          <a:ln/>
        </p:spPr>
        <p:txBody>
          <a:bodyPr/>
          <a:lstStyle>
            <a:lvl1pPr>
              <a:defRPr/>
            </a:lvl1pPr>
          </a:lstStyle>
          <a:p>
            <a:pPr>
              <a:defRPr/>
            </a:pPr>
            <a:fld id="{530E9F70-C4ED-4AAC-9EFA-ADBF99BA6A71}" type="slidenum">
              <a:rPr lang="ja-JP" altLang="en-US"/>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a:ln/>
        </p:spPr>
        <p:txBody>
          <a:bodyPr/>
          <a:lstStyle>
            <a:lvl1pPr>
              <a:defRPr/>
            </a:lvl1pPr>
          </a:lstStyle>
          <a:p>
            <a:pPr>
              <a:defRPr/>
            </a:pPr>
            <a:fld id="{7C883109-83A3-430A-AF0D-0F3C5A09E971}" type="slidenum">
              <a:rPr lang="ja-JP" altLang="en-US"/>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sldNum" sz="quarter" idx="10"/>
          </p:nvPr>
        </p:nvSpPr>
        <p:spPr>
          <a:ln/>
        </p:spPr>
        <p:txBody>
          <a:bodyPr/>
          <a:lstStyle>
            <a:lvl1pPr>
              <a:defRPr/>
            </a:lvl1pPr>
          </a:lstStyle>
          <a:p>
            <a:pPr>
              <a:defRPr/>
            </a:pPr>
            <a:fld id="{B3534363-4222-4D04-85AD-7D4F38C23161}" type="slidenum">
              <a:rPr lang="ja-JP" altLang="en-US"/>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CD06BB8-BCAC-4203-8E8C-A1573D263A95}" type="slidenum">
              <a:rPr lang="ja-JP" altLang="en-US"/>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82D10B24-F283-4ADA-83E4-6FE95561CD1E}"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sldNum" sz="quarter" idx="10"/>
          </p:nvPr>
        </p:nvSpPr>
        <p:spPr>
          <a:ln/>
        </p:spPr>
        <p:txBody>
          <a:bodyPr/>
          <a:lstStyle>
            <a:lvl1pPr>
              <a:defRPr/>
            </a:lvl1pPr>
          </a:lstStyle>
          <a:p>
            <a:pPr>
              <a:defRPr/>
            </a:pPr>
            <a:fld id="{E3D01689-8D29-4D19-A533-7E9B13E7DB8F}" type="slidenum">
              <a:rPr lang="ja-JP" altLang="en-US"/>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39ACABB6-DAD9-4F20-9CA4-BF46F10D86C7}" type="slidenum">
              <a:rPr lang="ja-JP" altLang="en-US"/>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04038" y="152400"/>
            <a:ext cx="2239962" cy="55753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79388" y="152400"/>
            <a:ext cx="6572250" cy="55753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sldNum" sz="quarter" idx="10"/>
          </p:nvPr>
        </p:nvSpPr>
        <p:spPr>
          <a:ln/>
        </p:spPr>
        <p:txBody>
          <a:bodyPr/>
          <a:lstStyle>
            <a:lvl1pPr>
              <a:defRPr/>
            </a:lvl1pPr>
          </a:lstStyle>
          <a:p>
            <a:pPr>
              <a:defRPr/>
            </a:pPr>
            <a:fld id="{48B32C32-4B76-40AD-B075-C6850CA86DB5}"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03188" y="981075"/>
            <a:ext cx="4398962"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4550" y="981075"/>
            <a:ext cx="439896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0"/>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027"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028" name="Rectangle 4"/>
          <p:cNvSpPr>
            <a:spLocks noGrp="1" noChangeArrowheads="1"/>
          </p:cNvSpPr>
          <p:nvPr>
            <p:ph type="body" idx="1"/>
          </p:nvPr>
        </p:nvSpPr>
        <p:spPr bwMode="gray">
          <a:xfrm>
            <a:off x="103188" y="981075"/>
            <a:ext cx="89503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1029"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76"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ea typeface="ＭＳ Ｐゴシック" pitchFamily="50" charset="-128"/>
        </a:defRPr>
      </a:lvl2pPr>
      <a:lvl3pPr algn="l" rtl="0" eaLnBrk="0" fontAlgn="base" hangingPunct="0">
        <a:spcBef>
          <a:spcPct val="0"/>
        </a:spcBef>
        <a:spcAft>
          <a:spcPct val="0"/>
        </a:spcAft>
        <a:defRPr b="1">
          <a:solidFill>
            <a:schemeClr val="tx2"/>
          </a:solidFill>
          <a:latin typeface="Arial" charset="0"/>
          <a:ea typeface="ＭＳ Ｐゴシック" pitchFamily="50" charset="-128"/>
        </a:defRPr>
      </a:lvl3pPr>
      <a:lvl4pPr algn="l" rtl="0" eaLnBrk="0" fontAlgn="base" hangingPunct="0">
        <a:spcBef>
          <a:spcPct val="0"/>
        </a:spcBef>
        <a:spcAft>
          <a:spcPct val="0"/>
        </a:spcAft>
        <a:defRPr b="1">
          <a:solidFill>
            <a:schemeClr val="tx2"/>
          </a:solidFill>
          <a:latin typeface="Arial" charset="0"/>
          <a:ea typeface="ＭＳ Ｐゴシック" pitchFamily="50" charset="-128"/>
        </a:defRPr>
      </a:lvl4pPr>
      <a:lvl5pPr algn="l" rtl="0" eaLnBrk="0" fontAlgn="base" hangingPunct="0">
        <a:spcBef>
          <a:spcPct val="0"/>
        </a:spcBef>
        <a:spcAft>
          <a:spcPct val="0"/>
        </a:spcAft>
        <a:defRPr b="1">
          <a:solidFill>
            <a:schemeClr val="tx2"/>
          </a:solidFill>
          <a:latin typeface="Arial" charset="0"/>
          <a:ea typeface="ＭＳ Ｐゴシック" pitchFamily="50" charset="-128"/>
        </a:defRPr>
      </a:lvl5pPr>
      <a:lvl6pPr marL="457200" algn="l" rtl="0" fontAlgn="base">
        <a:spcBef>
          <a:spcPct val="0"/>
        </a:spcBef>
        <a:spcAft>
          <a:spcPct val="0"/>
        </a:spcAft>
        <a:defRPr b="1">
          <a:solidFill>
            <a:schemeClr val="tx2"/>
          </a:solidFill>
          <a:latin typeface="Arial" charset="0"/>
          <a:ea typeface="ＭＳ Ｐゴシック" pitchFamily="50" charset="-128"/>
        </a:defRPr>
      </a:lvl6pPr>
      <a:lvl7pPr marL="914400" algn="l" rtl="0" fontAlgn="base">
        <a:spcBef>
          <a:spcPct val="0"/>
        </a:spcBef>
        <a:spcAft>
          <a:spcPct val="0"/>
        </a:spcAft>
        <a:defRPr b="1">
          <a:solidFill>
            <a:schemeClr val="tx2"/>
          </a:solidFill>
          <a:latin typeface="Arial" charset="0"/>
          <a:ea typeface="ＭＳ Ｐゴシック" pitchFamily="50" charset="-128"/>
        </a:defRPr>
      </a:lvl7pPr>
      <a:lvl8pPr marL="1371600" algn="l" rtl="0" fontAlgn="base">
        <a:spcBef>
          <a:spcPct val="0"/>
        </a:spcBef>
        <a:spcAft>
          <a:spcPct val="0"/>
        </a:spcAft>
        <a:defRPr b="1">
          <a:solidFill>
            <a:schemeClr val="tx2"/>
          </a:solidFill>
          <a:latin typeface="Arial" charset="0"/>
          <a:ea typeface="ＭＳ Ｐゴシック" pitchFamily="50" charset="-128"/>
        </a:defRPr>
      </a:lvl8pPr>
      <a:lvl9pPr marL="1828800" algn="l" rtl="0" fontAlgn="base">
        <a:spcBef>
          <a:spcPct val="0"/>
        </a:spcBef>
        <a:spcAft>
          <a:spcPct val="0"/>
        </a:spcAft>
        <a:defRPr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3"/>
          <a:srcRect/>
          <a:stretch>
            <a:fillRect/>
          </a:stretch>
        </p:blipFill>
        <p:spPr bwMode="gray">
          <a:xfrm>
            <a:off x="-1588" y="0"/>
            <a:ext cx="9147176" cy="971550"/>
          </a:xfrm>
          <a:prstGeom prst="rect">
            <a:avLst/>
          </a:prstGeom>
          <a:solidFill>
            <a:schemeClr val="bg1"/>
          </a:solidFill>
          <a:ln w="9525">
            <a:noFill/>
            <a:miter lim="800000"/>
            <a:headEnd/>
            <a:tailEnd/>
          </a:ln>
        </p:spPr>
      </p:pic>
      <p:sp>
        <p:nvSpPr>
          <p:cNvPr id="14339" name="Rectangle 3"/>
          <p:cNvSpPr>
            <a:spLocks noGrp="1" noChangeArrowheads="1"/>
          </p:cNvSpPr>
          <p:nvPr>
            <p:ph type="title"/>
          </p:nvPr>
        </p:nvSpPr>
        <p:spPr bwMode="white">
          <a:xfrm>
            <a:off x="457200" y="152400"/>
            <a:ext cx="8686800" cy="685800"/>
          </a:xfrm>
          <a:prstGeom prst="rect">
            <a:avLst/>
          </a:prstGeom>
          <a:noFill/>
          <a:ln w="9525">
            <a:noFill/>
            <a:miter lim="800000"/>
            <a:headEnd/>
            <a:tailEnd/>
          </a:ln>
        </p:spPr>
        <p:txBody>
          <a:bodyPr vert="horz" wrap="none" lIns="0" tIns="0" rIns="0" bIns="0" numCol="1" anchor="b" anchorCtr="0" compatLnSpc="1">
            <a:prstTxWarp prst="textNoShape">
              <a:avLst/>
            </a:prstTxWarp>
          </a:bodyPr>
          <a:lstStyle/>
          <a:p>
            <a:pPr lvl="0"/>
            <a:r>
              <a:rPr lang="ja-JP" altLang="en-US"/>
              <a:t>ページタイトルを入力して下さい。</a:t>
            </a:r>
            <a:endParaRPr lang="ja-JP" altLang="ja-JP"/>
          </a:p>
        </p:txBody>
      </p:sp>
      <p:sp>
        <p:nvSpPr>
          <p:cNvPr id="14340" name="Rectangle 4"/>
          <p:cNvSpPr>
            <a:spLocks noGrp="1" noChangeArrowheads="1"/>
          </p:cNvSpPr>
          <p:nvPr>
            <p:ph type="body" idx="1"/>
          </p:nvPr>
        </p:nvSpPr>
        <p:spPr bwMode="gray">
          <a:xfrm>
            <a:off x="179388" y="1079500"/>
            <a:ext cx="8747125"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テキストを編集 </a:t>
            </a:r>
            <a:r>
              <a:rPr lang="en-US" altLang="ja-JP"/>
              <a:t>Click to edit Master text styles</a:t>
            </a:r>
          </a:p>
          <a:p>
            <a:pPr lvl="1"/>
            <a:r>
              <a:rPr lang="ja-JP" altLang="en-US"/>
              <a:t>テキストを編集 </a:t>
            </a:r>
            <a:r>
              <a:rPr lang="en-US" altLang="ja-JP"/>
              <a:t>Second level</a:t>
            </a:r>
          </a:p>
          <a:p>
            <a:pPr lvl="2"/>
            <a:r>
              <a:rPr lang="ja-JP" altLang="en-US"/>
              <a:t>テキストを編集 </a:t>
            </a:r>
            <a:r>
              <a:rPr lang="en-US" altLang="ja-JP"/>
              <a:t>Third level</a:t>
            </a:r>
          </a:p>
          <a:p>
            <a:pPr lvl="3"/>
            <a:r>
              <a:rPr lang="ja-JP" altLang="en-US"/>
              <a:t>テキストを編集 </a:t>
            </a:r>
            <a:r>
              <a:rPr lang="en-US" altLang="ja-JP"/>
              <a:t>Fourth level</a:t>
            </a:r>
          </a:p>
          <a:p>
            <a:pPr lvl="4"/>
            <a:r>
              <a:rPr lang="ja-JP" altLang="en-US"/>
              <a:t>テキストを編集 </a:t>
            </a:r>
            <a:r>
              <a:rPr lang="en-US" altLang="ja-JP"/>
              <a:t>Fifth level</a:t>
            </a:r>
          </a:p>
        </p:txBody>
      </p:sp>
      <p:sp>
        <p:nvSpPr>
          <p:cNvPr id="2053" name="Line 6"/>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115591" name="Rectangle 7"/>
          <p:cNvSpPr>
            <a:spLocks noGrp="1" noChangeArrowheads="1"/>
          </p:cNvSpPr>
          <p:nvPr>
            <p:ph type="sldNum" sz="quarter" idx="4"/>
          </p:nvPr>
        </p:nvSpPr>
        <p:spPr bwMode="auto">
          <a:xfrm>
            <a:off x="228600" y="6553200"/>
            <a:ext cx="457200" cy="228600"/>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defRPr kumimoji="0">
                <a:ea typeface="ＭＳ Ｐゴシック" pitchFamily="50" charset="-128"/>
              </a:defRPr>
            </a:lvl1pPr>
          </a:lstStyle>
          <a:p>
            <a:pPr>
              <a:defRPr/>
            </a:pPr>
            <a:fld id="{73808B17-11AC-493F-9BDF-1FB89B8C11BE}" type="slidenum">
              <a:rPr lang="ja-JP" altLang="en-US"/>
              <a:pPr>
                <a:defRPr/>
              </a:pPr>
              <a:t>‹#›</a:t>
            </a:fld>
            <a:endParaRPr lang="en-US" altLang="ja-JP"/>
          </a:p>
        </p:txBody>
      </p:sp>
      <p:sp>
        <p:nvSpPr>
          <p:cNvPr id="2055" name="Line 8"/>
          <p:cNvSpPr>
            <a:spLocks noChangeShapeType="1"/>
          </p:cNvSpPr>
          <p:nvPr/>
        </p:nvSpPr>
        <p:spPr bwMode="gray">
          <a:xfrm>
            <a:off x="228600" y="6553200"/>
            <a:ext cx="8686800" cy="0"/>
          </a:xfrm>
          <a:prstGeom prst="line">
            <a:avLst/>
          </a:prstGeom>
          <a:noFill/>
          <a:ln w="12700">
            <a:solidFill>
              <a:srgbClr val="000099"/>
            </a:solidFill>
            <a:round/>
            <a:headEnd/>
            <a:tailEnd/>
          </a:ln>
          <a:effectLst/>
          <a:extLst/>
        </p:spPr>
        <p:txBody>
          <a:bodyPr wrap="none" anchor="ctr"/>
          <a:lstStyle/>
          <a:p>
            <a:pPr>
              <a:defRPr/>
            </a:pPr>
            <a:endParaRPr lang="ja-JP" altLang="en-US"/>
          </a:p>
        </p:txBody>
      </p:sp>
      <p:sp>
        <p:nvSpPr>
          <p:cNvPr id="2056" name="Text Box 9"/>
          <p:cNvSpPr txBox="1">
            <a:spLocks noChangeArrowheads="1"/>
          </p:cNvSpPr>
          <p:nvPr/>
        </p:nvSpPr>
        <p:spPr bwMode="auto">
          <a:xfrm>
            <a:off x="7086600" y="6584950"/>
            <a:ext cx="1798638" cy="122238"/>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r" eaLnBrk="0" hangingPunct="0">
              <a:lnSpc>
                <a:spcPct val="80000"/>
              </a:lnSpc>
              <a:defRPr/>
            </a:pPr>
            <a:r>
              <a:rPr kumimoji="0" lang="ja-JP" altLang="en-US"/>
              <a:t>© 200</a:t>
            </a:r>
            <a:r>
              <a:rPr kumimoji="0" lang="en-US" altLang="ja-JP"/>
              <a:t>8</a:t>
            </a:r>
            <a:r>
              <a:rPr kumimoji="0" lang="ja-JP" altLang="ja-JP"/>
              <a:t> ABeam</a:t>
            </a:r>
            <a:r>
              <a:rPr kumimoji="0" lang="en-US" altLang="ja-JP"/>
              <a:t> Consulting Ltd.                        </a:t>
            </a:r>
            <a:endParaRPr kumimoji="0" lang="ja-JP" altLang="en-US"/>
          </a:p>
        </p:txBody>
      </p:sp>
      <p:sp>
        <p:nvSpPr>
          <p:cNvPr id="2057" name="Text Box 10"/>
          <p:cNvSpPr txBox="1">
            <a:spLocks noChangeArrowheads="1"/>
          </p:cNvSpPr>
          <p:nvPr/>
        </p:nvSpPr>
        <p:spPr bwMode="auto">
          <a:xfrm>
            <a:off x="3708400" y="6621463"/>
            <a:ext cx="1798638" cy="146050"/>
          </a:xfrm>
          <a:prstGeom prst="rect">
            <a:avLst/>
          </a:prstGeom>
          <a:noFill/>
          <a:ln>
            <a:noFill/>
          </a:ln>
          <a:effectLst/>
          <a:extLst/>
        </p:spPr>
        <p:txBody>
          <a:bodyPr lIns="0" tIns="0" rIns="0" bIns="0">
            <a:spAutoFit/>
          </a:bodyPr>
          <a:lstStyle>
            <a:lvl1pPr>
              <a:defRPr sz="1000">
                <a:solidFill>
                  <a:schemeClr val="tx1"/>
                </a:solidFill>
                <a:latin typeface="Arial" charset="0"/>
                <a:ea typeface="ＭＳ Ｐゴシック" pitchFamily="50" charset="-128"/>
              </a:defRPr>
            </a:lvl1pPr>
            <a:lvl2pPr marL="742950" indent="-285750">
              <a:defRPr sz="1000">
                <a:solidFill>
                  <a:schemeClr val="tx1"/>
                </a:solidFill>
                <a:latin typeface="Arial" charset="0"/>
                <a:ea typeface="ＭＳ Ｐゴシック" pitchFamily="50" charset="-128"/>
              </a:defRPr>
            </a:lvl2pPr>
            <a:lvl3pPr marL="1143000" indent="-228600">
              <a:defRPr sz="1000">
                <a:solidFill>
                  <a:schemeClr val="tx1"/>
                </a:solidFill>
                <a:latin typeface="Arial" charset="0"/>
                <a:ea typeface="ＭＳ Ｐゴシック" pitchFamily="50" charset="-128"/>
              </a:defRPr>
            </a:lvl3pPr>
            <a:lvl4pPr marL="1600200" indent="-228600">
              <a:defRPr sz="1000">
                <a:solidFill>
                  <a:schemeClr val="tx1"/>
                </a:solidFill>
                <a:latin typeface="Arial" charset="0"/>
                <a:ea typeface="ＭＳ Ｐゴシック" pitchFamily="50" charset="-128"/>
              </a:defRPr>
            </a:lvl4pPr>
            <a:lvl5pPr marL="2057400" indent="-228600">
              <a:defRPr sz="1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1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1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1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1000">
                <a:solidFill>
                  <a:schemeClr val="tx1"/>
                </a:solidFill>
                <a:latin typeface="Arial" charset="0"/>
                <a:ea typeface="ＭＳ Ｐゴシック" pitchFamily="50" charset="-128"/>
              </a:defRPr>
            </a:lvl9pPr>
          </a:lstStyle>
          <a:p>
            <a:pPr algn="ctr" eaLnBrk="0" hangingPunct="0">
              <a:lnSpc>
                <a:spcPct val="80000"/>
              </a:lnSpc>
              <a:defRPr/>
            </a:pPr>
            <a:r>
              <a:rPr kumimoji="0" lang="en-US" altLang="ja-JP" sz="1200"/>
              <a:t>Confidential</a:t>
            </a:r>
          </a:p>
        </p:txBody>
      </p:sp>
    </p:spTree>
  </p:cSld>
  <p:clrMap bg1="lt1" tx1="dk1" bg2="lt2" tx2="dk2" accent1="accent1" accent2="accent2" accent3="accent3" accent4="accent4" accent5="accent5" accent6="accent6" hlink="hlink" folHlink="folHlink"/>
  <p:sldLayoutIdLst>
    <p:sldLayoutId id="2147483678"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kumimoji="1" sz="1400" b="1">
          <a:solidFill>
            <a:schemeClr val="tx2"/>
          </a:solidFill>
          <a:latin typeface="+mj-lt"/>
          <a:ea typeface="+mj-ea"/>
          <a:cs typeface="+mj-cs"/>
        </a:defRPr>
      </a:lvl1pPr>
      <a:lvl2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1400" b="1">
          <a:solidFill>
            <a:schemeClr val="tx2"/>
          </a:solidFill>
          <a:latin typeface="ＭＳ Ｐゴシック" pitchFamily="50" charset="-128"/>
          <a:ea typeface="ＭＳ Ｐゴシック" pitchFamily="50" charset="-128"/>
        </a:defRPr>
      </a:lvl5pPr>
      <a:lvl6pPr marL="4572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6pPr>
      <a:lvl7pPr marL="9144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7pPr>
      <a:lvl8pPr marL="13716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8pPr>
      <a:lvl9pPr marL="1828800" algn="l" rtl="0" fontAlgn="base">
        <a:spcBef>
          <a:spcPct val="0"/>
        </a:spcBef>
        <a:spcAft>
          <a:spcPct val="0"/>
        </a:spcAft>
        <a:defRPr kumimoji="1" sz="1400" b="1">
          <a:solidFill>
            <a:schemeClr val="tx2"/>
          </a:solidFill>
          <a:latin typeface="ＭＳ Ｐゴシック" pitchFamily="50" charset="-128"/>
          <a:ea typeface="ＭＳ Ｐゴシック" pitchFamily="50" charset="-128"/>
        </a:defRPr>
      </a:lvl9pPr>
    </p:titleStyle>
    <p:bodyStyle>
      <a:lvl1pPr marL="342900" indent="-3429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2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3.wmf"/><Relationship Id="rId3" Type="http://schemas.openxmlformats.org/officeDocument/2006/relationships/image" Target="../media/image4.emf"/><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emf"/><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11" Type="http://schemas.openxmlformats.org/officeDocument/2006/relationships/image" Target="../media/image12.png"/><Relationship Id="rId5" Type="http://schemas.openxmlformats.org/officeDocument/2006/relationships/oleObject" Target="../embeddings/oleObject1.bin"/><Relationship Id="rId10" Type="http://schemas.openxmlformats.org/officeDocument/2006/relationships/image" Target="../media/image14.wmf"/><Relationship Id="rId4" Type="http://schemas.openxmlformats.org/officeDocument/2006/relationships/image" Target="../media/image26.pn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1.emf"/><Relationship Id="rId5" Type="http://schemas.openxmlformats.org/officeDocument/2006/relationships/image" Target="../media/image13.wmf"/><Relationship Id="rId10" Type="http://schemas.openxmlformats.org/officeDocument/2006/relationships/image" Target="../media/image30.wmf"/><Relationship Id="rId4" Type="http://schemas.openxmlformats.org/officeDocument/2006/relationships/image" Target="../media/image21.em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6.jpeg"/><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24.jpeg"/><Relationship Id="rId3" Type="http://schemas.openxmlformats.org/officeDocument/2006/relationships/image" Target="../media/image18.emf"/><Relationship Id="rId7" Type="http://schemas.openxmlformats.org/officeDocument/2006/relationships/image" Target="../media/image21.emf"/><Relationship Id="rId12" Type="http://schemas.openxmlformats.org/officeDocument/2006/relationships/image" Target="../media/image23.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2.png"/><Relationship Id="rId5" Type="http://schemas.openxmlformats.org/officeDocument/2006/relationships/image" Target="../media/image19.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0.pn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ドーナツ 1"/>
          <p:cNvSpPr/>
          <p:nvPr/>
        </p:nvSpPr>
        <p:spPr bwMode="auto">
          <a:xfrm rot="20071586">
            <a:off x="44912" y="3052256"/>
            <a:ext cx="9184433" cy="2345670"/>
          </a:xfrm>
          <a:prstGeom prst="donut">
            <a:avLst>
              <a:gd name="adj" fmla="val 18464"/>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７</a:t>
            </a:r>
            <a:r>
              <a:rPr lang="ja-JP" altLang="en-US" sz="1800" b="1" dirty="0" smtClean="0">
                <a:solidFill>
                  <a:schemeClr val="bg2"/>
                </a:solidFill>
                <a:latin typeface="游ゴシック" panose="020B0400000000000000" pitchFamily="50" charset="-128"/>
                <a:ea typeface="游ゴシック" panose="020B0400000000000000" pitchFamily="50" charset="-128"/>
              </a:rPr>
              <a:t>．今後の課題と取組み方針について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0" y="1003250"/>
            <a:ext cx="9144000" cy="708711"/>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ts val="0"/>
              </a:spcBef>
              <a:buNone/>
            </a:pPr>
            <a:r>
              <a:rPr lang="ja-JP" altLang="en-US" sz="2400" kern="1200" dirty="0" smtClean="0">
                <a:latin typeface="游ゴシック" panose="020B0400000000000000" pitchFamily="50" charset="-128"/>
                <a:ea typeface="游ゴシック" panose="020B0400000000000000" pitchFamily="50" charset="-128"/>
              </a:rPr>
              <a:t>　今後、システムにおける課題、業務における課題を解決する取り組みを進める必要がある。</a:t>
            </a:r>
            <a:endParaRPr lang="ja-JP" altLang="en-US" sz="2400" kern="1200" dirty="0">
              <a:latin typeface="游ゴシック" panose="020B0400000000000000" pitchFamily="50" charset="-128"/>
              <a:ea typeface="游ゴシック" panose="020B0400000000000000" pitchFamily="50" charset="-128"/>
            </a:endParaRPr>
          </a:p>
        </p:txBody>
      </p:sp>
      <p:sp>
        <p:nvSpPr>
          <p:cNvPr id="31" name="正方形/長方形 30"/>
          <p:cNvSpPr/>
          <p:nvPr/>
        </p:nvSpPr>
        <p:spPr bwMode="auto">
          <a:xfrm>
            <a:off x="467880" y="3356992"/>
            <a:ext cx="1945631" cy="454091"/>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smtClean="0">
                <a:solidFill>
                  <a:srgbClr val="FF0000"/>
                </a:solidFill>
                <a:latin typeface="游ゴシック" panose="020B0400000000000000" pitchFamily="50" charset="-128"/>
                <a:ea typeface="游ゴシック" panose="020B0400000000000000" pitchFamily="50" charset="-128"/>
              </a:rPr>
              <a:t>業務の見直し</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sp>
        <p:nvSpPr>
          <p:cNvPr id="32" name="正方形/長方形 31"/>
          <p:cNvSpPr/>
          <p:nvPr/>
        </p:nvSpPr>
        <p:spPr bwMode="auto">
          <a:xfrm>
            <a:off x="5580113" y="2427169"/>
            <a:ext cx="2337670" cy="475968"/>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smtClean="0">
                <a:solidFill>
                  <a:srgbClr val="FF0000"/>
                </a:solidFill>
                <a:latin typeface="游ゴシック" panose="020B0400000000000000" pitchFamily="50" charset="-128"/>
                <a:ea typeface="游ゴシック" panose="020B0400000000000000" pitchFamily="50" charset="-128"/>
              </a:rPr>
              <a:t>制度の見直し</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4506359" y="4296336"/>
            <a:ext cx="3809623" cy="490010"/>
          </a:xfrm>
          <a:prstGeom prst="rect">
            <a:avLst/>
          </a:prstGeom>
          <a:solidFill>
            <a:schemeClr val="accent2">
              <a:lumMod val="20000"/>
              <a:lumOff val="80000"/>
            </a:schemeClr>
          </a:solidFill>
          <a:ln>
            <a:solidFill>
              <a:srgbClr val="FF000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wrap="none" lIns="72000" rIns="72000" rtlCol="0" anchor="ctr"/>
          <a:lstStyle/>
          <a:p>
            <a:pPr algn="ctr">
              <a:spcBef>
                <a:spcPts val="0"/>
              </a:spcBef>
            </a:pPr>
            <a:r>
              <a:rPr lang="ja-JP" altLang="en-US" sz="1800" dirty="0">
                <a:solidFill>
                  <a:srgbClr val="FF0000"/>
                </a:solidFill>
                <a:latin typeface="游ゴシック" panose="020B0400000000000000" pitchFamily="50" charset="-128"/>
                <a:ea typeface="游ゴシック" panose="020B0400000000000000" pitchFamily="50" charset="-128"/>
              </a:rPr>
              <a:t>次期電子申請</a:t>
            </a:r>
            <a:r>
              <a:rPr lang="ja-JP" altLang="en-US" sz="1800" dirty="0" smtClean="0">
                <a:solidFill>
                  <a:srgbClr val="FF0000"/>
                </a:solidFill>
                <a:latin typeface="游ゴシック" panose="020B0400000000000000" pitchFamily="50" charset="-128"/>
                <a:ea typeface="游ゴシック" panose="020B0400000000000000" pitchFamily="50" charset="-128"/>
              </a:rPr>
              <a:t>システムの機能検討</a:t>
            </a:r>
            <a:endParaRPr lang="ja-JP" altLang="en-US" sz="1800" dirty="0">
              <a:solidFill>
                <a:srgbClr val="FF0000"/>
              </a:solidFill>
              <a:latin typeface="游ゴシック" panose="020B0400000000000000" pitchFamily="50" charset="-128"/>
              <a:ea typeface="游ゴシック" panose="020B0400000000000000" pitchFamily="50" charset="-128"/>
            </a:endParaRPr>
          </a:p>
        </p:txBody>
      </p:sp>
      <p:pic>
        <p:nvPicPr>
          <p:cNvPr id="36" name="図 35"/>
          <p:cNvPicPr>
            <a:picLocks noChangeAspect="1"/>
          </p:cNvPicPr>
          <p:nvPr/>
        </p:nvPicPr>
        <p:blipFill>
          <a:blip r:embed="rId2"/>
          <a:stretch>
            <a:fillRect/>
          </a:stretch>
        </p:blipFill>
        <p:spPr>
          <a:xfrm>
            <a:off x="6517624" y="4841128"/>
            <a:ext cx="2115887" cy="1108152"/>
          </a:xfrm>
          <a:prstGeom prst="rect">
            <a:avLst/>
          </a:prstGeom>
        </p:spPr>
      </p:pic>
      <p:pic>
        <p:nvPicPr>
          <p:cNvPr id="37" name="図 36"/>
          <p:cNvPicPr>
            <a:picLocks noChangeAspect="1"/>
          </p:cNvPicPr>
          <p:nvPr/>
        </p:nvPicPr>
        <p:blipFill rotWithShape="1">
          <a:blip r:embed="rId3"/>
          <a:srcRect l="1" r="-1201"/>
          <a:stretch/>
        </p:blipFill>
        <p:spPr>
          <a:xfrm>
            <a:off x="371820" y="3918520"/>
            <a:ext cx="1846392" cy="1181693"/>
          </a:xfrm>
          <a:prstGeom prst="rect">
            <a:avLst/>
          </a:prstGeom>
        </p:spPr>
      </p:pic>
      <p:pic>
        <p:nvPicPr>
          <p:cNvPr id="38" name="図 37"/>
          <p:cNvPicPr>
            <a:picLocks noChangeAspect="1"/>
          </p:cNvPicPr>
          <p:nvPr/>
        </p:nvPicPr>
        <p:blipFill rotWithShape="1">
          <a:blip r:embed="rId4"/>
          <a:srcRect b="41018"/>
          <a:stretch/>
        </p:blipFill>
        <p:spPr>
          <a:xfrm>
            <a:off x="1874072" y="3945912"/>
            <a:ext cx="1205877" cy="10051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39" name="図 38"/>
          <p:cNvPicPr>
            <a:picLocks noChangeAspect="1"/>
          </p:cNvPicPr>
          <p:nvPr/>
        </p:nvPicPr>
        <p:blipFill rotWithShape="1">
          <a:blip r:embed="rId5"/>
          <a:srcRect b="29396"/>
          <a:stretch/>
        </p:blipFill>
        <p:spPr>
          <a:xfrm>
            <a:off x="2548557" y="3912669"/>
            <a:ext cx="1141627" cy="113741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grpSp>
        <p:nvGrpSpPr>
          <p:cNvPr id="43" name="グループ化 42"/>
          <p:cNvGrpSpPr>
            <a:grpSpLocks noChangeAspect="1"/>
          </p:cNvGrpSpPr>
          <p:nvPr/>
        </p:nvGrpSpPr>
        <p:grpSpPr>
          <a:xfrm>
            <a:off x="7208787" y="3019320"/>
            <a:ext cx="1316165" cy="562162"/>
            <a:chOff x="7071773" y="2852756"/>
            <a:chExt cx="1514628" cy="646930"/>
          </a:xfrm>
        </p:grpSpPr>
        <p:pic>
          <p:nvPicPr>
            <p:cNvPr id="44" name="Picture 289" descr="MC9004325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1773" y="2852756"/>
              <a:ext cx="596647" cy="596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電子証明書」の画像検索結果"/>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1853" y="3154421"/>
              <a:ext cx="243042" cy="328436"/>
            </a:xfrm>
            <a:prstGeom prst="rect">
              <a:avLst/>
            </a:prstGeom>
            <a:noFill/>
            <a:extLst>
              <a:ext uri="{909E8E84-426E-40DD-AFC4-6F175D3DCCD1}">
                <a14:hiddenFill xmlns:a14="http://schemas.microsoft.com/office/drawing/2010/main">
                  <a:solidFill>
                    <a:srgbClr val="FFFFFF"/>
                  </a:solidFill>
                </a14:hiddenFill>
              </a:ext>
            </a:extLst>
          </p:spPr>
        </p:pic>
        <p:pic>
          <p:nvPicPr>
            <p:cNvPr id="46" name="図 45"/>
            <p:cNvPicPr>
              <a:picLocks noChangeAspect="1"/>
            </p:cNvPicPr>
            <p:nvPr/>
          </p:nvPicPr>
          <p:blipFill>
            <a:blip r:embed="rId8"/>
            <a:stretch>
              <a:fillRect/>
            </a:stretch>
          </p:blipFill>
          <p:spPr>
            <a:xfrm>
              <a:off x="7920864" y="2852756"/>
              <a:ext cx="602649" cy="618844"/>
            </a:xfrm>
            <a:prstGeom prst="rect">
              <a:avLst/>
            </a:prstGeom>
          </p:spPr>
        </p:pic>
        <p:sp>
          <p:nvSpPr>
            <p:cNvPr id="47" name="十字形 46"/>
            <p:cNvSpPr/>
            <p:nvPr/>
          </p:nvSpPr>
          <p:spPr bwMode="auto">
            <a:xfrm rot="2667274">
              <a:off x="8154401" y="3067686"/>
              <a:ext cx="432000" cy="432000"/>
            </a:xfrm>
            <a:prstGeom prst="plus">
              <a:avLst>
                <a:gd name="adj" fmla="val 39045"/>
              </a:avLst>
            </a:prstGeom>
            <a:solidFill>
              <a:schemeClr val="accent2"/>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sp>
          <p:nvSpPr>
            <p:cNvPr id="48" name="矢印: ストライプ 16"/>
            <p:cNvSpPr/>
            <p:nvPr/>
          </p:nvSpPr>
          <p:spPr bwMode="auto">
            <a:xfrm>
              <a:off x="7651210" y="3009530"/>
              <a:ext cx="337939" cy="289781"/>
            </a:xfrm>
            <a:prstGeom prst="stripedRightArrow">
              <a:avLst>
                <a:gd name="adj1" fmla="val 45948"/>
                <a:gd name="adj2" fmla="val 59191"/>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solidFill>
                  <a:srgbClr val="FF0000"/>
                </a:solidFill>
                <a:latin typeface="游ゴシック" panose="020B0400000000000000" pitchFamily="50" charset="-128"/>
                <a:ea typeface="游ゴシック" panose="020B0400000000000000" pitchFamily="50" charset="-128"/>
              </a:endParaRPr>
            </a:p>
          </p:txBody>
        </p:sp>
      </p:grpSp>
      <p:grpSp>
        <p:nvGrpSpPr>
          <p:cNvPr id="49" name="グループ化 48"/>
          <p:cNvGrpSpPr>
            <a:grpSpLocks noChangeAspect="1"/>
          </p:cNvGrpSpPr>
          <p:nvPr/>
        </p:nvGrpSpPr>
        <p:grpSpPr>
          <a:xfrm>
            <a:off x="4904069" y="3141218"/>
            <a:ext cx="401894" cy="507437"/>
            <a:chOff x="705381" y="5093902"/>
            <a:chExt cx="462494" cy="583953"/>
          </a:xfrm>
        </p:grpSpPr>
        <p:grpSp>
          <p:nvGrpSpPr>
            <p:cNvPr id="50" name="グループ化 51"/>
            <p:cNvGrpSpPr>
              <a:grpSpLocks noChangeAspect="1"/>
            </p:cNvGrpSpPr>
            <p:nvPr/>
          </p:nvGrpSpPr>
          <p:grpSpPr bwMode="auto">
            <a:xfrm rot="20393566">
              <a:off x="762256" y="5093902"/>
              <a:ext cx="405619" cy="456951"/>
              <a:chOff x="6454179" y="5965825"/>
              <a:chExt cx="257871" cy="290008"/>
            </a:xfrm>
          </p:grpSpPr>
          <p:sp>
            <p:nvSpPr>
              <p:cNvPr id="73" name="正方形/長方形 7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4" name="正方形/長方形 7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5" name="正方形/長方形 7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76" name="正方形/長方形 7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77" name="直線コネクタ 7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8" name="直線コネクタ 77"/>
              <p:cNvCxnSpPr/>
              <p:nvPr/>
            </p:nvCxnSpPr>
            <p:spPr bwMode="auto">
              <a:xfrm flipH="1">
                <a:off x="6529990"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9" name="直線コネクタ 7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0" name="直線コネクタ 7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1" name="直線コネクタ 8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82" name="直線コネクタ 8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nvGrpSpPr>
            <p:cNvPr id="51" name="グループ化 51"/>
            <p:cNvGrpSpPr>
              <a:grpSpLocks noChangeAspect="1"/>
            </p:cNvGrpSpPr>
            <p:nvPr/>
          </p:nvGrpSpPr>
          <p:grpSpPr bwMode="auto">
            <a:xfrm rot="20393566">
              <a:off x="730774" y="5158181"/>
              <a:ext cx="405619" cy="456951"/>
              <a:chOff x="6454179" y="5965825"/>
              <a:chExt cx="257871" cy="290008"/>
            </a:xfrm>
          </p:grpSpPr>
          <p:sp>
            <p:nvSpPr>
              <p:cNvPr id="63" name="正方形/長方形 6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4" name="正方形/長方形 6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5" name="正方形/長方形 6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66" name="正方形/長方形 6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67" name="直線コネクタ 6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8" name="直線コネクタ 67"/>
              <p:cNvCxnSpPr/>
              <p:nvPr/>
            </p:nvCxnSpPr>
            <p:spPr bwMode="auto">
              <a:xfrm flipH="1">
                <a:off x="6529990"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9" name="直線コネクタ 6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0" name="直線コネクタ 6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1" name="直線コネクタ 7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72" name="直線コネクタ 7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nvGrpSpPr>
            <p:cNvPr id="52" name="グループ化 51"/>
            <p:cNvGrpSpPr>
              <a:grpSpLocks noChangeAspect="1"/>
            </p:cNvGrpSpPr>
            <p:nvPr/>
          </p:nvGrpSpPr>
          <p:grpSpPr bwMode="auto">
            <a:xfrm rot="20393566">
              <a:off x="705381" y="5220655"/>
              <a:ext cx="406401" cy="457200"/>
              <a:chOff x="6453892" y="5965538"/>
              <a:chExt cx="258368" cy="290166"/>
            </a:xfrm>
          </p:grpSpPr>
          <p:sp>
            <p:nvSpPr>
              <p:cNvPr id="53" name="正方形/長方形 52"/>
              <p:cNvSpPr/>
              <p:nvPr/>
            </p:nvSpPr>
            <p:spPr bwMode="auto">
              <a:xfrm>
                <a:off x="6453892" y="5965538"/>
                <a:ext cx="258368" cy="290166"/>
              </a:xfrm>
              <a:prstGeom prst="rect">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4" name="正方形/長方形 53"/>
              <p:cNvSpPr/>
              <p:nvPr/>
            </p:nvSpPr>
            <p:spPr bwMode="auto">
              <a:xfrm>
                <a:off x="6480143" y="6016411"/>
                <a:ext cx="36333" cy="35264"/>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5" name="正方形/長方形 54"/>
              <p:cNvSpPr/>
              <p:nvPr/>
            </p:nvSpPr>
            <p:spPr bwMode="auto">
              <a:xfrm>
                <a:off x="6479383" y="6167447"/>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6" name="正方形/長方形 55"/>
              <p:cNvSpPr/>
              <p:nvPr/>
            </p:nvSpPr>
            <p:spPr bwMode="auto">
              <a:xfrm>
                <a:off x="6480324" y="6091614"/>
                <a:ext cx="36333" cy="36271"/>
              </a:xfrm>
              <a:prstGeom prst="rect">
                <a:avLst/>
              </a:prstGeom>
              <a:solidFill>
                <a:srgbClr val="333399">
                  <a:lumMod val="60000"/>
                  <a:lumOff val="40000"/>
                </a:srgbClr>
              </a:solidFill>
              <a:ln w="9525" cap="flat" cmpd="sng" algn="ctr">
                <a:solidFill>
                  <a:srgbClr val="000000">
                    <a:lumMod val="50000"/>
                    <a:lumOff val="50000"/>
                  </a:srgbClr>
                </a:solidFill>
                <a:prstDash val="solid"/>
                <a:round/>
                <a:headEnd type="none" w="med" len="med"/>
                <a:tailEnd type="none" w="med" len="med"/>
              </a:ln>
              <a:effectLst/>
              <a:extLst/>
            </p:spPr>
            <p:txBody>
              <a:bodyPr wrap="none" lIns="72000" tIns="36000" rIns="72000" bIns="36000" anchor="ct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cxnSp>
            <p:nvCxnSpPr>
              <p:cNvPr id="57" name="直線コネクタ 56"/>
              <p:cNvCxnSpPr/>
              <p:nvPr/>
            </p:nvCxnSpPr>
            <p:spPr bwMode="auto">
              <a:xfrm flipH="1">
                <a:off x="6530206" y="6021276"/>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58" name="直線コネクタ 57"/>
              <p:cNvCxnSpPr/>
              <p:nvPr/>
            </p:nvCxnSpPr>
            <p:spPr bwMode="auto">
              <a:xfrm flipH="1">
                <a:off x="6529986" y="6042488"/>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59" name="直線コネクタ 58"/>
              <p:cNvCxnSpPr/>
              <p:nvPr/>
            </p:nvCxnSpPr>
            <p:spPr bwMode="auto">
              <a:xfrm flipH="1">
                <a:off x="6529867" y="609840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0" name="直線コネクタ 59"/>
              <p:cNvCxnSpPr/>
              <p:nvPr/>
            </p:nvCxnSpPr>
            <p:spPr bwMode="auto">
              <a:xfrm flipH="1">
                <a:off x="6530504" y="6123145"/>
                <a:ext cx="144322"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1" name="直線コネクタ 60"/>
              <p:cNvCxnSpPr/>
              <p:nvPr/>
            </p:nvCxnSpPr>
            <p:spPr bwMode="auto">
              <a:xfrm flipH="1">
                <a:off x="6529687" y="6180951"/>
                <a:ext cx="110008"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cxnSp>
            <p:nvCxnSpPr>
              <p:cNvPr id="62" name="直線コネクタ 61"/>
              <p:cNvCxnSpPr/>
              <p:nvPr/>
            </p:nvCxnSpPr>
            <p:spPr bwMode="auto">
              <a:xfrm flipH="1">
                <a:off x="6530765" y="6201563"/>
                <a:ext cx="144323" cy="0"/>
              </a:xfrm>
              <a:prstGeom prst="line">
                <a:avLst/>
              </a:prstGeom>
              <a:noFill/>
              <a:ln w="9525" cap="flat" cmpd="sng" algn="ctr">
                <a:solidFill>
                  <a:srgbClr val="000000">
                    <a:lumMod val="50000"/>
                    <a:lumOff val="50000"/>
                  </a:srgbClr>
                </a:solidFill>
                <a:prstDash val="solid"/>
                <a:headEnd type="none" w="med" len="med"/>
                <a:tailEnd type="none" w="med" len="med"/>
              </a:ln>
              <a:effectLst/>
              <a:extLst/>
            </p:spPr>
          </p:cxnSp>
        </p:grpSp>
      </p:grpSp>
      <p:pic>
        <p:nvPicPr>
          <p:cNvPr id="83" name="Picture 289" descr="MC900432599[1]"/>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721678">
            <a:off x="5140267" y="2932729"/>
            <a:ext cx="556726" cy="5567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図 83"/>
          <p:cNvPicPr>
            <a:picLocks noChangeAspect="1"/>
          </p:cNvPicPr>
          <p:nvPr/>
        </p:nvPicPr>
        <p:blipFill>
          <a:blip r:embed="rId11"/>
          <a:stretch>
            <a:fillRect/>
          </a:stretch>
        </p:blipFill>
        <p:spPr>
          <a:xfrm rot="721678">
            <a:off x="5389857" y="3221445"/>
            <a:ext cx="293999" cy="391306"/>
          </a:xfrm>
          <a:prstGeom prst="rect">
            <a:avLst/>
          </a:prstGeom>
        </p:spPr>
      </p:pic>
      <p:grpSp>
        <p:nvGrpSpPr>
          <p:cNvPr id="85" name="グループ化 84"/>
          <p:cNvGrpSpPr/>
          <p:nvPr/>
        </p:nvGrpSpPr>
        <p:grpSpPr>
          <a:xfrm>
            <a:off x="5686479" y="2847941"/>
            <a:ext cx="1180728" cy="847284"/>
            <a:chOff x="5686179" y="3007703"/>
            <a:chExt cx="1180728" cy="847284"/>
          </a:xfrm>
        </p:grpSpPr>
        <p:grpSp>
          <p:nvGrpSpPr>
            <p:cNvPr id="86" name="グループ化 85"/>
            <p:cNvGrpSpPr/>
            <p:nvPr/>
          </p:nvGrpSpPr>
          <p:grpSpPr>
            <a:xfrm>
              <a:off x="5854564" y="3193936"/>
              <a:ext cx="1012343" cy="661051"/>
              <a:chOff x="2463610" y="2711830"/>
              <a:chExt cx="1012343" cy="661051"/>
            </a:xfrm>
          </p:grpSpPr>
          <p:pic>
            <p:nvPicPr>
              <p:cNvPr id="89"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6996"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4" descr="j043262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19917" y="2711830"/>
                <a:ext cx="325755"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直方体 90"/>
              <p:cNvSpPr/>
              <p:nvPr/>
            </p:nvSpPr>
            <p:spPr bwMode="auto">
              <a:xfrm>
                <a:off x="2463610" y="3003013"/>
                <a:ext cx="1012343" cy="216000"/>
              </a:xfrm>
              <a:prstGeom prst="cube">
                <a:avLst>
                  <a:gd name="adj" fmla="val 38760"/>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92" name="直方体 91"/>
              <p:cNvSpPr/>
              <p:nvPr/>
            </p:nvSpPr>
            <p:spPr bwMode="auto">
              <a:xfrm>
                <a:off x="2938682" y="2768876"/>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93" name="直方体 92"/>
              <p:cNvSpPr/>
              <p:nvPr/>
            </p:nvSpPr>
            <p:spPr bwMode="auto">
              <a:xfrm>
                <a:off x="3306289" y="2764352"/>
                <a:ext cx="93881" cy="307658"/>
              </a:xfrm>
              <a:prstGeom prst="cube">
                <a:avLst>
                  <a:gd name="adj" fmla="val 74548"/>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94" name="グループ化 152"/>
              <p:cNvGrpSpPr>
                <a:grpSpLocks noChangeAspect="1"/>
              </p:cNvGrpSpPr>
              <p:nvPr/>
            </p:nvGrpSpPr>
            <p:grpSpPr bwMode="auto">
              <a:xfrm>
                <a:off x="2581364" y="3183751"/>
                <a:ext cx="312397" cy="189130"/>
                <a:chOff x="3463157" y="4553762"/>
                <a:chExt cx="355066" cy="214955"/>
              </a:xfrm>
            </p:grpSpPr>
            <p:sp>
              <p:nvSpPr>
                <p:cNvPr id="102" name="Freeform 364"/>
                <p:cNvSpPr>
                  <a:spLocks/>
                </p:cNvSpPr>
                <p:nvPr/>
              </p:nvSpPr>
              <p:spPr bwMode="auto">
                <a:xfrm>
                  <a:off x="3510600" y="4596454"/>
                  <a:ext cx="307257"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103"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104"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5"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6"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grpSp>
            <p:nvGrpSpPr>
              <p:cNvPr id="95" name="グループ化 153"/>
              <p:cNvGrpSpPr>
                <a:grpSpLocks noChangeAspect="1"/>
              </p:cNvGrpSpPr>
              <p:nvPr/>
            </p:nvGrpSpPr>
            <p:grpSpPr bwMode="auto">
              <a:xfrm>
                <a:off x="2996295" y="3183751"/>
                <a:ext cx="312397" cy="189130"/>
                <a:chOff x="3463157" y="4553762"/>
                <a:chExt cx="355066" cy="214955"/>
              </a:xfrm>
            </p:grpSpPr>
            <p:sp>
              <p:nvSpPr>
                <p:cNvPr id="97" name="Freeform 364"/>
                <p:cNvSpPr>
                  <a:spLocks/>
                </p:cNvSpPr>
                <p:nvPr/>
              </p:nvSpPr>
              <p:spPr bwMode="auto">
                <a:xfrm>
                  <a:off x="3510808" y="4596454"/>
                  <a:ext cx="307256" cy="172263"/>
                </a:xfrm>
                <a:custGeom>
                  <a:avLst/>
                  <a:gdLst>
                    <a:gd name="T0" fmla="*/ 86 w 194"/>
                    <a:gd name="T1" fmla="*/ 0 h 109"/>
                    <a:gd name="T2" fmla="*/ 69 w 194"/>
                    <a:gd name="T3" fmla="*/ 1 h 109"/>
                    <a:gd name="T4" fmla="*/ 54 w 194"/>
                    <a:gd name="T5" fmla="*/ 5 h 109"/>
                    <a:gd name="T6" fmla="*/ 45 w 194"/>
                    <a:gd name="T7" fmla="*/ 7 h 109"/>
                    <a:gd name="T8" fmla="*/ 37 w 194"/>
                    <a:gd name="T9" fmla="*/ 6 h 109"/>
                    <a:gd name="T10" fmla="*/ 28 w 194"/>
                    <a:gd name="T11" fmla="*/ 1 h 109"/>
                    <a:gd name="T12" fmla="*/ 17 w 194"/>
                    <a:gd name="T13" fmla="*/ 1 h 109"/>
                    <a:gd name="T14" fmla="*/ 8 w 194"/>
                    <a:gd name="T15" fmla="*/ 3 h 109"/>
                    <a:gd name="T16" fmla="*/ 2 w 194"/>
                    <a:gd name="T17" fmla="*/ 7 h 109"/>
                    <a:gd name="T18" fmla="*/ 0 w 194"/>
                    <a:gd name="T19" fmla="*/ 13 h 109"/>
                    <a:gd name="T20" fmla="*/ 2 w 194"/>
                    <a:gd name="T21" fmla="*/ 18 h 109"/>
                    <a:gd name="T22" fmla="*/ 8 w 194"/>
                    <a:gd name="T23" fmla="*/ 23 h 109"/>
                    <a:gd name="T24" fmla="*/ 12 w 194"/>
                    <a:gd name="T25" fmla="*/ 55 h 109"/>
                    <a:gd name="T26" fmla="*/ 12 w 194"/>
                    <a:gd name="T27" fmla="*/ 83 h 109"/>
                    <a:gd name="T28" fmla="*/ 15 w 194"/>
                    <a:gd name="T29" fmla="*/ 88 h 109"/>
                    <a:gd name="T30" fmla="*/ 19 w 194"/>
                    <a:gd name="T31" fmla="*/ 94 h 109"/>
                    <a:gd name="T32" fmla="*/ 26 w 194"/>
                    <a:gd name="T33" fmla="*/ 98 h 109"/>
                    <a:gd name="T34" fmla="*/ 36 w 194"/>
                    <a:gd name="T35" fmla="*/ 102 h 109"/>
                    <a:gd name="T36" fmla="*/ 50 w 194"/>
                    <a:gd name="T37" fmla="*/ 106 h 109"/>
                    <a:gd name="T38" fmla="*/ 66 w 194"/>
                    <a:gd name="T39" fmla="*/ 108 h 109"/>
                    <a:gd name="T40" fmla="*/ 86 w 194"/>
                    <a:gd name="T41" fmla="*/ 109 h 109"/>
                    <a:gd name="T42" fmla="*/ 108 w 194"/>
                    <a:gd name="T43" fmla="*/ 109 h 109"/>
                    <a:gd name="T44" fmla="*/ 128 w 194"/>
                    <a:gd name="T45" fmla="*/ 108 h 109"/>
                    <a:gd name="T46" fmla="*/ 144 w 194"/>
                    <a:gd name="T47" fmla="*/ 106 h 109"/>
                    <a:gd name="T48" fmla="*/ 158 w 194"/>
                    <a:gd name="T49" fmla="*/ 102 h 109"/>
                    <a:gd name="T50" fmla="*/ 168 w 194"/>
                    <a:gd name="T51" fmla="*/ 98 h 109"/>
                    <a:gd name="T52" fmla="*/ 175 w 194"/>
                    <a:gd name="T53" fmla="*/ 94 h 109"/>
                    <a:gd name="T54" fmla="*/ 180 w 194"/>
                    <a:gd name="T55" fmla="*/ 88 h 109"/>
                    <a:gd name="T56" fmla="*/ 183 w 194"/>
                    <a:gd name="T57" fmla="*/ 83 h 109"/>
                    <a:gd name="T58" fmla="*/ 183 w 194"/>
                    <a:gd name="T59" fmla="*/ 54 h 109"/>
                    <a:gd name="T60" fmla="*/ 186 w 194"/>
                    <a:gd name="T61" fmla="*/ 23 h 109"/>
                    <a:gd name="T62" fmla="*/ 192 w 194"/>
                    <a:gd name="T63" fmla="*/ 18 h 109"/>
                    <a:gd name="T64" fmla="*/ 194 w 194"/>
                    <a:gd name="T65" fmla="*/ 13 h 109"/>
                    <a:gd name="T66" fmla="*/ 192 w 194"/>
                    <a:gd name="T67" fmla="*/ 7 h 109"/>
                    <a:gd name="T68" fmla="*/ 187 w 194"/>
                    <a:gd name="T69" fmla="*/ 3 h 109"/>
                    <a:gd name="T70" fmla="*/ 177 w 194"/>
                    <a:gd name="T71" fmla="*/ 1 h 109"/>
                    <a:gd name="T72" fmla="*/ 166 w 194"/>
                    <a:gd name="T73" fmla="*/ 1 h 109"/>
                    <a:gd name="T74" fmla="*/ 157 w 194"/>
                    <a:gd name="T75" fmla="*/ 6 h 109"/>
                    <a:gd name="T76" fmla="*/ 150 w 194"/>
                    <a:gd name="T77" fmla="*/ 7 h 109"/>
                    <a:gd name="T78" fmla="*/ 140 w 194"/>
                    <a:gd name="T79" fmla="*/ 5 h 109"/>
                    <a:gd name="T80" fmla="*/ 126 w 194"/>
                    <a:gd name="T81" fmla="*/ 1 h 109"/>
                    <a:gd name="T82" fmla="*/ 109 w 194"/>
                    <a:gd name="T83" fmla="*/ 0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9"/>
                    <a:gd name="T128" fmla="*/ 194 w 19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9">
                      <a:moveTo>
                        <a:pt x="98" y="0"/>
                      </a:moveTo>
                      <a:lnTo>
                        <a:pt x="86" y="0"/>
                      </a:lnTo>
                      <a:lnTo>
                        <a:pt x="77" y="1"/>
                      </a:lnTo>
                      <a:lnTo>
                        <a:pt x="69" y="1"/>
                      </a:lnTo>
                      <a:lnTo>
                        <a:pt x="62" y="3"/>
                      </a:lnTo>
                      <a:lnTo>
                        <a:pt x="54" y="5"/>
                      </a:lnTo>
                      <a:lnTo>
                        <a:pt x="49" y="6"/>
                      </a:lnTo>
                      <a:lnTo>
                        <a:pt x="45" y="7"/>
                      </a:lnTo>
                      <a:lnTo>
                        <a:pt x="42" y="9"/>
                      </a:lnTo>
                      <a:lnTo>
                        <a:pt x="37" y="6"/>
                      </a:lnTo>
                      <a:lnTo>
                        <a:pt x="32" y="3"/>
                      </a:lnTo>
                      <a:lnTo>
                        <a:pt x="28" y="1"/>
                      </a:lnTo>
                      <a:lnTo>
                        <a:pt x="22" y="1"/>
                      </a:lnTo>
                      <a:lnTo>
                        <a:pt x="17" y="1"/>
                      </a:lnTo>
                      <a:lnTo>
                        <a:pt x="12" y="1"/>
                      </a:lnTo>
                      <a:lnTo>
                        <a:pt x="8" y="3"/>
                      </a:lnTo>
                      <a:lnTo>
                        <a:pt x="4" y="5"/>
                      </a:lnTo>
                      <a:lnTo>
                        <a:pt x="2" y="7"/>
                      </a:lnTo>
                      <a:lnTo>
                        <a:pt x="0" y="10"/>
                      </a:lnTo>
                      <a:lnTo>
                        <a:pt x="0" y="13"/>
                      </a:lnTo>
                      <a:lnTo>
                        <a:pt x="0" y="15"/>
                      </a:lnTo>
                      <a:lnTo>
                        <a:pt x="2" y="18"/>
                      </a:lnTo>
                      <a:lnTo>
                        <a:pt x="5" y="21"/>
                      </a:lnTo>
                      <a:lnTo>
                        <a:pt x="8" y="23"/>
                      </a:lnTo>
                      <a:lnTo>
                        <a:pt x="12" y="25"/>
                      </a:lnTo>
                      <a:lnTo>
                        <a:pt x="12" y="55"/>
                      </a:lnTo>
                      <a:lnTo>
                        <a:pt x="12" y="80"/>
                      </a:lnTo>
                      <a:lnTo>
                        <a:pt x="12" y="83"/>
                      </a:lnTo>
                      <a:lnTo>
                        <a:pt x="13" y="86"/>
                      </a:lnTo>
                      <a:lnTo>
                        <a:pt x="15" y="88"/>
                      </a:lnTo>
                      <a:lnTo>
                        <a:pt x="16" y="91"/>
                      </a:lnTo>
                      <a:lnTo>
                        <a:pt x="19" y="94"/>
                      </a:lnTo>
                      <a:lnTo>
                        <a:pt x="22" y="96"/>
                      </a:lnTo>
                      <a:lnTo>
                        <a:pt x="26" y="98"/>
                      </a:lnTo>
                      <a:lnTo>
                        <a:pt x="31" y="101"/>
                      </a:lnTo>
                      <a:lnTo>
                        <a:pt x="36" y="102"/>
                      </a:lnTo>
                      <a:lnTo>
                        <a:pt x="43" y="104"/>
                      </a:lnTo>
                      <a:lnTo>
                        <a:pt x="50" y="106"/>
                      </a:lnTo>
                      <a:lnTo>
                        <a:pt x="58" y="107"/>
                      </a:lnTo>
                      <a:lnTo>
                        <a:pt x="66" y="108"/>
                      </a:lnTo>
                      <a:lnTo>
                        <a:pt x="76" y="108"/>
                      </a:lnTo>
                      <a:lnTo>
                        <a:pt x="86" y="109"/>
                      </a:lnTo>
                      <a:lnTo>
                        <a:pt x="97" y="109"/>
                      </a:lnTo>
                      <a:lnTo>
                        <a:pt x="108" y="109"/>
                      </a:lnTo>
                      <a:lnTo>
                        <a:pt x="118" y="108"/>
                      </a:lnTo>
                      <a:lnTo>
                        <a:pt x="128" y="108"/>
                      </a:lnTo>
                      <a:lnTo>
                        <a:pt x="136" y="107"/>
                      </a:lnTo>
                      <a:lnTo>
                        <a:pt x="144" y="106"/>
                      </a:lnTo>
                      <a:lnTo>
                        <a:pt x="151" y="104"/>
                      </a:lnTo>
                      <a:lnTo>
                        <a:pt x="158" y="102"/>
                      </a:lnTo>
                      <a:lnTo>
                        <a:pt x="163" y="101"/>
                      </a:lnTo>
                      <a:lnTo>
                        <a:pt x="168" y="98"/>
                      </a:lnTo>
                      <a:lnTo>
                        <a:pt x="171" y="96"/>
                      </a:lnTo>
                      <a:lnTo>
                        <a:pt x="175" y="94"/>
                      </a:lnTo>
                      <a:lnTo>
                        <a:pt x="178" y="91"/>
                      </a:lnTo>
                      <a:lnTo>
                        <a:pt x="180" y="88"/>
                      </a:lnTo>
                      <a:lnTo>
                        <a:pt x="182" y="86"/>
                      </a:lnTo>
                      <a:lnTo>
                        <a:pt x="183" y="83"/>
                      </a:lnTo>
                      <a:lnTo>
                        <a:pt x="183" y="80"/>
                      </a:lnTo>
                      <a:lnTo>
                        <a:pt x="183" y="54"/>
                      </a:lnTo>
                      <a:lnTo>
                        <a:pt x="183" y="25"/>
                      </a:lnTo>
                      <a:lnTo>
                        <a:pt x="186" y="23"/>
                      </a:lnTo>
                      <a:lnTo>
                        <a:pt x="190" y="21"/>
                      </a:lnTo>
                      <a:lnTo>
                        <a:pt x="192" y="18"/>
                      </a:lnTo>
                      <a:lnTo>
                        <a:pt x="194" y="15"/>
                      </a:lnTo>
                      <a:lnTo>
                        <a:pt x="194" y="13"/>
                      </a:lnTo>
                      <a:lnTo>
                        <a:pt x="194" y="10"/>
                      </a:lnTo>
                      <a:lnTo>
                        <a:pt x="192" y="7"/>
                      </a:lnTo>
                      <a:lnTo>
                        <a:pt x="190" y="5"/>
                      </a:lnTo>
                      <a:lnTo>
                        <a:pt x="187" y="3"/>
                      </a:lnTo>
                      <a:lnTo>
                        <a:pt x="183" y="1"/>
                      </a:lnTo>
                      <a:lnTo>
                        <a:pt x="177" y="1"/>
                      </a:lnTo>
                      <a:lnTo>
                        <a:pt x="171" y="1"/>
                      </a:lnTo>
                      <a:lnTo>
                        <a:pt x="166" y="1"/>
                      </a:lnTo>
                      <a:lnTo>
                        <a:pt x="162" y="3"/>
                      </a:lnTo>
                      <a:lnTo>
                        <a:pt x="157" y="6"/>
                      </a:lnTo>
                      <a:lnTo>
                        <a:pt x="152" y="9"/>
                      </a:lnTo>
                      <a:lnTo>
                        <a:pt x="150" y="7"/>
                      </a:lnTo>
                      <a:lnTo>
                        <a:pt x="145" y="6"/>
                      </a:lnTo>
                      <a:lnTo>
                        <a:pt x="140" y="5"/>
                      </a:lnTo>
                      <a:lnTo>
                        <a:pt x="133" y="3"/>
                      </a:lnTo>
                      <a:lnTo>
                        <a:pt x="126" y="1"/>
                      </a:lnTo>
                      <a:lnTo>
                        <a:pt x="118" y="1"/>
                      </a:lnTo>
                      <a:lnTo>
                        <a:pt x="109" y="0"/>
                      </a:lnTo>
                      <a:lnTo>
                        <a:pt x="98" y="0"/>
                      </a:lnTo>
                      <a:close/>
                    </a:path>
                  </a:pathLst>
                </a:custGeom>
                <a:solidFill>
                  <a:srgbClr val="FFFFFF">
                    <a:lumMod val="75000"/>
                  </a:srgbClr>
                </a:solidFill>
                <a:ln>
                  <a:noFill/>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nvGrpSpPr>
                <p:cNvPr id="98" name="Group 363"/>
                <p:cNvGrpSpPr>
                  <a:grpSpLocks/>
                </p:cNvGrpSpPr>
                <p:nvPr/>
              </p:nvGrpSpPr>
              <p:grpSpPr bwMode="auto">
                <a:xfrm>
                  <a:off x="3463157" y="4553762"/>
                  <a:ext cx="307975" cy="171450"/>
                  <a:chOff x="583" y="3658"/>
                  <a:chExt cx="194" cy="108"/>
                </a:xfrm>
                <a:solidFill>
                  <a:srgbClr val="BBE0E3">
                    <a:lumMod val="20000"/>
                    <a:lumOff val="80000"/>
                  </a:srgbClr>
                </a:solidFill>
              </p:grpSpPr>
              <p:sp>
                <p:nvSpPr>
                  <p:cNvPr id="99" name="Freeform 366"/>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9525">
                    <a:solidFill>
                      <a:srgbClr val="000000">
                        <a:lumMod val="50000"/>
                        <a:lumOff val="50000"/>
                      </a:srgbClr>
                    </a:solidFill>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0" name="Freeform 368"/>
                  <p:cNvSpPr>
                    <a:spLocks/>
                  </p:cNvSpPr>
                  <p:nvPr/>
                </p:nvSpPr>
                <p:spPr bwMode="auto">
                  <a:xfrm>
                    <a:off x="583" y="3658"/>
                    <a:ext cx="194" cy="108"/>
                  </a:xfrm>
                  <a:custGeom>
                    <a:avLst/>
                    <a:gdLst>
                      <a:gd name="T0" fmla="*/ 87 w 194"/>
                      <a:gd name="T1" fmla="*/ 0 h 108"/>
                      <a:gd name="T2" fmla="*/ 69 w 194"/>
                      <a:gd name="T3" fmla="*/ 1 h 108"/>
                      <a:gd name="T4" fmla="*/ 54 w 194"/>
                      <a:gd name="T5" fmla="*/ 4 h 108"/>
                      <a:gd name="T6" fmla="*/ 45 w 194"/>
                      <a:gd name="T7" fmla="*/ 7 h 108"/>
                      <a:gd name="T8" fmla="*/ 38 w 194"/>
                      <a:gd name="T9" fmla="*/ 5 h 108"/>
                      <a:gd name="T10" fmla="*/ 28 w 194"/>
                      <a:gd name="T11" fmla="*/ 1 h 108"/>
                      <a:gd name="T12" fmla="*/ 18 w 194"/>
                      <a:gd name="T13" fmla="*/ 0 h 108"/>
                      <a:gd name="T14" fmla="*/ 9 w 194"/>
                      <a:gd name="T15" fmla="*/ 3 h 108"/>
                      <a:gd name="T16" fmla="*/ 2 w 194"/>
                      <a:gd name="T17" fmla="*/ 7 h 108"/>
                      <a:gd name="T18" fmla="*/ 0 w 194"/>
                      <a:gd name="T19" fmla="*/ 12 h 108"/>
                      <a:gd name="T20" fmla="*/ 2 w 194"/>
                      <a:gd name="T21" fmla="*/ 17 h 108"/>
                      <a:gd name="T22" fmla="*/ 9 w 194"/>
                      <a:gd name="T23" fmla="*/ 22 h 108"/>
                      <a:gd name="T24" fmla="*/ 12 w 194"/>
                      <a:gd name="T25" fmla="*/ 55 h 108"/>
                      <a:gd name="T26" fmla="*/ 12 w 194"/>
                      <a:gd name="T27" fmla="*/ 82 h 108"/>
                      <a:gd name="T28" fmla="*/ 15 w 194"/>
                      <a:gd name="T29" fmla="*/ 88 h 108"/>
                      <a:gd name="T30" fmla="*/ 19 w 194"/>
                      <a:gd name="T31" fmla="*/ 93 h 108"/>
                      <a:gd name="T32" fmla="*/ 26 w 194"/>
                      <a:gd name="T33" fmla="*/ 98 h 108"/>
                      <a:gd name="T34" fmla="*/ 36 w 194"/>
                      <a:gd name="T35" fmla="*/ 101 h 108"/>
                      <a:gd name="T36" fmla="*/ 50 w 194"/>
                      <a:gd name="T37" fmla="*/ 105 h 108"/>
                      <a:gd name="T38" fmla="*/ 66 w 194"/>
                      <a:gd name="T39" fmla="*/ 107 h 108"/>
                      <a:gd name="T40" fmla="*/ 86 w 194"/>
                      <a:gd name="T41" fmla="*/ 108 h 108"/>
                      <a:gd name="T42" fmla="*/ 108 w 194"/>
                      <a:gd name="T43" fmla="*/ 108 h 108"/>
                      <a:gd name="T44" fmla="*/ 129 w 194"/>
                      <a:gd name="T45" fmla="*/ 107 h 108"/>
                      <a:gd name="T46" fmla="*/ 145 w 194"/>
                      <a:gd name="T47" fmla="*/ 105 h 108"/>
                      <a:gd name="T48" fmla="*/ 158 w 194"/>
                      <a:gd name="T49" fmla="*/ 101 h 108"/>
                      <a:gd name="T50" fmla="*/ 168 w 194"/>
                      <a:gd name="T51" fmla="*/ 98 h 108"/>
                      <a:gd name="T52" fmla="*/ 175 w 194"/>
                      <a:gd name="T53" fmla="*/ 93 h 108"/>
                      <a:gd name="T54" fmla="*/ 180 w 194"/>
                      <a:gd name="T55" fmla="*/ 88 h 108"/>
                      <a:gd name="T56" fmla="*/ 183 w 194"/>
                      <a:gd name="T57" fmla="*/ 82 h 108"/>
                      <a:gd name="T58" fmla="*/ 183 w 194"/>
                      <a:gd name="T59" fmla="*/ 53 h 108"/>
                      <a:gd name="T60" fmla="*/ 186 w 194"/>
                      <a:gd name="T61" fmla="*/ 22 h 108"/>
                      <a:gd name="T62" fmla="*/ 193 w 194"/>
                      <a:gd name="T63" fmla="*/ 17 h 108"/>
                      <a:gd name="T64" fmla="*/ 194 w 194"/>
                      <a:gd name="T65" fmla="*/ 12 h 108"/>
                      <a:gd name="T66" fmla="*/ 193 w 194"/>
                      <a:gd name="T67" fmla="*/ 7 h 108"/>
                      <a:gd name="T68" fmla="*/ 187 w 194"/>
                      <a:gd name="T69" fmla="*/ 3 h 108"/>
                      <a:gd name="T70" fmla="*/ 177 w 194"/>
                      <a:gd name="T71" fmla="*/ 0 h 108"/>
                      <a:gd name="T72" fmla="*/ 166 w 194"/>
                      <a:gd name="T73" fmla="*/ 1 h 108"/>
                      <a:gd name="T74" fmla="*/ 157 w 194"/>
                      <a:gd name="T75" fmla="*/ 5 h 108"/>
                      <a:gd name="T76" fmla="*/ 150 w 194"/>
                      <a:gd name="T77" fmla="*/ 7 h 108"/>
                      <a:gd name="T78" fmla="*/ 140 w 194"/>
                      <a:gd name="T79" fmla="*/ 4 h 108"/>
                      <a:gd name="T80" fmla="*/ 127 w 194"/>
                      <a:gd name="T81" fmla="*/ 1 h 108"/>
                      <a:gd name="T82" fmla="*/ 109 w 194"/>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4"/>
                      <a:gd name="T127" fmla="*/ 0 h 108"/>
                      <a:gd name="T128" fmla="*/ 194 w 194"/>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4" h="108">
                        <a:moveTo>
                          <a:pt x="99" y="0"/>
                        </a:moveTo>
                        <a:lnTo>
                          <a:pt x="87" y="0"/>
                        </a:lnTo>
                        <a:lnTo>
                          <a:pt x="78" y="0"/>
                        </a:lnTo>
                        <a:lnTo>
                          <a:pt x="69" y="1"/>
                        </a:lnTo>
                        <a:lnTo>
                          <a:pt x="62" y="2"/>
                        </a:lnTo>
                        <a:lnTo>
                          <a:pt x="54" y="4"/>
                        </a:lnTo>
                        <a:lnTo>
                          <a:pt x="49" y="5"/>
                        </a:lnTo>
                        <a:lnTo>
                          <a:pt x="45" y="7"/>
                        </a:lnTo>
                        <a:lnTo>
                          <a:pt x="42" y="8"/>
                        </a:lnTo>
                        <a:lnTo>
                          <a:pt x="38" y="5"/>
                        </a:lnTo>
                        <a:lnTo>
                          <a:pt x="33" y="3"/>
                        </a:lnTo>
                        <a:lnTo>
                          <a:pt x="28" y="1"/>
                        </a:lnTo>
                        <a:lnTo>
                          <a:pt x="23" y="0"/>
                        </a:lnTo>
                        <a:lnTo>
                          <a:pt x="18" y="0"/>
                        </a:lnTo>
                        <a:lnTo>
                          <a:pt x="12" y="1"/>
                        </a:lnTo>
                        <a:lnTo>
                          <a:pt x="9" y="3"/>
                        </a:lnTo>
                        <a:lnTo>
                          <a:pt x="4" y="5"/>
                        </a:lnTo>
                        <a:lnTo>
                          <a:pt x="2" y="7"/>
                        </a:lnTo>
                        <a:lnTo>
                          <a:pt x="0" y="10"/>
                        </a:lnTo>
                        <a:lnTo>
                          <a:pt x="0" y="12"/>
                        </a:lnTo>
                        <a:lnTo>
                          <a:pt x="0" y="15"/>
                        </a:lnTo>
                        <a:lnTo>
                          <a:pt x="2" y="17"/>
                        </a:lnTo>
                        <a:lnTo>
                          <a:pt x="5" y="20"/>
                        </a:lnTo>
                        <a:lnTo>
                          <a:pt x="9" y="22"/>
                        </a:lnTo>
                        <a:lnTo>
                          <a:pt x="12" y="24"/>
                        </a:lnTo>
                        <a:lnTo>
                          <a:pt x="12" y="55"/>
                        </a:lnTo>
                        <a:lnTo>
                          <a:pt x="12" y="79"/>
                        </a:lnTo>
                        <a:lnTo>
                          <a:pt x="12" y="82"/>
                        </a:lnTo>
                        <a:lnTo>
                          <a:pt x="13" y="86"/>
                        </a:lnTo>
                        <a:lnTo>
                          <a:pt x="15" y="88"/>
                        </a:lnTo>
                        <a:lnTo>
                          <a:pt x="17" y="91"/>
                        </a:lnTo>
                        <a:lnTo>
                          <a:pt x="19" y="93"/>
                        </a:lnTo>
                        <a:lnTo>
                          <a:pt x="23" y="96"/>
                        </a:lnTo>
                        <a:lnTo>
                          <a:pt x="26" y="98"/>
                        </a:lnTo>
                        <a:lnTo>
                          <a:pt x="31" y="100"/>
                        </a:lnTo>
                        <a:lnTo>
                          <a:pt x="36" y="101"/>
                        </a:lnTo>
                        <a:lnTo>
                          <a:pt x="43" y="103"/>
                        </a:lnTo>
                        <a:lnTo>
                          <a:pt x="50" y="105"/>
                        </a:lnTo>
                        <a:lnTo>
                          <a:pt x="58" y="106"/>
                        </a:lnTo>
                        <a:lnTo>
                          <a:pt x="66" y="107"/>
                        </a:lnTo>
                        <a:lnTo>
                          <a:pt x="76" y="107"/>
                        </a:lnTo>
                        <a:lnTo>
                          <a:pt x="86" y="108"/>
                        </a:lnTo>
                        <a:lnTo>
                          <a:pt x="97" y="108"/>
                        </a:lnTo>
                        <a:lnTo>
                          <a:pt x="108" y="108"/>
                        </a:lnTo>
                        <a:lnTo>
                          <a:pt x="119" y="107"/>
                        </a:lnTo>
                        <a:lnTo>
                          <a:pt x="129" y="107"/>
                        </a:lnTo>
                        <a:lnTo>
                          <a:pt x="137" y="106"/>
                        </a:lnTo>
                        <a:lnTo>
                          <a:pt x="145" y="105"/>
                        </a:lnTo>
                        <a:lnTo>
                          <a:pt x="152" y="103"/>
                        </a:lnTo>
                        <a:lnTo>
                          <a:pt x="158" y="101"/>
                        </a:lnTo>
                        <a:lnTo>
                          <a:pt x="163" y="100"/>
                        </a:lnTo>
                        <a:lnTo>
                          <a:pt x="168" y="98"/>
                        </a:lnTo>
                        <a:lnTo>
                          <a:pt x="172" y="96"/>
                        </a:lnTo>
                        <a:lnTo>
                          <a:pt x="175" y="93"/>
                        </a:lnTo>
                        <a:lnTo>
                          <a:pt x="178" y="91"/>
                        </a:lnTo>
                        <a:lnTo>
                          <a:pt x="180" y="88"/>
                        </a:lnTo>
                        <a:lnTo>
                          <a:pt x="182" y="86"/>
                        </a:lnTo>
                        <a:lnTo>
                          <a:pt x="183" y="82"/>
                        </a:lnTo>
                        <a:lnTo>
                          <a:pt x="183" y="79"/>
                        </a:lnTo>
                        <a:lnTo>
                          <a:pt x="183" y="53"/>
                        </a:lnTo>
                        <a:lnTo>
                          <a:pt x="183" y="24"/>
                        </a:lnTo>
                        <a:lnTo>
                          <a:pt x="186" y="22"/>
                        </a:lnTo>
                        <a:lnTo>
                          <a:pt x="190" y="20"/>
                        </a:lnTo>
                        <a:lnTo>
                          <a:pt x="193" y="17"/>
                        </a:lnTo>
                        <a:lnTo>
                          <a:pt x="194" y="15"/>
                        </a:lnTo>
                        <a:lnTo>
                          <a:pt x="194" y="12"/>
                        </a:lnTo>
                        <a:lnTo>
                          <a:pt x="194" y="10"/>
                        </a:lnTo>
                        <a:lnTo>
                          <a:pt x="193" y="7"/>
                        </a:lnTo>
                        <a:lnTo>
                          <a:pt x="191" y="5"/>
                        </a:lnTo>
                        <a:lnTo>
                          <a:pt x="187" y="3"/>
                        </a:lnTo>
                        <a:lnTo>
                          <a:pt x="183" y="1"/>
                        </a:lnTo>
                        <a:lnTo>
                          <a:pt x="177" y="0"/>
                        </a:lnTo>
                        <a:lnTo>
                          <a:pt x="172" y="0"/>
                        </a:lnTo>
                        <a:lnTo>
                          <a:pt x="166" y="1"/>
                        </a:lnTo>
                        <a:lnTo>
                          <a:pt x="162" y="3"/>
                        </a:lnTo>
                        <a:lnTo>
                          <a:pt x="157" y="5"/>
                        </a:lnTo>
                        <a:lnTo>
                          <a:pt x="153" y="8"/>
                        </a:lnTo>
                        <a:lnTo>
                          <a:pt x="150" y="7"/>
                        </a:lnTo>
                        <a:lnTo>
                          <a:pt x="146" y="5"/>
                        </a:lnTo>
                        <a:lnTo>
                          <a:pt x="140" y="4"/>
                        </a:lnTo>
                        <a:lnTo>
                          <a:pt x="134" y="2"/>
                        </a:lnTo>
                        <a:lnTo>
                          <a:pt x="127" y="1"/>
                        </a:lnTo>
                        <a:lnTo>
                          <a:pt x="119" y="0"/>
                        </a:lnTo>
                        <a:lnTo>
                          <a:pt x="109" y="0"/>
                        </a:lnTo>
                        <a:lnTo>
                          <a:pt x="99" y="0"/>
                        </a:lnTo>
                        <a:close/>
                      </a:path>
                    </a:pathLst>
                  </a:custGeom>
                  <a:grpFill/>
                  <a:ln w="6350" cap="rnd">
                    <a:solidFill>
                      <a:srgbClr val="000000">
                        <a:lumMod val="50000"/>
                        <a:lumOff val="50000"/>
                      </a:srgbClr>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01" name="Freeform 369"/>
                  <p:cNvSpPr>
                    <a:spLocks/>
                  </p:cNvSpPr>
                  <p:nvPr/>
                </p:nvSpPr>
                <p:spPr bwMode="auto">
                  <a:xfrm>
                    <a:off x="624" y="3666"/>
                    <a:ext cx="112" cy="79"/>
                  </a:xfrm>
                  <a:custGeom>
                    <a:avLst/>
                    <a:gdLst>
                      <a:gd name="T0" fmla="*/ 0 w 112"/>
                      <a:gd name="T1" fmla="*/ 0 h 79"/>
                      <a:gd name="T2" fmla="*/ 0 w 112"/>
                      <a:gd name="T3" fmla="*/ 3 h 79"/>
                      <a:gd name="T4" fmla="*/ 0 w 112"/>
                      <a:gd name="T5" fmla="*/ 10 h 79"/>
                      <a:gd name="T6" fmla="*/ 0 w 112"/>
                      <a:gd name="T7" fmla="*/ 18 h 79"/>
                      <a:gd name="T8" fmla="*/ 0 w 112"/>
                      <a:gd name="T9" fmla="*/ 29 h 79"/>
                      <a:gd name="T10" fmla="*/ 0 w 112"/>
                      <a:gd name="T11" fmla="*/ 40 h 79"/>
                      <a:gd name="T12" fmla="*/ 0 w 112"/>
                      <a:gd name="T13" fmla="*/ 51 h 79"/>
                      <a:gd name="T14" fmla="*/ 0 w 112"/>
                      <a:gd name="T15" fmla="*/ 59 h 79"/>
                      <a:gd name="T16" fmla="*/ 0 w 112"/>
                      <a:gd name="T17" fmla="*/ 65 h 79"/>
                      <a:gd name="T18" fmla="*/ 1 w 112"/>
                      <a:gd name="T19" fmla="*/ 66 h 79"/>
                      <a:gd name="T20" fmla="*/ 2 w 112"/>
                      <a:gd name="T21" fmla="*/ 68 h 79"/>
                      <a:gd name="T22" fmla="*/ 3 w 112"/>
                      <a:gd name="T23" fmla="*/ 69 h 79"/>
                      <a:gd name="T24" fmla="*/ 5 w 112"/>
                      <a:gd name="T25" fmla="*/ 71 h 79"/>
                      <a:gd name="T26" fmla="*/ 12 w 112"/>
                      <a:gd name="T27" fmla="*/ 73 h 79"/>
                      <a:gd name="T28" fmla="*/ 20 w 112"/>
                      <a:gd name="T29" fmla="*/ 75 h 79"/>
                      <a:gd name="T30" fmla="*/ 28 w 112"/>
                      <a:gd name="T31" fmla="*/ 77 h 79"/>
                      <a:gd name="T32" fmla="*/ 38 w 112"/>
                      <a:gd name="T33" fmla="*/ 78 h 79"/>
                      <a:gd name="T34" fmla="*/ 47 w 112"/>
                      <a:gd name="T35" fmla="*/ 79 h 79"/>
                      <a:gd name="T36" fmla="*/ 56 w 112"/>
                      <a:gd name="T37" fmla="*/ 79 h 79"/>
                      <a:gd name="T38" fmla="*/ 65 w 112"/>
                      <a:gd name="T39" fmla="*/ 79 h 79"/>
                      <a:gd name="T40" fmla="*/ 74 w 112"/>
                      <a:gd name="T41" fmla="*/ 78 h 79"/>
                      <a:gd name="T42" fmla="*/ 84 w 112"/>
                      <a:gd name="T43" fmla="*/ 77 h 79"/>
                      <a:gd name="T44" fmla="*/ 93 w 112"/>
                      <a:gd name="T45" fmla="*/ 75 h 79"/>
                      <a:gd name="T46" fmla="*/ 100 w 112"/>
                      <a:gd name="T47" fmla="*/ 73 h 79"/>
                      <a:gd name="T48" fmla="*/ 106 w 112"/>
                      <a:gd name="T49" fmla="*/ 71 h 79"/>
                      <a:gd name="T50" fmla="*/ 109 w 112"/>
                      <a:gd name="T51" fmla="*/ 69 h 79"/>
                      <a:gd name="T52" fmla="*/ 111 w 112"/>
                      <a:gd name="T53" fmla="*/ 68 h 79"/>
                      <a:gd name="T54" fmla="*/ 112 w 112"/>
                      <a:gd name="T55" fmla="*/ 66 h 79"/>
                      <a:gd name="T56" fmla="*/ 112 w 112"/>
                      <a:gd name="T57" fmla="*/ 65 h 79"/>
                      <a:gd name="T58" fmla="*/ 112 w 112"/>
                      <a:gd name="T59" fmla="*/ 59 h 79"/>
                      <a:gd name="T60" fmla="*/ 112 w 112"/>
                      <a:gd name="T61" fmla="*/ 51 h 79"/>
                      <a:gd name="T62" fmla="*/ 112 w 112"/>
                      <a:gd name="T63" fmla="*/ 40 h 79"/>
                      <a:gd name="T64" fmla="*/ 112 w 112"/>
                      <a:gd name="T65" fmla="*/ 29 h 79"/>
                      <a:gd name="T66" fmla="*/ 112 w 112"/>
                      <a:gd name="T67" fmla="*/ 18 h 79"/>
                      <a:gd name="T68" fmla="*/ 112 w 112"/>
                      <a:gd name="T69" fmla="*/ 10 h 79"/>
                      <a:gd name="T70" fmla="*/ 112 w 112"/>
                      <a:gd name="T71" fmla="*/ 3 h 79"/>
                      <a:gd name="T72" fmla="*/ 112 w 112"/>
                      <a:gd name="T73" fmla="*/ 0 h 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79"/>
                      <a:gd name="T113" fmla="*/ 112 w 112"/>
                      <a:gd name="T114" fmla="*/ 79 h 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79">
                        <a:moveTo>
                          <a:pt x="0" y="0"/>
                        </a:moveTo>
                        <a:lnTo>
                          <a:pt x="0" y="3"/>
                        </a:lnTo>
                        <a:lnTo>
                          <a:pt x="0" y="10"/>
                        </a:lnTo>
                        <a:lnTo>
                          <a:pt x="0" y="18"/>
                        </a:lnTo>
                        <a:lnTo>
                          <a:pt x="0" y="29"/>
                        </a:lnTo>
                        <a:lnTo>
                          <a:pt x="0" y="40"/>
                        </a:lnTo>
                        <a:lnTo>
                          <a:pt x="0" y="51"/>
                        </a:lnTo>
                        <a:lnTo>
                          <a:pt x="0" y="59"/>
                        </a:lnTo>
                        <a:lnTo>
                          <a:pt x="0" y="65"/>
                        </a:lnTo>
                        <a:lnTo>
                          <a:pt x="1" y="66"/>
                        </a:lnTo>
                        <a:lnTo>
                          <a:pt x="2" y="68"/>
                        </a:lnTo>
                        <a:lnTo>
                          <a:pt x="3" y="69"/>
                        </a:lnTo>
                        <a:lnTo>
                          <a:pt x="5" y="71"/>
                        </a:lnTo>
                        <a:lnTo>
                          <a:pt x="12" y="73"/>
                        </a:lnTo>
                        <a:lnTo>
                          <a:pt x="20" y="75"/>
                        </a:lnTo>
                        <a:lnTo>
                          <a:pt x="28" y="77"/>
                        </a:lnTo>
                        <a:lnTo>
                          <a:pt x="38" y="78"/>
                        </a:lnTo>
                        <a:lnTo>
                          <a:pt x="47" y="79"/>
                        </a:lnTo>
                        <a:lnTo>
                          <a:pt x="56" y="79"/>
                        </a:lnTo>
                        <a:lnTo>
                          <a:pt x="65" y="79"/>
                        </a:lnTo>
                        <a:lnTo>
                          <a:pt x="74" y="78"/>
                        </a:lnTo>
                        <a:lnTo>
                          <a:pt x="84" y="77"/>
                        </a:lnTo>
                        <a:lnTo>
                          <a:pt x="93" y="75"/>
                        </a:lnTo>
                        <a:lnTo>
                          <a:pt x="100" y="73"/>
                        </a:lnTo>
                        <a:lnTo>
                          <a:pt x="106" y="71"/>
                        </a:lnTo>
                        <a:lnTo>
                          <a:pt x="109" y="69"/>
                        </a:lnTo>
                        <a:lnTo>
                          <a:pt x="111" y="68"/>
                        </a:lnTo>
                        <a:lnTo>
                          <a:pt x="112" y="66"/>
                        </a:lnTo>
                        <a:lnTo>
                          <a:pt x="112" y="65"/>
                        </a:lnTo>
                        <a:lnTo>
                          <a:pt x="112" y="59"/>
                        </a:lnTo>
                        <a:lnTo>
                          <a:pt x="112" y="51"/>
                        </a:lnTo>
                        <a:lnTo>
                          <a:pt x="112" y="40"/>
                        </a:lnTo>
                        <a:lnTo>
                          <a:pt x="112" y="29"/>
                        </a:lnTo>
                        <a:lnTo>
                          <a:pt x="112" y="18"/>
                        </a:lnTo>
                        <a:lnTo>
                          <a:pt x="112" y="10"/>
                        </a:lnTo>
                        <a:lnTo>
                          <a:pt x="112" y="3"/>
                        </a:lnTo>
                        <a:lnTo>
                          <a:pt x="112" y="0"/>
                        </a:lnTo>
                      </a:path>
                    </a:pathLst>
                  </a:custGeom>
                  <a:grpFill/>
                  <a:ln w="6350" cap="rnd">
                    <a:solidFill>
                      <a:srgbClr val="333399"/>
                    </a:solidFill>
                    <a:prstDash val="solid"/>
                    <a:round/>
                    <a:headEnd/>
                    <a:tailEnd/>
                  </a:ln>
                  <a:extLst/>
                </p:spPr>
                <p:txBody>
                  <a:bodyP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800" b="0" i="0" u="none" strike="noStrike" kern="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pic>
            <p:nvPicPr>
              <p:cNvPr id="96" name="Picture 28" descr="j042901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2095" y="2990978"/>
                <a:ext cx="204171" cy="30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吹き出し: 円形 18"/>
            <p:cNvSpPr/>
            <p:nvPr/>
          </p:nvSpPr>
          <p:spPr bwMode="auto">
            <a:xfrm>
              <a:off x="5686179" y="3007703"/>
              <a:ext cx="439855" cy="231529"/>
            </a:xfrm>
            <a:prstGeom prst="wedgeEllipseCallout">
              <a:avLst>
                <a:gd name="adj1" fmla="val 37698"/>
                <a:gd name="adj2" fmla="val 77838"/>
              </a:avLst>
            </a:prstGeom>
            <a:solidFill>
              <a:schemeClr val="accent2">
                <a:lumMod val="60000"/>
                <a:lumOff val="40000"/>
              </a:schemeClr>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rgbClr val="FF0000"/>
                  </a:solidFill>
                  <a:latin typeface="游ゴシック" panose="020B0400000000000000" pitchFamily="50" charset="-128"/>
                  <a:ea typeface="游ゴシック" panose="020B0400000000000000" pitchFamily="50" charset="-128"/>
                </a:rPr>
                <a:t>・・・</a:t>
              </a:r>
            </a:p>
          </p:txBody>
        </p:sp>
        <p:sp>
          <p:nvSpPr>
            <p:cNvPr id="88" name="吹き出し: 円形 145"/>
            <p:cNvSpPr/>
            <p:nvPr/>
          </p:nvSpPr>
          <p:spPr bwMode="auto">
            <a:xfrm>
              <a:off x="6291056" y="3515276"/>
              <a:ext cx="439855" cy="231529"/>
            </a:xfrm>
            <a:prstGeom prst="wedgeEllipseCallout">
              <a:avLst>
                <a:gd name="adj1" fmla="val -65236"/>
                <a:gd name="adj2" fmla="val -37193"/>
              </a:avLst>
            </a:prstGeom>
            <a:solidFill>
              <a:schemeClr val="accent2">
                <a:lumMod val="60000"/>
                <a:lumOff val="40000"/>
              </a:schemeClr>
            </a:solidFill>
            <a:ln w="9525" cap="flat" cmpd="sng" algn="ctr">
              <a:solidFill>
                <a:schemeClr val="tx1">
                  <a:lumMod val="50000"/>
                  <a:lumOff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rgbClr val="FF0000"/>
                  </a:solidFill>
                  <a:latin typeface="游ゴシック" panose="020B0400000000000000" pitchFamily="50" charset="-128"/>
                  <a:ea typeface="游ゴシック" panose="020B0400000000000000" pitchFamily="50" charset="-128"/>
                </a:rPr>
                <a:t>・・・</a:t>
              </a:r>
            </a:p>
          </p:txBody>
        </p:sp>
      </p:grpSp>
      <p:grpSp>
        <p:nvGrpSpPr>
          <p:cNvPr id="108" name="グループ化 107"/>
          <p:cNvGrpSpPr/>
          <p:nvPr/>
        </p:nvGrpSpPr>
        <p:grpSpPr>
          <a:xfrm>
            <a:off x="7418503" y="2496209"/>
            <a:ext cx="1292520" cy="622952"/>
            <a:chOff x="5893876" y="2623783"/>
            <a:chExt cx="1292520" cy="622952"/>
          </a:xfrm>
        </p:grpSpPr>
        <p:sp>
          <p:nvSpPr>
            <p:cNvPr id="109" name="正方形/長方形 108"/>
            <p:cNvSpPr/>
            <p:nvPr/>
          </p:nvSpPr>
          <p:spPr bwMode="auto">
            <a:xfrm rot="1293397">
              <a:off x="5893876" y="2864694"/>
              <a:ext cx="1292520" cy="144000"/>
            </a:xfrm>
            <a:prstGeom prst="rect">
              <a:avLst/>
            </a:prstGeom>
            <a:solidFill>
              <a:srgbClr val="FFFF99"/>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900" dirty="0">
                  <a:solidFill>
                    <a:srgbClr val="FF0000"/>
                  </a:solidFill>
                  <a:latin typeface="游ゴシック" panose="020B0400000000000000" pitchFamily="50" charset="-128"/>
                  <a:ea typeface="游ゴシック" panose="020B0400000000000000" pitchFamily="50" charset="-128"/>
                </a:rPr>
                <a:t>LAW</a:t>
              </a:r>
              <a:r>
                <a:rPr kumimoji="1" lang="ja-JP" altLang="en-US" sz="900" dirty="0">
                  <a:solidFill>
                    <a:srgbClr val="FF0000"/>
                  </a:solidFill>
                  <a:latin typeface="游ゴシック" panose="020B0400000000000000" pitchFamily="50" charset="-128"/>
                  <a:ea typeface="游ゴシック" panose="020B0400000000000000" pitchFamily="50" charset="-128"/>
                </a:rPr>
                <a:t>　</a:t>
              </a:r>
              <a:r>
                <a:rPr kumimoji="1" lang="en-US" altLang="ja-JP" sz="900" dirty="0">
                  <a:solidFill>
                    <a:srgbClr val="FF0000"/>
                  </a:solidFill>
                  <a:latin typeface="游ゴシック" panose="020B0400000000000000" pitchFamily="50" charset="-128"/>
                  <a:ea typeface="游ゴシック" panose="020B0400000000000000" pitchFamily="50" charset="-128"/>
                </a:rPr>
                <a:t>LAW</a:t>
              </a:r>
              <a:r>
                <a:rPr lang="ja-JP" altLang="en-US" sz="900" dirty="0">
                  <a:solidFill>
                    <a:srgbClr val="FF0000"/>
                  </a:solidFill>
                  <a:latin typeface="游ゴシック" panose="020B0400000000000000" pitchFamily="50" charset="-128"/>
                  <a:ea typeface="游ゴシック" panose="020B0400000000000000" pitchFamily="50" charset="-128"/>
                </a:rPr>
                <a:t>　</a:t>
              </a:r>
              <a:r>
                <a:rPr kumimoji="1" lang="en-US" altLang="ja-JP" sz="900" dirty="0">
                  <a:solidFill>
                    <a:srgbClr val="FF0000"/>
                  </a:solidFill>
                  <a:latin typeface="游ゴシック" panose="020B0400000000000000" pitchFamily="50" charset="-128"/>
                  <a:ea typeface="游ゴシック" panose="020B0400000000000000" pitchFamily="50" charset="-128"/>
                </a:rPr>
                <a:t>LAW</a:t>
              </a:r>
              <a:endParaRPr kumimoji="1" lang="ja-JP" altLang="en-US" sz="900" dirty="0">
                <a:solidFill>
                  <a:srgbClr val="FF0000"/>
                </a:solidFill>
                <a:latin typeface="游ゴシック" panose="020B0400000000000000" pitchFamily="50" charset="-128"/>
                <a:ea typeface="游ゴシック" panose="020B0400000000000000" pitchFamily="50" charset="-128"/>
              </a:endParaRPr>
            </a:p>
          </p:txBody>
        </p:sp>
        <p:cxnSp>
          <p:nvCxnSpPr>
            <p:cNvPr id="110" name="直線コネクタ 109"/>
            <p:cNvCxnSpPr/>
            <p:nvPr/>
          </p:nvCxnSpPr>
          <p:spPr bwMode="auto">
            <a:xfrm>
              <a:off x="5971716" y="2623783"/>
              <a:ext cx="1193012" cy="47994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コネクタ 110"/>
            <p:cNvCxnSpPr/>
            <p:nvPr/>
          </p:nvCxnSpPr>
          <p:spPr bwMode="auto">
            <a:xfrm>
              <a:off x="5919053" y="2766789"/>
              <a:ext cx="1193012" cy="479946"/>
            </a:xfrm>
            <a:prstGeom prst="line">
              <a:avLst/>
            </a:prstGeom>
            <a:solidFill>
              <a:schemeClr val="bg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7" name="テキスト ボックス 106"/>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30</a:t>
            </a:r>
            <a:endParaRPr kumimoji="1" lang="ja-JP" altLang="en-US" sz="1200" dirty="0"/>
          </a:p>
        </p:txBody>
      </p:sp>
    </p:spTree>
    <p:extLst>
      <p:ext uri="{BB962C8B-B14F-4D97-AF65-F5344CB8AC3E}">
        <p14:creationId xmlns:p14="http://schemas.microsoft.com/office/powerpoint/2010/main" val="1765922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3123212340"/>
              </p:ext>
            </p:extLst>
          </p:nvPr>
        </p:nvGraphicFramePr>
        <p:xfrm>
          <a:off x="2051720" y="2060848"/>
          <a:ext cx="3446636" cy="2328664"/>
        </p:xfrm>
        <a:graphic>
          <a:graphicData uri="http://schemas.openxmlformats.org/drawingml/2006/chart">
            <c:chart xmlns:c="http://schemas.openxmlformats.org/drawingml/2006/chart" xmlns:r="http://schemas.openxmlformats.org/officeDocument/2006/relationships" r:id="rId3"/>
          </a:graphicData>
        </a:graphic>
      </p:graphicFrame>
      <p:sp>
        <p:nvSpPr>
          <p:cNvPr id="3" name="コンテンツ プレースホルダー 2"/>
          <p:cNvSpPr>
            <a:spLocks noGrp="1"/>
          </p:cNvSpPr>
          <p:nvPr>
            <p:ph idx="1"/>
          </p:nvPr>
        </p:nvSpPr>
        <p:spPr>
          <a:xfrm>
            <a:off x="103188" y="981076"/>
            <a:ext cx="8950325" cy="863748"/>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申請をオンライン化することで、申請情報の電子化が可能となる。情報を電子化することにより、統計情報の分析等にかかる時間が短縮されるなど業務負荷軽減が期待できる。</a:t>
            </a:r>
            <a:endParaRPr lang="en-US" altLang="ja-JP" sz="1200" dirty="0" smtClean="0">
              <a:latin typeface="游ゴシック" panose="020B0400000000000000" pitchFamily="50" charset="-128"/>
              <a:ea typeface="游ゴシック" panose="020B0400000000000000" pitchFamily="50" charset="-128"/>
            </a:endParaRPr>
          </a:p>
          <a:p>
            <a:pPr>
              <a:spcBef>
                <a:spcPts val="0"/>
              </a:spcBef>
            </a:pPr>
            <a:r>
              <a:rPr lang="ja-JP" altLang="en-US" sz="1200" dirty="0" smtClean="0">
                <a:latin typeface="游ゴシック" panose="020B0400000000000000" pitchFamily="50" charset="-128"/>
                <a:ea typeface="游ゴシック" panose="020B0400000000000000" pitchFamily="50" charset="-128"/>
              </a:rPr>
              <a:t>また、業務</a:t>
            </a:r>
            <a:r>
              <a:rPr lang="ja-JP" altLang="en-US" sz="1200" dirty="0">
                <a:latin typeface="游ゴシック" panose="020B0400000000000000" pitchFamily="50" charset="-128"/>
                <a:ea typeface="游ゴシック" panose="020B0400000000000000" pitchFamily="50" charset="-128"/>
              </a:rPr>
              <a:t>改革</a:t>
            </a:r>
            <a:r>
              <a:rPr lang="ja-JP" altLang="en-US" sz="1200" dirty="0" smtClean="0">
                <a:latin typeface="游ゴシック" panose="020B0400000000000000" pitchFamily="50" charset="-128"/>
                <a:ea typeface="游ゴシック" panose="020B0400000000000000" pitchFamily="50" charset="-128"/>
              </a:rPr>
              <a:t>において、慣習化されている運用等を見直すことにより、業務負荷軽減や、業務効率化が期待できる。</a:t>
            </a:r>
            <a:endParaRPr lang="ja-JP" altLang="en-US" sz="1200" dirty="0">
              <a:latin typeface="游ゴシック" panose="020B0400000000000000" pitchFamily="50" charset="-128"/>
              <a:ea typeface="游ゴシック" panose="020B0400000000000000" pitchFamily="50" charset="-128"/>
            </a:endParaRPr>
          </a:p>
        </p:txBody>
      </p:sp>
      <p:pic>
        <p:nvPicPr>
          <p:cNvPr id="94"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132" y="2508746"/>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148" y="2736850"/>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図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164" y="2963540"/>
            <a:ext cx="681484" cy="68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
          <p:cNvSpPr/>
          <p:nvPr/>
        </p:nvSpPr>
        <p:spPr bwMode="auto">
          <a:xfrm>
            <a:off x="1475656" y="2735436"/>
            <a:ext cx="936104" cy="568846"/>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graphicFrame>
        <p:nvGraphicFramePr>
          <p:cNvPr id="98" name="Object 217"/>
          <p:cNvGraphicFramePr>
            <a:graphicFrameLocks noChangeAspect="1"/>
          </p:cNvGraphicFramePr>
          <p:nvPr>
            <p:extLst>
              <p:ext uri="{D42A27DB-BD31-4B8C-83A1-F6EECF244321}">
                <p14:modId xmlns:p14="http://schemas.microsoft.com/office/powerpoint/2010/main" val="673148534"/>
              </p:ext>
            </p:extLst>
          </p:nvPr>
        </p:nvGraphicFramePr>
        <p:xfrm>
          <a:off x="2517180" y="2545990"/>
          <a:ext cx="744538" cy="947738"/>
        </p:xfrm>
        <a:graphic>
          <a:graphicData uri="http://schemas.openxmlformats.org/presentationml/2006/ole">
            <mc:AlternateContent xmlns:mc="http://schemas.openxmlformats.org/markup-compatibility/2006">
              <mc:Choice xmlns:v="urn:schemas-microsoft-com:vml" Requires="v">
                <p:oleObj spid="_x0000_s1115" name="Visio" r:id="rId5" imgW="744931" imgH="947623" progId="Visio.Drawing.11">
                  <p:embed/>
                </p:oleObj>
              </mc:Choice>
              <mc:Fallback>
                <p:oleObj name="Visio" r:id="rId5" imgW="744931" imgH="947623"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180" y="2545990"/>
                        <a:ext cx="744538"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9" name="図 98"/>
          <p:cNvPicPr>
            <a:picLocks noChangeAspect="1"/>
          </p:cNvPicPr>
          <p:nvPr/>
        </p:nvPicPr>
        <p:blipFill rotWithShape="1">
          <a:blip r:embed="rId7"/>
          <a:srcRect l="1" r="-1201"/>
          <a:stretch/>
        </p:blipFill>
        <p:spPr>
          <a:xfrm>
            <a:off x="450230" y="4573848"/>
            <a:ext cx="2220382" cy="1421047"/>
          </a:xfrm>
          <a:prstGeom prst="rect">
            <a:avLst/>
          </a:prstGeom>
        </p:spPr>
      </p:pic>
      <p:pic>
        <p:nvPicPr>
          <p:cNvPr id="100" name="図 99"/>
          <p:cNvPicPr>
            <a:picLocks noChangeAspect="1"/>
          </p:cNvPicPr>
          <p:nvPr/>
        </p:nvPicPr>
        <p:blipFill rotWithShape="1">
          <a:blip r:embed="rId8"/>
          <a:srcRect b="41018"/>
          <a:stretch/>
        </p:blipFill>
        <p:spPr>
          <a:xfrm>
            <a:off x="1914241" y="4902336"/>
            <a:ext cx="1205877" cy="1005179"/>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01" name="図 100"/>
          <p:cNvPicPr>
            <a:picLocks noChangeAspect="1"/>
          </p:cNvPicPr>
          <p:nvPr/>
        </p:nvPicPr>
        <p:blipFill rotWithShape="1">
          <a:blip r:embed="rId9"/>
          <a:srcRect b="29396"/>
          <a:stretch/>
        </p:blipFill>
        <p:spPr>
          <a:xfrm>
            <a:off x="3076179" y="4902336"/>
            <a:ext cx="1397718" cy="139256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04" name="Picture 13" descr="MC900202618[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4694" y="2924944"/>
            <a:ext cx="1558506" cy="114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8684" y="363412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6108" y="363412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4" descr="j043262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3532" y="3648996"/>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円/楕円 13"/>
          <p:cNvSpPr/>
          <p:nvPr/>
        </p:nvSpPr>
        <p:spPr bwMode="auto">
          <a:xfrm>
            <a:off x="6588224" y="4065082"/>
            <a:ext cx="2160240"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smtClean="0">
                <a:latin typeface="游ゴシック" panose="020B0400000000000000" pitchFamily="50" charset="-128"/>
                <a:ea typeface="游ゴシック" panose="020B0400000000000000" pitchFamily="50" charset="-128"/>
              </a:rPr>
              <a:t>業務の負荷軽減</a:t>
            </a:r>
            <a:endParaRPr kumimoji="1" lang="en-US" altLang="ja-JP" sz="12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業務</a:t>
            </a:r>
            <a:r>
              <a:rPr lang="ja-JP" altLang="en-US" sz="1200" dirty="0" smtClean="0">
                <a:latin typeface="游ゴシック" panose="020B0400000000000000" pitchFamily="50" charset="-128"/>
                <a:ea typeface="游ゴシック" panose="020B0400000000000000" pitchFamily="50" charset="-128"/>
              </a:rPr>
              <a:t>の</a:t>
            </a:r>
            <a:r>
              <a:rPr lang="ja-JP" altLang="en-US" sz="1200" dirty="0">
                <a:latin typeface="游ゴシック" panose="020B0400000000000000" pitchFamily="50" charset="-128"/>
                <a:ea typeface="游ゴシック" panose="020B0400000000000000" pitchFamily="50" charset="-128"/>
              </a:rPr>
              <a:t>効率化</a:t>
            </a:r>
            <a:endParaRPr kumimoji="1" lang="ja-JP" altLang="en-US" sz="1200" dirty="0">
              <a:latin typeface="游ゴシック" panose="020B0400000000000000" pitchFamily="50" charset="-128"/>
              <a:ea typeface="游ゴシック" panose="020B0400000000000000" pitchFamily="50" charset="-128"/>
            </a:endParaRPr>
          </a:p>
        </p:txBody>
      </p:sp>
      <p:sp>
        <p:nvSpPr>
          <p:cNvPr id="16" name="右矢印 15"/>
          <p:cNvSpPr/>
          <p:nvPr/>
        </p:nvSpPr>
        <p:spPr bwMode="auto">
          <a:xfrm>
            <a:off x="3327728" y="3096214"/>
            <a:ext cx="3180476" cy="968868"/>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smtClean="0">
                <a:latin typeface="游ゴシック" panose="020B0400000000000000" pitchFamily="50" charset="-128"/>
                <a:ea typeface="游ゴシック" panose="020B0400000000000000" pitchFamily="50" charset="-128"/>
              </a:rPr>
              <a:t>電子</a:t>
            </a:r>
            <a:r>
              <a:rPr lang="ja-JP" altLang="en-US" sz="1200" dirty="0">
                <a:latin typeface="游ゴシック" panose="020B0400000000000000" pitchFamily="50" charset="-128"/>
                <a:ea typeface="游ゴシック" panose="020B0400000000000000" pitchFamily="50" charset="-128"/>
              </a:rPr>
              <a:t>申請システムによる情報の</a:t>
            </a:r>
            <a:r>
              <a:rPr lang="ja-JP" altLang="en-US" sz="1200" dirty="0" smtClean="0">
                <a:latin typeface="游ゴシック" panose="020B0400000000000000" pitchFamily="50" charset="-128"/>
                <a:ea typeface="游ゴシック" panose="020B0400000000000000" pitchFamily="50" charset="-128"/>
              </a:rPr>
              <a:t>電子化</a:t>
            </a:r>
            <a:endParaRPr lang="ja-JP" altLang="en-US" sz="1200" dirty="0">
              <a:latin typeface="游ゴシック" panose="020B0400000000000000" pitchFamily="50" charset="-128"/>
              <a:ea typeface="游ゴシック" panose="020B0400000000000000" pitchFamily="50" charset="-128"/>
            </a:endParaRPr>
          </a:p>
        </p:txBody>
      </p:sp>
      <p:sp>
        <p:nvSpPr>
          <p:cNvPr id="109" name="右矢印 108"/>
          <p:cNvSpPr/>
          <p:nvPr/>
        </p:nvSpPr>
        <p:spPr bwMode="auto">
          <a:xfrm>
            <a:off x="3844334" y="4389512"/>
            <a:ext cx="2663870" cy="1015413"/>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による業務の見直し</a:t>
            </a:r>
          </a:p>
        </p:txBody>
      </p:sp>
      <p:sp>
        <p:nvSpPr>
          <p:cNvPr id="20" name="テキスト ボックス 19"/>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39</a:t>
            </a:r>
            <a:endParaRPr kumimoji="1" lang="ja-JP" altLang="en-US" sz="1200" dirty="0"/>
          </a:p>
        </p:txBody>
      </p:sp>
      <p:sp>
        <p:nvSpPr>
          <p:cNvPr id="21"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smtClean="0">
                <a:latin typeface="游ゴシック" panose="020B0400000000000000" pitchFamily="50" charset="-128"/>
                <a:ea typeface="游ゴシック" panose="020B0400000000000000" pitchFamily="50" charset="-128"/>
                <a:cs typeface="+mn-cs"/>
              </a:rPr>
              <a:t>８－２</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本取組みによる本市への</a:t>
            </a:r>
            <a:r>
              <a:rPr lang="ja-JP" altLang="en-US" sz="1600" kern="1200" dirty="0" smtClean="0">
                <a:latin typeface="游ゴシック" panose="020B0400000000000000" pitchFamily="50" charset="-128"/>
                <a:ea typeface="游ゴシック" panose="020B0400000000000000" pitchFamily="50" charset="-128"/>
                <a:cs typeface="+mn-cs"/>
              </a:rPr>
              <a:t>効果</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975150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575976" y="1623131"/>
            <a:ext cx="3780000" cy="133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t" anchorCtr="0"/>
          <a:lstStyle/>
          <a:p>
            <a:pP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7" name="正方形/長方形 6"/>
          <p:cNvSpPr/>
          <p:nvPr/>
        </p:nvSpPr>
        <p:spPr bwMode="auto">
          <a:xfrm>
            <a:off x="575976" y="3014708"/>
            <a:ext cx="3780000"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nchorCtr="0"/>
          <a:lstStyle/>
          <a:p>
            <a:r>
              <a:rPr lang="ja-JP" altLang="en-US" sz="900" dirty="0">
                <a:latin typeface="游ゴシック" panose="020B0400000000000000" pitchFamily="50" charset="-128"/>
                <a:ea typeface="游ゴシック" panose="020B0400000000000000" pitchFamily="50" charset="-128"/>
              </a:rPr>
              <a:t>実現段階が</a:t>
            </a:r>
            <a:r>
              <a:rPr lang="ja-JP" altLang="en-US" sz="900" dirty="0" smtClean="0">
                <a:latin typeface="游ゴシック" panose="020B0400000000000000" pitchFamily="50" charset="-128"/>
                <a:ea typeface="游ゴシック" panose="020B0400000000000000" pitchFamily="50" charset="-128"/>
              </a:rPr>
              <a:t>第１段階</a:t>
            </a:r>
            <a:r>
              <a:rPr lang="ja-JP" altLang="en-US" sz="900" dirty="0">
                <a:latin typeface="游ゴシック" panose="020B0400000000000000" pitchFamily="50" charset="-128"/>
                <a:ea typeface="游ゴシック" panose="020B0400000000000000" pitchFamily="50" charset="-128"/>
              </a:rPr>
              <a:t>および</a:t>
            </a:r>
            <a:r>
              <a:rPr lang="ja-JP" altLang="en-US" sz="900" dirty="0" smtClean="0">
                <a:latin typeface="游ゴシック" panose="020B0400000000000000" pitchFamily="50" charset="-128"/>
                <a:ea typeface="游ゴシック" panose="020B0400000000000000" pitchFamily="50" charset="-128"/>
              </a:rPr>
              <a:t>第２段階</a:t>
            </a:r>
            <a:r>
              <a:rPr lang="ja-JP" altLang="en-US" sz="900" dirty="0">
                <a:latin typeface="游ゴシック" panose="020B0400000000000000" pitchFamily="50" charset="-128"/>
                <a:ea typeface="游ゴシック" panose="020B0400000000000000" pitchFamily="50" charset="-128"/>
              </a:rPr>
              <a:t>の手続き</a:t>
            </a:r>
          </a:p>
        </p:txBody>
      </p:sp>
      <p:sp>
        <p:nvSpPr>
          <p:cNvPr id="8" name="正方形/長方形 7"/>
          <p:cNvSpPr/>
          <p:nvPr/>
        </p:nvSpPr>
        <p:spPr bwMode="auto">
          <a:xfrm>
            <a:off x="244538" y="4014242"/>
            <a:ext cx="8686800" cy="2012164"/>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nchorCtr="0"/>
          <a:lstStyle/>
          <a:p>
            <a:r>
              <a:rPr lang="zh-TW" altLang="en-US" sz="900" dirty="0">
                <a:latin typeface="游ゴシック" panose="020B0400000000000000" pitchFamily="50" charset="-128"/>
                <a:ea typeface="游ゴシック" panose="020B0400000000000000" pitchFamily="50" charset="-128"/>
              </a:rPr>
              <a:t>損失費用　</a:t>
            </a:r>
            <a:r>
              <a:rPr lang="en-US" altLang="zh-TW" sz="900" dirty="0">
                <a:latin typeface="游ゴシック" panose="020B0400000000000000" pitchFamily="50" charset="-128"/>
                <a:ea typeface="游ゴシック" panose="020B0400000000000000" pitchFamily="50" charset="-128"/>
              </a:rPr>
              <a:t>×</a:t>
            </a:r>
            <a:r>
              <a:rPr lang="zh-TW" altLang="en-US" sz="900" dirty="0">
                <a:latin typeface="游ゴシック" panose="020B0400000000000000" pitchFamily="50" charset="-128"/>
                <a:ea typeface="游ゴシック" panose="020B0400000000000000" pitchFamily="50" charset="-128"/>
              </a:rPr>
              <a:t>　次期電子申請</a:t>
            </a:r>
            <a:r>
              <a:rPr lang="zh-TW" altLang="en-US" sz="900" dirty="0" smtClean="0">
                <a:latin typeface="游ゴシック" panose="020B0400000000000000" pitchFamily="50" charset="-128"/>
                <a:ea typeface="游ゴシック" panose="020B0400000000000000" pitchFamily="50" charset="-128"/>
              </a:rPr>
              <a:t>利用者数</a:t>
            </a:r>
            <a:endParaRPr lang="en-US" altLang="zh-TW" sz="900" dirty="0" smtClean="0">
              <a:latin typeface="游ゴシック" panose="020B0400000000000000" pitchFamily="50" charset="-128"/>
              <a:ea typeface="游ゴシック" panose="020B0400000000000000" pitchFamily="50" charset="-128"/>
            </a:endParaRPr>
          </a:p>
          <a:p>
            <a:r>
              <a:rPr lang="zh-TW" altLang="en-US" sz="900" dirty="0" smtClean="0">
                <a:latin typeface="游ゴシック" panose="020B0400000000000000" pitchFamily="50" charset="-128"/>
                <a:ea typeface="游ゴシック" panose="020B0400000000000000" pitchFamily="50" charset="-128"/>
              </a:rPr>
              <a:t> </a:t>
            </a:r>
            <a:endParaRPr lang="en-US" altLang="ja-JP" sz="900" dirty="0">
              <a:latin typeface="游ゴシック" panose="020B0400000000000000" pitchFamily="50" charset="-128"/>
              <a:ea typeface="游ゴシック" panose="020B0400000000000000" pitchFamily="50" charset="-128"/>
            </a:endParaRPr>
          </a:p>
          <a:p>
            <a:r>
              <a:rPr lang="en-US" altLang="ja-JP" sz="900" dirty="0" smtClean="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損失効果</a:t>
            </a:r>
            <a:r>
              <a:rPr lang="en-US" altLang="ja-JP" sz="900" dirty="0">
                <a:latin typeface="游ゴシック" panose="020B0400000000000000" pitchFamily="50" charset="-128"/>
                <a:ea typeface="游ゴシック" panose="020B0400000000000000" pitchFamily="50" charset="-128"/>
              </a:rPr>
              <a:t>】</a:t>
            </a:r>
          </a:p>
          <a:p>
            <a:r>
              <a:rPr lang="ja-JP" altLang="en-US" sz="900" dirty="0" smtClean="0">
                <a:latin typeface="游ゴシック" panose="020B0400000000000000" pitchFamily="50" charset="-128"/>
                <a:ea typeface="游ゴシック" panose="020B0400000000000000" pitchFamily="50" charset="-128"/>
              </a:rPr>
              <a:t>人件費</a:t>
            </a:r>
            <a:endParaRPr lang="en-US" altLang="ja-JP" sz="900" dirty="0" smtClean="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ja-JP" altLang="en-US" sz="900" dirty="0" smtClean="0">
                <a:latin typeface="游ゴシック" panose="020B0400000000000000" pitchFamily="50" charset="-128"/>
                <a:ea typeface="游ゴシック" panose="020B0400000000000000" pitchFamily="50" charset="-128"/>
              </a:rPr>
              <a:t>　窓口での手続きに要する時間</a:t>
            </a:r>
            <a:r>
              <a:rPr lang="en-US" altLang="ja-JP" sz="900" baseline="30000" dirty="0" smtClean="0">
                <a:latin typeface="游ゴシック" panose="020B0400000000000000" pitchFamily="50" charset="-128"/>
                <a:ea typeface="游ゴシック" panose="020B0400000000000000" pitchFamily="50" charset="-128"/>
              </a:rPr>
              <a:t>※1</a:t>
            </a:r>
            <a:r>
              <a:rPr lang="ja-JP" altLang="en-US" sz="900" dirty="0" smtClean="0">
                <a:latin typeface="游ゴシック" panose="020B0400000000000000" pitchFamily="50" charset="-128"/>
                <a:ea typeface="游ゴシック" panose="020B0400000000000000" pitchFamily="50" charset="-128"/>
              </a:rPr>
              <a:t>　</a:t>
            </a:r>
            <a:r>
              <a:rPr lang="en-US" altLang="ja-JP" sz="900" dirty="0" smtClean="0">
                <a:latin typeface="游ゴシック" panose="020B0400000000000000" pitchFamily="50" charset="-128"/>
                <a:ea typeface="游ゴシック" panose="020B0400000000000000" pitchFamily="50" charset="-128"/>
              </a:rPr>
              <a:t>×</a:t>
            </a:r>
            <a:r>
              <a:rPr lang="ja-JP" altLang="en-US" sz="900" dirty="0" smtClean="0">
                <a:latin typeface="游ゴシック" panose="020B0400000000000000" pitchFamily="50" charset="-128"/>
                <a:ea typeface="游ゴシック" panose="020B0400000000000000" pitchFamily="50" charset="-128"/>
              </a:rPr>
              <a:t>　時間単価の人件費</a:t>
            </a:r>
            <a:r>
              <a:rPr lang="en-US" altLang="ja-JP" sz="900" baseline="30000" dirty="0" smtClean="0">
                <a:latin typeface="游ゴシック" panose="020B0400000000000000" pitchFamily="50" charset="-128"/>
                <a:ea typeface="游ゴシック" panose="020B0400000000000000" pitchFamily="50" charset="-128"/>
              </a:rPr>
              <a:t>※2</a:t>
            </a:r>
          </a:p>
          <a:p>
            <a:pPr fontAlgn="auto">
              <a:spcBef>
                <a:spcPts val="0"/>
              </a:spcBef>
              <a:spcAft>
                <a:spcPts val="0"/>
              </a:spcAft>
              <a:defRPr/>
            </a:pPr>
            <a:endParaRPr lang="en-US" altLang="ja-JP" sz="5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800" dirty="0" smtClean="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1</a:t>
            </a:r>
            <a:r>
              <a:rPr lang="ja-JP" altLang="en-US" sz="800" dirty="0">
                <a:latin typeface="游ゴシック" panose="020B0400000000000000" pitchFamily="50" charset="-128"/>
                <a:ea typeface="游ゴシック" panose="020B0400000000000000" pitchFamily="50" charset="-128"/>
              </a:rPr>
              <a:t>　窓口での待ち時間 ＋ 申請書記入時間</a:t>
            </a:r>
            <a:r>
              <a:rPr lang="en-US" altLang="ja-JP" sz="800" dirty="0">
                <a:latin typeface="游ゴシック" panose="020B0400000000000000" pitchFamily="50" charset="-128"/>
                <a:ea typeface="游ゴシック" panose="020B0400000000000000" pitchFamily="50" charset="-128"/>
              </a:rPr>
              <a:t> </a:t>
            </a:r>
            <a:r>
              <a:rPr lang="ja-JP" altLang="en-US" sz="800" dirty="0">
                <a:latin typeface="游ゴシック" panose="020B0400000000000000" pitchFamily="50" charset="-128"/>
                <a:ea typeface="游ゴシック" panose="020B0400000000000000" pitchFamily="50" charset="-128"/>
              </a:rPr>
              <a:t>－ 申請情報入力時間</a:t>
            </a:r>
            <a:endParaRPr lang="en-US" altLang="ja-JP" sz="8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800" dirty="0" smtClean="0">
                <a:latin typeface="游ゴシック" panose="020B0400000000000000" pitchFamily="50" charset="-128"/>
                <a:ea typeface="游ゴシック" panose="020B0400000000000000" pitchFamily="50" charset="-128"/>
              </a:rPr>
              <a:t>	※</a:t>
            </a:r>
            <a:r>
              <a:rPr lang="en-US" altLang="ja-JP" sz="800" dirty="0">
                <a:latin typeface="游ゴシック" panose="020B0400000000000000" pitchFamily="50" charset="-128"/>
                <a:ea typeface="游ゴシック" panose="020B0400000000000000" pitchFamily="50" charset="-128"/>
              </a:rPr>
              <a:t>2</a:t>
            </a:r>
            <a:r>
              <a:rPr lang="ja-JP" altLang="en-US" sz="800" dirty="0">
                <a:latin typeface="游ゴシック" panose="020B0400000000000000" pitchFamily="50" charset="-128"/>
                <a:ea typeface="游ゴシック" panose="020B0400000000000000" pitchFamily="50" charset="-128"/>
              </a:rPr>
              <a:t>　大阪市のサラリーマンの平均年収から</a:t>
            </a:r>
            <a:r>
              <a:rPr lang="en-US" altLang="ja-JP" sz="800" dirty="0">
                <a:latin typeface="游ゴシック" panose="020B0400000000000000" pitchFamily="50" charset="-128"/>
                <a:ea typeface="游ゴシック" panose="020B0400000000000000" pitchFamily="50" charset="-128"/>
              </a:rPr>
              <a:t>1</a:t>
            </a:r>
            <a:r>
              <a:rPr lang="ja-JP" altLang="en-US" sz="800" dirty="0">
                <a:latin typeface="游ゴシック" panose="020B0400000000000000" pitchFamily="50" charset="-128"/>
                <a:ea typeface="游ゴシック" panose="020B0400000000000000" pitchFamily="50" charset="-128"/>
              </a:rPr>
              <a:t>時間あたりの金額を算出</a:t>
            </a:r>
            <a:endParaRPr lang="en-US" altLang="ja-JP" sz="800" dirty="0">
              <a:latin typeface="游ゴシック" panose="020B0400000000000000" pitchFamily="50" charset="-128"/>
              <a:ea typeface="游ゴシック" panose="020B0400000000000000" pitchFamily="50" charset="-128"/>
            </a:endParaRPr>
          </a:p>
          <a:p>
            <a:endParaRPr lang="en-US" altLang="ja-JP" sz="900" dirty="0">
              <a:latin typeface="游ゴシック" panose="020B0400000000000000" pitchFamily="50" charset="-128"/>
              <a:ea typeface="游ゴシック" panose="020B0400000000000000" pitchFamily="50" charset="-128"/>
            </a:endParaRPr>
          </a:p>
          <a:p>
            <a:r>
              <a:rPr lang="ja-JP" altLang="en-US" sz="900" dirty="0" smtClean="0">
                <a:latin typeface="游ゴシック" panose="020B0400000000000000" pitchFamily="50" charset="-128"/>
                <a:ea typeface="游ゴシック" panose="020B0400000000000000" pitchFamily="50" charset="-128"/>
              </a:rPr>
              <a:t>諸経費</a:t>
            </a:r>
            <a:r>
              <a:rPr lang="ja-JP" altLang="en-US" sz="900" dirty="0">
                <a:latin typeface="游ゴシック" panose="020B0400000000000000" pitchFamily="50" charset="-128"/>
                <a:ea typeface="游ゴシック" panose="020B0400000000000000" pitchFamily="50" charset="-128"/>
              </a:rPr>
              <a:t>（区役所までの移動費用等）</a:t>
            </a:r>
          </a:p>
          <a:p>
            <a:pPr fontAlgn="auto">
              <a:spcBef>
                <a:spcPts val="0"/>
              </a:spcBef>
              <a:spcAft>
                <a:spcPts val="0"/>
              </a:spcAft>
              <a:defRPr/>
            </a:pPr>
            <a:r>
              <a:rPr lang="ja-JP" altLang="en-US" sz="900" dirty="0">
                <a:latin typeface="游ゴシック" panose="020B0400000000000000" pitchFamily="50" charset="-128"/>
                <a:ea typeface="游ゴシック" panose="020B0400000000000000" pitchFamily="50" charset="-128"/>
              </a:rPr>
              <a:t>　</a:t>
            </a:r>
            <a:r>
              <a:rPr lang="ja-JP" altLang="en-US" sz="900" dirty="0" smtClean="0">
                <a:latin typeface="游ゴシック" panose="020B0400000000000000" pitchFamily="50" charset="-128"/>
                <a:ea typeface="游ゴシック" panose="020B0400000000000000" pitchFamily="50" charset="-128"/>
              </a:rPr>
              <a:t>区</a:t>
            </a:r>
            <a:r>
              <a:rPr lang="ja-JP" altLang="en-US" sz="900" dirty="0">
                <a:latin typeface="游ゴシック" panose="020B0400000000000000" pitchFamily="50" charset="-128"/>
                <a:ea typeface="游ゴシック" panose="020B0400000000000000" pitchFamily="50" charset="-128"/>
              </a:rPr>
              <a:t>役所までの移動費用（電車第等） － 書類の郵送代</a:t>
            </a:r>
            <a:endParaRPr lang="en-US" altLang="ja-JP" sz="9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endParaRPr lang="en-US" altLang="ja-JP" sz="900" dirty="0">
              <a:latin typeface="游ゴシック" panose="020B0400000000000000" pitchFamily="50" charset="-128"/>
              <a:ea typeface="游ゴシック" panose="020B0400000000000000" pitchFamily="50" charset="-128"/>
            </a:endParaRPr>
          </a:p>
          <a:p>
            <a:pPr fontAlgn="auto">
              <a:spcBef>
                <a:spcPts val="0"/>
              </a:spcBef>
              <a:spcAft>
                <a:spcPts val="0"/>
              </a:spcAft>
              <a:defRPr/>
            </a:pPr>
            <a:r>
              <a:rPr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次期電子申請利用者数</a:t>
            </a:r>
            <a:r>
              <a:rPr lang="en-US" altLang="ja-JP" sz="900" dirty="0">
                <a:latin typeface="游ゴシック" panose="020B0400000000000000" pitchFamily="50" charset="-128"/>
                <a:ea typeface="游ゴシック" panose="020B0400000000000000" pitchFamily="50" charset="-128"/>
              </a:rPr>
              <a:t>】</a:t>
            </a:r>
          </a:p>
          <a:p>
            <a:pPr fontAlgn="auto">
              <a:spcBef>
                <a:spcPts val="0"/>
              </a:spcBef>
              <a:spcAft>
                <a:spcPts val="0"/>
              </a:spcAft>
              <a:defRPr/>
            </a:pP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個人番号カードの普及率を</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10%</a:t>
            </a:r>
            <a:r>
              <a:rPr kumimoji="0" lang="ja-JP" altLang="en-US" sz="900" dirty="0" err="1">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20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30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％の</a:t>
            </a:r>
            <a:r>
              <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rPr>
              <a:t>3</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段階で設定し</a:t>
            </a:r>
            <a:r>
              <a:rPr kumimoji="0" lang="ja-JP" altLang="en-US" sz="900" dirty="0" smtClean="0">
                <a:latin typeface="游ゴシック" panose="020B0400000000000000" pitchFamily="50" charset="-128"/>
                <a:ea typeface="游ゴシック" panose="020B0400000000000000" pitchFamily="50" charset="-128"/>
                <a:cs typeface="Meiryo UI" panose="020B0604030504040204" pitchFamily="50" charset="-128"/>
              </a:rPr>
              <a:t>、</a:t>
            </a:r>
            <a:r>
              <a:rPr kumimoji="0" lang="en-US" altLang="ja-JP" sz="900" dirty="0" smtClean="0">
                <a:latin typeface="游ゴシック" panose="020B0400000000000000" pitchFamily="50" charset="-128"/>
                <a:ea typeface="游ゴシック" panose="020B0400000000000000" pitchFamily="50" charset="-128"/>
                <a:cs typeface="Meiryo UI" panose="020B0604030504040204" pitchFamily="50" charset="-128"/>
              </a:rPr>
              <a:t>15</a:t>
            </a:r>
            <a:r>
              <a:rPr kumimoji="0" lang="ja-JP" altLang="en-US" sz="900" dirty="0" smtClean="0">
                <a:latin typeface="游ゴシック" panose="020B0400000000000000" pitchFamily="50" charset="-128"/>
                <a:ea typeface="游ゴシック" panose="020B0400000000000000" pitchFamily="50" charset="-128"/>
                <a:cs typeface="Meiryo UI" panose="020B0604030504040204" pitchFamily="50" charset="-128"/>
              </a:rPr>
              <a:t>歳から</a:t>
            </a:r>
            <a:r>
              <a:rPr kumimoji="0" lang="en-US" altLang="ja-JP" sz="900" dirty="0" smtClean="0">
                <a:latin typeface="游ゴシック" panose="020B0400000000000000" pitchFamily="50" charset="-128"/>
                <a:ea typeface="游ゴシック" panose="020B0400000000000000" pitchFamily="50" charset="-128"/>
                <a:cs typeface="Meiryo UI" panose="020B0604030504040204" pitchFamily="50" charset="-128"/>
              </a:rPr>
              <a:t>70</a:t>
            </a:r>
            <a:r>
              <a:rPr kumimoji="0" lang="ja-JP" altLang="en-US" sz="900" dirty="0">
                <a:latin typeface="游ゴシック" panose="020B0400000000000000" pitchFamily="50" charset="-128"/>
                <a:ea typeface="游ゴシック" panose="020B0400000000000000" pitchFamily="50" charset="-128"/>
                <a:cs typeface="Meiryo UI" panose="020B0604030504040204" pitchFamily="50" charset="-128"/>
              </a:rPr>
              <a:t>歳までの市民を対象とする</a:t>
            </a:r>
            <a:endPar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endParaRPr>
          </a:p>
          <a:p>
            <a:pPr fontAlgn="auto">
              <a:spcBef>
                <a:spcPts val="0"/>
              </a:spcBef>
              <a:spcAft>
                <a:spcPts val="0"/>
              </a:spcAft>
              <a:defRPr/>
            </a:pPr>
            <a:r>
              <a:rPr lang="ja-JP" altLang="en-US" sz="900" dirty="0" smtClean="0">
                <a:latin typeface="游ゴシック" panose="020B0400000000000000" pitchFamily="50" charset="-128"/>
                <a:ea typeface="游ゴシック" panose="020B0400000000000000" pitchFamily="50" charset="-128"/>
              </a:rPr>
              <a:t>⇒利用者数 </a:t>
            </a:r>
            <a:r>
              <a:rPr lang="ja-JP" altLang="en-US" sz="900" dirty="0">
                <a:latin typeface="游ゴシック" panose="020B0400000000000000" pitchFamily="50" charset="-128"/>
                <a:ea typeface="游ゴシック" panose="020B0400000000000000" pitchFamily="50" charset="-128"/>
              </a:rPr>
              <a:t>＝ 大阪市</a:t>
            </a:r>
            <a:r>
              <a:rPr lang="ja-JP" altLang="en-US" sz="900" dirty="0" smtClean="0">
                <a:latin typeface="游ゴシック" panose="020B0400000000000000" pitchFamily="50" charset="-128"/>
                <a:ea typeface="游ゴシック" panose="020B0400000000000000" pitchFamily="50" charset="-128"/>
              </a:rPr>
              <a:t>の</a:t>
            </a:r>
            <a:r>
              <a:rPr lang="en-US" altLang="ja-JP" sz="900" dirty="0" smtClean="0">
                <a:latin typeface="游ゴシック" panose="020B0400000000000000" pitchFamily="50" charset="-128"/>
                <a:ea typeface="游ゴシック" panose="020B0400000000000000" pitchFamily="50" charset="-128"/>
              </a:rPr>
              <a:t>15</a:t>
            </a:r>
            <a:r>
              <a:rPr lang="ja-JP" altLang="en-US" sz="900" dirty="0" smtClean="0">
                <a:latin typeface="游ゴシック" panose="020B0400000000000000" pitchFamily="50" charset="-128"/>
                <a:ea typeface="游ゴシック" panose="020B0400000000000000" pitchFamily="50" charset="-128"/>
              </a:rPr>
              <a:t>歳から</a:t>
            </a:r>
            <a:r>
              <a:rPr lang="en-US" altLang="ja-JP" sz="900" dirty="0" smtClean="0">
                <a:latin typeface="游ゴシック" panose="020B0400000000000000" pitchFamily="50" charset="-128"/>
                <a:ea typeface="游ゴシック" panose="020B0400000000000000" pitchFamily="50" charset="-128"/>
              </a:rPr>
              <a:t>70</a:t>
            </a:r>
            <a:r>
              <a:rPr lang="ja-JP" altLang="en-US" sz="900" dirty="0">
                <a:latin typeface="游ゴシック" panose="020B0400000000000000" pitchFamily="50" charset="-128"/>
                <a:ea typeface="游ゴシック" panose="020B0400000000000000" pitchFamily="50" charset="-128"/>
              </a:rPr>
              <a:t>歳までの人口 </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カード普及率</a:t>
            </a:r>
            <a:endParaRPr kumimoji="0" lang="en-US" altLang="ja-JP" sz="900" dirty="0">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9" name="正方形/長方形 8"/>
          <p:cNvSpPr/>
          <p:nvPr/>
        </p:nvSpPr>
        <p:spPr bwMode="auto">
          <a:xfrm>
            <a:off x="228045" y="1623131"/>
            <a:ext cx="288000" cy="1332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eaVert"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評価項目</a:t>
            </a:r>
          </a:p>
        </p:txBody>
      </p:sp>
      <p:sp>
        <p:nvSpPr>
          <p:cNvPr id="10" name="正方形/長方形 9"/>
          <p:cNvSpPr/>
          <p:nvPr/>
        </p:nvSpPr>
        <p:spPr bwMode="auto">
          <a:xfrm>
            <a:off x="228045" y="3014709"/>
            <a:ext cx="288000" cy="540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eaVert" wrap="none" lIns="72000" rIns="72000" rtlCol="0" anchor="ctr"/>
          <a:lstStyle/>
          <a:p>
            <a:pPr algn="ctr"/>
            <a:r>
              <a:rPr lang="ja-JP" altLang="en-US" sz="900" dirty="0">
                <a:latin typeface="游ゴシック" panose="020B0400000000000000" pitchFamily="50" charset="-128"/>
                <a:ea typeface="游ゴシック" panose="020B0400000000000000" pitchFamily="50" charset="-128"/>
              </a:rPr>
              <a:t>評価対象</a:t>
            </a:r>
          </a:p>
        </p:txBody>
      </p:sp>
      <p:cxnSp>
        <p:nvCxnSpPr>
          <p:cNvPr id="12" name="直線コネクタ 11"/>
          <p:cNvCxnSpPr/>
          <p:nvPr/>
        </p:nvCxnSpPr>
        <p:spPr bwMode="auto">
          <a:xfrm>
            <a:off x="227605" y="1514981"/>
            <a:ext cx="4128371"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p:cNvSpPr txBox="1"/>
          <p:nvPr/>
        </p:nvSpPr>
        <p:spPr>
          <a:xfrm>
            <a:off x="1930153" y="1268760"/>
            <a:ext cx="723275" cy="253916"/>
          </a:xfrm>
          <a:prstGeom prst="rect">
            <a:avLst/>
          </a:prstGeom>
          <a:noFill/>
        </p:spPr>
        <p:txBody>
          <a:bodyPr wrap="none" rtlCol="0">
            <a:spAutoFit/>
          </a:bodyPr>
          <a:lstStyle/>
          <a:p>
            <a:r>
              <a:rPr kumimoji="1" lang="ja-JP" altLang="en-US" sz="1050" dirty="0">
                <a:latin typeface="游ゴシック" panose="020B0400000000000000" pitchFamily="50" charset="-128"/>
                <a:ea typeface="游ゴシック" panose="020B0400000000000000" pitchFamily="50" charset="-128"/>
              </a:rPr>
              <a:t>評価方法</a:t>
            </a:r>
          </a:p>
        </p:txBody>
      </p:sp>
      <p:sp>
        <p:nvSpPr>
          <p:cNvPr id="19" name="正方形/長方形 33"/>
          <p:cNvSpPr>
            <a:spLocks noChangeArrowheads="1"/>
          </p:cNvSpPr>
          <p:nvPr/>
        </p:nvSpPr>
        <p:spPr bwMode="auto">
          <a:xfrm>
            <a:off x="1585099" y="1858851"/>
            <a:ext cx="2602945" cy="346013"/>
          </a:xfrm>
          <a:prstGeom prst="rect">
            <a:avLst/>
          </a:prstGeom>
          <a:solidFill>
            <a:schemeClr val="accent2">
              <a:lumMod val="20000"/>
              <a:lumOff val="8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marL="0" indent="0" algn="ctr">
              <a:spcBef>
                <a:spcPct val="50000"/>
              </a:spcBef>
              <a:buClr>
                <a:schemeClr val="bg2"/>
              </a:buClr>
            </a:pPr>
            <a:r>
              <a:rPr lang="ja-JP" altLang="en-US" sz="900" dirty="0" smtClean="0">
                <a:solidFill>
                  <a:schemeClr val="tx1"/>
                </a:solidFill>
                <a:latin typeface="游ゴシック" panose="020B0400000000000000" pitchFamily="50" charset="-128"/>
                <a:ea typeface="游ゴシック" panose="020B0400000000000000" pitchFamily="50" charset="-128"/>
              </a:rPr>
              <a:t>人件費</a:t>
            </a:r>
            <a:endParaRPr lang="en-US" altLang="ja-JP" sz="9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33"/>
          <p:cNvSpPr>
            <a:spLocks noChangeArrowheads="1"/>
          </p:cNvSpPr>
          <p:nvPr/>
        </p:nvSpPr>
        <p:spPr bwMode="auto">
          <a:xfrm>
            <a:off x="1585098" y="2383404"/>
            <a:ext cx="2602945" cy="341157"/>
          </a:xfrm>
          <a:prstGeom prst="rect">
            <a:avLst/>
          </a:prstGeom>
          <a:solidFill>
            <a:schemeClr val="accent2">
              <a:lumMod val="20000"/>
              <a:lumOff val="8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algn="ctr"/>
            <a:r>
              <a:rPr lang="ja-JP" altLang="en-US" sz="900" dirty="0" smtClean="0">
                <a:solidFill>
                  <a:schemeClr val="tx1"/>
                </a:solidFill>
                <a:latin typeface="游ゴシック" panose="020B0400000000000000" pitchFamily="50" charset="-128"/>
                <a:ea typeface="游ゴシック" panose="020B0400000000000000" pitchFamily="50" charset="-128"/>
              </a:rPr>
              <a:t>交通費等の諸経費</a:t>
            </a:r>
            <a:endParaRPr lang="ja-JP" altLang="en-US" sz="900" dirty="0">
              <a:solidFill>
                <a:schemeClr val="tx1"/>
              </a:solidFill>
              <a:latin typeface="游ゴシック" panose="020B0400000000000000" pitchFamily="50" charset="-128"/>
              <a:ea typeface="游ゴシック" panose="020B0400000000000000" pitchFamily="50" charset="-128"/>
            </a:endParaRPr>
          </a:p>
        </p:txBody>
      </p:sp>
      <p:sp>
        <p:nvSpPr>
          <p:cNvPr id="21" name="正方形/長方形 33"/>
          <p:cNvSpPr>
            <a:spLocks noChangeArrowheads="1"/>
          </p:cNvSpPr>
          <p:nvPr/>
        </p:nvSpPr>
        <p:spPr bwMode="auto">
          <a:xfrm>
            <a:off x="720075" y="1853700"/>
            <a:ext cx="720000" cy="870862"/>
          </a:xfrm>
          <a:prstGeom prst="rect">
            <a:avLst/>
          </a:prstGeom>
          <a:solidFill>
            <a:schemeClr val="accent2">
              <a:lumMod val="40000"/>
              <a:lumOff val="60000"/>
            </a:schemeClr>
          </a:solidFill>
          <a:ln w="9525">
            <a:solidFill>
              <a:schemeClr val="bg1">
                <a:lumMod val="50000"/>
              </a:schemeClr>
            </a:solidFill>
            <a:miter lim="800000"/>
            <a:headEnd/>
            <a:tailEnd/>
          </a:ln>
          <a:effectLst/>
          <a:extLst/>
        </p:spPr>
        <p:txBody>
          <a:bodyPr anchor="ctr"/>
          <a:lstStyle>
            <a:lvl1pPr marL="92075" indent="-92075">
              <a:defRPr sz="1200">
                <a:solidFill>
                  <a:schemeClr val="bg2"/>
                </a:solidFill>
                <a:latin typeface="ＭＳ Ｐゴシック" panose="020B0600070205080204" pitchFamily="50" charset="-128"/>
                <a:ea typeface="ＭＳ Ｐゴシック" panose="020B0600070205080204" pitchFamily="50" charset="-128"/>
              </a:defRPr>
            </a:lvl1pPr>
            <a:lvl2pPr marL="742950" indent="-285750">
              <a:defRPr sz="1200">
                <a:solidFill>
                  <a:schemeClr val="bg2"/>
                </a:solidFill>
                <a:latin typeface="ＭＳ Ｐゴシック" panose="020B0600070205080204" pitchFamily="50" charset="-128"/>
                <a:ea typeface="ＭＳ Ｐゴシック" panose="020B0600070205080204" pitchFamily="50" charset="-128"/>
              </a:defRPr>
            </a:lvl2pPr>
            <a:lvl3pPr marL="1143000" indent="-228600">
              <a:defRPr sz="1200">
                <a:solidFill>
                  <a:schemeClr val="bg2"/>
                </a:solidFill>
                <a:latin typeface="ＭＳ Ｐゴシック" panose="020B0600070205080204" pitchFamily="50" charset="-128"/>
                <a:ea typeface="ＭＳ Ｐゴシック" panose="020B0600070205080204" pitchFamily="50" charset="-128"/>
              </a:defRPr>
            </a:lvl3pPr>
            <a:lvl4pPr marL="1600200" indent="-228600">
              <a:defRPr sz="1200">
                <a:solidFill>
                  <a:schemeClr val="bg2"/>
                </a:solidFill>
                <a:latin typeface="ＭＳ Ｐゴシック" panose="020B0600070205080204" pitchFamily="50" charset="-128"/>
                <a:ea typeface="ＭＳ Ｐゴシック" panose="020B0600070205080204" pitchFamily="50" charset="-128"/>
              </a:defRPr>
            </a:lvl4pPr>
            <a:lvl5pPr marL="2057400" indent="-228600">
              <a:defRPr sz="1200">
                <a:solidFill>
                  <a:schemeClr val="bg2"/>
                </a:solidFill>
                <a:latin typeface="ＭＳ Ｐゴシック" panose="020B0600070205080204" pitchFamily="50" charset="-128"/>
                <a:ea typeface="ＭＳ Ｐゴシック" panose="020B0600070205080204" pitchFamily="50" charset="-128"/>
              </a:defRPr>
            </a:lvl5pPr>
            <a:lvl6pPr marL="25146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6pPr>
            <a:lvl7pPr marL="29718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7pPr>
            <a:lvl8pPr marL="34290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8pPr>
            <a:lvl9pPr marL="3886200" indent="-228600" eaLnBrk="0" fontAlgn="base" hangingPunct="0">
              <a:spcBef>
                <a:spcPct val="0"/>
              </a:spcBef>
              <a:spcAft>
                <a:spcPct val="0"/>
              </a:spcAft>
              <a:defRPr sz="1200">
                <a:solidFill>
                  <a:schemeClr val="bg2"/>
                </a:solidFill>
                <a:latin typeface="ＭＳ Ｐゴシック" panose="020B0600070205080204" pitchFamily="50" charset="-128"/>
                <a:ea typeface="ＭＳ Ｐゴシック" panose="020B0600070205080204" pitchFamily="50" charset="-128"/>
              </a:defRPr>
            </a:lvl9pPr>
          </a:lstStyle>
          <a:p>
            <a:pPr marL="0" indent="0" algn="ctr">
              <a:spcBef>
                <a:spcPct val="50000"/>
              </a:spcBef>
              <a:buClr>
                <a:schemeClr val="bg2"/>
              </a:buClr>
            </a:pPr>
            <a:r>
              <a:rPr lang="ja-JP" altLang="en-US" sz="900" dirty="0">
                <a:solidFill>
                  <a:schemeClr val="tx1"/>
                </a:solidFill>
                <a:latin typeface="游ゴシック" panose="020B0400000000000000" pitchFamily="50" charset="-128"/>
                <a:ea typeface="游ゴシック" panose="020B0400000000000000" pitchFamily="50" charset="-128"/>
              </a:rPr>
              <a:t>損失費用</a:t>
            </a:r>
            <a:endParaRPr lang="en-US" altLang="ja-JP" sz="900" dirty="0">
              <a:solidFill>
                <a:schemeClr val="tx1"/>
              </a:solidFill>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a:blip r:embed="rId2"/>
          <a:stretch>
            <a:fillRect/>
          </a:stretch>
        </p:blipFill>
        <p:spPr>
          <a:xfrm>
            <a:off x="4571656" y="1623131"/>
            <a:ext cx="4216287" cy="2636920"/>
          </a:xfrm>
          <a:prstGeom prst="rect">
            <a:avLst/>
          </a:prstGeom>
          <a:ln>
            <a:solidFill>
              <a:schemeClr val="tx1">
                <a:lumMod val="50000"/>
                <a:lumOff val="50000"/>
              </a:schemeClr>
            </a:solidFill>
          </a:ln>
        </p:spPr>
      </p:pic>
      <p:cxnSp>
        <p:nvCxnSpPr>
          <p:cNvPr id="23" name="直線コネクタ 22"/>
          <p:cNvCxnSpPr/>
          <p:nvPr/>
        </p:nvCxnSpPr>
        <p:spPr bwMode="auto">
          <a:xfrm>
            <a:off x="4571999" y="1514981"/>
            <a:ext cx="42156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テキスト ボックス 23"/>
          <p:cNvSpPr txBox="1"/>
          <p:nvPr/>
        </p:nvSpPr>
        <p:spPr>
          <a:xfrm>
            <a:off x="5644901" y="1268760"/>
            <a:ext cx="2204450" cy="253916"/>
          </a:xfrm>
          <a:prstGeom prst="rect">
            <a:avLst/>
          </a:prstGeom>
          <a:noFill/>
        </p:spPr>
        <p:txBody>
          <a:bodyPr wrap="none" rtlCol="0">
            <a:spAutoFit/>
          </a:bodyPr>
          <a:lstStyle/>
          <a:p>
            <a:r>
              <a:rPr lang="ja-JP" altLang="en-US" sz="1050" dirty="0">
                <a:latin typeface="游ゴシック" panose="020B0400000000000000" pitchFamily="50" charset="-128"/>
                <a:ea typeface="游ゴシック" panose="020B0400000000000000" pitchFamily="50" charset="-128"/>
              </a:rPr>
              <a:t>機会損失（損失費用）の試算結果</a:t>
            </a:r>
            <a:endParaRPr kumimoji="1" lang="ja-JP" altLang="en-US" sz="1050" dirty="0">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4403569" y="4269740"/>
            <a:ext cx="4572000" cy="215444"/>
          </a:xfrm>
          <a:prstGeom prst="rect">
            <a:avLst/>
          </a:prstGeom>
        </p:spPr>
        <p:txBody>
          <a:bodyPr>
            <a:spAutoFit/>
          </a:bodyPr>
          <a:lstStyle/>
          <a:p>
            <a:pPr marL="0" indent="0" algn="r">
              <a:spcBef>
                <a:spcPts val="0"/>
              </a:spcBef>
              <a:buNone/>
            </a:pPr>
            <a:r>
              <a:rPr lang="ja-JP" altLang="en-US" sz="800" dirty="0">
                <a:latin typeface="游ゴシック" panose="020B0400000000000000" pitchFamily="50" charset="-128"/>
                <a:ea typeface="游ゴシック" panose="020B0400000000000000" pitchFamily="50" charset="-128"/>
              </a:rPr>
              <a:t>（</a:t>
            </a:r>
            <a:r>
              <a:rPr lang="en-US" altLang="ja-JP" sz="800" dirty="0">
                <a:latin typeface="游ゴシック" panose="020B0400000000000000" pitchFamily="50" charset="-128"/>
                <a:ea typeface="游ゴシック" panose="020B0400000000000000" pitchFamily="50" charset="-128"/>
              </a:rPr>
              <a:t>※</a:t>
            </a:r>
            <a:r>
              <a:rPr lang="ja-JP" altLang="en-US" sz="800" dirty="0">
                <a:latin typeface="游ゴシック" panose="020B0400000000000000" pitchFamily="50" charset="-128"/>
                <a:ea typeface="游ゴシック" panose="020B0400000000000000" pitchFamily="50" charset="-128"/>
              </a:rPr>
              <a:t>）次期電子申請システム</a:t>
            </a:r>
            <a:r>
              <a:rPr lang="ja-JP" altLang="en-US" sz="800" dirty="0" smtClean="0">
                <a:latin typeface="游ゴシック" panose="020B0400000000000000" pitchFamily="50" charset="-128"/>
                <a:ea typeface="游ゴシック" panose="020B0400000000000000" pitchFamily="50" charset="-128"/>
              </a:rPr>
              <a:t>で個人</a:t>
            </a:r>
            <a:r>
              <a:rPr lang="ja-JP" altLang="en-US" sz="800" dirty="0">
                <a:latin typeface="游ゴシック" panose="020B0400000000000000" pitchFamily="50" charset="-128"/>
                <a:ea typeface="游ゴシック" panose="020B0400000000000000" pitchFamily="50" charset="-128"/>
              </a:rPr>
              <a:t>番号</a:t>
            </a:r>
            <a:r>
              <a:rPr lang="ja-JP" altLang="en-US" sz="800" dirty="0" smtClean="0">
                <a:latin typeface="游ゴシック" panose="020B0400000000000000" pitchFamily="50" charset="-128"/>
                <a:ea typeface="游ゴシック" panose="020B0400000000000000" pitchFamily="50" charset="-128"/>
              </a:rPr>
              <a:t>カード</a:t>
            </a:r>
            <a:r>
              <a:rPr lang="ja-JP" altLang="en-US" sz="800" dirty="0">
                <a:latin typeface="游ゴシック" panose="020B0400000000000000" pitchFamily="50" charset="-128"/>
                <a:ea typeface="游ゴシック" panose="020B0400000000000000" pitchFamily="50" charset="-128"/>
              </a:rPr>
              <a:t>の公的個人認証を利用すると仮定</a:t>
            </a:r>
            <a:endParaRPr lang="en-US" altLang="ja-JP" sz="800" dirty="0">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40</a:t>
            </a:r>
            <a:endParaRPr kumimoji="1" lang="ja-JP" altLang="en-US" sz="1200" dirty="0"/>
          </a:p>
        </p:txBody>
      </p:sp>
      <p:sp>
        <p:nvSpPr>
          <p:cNvPr id="18"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機会損失における試算結果</a:t>
            </a:r>
          </a:p>
        </p:txBody>
      </p:sp>
    </p:spTree>
    <p:extLst>
      <p:ext uri="{BB962C8B-B14F-4D97-AF65-F5344CB8AC3E}">
        <p14:creationId xmlns:p14="http://schemas.microsoft.com/office/powerpoint/2010/main" val="276626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９</a:t>
            </a:r>
            <a:r>
              <a:rPr lang="ja-JP" altLang="en-US" sz="1800" b="1" dirty="0" smtClean="0">
                <a:solidFill>
                  <a:schemeClr val="bg2"/>
                </a:solidFill>
                <a:latin typeface="游ゴシック" panose="020B0400000000000000" pitchFamily="50" charset="-128"/>
                <a:ea typeface="游ゴシック" panose="020B0400000000000000" pitchFamily="50" charset="-128"/>
              </a:rPr>
              <a:t>．推進体制について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13" name="正方形/長方形 12"/>
          <p:cNvSpPr/>
          <p:nvPr/>
        </p:nvSpPr>
        <p:spPr bwMode="auto">
          <a:xfrm>
            <a:off x="0" y="986457"/>
            <a:ext cx="9144000" cy="805079"/>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spcBef>
                <a:spcPts val="0"/>
              </a:spcBef>
            </a:pPr>
            <a:r>
              <a:rPr lang="ja-JP" altLang="en-US" sz="2400" dirty="0" smtClean="0">
                <a:latin typeface="游ゴシック" panose="020B0400000000000000" pitchFamily="50" charset="-128"/>
                <a:ea typeface="游ゴシック" panose="020B0400000000000000" pitchFamily="50" charset="-128"/>
              </a:rPr>
              <a:t>　本取組みは、ＩＣＴ戦略室・市政改革室を中心に連携、協力</a:t>
            </a:r>
            <a:r>
              <a:rPr lang="ja-JP" altLang="en-US" sz="2400" dirty="0">
                <a:latin typeface="游ゴシック" panose="020B0400000000000000" pitchFamily="50" charset="-128"/>
                <a:ea typeface="游ゴシック" panose="020B0400000000000000" pitchFamily="50" charset="-128"/>
              </a:rPr>
              <a:t>を図りつつ、各々が主体的に実施</a:t>
            </a:r>
            <a:r>
              <a:rPr lang="ja-JP" altLang="en-US" sz="2400" dirty="0" smtClean="0">
                <a:latin typeface="游ゴシック" panose="020B0400000000000000" pitchFamily="50" charset="-128"/>
                <a:ea typeface="游ゴシック" panose="020B0400000000000000" pitchFamily="50" charset="-128"/>
              </a:rPr>
              <a:t>することとする。</a:t>
            </a:r>
            <a:endParaRPr lang="en-US" altLang="ja-JP" sz="2400" dirty="0">
              <a:latin typeface="游ゴシック" panose="020B0400000000000000" pitchFamily="50" charset="-128"/>
              <a:ea typeface="游ゴシック" panose="020B0400000000000000" pitchFamily="50" charset="-128"/>
            </a:endParaRPr>
          </a:p>
        </p:txBody>
      </p:sp>
      <p:sp>
        <p:nvSpPr>
          <p:cNvPr id="14" name="角丸四角形 13"/>
          <p:cNvSpPr/>
          <p:nvPr/>
        </p:nvSpPr>
        <p:spPr bwMode="auto">
          <a:xfrm>
            <a:off x="4788024" y="4436987"/>
            <a:ext cx="3859138"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市政改革室</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smtClean="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a:latin typeface="游ゴシック" panose="020B0400000000000000" pitchFamily="50" charset="-128"/>
                <a:ea typeface="游ゴシック" panose="020B0400000000000000" pitchFamily="50" charset="-128"/>
              </a:rPr>
              <a:t>オンライン化を促進する</a:t>
            </a:r>
            <a:r>
              <a:rPr lang="ja-JP" altLang="en-US" sz="1400" dirty="0" smtClean="0">
                <a:latin typeface="游ゴシック" panose="020B0400000000000000" pitchFamily="50" charset="-128"/>
                <a:ea typeface="游ゴシック" panose="020B0400000000000000" pitchFamily="50" charset="-128"/>
              </a:rPr>
              <a:t>業務改革</a:t>
            </a:r>
            <a:endParaRPr lang="en-US" altLang="ja-JP" sz="1400" dirty="0" smtClean="0">
              <a:latin typeface="游ゴシック" panose="020B0400000000000000" pitchFamily="50" charset="-128"/>
              <a:ea typeface="游ゴシック" panose="020B0400000000000000" pitchFamily="50" charset="-128"/>
            </a:endParaRPr>
          </a:p>
        </p:txBody>
      </p:sp>
      <p:sp>
        <p:nvSpPr>
          <p:cNvPr id="15" name="角丸四角形 14"/>
          <p:cNvSpPr/>
          <p:nvPr/>
        </p:nvSpPr>
        <p:spPr bwMode="auto">
          <a:xfrm>
            <a:off x="2502469" y="2047473"/>
            <a:ext cx="3855084"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en-US" altLang="ja-JP" sz="2000" dirty="0">
                <a:solidFill>
                  <a:srgbClr val="FF0000"/>
                </a:solidFill>
                <a:latin typeface="游ゴシック" panose="020B0400000000000000" pitchFamily="50" charset="-128"/>
                <a:ea typeface="游ゴシック" panose="020B0400000000000000" pitchFamily="50" charset="-128"/>
              </a:rPr>
              <a:t>ICT</a:t>
            </a:r>
            <a:r>
              <a:rPr lang="ja-JP" altLang="en-US" sz="2000" dirty="0">
                <a:solidFill>
                  <a:srgbClr val="FF0000"/>
                </a:solidFill>
                <a:latin typeface="游ゴシック" panose="020B0400000000000000" pitchFamily="50" charset="-128"/>
                <a:ea typeface="游ゴシック" panose="020B0400000000000000" pitchFamily="50" charset="-128"/>
              </a:rPr>
              <a:t>戦略室</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a:latin typeface="游ゴシック" panose="020B0400000000000000" pitchFamily="50" charset="-128"/>
                <a:ea typeface="游ゴシック" panose="020B0400000000000000" pitchFamily="50" charset="-128"/>
              </a:rPr>
              <a:t>電子申請システム</a:t>
            </a:r>
            <a:r>
              <a:rPr lang="ja-JP" altLang="en-US" sz="1400" dirty="0" smtClean="0">
                <a:latin typeface="游ゴシック" panose="020B0400000000000000" pitchFamily="50" charset="-128"/>
                <a:ea typeface="游ゴシック" panose="020B0400000000000000" pitchFamily="50" charset="-128"/>
              </a:rPr>
              <a:t>構築</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業務システム間連携の検討</a:t>
            </a:r>
            <a:endParaRPr lang="en-US" altLang="ja-JP" sz="1400" dirty="0" smtClean="0">
              <a:latin typeface="游ゴシック" panose="020B0400000000000000" pitchFamily="50" charset="-128"/>
              <a:ea typeface="游ゴシック" panose="020B0400000000000000" pitchFamily="50" charset="-128"/>
            </a:endParaRPr>
          </a:p>
        </p:txBody>
      </p:sp>
      <p:sp>
        <p:nvSpPr>
          <p:cNvPr id="16" name="角丸四角形 15"/>
          <p:cNvSpPr/>
          <p:nvPr/>
        </p:nvSpPr>
        <p:spPr bwMode="auto">
          <a:xfrm>
            <a:off x="212860" y="4436987"/>
            <a:ext cx="3859138" cy="1899905"/>
          </a:xfrm>
          <a:prstGeom prst="roundRect">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各所属</a:t>
            </a:r>
            <a:endParaRPr lang="en-US" altLang="ja-JP" sz="2000" dirty="0">
              <a:solidFill>
                <a:srgbClr val="FF0000"/>
              </a:solidFill>
              <a:latin typeface="游ゴシック" panose="020B0400000000000000" pitchFamily="50" charset="-128"/>
              <a:ea typeface="游ゴシック" panose="020B0400000000000000" pitchFamily="50" charset="-128"/>
            </a:endParaRPr>
          </a:p>
          <a:p>
            <a:pPr>
              <a:spcBef>
                <a:spcPts val="0"/>
              </a:spcBef>
            </a:pPr>
            <a:endParaRPr lang="en-US" altLang="ja-JP" sz="140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現行運用の見直し</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必要</a:t>
            </a:r>
            <a:r>
              <a:rPr lang="ja-JP" altLang="en-US" sz="1400" dirty="0">
                <a:latin typeface="游ゴシック" panose="020B0400000000000000" pitchFamily="50" charset="-128"/>
                <a:ea typeface="游ゴシック" panose="020B0400000000000000" pitchFamily="50" charset="-128"/>
              </a:rPr>
              <a:t>な条例・要綱等の</a:t>
            </a:r>
            <a:r>
              <a:rPr lang="ja-JP" altLang="en-US" sz="1400" dirty="0" smtClean="0">
                <a:latin typeface="游ゴシック" panose="020B0400000000000000" pitchFamily="50" charset="-128"/>
                <a:ea typeface="游ゴシック" panose="020B0400000000000000" pitchFamily="50" charset="-128"/>
              </a:rPr>
              <a:t>改正</a:t>
            </a:r>
            <a:endParaRPr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400" dirty="0" smtClean="0">
                <a:latin typeface="游ゴシック" panose="020B0400000000000000" pitchFamily="50" charset="-128"/>
                <a:ea typeface="游ゴシック" panose="020B0400000000000000" pitchFamily="50" charset="-128"/>
              </a:rPr>
              <a:t>業務</a:t>
            </a:r>
            <a:r>
              <a:rPr lang="ja-JP" altLang="en-US" sz="1400" dirty="0">
                <a:latin typeface="游ゴシック" panose="020B0400000000000000" pitchFamily="50" charset="-128"/>
                <a:ea typeface="游ゴシック" panose="020B0400000000000000" pitchFamily="50" charset="-128"/>
              </a:rPr>
              <a:t>システム</a:t>
            </a:r>
            <a:r>
              <a:rPr lang="ja-JP" altLang="en-US" sz="1400" dirty="0" smtClean="0">
                <a:latin typeface="游ゴシック" panose="020B0400000000000000" pitchFamily="50" charset="-128"/>
                <a:ea typeface="游ゴシック" panose="020B0400000000000000" pitchFamily="50" charset="-128"/>
              </a:rPr>
              <a:t>の</a:t>
            </a:r>
            <a:r>
              <a:rPr lang="ja-JP" altLang="en-US" sz="1400" dirty="0">
                <a:latin typeface="游ゴシック" panose="020B0400000000000000" pitchFamily="50" charset="-128"/>
                <a:ea typeface="游ゴシック" panose="020B0400000000000000" pitchFamily="50" charset="-128"/>
              </a:rPr>
              <a:t>改修</a:t>
            </a:r>
            <a:r>
              <a:rPr lang="ja-JP" altLang="en-US" sz="1400" dirty="0" smtClean="0">
                <a:latin typeface="游ゴシック" panose="020B0400000000000000" pitchFamily="50" charset="-128"/>
                <a:ea typeface="游ゴシック" panose="020B0400000000000000" pitchFamily="50" charset="-128"/>
              </a:rPr>
              <a:t>に係る検討</a:t>
            </a:r>
            <a:endParaRPr lang="en-US" altLang="ja-JP" sz="1400" dirty="0" smtClean="0">
              <a:latin typeface="游ゴシック" panose="020B0400000000000000" pitchFamily="50" charset="-128"/>
              <a:ea typeface="游ゴシック" panose="020B0400000000000000" pitchFamily="50" charset="-128"/>
            </a:endParaRPr>
          </a:p>
        </p:txBody>
      </p:sp>
      <p:sp>
        <p:nvSpPr>
          <p:cNvPr id="18" name="角丸四角形 17"/>
          <p:cNvSpPr/>
          <p:nvPr/>
        </p:nvSpPr>
        <p:spPr bwMode="auto">
          <a:xfrm>
            <a:off x="5076056" y="5949280"/>
            <a:ext cx="3422614" cy="527295"/>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400" dirty="0" smtClean="0">
                <a:latin typeface="游ゴシック" panose="020B0400000000000000" pitchFamily="50" charset="-128"/>
                <a:ea typeface="游ゴシック" panose="020B0400000000000000" pitchFamily="50" charset="-128"/>
              </a:rPr>
              <a:t>市政</a:t>
            </a:r>
            <a:r>
              <a:rPr lang="ja-JP" altLang="en-US" sz="1400" dirty="0">
                <a:latin typeface="游ゴシック" panose="020B0400000000000000" pitchFamily="50" charset="-128"/>
                <a:ea typeface="游ゴシック" panose="020B0400000000000000" pitchFamily="50" charset="-128"/>
              </a:rPr>
              <a:t>改革プラン</a:t>
            </a:r>
            <a:r>
              <a:rPr lang="en-US" altLang="ja-JP" sz="1400" dirty="0">
                <a:latin typeface="游ゴシック" panose="020B0400000000000000" pitchFamily="50" charset="-128"/>
                <a:ea typeface="游ゴシック" panose="020B0400000000000000" pitchFamily="50" charset="-128"/>
              </a:rPr>
              <a:t>2.0</a:t>
            </a:r>
            <a:r>
              <a:rPr lang="ja-JP" altLang="en-US" sz="1400" dirty="0">
                <a:latin typeface="游ゴシック" panose="020B0400000000000000" pitchFamily="50" charset="-128"/>
                <a:ea typeface="游ゴシック" panose="020B0400000000000000" pitchFamily="50" charset="-128"/>
              </a:rPr>
              <a:t>に</a:t>
            </a:r>
            <a:r>
              <a:rPr lang="ja-JP" altLang="en-US" sz="1400" dirty="0" smtClean="0">
                <a:latin typeface="游ゴシック" panose="020B0400000000000000" pitchFamily="50" charset="-128"/>
                <a:ea typeface="游ゴシック" panose="020B0400000000000000" pitchFamily="50" charset="-128"/>
              </a:rPr>
              <a:t>基づく取組み</a:t>
            </a:r>
            <a:endParaRPr lang="en-US" altLang="ja-JP" sz="1400" dirty="0">
              <a:latin typeface="游ゴシック" panose="020B0400000000000000" pitchFamily="50" charset="-128"/>
              <a:ea typeface="游ゴシック" panose="020B0400000000000000" pitchFamily="50" charset="-128"/>
            </a:endParaRPr>
          </a:p>
        </p:txBody>
      </p:sp>
      <p:sp>
        <p:nvSpPr>
          <p:cNvPr id="6" name="角丸四角形 5"/>
          <p:cNvSpPr/>
          <p:nvPr/>
        </p:nvSpPr>
        <p:spPr bwMode="auto">
          <a:xfrm>
            <a:off x="2845835" y="3568570"/>
            <a:ext cx="3168351" cy="571602"/>
          </a:xfrm>
          <a:prstGeom prst="roundRect">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0" lang="ja-JP" altLang="en-US" sz="1400" dirty="0">
                <a:latin typeface="游ゴシック" panose="020B0400000000000000" pitchFamily="50" charset="-128"/>
                <a:ea typeface="游ゴシック" panose="020B0400000000000000" pitchFamily="50" charset="-128"/>
              </a:rPr>
              <a:t>行政手続き</a:t>
            </a:r>
            <a:r>
              <a:rPr kumimoji="0" lang="ja-JP" altLang="en-US" sz="1400" dirty="0" smtClean="0">
                <a:latin typeface="游ゴシック" panose="020B0400000000000000" pitchFamily="50" charset="-128"/>
                <a:ea typeface="游ゴシック" panose="020B0400000000000000" pitchFamily="50" charset="-128"/>
              </a:rPr>
              <a:t>オンライン化</a:t>
            </a:r>
            <a:endParaRPr kumimoji="0" lang="en-US" altLang="ja-JP" sz="1400" dirty="0" smtClean="0">
              <a:latin typeface="游ゴシック" panose="020B0400000000000000" pitchFamily="50" charset="-128"/>
              <a:ea typeface="游ゴシック" panose="020B0400000000000000" pitchFamily="50" charset="-128"/>
            </a:endParaRPr>
          </a:p>
          <a:p>
            <a:pPr algn="ctr">
              <a:spcBef>
                <a:spcPts val="0"/>
              </a:spcBef>
            </a:pPr>
            <a:r>
              <a:rPr kumimoji="0" lang="zh-TW" altLang="en-US" sz="1400" dirty="0" smtClean="0">
                <a:latin typeface="游ゴシック" panose="020B0400000000000000" pitchFamily="50" charset="-128"/>
                <a:ea typeface="游ゴシック" panose="020B0400000000000000" pitchFamily="50" charset="-128"/>
              </a:rPr>
              <a:t>推進計画</a:t>
            </a:r>
            <a:r>
              <a:rPr kumimoji="0" lang="ja-JP" altLang="en-US" sz="1400" dirty="0" smtClean="0">
                <a:latin typeface="游ゴシック" panose="020B0400000000000000" pitchFamily="50" charset="-128"/>
                <a:ea typeface="游ゴシック" panose="020B0400000000000000" pitchFamily="50" charset="-128"/>
              </a:rPr>
              <a:t>に基づく取組み</a:t>
            </a:r>
            <a:endParaRPr kumimoji="1" lang="ja-JP" altLang="en-US" sz="1400" dirty="0">
              <a:latin typeface="游ゴシック" panose="020B0400000000000000" pitchFamily="50" charset="-128"/>
              <a:ea typeface="游ゴシック" panose="020B0400000000000000" pitchFamily="50" charset="-128"/>
            </a:endParaRPr>
          </a:p>
        </p:txBody>
      </p:sp>
      <p:sp>
        <p:nvSpPr>
          <p:cNvPr id="2" name="右矢印 1"/>
          <p:cNvSpPr/>
          <p:nvPr/>
        </p:nvSpPr>
        <p:spPr bwMode="auto">
          <a:xfrm rot="8364365">
            <a:off x="1454684" y="3661804"/>
            <a:ext cx="1008112" cy="571145"/>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12" name="右矢印 11"/>
          <p:cNvSpPr/>
          <p:nvPr/>
        </p:nvSpPr>
        <p:spPr bwMode="auto">
          <a:xfrm rot="10800000">
            <a:off x="3861439" y="5101366"/>
            <a:ext cx="1008112" cy="571145"/>
          </a:xfrm>
          <a:prstGeom prs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3" name="左右矢印 2"/>
          <p:cNvSpPr/>
          <p:nvPr/>
        </p:nvSpPr>
        <p:spPr bwMode="auto">
          <a:xfrm rot="2579434">
            <a:off x="6427047" y="3663027"/>
            <a:ext cx="1152128" cy="504056"/>
          </a:xfrm>
          <a:prstGeom prst="leftRightArrow">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19" name="正方形/長方形 18"/>
          <p:cNvSpPr/>
          <p:nvPr/>
        </p:nvSpPr>
        <p:spPr bwMode="auto">
          <a:xfrm>
            <a:off x="7101233" y="3484802"/>
            <a:ext cx="737240" cy="316523"/>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r>
              <a:rPr lang="ja-JP" altLang="en-US" sz="1400" dirty="0" smtClean="0">
                <a:latin typeface="游ゴシック" panose="020B0400000000000000" pitchFamily="50" charset="-128"/>
                <a:ea typeface="游ゴシック" panose="020B0400000000000000" pitchFamily="50" charset="-128"/>
              </a:rPr>
              <a:t>連携</a:t>
            </a:r>
            <a:endParaRPr lang="ja-JP" altLang="en-US" sz="1400" dirty="0">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556690" y="3328158"/>
            <a:ext cx="1478214" cy="316523"/>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取組みの推進</a:t>
            </a:r>
            <a:endParaRPr lang="en-US" altLang="ja-JP" sz="1400" dirty="0" smtClean="0">
              <a:latin typeface="游ゴシック" panose="020B0400000000000000" pitchFamily="50" charset="-128"/>
              <a:ea typeface="游ゴシック" panose="020B0400000000000000" pitchFamily="50" charset="-128"/>
            </a:endParaRPr>
          </a:p>
          <a:p>
            <a:pPr algn="ctr"/>
            <a:r>
              <a:rPr lang="ja-JP" altLang="en-US" sz="1400" dirty="0" smtClean="0">
                <a:latin typeface="游ゴシック" panose="020B0400000000000000" pitchFamily="50" charset="-128"/>
                <a:ea typeface="游ゴシック" panose="020B0400000000000000" pitchFamily="50" charset="-128"/>
              </a:rPr>
              <a:t>調整</a:t>
            </a:r>
            <a:endParaRPr lang="en-US" altLang="ja-JP" sz="1400" dirty="0" smtClean="0">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3757078" y="4774216"/>
            <a:ext cx="1478214" cy="316523"/>
          </a:xfrm>
          <a:prstGeom prst="rect">
            <a:avLst/>
          </a:prstGeom>
          <a:solidFill>
            <a:schemeClr val="bg1">
              <a:alpha val="0"/>
            </a:schemeClr>
          </a:solidFill>
          <a:ln w="9525" cap="flat" cmpd="sng" algn="ctr">
            <a:noFill/>
            <a:prstDash val="solid"/>
            <a:round/>
            <a:headEnd type="none" w="med" len="med"/>
            <a:tailEnd type="none" w="med" len="med"/>
          </a:ln>
          <a:effectLst/>
          <a:extLst/>
        </p:spPr>
        <p:txBody>
          <a:bodyPr wrap="square" lIns="72000" rIns="72000" rtlCol="0" anchor="ctr"/>
          <a:lstStyle/>
          <a:p>
            <a:pPr algn="ctr"/>
            <a:r>
              <a:rPr lang="ja-JP" altLang="en-US" sz="1400" dirty="0" smtClean="0">
                <a:latin typeface="游ゴシック" panose="020B0400000000000000" pitchFamily="50" charset="-128"/>
                <a:ea typeface="游ゴシック" panose="020B0400000000000000" pitchFamily="50" charset="-128"/>
              </a:rPr>
              <a:t>取組みの推進</a:t>
            </a:r>
            <a:endParaRPr lang="en-US" altLang="ja-JP" sz="1400" dirty="0" smtClean="0">
              <a:latin typeface="游ゴシック" panose="020B0400000000000000" pitchFamily="50" charset="-128"/>
              <a:ea typeface="游ゴシック" panose="020B0400000000000000" pitchFamily="50" charset="-128"/>
            </a:endParaRPr>
          </a:p>
          <a:p>
            <a:pPr algn="ctr"/>
            <a:r>
              <a:rPr lang="ja-JP" altLang="en-US" sz="1400" dirty="0" smtClean="0">
                <a:latin typeface="游ゴシック" panose="020B0400000000000000" pitchFamily="50" charset="-128"/>
                <a:ea typeface="游ゴシック" panose="020B0400000000000000" pitchFamily="50" charset="-128"/>
              </a:rPr>
              <a:t>調整</a:t>
            </a:r>
            <a:endParaRPr lang="en-US" altLang="ja-JP" sz="1400" dirty="0" smtClean="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41</a:t>
            </a:r>
            <a:endParaRPr kumimoji="1" lang="ja-JP" altLang="en-US" sz="1200" dirty="0"/>
          </a:p>
        </p:txBody>
      </p:sp>
    </p:spTree>
    <p:extLst>
      <p:ext uri="{BB962C8B-B14F-4D97-AF65-F5344CB8AC3E}">
        <p14:creationId xmlns:p14="http://schemas.microsoft.com/office/powerpoint/2010/main" val="1246168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178042"/>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今後の対応</a:t>
            </a:r>
            <a:r>
              <a:rPr lang="ja-JP" altLang="en-US" sz="1200" dirty="0">
                <a:latin typeface="游ゴシック" panose="020B0400000000000000" pitchFamily="50" charset="-128"/>
                <a:ea typeface="游ゴシック" panose="020B0400000000000000" pitchFamily="50" charset="-128"/>
              </a:rPr>
              <a:t>において</a:t>
            </a:r>
            <a:r>
              <a:rPr lang="ja-JP" altLang="en-US" sz="1200" dirty="0" smtClean="0">
                <a:latin typeface="游ゴシック" panose="020B0400000000000000" pitchFamily="50" charset="-128"/>
                <a:ea typeface="游ゴシック" panose="020B0400000000000000" pitchFamily="50" charset="-128"/>
              </a:rPr>
              <a:t>、電子</a:t>
            </a:r>
            <a:r>
              <a:rPr lang="ja-JP" altLang="en-US" sz="1200" dirty="0">
                <a:latin typeface="游ゴシック" panose="020B0400000000000000" pitchFamily="50" charset="-128"/>
                <a:ea typeface="游ゴシック" panose="020B0400000000000000" pitchFamily="50" charset="-128"/>
              </a:rPr>
              <a:t>申請</a:t>
            </a:r>
            <a:r>
              <a:rPr lang="ja-JP" altLang="en-US" sz="1200" dirty="0" smtClean="0">
                <a:latin typeface="游ゴシック" panose="020B0400000000000000" pitchFamily="50" charset="-128"/>
                <a:ea typeface="游ゴシック" panose="020B0400000000000000" pitchFamily="50" charset="-128"/>
              </a:rPr>
              <a:t>システムに関する対応に</a:t>
            </a:r>
            <a:r>
              <a:rPr lang="ja-JP" altLang="en-US" sz="1200" dirty="0">
                <a:latin typeface="游ゴシック" panose="020B0400000000000000" pitchFamily="50" charset="-128"/>
                <a:ea typeface="游ゴシック" panose="020B0400000000000000" pitchFamily="50" charset="-128"/>
              </a:rPr>
              <a:t>ついて</a:t>
            </a:r>
            <a:r>
              <a:rPr lang="ja-JP" altLang="en-US" sz="1200" dirty="0" smtClean="0">
                <a:latin typeface="游ゴシック" panose="020B0400000000000000" pitchFamily="50" charset="-128"/>
                <a:ea typeface="游ゴシック" panose="020B0400000000000000" pitchFamily="50" charset="-128"/>
              </a:rPr>
              <a:t>は、</a:t>
            </a:r>
            <a:r>
              <a:rPr lang="en-US" altLang="ja-JP" sz="1200" dirty="0" smtClean="0">
                <a:latin typeface="游ゴシック" panose="020B0400000000000000" pitchFamily="50" charset="-128"/>
                <a:ea typeface="游ゴシック" panose="020B0400000000000000" pitchFamily="50" charset="-128"/>
              </a:rPr>
              <a:t>ICT</a:t>
            </a:r>
            <a:r>
              <a:rPr lang="ja-JP" altLang="en-US" sz="1200" dirty="0">
                <a:latin typeface="游ゴシック" panose="020B0400000000000000" pitchFamily="50" charset="-128"/>
                <a:ea typeface="游ゴシック" panose="020B0400000000000000" pitchFamily="50" charset="-128"/>
              </a:rPr>
              <a:t>戦略室が主体となって</a:t>
            </a:r>
            <a:r>
              <a:rPr lang="ja-JP" altLang="en-US" sz="1200" dirty="0" smtClean="0">
                <a:latin typeface="游ゴシック" panose="020B0400000000000000" pitchFamily="50" charset="-128"/>
                <a:ea typeface="游ゴシック" panose="020B0400000000000000" pitchFamily="50" charset="-128"/>
              </a:rPr>
              <a:t>推進することとする。</a:t>
            </a:r>
            <a:endParaRPr lang="en-US" altLang="ja-JP" sz="1200" dirty="0">
              <a:latin typeface="游ゴシック" panose="020B0400000000000000" pitchFamily="50" charset="-128"/>
              <a:ea typeface="游ゴシック" panose="020B0400000000000000" pitchFamily="50" charset="-128"/>
            </a:endParaRPr>
          </a:p>
          <a:p>
            <a:pPr>
              <a:spcBef>
                <a:spcPts val="0"/>
              </a:spcBef>
            </a:pPr>
            <a:r>
              <a:rPr lang="ja-JP" altLang="en-US" sz="1200" dirty="0" smtClean="0">
                <a:latin typeface="游ゴシック" panose="020B0400000000000000" pitchFamily="50" charset="-128"/>
                <a:ea typeface="游ゴシック" panose="020B0400000000000000" pitchFamily="50" charset="-128"/>
              </a:rPr>
              <a:t>次期電子</a:t>
            </a:r>
            <a:r>
              <a:rPr lang="ja-JP" altLang="en-US" sz="1200" dirty="0">
                <a:latin typeface="游ゴシック" panose="020B0400000000000000" pitchFamily="50" charset="-128"/>
                <a:ea typeface="游ゴシック" panose="020B0400000000000000" pitchFamily="50" charset="-128"/>
              </a:rPr>
              <a:t>申請システムを活用</a:t>
            </a:r>
            <a:r>
              <a:rPr lang="ja-JP" altLang="en-US" sz="1200" dirty="0" smtClean="0">
                <a:latin typeface="游ゴシック" panose="020B0400000000000000" pitchFamily="50" charset="-128"/>
                <a:ea typeface="游ゴシック" panose="020B0400000000000000" pitchFamily="50" charset="-128"/>
              </a:rPr>
              <a:t>し、業務のオンライン化を</a:t>
            </a:r>
            <a:r>
              <a:rPr lang="ja-JP" altLang="en-US" sz="1200" dirty="0">
                <a:latin typeface="游ゴシック" panose="020B0400000000000000" pitchFamily="50" charset="-128"/>
                <a:ea typeface="游ゴシック" panose="020B0400000000000000" pitchFamily="50" charset="-128"/>
              </a:rPr>
              <a:t>実現</a:t>
            </a:r>
            <a:r>
              <a:rPr lang="ja-JP" altLang="en-US" sz="1200" dirty="0" smtClean="0">
                <a:latin typeface="游ゴシック" panose="020B0400000000000000" pitchFamily="50" charset="-128"/>
                <a:ea typeface="游ゴシック" panose="020B0400000000000000" pitchFamily="50" charset="-128"/>
              </a:rPr>
              <a:t>するうえで</a:t>
            </a:r>
            <a:r>
              <a:rPr lang="ja-JP" altLang="en-US" sz="1200" dirty="0">
                <a:latin typeface="游ゴシック" panose="020B0400000000000000" pitchFamily="50" charset="-128"/>
                <a:ea typeface="游ゴシック" panose="020B0400000000000000" pitchFamily="50" charset="-128"/>
              </a:rPr>
              <a:t>必要な</a:t>
            </a:r>
            <a:r>
              <a:rPr lang="ja-JP" altLang="en-US" sz="1200" dirty="0" smtClean="0">
                <a:latin typeface="游ゴシック" panose="020B0400000000000000" pitchFamily="50" charset="-128"/>
                <a:ea typeface="游ゴシック" panose="020B0400000000000000" pitchFamily="50" charset="-128"/>
              </a:rPr>
              <a:t>対応に</a:t>
            </a:r>
            <a:r>
              <a:rPr lang="ja-JP" altLang="en-US" sz="1200" dirty="0">
                <a:latin typeface="游ゴシック" panose="020B0400000000000000" pitchFamily="50" charset="-128"/>
                <a:ea typeface="游ゴシック" panose="020B0400000000000000" pitchFamily="50" charset="-128"/>
              </a:rPr>
              <a:t>ついては</a:t>
            </a:r>
            <a:r>
              <a:rPr lang="ja-JP" altLang="en-US" sz="1200" dirty="0" smtClean="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 ICT</a:t>
            </a:r>
            <a:r>
              <a:rPr lang="ja-JP" altLang="en-US" sz="1200" dirty="0" smtClean="0">
                <a:latin typeface="游ゴシック" panose="020B0400000000000000" pitchFamily="50" charset="-128"/>
                <a:ea typeface="游ゴシック" panose="020B0400000000000000" pitchFamily="50" charset="-128"/>
              </a:rPr>
              <a:t>戦略室と市政改革室が連携して推進し、各所属が実施</a:t>
            </a:r>
            <a:r>
              <a:rPr lang="ja-JP" altLang="en-US" sz="1200" dirty="0">
                <a:latin typeface="游ゴシック" panose="020B0400000000000000" pitchFamily="50" charset="-128"/>
                <a:ea typeface="游ゴシック" panose="020B0400000000000000" pitchFamily="50" charset="-128"/>
              </a:rPr>
              <a:t>していく</a:t>
            </a:r>
            <a:r>
              <a:rPr lang="ja-JP" altLang="en-US" sz="1200" dirty="0" smtClean="0">
                <a:latin typeface="游ゴシック" panose="020B0400000000000000" pitchFamily="50" charset="-128"/>
                <a:ea typeface="游ゴシック" panose="020B0400000000000000" pitchFamily="50" charset="-128"/>
              </a:rPr>
              <a:t>こととする。</a:t>
            </a:r>
            <a:endParaRPr lang="en-US" altLang="ja-JP" sz="1200" dirty="0">
              <a:latin typeface="游ゴシック" panose="020B0400000000000000" pitchFamily="50" charset="-128"/>
              <a:ea typeface="游ゴシック" panose="020B0400000000000000" pitchFamily="50" charset="-128"/>
            </a:endParaRPr>
          </a:p>
        </p:txBody>
      </p:sp>
      <p:sp>
        <p:nvSpPr>
          <p:cNvPr id="5" name="正方形/長方形 4"/>
          <p:cNvSpPr/>
          <p:nvPr/>
        </p:nvSpPr>
        <p:spPr bwMode="auto">
          <a:xfrm>
            <a:off x="107504" y="2277336"/>
            <a:ext cx="8892000" cy="41760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 name="正方形/長方形 5"/>
          <p:cNvSpPr/>
          <p:nvPr/>
        </p:nvSpPr>
        <p:spPr bwMode="auto">
          <a:xfrm>
            <a:off x="243336" y="2380175"/>
            <a:ext cx="8640000" cy="2124000"/>
          </a:xfrm>
          <a:prstGeom prst="rect">
            <a:avLst/>
          </a:prstGeom>
          <a:solidFill>
            <a:schemeClr val="bg1"/>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7" name="正方形/長方形 6"/>
          <p:cNvSpPr/>
          <p:nvPr/>
        </p:nvSpPr>
        <p:spPr bwMode="auto">
          <a:xfrm>
            <a:off x="243336" y="4690386"/>
            <a:ext cx="8640000" cy="1655952"/>
          </a:xfrm>
          <a:prstGeom prst="rect">
            <a:avLst/>
          </a:prstGeom>
          <a:solidFill>
            <a:schemeClr val="bg1"/>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0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8" name="角丸四角形 7"/>
          <p:cNvSpPr/>
          <p:nvPr/>
        </p:nvSpPr>
        <p:spPr bwMode="auto">
          <a:xfrm>
            <a:off x="290383" y="4735560"/>
            <a:ext cx="1228885" cy="288000"/>
          </a:xfrm>
          <a:prstGeom prst="roundRect">
            <a:avLst>
              <a:gd name="adj" fmla="val 0"/>
            </a:avLst>
          </a:prstGeom>
          <a:solidFill>
            <a:schemeClr val="bg2">
              <a:lumMod val="40000"/>
              <a:lumOff val="60000"/>
            </a:schemeClr>
          </a:solidFill>
          <a:ln w="9525" cap="flat" cmpd="sng" algn="ctr">
            <a:solidFill>
              <a:schemeClr val="bg1">
                <a:lumMod val="75000"/>
              </a:schemeClr>
            </a:solidFill>
            <a:prstDash val="solid"/>
            <a:round/>
            <a:headEnd type="none" w="med" len="med"/>
            <a:tailEnd type="none" w="med" len="med"/>
          </a:ln>
          <a:effectLst/>
          <a:extLst/>
        </p:spPr>
        <p:txBody>
          <a:bodyPr vert="horz" anchor="ctr"/>
          <a:lstStyle/>
          <a:p>
            <a:pPr algn="ctr" hangingPunct="0">
              <a:buNone/>
              <a:defRPr/>
            </a:pPr>
            <a:r>
              <a:rPr kumimoji="0" lang="en-US" altLang="ja-JP" sz="1100" dirty="0">
                <a:solidFill>
                  <a:schemeClr val="bg1"/>
                </a:solidFill>
                <a:latin typeface="游ゴシック" panose="020B0400000000000000" pitchFamily="50" charset="-128"/>
                <a:ea typeface="游ゴシック" panose="020B0400000000000000" pitchFamily="50" charset="-128"/>
              </a:rPr>
              <a:t>ICT</a:t>
            </a:r>
            <a:r>
              <a:rPr kumimoji="0" lang="ja-JP" altLang="en-US" sz="1100" dirty="0">
                <a:solidFill>
                  <a:schemeClr val="bg1"/>
                </a:solidFill>
                <a:latin typeface="游ゴシック" panose="020B0400000000000000" pitchFamily="50" charset="-128"/>
                <a:ea typeface="游ゴシック" panose="020B0400000000000000" pitchFamily="50" charset="-128"/>
              </a:rPr>
              <a:t>戦略室</a:t>
            </a:r>
            <a:endParaRPr kumimoji="0" lang="en-US" altLang="ja-JP" sz="1100" dirty="0">
              <a:solidFill>
                <a:schemeClr val="bg1"/>
              </a:solidFill>
              <a:latin typeface="游ゴシック" panose="020B0400000000000000" pitchFamily="50" charset="-128"/>
              <a:ea typeface="游ゴシック" panose="020B0400000000000000" pitchFamily="50" charset="-128"/>
            </a:endParaRPr>
          </a:p>
        </p:txBody>
      </p:sp>
      <p:sp>
        <p:nvSpPr>
          <p:cNvPr id="9" name="角丸四角形 8"/>
          <p:cNvSpPr/>
          <p:nvPr/>
        </p:nvSpPr>
        <p:spPr bwMode="auto">
          <a:xfrm>
            <a:off x="290383" y="2425349"/>
            <a:ext cx="1716947" cy="288000"/>
          </a:xfrm>
          <a:prstGeom prst="roundRect">
            <a:avLst>
              <a:gd name="adj" fmla="val 0"/>
            </a:avLst>
          </a:prstGeom>
          <a:solidFill>
            <a:schemeClr val="accent6"/>
          </a:solidFill>
          <a:ln w="9525" cap="flat" cmpd="sng" algn="ctr">
            <a:solidFill>
              <a:schemeClr val="accent6"/>
            </a:solidFill>
            <a:prstDash val="solid"/>
            <a:round/>
            <a:headEnd type="none" w="med" len="med"/>
            <a:tailEnd type="none" w="med" len="med"/>
          </a:ln>
          <a:effectLst/>
          <a:extLst/>
        </p:spPr>
        <p:txBody>
          <a:bodyPr vert="horz" anchor="ctr"/>
          <a:lstStyle/>
          <a:p>
            <a:pPr algn="ctr" hangingPunct="0">
              <a:buNone/>
              <a:defRPr/>
            </a:pPr>
            <a:r>
              <a:rPr kumimoji="0" lang="ja-JP" altLang="en-US" sz="1100" dirty="0">
                <a:solidFill>
                  <a:schemeClr val="bg1"/>
                </a:solidFill>
                <a:latin typeface="游ゴシック" panose="020B0400000000000000" pitchFamily="50" charset="-128"/>
                <a:ea typeface="游ゴシック" panose="020B0400000000000000" pitchFamily="50" charset="-128"/>
              </a:rPr>
              <a:t>市政</a:t>
            </a:r>
            <a:r>
              <a:rPr kumimoji="0" lang="ja-JP" altLang="en-US" sz="1100" dirty="0" smtClean="0">
                <a:solidFill>
                  <a:schemeClr val="bg1"/>
                </a:solidFill>
                <a:latin typeface="游ゴシック" panose="020B0400000000000000" pitchFamily="50" charset="-128"/>
                <a:ea typeface="游ゴシック" panose="020B0400000000000000" pitchFamily="50" charset="-128"/>
              </a:rPr>
              <a:t>改革室・各所属</a:t>
            </a:r>
            <a:endParaRPr kumimoji="0" lang="en-US" altLang="ja-JP" sz="1100" dirty="0">
              <a:solidFill>
                <a:schemeClr val="bg1"/>
              </a:solidFill>
              <a:latin typeface="游ゴシック" panose="020B0400000000000000" pitchFamily="50" charset="-128"/>
              <a:ea typeface="游ゴシック" panose="020B0400000000000000" pitchFamily="50" charset="-128"/>
            </a:endParaRPr>
          </a:p>
        </p:txBody>
      </p:sp>
      <p:sp>
        <p:nvSpPr>
          <p:cNvPr id="10" name="角丸四角形 9"/>
          <p:cNvSpPr/>
          <p:nvPr/>
        </p:nvSpPr>
        <p:spPr bwMode="auto">
          <a:xfrm>
            <a:off x="616452" y="5179631"/>
            <a:ext cx="3456000" cy="1008000"/>
          </a:xfrm>
          <a:prstGeom prst="roundRect">
            <a:avLst>
              <a:gd name="adj" fmla="val 5635"/>
            </a:avLst>
          </a:prstGeom>
          <a:solidFill>
            <a:schemeClr val="bg1"/>
          </a:solidFill>
          <a:ln w="6350" algn="ctr">
            <a:solidFill>
              <a:schemeClr val="bg2">
                <a:lumMod val="60000"/>
                <a:lumOff val="40000"/>
              </a:schemeClr>
            </a:solidFill>
            <a:miter lim="800000"/>
            <a:headEnd/>
            <a:tailEnd/>
          </a:ln>
          <a:effectLst/>
          <a:extLst/>
        </p:spPr>
        <p:txBody>
          <a:bodyPr wrap="square" lIns="72000" tIns="36000" rIns="72000" bIns="36000" rtlCol="0" anchor="ctr">
            <a:noAutofit/>
          </a:bodyPr>
          <a:lstStyle/>
          <a:p>
            <a:pPr marL="171450" indent="-171450">
              <a:spcBef>
                <a:spcPts val="600"/>
              </a:spcBef>
              <a:buClrTx/>
              <a:buFont typeface="Arial" panose="020B0604020202020204" pitchFamily="34" charset="0"/>
              <a:buChar char="•"/>
            </a:pPr>
            <a:r>
              <a:rPr kumimoji="0" lang="ja-JP" altLang="en-US" sz="1000" dirty="0">
                <a:solidFill>
                  <a:srgbClr val="000000"/>
                </a:solidFill>
                <a:latin typeface="游ゴシック" panose="020B0400000000000000" pitchFamily="50" charset="-128"/>
                <a:ea typeface="游ゴシック" panose="020B0400000000000000" pitchFamily="50" charset="-128"/>
              </a:rPr>
              <a:t>次期電子申請システムの要件</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検討</a:t>
            </a:r>
            <a:endParaRPr kumimoji="0" lang="en-US" altLang="ja-JP" sz="1000" dirty="0" smtClean="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sz="1000" dirty="0" smtClean="0">
                <a:solidFill>
                  <a:srgbClr val="000000"/>
                </a:solidFill>
                <a:latin typeface="游ゴシック" panose="020B0400000000000000" pitchFamily="50" charset="-128"/>
                <a:ea typeface="游ゴシック" panose="020B0400000000000000" pitchFamily="50" charset="-128"/>
              </a:rPr>
              <a:t>次期</a:t>
            </a:r>
            <a:r>
              <a:rPr kumimoji="0" lang="ja-JP" altLang="en-US" sz="1000" dirty="0">
                <a:solidFill>
                  <a:srgbClr val="000000"/>
                </a:solidFill>
                <a:latin typeface="游ゴシック" panose="020B0400000000000000" pitchFamily="50" charset="-128"/>
                <a:ea typeface="游ゴシック" panose="020B0400000000000000" pitchFamily="50" charset="-128"/>
              </a:rPr>
              <a:t>電子申請システムの調達・導入・</a:t>
            </a:r>
            <a:r>
              <a:rPr kumimoji="0" lang="ja-JP" altLang="en-US" dirty="0">
                <a:solidFill>
                  <a:srgbClr val="000000"/>
                </a:solidFill>
                <a:latin typeface="游ゴシック" panose="020B0400000000000000" pitchFamily="50" charset="-128"/>
                <a:ea typeface="游ゴシック" panose="020B0400000000000000" pitchFamily="50" charset="-128"/>
              </a:rPr>
              <a:t>維持管理</a:t>
            </a:r>
            <a:endParaRPr kumimoji="0" lang="en-US" altLang="ja-JP" dirty="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dirty="0">
                <a:solidFill>
                  <a:srgbClr val="000000"/>
                </a:solidFill>
                <a:latin typeface="游ゴシック" panose="020B0400000000000000" pitchFamily="50" charset="-128"/>
                <a:ea typeface="游ゴシック" panose="020B0400000000000000" pitchFamily="50" charset="-128"/>
              </a:rPr>
              <a:t>ネットワーク等の</a:t>
            </a:r>
            <a:r>
              <a:rPr kumimoji="0" lang="ja-JP" altLang="en-US" dirty="0" smtClean="0">
                <a:solidFill>
                  <a:srgbClr val="000000"/>
                </a:solidFill>
                <a:latin typeface="游ゴシック" panose="020B0400000000000000" pitchFamily="50" charset="-128"/>
                <a:ea typeface="游ゴシック" panose="020B0400000000000000" pitchFamily="50" charset="-128"/>
              </a:rPr>
              <a:t>インフラ</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整備</a:t>
            </a:r>
            <a:r>
              <a:rPr kumimoji="0" lang="ja-JP" altLang="en-US" sz="1000" dirty="0">
                <a:solidFill>
                  <a:srgbClr val="000000"/>
                </a:solidFill>
                <a:latin typeface="游ゴシック" panose="020B0400000000000000" pitchFamily="50" charset="-128"/>
                <a:ea typeface="游ゴシック" panose="020B0400000000000000" pitchFamily="50" charset="-128"/>
              </a:rPr>
              <a:t>・維持</a:t>
            </a:r>
            <a:r>
              <a:rPr kumimoji="0" lang="ja-JP" altLang="en-US" sz="1000" dirty="0" smtClean="0">
                <a:solidFill>
                  <a:srgbClr val="000000"/>
                </a:solidFill>
                <a:latin typeface="游ゴシック" panose="020B0400000000000000" pitchFamily="50" charset="-128"/>
                <a:ea typeface="游ゴシック" panose="020B0400000000000000" pitchFamily="50" charset="-128"/>
              </a:rPr>
              <a:t>管理</a:t>
            </a:r>
            <a:endParaRPr kumimoji="0" lang="en-US" altLang="ja-JP" sz="1000" dirty="0" smtClean="0">
              <a:solidFill>
                <a:srgbClr val="000000"/>
              </a:solidFill>
              <a:latin typeface="游ゴシック" panose="020B0400000000000000" pitchFamily="50" charset="-128"/>
              <a:ea typeface="游ゴシック" panose="020B0400000000000000" pitchFamily="50" charset="-128"/>
            </a:endParaRPr>
          </a:p>
          <a:p>
            <a:pPr marL="171450" indent="-171450">
              <a:spcBef>
                <a:spcPts val="600"/>
              </a:spcBef>
              <a:buClrTx/>
              <a:buFont typeface="Arial" panose="020B0604020202020204" pitchFamily="34" charset="0"/>
              <a:buChar char="•"/>
            </a:pPr>
            <a:r>
              <a:rPr kumimoji="0" lang="ja-JP" altLang="en-US" dirty="0" smtClean="0">
                <a:solidFill>
                  <a:srgbClr val="000000"/>
                </a:solidFill>
                <a:latin typeface="游ゴシック" panose="020B0400000000000000" pitchFamily="50" charset="-128"/>
                <a:ea typeface="游ゴシック" panose="020B0400000000000000" pitchFamily="50" charset="-128"/>
              </a:rPr>
              <a:t>業務システム間</a:t>
            </a:r>
            <a:r>
              <a:rPr kumimoji="0" lang="ja-JP" altLang="en-US" dirty="0">
                <a:solidFill>
                  <a:srgbClr val="000000"/>
                </a:solidFill>
                <a:latin typeface="游ゴシック" panose="020B0400000000000000" pitchFamily="50" charset="-128"/>
                <a:ea typeface="游ゴシック" panose="020B0400000000000000" pitchFamily="50" charset="-128"/>
              </a:rPr>
              <a:t>連携</a:t>
            </a:r>
            <a:r>
              <a:rPr kumimoji="0" lang="ja-JP" altLang="en-US" dirty="0" smtClean="0">
                <a:solidFill>
                  <a:srgbClr val="000000"/>
                </a:solidFill>
                <a:latin typeface="游ゴシック" panose="020B0400000000000000" pitchFamily="50" charset="-128"/>
                <a:ea typeface="游ゴシック" panose="020B0400000000000000" pitchFamily="50" charset="-128"/>
              </a:rPr>
              <a:t>に向けた</a:t>
            </a:r>
            <a:r>
              <a:rPr kumimoji="0" lang="ja-JP" altLang="en-US" dirty="0">
                <a:solidFill>
                  <a:srgbClr val="000000"/>
                </a:solidFill>
                <a:latin typeface="游ゴシック" panose="020B0400000000000000" pitchFamily="50" charset="-128"/>
                <a:ea typeface="游ゴシック" panose="020B0400000000000000" pitchFamily="50" charset="-128"/>
              </a:rPr>
              <a:t>検討</a:t>
            </a:r>
            <a:endParaRPr kumimoji="0" lang="en-US" altLang="ja-JP" sz="1000" dirty="0">
              <a:solidFill>
                <a:srgbClr val="000000"/>
              </a:solidFill>
              <a:latin typeface="游ゴシック" panose="020B0400000000000000" pitchFamily="50" charset="-128"/>
              <a:ea typeface="游ゴシック" panose="020B0400000000000000" pitchFamily="50" charset="-128"/>
            </a:endParaRPr>
          </a:p>
        </p:txBody>
      </p:sp>
      <p:pic>
        <p:nvPicPr>
          <p:cNvPr id="11" name="Picture 14" descr="j04326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84049" y="4578299"/>
            <a:ext cx="448042" cy="46814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2593439" y="2639791"/>
            <a:ext cx="4354825" cy="1667749"/>
            <a:chOff x="6407205" y="1093590"/>
            <a:chExt cx="4354825" cy="1667749"/>
          </a:xfrm>
        </p:grpSpPr>
        <p:sp>
          <p:nvSpPr>
            <p:cNvPr id="13" name="平行四辺形 12"/>
            <p:cNvSpPr/>
            <p:nvPr/>
          </p:nvSpPr>
          <p:spPr bwMode="auto">
            <a:xfrm>
              <a:off x="6407205" y="1550033"/>
              <a:ext cx="4354825" cy="1211306"/>
            </a:xfrm>
            <a:prstGeom prst="parallelogram">
              <a:avLst>
                <a:gd name="adj" fmla="val 55602"/>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4" name="平行四辺形 13"/>
            <p:cNvSpPr/>
            <p:nvPr/>
          </p:nvSpPr>
          <p:spPr bwMode="auto">
            <a:xfrm rot="5400000" flipH="1">
              <a:off x="5923202" y="1598875"/>
              <a:ext cx="1667748" cy="657177"/>
            </a:xfrm>
            <a:prstGeom prst="parallelogram">
              <a:avLst>
                <a:gd name="adj" fmla="val 18189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15" name="フローチャート: 処理 14"/>
            <p:cNvSpPr/>
            <p:nvPr/>
          </p:nvSpPr>
          <p:spPr bwMode="auto">
            <a:xfrm>
              <a:off x="7085665" y="1093590"/>
              <a:ext cx="3676365" cy="472371"/>
            </a:xfrm>
            <a:prstGeom prst="flowChartProcess">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nvGrpSpPr>
            <p:cNvPr id="16" name="グループ化 15"/>
            <p:cNvGrpSpPr/>
            <p:nvPr/>
          </p:nvGrpSpPr>
          <p:grpSpPr>
            <a:xfrm>
              <a:off x="6852518" y="1165840"/>
              <a:ext cx="3296455" cy="1515179"/>
              <a:chOff x="10248110" y="-1049108"/>
              <a:chExt cx="3296455" cy="1515179"/>
            </a:xfrm>
          </p:grpSpPr>
          <p:grpSp>
            <p:nvGrpSpPr>
              <p:cNvPr id="17" name="グループ化 16"/>
              <p:cNvGrpSpPr>
                <a:grpSpLocks noChangeAspect="1"/>
              </p:cNvGrpSpPr>
              <p:nvPr/>
            </p:nvGrpSpPr>
            <p:grpSpPr>
              <a:xfrm>
                <a:off x="11433673" y="-1049108"/>
                <a:ext cx="921600" cy="587286"/>
                <a:chOff x="1957008" y="2057568"/>
                <a:chExt cx="1152000" cy="734108"/>
              </a:xfrm>
            </p:grpSpPr>
            <p:sp>
              <p:nvSpPr>
                <p:cNvPr id="29" name="直方体 28"/>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30"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グループ化 17"/>
              <p:cNvGrpSpPr>
                <a:grpSpLocks noChangeAspect="1"/>
              </p:cNvGrpSpPr>
              <p:nvPr/>
            </p:nvGrpSpPr>
            <p:grpSpPr>
              <a:xfrm>
                <a:off x="12427007" y="-1049108"/>
                <a:ext cx="921600" cy="587286"/>
                <a:chOff x="1957008" y="2057568"/>
                <a:chExt cx="1152000" cy="734108"/>
              </a:xfrm>
            </p:grpSpPr>
            <p:sp>
              <p:nvSpPr>
                <p:cNvPr id="26" name="直方体 25"/>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27"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図 18"/>
              <p:cNvPicPr>
                <a:picLocks noChangeAspect="1"/>
              </p:cNvPicPr>
              <p:nvPr/>
            </p:nvPicPr>
            <p:blipFill>
              <a:blip r:embed="rId4"/>
              <a:stretch>
                <a:fillRect/>
              </a:stretch>
            </p:blipFill>
            <p:spPr>
              <a:xfrm>
                <a:off x="10248110" y="-420070"/>
                <a:ext cx="1511391" cy="809581"/>
              </a:xfrm>
              <a:prstGeom prst="rect">
                <a:avLst/>
              </a:prstGeom>
            </p:spPr>
          </p:pic>
          <p:pic>
            <p:nvPicPr>
              <p:cNvPr id="20" name="Picture 28" descr="j04290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03237" y="-57459"/>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9" descr="MC900432599[1]"/>
              <p:cNvPicPr>
                <a:picLocks noChangeAspect="1" noChangeArrowheads="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146124">
                <a:off x="10478307" y="-215303"/>
                <a:ext cx="349791" cy="34979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p:cNvPicPr>
                <a:picLocks noChangeAspect="1"/>
              </p:cNvPicPr>
              <p:nvPr/>
            </p:nvPicPr>
            <p:blipFill>
              <a:blip r:embed="rId4"/>
              <a:stretch>
                <a:fillRect/>
              </a:stretch>
            </p:blipFill>
            <p:spPr>
              <a:xfrm>
                <a:off x="11856574" y="-436221"/>
                <a:ext cx="1511391" cy="809581"/>
              </a:xfrm>
              <a:prstGeom prst="rect">
                <a:avLst/>
              </a:prstGeom>
            </p:spPr>
          </p:pic>
          <p:pic>
            <p:nvPicPr>
              <p:cNvPr id="23" name="Picture 27" descr="MC90043480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47778" y="-28180"/>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MC90043480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87422" y="8928"/>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j042901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7439" y="-82086"/>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2" name="角丸四角形 31"/>
          <p:cNvSpPr/>
          <p:nvPr/>
        </p:nvSpPr>
        <p:spPr bwMode="auto">
          <a:xfrm>
            <a:off x="616452" y="2891036"/>
            <a:ext cx="3456000" cy="1368000"/>
          </a:xfrm>
          <a:prstGeom prst="roundRect">
            <a:avLst>
              <a:gd name="adj" fmla="val 5299"/>
            </a:avLst>
          </a:prstGeom>
          <a:solidFill>
            <a:schemeClr val="bg1"/>
          </a:solidFill>
          <a:ln w="6350" algn="ctr">
            <a:solidFill>
              <a:srgbClr val="C00000"/>
            </a:solidFill>
            <a:miter lim="800000"/>
            <a:headEnd/>
            <a:tailEnd/>
          </a:ln>
          <a:effectLst/>
          <a:extLst/>
        </p:spPr>
        <p:txBody>
          <a:bodyPr wrap="none" lIns="72000" tIns="36000" rIns="36000" bIns="36000" rtlCol="0" anchor="ctr">
            <a:noAutofit/>
          </a:bodyPr>
          <a:lstStyle/>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電子</a:t>
            </a:r>
            <a:r>
              <a:rPr lang="ja-JP" altLang="en-US" dirty="0" smtClean="0">
                <a:latin typeface="游ゴシック" panose="020B0400000000000000" pitchFamily="50" charset="-128"/>
                <a:ea typeface="游ゴシック" panose="020B0400000000000000" pitchFamily="50" charset="-128"/>
              </a:rPr>
              <a:t>申請事務追加にかかる業務調整</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smtClean="0">
                <a:latin typeface="游ゴシック" panose="020B0400000000000000" pitchFamily="50" charset="-128"/>
                <a:ea typeface="游ゴシック" panose="020B0400000000000000" pitchFamily="50" charset="-128"/>
              </a:rPr>
              <a:t>現行運用内容の</a:t>
            </a:r>
            <a:r>
              <a:rPr lang="ja-JP" altLang="en-US" dirty="0">
                <a:latin typeface="游ゴシック" panose="020B0400000000000000" pitchFamily="50" charset="-128"/>
                <a:ea typeface="游ゴシック" panose="020B0400000000000000" pitchFamily="50" charset="-128"/>
              </a:rPr>
              <a:t>見直し</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条例・要綱の改正</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Arial" panose="020B0604020202020204" pitchFamily="34" charset="0"/>
              <a:buChar char="•"/>
            </a:pPr>
            <a:r>
              <a:rPr lang="ja-JP" altLang="en-US" dirty="0">
                <a:latin typeface="游ゴシック" panose="020B0400000000000000" pitchFamily="50" charset="-128"/>
                <a:ea typeface="游ゴシック" panose="020B0400000000000000" pitchFamily="50" charset="-128"/>
              </a:rPr>
              <a:t>業務システムの</a:t>
            </a:r>
            <a:r>
              <a:rPr lang="ja-JP" altLang="en-US" dirty="0" smtClean="0">
                <a:latin typeface="游ゴシック" panose="020B0400000000000000" pitchFamily="50" charset="-128"/>
                <a:ea typeface="游ゴシック" panose="020B0400000000000000" pitchFamily="50" charset="-128"/>
              </a:rPr>
              <a:t>改修にかかる検討</a:t>
            </a:r>
            <a:r>
              <a:rPr lang="ja-JP" altLang="en-US" dirty="0">
                <a:latin typeface="游ゴシック" panose="020B0400000000000000" pitchFamily="50" charset="-128"/>
                <a:ea typeface="游ゴシック" panose="020B0400000000000000" pitchFamily="50" charset="-128"/>
              </a:rPr>
              <a:t>　　　　　　　　　　　　　等</a:t>
            </a:r>
            <a:endParaRPr lang="en-US" altLang="ja-JP" dirty="0">
              <a:latin typeface="游ゴシック" panose="020B0400000000000000" pitchFamily="50" charset="-128"/>
              <a:ea typeface="游ゴシック" panose="020B0400000000000000" pitchFamily="50" charset="-128"/>
            </a:endParaRPr>
          </a:p>
        </p:txBody>
      </p:sp>
      <p:pic>
        <p:nvPicPr>
          <p:cNvPr id="33" name="Picture 24" descr="j043262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79539" y="2350061"/>
            <a:ext cx="447627" cy="467708"/>
          </a:xfrm>
          <a:prstGeom prst="rect">
            <a:avLst/>
          </a:prstGeom>
          <a:noFill/>
          <a:extLst>
            <a:ext uri="{909E8E84-426E-40DD-AFC4-6F175D3DCCD1}">
              <a14:hiddenFill xmlns:a14="http://schemas.microsoft.com/office/drawing/2010/main">
                <a:solidFill>
                  <a:srgbClr val="FFFFFF"/>
                </a:solidFill>
              </a14:hiddenFill>
            </a:ext>
          </a:extLst>
        </p:spPr>
      </p:pic>
      <p:sp>
        <p:nvSpPr>
          <p:cNvPr id="34" name="円柱 33"/>
          <p:cNvSpPr/>
          <p:nvPr/>
        </p:nvSpPr>
        <p:spPr bwMode="auto">
          <a:xfrm>
            <a:off x="5400192" y="5301208"/>
            <a:ext cx="900000" cy="684000"/>
          </a:xfrm>
          <a:prstGeom prst="can">
            <a:avLst>
              <a:gd name="adj" fmla="val 19388"/>
            </a:avLst>
          </a:prstGeom>
          <a:gradFill flip="none" rotWithShape="1">
            <a:gsLst>
              <a:gs pos="0">
                <a:schemeClr val="bg1">
                  <a:lumMod val="95000"/>
                </a:schemeClr>
              </a:gs>
              <a:gs pos="100000">
                <a:schemeClr val="bg2">
                  <a:lumMod val="20000"/>
                  <a:lumOff val="80000"/>
                </a:schemeClr>
              </a:gs>
            </a:gsLst>
            <a:path path="circle">
              <a:fillToRect l="50000" t="50000" r="50000" b="50000"/>
            </a:path>
            <a:tileRect/>
          </a:gradFill>
          <a:ln w="9525" cap="flat" cmpd="sng" algn="ctr">
            <a:solidFill>
              <a:schemeClr val="bg2"/>
            </a:solidFill>
            <a:prstDash val="solid"/>
            <a:round/>
            <a:headEnd type="none" w="med" len="med"/>
            <a:tailEnd type="none" w="med" len="med"/>
          </a:ln>
          <a:effectLst/>
          <a:extLst/>
        </p:spPr>
        <p:txBody>
          <a:bodyPr wrap="none" lIns="0" tIns="0" rIns="0" bIns="0" anchor="ctr" anchorCtr="0"/>
          <a:lstStyle/>
          <a:p>
            <a:pPr marL="342900" indent="-342900" algn="ctr"/>
            <a:r>
              <a:rPr lang="ja-JP" altLang="en-US" dirty="0">
                <a:latin typeface="游ゴシック" panose="020B0400000000000000" pitchFamily="50" charset="-128"/>
                <a:ea typeface="游ゴシック" panose="020B0400000000000000" pitchFamily="50" charset="-128"/>
              </a:rPr>
              <a:t>電子申請</a:t>
            </a:r>
            <a:endParaRPr lang="en-US" altLang="ja-JP" dirty="0">
              <a:latin typeface="游ゴシック" panose="020B0400000000000000" pitchFamily="50" charset="-128"/>
              <a:ea typeface="游ゴシック" panose="020B0400000000000000" pitchFamily="50" charset="-128"/>
            </a:endParaRPr>
          </a:p>
          <a:p>
            <a:pPr marL="342900" indent="-342900" algn="ctr"/>
            <a:r>
              <a:rPr lang="ja-JP" altLang="en-US" dirty="0">
                <a:latin typeface="游ゴシック" panose="020B0400000000000000" pitchFamily="50" charset="-128"/>
                <a:ea typeface="游ゴシック" panose="020B0400000000000000" pitchFamily="50" charset="-128"/>
              </a:rPr>
              <a:t>システム</a:t>
            </a:r>
            <a:endParaRPr lang="en-US" altLang="ja-JP" dirty="0">
              <a:latin typeface="游ゴシック" panose="020B0400000000000000" pitchFamily="50" charset="-128"/>
              <a:ea typeface="游ゴシック" panose="020B0400000000000000" pitchFamily="50" charset="-128"/>
            </a:endParaRPr>
          </a:p>
        </p:txBody>
      </p:sp>
      <p:sp>
        <p:nvSpPr>
          <p:cNvPr id="35" name="角丸四角形 34"/>
          <p:cNvSpPr/>
          <p:nvPr/>
        </p:nvSpPr>
        <p:spPr bwMode="auto">
          <a:xfrm>
            <a:off x="4704356" y="4919684"/>
            <a:ext cx="1440000" cy="252000"/>
          </a:xfrm>
          <a:prstGeom prst="roundRect">
            <a:avLst/>
          </a:prstGeom>
          <a:solidFill>
            <a:srgbClr val="0D2B88"/>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solidFill>
                  <a:schemeClr val="bg1"/>
                </a:solidFill>
                <a:latin typeface="游ゴシック" panose="020B0400000000000000" pitchFamily="50" charset="-128"/>
                <a:ea typeface="游ゴシック" panose="020B0400000000000000" pitchFamily="50" charset="-128"/>
              </a:rPr>
              <a:t>次期電子申請システム</a:t>
            </a:r>
          </a:p>
        </p:txBody>
      </p:sp>
      <p:sp>
        <p:nvSpPr>
          <p:cNvPr id="36" name="円柱 35"/>
          <p:cNvSpPr/>
          <p:nvPr/>
        </p:nvSpPr>
        <p:spPr bwMode="auto">
          <a:xfrm>
            <a:off x="6814192" y="3165570"/>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r>
              <a:rPr lang="ja-JP" altLang="en-US" dirty="0" smtClean="0">
                <a:latin typeface="游ゴシック" panose="020B0400000000000000" pitchFamily="50" charset="-128"/>
                <a:ea typeface="游ゴシック" panose="020B0400000000000000" pitchFamily="50" charset="-128"/>
              </a:rPr>
              <a:t>業務</a:t>
            </a:r>
            <a:endParaRPr lang="en-US" altLang="ja-JP" dirty="0" smtClean="0">
              <a:latin typeface="游ゴシック" panose="020B0400000000000000" pitchFamily="50" charset="-128"/>
              <a:ea typeface="游ゴシック" panose="020B0400000000000000" pitchFamily="50" charset="-128"/>
            </a:endParaRPr>
          </a:p>
          <a:p>
            <a:pPr marL="342900" indent="-342900" algn="ctr"/>
            <a:r>
              <a:rPr lang="ja-JP" altLang="en-US" dirty="0" smtClean="0">
                <a:latin typeface="游ゴシック" panose="020B0400000000000000" pitchFamily="50" charset="-128"/>
                <a:ea typeface="游ゴシック" panose="020B0400000000000000" pitchFamily="50" charset="-128"/>
              </a:rPr>
              <a:t>システム</a:t>
            </a:r>
            <a:endParaRPr lang="ja-JP" altLang="en-US" dirty="0">
              <a:latin typeface="游ゴシック" panose="020B0400000000000000" pitchFamily="50" charset="-128"/>
              <a:ea typeface="游ゴシック" panose="020B0400000000000000" pitchFamily="50" charset="-128"/>
            </a:endParaRPr>
          </a:p>
        </p:txBody>
      </p:sp>
      <p:sp>
        <p:nvSpPr>
          <p:cNvPr id="37" name="円柱 36"/>
          <p:cNvSpPr/>
          <p:nvPr/>
        </p:nvSpPr>
        <p:spPr bwMode="auto">
          <a:xfrm>
            <a:off x="7812470" y="2919382"/>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endParaRPr lang="ja-JP" altLang="en-US" dirty="0">
              <a:latin typeface="游ゴシック" panose="020B0400000000000000" pitchFamily="50" charset="-128"/>
              <a:ea typeface="游ゴシック" panose="020B0400000000000000" pitchFamily="50" charset="-128"/>
            </a:endParaRPr>
          </a:p>
        </p:txBody>
      </p:sp>
      <p:cxnSp>
        <p:nvCxnSpPr>
          <p:cNvPr id="38" name="カギ線コネクタ 37"/>
          <p:cNvCxnSpPr>
            <a:stCxn id="36" idx="3"/>
            <a:endCxn id="34" idx="4"/>
          </p:cNvCxnSpPr>
          <p:nvPr/>
        </p:nvCxnSpPr>
        <p:spPr bwMode="auto">
          <a:xfrm rot="5400000">
            <a:off x="5867373" y="4246389"/>
            <a:ext cx="1829638" cy="964000"/>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角丸四角形 38"/>
          <p:cNvSpPr/>
          <p:nvPr/>
        </p:nvSpPr>
        <p:spPr bwMode="auto">
          <a:xfrm>
            <a:off x="7229007" y="2600936"/>
            <a:ext cx="1260000" cy="2520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dirty="0">
                <a:latin typeface="游ゴシック" panose="020B0400000000000000" pitchFamily="50" charset="-128"/>
                <a:ea typeface="游ゴシック" panose="020B0400000000000000" pitchFamily="50" charset="-128"/>
              </a:rPr>
              <a:t>各業務システム</a:t>
            </a:r>
          </a:p>
        </p:txBody>
      </p:sp>
      <p:sp>
        <p:nvSpPr>
          <p:cNvPr id="41" name="四角形吹き出し 40"/>
          <p:cNvSpPr/>
          <p:nvPr/>
        </p:nvSpPr>
        <p:spPr bwMode="auto">
          <a:xfrm>
            <a:off x="6544791" y="5831485"/>
            <a:ext cx="1513029" cy="360000"/>
          </a:xfrm>
          <a:prstGeom prst="wedgeRectCallout">
            <a:avLst>
              <a:gd name="adj1" fmla="val -64370"/>
              <a:gd name="adj2" fmla="val -56214"/>
            </a:avLst>
          </a:prstGeom>
          <a:solidFill>
            <a:schemeClr val="bg1"/>
          </a:solidFill>
          <a:ln w="6350" algn="ctr">
            <a:solidFill>
              <a:schemeClr val="bg2">
                <a:lumMod val="60000"/>
                <a:lumOff val="40000"/>
              </a:schemeClr>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システム整備・維持管理</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sp>
        <p:nvSpPr>
          <p:cNvPr id="42" name="四角形吹き出し 41"/>
          <p:cNvSpPr/>
          <p:nvPr/>
        </p:nvSpPr>
        <p:spPr bwMode="auto">
          <a:xfrm>
            <a:off x="4853426" y="2435822"/>
            <a:ext cx="1441436" cy="360000"/>
          </a:xfrm>
          <a:prstGeom prst="wedgeRectCallout">
            <a:avLst>
              <a:gd name="adj1" fmla="val 4620"/>
              <a:gd name="adj2" fmla="val 82549"/>
            </a:avLst>
          </a:prstGeom>
          <a:solidFill>
            <a:schemeClr val="bg1"/>
          </a:solidFill>
          <a:ln w="6350" algn="ctr">
            <a:solidFill>
              <a:srgbClr val="C00000"/>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運用の検討、各種調整</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pic>
        <p:nvPicPr>
          <p:cNvPr id="43" name="Picture 7" descr="j042896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5653" y="5517232"/>
            <a:ext cx="513585" cy="7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j0428969[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8635" y="5555458"/>
            <a:ext cx="513585" cy="71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カギ線コネクタ 44"/>
          <p:cNvCxnSpPr>
            <a:stCxn id="28" idx="3"/>
            <a:endCxn id="34" idx="4"/>
          </p:cNvCxnSpPr>
          <p:nvPr/>
        </p:nvCxnSpPr>
        <p:spPr bwMode="auto">
          <a:xfrm>
            <a:off x="6127152" y="2938355"/>
            <a:ext cx="173040" cy="2704853"/>
          </a:xfrm>
          <a:prstGeom prst="bentConnector3">
            <a:avLst>
              <a:gd name="adj1" fmla="val 232108"/>
            </a:avLst>
          </a:prstGeom>
          <a:solidFill>
            <a:schemeClr val="bg1"/>
          </a:solidFill>
          <a:ln w="22225" cap="flat" cmpd="sng" algn="ctr">
            <a:solidFill>
              <a:schemeClr val="bg2"/>
            </a:solidFill>
            <a:prstDash val="solid"/>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6" name="図 45"/>
          <p:cNvPicPr>
            <a:picLocks noChangeAspect="1"/>
          </p:cNvPicPr>
          <p:nvPr/>
        </p:nvPicPr>
        <p:blipFill rotWithShape="1">
          <a:blip r:embed="rId11"/>
          <a:srcRect r="51362"/>
          <a:stretch/>
        </p:blipFill>
        <p:spPr>
          <a:xfrm>
            <a:off x="8421974" y="3164669"/>
            <a:ext cx="451837" cy="669287"/>
          </a:xfrm>
          <a:prstGeom prst="rect">
            <a:avLst/>
          </a:prstGeom>
        </p:spPr>
      </p:pic>
      <p:sp>
        <p:nvSpPr>
          <p:cNvPr id="47" name="円柱 46"/>
          <p:cNvSpPr/>
          <p:nvPr/>
        </p:nvSpPr>
        <p:spPr bwMode="auto">
          <a:xfrm>
            <a:off x="7452320" y="3618716"/>
            <a:ext cx="900000" cy="648000"/>
          </a:xfrm>
          <a:prstGeom prst="can">
            <a:avLst/>
          </a:prstGeom>
          <a:gradFill flip="none" rotWithShape="1">
            <a:gsLst>
              <a:gs pos="0">
                <a:schemeClr val="bg1">
                  <a:lumMod val="95000"/>
                </a:schemeClr>
              </a:gs>
              <a:gs pos="100000">
                <a:schemeClr val="accent2">
                  <a:lumMod val="60000"/>
                  <a:lumOff val="40000"/>
                </a:schemeClr>
              </a:gs>
            </a:gsLst>
            <a:path path="circle">
              <a:fillToRect l="50000" t="50000" r="50000" b="50000"/>
            </a:path>
            <a:tileRect/>
          </a:gradFill>
          <a:ln w="9525" cap="flat" cmpd="sng" algn="ctr">
            <a:solidFill>
              <a:schemeClr val="accent6">
                <a:lumMod val="75000"/>
              </a:schemeClr>
            </a:solidFill>
            <a:prstDash val="solid"/>
            <a:round/>
            <a:headEnd type="none" w="med" len="med"/>
            <a:tailEnd type="none" w="med" len="med"/>
          </a:ln>
          <a:effectLst/>
          <a:extLst/>
        </p:spPr>
        <p:txBody>
          <a:bodyPr wrap="none" lIns="0" tIns="0" rIns="0" bIns="0" anchor="ctr" anchorCtr="0"/>
          <a:lstStyle/>
          <a:p>
            <a:pPr marL="342900" indent="-342900" algn="ctr"/>
            <a:r>
              <a:rPr lang="ja-JP" altLang="en-US" sz="900" b="1" dirty="0" smtClean="0">
                <a:latin typeface="游ゴシック" panose="020B0400000000000000" pitchFamily="50" charset="-128"/>
                <a:ea typeface="游ゴシック" panose="020B0400000000000000" pitchFamily="50" charset="-128"/>
              </a:rPr>
              <a:t>・・・</a:t>
            </a:r>
            <a:endParaRPr lang="ja-JP" altLang="en-US" sz="900" b="1" dirty="0">
              <a:latin typeface="游ゴシック" panose="020B0400000000000000" pitchFamily="50" charset="-128"/>
              <a:ea typeface="游ゴシック" panose="020B0400000000000000" pitchFamily="50" charset="-128"/>
            </a:endParaRPr>
          </a:p>
        </p:txBody>
      </p:sp>
      <p:sp>
        <p:nvSpPr>
          <p:cNvPr id="48" name="四角形吹き出し 47"/>
          <p:cNvSpPr/>
          <p:nvPr/>
        </p:nvSpPr>
        <p:spPr bwMode="auto">
          <a:xfrm>
            <a:off x="7308207" y="2945079"/>
            <a:ext cx="1509264" cy="396000"/>
          </a:xfrm>
          <a:prstGeom prst="wedgeRectCallout">
            <a:avLst>
              <a:gd name="adj1" fmla="val -39521"/>
              <a:gd name="adj2" fmla="val 79067"/>
            </a:avLst>
          </a:prstGeom>
          <a:solidFill>
            <a:schemeClr val="bg1"/>
          </a:solidFill>
          <a:ln w="6350" algn="ctr">
            <a:solidFill>
              <a:srgbClr val="C00000"/>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a:solidFill>
                  <a:srgbClr val="000000"/>
                </a:solidFill>
                <a:latin typeface="游ゴシック" panose="020B0400000000000000" pitchFamily="50" charset="-128"/>
                <a:ea typeface="游ゴシック" panose="020B0400000000000000" pitchFamily="50" charset="-128"/>
              </a:rPr>
              <a:t>（将来的な検討として）</a:t>
            </a:r>
            <a:endParaRPr kumimoji="0" lang="en-US" altLang="ja-JP" dirty="0">
              <a:solidFill>
                <a:srgbClr val="000000"/>
              </a:solidFill>
              <a:latin typeface="游ゴシック" panose="020B0400000000000000" pitchFamily="50" charset="-128"/>
              <a:ea typeface="游ゴシック" panose="020B0400000000000000" pitchFamily="50" charset="-128"/>
            </a:endParaRPr>
          </a:p>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システム</a:t>
            </a:r>
            <a:r>
              <a:rPr kumimoji="0" lang="ja-JP" altLang="en-US" dirty="0">
                <a:solidFill>
                  <a:srgbClr val="000000"/>
                </a:solidFill>
                <a:latin typeface="游ゴシック" panose="020B0400000000000000" pitchFamily="50" charset="-128"/>
                <a:ea typeface="游ゴシック" panose="020B0400000000000000" pitchFamily="50" charset="-128"/>
              </a:rPr>
              <a:t>改修等</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pic>
        <p:nvPicPr>
          <p:cNvPr id="49" name="図 48"/>
          <p:cNvPicPr>
            <a:picLocks noChangeAspect="1"/>
          </p:cNvPicPr>
          <p:nvPr/>
        </p:nvPicPr>
        <p:blipFill rotWithShape="1">
          <a:blip r:embed="rId11"/>
          <a:srcRect r="31911"/>
          <a:stretch/>
        </p:blipFill>
        <p:spPr>
          <a:xfrm>
            <a:off x="8241272" y="3745869"/>
            <a:ext cx="632539" cy="669287"/>
          </a:xfrm>
          <a:prstGeom prst="rect">
            <a:avLst/>
          </a:prstGeom>
        </p:spPr>
      </p:pic>
      <p:cxnSp>
        <p:nvCxnSpPr>
          <p:cNvPr id="50" name="カギ線コネクタ 49"/>
          <p:cNvCxnSpPr>
            <a:stCxn id="47" idx="3"/>
            <a:endCxn id="34" idx="4"/>
          </p:cNvCxnSpPr>
          <p:nvPr/>
        </p:nvCxnSpPr>
        <p:spPr bwMode="auto">
          <a:xfrm rot="5400000">
            <a:off x="6413010" y="4153898"/>
            <a:ext cx="1376492" cy="1602128"/>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カギ線コネクタ 50"/>
          <p:cNvCxnSpPr>
            <a:stCxn id="49" idx="2"/>
            <a:endCxn id="34" idx="4"/>
          </p:cNvCxnSpPr>
          <p:nvPr/>
        </p:nvCxnSpPr>
        <p:spPr bwMode="auto">
          <a:xfrm rot="5400000">
            <a:off x="6814841" y="3900507"/>
            <a:ext cx="1228052" cy="2257350"/>
          </a:xfrm>
          <a:prstGeom prst="bentConnector2">
            <a:avLst/>
          </a:prstGeom>
          <a:solidFill>
            <a:schemeClr val="bg1"/>
          </a:solidFill>
          <a:ln w="22225" cap="flat" cmpd="sng" algn="ctr">
            <a:solidFill>
              <a:schemeClr val="bg2"/>
            </a:solidFill>
            <a:prstDash val="sysDot"/>
            <a:round/>
            <a:headEnd type="oval" w="lg" len="me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四角形吹き出し 51"/>
          <p:cNvSpPr/>
          <p:nvPr/>
        </p:nvSpPr>
        <p:spPr bwMode="auto">
          <a:xfrm>
            <a:off x="7039737" y="4763244"/>
            <a:ext cx="1738786" cy="504000"/>
          </a:xfrm>
          <a:prstGeom prst="wedgeRectCallout">
            <a:avLst>
              <a:gd name="adj1" fmla="val -38462"/>
              <a:gd name="adj2" fmla="val 66606"/>
            </a:avLst>
          </a:prstGeom>
          <a:solidFill>
            <a:schemeClr val="bg1"/>
          </a:solidFill>
          <a:ln w="6350" algn="ctr">
            <a:solidFill>
              <a:schemeClr val="bg2">
                <a:lumMod val="60000"/>
                <a:lumOff val="40000"/>
              </a:schemeClr>
            </a:solidFill>
            <a:miter lim="800000"/>
            <a:headEnd/>
            <a:tailEnd/>
          </a:ln>
          <a:effectLst/>
          <a:extLst/>
        </p:spPr>
        <p:txBody>
          <a:bodyPr rot="0" spcFirstLastPara="0" vertOverflow="overflow" horzOverflow="overflow" vert="horz" wrap="none" lIns="36000" tIns="46800" rIns="0" bIns="46800" numCol="1" spcCol="0" rtlCol="0" fromWordArt="0" anchor="ctr" anchorCtr="0" forceAA="0" compatLnSpc="1">
            <a:prstTxWarp prst="textNoShape">
              <a:avLst/>
            </a:prstTxWarp>
            <a:noAutofit/>
          </a:bodyPr>
          <a:lstStyle/>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（将来的な検討として）</a:t>
            </a:r>
            <a:endParaRPr kumimoji="0" lang="en-US" altLang="ja-JP" dirty="0" smtClean="0">
              <a:solidFill>
                <a:srgbClr val="000000"/>
              </a:solidFill>
              <a:latin typeface="游ゴシック" panose="020B0400000000000000" pitchFamily="50" charset="-128"/>
              <a:ea typeface="游ゴシック" panose="020B0400000000000000" pitchFamily="50" charset="-128"/>
            </a:endParaRPr>
          </a:p>
          <a:p>
            <a:pPr algn="ctr"/>
            <a:r>
              <a:rPr kumimoji="0" lang="ja-JP" altLang="en-US" dirty="0" smtClean="0">
                <a:solidFill>
                  <a:srgbClr val="000000"/>
                </a:solidFill>
                <a:latin typeface="游ゴシック" panose="020B0400000000000000" pitchFamily="50" charset="-128"/>
                <a:ea typeface="游ゴシック" panose="020B0400000000000000" pitchFamily="50" charset="-128"/>
              </a:rPr>
              <a:t>システム間</a:t>
            </a:r>
            <a:r>
              <a:rPr kumimoji="0" lang="ja-JP" altLang="en-US" dirty="0">
                <a:solidFill>
                  <a:srgbClr val="000000"/>
                </a:solidFill>
                <a:latin typeface="游ゴシック" panose="020B0400000000000000" pitchFamily="50" charset="-128"/>
                <a:ea typeface="游ゴシック" panose="020B0400000000000000" pitchFamily="50" charset="-128"/>
              </a:rPr>
              <a:t>連携の</a:t>
            </a:r>
            <a:r>
              <a:rPr kumimoji="0" lang="ja-JP" altLang="en-US" dirty="0" smtClean="0">
                <a:solidFill>
                  <a:srgbClr val="000000"/>
                </a:solidFill>
                <a:latin typeface="游ゴシック" panose="020B0400000000000000" pitchFamily="50" charset="-128"/>
                <a:ea typeface="游ゴシック" panose="020B0400000000000000" pitchFamily="50" charset="-128"/>
              </a:rPr>
              <a:t>調整</a:t>
            </a:r>
            <a:endParaRPr kumimoji="0" lang="en-US" altLang="ja-JP" dirty="0">
              <a:solidFill>
                <a:srgbClr val="000000"/>
              </a:solidFill>
              <a:latin typeface="游ゴシック" panose="020B0400000000000000" pitchFamily="50" charset="-128"/>
              <a:ea typeface="游ゴシック" panose="020B0400000000000000" pitchFamily="50" charset="-128"/>
            </a:endParaRPr>
          </a:p>
        </p:txBody>
      </p:sp>
      <p:cxnSp>
        <p:nvCxnSpPr>
          <p:cNvPr id="53" name="直線コネクタ 52"/>
          <p:cNvCxnSpPr/>
          <p:nvPr/>
        </p:nvCxnSpPr>
        <p:spPr bwMode="auto">
          <a:xfrm flipV="1">
            <a:off x="107504" y="2178442"/>
            <a:ext cx="8892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テキスト ボックス 53"/>
          <p:cNvSpPr txBox="1"/>
          <p:nvPr/>
        </p:nvSpPr>
        <p:spPr>
          <a:xfrm>
            <a:off x="3763063" y="1916832"/>
            <a:ext cx="1736373"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役割分担の考え方（案）</a:t>
            </a:r>
          </a:p>
        </p:txBody>
      </p:sp>
      <p:sp>
        <p:nvSpPr>
          <p:cNvPr id="2" name="上下矢印 1"/>
          <p:cNvSpPr/>
          <p:nvPr/>
        </p:nvSpPr>
        <p:spPr bwMode="auto">
          <a:xfrm>
            <a:off x="127169" y="2830267"/>
            <a:ext cx="489284" cy="1673908"/>
          </a:xfrm>
          <a:prstGeom prst="upDownArrow">
            <a:avLst/>
          </a:prstGeom>
          <a:solidFill>
            <a:schemeClr val="bg1">
              <a:lumMod val="85000"/>
            </a:schemeClr>
          </a:solidFill>
          <a:ln w="9525">
            <a:solidFill>
              <a:schemeClr val="bg1">
                <a:lumMod val="50000"/>
              </a:schemeClr>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algn="ctr">
              <a:spcBef>
                <a:spcPts val="0"/>
              </a:spcBef>
            </a:pPr>
            <a:r>
              <a:rPr kumimoji="1" lang="ja-JP" altLang="en-US" dirty="0" smtClean="0">
                <a:latin typeface="游ゴシック" panose="020B0400000000000000" pitchFamily="50" charset="-128"/>
                <a:ea typeface="游ゴシック" panose="020B0400000000000000" pitchFamily="50" charset="-128"/>
              </a:rPr>
              <a:t>連</a:t>
            </a:r>
            <a:endParaRPr kumimoji="1" lang="en-US" altLang="ja-JP" dirty="0" smtClean="0">
              <a:latin typeface="游ゴシック" panose="020B0400000000000000" pitchFamily="50" charset="-128"/>
              <a:ea typeface="游ゴシック" panose="020B0400000000000000" pitchFamily="50" charset="-128"/>
            </a:endParaRPr>
          </a:p>
          <a:p>
            <a:pPr algn="ctr">
              <a:spcBef>
                <a:spcPts val="0"/>
              </a:spcBef>
            </a:pPr>
            <a:r>
              <a:rPr kumimoji="1" lang="ja-JP" altLang="en-US" dirty="0" smtClean="0">
                <a:latin typeface="游ゴシック" panose="020B0400000000000000" pitchFamily="50" charset="-128"/>
                <a:ea typeface="游ゴシック" panose="020B0400000000000000" pitchFamily="50" charset="-128"/>
              </a:rPr>
              <a:t>携</a:t>
            </a:r>
            <a:endParaRPr kumimoji="1" lang="ja-JP" altLang="en-US" dirty="0">
              <a:latin typeface="游ゴシック" panose="020B0400000000000000" pitchFamily="50" charset="-128"/>
              <a:ea typeface="游ゴシック" panose="020B0400000000000000" pitchFamily="50" charset="-128"/>
            </a:endParaRPr>
          </a:p>
        </p:txBody>
      </p:sp>
      <p:sp>
        <p:nvSpPr>
          <p:cNvPr id="55" name="テキスト ボックス 54"/>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42</a:t>
            </a:r>
            <a:endParaRPr kumimoji="1" lang="ja-JP" altLang="en-US" sz="1200" dirty="0"/>
          </a:p>
        </p:txBody>
      </p:sp>
      <p:sp>
        <p:nvSpPr>
          <p:cNvPr id="56"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推進体制の考え方</a:t>
            </a:r>
          </a:p>
        </p:txBody>
      </p:sp>
    </p:spTree>
    <p:extLst>
      <p:ext uri="{BB962C8B-B14F-4D97-AF65-F5344CB8AC3E}">
        <p14:creationId xmlns:p14="http://schemas.microsoft.com/office/powerpoint/2010/main" val="3328361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１０．今後のスケジュールについて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5" name="正方形/長方形 4"/>
          <p:cNvSpPr/>
          <p:nvPr/>
        </p:nvSpPr>
        <p:spPr bwMode="auto">
          <a:xfrm>
            <a:off x="0" y="1010081"/>
            <a:ext cx="9144000" cy="537361"/>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ctr"/>
          <a:lstStyle/>
          <a:p>
            <a:r>
              <a:rPr lang="ja-JP" altLang="en-US" sz="2400" dirty="0" smtClean="0">
                <a:latin typeface="游ゴシック" panose="020B0400000000000000" pitchFamily="50" charset="-128"/>
                <a:ea typeface="游ゴシック" panose="020B0400000000000000" pitchFamily="50" charset="-128"/>
              </a:rPr>
              <a:t>　今後の全体的なスケジュールは次のとおりである。</a:t>
            </a:r>
            <a:endParaRPr lang="ja-JP" altLang="en-US" sz="2400" dirty="0">
              <a:latin typeface="游ゴシック" panose="020B0400000000000000" pitchFamily="50" charset="-128"/>
              <a:ea typeface="游ゴシック" panose="020B04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21731280"/>
              </p:ext>
            </p:extLst>
          </p:nvPr>
        </p:nvGraphicFramePr>
        <p:xfrm>
          <a:off x="108000" y="1772817"/>
          <a:ext cx="8928000" cy="4490212"/>
        </p:xfrm>
        <a:graphic>
          <a:graphicData uri="http://schemas.openxmlformats.org/drawingml/2006/table">
            <a:tbl>
              <a:tblPr firstRow="1" bandRow="1">
                <a:tableStyleId>{5C22544A-7EE6-4342-B048-85BDC9FD1C3A}</a:tableStyleId>
              </a:tblPr>
              <a:tblGrid>
                <a:gridCol w="648000">
                  <a:extLst>
                    <a:ext uri="{9D8B030D-6E8A-4147-A177-3AD203B41FA5}">
                      <a16:colId xmlns:a16="http://schemas.microsoft.com/office/drawing/2014/main" xmlns="" val="3370782441"/>
                    </a:ext>
                  </a:extLst>
                </a:gridCol>
                <a:gridCol w="900000">
                  <a:extLst>
                    <a:ext uri="{9D8B030D-6E8A-4147-A177-3AD203B41FA5}">
                      <a16:colId xmlns:a16="http://schemas.microsoft.com/office/drawing/2014/main" xmlns="" val="1300518167"/>
                    </a:ext>
                  </a:extLst>
                </a:gridCol>
                <a:gridCol w="2160000">
                  <a:extLst>
                    <a:ext uri="{9D8B030D-6E8A-4147-A177-3AD203B41FA5}">
                      <a16:colId xmlns:a16="http://schemas.microsoft.com/office/drawing/2014/main" xmlns="" val="890680204"/>
                    </a:ext>
                  </a:extLst>
                </a:gridCol>
                <a:gridCol w="2160000">
                  <a:extLst>
                    <a:ext uri="{9D8B030D-6E8A-4147-A177-3AD203B41FA5}">
                      <a16:colId xmlns:a16="http://schemas.microsoft.com/office/drawing/2014/main" xmlns="" val="3119468662"/>
                    </a:ext>
                  </a:extLst>
                </a:gridCol>
                <a:gridCol w="2160000">
                  <a:extLst>
                    <a:ext uri="{9D8B030D-6E8A-4147-A177-3AD203B41FA5}">
                      <a16:colId xmlns:a16="http://schemas.microsoft.com/office/drawing/2014/main" xmlns="" val="4167936747"/>
                    </a:ext>
                  </a:extLst>
                </a:gridCol>
                <a:gridCol w="900000">
                  <a:extLst>
                    <a:ext uri="{9D8B030D-6E8A-4147-A177-3AD203B41FA5}">
                      <a16:colId xmlns:a16="http://schemas.microsoft.com/office/drawing/2014/main" xmlns="" val="1647998919"/>
                    </a:ext>
                  </a:extLst>
                </a:gridCol>
              </a:tblGrid>
              <a:tr h="256935">
                <a:tc>
                  <a:txBody>
                    <a:bodyPr/>
                    <a:lstStyle/>
                    <a:p>
                      <a:endParaRPr kumimoji="1" lang="ja-JP" altLang="en-US" sz="900" b="0" dirty="0">
                        <a:solidFill>
                          <a:schemeClr val="tx1"/>
                        </a:solidFill>
                      </a:endParaRPr>
                    </a:p>
                  </a:txBody>
                  <a:tcPr anchor="ctr">
                    <a:lnL w="6350"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900" b="0" dirty="0">
                          <a:solidFill>
                            <a:schemeClr val="bg1"/>
                          </a:solidFill>
                          <a:latin typeface="游ゴシック" panose="020B0400000000000000" pitchFamily="50" charset="-128"/>
                          <a:ea typeface="游ゴシック" panose="020B0400000000000000" pitchFamily="50" charset="-128"/>
                        </a:rPr>
                        <a:t>2017</a:t>
                      </a:r>
                      <a:r>
                        <a:rPr kumimoji="1" lang="ja-JP" altLang="en-US" sz="900" b="0" dirty="0">
                          <a:solidFill>
                            <a:schemeClr val="bg1"/>
                          </a:solidFill>
                          <a:latin typeface="游ゴシック" panose="020B0400000000000000" pitchFamily="50" charset="-128"/>
                          <a:ea typeface="游ゴシック" panose="020B0400000000000000" pitchFamily="50" charset="-128"/>
                        </a:rPr>
                        <a:t>年度</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latin typeface="游ゴシック" panose="020B0400000000000000" pitchFamily="50" charset="-128"/>
                          <a:ea typeface="游ゴシック" panose="020B0400000000000000" pitchFamily="50" charset="-128"/>
                        </a:rPr>
                        <a:t>2018</a:t>
                      </a:r>
                      <a:r>
                        <a:rPr kumimoji="1" lang="ja-JP" altLang="en-US" sz="900" b="0" dirty="0">
                          <a:solidFill>
                            <a:schemeClr val="bg1"/>
                          </a:solidFill>
                          <a:latin typeface="游ゴシック" panose="020B0400000000000000" pitchFamily="50" charset="-128"/>
                          <a:ea typeface="游ゴシック" panose="020B0400000000000000" pitchFamily="50" charset="-128"/>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latin typeface="游ゴシック" panose="020B0400000000000000" pitchFamily="50" charset="-128"/>
                          <a:ea typeface="游ゴシック" panose="020B0400000000000000" pitchFamily="50" charset="-128"/>
                        </a:rPr>
                        <a:t>2019</a:t>
                      </a:r>
                      <a:r>
                        <a:rPr kumimoji="1" lang="ja-JP" altLang="en-US" sz="900" b="0" dirty="0">
                          <a:solidFill>
                            <a:schemeClr val="bg1"/>
                          </a:solidFill>
                          <a:latin typeface="游ゴシック" panose="020B0400000000000000" pitchFamily="50" charset="-128"/>
                          <a:ea typeface="游ゴシック" panose="020B0400000000000000" pitchFamily="50" charset="-128"/>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latin typeface="游ゴシック" panose="020B0400000000000000" pitchFamily="50" charset="-128"/>
                          <a:ea typeface="游ゴシック" panose="020B0400000000000000" pitchFamily="50" charset="-128"/>
                        </a:rPr>
                        <a:t>2020</a:t>
                      </a:r>
                      <a:r>
                        <a:rPr kumimoji="1" lang="ja-JP" altLang="en-US" sz="900" b="0" dirty="0">
                          <a:solidFill>
                            <a:schemeClr val="bg1"/>
                          </a:solidFill>
                          <a:latin typeface="游ゴシック" panose="020B0400000000000000" pitchFamily="50" charset="-128"/>
                          <a:ea typeface="游ゴシック" panose="020B0400000000000000" pitchFamily="50" charset="-128"/>
                        </a:rPr>
                        <a:t>年度</a:t>
                      </a:r>
                    </a:p>
                  </a:txBody>
                  <a:tcPr anchor="ctr">
                    <a:lnL w="6350" cap="flat" cmpd="sng" algn="ctr">
                      <a:solidFill>
                        <a:schemeClr val="bg1"/>
                      </a:solidFill>
                      <a:prstDash val="lgDash"/>
                      <a:round/>
                      <a:headEnd type="none" w="med" len="med"/>
                      <a:tailEnd type="none" w="med" len="med"/>
                    </a:lnL>
                    <a:lnR w="6350" cap="flat" cmpd="sng" algn="ctr">
                      <a:solidFill>
                        <a:schemeClr val="bg1"/>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900" b="0" dirty="0">
                          <a:solidFill>
                            <a:schemeClr val="bg1"/>
                          </a:solidFill>
                          <a:latin typeface="游ゴシック" panose="020B0400000000000000" pitchFamily="50" charset="-128"/>
                          <a:ea typeface="游ゴシック" panose="020B0400000000000000" pitchFamily="50" charset="-128"/>
                        </a:rPr>
                        <a:t>2021</a:t>
                      </a:r>
                      <a:r>
                        <a:rPr kumimoji="1" lang="ja-JP" altLang="en-US" sz="900" b="0" dirty="0">
                          <a:solidFill>
                            <a:schemeClr val="bg1"/>
                          </a:solidFill>
                          <a:latin typeface="游ゴシック" panose="020B0400000000000000" pitchFamily="50" charset="-128"/>
                          <a:ea typeface="游ゴシック" panose="020B0400000000000000" pitchFamily="50" charset="-128"/>
                        </a:rPr>
                        <a:t>年度～</a:t>
                      </a:r>
                    </a:p>
                  </a:txBody>
                  <a:tcPr anchor="ctr">
                    <a:lnL w="6350" cap="flat" cmpd="sng" algn="ctr">
                      <a:solidFill>
                        <a:schemeClr val="bg1"/>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4085008468"/>
                  </a:ext>
                </a:extLst>
              </a:tr>
              <a:tr h="556804">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現行</a:t>
                      </a:r>
                      <a:endParaRPr kumimoji="1" lang="en-US" altLang="ja-JP" sz="900" b="0" dirty="0" smtClean="0">
                        <a:solidFill>
                          <a:schemeClr val="tx1"/>
                        </a:solidFill>
                        <a:latin typeface="游ゴシック" panose="020B0400000000000000" pitchFamily="50" charset="-128"/>
                        <a:ea typeface="游ゴシック" panose="020B0400000000000000" pitchFamily="50" charset="-128"/>
                      </a:endParaRPr>
                    </a:p>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電子申請システム</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4123543275"/>
                  </a:ext>
                </a:extLst>
              </a:tr>
              <a:tr h="1922564">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システム</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tc>
                  <a:txBody>
                    <a:bodyPr/>
                    <a:lstStyle/>
                    <a:p>
                      <a:endParaRPr kumimoji="1" lang="ja-JP" altLang="en-US" sz="900" b="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2708507087"/>
                  </a:ext>
                </a:extLst>
              </a:tr>
              <a:tr h="1753909">
                <a:tc>
                  <a:txBody>
                    <a:bodyPr/>
                    <a:lstStyle/>
                    <a:p>
                      <a:pPr algn="ctr"/>
                      <a:r>
                        <a:rPr kumimoji="1" lang="ja-JP" altLang="en-US" sz="900" b="0" dirty="0" smtClean="0">
                          <a:solidFill>
                            <a:schemeClr val="tx1"/>
                          </a:solidFill>
                          <a:latin typeface="游ゴシック" panose="020B0400000000000000" pitchFamily="50" charset="-128"/>
                          <a:ea typeface="游ゴシック" panose="020B0400000000000000" pitchFamily="50" charset="-128"/>
                        </a:rPr>
                        <a:t>業務</a:t>
                      </a:r>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lgDash"/>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900" b="0" dirty="0">
                        <a:solidFill>
                          <a:schemeClr val="tx1"/>
                        </a:solidFill>
                      </a:endParaRPr>
                    </a:p>
                  </a:txBody>
                  <a:tcPr anchor="ctr">
                    <a:lnL w="6350" cap="flat" cmpd="sng" algn="ctr">
                      <a:solidFill>
                        <a:schemeClr val="tx1">
                          <a:lumMod val="50000"/>
                          <a:lumOff val="50000"/>
                        </a:schemeClr>
                      </a:solidFill>
                      <a:prstDash val="lgDash"/>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dash"/>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033746447"/>
                  </a:ext>
                </a:extLst>
              </a:tr>
            </a:tbl>
          </a:graphicData>
        </a:graphic>
      </p:graphicFrame>
      <p:sp>
        <p:nvSpPr>
          <p:cNvPr id="8" name="矢印: 五方向 10"/>
          <p:cNvSpPr/>
          <p:nvPr/>
        </p:nvSpPr>
        <p:spPr bwMode="auto">
          <a:xfrm>
            <a:off x="745658" y="4589558"/>
            <a:ext cx="864000"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業務</a:t>
            </a:r>
            <a:r>
              <a:rPr lang="ja-JP" altLang="en-US" sz="900" dirty="0" smtClean="0">
                <a:latin typeface="游ゴシック" panose="020B0400000000000000" pitchFamily="50" charset="-128"/>
                <a:ea typeface="游ゴシック" panose="020B0400000000000000" pitchFamily="50" charset="-128"/>
              </a:rPr>
              <a:t>調査</a:t>
            </a:r>
            <a:endParaRPr kumimoji="1" lang="ja-JP" altLang="en-US" sz="900" dirty="0">
              <a:latin typeface="游ゴシック" panose="020B0400000000000000" pitchFamily="50" charset="-128"/>
              <a:ea typeface="游ゴシック" panose="020B0400000000000000" pitchFamily="50" charset="-128"/>
            </a:endParaRPr>
          </a:p>
        </p:txBody>
      </p:sp>
      <p:sp>
        <p:nvSpPr>
          <p:cNvPr id="9" name="矢印: 五方向 11"/>
          <p:cNvSpPr/>
          <p:nvPr/>
        </p:nvSpPr>
        <p:spPr bwMode="auto">
          <a:xfrm>
            <a:off x="755576" y="2613745"/>
            <a:ext cx="864000" cy="127884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調査・検討</a:t>
            </a:r>
            <a:endParaRPr kumimoji="1" lang="ja-JP" altLang="en-US" sz="900" dirty="0">
              <a:latin typeface="游ゴシック" panose="020B0400000000000000" pitchFamily="50" charset="-128"/>
              <a:ea typeface="游ゴシック" panose="020B0400000000000000" pitchFamily="50" charset="-128"/>
            </a:endParaRPr>
          </a:p>
        </p:txBody>
      </p:sp>
      <p:sp>
        <p:nvSpPr>
          <p:cNvPr id="11" name="矢印: 五方向 16"/>
          <p:cNvSpPr/>
          <p:nvPr/>
        </p:nvSpPr>
        <p:spPr bwMode="auto">
          <a:xfrm>
            <a:off x="1673332" y="3124211"/>
            <a:ext cx="2106524"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次期電子申請システム</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調達実施</a:t>
            </a:r>
            <a:endParaRPr lang="en-US" altLang="ja-JP" sz="900" dirty="0">
              <a:latin typeface="游ゴシック" panose="020B0400000000000000" pitchFamily="50" charset="-128"/>
              <a:ea typeface="游ゴシック" panose="020B0400000000000000" pitchFamily="50" charset="-128"/>
            </a:endParaRPr>
          </a:p>
        </p:txBody>
      </p:sp>
      <p:sp>
        <p:nvSpPr>
          <p:cNvPr id="13" name="矢印: 五方向 19"/>
          <p:cNvSpPr/>
          <p:nvPr/>
        </p:nvSpPr>
        <p:spPr bwMode="auto">
          <a:xfrm>
            <a:off x="1645657" y="4589558"/>
            <a:ext cx="2134199"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所属ヒアリング</a:t>
            </a:r>
            <a:endParaRPr kumimoji="1" lang="ja-JP" altLang="en-US" sz="900" dirty="0">
              <a:latin typeface="游ゴシック" panose="020B0400000000000000" pitchFamily="50" charset="-128"/>
              <a:ea typeface="游ゴシック" panose="020B0400000000000000" pitchFamily="50" charset="-128"/>
            </a:endParaRPr>
          </a:p>
        </p:txBody>
      </p:sp>
      <p:sp>
        <p:nvSpPr>
          <p:cNvPr id="16" name="矢印: 五方向 22"/>
          <p:cNvSpPr/>
          <p:nvPr/>
        </p:nvSpPr>
        <p:spPr bwMode="auto">
          <a:xfrm>
            <a:off x="2195576" y="5053260"/>
            <a:ext cx="4608672" cy="503382"/>
          </a:xfrm>
          <a:prstGeom prst="homePlate">
            <a:avLst>
              <a:gd name="adj" fmla="val 19211"/>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業務改革の取組み</a:t>
            </a:r>
            <a:endParaRPr kumimoji="1" lang="ja-JP" altLang="en-US" sz="900" dirty="0">
              <a:latin typeface="游ゴシック" panose="020B0400000000000000" pitchFamily="50" charset="-128"/>
              <a:ea typeface="游ゴシック" panose="020B0400000000000000" pitchFamily="50" charset="-128"/>
            </a:endParaRPr>
          </a:p>
        </p:txBody>
      </p:sp>
      <p:sp>
        <p:nvSpPr>
          <p:cNvPr id="21" name="矢印: 五方向 25"/>
          <p:cNvSpPr/>
          <p:nvPr/>
        </p:nvSpPr>
        <p:spPr bwMode="auto">
          <a:xfrm>
            <a:off x="3807531" y="3124211"/>
            <a:ext cx="2158738"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次期電子申請</a:t>
            </a:r>
            <a:r>
              <a:rPr lang="ja-JP" altLang="en-US" sz="900" dirty="0" smtClean="0">
                <a:latin typeface="游ゴシック" panose="020B0400000000000000" pitchFamily="50" charset="-128"/>
                <a:ea typeface="游ゴシック" panose="020B0400000000000000" pitchFamily="50" charset="-128"/>
              </a:rPr>
              <a:t>システム</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構築</a:t>
            </a:r>
            <a:endParaRPr lang="en-US" altLang="ja-JP" sz="900" dirty="0">
              <a:latin typeface="游ゴシック" panose="020B0400000000000000" pitchFamily="50" charset="-128"/>
              <a:ea typeface="游ゴシック" panose="020B0400000000000000" pitchFamily="50" charset="-128"/>
            </a:endParaRPr>
          </a:p>
        </p:txBody>
      </p:sp>
      <p:sp>
        <p:nvSpPr>
          <p:cNvPr id="26" name="矢印: 五方向 32"/>
          <p:cNvSpPr/>
          <p:nvPr/>
        </p:nvSpPr>
        <p:spPr bwMode="auto">
          <a:xfrm>
            <a:off x="5148064" y="3525637"/>
            <a:ext cx="818205"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所属</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研修</a:t>
            </a:r>
            <a:endParaRPr lang="en-US" altLang="ja-JP" sz="900" dirty="0">
              <a:latin typeface="游ゴシック" panose="020B0400000000000000" pitchFamily="50" charset="-128"/>
              <a:ea typeface="游ゴシック" panose="020B0400000000000000" pitchFamily="50" charset="-128"/>
            </a:endParaRPr>
          </a:p>
        </p:txBody>
      </p:sp>
      <p:sp>
        <p:nvSpPr>
          <p:cNvPr id="32" name="矢印: 五方向 50"/>
          <p:cNvSpPr/>
          <p:nvPr/>
        </p:nvSpPr>
        <p:spPr bwMode="auto">
          <a:xfrm>
            <a:off x="5993944" y="3124211"/>
            <a:ext cx="3033178" cy="768374"/>
          </a:xfrm>
          <a:prstGeom prst="homePlate">
            <a:avLst>
              <a:gd name="adj" fmla="val 14478"/>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050" dirty="0" smtClean="0">
                <a:solidFill>
                  <a:srgbClr val="FF0000"/>
                </a:solidFill>
                <a:latin typeface="游ゴシック" panose="020B0400000000000000" pitchFamily="50" charset="-128"/>
                <a:ea typeface="游ゴシック" panose="020B0400000000000000" pitchFamily="50" charset="-128"/>
              </a:rPr>
              <a:t>次期電子</a:t>
            </a:r>
            <a:r>
              <a:rPr lang="ja-JP" altLang="en-US" sz="1050" dirty="0">
                <a:solidFill>
                  <a:srgbClr val="FF0000"/>
                </a:solidFill>
                <a:latin typeface="游ゴシック" panose="020B0400000000000000" pitchFamily="50" charset="-128"/>
                <a:ea typeface="游ゴシック" panose="020B0400000000000000" pitchFamily="50" charset="-128"/>
              </a:rPr>
              <a:t>申請システム稼働開始</a:t>
            </a:r>
            <a:endParaRPr lang="en-US" altLang="ja-JP" sz="1050" dirty="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1050" dirty="0">
                <a:solidFill>
                  <a:srgbClr val="FF0000"/>
                </a:solidFill>
                <a:latin typeface="游ゴシック" panose="020B0400000000000000" pitchFamily="50" charset="-128"/>
                <a:ea typeface="游ゴシック" panose="020B0400000000000000" pitchFamily="50" charset="-128"/>
              </a:rPr>
              <a:t>平成</a:t>
            </a:r>
            <a:r>
              <a:rPr lang="en-US" altLang="ja-JP" sz="1050" dirty="0" smtClean="0">
                <a:solidFill>
                  <a:srgbClr val="FF0000"/>
                </a:solidFill>
                <a:latin typeface="游ゴシック" panose="020B0400000000000000" pitchFamily="50" charset="-128"/>
                <a:ea typeface="游ゴシック" panose="020B0400000000000000" pitchFamily="50" charset="-128"/>
              </a:rPr>
              <a:t>32</a:t>
            </a:r>
            <a:r>
              <a:rPr lang="ja-JP" altLang="en-US" sz="1050" dirty="0" smtClean="0">
                <a:solidFill>
                  <a:srgbClr val="FF0000"/>
                </a:solidFill>
                <a:latin typeface="游ゴシック" panose="020B0400000000000000" pitchFamily="50" charset="-128"/>
                <a:ea typeface="游ゴシック" panose="020B0400000000000000" pitchFamily="50" charset="-128"/>
              </a:rPr>
              <a:t>年</a:t>
            </a:r>
            <a:r>
              <a:rPr lang="ja-JP" altLang="en-US" sz="1050" dirty="0">
                <a:solidFill>
                  <a:srgbClr val="FF0000"/>
                </a:solidFill>
                <a:latin typeface="游ゴシック" panose="020B0400000000000000" pitchFamily="50" charset="-128"/>
                <a:ea typeface="游ゴシック" panose="020B0400000000000000" pitchFamily="50" charset="-128"/>
              </a:rPr>
              <a:t>４月１日</a:t>
            </a:r>
          </a:p>
        </p:txBody>
      </p:sp>
      <p:sp>
        <p:nvSpPr>
          <p:cNvPr id="34" name="矢印: 五方向 36"/>
          <p:cNvSpPr/>
          <p:nvPr/>
        </p:nvSpPr>
        <p:spPr bwMode="auto">
          <a:xfrm>
            <a:off x="1655576" y="2613746"/>
            <a:ext cx="4644616"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行政手続等検索</a:t>
            </a:r>
            <a:r>
              <a:rPr lang="ja-JP" altLang="en-US" sz="900" dirty="0" smtClean="0">
                <a:latin typeface="游ゴシック" panose="020B0400000000000000" pitchFamily="50" charset="-128"/>
                <a:ea typeface="游ゴシック" panose="020B0400000000000000" pitchFamily="50" charset="-128"/>
              </a:rPr>
              <a:t>サービスの運用</a:t>
            </a:r>
            <a:endParaRPr lang="ja-JP" altLang="en-US" sz="900" dirty="0">
              <a:latin typeface="游ゴシック" panose="020B0400000000000000" pitchFamily="50" charset="-128"/>
              <a:ea typeface="游ゴシック" panose="020B0400000000000000" pitchFamily="50" charset="-128"/>
            </a:endParaRPr>
          </a:p>
        </p:txBody>
      </p:sp>
      <p:sp>
        <p:nvSpPr>
          <p:cNvPr id="35" name="矢印: 五方向 38"/>
          <p:cNvSpPr/>
          <p:nvPr/>
        </p:nvSpPr>
        <p:spPr bwMode="auto">
          <a:xfrm>
            <a:off x="7046548" y="4009357"/>
            <a:ext cx="1980574"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電子申請システムの</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拡張機能の</a:t>
            </a:r>
            <a:r>
              <a:rPr lang="ja-JP" altLang="en-US" sz="900" dirty="0">
                <a:latin typeface="游ゴシック" panose="020B0400000000000000" pitchFamily="50" charset="-128"/>
                <a:ea typeface="游ゴシック" panose="020B0400000000000000" pitchFamily="50" charset="-128"/>
              </a:rPr>
              <a:t>検討</a:t>
            </a:r>
            <a:endParaRPr kumimoji="1" lang="ja-JP" altLang="en-US" sz="900" dirty="0">
              <a:latin typeface="游ゴシック" panose="020B0400000000000000" pitchFamily="50" charset="-128"/>
              <a:ea typeface="游ゴシック" panose="020B0400000000000000" pitchFamily="50" charset="-128"/>
            </a:endParaRPr>
          </a:p>
        </p:txBody>
      </p:sp>
      <p:sp>
        <p:nvSpPr>
          <p:cNvPr id="42" name="矢印: 五方向 19"/>
          <p:cNvSpPr/>
          <p:nvPr/>
        </p:nvSpPr>
        <p:spPr bwMode="auto">
          <a:xfrm>
            <a:off x="755778" y="2103281"/>
            <a:ext cx="2510815"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利用期間</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en-US" sz="900" dirty="0" smtClean="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27</a:t>
            </a:r>
            <a:r>
              <a:rPr lang="ja-JP" altLang="ja-JP"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11</a:t>
            </a:r>
            <a:r>
              <a:rPr lang="ja-JP" altLang="ja-JP" sz="900" dirty="0">
                <a:latin typeface="游ゴシック" panose="020B0400000000000000" pitchFamily="50" charset="-128"/>
                <a:ea typeface="游ゴシック" panose="020B0400000000000000" pitchFamily="50" charset="-128"/>
              </a:rPr>
              <a:t>月</a:t>
            </a:r>
            <a:r>
              <a:rPr lang="ja-JP" altLang="ja-JP" sz="900" dirty="0" smtClean="0">
                <a:latin typeface="游ゴシック" panose="020B0400000000000000" pitchFamily="50" charset="-128"/>
                <a:ea typeface="游ゴシック" panose="020B0400000000000000" pitchFamily="50" charset="-128"/>
              </a:rPr>
              <a:t>１日</a:t>
            </a:r>
            <a:r>
              <a:rPr lang="ja-JP" altLang="en-US" sz="900" dirty="0" smtClean="0">
                <a:latin typeface="游ゴシック" panose="020B0400000000000000" pitchFamily="50" charset="-128"/>
                <a:ea typeface="游ゴシック" panose="020B0400000000000000" pitchFamily="50" charset="-128"/>
              </a:rPr>
              <a:t>～</a:t>
            </a:r>
            <a:r>
              <a:rPr lang="ja-JP" altLang="ja-JP" sz="900" dirty="0" smtClean="0">
                <a:latin typeface="游ゴシック" panose="020B0400000000000000" pitchFamily="50" charset="-128"/>
                <a:ea typeface="游ゴシック" panose="020B0400000000000000" pitchFamily="50" charset="-128"/>
              </a:rPr>
              <a:t>平成</a:t>
            </a:r>
            <a:r>
              <a:rPr lang="en-US" altLang="ja-JP" sz="900" dirty="0">
                <a:latin typeface="游ゴシック" panose="020B0400000000000000" pitchFamily="50" charset="-128"/>
                <a:ea typeface="游ゴシック" panose="020B0400000000000000" pitchFamily="50" charset="-128"/>
              </a:rPr>
              <a:t>30</a:t>
            </a:r>
            <a:r>
              <a:rPr lang="ja-JP" altLang="ja-JP" sz="900" dirty="0">
                <a:latin typeface="游ゴシック" panose="020B0400000000000000" pitchFamily="50" charset="-128"/>
                <a:ea typeface="游ゴシック" panose="020B0400000000000000" pitchFamily="50" charset="-128"/>
              </a:rPr>
              <a:t>年</a:t>
            </a:r>
            <a:r>
              <a:rPr lang="en-US" altLang="ja-JP" sz="900" dirty="0">
                <a:latin typeface="游ゴシック" panose="020B0400000000000000" pitchFamily="50" charset="-128"/>
                <a:ea typeface="游ゴシック" panose="020B0400000000000000" pitchFamily="50" charset="-128"/>
              </a:rPr>
              <a:t>12</a:t>
            </a:r>
            <a:r>
              <a:rPr lang="ja-JP" altLang="ja-JP" sz="900" dirty="0">
                <a:latin typeface="游ゴシック" panose="020B0400000000000000" pitchFamily="50" charset="-128"/>
                <a:ea typeface="游ゴシック" panose="020B0400000000000000" pitchFamily="50" charset="-128"/>
              </a:rPr>
              <a:t>月</a:t>
            </a:r>
            <a:r>
              <a:rPr lang="en-US" altLang="ja-JP" sz="900" dirty="0">
                <a:latin typeface="游ゴシック" panose="020B0400000000000000" pitchFamily="50" charset="-128"/>
                <a:ea typeface="游ゴシック" panose="020B0400000000000000" pitchFamily="50" charset="-128"/>
              </a:rPr>
              <a:t>31</a:t>
            </a:r>
            <a:r>
              <a:rPr lang="ja-JP" altLang="ja-JP" sz="900" dirty="0" smtClean="0">
                <a:latin typeface="游ゴシック" panose="020B0400000000000000" pitchFamily="50" charset="-128"/>
                <a:ea typeface="游ゴシック" panose="020B0400000000000000" pitchFamily="50" charset="-128"/>
              </a:rPr>
              <a:t>日</a:t>
            </a:r>
            <a:r>
              <a:rPr lang="ja-JP" altLang="en-US" sz="900" dirty="0" smtClean="0">
                <a:latin typeface="游ゴシック" panose="020B0400000000000000" pitchFamily="50" charset="-128"/>
                <a:ea typeface="游ゴシック" panose="020B0400000000000000" pitchFamily="50" charset="-128"/>
              </a:rPr>
              <a:t>）</a:t>
            </a:r>
            <a:endParaRPr kumimoji="1" lang="ja-JP" altLang="en-US" sz="900" dirty="0">
              <a:latin typeface="游ゴシック" panose="020B0400000000000000" pitchFamily="50" charset="-128"/>
              <a:ea typeface="游ゴシック" panose="020B0400000000000000" pitchFamily="50" charset="-128"/>
            </a:endParaRPr>
          </a:p>
        </p:txBody>
      </p:sp>
      <p:sp>
        <p:nvSpPr>
          <p:cNvPr id="43" name="矢印: 五方向 19"/>
          <p:cNvSpPr/>
          <p:nvPr/>
        </p:nvSpPr>
        <p:spPr bwMode="auto">
          <a:xfrm>
            <a:off x="3284734" y="2103281"/>
            <a:ext cx="3015458" cy="360000"/>
          </a:xfrm>
          <a:prstGeom prst="homePlate">
            <a:avLst>
              <a:gd name="adj" fmla="val 28424"/>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smtClean="0">
                <a:latin typeface="游ゴシック" panose="020B0400000000000000" pitchFamily="50" charset="-128"/>
                <a:ea typeface="游ゴシック" panose="020B0400000000000000" pitchFamily="50" charset="-128"/>
              </a:rPr>
              <a:t>利用延長</a:t>
            </a:r>
            <a:endParaRPr lang="en-US" altLang="ja-JP" sz="900" dirty="0" smtClean="0">
              <a:latin typeface="游ゴシック" panose="020B0400000000000000" pitchFamily="50" charset="-128"/>
              <a:ea typeface="游ゴシック" panose="020B0400000000000000" pitchFamily="50" charset="-128"/>
            </a:endParaRPr>
          </a:p>
          <a:p>
            <a:pPr algn="ctr">
              <a:spcBef>
                <a:spcPts val="0"/>
              </a:spcBef>
            </a:pPr>
            <a:r>
              <a:rPr lang="ja-JP" altLang="ja-JP" sz="900" u="sng" dirty="0" smtClean="0">
                <a:latin typeface="游ゴシック" panose="020B0400000000000000" pitchFamily="50" charset="-128"/>
                <a:ea typeface="游ゴシック" panose="020B0400000000000000" pitchFamily="50" charset="-128"/>
              </a:rPr>
              <a:t>平成</a:t>
            </a:r>
            <a:r>
              <a:rPr lang="en-US" altLang="ja-JP" sz="900" u="sng" dirty="0">
                <a:latin typeface="游ゴシック" panose="020B0400000000000000" pitchFamily="50" charset="-128"/>
                <a:ea typeface="游ゴシック" panose="020B0400000000000000" pitchFamily="50" charset="-128"/>
              </a:rPr>
              <a:t>31</a:t>
            </a:r>
            <a:r>
              <a:rPr lang="ja-JP" altLang="ja-JP" sz="900" u="sng" dirty="0">
                <a:latin typeface="游ゴシック" panose="020B0400000000000000" pitchFamily="50" charset="-128"/>
                <a:ea typeface="游ゴシック" panose="020B0400000000000000" pitchFamily="50" charset="-128"/>
              </a:rPr>
              <a:t>年１月</a:t>
            </a:r>
            <a:r>
              <a:rPr lang="ja-JP" altLang="ja-JP" sz="900" u="sng" dirty="0" smtClean="0">
                <a:latin typeface="游ゴシック" panose="020B0400000000000000" pitchFamily="50" charset="-128"/>
                <a:ea typeface="游ゴシック" panose="020B0400000000000000" pitchFamily="50" charset="-128"/>
              </a:rPr>
              <a:t>１日</a:t>
            </a:r>
            <a:r>
              <a:rPr lang="ja-JP" altLang="en-US" sz="900" u="sng" dirty="0" smtClean="0">
                <a:latin typeface="游ゴシック" panose="020B0400000000000000" pitchFamily="50" charset="-128"/>
                <a:ea typeface="游ゴシック" panose="020B0400000000000000" pitchFamily="50" charset="-128"/>
              </a:rPr>
              <a:t>～</a:t>
            </a:r>
            <a:r>
              <a:rPr lang="ja-JP" altLang="ja-JP" sz="900" u="sng" dirty="0" smtClean="0">
                <a:latin typeface="游ゴシック" panose="020B0400000000000000" pitchFamily="50" charset="-128"/>
                <a:ea typeface="游ゴシック" panose="020B0400000000000000" pitchFamily="50" charset="-128"/>
              </a:rPr>
              <a:t>平成</a:t>
            </a:r>
            <a:r>
              <a:rPr lang="en-US" altLang="ja-JP" sz="900" u="sng" dirty="0">
                <a:latin typeface="游ゴシック" panose="020B0400000000000000" pitchFamily="50" charset="-128"/>
                <a:ea typeface="游ゴシック" panose="020B0400000000000000" pitchFamily="50" charset="-128"/>
              </a:rPr>
              <a:t>32</a:t>
            </a:r>
            <a:r>
              <a:rPr lang="ja-JP" altLang="ja-JP" sz="900" u="sng" dirty="0">
                <a:latin typeface="游ゴシック" panose="020B0400000000000000" pitchFamily="50" charset="-128"/>
                <a:ea typeface="游ゴシック" panose="020B0400000000000000" pitchFamily="50" charset="-128"/>
              </a:rPr>
              <a:t>年５月</a:t>
            </a:r>
            <a:r>
              <a:rPr lang="en-US" altLang="ja-JP" sz="900" u="sng" dirty="0">
                <a:latin typeface="游ゴシック" panose="020B0400000000000000" pitchFamily="50" charset="-128"/>
                <a:ea typeface="游ゴシック" panose="020B0400000000000000" pitchFamily="50" charset="-128"/>
              </a:rPr>
              <a:t>31</a:t>
            </a:r>
            <a:r>
              <a:rPr lang="ja-JP" altLang="ja-JP" sz="900" u="sng" dirty="0" smtClean="0">
                <a:latin typeface="游ゴシック" panose="020B0400000000000000" pitchFamily="50" charset="-128"/>
                <a:ea typeface="游ゴシック" panose="020B0400000000000000" pitchFamily="50" charset="-128"/>
              </a:rPr>
              <a:t>日（</a:t>
            </a:r>
            <a:r>
              <a:rPr lang="en-US" altLang="ja-JP" sz="900" u="sng" dirty="0">
                <a:latin typeface="游ゴシック" panose="020B0400000000000000" pitchFamily="50" charset="-128"/>
                <a:ea typeface="游ゴシック" panose="020B0400000000000000" pitchFamily="50" charset="-128"/>
              </a:rPr>
              <a:t>17</a:t>
            </a:r>
            <a:r>
              <a:rPr lang="ja-JP" altLang="ja-JP" sz="900" u="sng" dirty="0">
                <a:latin typeface="游ゴシック" panose="020B0400000000000000" pitchFamily="50" charset="-128"/>
                <a:ea typeface="游ゴシック" panose="020B0400000000000000" pitchFamily="50" charset="-128"/>
              </a:rPr>
              <a:t>か月）</a:t>
            </a:r>
            <a:endParaRPr kumimoji="1" lang="ja-JP" altLang="en-US" sz="900" dirty="0">
              <a:latin typeface="游ゴシック" panose="020B0400000000000000" pitchFamily="50" charset="-128"/>
              <a:ea typeface="游ゴシック" panose="020B0400000000000000" pitchFamily="50" charset="-128"/>
            </a:endParaRPr>
          </a:p>
        </p:txBody>
      </p:sp>
      <p:sp>
        <p:nvSpPr>
          <p:cNvPr id="2" name="山形 1"/>
          <p:cNvSpPr/>
          <p:nvPr/>
        </p:nvSpPr>
        <p:spPr bwMode="auto">
          <a:xfrm>
            <a:off x="6777972"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29" name="山形 28"/>
          <p:cNvSpPr/>
          <p:nvPr/>
        </p:nvSpPr>
        <p:spPr bwMode="auto">
          <a:xfrm>
            <a:off x="6993649"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0" name="山形 29"/>
          <p:cNvSpPr/>
          <p:nvPr/>
        </p:nvSpPr>
        <p:spPr bwMode="auto">
          <a:xfrm>
            <a:off x="7209673"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1" name="山形 30"/>
          <p:cNvSpPr/>
          <p:nvPr/>
        </p:nvSpPr>
        <p:spPr bwMode="auto">
          <a:xfrm>
            <a:off x="7431448" y="5053260"/>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39" name="矢印: 五方向 22"/>
          <p:cNvSpPr/>
          <p:nvPr/>
        </p:nvSpPr>
        <p:spPr bwMode="auto">
          <a:xfrm>
            <a:off x="2195576" y="5589914"/>
            <a:ext cx="4608672" cy="503382"/>
          </a:xfrm>
          <a:prstGeom prst="homePlate">
            <a:avLst>
              <a:gd name="adj" fmla="val 19211"/>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900" dirty="0">
                <a:latin typeface="游ゴシック" panose="020B0400000000000000" pitchFamily="50" charset="-128"/>
                <a:ea typeface="游ゴシック" panose="020B0400000000000000" pitchFamily="50" charset="-128"/>
              </a:rPr>
              <a:t>電子化に向けた</a:t>
            </a:r>
            <a:endParaRPr lang="en-US" altLang="ja-JP" sz="900" dirty="0">
              <a:latin typeface="游ゴシック" panose="020B0400000000000000" pitchFamily="50" charset="-128"/>
              <a:ea typeface="游ゴシック" panose="020B0400000000000000" pitchFamily="50" charset="-128"/>
            </a:endParaRPr>
          </a:p>
          <a:p>
            <a:pPr algn="ctr">
              <a:spcBef>
                <a:spcPts val="0"/>
              </a:spcBef>
            </a:pPr>
            <a:r>
              <a:rPr lang="ja-JP" altLang="en-US" sz="900" dirty="0">
                <a:latin typeface="游ゴシック" panose="020B0400000000000000" pitchFamily="50" charset="-128"/>
                <a:ea typeface="游ゴシック" panose="020B0400000000000000" pitchFamily="50" charset="-128"/>
              </a:rPr>
              <a:t>条例・規則・要綱等の改正</a:t>
            </a:r>
          </a:p>
        </p:txBody>
      </p:sp>
      <p:sp>
        <p:nvSpPr>
          <p:cNvPr id="40" name="山形 39"/>
          <p:cNvSpPr/>
          <p:nvPr/>
        </p:nvSpPr>
        <p:spPr bwMode="auto">
          <a:xfrm>
            <a:off x="6777972"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1" name="山形 40"/>
          <p:cNvSpPr/>
          <p:nvPr/>
        </p:nvSpPr>
        <p:spPr bwMode="auto">
          <a:xfrm>
            <a:off x="6993649"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5" name="山形 44"/>
          <p:cNvSpPr/>
          <p:nvPr/>
        </p:nvSpPr>
        <p:spPr bwMode="auto">
          <a:xfrm>
            <a:off x="7209673"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46" name="山形 45"/>
          <p:cNvSpPr/>
          <p:nvPr/>
        </p:nvSpPr>
        <p:spPr bwMode="auto">
          <a:xfrm>
            <a:off x="7431448" y="5589914"/>
            <a:ext cx="242300" cy="503382"/>
          </a:xfrm>
          <a:prstGeom prst="chevron">
            <a:avLst/>
          </a:prstGeom>
          <a:solidFill>
            <a:schemeClr val="bg1"/>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algn="ctr">
              <a:spcBef>
                <a:spcPts val="0"/>
              </a:spcBef>
            </a:pPr>
            <a:endParaRPr lang="ja-JP" altLang="en-US" sz="900" dirty="0">
              <a:latin typeface="游ゴシック" panose="020B0400000000000000" pitchFamily="50" charset="-128"/>
              <a:ea typeface="游ゴシック" panose="020B0400000000000000" pitchFamily="50" charset="-128"/>
            </a:endParaRPr>
          </a:p>
        </p:txBody>
      </p:sp>
      <p:sp>
        <p:nvSpPr>
          <p:cNvPr id="27" name="テキスト ボックス 26"/>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43</a:t>
            </a:r>
            <a:endParaRPr kumimoji="1" lang="ja-JP" altLang="en-US" sz="1200" dirty="0"/>
          </a:p>
        </p:txBody>
      </p:sp>
    </p:spTree>
    <p:extLst>
      <p:ext uri="{BB962C8B-B14F-4D97-AF65-F5344CB8AC3E}">
        <p14:creationId xmlns:p14="http://schemas.microsoft.com/office/powerpoint/2010/main" val="887003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2937" y="3171880"/>
            <a:ext cx="1368152" cy="1407023"/>
          </a:xfrm>
          <a:prstGeom prst="rect">
            <a:avLst/>
          </a:prstGeom>
          <a:ln>
            <a:solidFill>
              <a:schemeClr val="accent4"/>
            </a:solidFill>
          </a:ln>
        </p:spPr>
      </p:pic>
      <p:sp>
        <p:nvSpPr>
          <p:cNvPr id="86" name="四角形: 角を丸くする 88"/>
          <p:cNvSpPr/>
          <p:nvPr/>
        </p:nvSpPr>
        <p:spPr bwMode="auto">
          <a:xfrm>
            <a:off x="594238" y="2064715"/>
            <a:ext cx="3851692" cy="314470"/>
          </a:xfrm>
          <a:prstGeom prst="roundRect">
            <a:avLst>
              <a:gd name="adj" fmla="val 7078"/>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大阪市行政手続検索サービス</a:t>
            </a:r>
          </a:p>
        </p:txBody>
      </p:sp>
      <p:sp>
        <p:nvSpPr>
          <p:cNvPr id="87" name="四角形: 角を丸くする 88"/>
          <p:cNvSpPr/>
          <p:nvPr/>
        </p:nvSpPr>
        <p:spPr bwMode="auto">
          <a:xfrm>
            <a:off x="4572000" y="2064715"/>
            <a:ext cx="3851692" cy="314470"/>
          </a:xfrm>
          <a:prstGeom prst="roundRect">
            <a:avLst>
              <a:gd name="adj" fmla="val 7078"/>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大阪市ホームページコンテンツ</a:t>
            </a:r>
          </a:p>
        </p:txBody>
      </p:sp>
      <p:sp>
        <p:nvSpPr>
          <p:cNvPr id="5" name="テキスト ボックス 4"/>
          <p:cNvSpPr txBox="1"/>
          <p:nvPr/>
        </p:nvSpPr>
        <p:spPr>
          <a:xfrm>
            <a:off x="2327755" y="2487149"/>
            <a:ext cx="1956213" cy="646331"/>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手続き情報の整理</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掲載情報範囲の拡大</a:t>
            </a:r>
            <a:endParaRPr kumimoji="1" lang="en-US" altLang="ja-JP" sz="1200" dirty="0">
              <a:latin typeface="游ゴシック" panose="020B0400000000000000" pitchFamily="50" charset="-128"/>
              <a:ea typeface="游ゴシック" panose="020B0400000000000000" pitchFamily="50" charset="-128"/>
            </a:endParaRPr>
          </a:p>
          <a:p>
            <a:pPr algn="r"/>
            <a:r>
              <a:rPr lang="ja-JP" altLang="en-US" sz="1200" dirty="0" smtClean="0">
                <a:latin typeface="游ゴシック" panose="020B0400000000000000" pitchFamily="50" charset="-128"/>
                <a:ea typeface="游ゴシック" panose="020B0400000000000000" pitchFamily="50" charset="-128"/>
              </a:rPr>
              <a:t>等</a:t>
            </a:r>
            <a:endParaRPr kumimoji="1" lang="ja-JP" altLang="en-US" sz="1200" dirty="0">
              <a:latin typeface="游ゴシック" panose="020B0400000000000000" pitchFamily="50" charset="-128"/>
              <a:ea typeface="游ゴシック" panose="020B0400000000000000" pitchFamily="50" charset="-128"/>
            </a:endParaRPr>
          </a:p>
        </p:txBody>
      </p:sp>
      <p:sp>
        <p:nvSpPr>
          <p:cNvPr id="90" name="テキスト ボックス 89"/>
          <p:cNvSpPr txBox="1"/>
          <p:nvPr/>
        </p:nvSpPr>
        <p:spPr>
          <a:xfrm>
            <a:off x="6309011" y="2487645"/>
            <a:ext cx="2223429" cy="830997"/>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各所属でのコンテンツ作成</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lang="ja-JP" altLang="en-US" sz="1200" dirty="0" smtClean="0">
                <a:latin typeface="游ゴシック" panose="020B0400000000000000" pitchFamily="50" charset="-128"/>
                <a:ea typeface="游ゴシック" panose="020B0400000000000000" pitchFamily="50" charset="-128"/>
              </a:rPr>
              <a:t>関連手続きの相互リンク</a:t>
            </a:r>
            <a:endParaRPr kumimoji="1" lang="en-US" altLang="ja-JP" sz="1200" dirty="0" smtClean="0">
              <a:latin typeface="游ゴシック" panose="020B0400000000000000" pitchFamily="50" charset="-128"/>
              <a:ea typeface="游ゴシック" panose="020B0400000000000000" pitchFamily="50" charset="-128"/>
            </a:endParaRPr>
          </a:p>
          <a:p>
            <a:pPr marL="171450" indent="-171450">
              <a:buFont typeface="Arial" panose="020B0604020202020204" pitchFamily="34" charset="0"/>
              <a:buChar char="•"/>
            </a:pPr>
            <a:r>
              <a:rPr kumimoji="1" lang="ja-JP" altLang="en-US" sz="1200" dirty="0" smtClean="0">
                <a:latin typeface="游ゴシック" panose="020B0400000000000000" pitchFamily="50" charset="-128"/>
                <a:ea typeface="游ゴシック" panose="020B0400000000000000" pitchFamily="50" charset="-128"/>
              </a:rPr>
              <a:t>掲載情報の標準化</a:t>
            </a:r>
            <a:endParaRPr kumimoji="1" lang="en-US" altLang="ja-JP" sz="1200" dirty="0">
              <a:latin typeface="游ゴシック" panose="020B0400000000000000" pitchFamily="50" charset="-128"/>
              <a:ea typeface="游ゴシック" panose="020B0400000000000000" pitchFamily="50" charset="-128"/>
            </a:endParaRPr>
          </a:p>
          <a:p>
            <a:pPr algn="r"/>
            <a:r>
              <a:rPr lang="ja-JP" altLang="en-US" sz="1200" dirty="0" smtClean="0">
                <a:latin typeface="游ゴシック" panose="020B0400000000000000" pitchFamily="50" charset="-128"/>
                <a:ea typeface="游ゴシック" panose="020B0400000000000000" pitchFamily="50" charset="-128"/>
              </a:rPr>
              <a:t>等</a:t>
            </a:r>
            <a:endParaRPr kumimoji="1" lang="ja-JP" altLang="en-US" sz="1200" dirty="0">
              <a:latin typeface="游ゴシック" panose="020B0400000000000000" pitchFamily="50" charset="-128"/>
              <a:ea typeface="游ゴシック" panose="020B0400000000000000" pitchFamily="50" charset="-128"/>
            </a:endParaRPr>
          </a:p>
        </p:txBody>
      </p:sp>
      <p:sp>
        <p:nvSpPr>
          <p:cNvPr id="6" name="下矢印 5"/>
          <p:cNvSpPr/>
          <p:nvPr/>
        </p:nvSpPr>
        <p:spPr bwMode="auto">
          <a:xfrm>
            <a:off x="3860893" y="4660628"/>
            <a:ext cx="1296144" cy="442048"/>
          </a:xfrm>
          <a:prstGeom prst="downArrow">
            <a:avLst/>
          </a:prstGeom>
          <a:solidFill>
            <a:schemeClr val="bg1">
              <a:lumMod val="85000"/>
            </a:schemeClr>
          </a:solidFill>
          <a:ln w="9525">
            <a:solidFill>
              <a:schemeClr val="tx1"/>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91" name="四角形: 角を丸くする 88"/>
          <p:cNvSpPr/>
          <p:nvPr/>
        </p:nvSpPr>
        <p:spPr bwMode="auto">
          <a:xfrm>
            <a:off x="594238" y="5174684"/>
            <a:ext cx="7829454" cy="242213"/>
          </a:xfrm>
          <a:prstGeom prst="roundRect">
            <a:avLst>
              <a:gd name="adj" fmla="val 7078"/>
            </a:avLst>
          </a:prstGeom>
          <a:solidFill>
            <a:schemeClr val="bg2">
              <a:lumMod val="75000"/>
            </a:schemeClr>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sz="1200" dirty="0">
                <a:solidFill>
                  <a:schemeClr val="bg1"/>
                </a:solidFill>
                <a:latin typeface="游ゴシック" panose="020B0400000000000000" pitchFamily="50" charset="-128"/>
                <a:ea typeface="游ゴシック" panose="020B0400000000000000" pitchFamily="50" charset="-128"/>
              </a:rPr>
              <a:t>次期</a:t>
            </a:r>
            <a:r>
              <a:rPr lang="ja-JP" altLang="en-US" sz="1200" dirty="0" smtClean="0">
                <a:solidFill>
                  <a:schemeClr val="bg1"/>
                </a:solidFill>
                <a:latin typeface="游ゴシック" panose="020B0400000000000000" pitchFamily="50" charset="-128"/>
                <a:ea typeface="游ゴシック" panose="020B0400000000000000" pitchFamily="50" charset="-128"/>
              </a:rPr>
              <a:t>電子申請システム</a:t>
            </a:r>
            <a:endParaRPr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2" name="四角形: 角を丸くする 88"/>
          <p:cNvSpPr/>
          <p:nvPr/>
        </p:nvSpPr>
        <p:spPr bwMode="auto">
          <a:xfrm>
            <a:off x="577927" y="5507317"/>
            <a:ext cx="2554419" cy="904393"/>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手続き情報の一元管理</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sp>
        <p:nvSpPr>
          <p:cNvPr id="93" name="四角形: 角を丸くする 88"/>
          <p:cNvSpPr/>
          <p:nvPr/>
        </p:nvSpPr>
        <p:spPr bwMode="auto">
          <a:xfrm>
            <a:off x="3332563" y="5522379"/>
            <a:ext cx="2540677" cy="889331"/>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検索性の向上</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02420" y="3041147"/>
            <a:ext cx="1415574" cy="1398455"/>
          </a:xfrm>
          <a:prstGeom prst="rect">
            <a:avLst/>
          </a:prstGeom>
          <a:ln>
            <a:solidFill>
              <a:srgbClr val="7F7F7F"/>
            </a:solidFill>
          </a:ln>
        </p:spPr>
      </p:pic>
      <p:sp>
        <p:nvSpPr>
          <p:cNvPr id="94" name="四角形: 角を丸くする 88"/>
          <p:cNvSpPr/>
          <p:nvPr/>
        </p:nvSpPr>
        <p:spPr bwMode="auto">
          <a:xfrm>
            <a:off x="6073457" y="5520662"/>
            <a:ext cx="2409181" cy="904393"/>
          </a:xfrm>
          <a:prstGeom prst="roundRect">
            <a:avLst>
              <a:gd name="adj" fmla="val 7078"/>
            </a:avLst>
          </a:prstGeom>
          <a:solidFill>
            <a:schemeClr val="accent2">
              <a:lumMod val="20000"/>
              <a:lumOff val="80000"/>
            </a:schemeClr>
          </a:solidFill>
          <a:ln w="952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wrap="none" lIns="72000" rIns="72000" rtlCol="0" anchor="ctr"/>
          <a:lstStyle/>
          <a:p>
            <a:pPr algn="ctr">
              <a:spcBef>
                <a:spcPts val="0"/>
              </a:spcBef>
            </a:pPr>
            <a:r>
              <a:rPr kumimoji="1" lang="ja-JP" altLang="en-US" sz="1600" dirty="0" smtClean="0">
                <a:solidFill>
                  <a:srgbClr val="FF0000"/>
                </a:solidFill>
                <a:latin typeface="游ゴシック" panose="020B0400000000000000" pitchFamily="50" charset="-128"/>
                <a:ea typeface="游ゴシック" panose="020B0400000000000000" pitchFamily="50" charset="-128"/>
              </a:rPr>
              <a:t>手続きのワンストップ化</a:t>
            </a:r>
            <a:endParaRPr kumimoji="1" lang="ja-JP" altLang="en-US" sz="1600" dirty="0">
              <a:solidFill>
                <a:srgbClr val="FF0000"/>
              </a:solidFill>
              <a:latin typeface="游ゴシック" panose="020B0400000000000000" pitchFamily="50" charset="-128"/>
              <a:ea typeface="游ゴシック" panose="020B0400000000000000" pitchFamily="50" charset="-128"/>
            </a:endParaRPr>
          </a:p>
        </p:txBody>
      </p:sp>
      <p:sp>
        <p:nvSpPr>
          <p:cNvPr id="81" name="四角形: 角を丸くする 88"/>
          <p:cNvSpPr/>
          <p:nvPr/>
        </p:nvSpPr>
        <p:spPr bwMode="auto">
          <a:xfrm>
            <a:off x="605107" y="2487149"/>
            <a:ext cx="1655479" cy="801212"/>
          </a:xfrm>
          <a:prstGeom prst="roundRect">
            <a:avLst>
              <a:gd name="adj" fmla="val 7078"/>
            </a:avLst>
          </a:prstGeom>
          <a:solidFill>
            <a:schemeClr val="bg1"/>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kumimoji="1" lang="ja-JP" altLang="en-US" sz="1400" dirty="0">
                <a:solidFill>
                  <a:schemeClr val="tx1"/>
                </a:solidFill>
                <a:latin typeface="游ゴシック" panose="020B0400000000000000" pitchFamily="50" charset="-128"/>
                <a:ea typeface="游ゴシック" panose="020B0400000000000000" pitchFamily="50" charset="-128"/>
              </a:rPr>
              <a:t>手続き</a:t>
            </a:r>
            <a:r>
              <a:rPr kumimoji="1" lang="ja-JP" altLang="en-US" sz="1400" dirty="0" smtClean="0">
                <a:solidFill>
                  <a:schemeClr val="tx1"/>
                </a:solidFill>
                <a:latin typeface="游ゴシック" panose="020B0400000000000000" pitchFamily="50" charset="-128"/>
                <a:ea typeface="游ゴシック" panose="020B0400000000000000" pitchFamily="50" charset="-128"/>
              </a:rPr>
              <a:t>一覧の充実</a:t>
            </a:r>
            <a:endParaRPr kumimoji="1"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8" name="四角形: 角を丸くする 88"/>
          <p:cNvSpPr/>
          <p:nvPr/>
        </p:nvSpPr>
        <p:spPr bwMode="auto">
          <a:xfrm>
            <a:off x="4572000" y="2487149"/>
            <a:ext cx="1657147" cy="801212"/>
          </a:xfrm>
          <a:prstGeom prst="roundRect">
            <a:avLst>
              <a:gd name="adj" fmla="val 7078"/>
            </a:avLst>
          </a:prstGeom>
          <a:solidFill>
            <a:schemeClr val="bg1"/>
          </a:solidFill>
          <a:ln w="9525">
            <a:solidFill>
              <a:schemeClr val="tx1"/>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spcBef>
                <a:spcPts val="0"/>
              </a:spcBef>
            </a:pPr>
            <a:r>
              <a:rPr lang="ja-JP" altLang="en-US" sz="1400" dirty="0">
                <a:solidFill>
                  <a:schemeClr val="tx1"/>
                </a:solidFill>
                <a:latin typeface="游ゴシック" panose="020B0400000000000000" pitchFamily="50" charset="-128"/>
                <a:ea typeface="游ゴシック" panose="020B0400000000000000" pitchFamily="50" charset="-128"/>
              </a:rPr>
              <a:t>手続き情報の充実</a:t>
            </a:r>
          </a:p>
        </p:txBody>
      </p:sp>
      <p:sp>
        <p:nvSpPr>
          <p:cNvPr id="20"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smtClean="0">
                <a:solidFill>
                  <a:schemeClr val="bg2"/>
                </a:solidFill>
                <a:latin typeface="游ゴシック" panose="020B0400000000000000" pitchFamily="50" charset="-128"/>
                <a:ea typeface="游ゴシック" panose="020B0400000000000000" pitchFamily="50" charset="-128"/>
              </a:rPr>
              <a:t>１１．大阪市行政手続等検索サービスについて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0" y="1011046"/>
            <a:ext cx="9144000" cy="747728"/>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t"/>
          <a:lstStyle/>
          <a:p>
            <a:r>
              <a:rPr lang="ja-JP" altLang="en-US" sz="2400" dirty="0" smtClean="0">
                <a:latin typeface="游ゴシック" panose="020B0400000000000000" pitchFamily="50" charset="-128"/>
                <a:ea typeface="游ゴシック" panose="020B0400000000000000" pitchFamily="50" charset="-128"/>
              </a:rPr>
              <a:t>　</a:t>
            </a:r>
            <a:r>
              <a:rPr lang="ja-JP" altLang="en-US" sz="2400" u="sng" dirty="0" smtClean="0">
                <a:latin typeface="游ゴシック" panose="020B0400000000000000" pitchFamily="50" charset="-128"/>
                <a:ea typeface="游ゴシック" panose="020B0400000000000000" pitchFamily="50" charset="-128"/>
              </a:rPr>
              <a:t>行政手続き検索サービス</a:t>
            </a:r>
            <a:r>
              <a:rPr lang="ja-JP" altLang="en-US" sz="2400" dirty="0">
                <a:latin typeface="游ゴシック" panose="020B0400000000000000" pitchFamily="50" charset="-128"/>
                <a:ea typeface="游ゴシック" panose="020B0400000000000000" pitchFamily="50" charset="-128"/>
              </a:rPr>
              <a:t>を、次期電子申請システム稼働までの暫定対応と</a:t>
            </a:r>
            <a:r>
              <a:rPr lang="ja-JP" altLang="en-US" sz="2400" dirty="0" smtClean="0">
                <a:latin typeface="游ゴシック" panose="020B0400000000000000" pitchFamily="50" charset="-128"/>
                <a:ea typeface="游ゴシック" panose="020B0400000000000000" pitchFamily="50" charset="-128"/>
              </a:rPr>
              <a:t>して構築した。</a:t>
            </a:r>
            <a:endParaRPr lang="ja-JP" altLang="en-US" sz="2400"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323528" y="2451192"/>
            <a:ext cx="4104456" cy="2132538"/>
          </a:xfrm>
          <a:prstGeom prst="rect">
            <a:avLst/>
          </a:prstGeom>
          <a:solidFill>
            <a:schemeClr val="bg1">
              <a:alpha val="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200" dirty="0">
              <a:latin typeface="游ゴシック" panose="020B0400000000000000" pitchFamily="50" charset="-128"/>
              <a:ea typeface="游ゴシック" panose="020B0400000000000000" pitchFamily="50" charset="-128"/>
            </a:endParaRPr>
          </a:p>
        </p:txBody>
      </p:sp>
      <p:sp>
        <p:nvSpPr>
          <p:cNvPr id="19" name="テキスト ボックス 18"/>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44</a:t>
            </a:r>
            <a:endParaRPr kumimoji="1" lang="ja-JP" altLang="en-US" sz="1200" dirty="0"/>
          </a:p>
        </p:txBody>
      </p:sp>
    </p:spTree>
    <p:extLst>
      <p:ext uri="{BB962C8B-B14F-4D97-AF65-F5344CB8AC3E}">
        <p14:creationId xmlns:p14="http://schemas.microsoft.com/office/powerpoint/2010/main" val="1572348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2461910" y="1631515"/>
            <a:ext cx="1606975"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a:solidFill>
                  <a:srgbClr val="0070C0"/>
                </a:solidFill>
                <a:latin typeface="游ゴシック" panose="020B0400000000000000" pitchFamily="50" charset="-128"/>
                <a:ea typeface="游ゴシック" panose="020B0400000000000000" pitchFamily="50" charset="-128"/>
              </a:rPr>
              <a:t>手続き検索画面</a:t>
            </a:r>
          </a:p>
        </p:txBody>
      </p:sp>
      <p:pic>
        <p:nvPicPr>
          <p:cNvPr id="14" name="図 13"/>
          <p:cNvPicPr>
            <a:picLocks noChangeAspect="1"/>
          </p:cNvPicPr>
          <p:nvPr/>
        </p:nvPicPr>
        <p:blipFill>
          <a:blip r:embed="rId2"/>
          <a:stretch>
            <a:fillRect/>
          </a:stretch>
        </p:blipFill>
        <p:spPr>
          <a:xfrm>
            <a:off x="242207" y="1865895"/>
            <a:ext cx="1431606" cy="2028427"/>
          </a:xfrm>
          <a:prstGeom prst="rect">
            <a:avLst/>
          </a:prstGeom>
          <a:ln>
            <a:solidFill>
              <a:schemeClr val="tx1">
                <a:lumMod val="50000"/>
                <a:lumOff val="50000"/>
              </a:schemeClr>
            </a:solidFill>
          </a:ln>
        </p:spPr>
      </p:pic>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2167" y="1865896"/>
            <a:ext cx="1372605" cy="2933972"/>
          </a:xfrm>
          <a:prstGeom prst="rect">
            <a:avLst/>
          </a:prstGeom>
          <a:ln>
            <a:solidFill>
              <a:srgbClr val="7F7F7F"/>
            </a:solidFill>
          </a:ln>
        </p:spPr>
      </p:pic>
      <p:sp>
        <p:nvSpPr>
          <p:cNvPr id="16" name="右矢印 15"/>
          <p:cNvSpPr/>
          <p:nvPr/>
        </p:nvSpPr>
        <p:spPr bwMode="auto">
          <a:xfrm>
            <a:off x="1810335" y="3143683"/>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sp>
        <p:nvSpPr>
          <p:cNvPr id="17" name="正方形/長方形 16"/>
          <p:cNvSpPr/>
          <p:nvPr/>
        </p:nvSpPr>
        <p:spPr bwMode="auto">
          <a:xfrm>
            <a:off x="140726" y="1631515"/>
            <a:ext cx="1596392"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トップ画面</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sp>
        <p:nvSpPr>
          <p:cNvPr id="18" name="四角形: 角を丸くする 86"/>
          <p:cNvSpPr/>
          <p:nvPr/>
        </p:nvSpPr>
        <p:spPr bwMode="auto">
          <a:xfrm>
            <a:off x="3203849" y="3830020"/>
            <a:ext cx="1334852" cy="432000"/>
          </a:xfrm>
          <a:prstGeom prst="roundRect">
            <a:avLst>
              <a:gd name="adj" fmla="val 7078"/>
            </a:avLst>
          </a:prstGeom>
          <a:solidFill>
            <a:srgbClr val="DCE4FC"/>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b="1" dirty="0" smtClean="0">
                <a:latin typeface="游ゴシック" panose="020B0400000000000000" pitchFamily="50" charset="-128"/>
                <a:ea typeface="游ゴシック" panose="020B0400000000000000" pitchFamily="50" charset="-128"/>
              </a:rPr>
              <a:t>カテゴリでの検索</a:t>
            </a:r>
            <a:endParaRPr kumimoji="1" lang="en-US" altLang="ja-JP" b="1" dirty="0">
              <a:latin typeface="游ゴシック" panose="020B0400000000000000" pitchFamily="50" charset="-128"/>
              <a:ea typeface="游ゴシック" panose="020B0400000000000000" pitchFamily="50" charset="-128"/>
            </a:endParaRPr>
          </a:p>
        </p:txBody>
      </p:sp>
      <p:sp>
        <p:nvSpPr>
          <p:cNvPr id="19" name="四角形: 角を丸くする 87"/>
          <p:cNvSpPr/>
          <p:nvPr/>
        </p:nvSpPr>
        <p:spPr bwMode="auto">
          <a:xfrm>
            <a:off x="3203849" y="2507281"/>
            <a:ext cx="1334852" cy="432000"/>
          </a:xfrm>
          <a:prstGeom prst="roundRect">
            <a:avLst>
              <a:gd name="adj" fmla="val 7078"/>
            </a:avLst>
          </a:prstGeom>
          <a:solidFill>
            <a:srgbClr val="DCE4FC"/>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b="1" dirty="0" smtClean="0">
                <a:latin typeface="游ゴシック" panose="020B0400000000000000" pitchFamily="50" charset="-128"/>
                <a:ea typeface="游ゴシック" panose="020B0400000000000000" pitchFamily="50" charset="-128"/>
              </a:rPr>
              <a:t>キーワードでの検索</a:t>
            </a:r>
            <a:endParaRPr kumimoji="1" lang="ja-JP" altLang="en-US" b="1" dirty="0">
              <a:latin typeface="游ゴシック" panose="020B0400000000000000" pitchFamily="50" charset="-128"/>
              <a:ea typeface="游ゴシック" panose="020B0400000000000000" pitchFamily="50" charset="-128"/>
            </a:endParaRPr>
          </a:p>
        </p:txBody>
      </p:sp>
      <p:sp>
        <p:nvSpPr>
          <p:cNvPr id="20" name="右矢印 19"/>
          <p:cNvSpPr/>
          <p:nvPr/>
        </p:nvSpPr>
        <p:spPr bwMode="auto">
          <a:xfrm>
            <a:off x="4358148" y="3110394"/>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sp>
        <p:nvSpPr>
          <p:cNvPr id="21" name="正方形/長方形 20"/>
          <p:cNvSpPr/>
          <p:nvPr/>
        </p:nvSpPr>
        <p:spPr bwMode="auto">
          <a:xfrm>
            <a:off x="5013693" y="1627911"/>
            <a:ext cx="1656184"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手続き一覧画面</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pic>
        <p:nvPicPr>
          <p:cNvPr id="22" name="図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96914" y="1952323"/>
            <a:ext cx="1519980" cy="1724212"/>
          </a:xfrm>
          <a:prstGeom prst="rect">
            <a:avLst/>
          </a:prstGeom>
          <a:ln>
            <a:solidFill>
              <a:srgbClr val="7F7F7F"/>
            </a:solidFill>
          </a:ln>
        </p:spPr>
      </p:pic>
      <p:sp>
        <p:nvSpPr>
          <p:cNvPr id="23" name="右矢印 22"/>
          <p:cNvSpPr/>
          <p:nvPr/>
        </p:nvSpPr>
        <p:spPr bwMode="auto">
          <a:xfrm>
            <a:off x="6744080" y="3110394"/>
            <a:ext cx="611702" cy="783928"/>
          </a:xfrm>
          <a:prstGeom prst="rightArrow">
            <a:avLst>
              <a:gd name="adj1" fmla="val 50000"/>
              <a:gd name="adj2" fmla="val 52693"/>
            </a:avLst>
          </a:prstGeom>
          <a:solidFill>
            <a:schemeClr val="bg1">
              <a:lumMod val="85000"/>
            </a:schemeClr>
          </a:solidFill>
          <a:ln w="9525">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none" lIns="72000" rIns="72000" rtlCol="0" anchor="ctr"/>
          <a:lstStyle/>
          <a:p>
            <a:pPr marL="85725" indent="-85725" algn="ctr">
              <a:spcBef>
                <a:spcPts val="0"/>
              </a:spcBef>
              <a:buFont typeface="Arial" panose="020B0604020202020204" pitchFamily="34" charset="0"/>
              <a:buChar char="•"/>
            </a:pPr>
            <a:endParaRPr lang="ja-JP" altLang="en-US" dirty="0">
              <a:solidFill>
                <a:schemeClr val="dk1"/>
              </a:solidFill>
              <a:latin typeface="游ゴシック" panose="020B0400000000000000" pitchFamily="50" charset="-128"/>
              <a:ea typeface="游ゴシック" panose="020B0400000000000000" pitchFamily="50" charset="-128"/>
            </a:endParaRPr>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181" y="1865896"/>
            <a:ext cx="1398460" cy="3027664"/>
          </a:xfrm>
          <a:prstGeom prst="rect">
            <a:avLst/>
          </a:prstGeom>
        </p:spPr>
      </p:pic>
      <p:sp>
        <p:nvSpPr>
          <p:cNvPr id="25" name="正方形/長方形 24"/>
          <p:cNvSpPr/>
          <p:nvPr/>
        </p:nvSpPr>
        <p:spPr bwMode="auto">
          <a:xfrm>
            <a:off x="7408765" y="1627911"/>
            <a:ext cx="1656184" cy="4104456"/>
          </a:xfrm>
          <a:prstGeom prst="rect">
            <a:avLst/>
          </a:prstGeom>
          <a:noFill/>
          <a:ln w="28575" cap="flat" cmpd="sng" algn="ctr">
            <a:solidFill>
              <a:srgbClr val="0070C0"/>
            </a:solidFill>
            <a:prstDash val="sysDot"/>
            <a:round/>
            <a:headEnd type="none" w="med" len="med"/>
            <a:tailEnd type="none" w="med" len="med"/>
          </a:ln>
          <a:effectLst/>
          <a:extLst/>
        </p:spPr>
        <p:txBody>
          <a:bodyPr wrap="none" lIns="72000" rIns="72000" rtlCol="0" anchor="t" anchorCtr="0"/>
          <a:lstStyle/>
          <a:p>
            <a:pPr>
              <a:spcBef>
                <a:spcPts val="0"/>
              </a:spcBef>
            </a:pPr>
            <a:r>
              <a:rPr kumimoji="1" lang="ja-JP" altLang="en-US" b="1" dirty="0" smtClean="0">
                <a:solidFill>
                  <a:srgbClr val="0070C0"/>
                </a:solidFill>
                <a:latin typeface="游ゴシック" panose="020B0400000000000000" pitchFamily="50" charset="-128"/>
                <a:ea typeface="游ゴシック" panose="020B0400000000000000" pitchFamily="50" charset="-128"/>
              </a:rPr>
              <a:t>大阪市ホームページ</a:t>
            </a:r>
            <a:endParaRPr kumimoji="1" lang="ja-JP" altLang="en-US" b="1" dirty="0">
              <a:solidFill>
                <a:srgbClr val="0070C0"/>
              </a:solidFill>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45</a:t>
            </a:r>
            <a:endParaRPr kumimoji="1" lang="ja-JP" altLang="en-US" sz="1200" dirty="0"/>
          </a:p>
        </p:txBody>
      </p:sp>
      <p:sp>
        <p:nvSpPr>
          <p:cNvPr id="27"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大阪市行政手続等検索サービス画面イメージ</a:t>
            </a:r>
          </a:p>
        </p:txBody>
      </p:sp>
    </p:spTree>
    <p:extLst>
      <p:ext uri="{BB962C8B-B14F-4D97-AF65-F5344CB8AC3E}">
        <p14:creationId xmlns:p14="http://schemas.microsoft.com/office/powerpoint/2010/main" val="2754282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正方形/長方形 185"/>
          <p:cNvSpPr/>
          <p:nvPr/>
        </p:nvSpPr>
        <p:spPr bwMode="auto">
          <a:xfrm>
            <a:off x="71996" y="1016242"/>
            <a:ext cx="9000000" cy="2124726"/>
          </a:xfrm>
          <a:prstGeom prst="rect">
            <a:avLst/>
          </a:prstGeom>
          <a:solidFill>
            <a:schemeClr val="bg1"/>
          </a:solidFill>
          <a:ln w="9525" cap="flat" cmpd="sng" algn="ctr">
            <a:noFill/>
            <a:prstDash val="solid"/>
            <a:round/>
            <a:headEnd type="none" w="med" len="med"/>
            <a:tailEnd type="none" w="med" len="med"/>
          </a:ln>
          <a:effectLst/>
          <a:extLst/>
        </p:spPr>
        <p:txBody>
          <a:bodyPr wrap="square" lIns="72000" rIns="72000" rtlCol="0" anchor="t"/>
          <a:lstStyle/>
          <a:p>
            <a:pPr>
              <a:spcBef>
                <a:spcPts val="0"/>
              </a:spcBef>
            </a:pPr>
            <a:endParaRPr lang="en-US" altLang="ja-JP" sz="900" dirty="0">
              <a:latin typeface="游ゴシック" panose="020B0400000000000000" pitchFamily="50" charset="-128"/>
              <a:ea typeface="游ゴシック" panose="020B0400000000000000" pitchFamily="50" charset="-128"/>
            </a:endParaRPr>
          </a:p>
          <a:p>
            <a:pPr>
              <a:spcBef>
                <a:spcPts val="0"/>
              </a:spcBef>
            </a:pP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XSS</a:t>
            </a:r>
            <a:r>
              <a:rPr lang="ja-JP" altLang="ja-JP" sz="900" dirty="0">
                <a:latin typeface="游ゴシック" panose="020B0400000000000000" pitchFamily="50" charset="-128"/>
                <a:ea typeface="游ゴシック" panose="020B0400000000000000" pitchFamily="50" charset="-128"/>
              </a:rPr>
              <a:t>（クロスサイトスクリプティング）</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エスケープ処理</a:t>
            </a: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「ホワイトリスト方式」の実装</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&lt;script&gt;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&lt;/script&gt;</a:t>
            </a:r>
            <a:r>
              <a:rPr lang="ja-JP" altLang="ja-JP" sz="900" dirty="0">
                <a:latin typeface="游ゴシック" panose="020B0400000000000000" pitchFamily="50" charset="-128"/>
                <a:ea typeface="游ゴシック" panose="020B0400000000000000" pitchFamily="50" charset="-128"/>
              </a:rPr>
              <a:t>を動的に生成しない</a:t>
            </a: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CSS</a:t>
            </a:r>
            <a:r>
              <a:rPr lang="ja-JP" altLang="ja-JP" sz="900" dirty="0">
                <a:latin typeface="游ゴシック" panose="020B0400000000000000" pitchFamily="50" charset="-128"/>
                <a:ea typeface="游ゴシック" panose="020B0400000000000000" pitchFamily="50" charset="-128"/>
              </a:rPr>
              <a:t>を外部から指定可能な設計は避ける</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Content-Type</a:t>
            </a:r>
            <a:r>
              <a:rPr lang="ja-JP" altLang="ja-JP" sz="900" dirty="0">
                <a:latin typeface="游ゴシック" panose="020B0400000000000000" pitchFamily="50" charset="-128"/>
                <a:ea typeface="游ゴシック" panose="020B0400000000000000" pitchFamily="50" charset="-128"/>
              </a:rPr>
              <a:t>の出力時には</a:t>
            </a:r>
            <a:r>
              <a:rPr lang="en-US" altLang="ja-JP" sz="900" dirty="0">
                <a:latin typeface="游ゴシック" panose="020B0400000000000000" pitchFamily="50" charset="-128"/>
                <a:ea typeface="游ゴシック" panose="020B0400000000000000" pitchFamily="50" charset="-128"/>
              </a:rPr>
              <a:t>charset</a:t>
            </a:r>
            <a:r>
              <a:rPr lang="ja-JP" altLang="ja-JP" sz="900" dirty="0">
                <a:latin typeface="游ゴシック" panose="020B0400000000000000" pitchFamily="50" charset="-128"/>
                <a:ea typeface="游ゴシック" panose="020B0400000000000000" pitchFamily="50" charset="-128"/>
              </a:rPr>
              <a:t>を省略せず、</a:t>
            </a:r>
            <a:r>
              <a:rPr lang="en-US" altLang="ja-JP" sz="900" dirty="0">
                <a:latin typeface="游ゴシック" panose="020B0400000000000000" pitchFamily="50" charset="-128"/>
                <a:ea typeface="游ゴシック" panose="020B0400000000000000" pitchFamily="50" charset="-128"/>
              </a:rPr>
              <a:t>UTF-8</a:t>
            </a:r>
            <a:r>
              <a:rPr lang="ja-JP" altLang="ja-JP" sz="900" dirty="0">
                <a:latin typeface="游ゴシック" panose="020B0400000000000000" pitchFamily="50" charset="-128"/>
                <a:ea typeface="游ゴシック" panose="020B0400000000000000" pitchFamily="50" charset="-128"/>
              </a:rPr>
              <a:t>を必ず指定</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ja-JP" altLang="ja-JP" sz="900" dirty="0">
                <a:latin typeface="游ゴシック" panose="020B0400000000000000" pitchFamily="50" charset="-128"/>
                <a:ea typeface="游ゴシック" panose="020B0400000000000000" pitchFamily="50" charset="-128"/>
              </a:rPr>
              <a:t>ディレクトリトラバーサル</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外部からのパラメーターで</a:t>
            </a:r>
            <a:r>
              <a:rPr lang="en-US" altLang="ja-JP" sz="900" dirty="0">
                <a:latin typeface="游ゴシック" panose="020B0400000000000000" pitchFamily="50" charset="-128"/>
                <a:ea typeface="游ゴシック" panose="020B0400000000000000" pitchFamily="50" charset="-128"/>
              </a:rPr>
              <a:t>Web</a:t>
            </a:r>
            <a:r>
              <a:rPr lang="ja-JP" altLang="ja-JP" sz="900" dirty="0">
                <a:latin typeface="游ゴシック" panose="020B0400000000000000" pitchFamily="50" charset="-128"/>
                <a:ea typeface="游ゴシック" panose="020B0400000000000000" pitchFamily="50" charset="-128"/>
              </a:rPr>
              <a:t>サーバー内のファイル名を直接指定する</a:t>
            </a:r>
            <a:r>
              <a:rPr lang="ja-JP" altLang="ja-JP" sz="900" dirty="0" smtClean="0">
                <a:latin typeface="游ゴシック" panose="020B0400000000000000" pitchFamily="50" charset="-128"/>
                <a:ea typeface="游ゴシック" panose="020B0400000000000000" pitchFamily="50" charset="-128"/>
              </a:rPr>
              <a:t>実装を</a:t>
            </a:r>
            <a:r>
              <a:rPr lang="ja-JP" altLang="ja-JP" sz="900" dirty="0">
                <a:latin typeface="游ゴシック" panose="020B0400000000000000" pitchFamily="50" charset="-128"/>
                <a:ea typeface="游ゴシック" panose="020B0400000000000000" pitchFamily="50" charset="-128"/>
              </a:rPr>
              <a:t>避ける</a:t>
            </a:r>
          </a:p>
          <a:p>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ファイル名を開く際は固定のディレクトリを指定</a:t>
            </a:r>
          </a:p>
          <a:p>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　　・</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a:t>
            </a:r>
            <a:r>
              <a:rPr lang="ja-JP" altLang="ja-JP" sz="900" dirty="0">
                <a:latin typeface="游ゴシック" panose="020B0400000000000000" pitchFamily="50" charset="-128"/>
                <a:ea typeface="游ゴシック" panose="020B0400000000000000" pitchFamily="50" charset="-128"/>
              </a:rPr>
              <a:t>」などのディレクトリを指定できる文字列を検出した場合</a:t>
            </a:r>
            <a:r>
              <a:rPr lang="ja-JP" altLang="ja-JP" sz="900" dirty="0" smtClean="0">
                <a:latin typeface="游ゴシック" panose="020B0400000000000000" pitchFamily="50" charset="-128"/>
                <a:ea typeface="游ゴシック" panose="020B0400000000000000" pitchFamily="50" charset="-128"/>
              </a:rPr>
              <a:t>、処理</a:t>
            </a:r>
            <a:r>
              <a:rPr lang="ja-JP" altLang="ja-JP" sz="900" dirty="0">
                <a:latin typeface="游ゴシック" panose="020B0400000000000000" pitchFamily="50" charset="-128"/>
                <a:ea typeface="游ゴシック" panose="020B0400000000000000" pitchFamily="50" charset="-128"/>
              </a:rPr>
              <a:t>を中止する</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ヘッダインジェクション</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a:p>
            <a:pPr>
              <a:spcBef>
                <a:spcPts val="0"/>
              </a:spcBef>
            </a:pPr>
            <a:r>
              <a:rPr lang="ja-JP" altLang="en-US" sz="900" dirty="0">
                <a:latin typeface="游ゴシック" panose="020B0400000000000000" pitchFamily="50" charset="-128"/>
                <a:ea typeface="游ゴシック" panose="020B0400000000000000" pitchFamily="50" charset="-128"/>
              </a:rPr>
              <a:t>　　・</a:t>
            </a: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リクエストのエンティティ・ボディの値を</a:t>
            </a:r>
            <a:r>
              <a:rPr lang="en-US" altLang="ja-JP" sz="900" dirty="0">
                <a:latin typeface="游ゴシック" panose="020B0400000000000000" pitchFamily="50" charset="-128"/>
                <a:ea typeface="游ゴシック" panose="020B0400000000000000" pitchFamily="50" charset="-128"/>
              </a:rPr>
              <a:t>HTTP</a:t>
            </a:r>
            <a:r>
              <a:rPr lang="ja-JP" altLang="ja-JP" sz="900" dirty="0">
                <a:latin typeface="游ゴシック" panose="020B0400000000000000" pitchFamily="50" charset="-128"/>
                <a:ea typeface="游ゴシック" panose="020B0400000000000000" pitchFamily="50" charset="-128"/>
              </a:rPr>
              <a:t>レスポンスヘッダへ設定しない</a:t>
            </a:r>
            <a:endParaRPr lang="en-US" altLang="ja-JP" sz="9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Ø"/>
            </a:pPr>
            <a:r>
              <a:rPr lang="en-US" altLang="ja-JP" sz="900" dirty="0">
                <a:latin typeface="游ゴシック" panose="020B0400000000000000" pitchFamily="50" charset="-128"/>
                <a:ea typeface="游ゴシック" panose="020B0400000000000000" pitchFamily="50" charset="-128"/>
              </a:rPr>
              <a:t>SEO</a:t>
            </a:r>
            <a:r>
              <a:rPr lang="ja-JP" altLang="en-US" sz="900" dirty="0">
                <a:latin typeface="游ゴシック" panose="020B0400000000000000" pitchFamily="50" charset="-128"/>
                <a:ea typeface="游ゴシック" panose="020B0400000000000000" pitchFamily="50" charset="-128"/>
              </a:rPr>
              <a:t>対策</a:t>
            </a:r>
            <a:endParaRPr lang="en-US" altLang="ja-JP" sz="900" dirty="0">
              <a:latin typeface="游ゴシック" panose="020B0400000000000000" pitchFamily="50" charset="-128"/>
              <a:ea typeface="游ゴシック" panose="020B0400000000000000" pitchFamily="50" charset="-128"/>
            </a:endParaRPr>
          </a:p>
        </p:txBody>
      </p:sp>
      <p:sp>
        <p:nvSpPr>
          <p:cNvPr id="187" name="正方形/長方形 186"/>
          <p:cNvSpPr/>
          <p:nvPr/>
        </p:nvSpPr>
        <p:spPr bwMode="auto">
          <a:xfrm>
            <a:off x="73776" y="1016242"/>
            <a:ext cx="1116000" cy="25200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lang="ja-JP" altLang="en-US" dirty="0">
                <a:solidFill>
                  <a:schemeClr val="bg1"/>
                </a:solidFill>
                <a:latin typeface="游ゴシック" panose="020B0400000000000000" pitchFamily="50" charset="-128"/>
                <a:ea typeface="游ゴシック" panose="020B0400000000000000" pitchFamily="50" charset="-128"/>
              </a:rPr>
              <a:t>非機能</a:t>
            </a:r>
            <a:r>
              <a:rPr kumimoji="1" lang="ja-JP" altLang="en-US" dirty="0">
                <a:solidFill>
                  <a:schemeClr val="bg1"/>
                </a:solidFill>
                <a:latin typeface="游ゴシック" panose="020B0400000000000000" pitchFamily="50" charset="-128"/>
                <a:ea typeface="游ゴシック" panose="020B0400000000000000" pitchFamily="50" charset="-128"/>
              </a:rPr>
              <a:t>要件</a:t>
            </a:r>
          </a:p>
        </p:txBody>
      </p:sp>
      <p:sp>
        <p:nvSpPr>
          <p:cNvPr id="212" name="正方形/長方形 211"/>
          <p:cNvSpPr/>
          <p:nvPr/>
        </p:nvSpPr>
        <p:spPr bwMode="auto">
          <a:xfrm>
            <a:off x="71996" y="3177000"/>
            <a:ext cx="1116000" cy="252000"/>
          </a:xfrm>
          <a:prstGeom prst="rect">
            <a:avLst/>
          </a:prstGeom>
          <a:solidFill>
            <a:schemeClr val="bg2"/>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lgn="ctr">
              <a:spcBef>
                <a:spcPts val="0"/>
              </a:spcBef>
            </a:pPr>
            <a:r>
              <a:rPr kumimoji="1" lang="ja-JP" altLang="en-US" dirty="0">
                <a:solidFill>
                  <a:schemeClr val="bg1"/>
                </a:solidFill>
                <a:latin typeface="游ゴシック" panose="020B0400000000000000" pitchFamily="50" charset="-128"/>
                <a:ea typeface="游ゴシック" panose="020B0400000000000000" pitchFamily="50" charset="-128"/>
              </a:rPr>
              <a:t>機能要件</a:t>
            </a:r>
          </a:p>
        </p:txBody>
      </p:sp>
      <p:graphicFrame>
        <p:nvGraphicFramePr>
          <p:cNvPr id="213" name="表 212"/>
          <p:cNvGraphicFramePr>
            <a:graphicFrameLocks noGrp="1"/>
          </p:cNvGraphicFramePr>
          <p:nvPr>
            <p:extLst>
              <p:ext uri="{D42A27DB-BD31-4B8C-83A1-F6EECF244321}">
                <p14:modId xmlns:p14="http://schemas.microsoft.com/office/powerpoint/2010/main" val="968915371"/>
              </p:ext>
            </p:extLst>
          </p:nvPr>
        </p:nvGraphicFramePr>
        <p:xfrm>
          <a:off x="73777" y="3492635"/>
          <a:ext cx="8998219" cy="2971800"/>
        </p:xfrm>
        <a:graphic>
          <a:graphicData uri="http://schemas.openxmlformats.org/drawingml/2006/table">
            <a:tbl>
              <a:tblPr firstRow="1" bandRow="1">
                <a:tableStyleId>{5C22544A-7EE6-4342-B048-85BDC9FD1C3A}</a:tableStyleId>
              </a:tblPr>
              <a:tblGrid>
                <a:gridCol w="825816">
                  <a:extLst>
                    <a:ext uri="{9D8B030D-6E8A-4147-A177-3AD203B41FA5}">
                      <a16:colId xmlns:a16="http://schemas.microsoft.com/office/drawing/2014/main" xmlns="" val="890186297"/>
                    </a:ext>
                  </a:extLst>
                </a:gridCol>
                <a:gridCol w="1003697">
                  <a:extLst>
                    <a:ext uri="{9D8B030D-6E8A-4147-A177-3AD203B41FA5}">
                      <a16:colId xmlns:a16="http://schemas.microsoft.com/office/drawing/2014/main" xmlns="" val="4240775856"/>
                    </a:ext>
                  </a:extLst>
                </a:gridCol>
                <a:gridCol w="3244775">
                  <a:extLst>
                    <a:ext uri="{9D8B030D-6E8A-4147-A177-3AD203B41FA5}">
                      <a16:colId xmlns:a16="http://schemas.microsoft.com/office/drawing/2014/main" xmlns="" val="3284290940"/>
                    </a:ext>
                  </a:extLst>
                </a:gridCol>
                <a:gridCol w="3923931">
                  <a:extLst>
                    <a:ext uri="{9D8B030D-6E8A-4147-A177-3AD203B41FA5}">
                      <a16:colId xmlns:a16="http://schemas.microsoft.com/office/drawing/2014/main" xmlns="" val="643472186"/>
                    </a:ext>
                  </a:extLst>
                </a:gridCol>
              </a:tblGrid>
              <a:tr h="0">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機能名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endParaRPr kumimoji="1" lang="ja-JP" altLang="en-US"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機能の定義</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備考</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987764294"/>
                  </a:ext>
                </a:extLst>
              </a:tr>
              <a:tr h="0">
                <a:tc rowSpan="4">
                  <a:txBody>
                    <a:bodyPr/>
                    <a:lstStyle/>
                    <a:p>
                      <a:r>
                        <a:rPr kumimoji="1" lang="ja-JP" altLang="en-US" sz="900" b="0" dirty="0" smtClean="0">
                          <a:solidFill>
                            <a:schemeClr val="tx1"/>
                          </a:solidFill>
                          <a:latin typeface="游ゴシック" panose="020B0400000000000000" pitchFamily="50" charset="-128"/>
                          <a:ea typeface="游ゴシック" panose="020B0400000000000000" pitchFamily="50" charset="-128"/>
                        </a:rPr>
                        <a:t>手続き検索</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カテゴリ検索</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質問と選択肢（手続きの分類）を表示できること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0" dirty="0" smtClean="0">
                          <a:solidFill>
                            <a:schemeClr val="tx1"/>
                          </a:solidFill>
                          <a:latin typeface="游ゴシック" panose="020B0400000000000000" pitchFamily="50" charset="-128"/>
                          <a:ea typeface="游ゴシック" panose="020B0400000000000000" pitchFamily="50" charset="-128"/>
                        </a:rPr>
                        <a:t>「個人向け</a:t>
                      </a:r>
                      <a:r>
                        <a:rPr kumimoji="1" lang="ja-JP" altLang="en-US" sz="900" b="0" dirty="0">
                          <a:solidFill>
                            <a:schemeClr val="tx1"/>
                          </a:solidFill>
                          <a:latin typeface="游ゴシック" panose="020B0400000000000000" pitchFamily="50" charset="-128"/>
                          <a:ea typeface="游ゴシック" panose="020B0400000000000000" pitchFamily="50" charset="-128"/>
                        </a:rPr>
                        <a:t>手続き」または「法人向け手続き」のいずれかを選択。</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4886461"/>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選択した手続きの分類に紐づくカテゴリを表示できること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lvl="0" indent="0">
                        <a:spcBef>
                          <a:spcPts val="0"/>
                        </a:spcBef>
                        <a:buFont typeface="Wingdings" panose="05000000000000000000" pitchFamily="2" charset="2"/>
                        <a:buNone/>
                      </a:pPr>
                      <a:r>
                        <a:rPr lang="ja-JP" altLang="en-US" sz="900" dirty="0">
                          <a:latin typeface="游ゴシック" panose="020B0400000000000000" pitchFamily="50" charset="-128"/>
                          <a:ea typeface="游ゴシック" panose="020B0400000000000000" pitchFamily="50" charset="-128"/>
                        </a:rPr>
                        <a:t>表示するカテゴリ数は、個人</a:t>
                      </a:r>
                      <a:r>
                        <a:rPr lang="en-US" altLang="ja-JP" sz="900" dirty="0">
                          <a:latin typeface="游ゴシック" panose="020B0400000000000000" pitchFamily="50" charset="-128"/>
                          <a:ea typeface="游ゴシック" panose="020B0400000000000000" pitchFamily="50" charset="-128"/>
                        </a:rPr>
                        <a:t>10</a:t>
                      </a:r>
                      <a:r>
                        <a:rPr lang="ja-JP" altLang="en-US"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20</a:t>
                      </a:r>
                      <a:r>
                        <a:rPr lang="ja-JP" altLang="en-US" sz="900" dirty="0">
                          <a:latin typeface="游ゴシック" panose="020B0400000000000000" pitchFamily="50" charset="-128"/>
                          <a:ea typeface="游ゴシック" panose="020B0400000000000000" pitchFamily="50" charset="-128"/>
                        </a:rPr>
                        <a:t>個、法人</a:t>
                      </a:r>
                      <a:r>
                        <a:rPr lang="en-US" altLang="ja-JP" sz="900" dirty="0">
                          <a:latin typeface="游ゴシック" panose="020B0400000000000000" pitchFamily="50" charset="-128"/>
                          <a:ea typeface="游ゴシック" panose="020B0400000000000000" pitchFamily="50" charset="-128"/>
                        </a:rPr>
                        <a:t>20</a:t>
                      </a:r>
                      <a:r>
                        <a:rPr lang="ja-JP" altLang="en-US" sz="900" dirty="0">
                          <a:latin typeface="游ゴシック" panose="020B0400000000000000" pitchFamily="50" charset="-128"/>
                          <a:ea typeface="游ゴシック" panose="020B0400000000000000" pitchFamily="50" charset="-128"/>
                        </a:rPr>
                        <a:t>～</a:t>
                      </a:r>
                      <a:r>
                        <a:rPr lang="en-US" altLang="ja-JP" sz="900" dirty="0">
                          <a:latin typeface="游ゴシック" panose="020B0400000000000000" pitchFamily="50" charset="-128"/>
                          <a:ea typeface="游ゴシック" panose="020B0400000000000000" pitchFamily="50" charset="-128"/>
                        </a:rPr>
                        <a:t>25</a:t>
                      </a:r>
                      <a:r>
                        <a:rPr lang="ja-JP" altLang="en-US" sz="900" dirty="0">
                          <a:latin typeface="游ゴシック" panose="020B0400000000000000" pitchFamily="50" charset="-128"/>
                          <a:ea typeface="游ゴシック" panose="020B0400000000000000" pitchFamily="50" charset="-128"/>
                        </a:rPr>
                        <a:t>個程度を想定。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696550"/>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選択したカテゴリに紐づく小分類を表示できること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ja-JP" altLang="en-US" sz="900" dirty="0">
                          <a:latin typeface="游ゴシック" panose="020B0400000000000000" pitchFamily="50" charset="-128"/>
                          <a:ea typeface="游ゴシック" panose="020B0400000000000000" pitchFamily="50" charset="-128"/>
                        </a:rPr>
                        <a:t>カテゴリと小分類は１：１を想定。ただし、小分類が存在しないカテゴリもある。</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9278994"/>
                  </a:ext>
                </a:extLst>
              </a:tr>
              <a:tr h="0">
                <a:tc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游ゴシック" panose="020B0400000000000000" pitchFamily="50" charset="-128"/>
                          <a:ea typeface="游ゴシック" panose="020B0400000000000000" pitchFamily="50" charset="-128"/>
                        </a:rPr>
                        <a:t>フリーワード</a:t>
                      </a:r>
                      <a:endParaRPr lang="en-US" altLang="ja-JP" sz="900" dirty="0" smtClean="0">
                        <a:latin typeface="游ゴシック" panose="020B0400000000000000" pitchFamily="50" charset="-128"/>
                        <a:ea typeface="游ゴシック" panose="020B04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游ゴシック" panose="020B0400000000000000" pitchFamily="50" charset="-128"/>
                          <a:ea typeface="游ゴシック" panose="020B0400000000000000" pitchFamily="50" charset="-128"/>
                        </a:rPr>
                        <a:t>検索</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入力したフリーワードと文言一致した手続き情報を一覧で表示できること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4051535"/>
                  </a:ext>
                </a:extLst>
              </a:tr>
              <a:tr h="0">
                <a:tc rowSpan="2"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手続き一覧照会</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選択されたカテゴリの小分類に紐づく手続き情報を一覧で表示できること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一覧の表示項目は「手続き名」「手続き概要」「対象者」「詳細サイト／システムの</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」を想定。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64609426"/>
                  </a:ext>
                </a:extLst>
              </a:tr>
              <a:tr h="0">
                <a:tc gridSpan="2"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一覧内の</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を選択することで、</a:t>
                      </a:r>
                      <a:r>
                        <a:rPr lang="en-US" altLang="ja-JP" sz="900" dirty="0">
                          <a:latin typeface="游ゴシック" panose="020B0400000000000000" pitchFamily="50" charset="-128"/>
                          <a:ea typeface="游ゴシック" panose="020B0400000000000000" pitchFamily="50" charset="-128"/>
                        </a:rPr>
                        <a:t>URL</a:t>
                      </a:r>
                      <a:r>
                        <a:rPr lang="ja-JP" altLang="en-US" sz="900" dirty="0">
                          <a:latin typeface="游ゴシック" panose="020B0400000000000000" pitchFamily="50" charset="-128"/>
                          <a:ea typeface="游ゴシック" panose="020B0400000000000000" pitchFamily="50" charset="-128"/>
                        </a:rPr>
                        <a:t>先の画面へ遷移できること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17191609"/>
                  </a:ext>
                </a:extLst>
              </a:tr>
              <a:tr h="0">
                <a:tc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お知らせ表示</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トップ画面にお知らせ情報を表示できること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18174960"/>
                  </a:ext>
                </a:extLst>
              </a:tr>
              <a:tr h="0">
                <a:tc rowSpan="2" gridSpan="2">
                  <a:txBody>
                    <a:bodyPr/>
                    <a:lstStyle/>
                    <a:p>
                      <a:r>
                        <a:rPr kumimoji="1" lang="ja-JP" altLang="en-US" sz="900" b="0" dirty="0">
                          <a:solidFill>
                            <a:schemeClr val="tx1"/>
                          </a:solidFill>
                          <a:latin typeface="游ゴシック" panose="020B0400000000000000" pitchFamily="50" charset="-128"/>
                          <a:ea typeface="游ゴシック" panose="020B0400000000000000" pitchFamily="50" charset="-128"/>
                        </a:rPr>
                        <a:t>管理</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9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游ゴシック" panose="020B0400000000000000" pitchFamily="50" charset="-128"/>
                          <a:ea typeface="游ゴシック" panose="020B0400000000000000" pitchFamily="50" charset="-128"/>
                        </a:rPr>
                        <a:t>Excel</a:t>
                      </a:r>
                      <a:r>
                        <a:rPr lang="ja-JP" altLang="en-US" sz="900" dirty="0">
                          <a:latin typeface="游ゴシック" panose="020B0400000000000000" pitchFamily="50" charset="-128"/>
                          <a:ea typeface="游ゴシック" panose="020B0400000000000000" pitchFamily="50" charset="-128"/>
                        </a:rPr>
                        <a:t>や</a:t>
                      </a:r>
                      <a:r>
                        <a:rPr lang="en-US" altLang="ja-JP" sz="900" dirty="0">
                          <a:latin typeface="游ゴシック" panose="020B0400000000000000" pitchFamily="50" charset="-128"/>
                          <a:ea typeface="游ゴシック" panose="020B0400000000000000" pitchFamily="50" charset="-128"/>
                        </a:rPr>
                        <a:t>CSV</a:t>
                      </a:r>
                      <a:r>
                        <a:rPr lang="ja-JP" altLang="en-US" sz="900" dirty="0">
                          <a:latin typeface="游ゴシック" panose="020B0400000000000000" pitchFamily="50" charset="-128"/>
                          <a:ea typeface="游ゴシック" panose="020B0400000000000000" pitchFamily="50" charset="-128"/>
                        </a:rPr>
                        <a:t>データの取り込みによって、手続き一覧の情報を登録・更新・削除できること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検索用の項目（個人／法人、カテゴリ、小分類）も一覧で管理する想定</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7681469"/>
                  </a:ext>
                </a:extLst>
              </a:tr>
              <a:tr h="0">
                <a:tc gridSpan="2" vMerge="1">
                  <a:txBody>
                    <a:bodyPr/>
                    <a:lstStyle/>
                    <a:p>
                      <a:endParaRPr kumimoji="1" lang="ja-JP" altLang="en-US" sz="900" b="0"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游ゴシック" panose="020B0400000000000000" pitchFamily="50" charset="-128"/>
                          <a:ea typeface="游ゴシック" panose="020B0400000000000000" pitchFamily="50" charset="-128"/>
                        </a:rPr>
                        <a:t>お知らせ情報を登録・更新・削除できること</a:t>
                      </a: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900" dirty="0">
                        <a:latin typeface="游ゴシック" panose="020B0400000000000000" pitchFamily="50" charset="-128"/>
                        <a:ea typeface="游ゴシック" panose="020B04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7858179"/>
                  </a:ext>
                </a:extLst>
              </a:tr>
            </a:tbl>
          </a:graphicData>
        </a:graphic>
      </p:graphicFrame>
      <p:sp>
        <p:nvSpPr>
          <p:cNvPr id="7" name="テキスト ボックス 6"/>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46</a:t>
            </a:r>
            <a:endParaRPr kumimoji="1" lang="ja-JP" altLang="en-US" sz="1200" dirty="0"/>
          </a:p>
        </p:txBody>
      </p:sp>
      <p:sp>
        <p:nvSpPr>
          <p:cNvPr id="9"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大阪市行政手続等検索サービス設計概要</a:t>
            </a:r>
          </a:p>
        </p:txBody>
      </p:sp>
    </p:spTree>
    <p:extLst>
      <p:ext uri="{BB962C8B-B14F-4D97-AF65-F5344CB8AC3E}">
        <p14:creationId xmlns:p14="http://schemas.microsoft.com/office/powerpoint/2010/main" val="3169253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1007764"/>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本取組みは、オンラインで手続きを実現するための仕組み（電子申請システム）の構築を行う</a:t>
            </a:r>
            <a:r>
              <a:rPr lang="ja-JP" altLang="en-US" sz="1200" dirty="0" smtClean="0">
                <a:latin typeface="游ゴシック" panose="020B0400000000000000" pitchFamily="50" charset="-128"/>
                <a:ea typeface="游ゴシック" panose="020B0400000000000000" pitchFamily="50" charset="-128"/>
              </a:rPr>
              <a:t>ものであるが、</a:t>
            </a:r>
            <a:r>
              <a:rPr lang="ja-JP" altLang="en-US" sz="1200" dirty="0">
                <a:latin typeface="游ゴシック" panose="020B0400000000000000" pitchFamily="50" charset="-128"/>
                <a:ea typeface="游ゴシック" panose="020B0400000000000000" pitchFamily="50" charset="-128"/>
              </a:rPr>
              <a:t>より多くの手続きを効果的にオンライン化していくには、運用手順や事務ルール等の見直し（</a:t>
            </a: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a:t>
            </a:r>
            <a:r>
              <a:rPr lang="ja-JP" altLang="en-US" sz="1200" dirty="0" smtClean="0">
                <a:latin typeface="游ゴシック" panose="020B0400000000000000" pitchFamily="50" charset="-128"/>
                <a:ea typeface="游ゴシック" panose="020B0400000000000000" pitchFamily="50" charset="-128"/>
              </a:rPr>
              <a:t>が必須である。</a:t>
            </a:r>
            <a:endParaRPr lang="en-US" altLang="ja-JP" sz="1200" dirty="0">
              <a:latin typeface="游ゴシック" panose="020B0400000000000000" pitchFamily="50" charset="-128"/>
              <a:ea typeface="游ゴシック" panose="020B0400000000000000" pitchFamily="50" charset="-128"/>
            </a:endParaRPr>
          </a:p>
        </p:txBody>
      </p:sp>
      <p:sp>
        <p:nvSpPr>
          <p:cNvPr id="15" name="正方形/長方形 14"/>
          <p:cNvSpPr/>
          <p:nvPr/>
        </p:nvSpPr>
        <p:spPr bwMode="auto">
          <a:xfrm>
            <a:off x="513670" y="2272478"/>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窓口申請（区役所）</a:t>
            </a:r>
          </a:p>
        </p:txBody>
      </p:sp>
      <p:sp>
        <p:nvSpPr>
          <p:cNvPr id="46" name="正方形/長方形 45"/>
          <p:cNvSpPr/>
          <p:nvPr/>
        </p:nvSpPr>
        <p:spPr bwMode="auto">
          <a:xfrm>
            <a:off x="513670" y="3075039"/>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郵送申請</a:t>
            </a:r>
          </a:p>
        </p:txBody>
      </p:sp>
      <p:sp>
        <p:nvSpPr>
          <p:cNvPr id="47" name="正方形/長方形 46"/>
          <p:cNvSpPr/>
          <p:nvPr/>
        </p:nvSpPr>
        <p:spPr bwMode="auto">
          <a:xfrm>
            <a:off x="2962051" y="2272478"/>
            <a:ext cx="1644573" cy="1872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次期</a:t>
            </a:r>
            <a:r>
              <a:rPr kumimoji="1" lang="ja-JP" altLang="en-US" sz="1200" dirty="0">
                <a:latin typeface="游ゴシック" panose="020B0400000000000000" pitchFamily="50" charset="-128"/>
                <a:ea typeface="游ゴシック" panose="020B0400000000000000" pitchFamily="50" charset="-128"/>
              </a:rPr>
              <a:t>電子申請</a:t>
            </a:r>
            <a:endParaRPr kumimoji="1" lang="en-US" altLang="ja-JP" sz="1200" dirty="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システム</a:t>
            </a:r>
            <a:r>
              <a:rPr kumimoji="1" lang="ja-JP" altLang="en-US" sz="1200" dirty="0">
                <a:latin typeface="游ゴシック" panose="020B0400000000000000" pitchFamily="50" charset="-128"/>
                <a:ea typeface="游ゴシック" panose="020B0400000000000000" pitchFamily="50" charset="-128"/>
              </a:rPr>
              <a:t>の導入</a:t>
            </a:r>
          </a:p>
        </p:txBody>
      </p:sp>
      <p:sp>
        <p:nvSpPr>
          <p:cNvPr id="16" name="二等辺三角形 15"/>
          <p:cNvSpPr/>
          <p:nvPr/>
        </p:nvSpPr>
        <p:spPr bwMode="auto">
          <a:xfrm rot="5400000">
            <a:off x="600827" y="4057584"/>
            <a:ext cx="3858243" cy="288032"/>
          </a:xfrm>
          <a:prstGeom prst="triangle">
            <a:avLst/>
          </a:prstGeom>
          <a:solidFill>
            <a:schemeClr val="bg1">
              <a:lumMod val="65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200" dirty="0">
              <a:latin typeface="游ゴシック" panose="020B0400000000000000" pitchFamily="50" charset="-128"/>
              <a:ea typeface="游ゴシック" panose="020B0400000000000000" pitchFamily="50" charset="-128"/>
            </a:endParaRPr>
          </a:p>
        </p:txBody>
      </p:sp>
      <p:sp>
        <p:nvSpPr>
          <p:cNvPr id="12" name="正方形/長方形 11"/>
          <p:cNvSpPr/>
          <p:nvPr/>
        </p:nvSpPr>
        <p:spPr bwMode="auto">
          <a:xfrm>
            <a:off x="513670" y="5482721"/>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1200" dirty="0">
                <a:latin typeface="游ゴシック" panose="020B0400000000000000" pitchFamily="50" charset="-128"/>
                <a:ea typeface="游ゴシック" panose="020B0400000000000000" pitchFamily="50" charset="-128"/>
              </a:rPr>
              <a:t>Web</a:t>
            </a:r>
            <a:r>
              <a:rPr kumimoji="1" lang="ja-JP" altLang="en-US" sz="1200" dirty="0">
                <a:latin typeface="游ゴシック" panose="020B0400000000000000" pitchFamily="50" charset="-128"/>
                <a:ea typeface="游ゴシック" panose="020B0400000000000000" pitchFamily="50" charset="-128"/>
              </a:rPr>
              <a:t>申請</a:t>
            </a:r>
            <a:endParaRPr kumimoji="1" lang="en-US" altLang="ja-JP" sz="1200" dirty="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（個別システム）</a:t>
            </a:r>
            <a:endParaRPr kumimoji="1" lang="ja-JP" altLang="en-US" sz="1200" dirty="0">
              <a:latin typeface="游ゴシック" panose="020B0400000000000000" pitchFamily="50" charset="-128"/>
              <a:ea typeface="游ゴシック" panose="020B0400000000000000" pitchFamily="50" charset="-128"/>
            </a:endParaRPr>
          </a:p>
        </p:txBody>
      </p:sp>
      <p:cxnSp>
        <p:nvCxnSpPr>
          <p:cNvPr id="6" name="直線コネクタ 5"/>
          <p:cNvCxnSpPr/>
          <p:nvPr/>
        </p:nvCxnSpPr>
        <p:spPr bwMode="auto">
          <a:xfrm flipV="1">
            <a:off x="3238624" y="2118297"/>
            <a:ext cx="5609610" cy="10165"/>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テキスト ボックス 6"/>
          <p:cNvSpPr txBox="1"/>
          <p:nvPr/>
        </p:nvSpPr>
        <p:spPr>
          <a:xfrm>
            <a:off x="4427984" y="1808985"/>
            <a:ext cx="3416320" cy="276999"/>
          </a:xfrm>
          <a:prstGeom prst="rect">
            <a:avLst/>
          </a:prstGeom>
          <a:noFill/>
        </p:spPr>
        <p:txBody>
          <a:bodyPr wrap="none" rtlCol="0">
            <a:spAutoFit/>
          </a:bodyPr>
          <a:lstStyle/>
          <a:p>
            <a:r>
              <a:rPr kumimoji="1" lang="ja-JP" altLang="en-US" sz="1200" dirty="0">
                <a:latin typeface="游ゴシック" panose="020B0400000000000000" pitchFamily="50" charset="-128"/>
                <a:ea typeface="游ゴシック" panose="020B0400000000000000" pitchFamily="50" charset="-128"/>
              </a:rPr>
              <a:t>行政手続きのオンライン化推進に向けた対応策</a:t>
            </a:r>
          </a:p>
        </p:txBody>
      </p:sp>
      <p:cxnSp>
        <p:nvCxnSpPr>
          <p:cNvPr id="17" name="直線コネクタ 16"/>
          <p:cNvCxnSpPr/>
          <p:nvPr/>
        </p:nvCxnSpPr>
        <p:spPr bwMode="auto">
          <a:xfrm>
            <a:off x="513670" y="2128462"/>
            <a:ext cx="158417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617523" y="1808605"/>
            <a:ext cx="1415772" cy="276999"/>
          </a:xfrm>
          <a:prstGeom prst="rect">
            <a:avLst/>
          </a:prstGeom>
          <a:noFill/>
        </p:spPr>
        <p:txBody>
          <a:bodyPr wrap="none" rtlCol="0">
            <a:spAutoFit/>
          </a:bodyPr>
          <a:lstStyle/>
          <a:p>
            <a:r>
              <a:rPr kumimoji="1" lang="ja-JP" altLang="en-US" sz="1200" dirty="0">
                <a:latin typeface="游ゴシック" panose="020B0400000000000000" pitchFamily="50" charset="-128"/>
                <a:ea typeface="游ゴシック" panose="020B0400000000000000" pitchFamily="50" charset="-128"/>
              </a:rPr>
              <a:t>現行の手続き手法</a:t>
            </a:r>
          </a:p>
        </p:txBody>
      </p:sp>
      <p:sp>
        <p:nvSpPr>
          <p:cNvPr id="19" name="正方形/長方形 18"/>
          <p:cNvSpPr/>
          <p:nvPr/>
        </p:nvSpPr>
        <p:spPr bwMode="auto">
          <a:xfrm>
            <a:off x="4716015" y="2272478"/>
            <a:ext cx="4132219" cy="1872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行政手続き情報の一元管理</a:t>
            </a:r>
            <a:endParaRPr kumimoji="1"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個人認証や電子署名による本人確認</a:t>
            </a:r>
            <a:r>
              <a:rPr lang="ja-JP" altLang="en-US" sz="1200" dirty="0">
                <a:latin typeface="游ゴシック" panose="020B0400000000000000" pitchFamily="50" charset="-128"/>
                <a:ea typeface="游ゴシック" panose="020B0400000000000000" pitchFamily="50" charset="-128"/>
              </a:rPr>
              <a:t>機能の導入</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通知や交付機能の導入</a:t>
            </a:r>
          </a:p>
        </p:txBody>
      </p:sp>
      <p:sp>
        <p:nvSpPr>
          <p:cNvPr id="22" name="正方形/長方形 21"/>
          <p:cNvSpPr/>
          <p:nvPr/>
        </p:nvSpPr>
        <p:spPr bwMode="auto">
          <a:xfrm>
            <a:off x="513670" y="3877600"/>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200" dirty="0">
                <a:latin typeface="游ゴシック" panose="020B0400000000000000" pitchFamily="50" charset="-128"/>
                <a:ea typeface="游ゴシック" panose="020B0400000000000000" pitchFamily="50" charset="-128"/>
              </a:rPr>
              <a:t>メール申請</a:t>
            </a:r>
          </a:p>
        </p:txBody>
      </p:sp>
      <p:sp>
        <p:nvSpPr>
          <p:cNvPr id="23" name="正方形/長方形 22"/>
          <p:cNvSpPr/>
          <p:nvPr/>
        </p:nvSpPr>
        <p:spPr bwMode="auto">
          <a:xfrm>
            <a:off x="513670" y="4680161"/>
            <a:ext cx="1584176"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ファックス申請</a:t>
            </a:r>
            <a:endParaRPr kumimoji="1" lang="ja-JP" altLang="en-US" sz="1200" dirty="0">
              <a:latin typeface="游ゴシック" panose="020B0400000000000000" pitchFamily="50" charset="-128"/>
              <a:ea typeface="游ゴシック" panose="020B0400000000000000" pitchFamily="50" charset="-128"/>
            </a:endParaRPr>
          </a:p>
        </p:txBody>
      </p:sp>
      <p:sp>
        <p:nvSpPr>
          <p:cNvPr id="24" name="正方形/長方形 23"/>
          <p:cNvSpPr/>
          <p:nvPr/>
        </p:nvSpPr>
        <p:spPr bwMode="auto">
          <a:xfrm>
            <a:off x="2962051" y="4258505"/>
            <a:ext cx="1644573" cy="1872216"/>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200" dirty="0">
                <a:latin typeface="游ゴシック" panose="020B0400000000000000" pitchFamily="50" charset="-128"/>
                <a:ea typeface="游ゴシック" panose="020B0400000000000000" pitchFamily="50" charset="-128"/>
              </a:rPr>
              <a:t>運用・ルール</a:t>
            </a:r>
            <a:r>
              <a:rPr kumimoji="1" lang="ja-JP" altLang="en-US" sz="1200" dirty="0">
                <a:latin typeface="游ゴシック" panose="020B0400000000000000" pitchFamily="50" charset="-128"/>
                <a:ea typeface="游ゴシック" panose="020B0400000000000000" pitchFamily="50" charset="-128"/>
              </a:rPr>
              <a:t>の</a:t>
            </a:r>
            <a:r>
              <a:rPr kumimoji="1" lang="ja-JP" altLang="en-US" sz="1200" dirty="0" smtClean="0">
                <a:latin typeface="游ゴシック" panose="020B0400000000000000" pitchFamily="50" charset="-128"/>
                <a:ea typeface="游ゴシック" panose="020B0400000000000000" pitchFamily="50" charset="-128"/>
              </a:rPr>
              <a:t>見直し</a:t>
            </a:r>
            <a:endParaRPr kumimoji="1" lang="en-US" altLang="ja-JP" sz="1200" dirty="0" smtClean="0">
              <a:latin typeface="游ゴシック" panose="020B0400000000000000" pitchFamily="50" charset="-128"/>
              <a:ea typeface="游ゴシック" panose="020B0400000000000000" pitchFamily="50" charset="-128"/>
            </a:endParaRPr>
          </a:p>
          <a:p>
            <a:pPr algn="ctr">
              <a:spcBef>
                <a:spcPts val="0"/>
              </a:spcBef>
            </a:pPr>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BPR</a:t>
            </a:r>
            <a:r>
              <a:rPr lang="ja-JP" altLang="en-US" sz="1200" dirty="0">
                <a:latin typeface="游ゴシック" panose="020B0400000000000000" pitchFamily="50" charset="-128"/>
                <a:ea typeface="游ゴシック" panose="020B0400000000000000" pitchFamily="50" charset="-128"/>
              </a:rPr>
              <a:t>）</a:t>
            </a:r>
          </a:p>
        </p:txBody>
      </p:sp>
      <p:sp>
        <p:nvSpPr>
          <p:cNvPr id="25" name="正方形/長方形 24"/>
          <p:cNvSpPr/>
          <p:nvPr/>
        </p:nvSpPr>
        <p:spPr bwMode="auto">
          <a:xfrm>
            <a:off x="4716016" y="4258505"/>
            <a:ext cx="4132218" cy="187221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0"/>
              </a:spcBef>
              <a:buFont typeface="Wingdings" panose="05000000000000000000" pitchFamily="2" charset="2"/>
              <a:buChar char="ü"/>
            </a:pPr>
            <a:r>
              <a:rPr lang="ja-JP" altLang="en-US" sz="1200" dirty="0" smtClean="0">
                <a:latin typeface="游ゴシック" panose="020B0400000000000000" pitchFamily="50" charset="-128"/>
                <a:ea typeface="游ゴシック" panose="020B0400000000000000" pitchFamily="50" charset="-128"/>
              </a:rPr>
              <a:t>業務の標準化に向けた検討</a:t>
            </a:r>
            <a:endParaRPr lang="en-US" altLang="ja-JP" sz="1200" dirty="0" smtClean="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smtClean="0">
                <a:latin typeface="游ゴシック" panose="020B0400000000000000" pitchFamily="50" charset="-128"/>
                <a:ea typeface="游ゴシック" panose="020B0400000000000000" pitchFamily="50" charset="-128"/>
              </a:rPr>
              <a:t>対面</a:t>
            </a:r>
            <a:r>
              <a:rPr lang="ja-JP" altLang="en-US" sz="1200" dirty="0">
                <a:latin typeface="游ゴシック" panose="020B0400000000000000" pitchFamily="50" charset="-128"/>
                <a:ea typeface="游ゴシック" panose="020B0400000000000000" pitchFamily="50" charset="-128"/>
              </a:rPr>
              <a:t>審査、事前相談等の代替運用の検討</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紙媒体管理の必要性の</a:t>
            </a:r>
            <a:r>
              <a:rPr lang="ja-JP" altLang="en-US" sz="1200" dirty="0" smtClean="0">
                <a:latin typeface="游ゴシック" panose="020B0400000000000000" pitchFamily="50" charset="-128"/>
                <a:ea typeface="游ゴシック" panose="020B0400000000000000" pitchFamily="50" charset="-128"/>
              </a:rPr>
              <a:t>検討</a:t>
            </a:r>
            <a:endParaRPr lang="en-US" altLang="ja-JP" sz="1200" dirty="0" smtClean="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慣例</a:t>
            </a:r>
            <a:r>
              <a:rPr lang="ja-JP" altLang="en-US" sz="1200" dirty="0" smtClean="0">
                <a:latin typeface="游ゴシック" panose="020B0400000000000000" pitchFamily="50" charset="-128"/>
                <a:ea typeface="游ゴシック" panose="020B0400000000000000" pitchFamily="50" charset="-128"/>
              </a:rPr>
              <a:t>に基づく業務の削減</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現行の添付書類の見直し、削減</a:t>
            </a:r>
            <a:endParaRPr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kumimoji="1" lang="ja-JP" altLang="en-US" sz="1200" dirty="0">
                <a:latin typeface="游ゴシック" panose="020B0400000000000000" pitchFamily="50" charset="-128"/>
                <a:ea typeface="游ゴシック" panose="020B0400000000000000" pitchFamily="50" charset="-128"/>
              </a:rPr>
              <a:t>条例の改正</a:t>
            </a:r>
            <a:endParaRPr kumimoji="1" lang="en-US" altLang="ja-JP" sz="1200" dirty="0">
              <a:latin typeface="游ゴシック" panose="020B0400000000000000" pitchFamily="50" charset="-128"/>
              <a:ea typeface="游ゴシック" panose="020B0400000000000000" pitchFamily="50" charset="-128"/>
            </a:endParaRPr>
          </a:p>
          <a:p>
            <a:pPr marL="171450" indent="-171450">
              <a:spcBef>
                <a:spcPts val="0"/>
              </a:spcBef>
              <a:buFont typeface="Wingdings" panose="05000000000000000000" pitchFamily="2" charset="2"/>
              <a:buChar char="ü"/>
            </a:pPr>
            <a:r>
              <a:rPr lang="ja-JP" altLang="en-US" sz="1200" dirty="0">
                <a:latin typeface="游ゴシック" panose="020B0400000000000000" pitchFamily="50" charset="-128"/>
                <a:ea typeface="游ゴシック" panose="020B0400000000000000" pitchFamily="50" charset="-128"/>
              </a:rPr>
              <a:t>個々の手続きにおける受付・交付手段の拡大</a:t>
            </a:r>
            <a:endParaRPr lang="en-US" altLang="ja-JP" sz="1200"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31</a:t>
            </a:r>
            <a:endParaRPr kumimoji="1" lang="ja-JP" altLang="en-US" sz="1200" dirty="0"/>
          </a:p>
        </p:txBody>
      </p:sp>
      <p:sp>
        <p:nvSpPr>
          <p:cNvPr id="21" name="タイトル 1"/>
          <p:cNvSpPr>
            <a:spLocks noGrp="1"/>
          </p:cNvSpPr>
          <p:nvPr>
            <p:ph type="title"/>
          </p:nvPr>
        </p:nvSpPr>
        <p:spPr>
          <a:xfrm>
            <a:off x="228204" y="139700"/>
            <a:ext cx="8686800" cy="685800"/>
          </a:xfrm>
        </p:spPr>
        <p:txBody>
          <a:bodyPr/>
          <a:lstStyle/>
          <a:p>
            <a:r>
              <a:rPr lang="ja-JP" altLang="en-US" sz="1600" kern="1200" dirty="0" smtClean="0">
                <a:latin typeface="游ゴシック" panose="020B0400000000000000" pitchFamily="50" charset="-128"/>
                <a:ea typeface="游ゴシック" panose="020B0400000000000000" pitchFamily="50" charset="-128"/>
                <a:cs typeface="+mn-cs"/>
              </a:rPr>
              <a:t>７－１</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電子申請を活用した窓口改善の考え方　 </a:t>
            </a:r>
            <a:r>
              <a:rPr lang="en-US" altLang="ja-JP" sz="1600" kern="1200" dirty="0">
                <a:latin typeface="游ゴシック" panose="020B0400000000000000" pitchFamily="50" charset="-128"/>
                <a:ea typeface="游ゴシック" panose="020B0400000000000000" pitchFamily="50" charset="-128"/>
                <a:cs typeface="+mn-cs"/>
              </a:rPr>
              <a:t>1/2</a:t>
            </a:r>
            <a:r>
              <a:rPr lang="ja-JP" altLang="en-US" sz="1600" kern="1200" dirty="0" smtClean="0">
                <a:latin typeface="游ゴシック" panose="020B0400000000000000" pitchFamily="50" charset="-128"/>
                <a:ea typeface="游ゴシック" panose="020B0400000000000000" pitchFamily="50" charset="-128"/>
                <a:cs typeface="+mn-cs"/>
              </a:rPr>
              <a:t>－</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301287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四角形: 角を丸くする 41"/>
          <p:cNvSpPr/>
          <p:nvPr/>
        </p:nvSpPr>
        <p:spPr bwMode="auto">
          <a:xfrm>
            <a:off x="1019765" y="3167199"/>
            <a:ext cx="7812000" cy="756000"/>
          </a:xfrm>
          <a:prstGeom prst="roundRect">
            <a:avLst>
              <a:gd name="adj" fmla="val 3913"/>
            </a:avLst>
          </a:prstGeom>
          <a:solidFill>
            <a:schemeClr val="accent2">
              <a:lumMod val="20000"/>
              <a:lumOff val="80000"/>
            </a:schemeClr>
          </a:solidFill>
          <a:ln w="28575" cap="flat" cmpd="sng" algn="ctr">
            <a:solidFill>
              <a:srgbClr val="FF0000"/>
            </a:solidFill>
            <a:prstDash val="sysDot"/>
            <a:round/>
            <a:headEnd type="none" w="med" len="med"/>
            <a:tailEnd type="none" w="med" len="med"/>
          </a:ln>
          <a:effectLst/>
          <a:extLst/>
        </p:spPr>
        <p:txBody>
          <a:bodyPr wrap="none" lIns="72000" rIns="72000" rtlCol="0" anchor="t" anchorCtr="0"/>
          <a:lstStyle/>
          <a:p>
            <a:pPr marL="85725" indent="-85725">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14" name="吹き出し: 上矢印 13"/>
          <p:cNvSpPr/>
          <p:nvPr/>
        </p:nvSpPr>
        <p:spPr bwMode="auto">
          <a:xfrm>
            <a:off x="998967" y="4032871"/>
            <a:ext cx="7848000" cy="2364915"/>
          </a:xfrm>
          <a:prstGeom prst="upArrowCallout">
            <a:avLst>
              <a:gd name="adj1" fmla="val 55478"/>
              <a:gd name="adj2" fmla="val 44436"/>
              <a:gd name="adj3" fmla="val 25000"/>
              <a:gd name="adj4" fmla="val 54796"/>
            </a:avLst>
          </a:prstGeom>
          <a:solidFill>
            <a:srgbClr val="D5DEFB"/>
          </a:solidFill>
          <a:ln w="9525" cap="flat" cmpd="sng" algn="ctr">
            <a:solidFill>
              <a:srgbClr val="0070C0"/>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3" name="コンテンツ プレースホルダー 2"/>
          <p:cNvSpPr>
            <a:spLocks noGrp="1"/>
          </p:cNvSpPr>
          <p:nvPr>
            <p:ph idx="1"/>
          </p:nvPr>
        </p:nvSpPr>
        <p:spPr>
          <a:xfrm>
            <a:off x="103188" y="981076"/>
            <a:ext cx="8950325" cy="1007764"/>
          </a:xfrm>
        </p:spPr>
        <p:txBody>
          <a:bodyPr/>
          <a:lstStyle/>
          <a:p>
            <a:pPr eaLnBrk="1" hangingPunct="1"/>
            <a:r>
              <a:rPr lang="ja-JP" altLang="en-US" sz="1200" dirty="0" smtClean="0">
                <a:latin typeface="游ゴシック" panose="020B0400000000000000" pitchFamily="50" charset="-128"/>
                <a:ea typeface="游ゴシック" panose="020B0400000000000000" pitchFamily="50" charset="-128"/>
              </a:rPr>
              <a:t>本市</a:t>
            </a:r>
            <a:r>
              <a:rPr lang="ja-JP" altLang="en-US" sz="1200" dirty="0">
                <a:latin typeface="游ゴシック" panose="020B0400000000000000" pitchFamily="50" charset="-128"/>
                <a:ea typeface="游ゴシック" panose="020B0400000000000000" pitchFamily="50" charset="-128"/>
              </a:rPr>
              <a:t>の行政手続きにおいては、手続きのプロセスごとに様々な手段で対応しており、次期電子申請システムを構築することでオンライン化が実現できる手続きと、そのままの運用ではオンライン化が困難な手続きとが</a:t>
            </a:r>
            <a:r>
              <a:rPr lang="ja-JP" altLang="en-US" sz="1200" dirty="0" smtClean="0">
                <a:latin typeface="游ゴシック" panose="020B0400000000000000" pitchFamily="50" charset="-128"/>
                <a:ea typeface="游ゴシック" panose="020B0400000000000000" pitchFamily="50" charset="-128"/>
              </a:rPr>
              <a:t>存在する。</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後者の手続きについて、対面での確認・審査・交付や紙書類での受付・管理を行っている手続き等は、それらの必要性やルールを見直すことで、電子データでの運用が可能と</a:t>
            </a:r>
            <a:r>
              <a:rPr lang="ja-JP" altLang="en-US" sz="1200" dirty="0" smtClean="0">
                <a:latin typeface="游ゴシック" panose="020B0400000000000000" pitchFamily="50" charset="-128"/>
                <a:ea typeface="游ゴシック" panose="020B0400000000000000" pitchFamily="50" charset="-128"/>
              </a:rPr>
              <a:t>なる。</a:t>
            </a:r>
            <a:endParaRPr lang="en-US" altLang="ja-JP" sz="1200" dirty="0" smtClean="0">
              <a:latin typeface="游ゴシック" panose="020B0400000000000000" pitchFamily="50" charset="-128"/>
              <a:ea typeface="游ゴシック" panose="020B0400000000000000" pitchFamily="50" charset="-128"/>
            </a:endParaRPr>
          </a:p>
          <a:p>
            <a:r>
              <a:rPr lang="ja-JP" altLang="en-US" sz="1200" dirty="0" smtClean="0">
                <a:latin typeface="游ゴシック" panose="020B0400000000000000" pitchFamily="50" charset="-128"/>
                <a:ea typeface="游ゴシック" panose="020B0400000000000000" pitchFamily="50" charset="-128"/>
              </a:rPr>
              <a:t>市民</a:t>
            </a:r>
            <a:r>
              <a:rPr lang="ja-JP" altLang="en-US" sz="1200" dirty="0">
                <a:latin typeface="游ゴシック" panose="020B0400000000000000" pitchFamily="50" charset="-128"/>
                <a:ea typeface="游ゴシック" panose="020B0400000000000000" pitchFamily="50" charset="-128"/>
              </a:rPr>
              <a:t>の利便性向上を更に進めて行くためにも、電子申請によらない手順でしか処理できない事務手続き</a:t>
            </a:r>
            <a:r>
              <a:rPr lang="ja-JP" altLang="en-US" sz="1200" dirty="0" smtClean="0">
                <a:latin typeface="游ゴシック" panose="020B0400000000000000" pitchFamily="50" charset="-128"/>
                <a:ea typeface="游ゴシック" panose="020B0400000000000000" pitchFamily="50" charset="-128"/>
              </a:rPr>
              <a:t>の処理</a:t>
            </a:r>
            <a:r>
              <a:rPr lang="ja-JP" altLang="en-US" sz="1200" dirty="0">
                <a:latin typeface="游ゴシック" panose="020B0400000000000000" pitchFamily="50" charset="-128"/>
                <a:ea typeface="游ゴシック" panose="020B0400000000000000" pitchFamily="50" charset="-128"/>
              </a:rPr>
              <a:t>方法・手順等の</a:t>
            </a:r>
            <a:r>
              <a:rPr lang="ja-JP" altLang="en-US" sz="1200" dirty="0" smtClean="0">
                <a:latin typeface="游ゴシック" panose="020B0400000000000000" pitchFamily="50" charset="-128"/>
                <a:ea typeface="游ゴシック" panose="020B0400000000000000" pitchFamily="50" charset="-128"/>
              </a:rPr>
              <a:t>見直しを進めて</a:t>
            </a:r>
            <a:r>
              <a:rPr lang="ja-JP" altLang="en-US" sz="1200" dirty="0">
                <a:latin typeface="游ゴシック" panose="020B0400000000000000" pitchFamily="50" charset="-128"/>
                <a:ea typeface="游ゴシック" panose="020B0400000000000000" pitchFamily="50" charset="-128"/>
              </a:rPr>
              <a:t>行くことが</a:t>
            </a:r>
            <a:r>
              <a:rPr lang="ja-JP" altLang="en-US" sz="1200" dirty="0" smtClean="0">
                <a:latin typeface="游ゴシック" panose="020B0400000000000000" pitchFamily="50" charset="-128"/>
                <a:ea typeface="游ゴシック" panose="020B0400000000000000" pitchFamily="50" charset="-128"/>
              </a:rPr>
              <a:t>、重要な取り組みとなる。</a:t>
            </a:r>
            <a:endParaRPr lang="en-US" altLang="ja-JP" sz="1200" dirty="0">
              <a:latin typeface="游ゴシック" panose="020B0400000000000000" pitchFamily="50" charset="-128"/>
              <a:ea typeface="游ゴシック" panose="020B0400000000000000" pitchFamily="50" charset="-128"/>
            </a:endParaRPr>
          </a:p>
        </p:txBody>
      </p:sp>
      <p:sp>
        <p:nvSpPr>
          <p:cNvPr id="5" name="矢印: 五方向 4"/>
          <p:cNvSpPr/>
          <p:nvPr/>
        </p:nvSpPr>
        <p:spPr bwMode="auto">
          <a:xfrm>
            <a:off x="1074313"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申請</a:t>
            </a:r>
            <a:endParaRPr kumimoji="1" lang="ja-JP" altLang="en-US" sz="1100" dirty="0">
              <a:latin typeface="游ゴシック" panose="020B0400000000000000" pitchFamily="50" charset="-128"/>
              <a:ea typeface="游ゴシック" panose="020B0400000000000000" pitchFamily="50" charset="-128"/>
            </a:endParaRPr>
          </a:p>
        </p:txBody>
      </p:sp>
      <p:sp>
        <p:nvSpPr>
          <p:cNvPr id="26" name="矢印: 五方向 25"/>
          <p:cNvSpPr/>
          <p:nvPr/>
        </p:nvSpPr>
        <p:spPr bwMode="auto">
          <a:xfrm>
            <a:off x="2377686"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受付</a:t>
            </a:r>
            <a:endParaRPr kumimoji="1" lang="ja-JP" altLang="en-US" sz="1100" dirty="0">
              <a:latin typeface="游ゴシック" panose="020B0400000000000000" pitchFamily="50" charset="-128"/>
              <a:ea typeface="游ゴシック" panose="020B0400000000000000" pitchFamily="50" charset="-128"/>
            </a:endParaRPr>
          </a:p>
        </p:txBody>
      </p:sp>
      <p:sp>
        <p:nvSpPr>
          <p:cNvPr id="27" name="矢印: 五方向 26"/>
          <p:cNvSpPr/>
          <p:nvPr/>
        </p:nvSpPr>
        <p:spPr bwMode="auto">
          <a:xfrm>
            <a:off x="3681059"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審査</a:t>
            </a:r>
            <a:endParaRPr kumimoji="1" lang="ja-JP" altLang="en-US" sz="1100" dirty="0">
              <a:latin typeface="游ゴシック" panose="020B0400000000000000" pitchFamily="50" charset="-128"/>
              <a:ea typeface="游ゴシック" panose="020B0400000000000000" pitchFamily="50" charset="-128"/>
            </a:endParaRPr>
          </a:p>
        </p:txBody>
      </p:sp>
      <p:sp>
        <p:nvSpPr>
          <p:cNvPr id="29" name="矢印: 五方向 28"/>
          <p:cNvSpPr/>
          <p:nvPr/>
        </p:nvSpPr>
        <p:spPr bwMode="auto">
          <a:xfrm>
            <a:off x="4984432"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処理</a:t>
            </a:r>
            <a:endParaRPr kumimoji="1" lang="ja-JP" altLang="en-US" sz="1100" dirty="0">
              <a:latin typeface="游ゴシック" panose="020B0400000000000000" pitchFamily="50" charset="-128"/>
              <a:ea typeface="游ゴシック" panose="020B0400000000000000" pitchFamily="50" charset="-128"/>
            </a:endParaRPr>
          </a:p>
        </p:txBody>
      </p:sp>
      <p:sp>
        <p:nvSpPr>
          <p:cNvPr id="32" name="矢印: 五方向 31"/>
          <p:cNvSpPr/>
          <p:nvPr/>
        </p:nvSpPr>
        <p:spPr bwMode="auto">
          <a:xfrm>
            <a:off x="6287805"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交付</a:t>
            </a:r>
            <a:endParaRPr kumimoji="1" lang="ja-JP" altLang="en-US" sz="1100" dirty="0">
              <a:latin typeface="游ゴシック" panose="020B0400000000000000" pitchFamily="50" charset="-128"/>
              <a:ea typeface="游ゴシック" panose="020B0400000000000000" pitchFamily="50" charset="-128"/>
            </a:endParaRPr>
          </a:p>
        </p:txBody>
      </p:sp>
      <p:sp>
        <p:nvSpPr>
          <p:cNvPr id="33" name="矢印: 五方向 32"/>
          <p:cNvSpPr/>
          <p:nvPr/>
        </p:nvSpPr>
        <p:spPr bwMode="auto">
          <a:xfrm>
            <a:off x="7591177" y="2636122"/>
            <a:ext cx="1260000" cy="360000"/>
          </a:xfrm>
          <a:prstGeom prst="homePlate">
            <a:avLst>
              <a:gd name="adj" fmla="val 24354"/>
            </a:avLst>
          </a:prstGeom>
          <a:solidFill>
            <a:schemeClr val="accent1">
              <a:lumMod val="40000"/>
              <a:lumOff val="6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100" dirty="0">
                <a:latin typeface="游ゴシック" panose="020B0400000000000000" pitchFamily="50" charset="-128"/>
                <a:ea typeface="游ゴシック" panose="020B0400000000000000" pitchFamily="50" charset="-128"/>
              </a:rPr>
              <a:t>決済</a:t>
            </a:r>
            <a:endParaRPr kumimoji="1" lang="ja-JP" altLang="en-US" sz="1100" dirty="0">
              <a:latin typeface="游ゴシック" panose="020B0400000000000000" pitchFamily="50" charset="-128"/>
              <a:ea typeface="游ゴシック" panose="020B0400000000000000" pitchFamily="50" charset="-128"/>
            </a:endParaRPr>
          </a:p>
        </p:txBody>
      </p:sp>
      <p:sp>
        <p:nvSpPr>
          <p:cNvPr id="8" name="正方形/長方形 7"/>
          <p:cNvSpPr/>
          <p:nvPr/>
        </p:nvSpPr>
        <p:spPr bwMode="auto">
          <a:xfrm>
            <a:off x="1074313"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a:lnSpc>
                <a:spcPct val="150000"/>
              </a:lnSpc>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電子申請システム</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個別申請システム</a:t>
            </a: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smtClean="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kumimoji="1" lang="ja-JP" altLang="en-US" sz="1100" dirty="0">
                <a:latin typeface="游ゴシック" panose="020B0400000000000000" pitchFamily="50" charset="-128"/>
                <a:ea typeface="游ゴシック" panose="020B0400000000000000" pitchFamily="50" charset="-128"/>
              </a:rPr>
              <a:t>郵送</a:t>
            </a:r>
            <a:endParaRPr kumimoji="1"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窓口（区役所等）</a:t>
            </a:r>
            <a:endParaRPr lang="en-US" altLang="ja-JP" sz="1100" dirty="0">
              <a:latin typeface="游ゴシック" panose="020B0400000000000000" pitchFamily="50" charset="-128"/>
              <a:ea typeface="游ゴシック" panose="020B0400000000000000" pitchFamily="50" charset="-128"/>
            </a:endParaRPr>
          </a:p>
        </p:txBody>
      </p:sp>
      <p:sp>
        <p:nvSpPr>
          <p:cNvPr id="34" name="正方形/長方形 33"/>
          <p:cNvSpPr/>
          <p:nvPr/>
        </p:nvSpPr>
        <p:spPr bwMode="auto">
          <a:xfrm>
            <a:off x="2377686"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電子データ確認</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a:lnSpc>
                <a:spcPct val="150000"/>
              </a:lnSpc>
            </a:pPr>
            <a:endParaRPr lang="en-US" altLang="ja-JP" sz="1100" dirty="0" smtClean="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本人確認</a:t>
            </a:r>
            <a:endParaRPr lang="en-US" altLang="ja-JP" sz="1100" dirty="0" smtClean="0">
              <a:latin typeface="游ゴシック" panose="020B0400000000000000" pitchFamily="50" charset="-128"/>
              <a:ea typeface="游ゴシック" panose="020B0400000000000000" pitchFamily="50" charset="-128"/>
            </a:endParaRPr>
          </a:p>
          <a:p>
            <a:pPr>
              <a:lnSpc>
                <a:spcPct val="150000"/>
              </a:lnSpc>
              <a:spcBef>
                <a:spcPts val="0"/>
              </a:spcBef>
            </a:pPr>
            <a:r>
              <a:rPr kumimoji="1" lang="ja-JP" altLang="en-US" sz="1100" dirty="0">
                <a:latin typeface="游ゴシック" panose="020B0400000000000000" pitchFamily="50" charset="-128"/>
                <a:ea typeface="游ゴシック" panose="020B0400000000000000" pitchFamily="50" charset="-128"/>
              </a:rPr>
              <a:t>　</a:t>
            </a:r>
            <a:r>
              <a:rPr kumimoji="1" lang="ja-JP" altLang="en-US" sz="1100" dirty="0" smtClean="0">
                <a:latin typeface="游ゴシック" panose="020B0400000000000000" pitchFamily="50" charset="-128"/>
                <a:ea typeface="游ゴシック" panose="020B0400000000000000" pitchFamily="50" charset="-128"/>
              </a:rPr>
              <a:t>（電話・対面）</a:t>
            </a:r>
            <a:endParaRPr kumimoji="1" lang="en-US" altLang="ja-JP" sz="1100" dirty="0">
              <a:latin typeface="游ゴシック" panose="020B0400000000000000" pitchFamily="50" charset="-128"/>
              <a:ea typeface="游ゴシック" panose="020B0400000000000000" pitchFamily="50" charset="-128"/>
            </a:endParaRPr>
          </a:p>
          <a:p>
            <a:pPr>
              <a:lnSpc>
                <a:spcPct val="150000"/>
              </a:lnSpc>
              <a:spcBef>
                <a:spcPts val="0"/>
              </a:spcBef>
            </a:pPr>
            <a:endParaRPr lang="en-US" altLang="ja-JP" sz="1100" dirty="0">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3681059"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電子データ審査</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a:lnSpc>
                <a:spcPct val="150000"/>
              </a:lnSpc>
            </a:pP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ja-JP" altLang="en-US"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書類審査</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spcBef>
                <a:spcPts val="0"/>
              </a:spcBef>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対面審査</a:t>
            </a:r>
            <a:endParaRPr lang="en-US" altLang="ja-JP" sz="1100" dirty="0">
              <a:latin typeface="游ゴシック" panose="020B0400000000000000" pitchFamily="50" charset="-128"/>
              <a:ea typeface="游ゴシック" panose="020B0400000000000000" pitchFamily="50" charset="-128"/>
            </a:endParaRPr>
          </a:p>
        </p:txBody>
      </p:sp>
      <p:sp>
        <p:nvSpPr>
          <p:cNvPr id="36" name="正方形/長方形 35"/>
          <p:cNvSpPr/>
          <p:nvPr/>
        </p:nvSpPr>
        <p:spPr bwMode="auto">
          <a:xfrm>
            <a:off x="4984432"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システム入力</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台帳変更</a:t>
            </a:r>
            <a:endParaRPr lang="en-US" altLang="ja-JP" sz="1100" dirty="0">
              <a:latin typeface="游ゴシック" panose="020B0400000000000000" pitchFamily="50" charset="-128"/>
              <a:ea typeface="游ゴシック" panose="020B0400000000000000" pitchFamily="50" charset="-128"/>
            </a:endParaRPr>
          </a:p>
        </p:txBody>
      </p:sp>
      <p:sp>
        <p:nvSpPr>
          <p:cNvPr id="37" name="正方形/長方形 36"/>
          <p:cNvSpPr/>
          <p:nvPr/>
        </p:nvSpPr>
        <p:spPr bwMode="auto">
          <a:xfrm>
            <a:off x="6287805" y="3105794"/>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データ交付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コンビニ交付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郵送交付</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窓口交付</a:t>
            </a:r>
            <a:endParaRPr lang="en-US" altLang="ja-JP" sz="1100" dirty="0">
              <a:latin typeface="游ゴシック" panose="020B0400000000000000" pitchFamily="50" charset="-128"/>
              <a:ea typeface="游ゴシック" panose="020B0400000000000000" pitchFamily="50" charset="-128"/>
            </a:endParaRPr>
          </a:p>
        </p:txBody>
      </p:sp>
      <p:sp>
        <p:nvSpPr>
          <p:cNvPr id="38" name="正方形/長方形 37"/>
          <p:cNvSpPr/>
          <p:nvPr/>
        </p:nvSpPr>
        <p:spPr bwMode="auto">
          <a:xfrm>
            <a:off x="7591177" y="3095191"/>
            <a:ext cx="1188000" cy="3203526"/>
          </a:xfrm>
          <a:prstGeom prst="rect">
            <a:avLst/>
          </a:prstGeom>
          <a:noFill/>
          <a:ln w="9525" cap="flat" cmpd="sng" algn="ctr">
            <a:solidFill>
              <a:schemeClr val="bg1">
                <a:lumMod val="50000"/>
              </a:schemeClr>
            </a:solidFill>
            <a:prstDash val="solid"/>
            <a:round/>
            <a:headEnd type="none" w="med" len="med"/>
            <a:tailEnd type="none" w="med" len="med"/>
          </a:ln>
          <a:effectLst/>
          <a:extLst/>
        </p:spPr>
        <p:txBody>
          <a:bodyPr wrap="none" lIns="72000" tIns="108000" rIns="72000" rtlCol="0" anchor="t" anchorCtr="0"/>
          <a:lstStyle/>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電子</a:t>
            </a:r>
            <a:r>
              <a:rPr lang="ja-JP" altLang="en-US" sz="1100" dirty="0" smtClean="0">
                <a:latin typeface="游ゴシック" panose="020B0400000000000000" pitchFamily="50" charset="-128"/>
                <a:ea typeface="游ゴシック" panose="020B0400000000000000" pitchFamily="50" charset="-128"/>
              </a:rPr>
              <a:t>決済</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a:latin typeface="游ゴシック" panose="020B0400000000000000" pitchFamily="50" charset="-128"/>
                <a:ea typeface="游ゴシック" panose="020B0400000000000000" pitchFamily="50" charset="-128"/>
              </a:rPr>
              <a:t>銀行振込</a:t>
            </a:r>
            <a:endParaRPr lang="en-US" altLang="ja-JP" sz="1100" dirty="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コンビニ振込</a:t>
            </a:r>
            <a:endParaRPr lang="en-US" altLang="ja-JP" sz="1100" dirty="0" smtClean="0">
              <a:latin typeface="游ゴシック" panose="020B0400000000000000" pitchFamily="50" charset="-128"/>
              <a:ea typeface="游ゴシック" panose="020B0400000000000000" pitchFamily="50" charset="-128"/>
            </a:endParaRPr>
          </a:p>
          <a:p>
            <a:pPr marL="171450" indent="-171450">
              <a:lnSpc>
                <a:spcPct val="150000"/>
              </a:lnSpc>
              <a:buFont typeface="Wingdings" panose="05000000000000000000" pitchFamily="2" charset="2"/>
              <a:buChar char="ü"/>
            </a:pPr>
            <a:r>
              <a:rPr lang="ja-JP" altLang="en-US" sz="1100" dirty="0" smtClean="0">
                <a:latin typeface="游ゴシック" panose="020B0400000000000000" pitchFamily="50" charset="-128"/>
                <a:ea typeface="游ゴシック" panose="020B0400000000000000" pitchFamily="50" charset="-128"/>
              </a:rPr>
              <a:t>窓口</a:t>
            </a:r>
            <a:r>
              <a:rPr lang="ja-JP" altLang="en-US" sz="1100" dirty="0">
                <a:latin typeface="游ゴシック" panose="020B0400000000000000" pitchFamily="50" charset="-128"/>
                <a:ea typeface="游ゴシック" panose="020B0400000000000000" pitchFamily="50" charset="-128"/>
              </a:rPr>
              <a:t>支払</a:t>
            </a:r>
            <a:endParaRPr lang="en-US" altLang="ja-JP" sz="1100" dirty="0">
              <a:latin typeface="游ゴシック" panose="020B0400000000000000" pitchFamily="50" charset="-128"/>
              <a:ea typeface="游ゴシック" panose="020B0400000000000000" pitchFamily="50" charset="-128"/>
            </a:endParaRPr>
          </a:p>
        </p:txBody>
      </p:sp>
      <p:sp>
        <p:nvSpPr>
          <p:cNvPr id="40" name="正方形/長方形 39"/>
          <p:cNvSpPr/>
          <p:nvPr/>
        </p:nvSpPr>
        <p:spPr bwMode="auto">
          <a:xfrm>
            <a:off x="323528" y="3095191"/>
            <a:ext cx="612000" cy="3203526"/>
          </a:xfrm>
          <a:prstGeom prst="rect">
            <a:avLst/>
          </a:prstGeom>
          <a:solidFill>
            <a:schemeClr val="accent5">
              <a:lumMod val="9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72000" rIns="72000" rtlCol="0" anchor="ctr" anchorCtr="0"/>
          <a:lstStyle/>
          <a:p>
            <a:pPr algn="ctr"/>
            <a:r>
              <a:rPr lang="ja-JP" altLang="en-US" sz="1100" dirty="0">
                <a:latin typeface="游ゴシック" panose="020B0400000000000000" pitchFamily="50" charset="-128"/>
                <a:ea typeface="游ゴシック" panose="020B0400000000000000" pitchFamily="50" charset="-128"/>
              </a:rPr>
              <a:t>手続き</a:t>
            </a:r>
            <a:r>
              <a:rPr lang="en-US" altLang="ja-JP" sz="1100" dirty="0">
                <a:latin typeface="游ゴシック" panose="020B0400000000000000" pitchFamily="50" charset="-128"/>
                <a:ea typeface="游ゴシック" panose="020B0400000000000000" pitchFamily="50" charset="-128"/>
              </a:rPr>
              <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手段</a:t>
            </a:r>
            <a:endParaRPr lang="en-US" altLang="ja-JP" sz="1100" dirty="0">
              <a:latin typeface="游ゴシック" panose="020B0400000000000000" pitchFamily="50" charset="-128"/>
              <a:ea typeface="游ゴシック" panose="020B0400000000000000" pitchFamily="50" charset="-128"/>
            </a:endParaRPr>
          </a:p>
        </p:txBody>
      </p:sp>
      <p:sp>
        <p:nvSpPr>
          <p:cNvPr id="41" name="正方形/長方形 40"/>
          <p:cNvSpPr/>
          <p:nvPr/>
        </p:nvSpPr>
        <p:spPr bwMode="auto">
          <a:xfrm>
            <a:off x="323528" y="2636122"/>
            <a:ext cx="612000" cy="360000"/>
          </a:xfrm>
          <a:prstGeom prst="rect">
            <a:avLst/>
          </a:prstGeom>
          <a:solidFill>
            <a:schemeClr val="accent5">
              <a:lumMod val="90000"/>
            </a:schemeClr>
          </a:solidFill>
          <a:ln w="9525" cap="flat" cmpd="sng" algn="ctr">
            <a:solidFill>
              <a:schemeClr val="bg1">
                <a:lumMod val="50000"/>
              </a:schemeClr>
            </a:solidFill>
            <a:prstDash val="solid"/>
            <a:round/>
            <a:headEnd type="none" w="med" len="med"/>
            <a:tailEnd type="none" w="med" len="med"/>
          </a:ln>
          <a:effectLst/>
          <a:extLst/>
        </p:spPr>
        <p:txBody>
          <a:bodyPr vert="horz" wrap="none" lIns="72000" rIns="72000" rtlCol="0" anchor="ctr" anchorCtr="0"/>
          <a:lstStyle/>
          <a:p>
            <a:pPr algn="ctr">
              <a:lnSpc>
                <a:spcPct val="150000"/>
              </a:lnSpc>
            </a:pPr>
            <a:r>
              <a:rPr lang="ja-JP" altLang="en-US" sz="1100" dirty="0">
                <a:latin typeface="游ゴシック" panose="020B0400000000000000" pitchFamily="50" charset="-128"/>
                <a:ea typeface="游ゴシック" panose="020B0400000000000000" pitchFamily="50" charset="-128"/>
              </a:rPr>
              <a:t>プロセス</a:t>
            </a:r>
            <a:endParaRPr lang="en-US" altLang="ja-JP" sz="1100"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3051050" y="4343683"/>
            <a:ext cx="3866764" cy="261610"/>
          </a:xfrm>
          <a:prstGeom prst="rect">
            <a:avLst/>
          </a:prstGeom>
          <a:noFill/>
        </p:spPr>
        <p:txBody>
          <a:bodyPr wrap="none" rtlCol="0">
            <a:spAutoFit/>
          </a:bodyPr>
          <a:lstStyle/>
          <a:p>
            <a:pPr algn="ctr">
              <a:spcBef>
                <a:spcPts val="0"/>
              </a:spcBef>
            </a:pPr>
            <a:r>
              <a:rPr lang="ja-JP" altLang="en-US" sz="1100" b="1" dirty="0">
                <a:solidFill>
                  <a:srgbClr val="0070C0"/>
                </a:solidFill>
                <a:latin typeface="游ゴシック" panose="020B0400000000000000" pitchFamily="50" charset="-128"/>
                <a:ea typeface="游ゴシック" panose="020B0400000000000000" pitchFamily="50" charset="-128"/>
              </a:rPr>
              <a:t>業務改革（</a:t>
            </a:r>
            <a:r>
              <a:rPr lang="en-US" altLang="ja-JP" sz="1100" b="1" dirty="0">
                <a:solidFill>
                  <a:srgbClr val="0070C0"/>
                </a:solidFill>
                <a:latin typeface="游ゴシック" panose="020B0400000000000000" pitchFamily="50" charset="-128"/>
                <a:ea typeface="游ゴシック" panose="020B0400000000000000" pitchFamily="50" charset="-128"/>
              </a:rPr>
              <a:t>BPR</a:t>
            </a:r>
            <a:r>
              <a:rPr lang="ja-JP" altLang="en-US" sz="1100" b="1" dirty="0">
                <a:solidFill>
                  <a:srgbClr val="0070C0"/>
                </a:solidFill>
                <a:latin typeface="游ゴシック" panose="020B0400000000000000" pitchFamily="50" charset="-128"/>
                <a:ea typeface="游ゴシック" panose="020B0400000000000000" pitchFamily="50" charset="-128"/>
              </a:rPr>
              <a:t>）によってオンライン化が可能となる範囲</a:t>
            </a:r>
          </a:p>
        </p:txBody>
      </p:sp>
      <p:sp>
        <p:nvSpPr>
          <p:cNvPr id="49" name="テキスト ボックス 48"/>
          <p:cNvSpPr txBox="1"/>
          <p:nvPr/>
        </p:nvSpPr>
        <p:spPr>
          <a:xfrm>
            <a:off x="1093727" y="3212864"/>
            <a:ext cx="4372992" cy="169277"/>
          </a:xfrm>
          <a:prstGeom prst="rect">
            <a:avLst/>
          </a:prstGeom>
          <a:solidFill>
            <a:schemeClr val="accent2">
              <a:lumMod val="20000"/>
              <a:lumOff val="80000"/>
            </a:schemeClr>
          </a:solidFill>
        </p:spPr>
        <p:txBody>
          <a:bodyPr wrap="none" lIns="0" tIns="0" rIns="0" bIns="0" rtlCol="0">
            <a:spAutoFit/>
          </a:bodyPr>
          <a:lstStyle/>
          <a:p>
            <a:pPr>
              <a:spcBef>
                <a:spcPts val="0"/>
              </a:spcBef>
            </a:pPr>
            <a:r>
              <a:rPr lang="ja-JP" altLang="en-US" sz="1100" b="1" dirty="0">
                <a:solidFill>
                  <a:srgbClr val="C00000"/>
                </a:solidFill>
                <a:latin typeface="游ゴシック" panose="020B0400000000000000" pitchFamily="50" charset="-128"/>
                <a:ea typeface="游ゴシック" panose="020B0400000000000000" pitchFamily="50" charset="-128"/>
              </a:rPr>
              <a:t>次期電子申請システムの導入によってオンライン化が可能となる範囲</a:t>
            </a:r>
          </a:p>
        </p:txBody>
      </p:sp>
      <p:sp>
        <p:nvSpPr>
          <p:cNvPr id="22" name="テキスト ボックス 21"/>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32</a:t>
            </a:r>
            <a:endParaRPr kumimoji="1" lang="ja-JP" altLang="en-US" sz="1200" dirty="0"/>
          </a:p>
        </p:txBody>
      </p:sp>
      <p:sp>
        <p:nvSpPr>
          <p:cNvPr id="23" name="タイトル 1"/>
          <p:cNvSpPr>
            <a:spLocks noGrp="1"/>
          </p:cNvSpPr>
          <p:nvPr>
            <p:ph type="title"/>
          </p:nvPr>
        </p:nvSpPr>
        <p:spPr>
          <a:xfrm>
            <a:off x="228204" y="139700"/>
            <a:ext cx="8686800" cy="685800"/>
          </a:xfrm>
        </p:spPr>
        <p:txBody>
          <a:bodyPr/>
          <a:lstStyle/>
          <a:p>
            <a:r>
              <a:rPr lang="ja-JP" altLang="en-US" sz="1600" kern="1200" dirty="0" smtClean="0">
                <a:latin typeface="游ゴシック" panose="020B0400000000000000" pitchFamily="50" charset="-128"/>
                <a:ea typeface="游ゴシック" panose="020B0400000000000000" pitchFamily="50" charset="-128"/>
                <a:cs typeface="+mn-cs"/>
              </a:rPr>
              <a:t>７－１</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電子申請を活用した窓口改善の考え方　 </a:t>
            </a:r>
            <a:r>
              <a:rPr lang="en-US" altLang="ja-JP" sz="1600" kern="1200" dirty="0" smtClean="0">
                <a:latin typeface="游ゴシック" panose="020B0400000000000000" pitchFamily="50" charset="-128"/>
                <a:ea typeface="游ゴシック" panose="020B0400000000000000" pitchFamily="50" charset="-128"/>
                <a:cs typeface="+mn-cs"/>
              </a:rPr>
              <a:t>2/2</a:t>
            </a:r>
            <a:r>
              <a:rPr lang="ja-JP" altLang="en-US" sz="1600" kern="1200" dirty="0" smtClean="0">
                <a:latin typeface="游ゴシック" panose="020B0400000000000000" pitchFamily="50" charset="-128"/>
                <a:ea typeface="游ゴシック" panose="020B0400000000000000" pitchFamily="50" charset="-128"/>
                <a:cs typeface="+mn-cs"/>
              </a:rPr>
              <a:t>－</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08791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395536" y="2948170"/>
            <a:ext cx="2340000" cy="30324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本人確認や押印を要しない手続き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手数料等の徴収が発生しない手続き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法律や条例におけるオンライン化への制約がない手続き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運用上、対面対応を必須としていない手続き</a:t>
            </a:r>
            <a:endParaRPr kumimoji="1" lang="ja-JP" altLang="en-US" dirty="0">
              <a:latin typeface="游ゴシック" panose="020B0400000000000000" pitchFamily="50" charset="-128"/>
              <a:ea typeface="游ゴシック" panose="020B0400000000000000" pitchFamily="50" charset="-128"/>
            </a:endParaRPr>
          </a:p>
        </p:txBody>
      </p:sp>
      <p:cxnSp>
        <p:nvCxnSpPr>
          <p:cNvPr id="16" name="直線コネクタ 15"/>
          <p:cNvCxnSpPr/>
          <p:nvPr/>
        </p:nvCxnSpPr>
        <p:spPr bwMode="auto">
          <a:xfrm>
            <a:off x="395536" y="2852936"/>
            <a:ext cx="5066432"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テキスト ボックス 16"/>
          <p:cNvSpPr txBox="1"/>
          <p:nvPr/>
        </p:nvSpPr>
        <p:spPr>
          <a:xfrm>
            <a:off x="2160753" y="2606715"/>
            <a:ext cx="1595309"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第</a:t>
            </a:r>
            <a:r>
              <a:rPr lang="ja-JP" altLang="en-US" dirty="0">
                <a:latin typeface="游ゴシック" panose="020B0400000000000000" pitchFamily="50" charset="-128"/>
                <a:ea typeface="游ゴシック" panose="020B0400000000000000" pitchFamily="50" charset="-128"/>
              </a:rPr>
              <a:t>１段階の手続きの分類</a:t>
            </a:r>
            <a:endParaRPr kumimoji="1" lang="ja-JP" altLang="en-US" dirty="0">
              <a:latin typeface="游ゴシック" panose="020B0400000000000000" pitchFamily="50" charset="-128"/>
              <a:ea typeface="游ゴシック" panose="020B0400000000000000" pitchFamily="50" charset="-128"/>
            </a:endParaRPr>
          </a:p>
        </p:txBody>
      </p:sp>
      <p:sp>
        <p:nvSpPr>
          <p:cNvPr id="90" name="正方形/長方形 89"/>
          <p:cNvSpPr/>
          <p:nvPr/>
        </p:nvSpPr>
        <p:spPr bwMode="auto">
          <a:xfrm>
            <a:off x="6108353" y="2948170"/>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現行の電子申請システムへ導入、運用開始</a:t>
            </a:r>
          </a:p>
        </p:txBody>
      </p:sp>
      <p:sp>
        <p:nvSpPr>
          <p:cNvPr id="91" name="テキスト ボックス 90"/>
          <p:cNvSpPr txBox="1"/>
          <p:nvPr/>
        </p:nvSpPr>
        <p:spPr>
          <a:xfrm>
            <a:off x="7045420" y="2606715"/>
            <a:ext cx="82586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取組み方針</a:t>
            </a:r>
          </a:p>
        </p:txBody>
      </p:sp>
      <p:sp>
        <p:nvSpPr>
          <p:cNvPr id="106" name="正方形/長方形 105"/>
          <p:cNvSpPr/>
          <p:nvPr/>
        </p:nvSpPr>
        <p:spPr bwMode="auto">
          <a:xfrm>
            <a:off x="6108353" y="4540570"/>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紙書類のデジタル化や不要書類の精査を実施</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電子申請での運用方法（考え方）や具体的な運用手順等を検討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現行の電子申請システムへ導入、運用開始</a:t>
            </a:r>
          </a:p>
        </p:txBody>
      </p:sp>
      <p:sp>
        <p:nvSpPr>
          <p:cNvPr id="107" name="正方形/長方形 106"/>
          <p:cNvSpPr/>
          <p:nvPr/>
        </p:nvSpPr>
        <p:spPr bwMode="auto">
          <a:xfrm>
            <a:off x="2867993" y="4540570"/>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申請書の様式（紙）がある手続き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添付書類</a:t>
            </a:r>
            <a:r>
              <a:rPr lang="ja-JP" altLang="en-US" dirty="0">
                <a:latin typeface="游ゴシック" panose="020B0400000000000000" pitchFamily="50" charset="-128"/>
                <a:ea typeface="游ゴシック" panose="020B0400000000000000" pitchFamily="50" charset="-128"/>
              </a:rPr>
              <a:t>として多量な資料や外部機関の発行する書類を求めている手続き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kumimoji="1" lang="ja-JP" altLang="en-US" dirty="0">
                <a:latin typeface="游ゴシック" panose="020B0400000000000000" pitchFamily="50" charset="-128"/>
                <a:ea typeface="游ゴシック" panose="020B0400000000000000" pitchFamily="50" charset="-128"/>
              </a:rPr>
              <a:t>原本書類の提示や現物確認を求めている手続き</a:t>
            </a:r>
            <a:endParaRPr kumimoji="1"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紙書類で通知・交付している手続き</a:t>
            </a:r>
            <a:endParaRPr kumimoji="1" lang="ja-JP" altLang="en-US" dirty="0">
              <a:latin typeface="游ゴシック" panose="020B0400000000000000" pitchFamily="50" charset="-128"/>
              <a:ea typeface="游ゴシック" panose="020B0400000000000000" pitchFamily="50" charset="-128"/>
            </a:endParaRPr>
          </a:p>
        </p:txBody>
      </p:sp>
      <p:cxnSp>
        <p:nvCxnSpPr>
          <p:cNvPr id="111" name="直線コネクタ 110"/>
          <p:cNvCxnSpPr/>
          <p:nvPr/>
        </p:nvCxnSpPr>
        <p:spPr bwMode="auto">
          <a:xfrm>
            <a:off x="6108353" y="2852936"/>
            <a:ext cx="27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 name="正方形/長方形 111"/>
          <p:cNvSpPr/>
          <p:nvPr/>
        </p:nvSpPr>
        <p:spPr bwMode="auto">
          <a:xfrm>
            <a:off x="2867993" y="2948170"/>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添付書類や交付物が無い、または電子データ（メール、</a:t>
            </a:r>
            <a:r>
              <a:rPr lang="en-US" altLang="ja-JP" dirty="0">
                <a:latin typeface="游ゴシック" panose="020B0400000000000000" pitchFamily="50" charset="-128"/>
                <a:ea typeface="游ゴシック" panose="020B0400000000000000" pitchFamily="50" charset="-128"/>
              </a:rPr>
              <a:t>FAX</a:t>
            </a:r>
            <a:r>
              <a:rPr lang="ja-JP" altLang="en-US" dirty="0">
                <a:latin typeface="游ゴシック" panose="020B0400000000000000" pitchFamily="50" charset="-128"/>
                <a:ea typeface="游ゴシック" panose="020B0400000000000000" pitchFamily="50" charset="-128"/>
              </a:rPr>
              <a:t>等）で提出・送信している手続き</a:t>
            </a:r>
            <a:endParaRPr lang="en-US" altLang="ja-JP" dirty="0">
              <a:latin typeface="游ゴシック" panose="020B0400000000000000" pitchFamily="50" charset="-128"/>
              <a:ea typeface="游ゴシック" panose="020B0400000000000000" pitchFamily="50" charset="-128"/>
            </a:endParaRPr>
          </a:p>
        </p:txBody>
      </p:sp>
      <p:sp>
        <p:nvSpPr>
          <p:cNvPr id="113" name="二等辺三角形 112"/>
          <p:cNvSpPr/>
          <p:nvPr/>
        </p:nvSpPr>
        <p:spPr bwMode="auto">
          <a:xfrm rot="5400000">
            <a:off x="5101288" y="3578170"/>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14" name="二等辺三角形 113"/>
          <p:cNvSpPr/>
          <p:nvPr/>
        </p:nvSpPr>
        <p:spPr bwMode="auto">
          <a:xfrm rot="5400000">
            <a:off x="5101288" y="5170570"/>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8" name="コンテンツ プレースホルダー 1"/>
          <p:cNvSpPr txBox="1">
            <a:spLocks/>
          </p:cNvSpPr>
          <p:nvPr/>
        </p:nvSpPr>
        <p:spPr bwMode="gray">
          <a:xfrm>
            <a:off x="103188" y="981075"/>
            <a:ext cx="8950325" cy="10797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r>
              <a:rPr lang="ja-JP" altLang="en-US" sz="1200" kern="0" dirty="0" smtClean="0">
                <a:latin typeface="游ゴシック" panose="020B0400000000000000" pitchFamily="50" charset="-128"/>
                <a:ea typeface="游ゴシック" panose="020B0400000000000000" pitchFamily="50" charset="-128"/>
              </a:rPr>
              <a:t>第１段階での実現対象の手続きは、現行の電子申請システムでもオンライン化の実現が可能な手続きのため、次期電子申請システムの導入を待たずに、オンライン化を進めていく方針である。</a:t>
            </a:r>
            <a:endParaRPr lang="en-US" altLang="ja-JP" sz="1200" kern="0" dirty="0" smtClean="0">
              <a:latin typeface="游ゴシック" panose="020B0400000000000000" pitchFamily="50" charset="-128"/>
              <a:ea typeface="游ゴシック" panose="020B0400000000000000" pitchFamily="50" charset="-128"/>
            </a:endParaRPr>
          </a:p>
          <a:p>
            <a:r>
              <a:rPr lang="ja-JP" altLang="en-US" sz="1200" kern="0" dirty="0" smtClean="0">
                <a:latin typeface="游ゴシック" panose="020B0400000000000000" pitchFamily="50" charset="-128"/>
                <a:ea typeface="游ゴシック" panose="020B0400000000000000" pitchFamily="50" charset="-128"/>
              </a:rPr>
              <a:t>ただし、現行運用では申請書や添付書類等を紙で運用している手続きが多く存在するため、それらのデジタル化や電子申請システムでの運用方法について手続きをひとつずつ検討していく必要がある。</a:t>
            </a:r>
            <a:endParaRPr lang="en-US" altLang="ja-JP" sz="1200" kern="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33</a:t>
            </a:r>
            <a:endParaRPr kumimoji="1" lang="ja-JP" altLang="en-US" sz="1200" dirty="0"/>
          </a:p>
        </p:txBody>
      </p:sp>
      <p:sp>
        <p:nvSpPr>
          <p:cNvPr id="19" name="タイトル 1"/>
          <p:cNvSpPr>
            <a:spLocks noGrp="1"/>
          </p:cNvSpPr>
          <p:nvPr>
            <p:ph type="title"/>
          </p:nvPr>
        </p:nvSpPr>
        <p:spPr>
          <a:xfrm>
            <a:off x="228204" y="139700"/>
            <a:ext cx="8686800" cy="685800"/>
          </a:xfrm>
        </p:spPr>
        <p:txBody>
          <a:bodyPr/>
          <a:lstStyle/>
          <a:p>
            <a:r>
              <a:rPr lang="ja-JP" altLang="en-US" sz="1600" kern="1200" dirty="0" smtClean="0">
                <a:latin typeface="游ゴシック" panose="020B0400000000000000" pitchFamily="50" charset="-128"/>
                <a:ea typeface="游ゴシック" panose="020B0400000000000000" pitchFamily="50" charset="-128"/>
                <a:cs typeface="+mn-cs"/>
              </a:rPr>
              <a:t>７－２</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第１段階を実現するための</a:t>
            </a:r>
            <a:r>
              <a:rPr lang="ja-JP" altLang="en-US" sz="1600" kern="1200" dirty="0" smtClean="0">
                <a:latin typeface="游ゴシック" panose="020B0400000000000000" pitchFamily="50" charset="-128"/>
                <a:ea typeface="游ゴシック" panose="020B0400000000000000" pitchFamily="50" charset="-128"/>
                <a:cs typeface="+mn-cs"/>
              </a:rPr>
              <a:t>方策</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9626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6" name="直線コネクタ 105"/>
          <p:cNvCxnSpPr/>
          <p:nvPr/>
        </p:nvCxnSpPr>
        <p:spPr bwMode="auto">
          <a:xfrm>
            <a:off x="395536" y="3171165"/>
            <a:ext cx="5064457"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p:cNvSpPr txBox="1"/>
          <p:nvPr/>
        </p:nvSpPr>
        <p:spPr>
          <a:xfrm>
            <a:off x="2274571" y="2924944"/>
            <a:ext cx="1595309"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第</a:t>
            </a:r>
            <a:r>
              <a:rPr lang="ja-JP" altLang="en-US" dirty="0">
                <a:latin typeface="游ゴシック" panose="020B0400000000000000" pitchFamily="50" charset="-128"/>
                <a:ea typeface="游ゴシック" panose="020B0400000000000000" pitchFamily="50" charset="-128"/>
              </a:rPr>
              <a:t>２段階の手続きの分類</a:t>
            </a:r>
            <a:endParaRPr kumimoji="1" lang="ja-JP" altLang="en-US" dirty="0">
              <a:latin typeface="游ゴシック" panose="020B0400000000000000" pitchFamily="50" charset="-128"/>
              <a:ea typeface="游ゴシック" panose="020B0400000000000000" pitchFamily="50" charset="-128"/>
            </a:endParaRPr>
          </a:p>
        </p:txBody>
      </p:sp>
      <p:sp>
        <p:nvSpPr>
          <p:cNvPr id="108" name="正方形/長方形 107"/>
          <p:cNvSpPr/>
          <p:nvPr/>
        </p:nvSpPr>
        <p:spPr bwMode="auto">
          <a:xfrm>
            <a:off x="6108353" y="3338407"/>
            <a:ext cx="2700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紙書類のデジタル化や不要書類の精査を実施</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電子申請での運用方法（考え方）や具体的な運用手順等を検討</a:t>
            </a:r>
            <a:endParaRPr lang="en-US" altLang="ja-JP" dirty="0">
              <a:latin typeface="游ゴシック" panose="020B0400000000000000" pitchFamily="50" charset="-128"/>
              <a:ea typeface="游ゴシック" panose="020B0400000000000000" pitchFamily="50" charset="-128"/>
            </a:endParaRPr>
          </a:p>
        </p:txBody>
      </p:sp>
      <p:sp>
        <p:nvSpPr>
          <p:cNvPr id="115" name="テキスト ボックス 114"/>
          <p:cNvSpPr txBox="1"/>
          <p:nvPr/>
        </p:nvSpPr>
        <p:spPr>
          <a:xfrm>
            <a:off x="7045420" y="2924944"/>
            <a:ext cx="825867" cy="246221"/>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取組み方針</a:t>
            </a:r>
          </a:p>
        </p:txBody>
      </p:sp>
      <p:sp>
        <p:nvSpPr>
          <p:cNvPr id="116" name="正方形/長方形 115"/>
          <p:cNvSpPr/>
          <p:nvPr/>
        </p:nvSpPr>
        <p:spPr bwMode="auto">
          <a:xfrm>
            <a:off x="395536" y="3338406"/>
            <a:ext cx="2340000" cy="3114929"/>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法律や条例におけるオンライン化への制約がない手続き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運用上、対面対応を必須としていない手続き</a:t>
            </a:r>
          </a:p>
        </p:txBody>
      </p:sp>
      <p:sp>
        <p:nvSpPr>
          <p:cNvPr id="117" name="正方形/長方形 116"/>
          <p:cNvSpPr/>
          <p:nvPr/>
        </p:nvSpPr>
        <p:spPr bwMode="auto">
          <a:xfrm>
            <a:off x="6108353" y="4905336"/>
            <a:ext cx="2700000" cy="15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押印や本人確認について、慣習や様式上の都合により実施していないか（本当に必要か）を検討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上記検討の結果、省略可能な場合、現行の電子申請システムへの導入に向けた具体的な運用手順等を検討</a:t>
            </a:r>
            <a:endParaRPr lang="en-US" altLang="ja-JP" dirty="0">
              <a:latin typeface="游ゴシック" panose="020B0400000000000000" pitchFamily="50" charset="-128"/>
              <a:ea typeface="游ゴシック" panose="020B0400000000000000" pitchFamily="50" charset="-128"/>
            </a:endParaRPr>
          </a:p>
          <a:p>
            <a:pPr marL="228600" indent="-228600">
              <a:spcBef>
                <a:spcPts val="600"/>
              </a:spcBef>
              <a:buFont typeface="+mj-ea"/>
              <a:buAutoNum type="circleNumDbPlain"/>
            </a:pPr>
            <a:r>
              <a:rPr lang="ja-JP" altLang="en-US" dirty="0">
                <a:latin typeface="游ゴシック" panose="020B0400000000000000" pitchFamily="50" charset="-128"/>
                <a:ea typeface="游ゴシック" panose="020B0400000000000000" pitchFamily="50" charset="-128"/>
              </a:rPr>
              <a:t>可能な手続きから、現行の電子申請システムへ導入、運用開始</a:t>
            </a:r>
          </a:p>
        </p:txBody>
      </p:sp>
      <p:sp>
        <p:nvSpPr>
          <p:cNvPr id="118" name="正方形/長方形 117"/>
          <p:cNvSpPr/>
          <p:nvPr/>
        </p:nvSpPr>
        <p:spPr bwMode="auto">
          <a:xfrm>
            <a:off x="2867993" y="4905336"/>
            <a:ext cx="2592000" cy="15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申請の際に本人確認や押印を求めている手続き</a:t>
            </a:r>
            <a:endParaRPr lang="en-US" altLang="ja-JP" dirty="0">
              <a:latin typeface="游ゴシック" panose="020B0400000000000000" pitchFamily="50" charset="-128"/>
              <a:ea typeface="游ゴシック" panose="020B0400000000000000" pitchFamily="50" charset="-128"/>
            </a:endParaRPr>
          </a:p>
        </p:txBody>
      </p:sp>
      <p:cxnSp>
        <p:nvCxnSpPr>
          <p:cNvPr id="119" name="直線コネクタ 118"/>
          <p:cNvCxnSpPr/>
          <p:nvPr/>
        </p:nvCxnSpPr>
        <p:spPr bwMode="auto">
          <a:xfrm>
            <a:off x="6108353" y="3171165"/>
            <a:ext cx="270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正方形/長方形 119"/>
          <p:cNvSpPr/>
          <p:nvPr/>
        </p:nvSpPr>
        <p:spPr bwMode="auto">
          <a:xfrm>
            <a:off x="2867993" y="3338407"/>
            <a:ext cx="2592000" cy="14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申請書の様式（紙）がある手続き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添付書類として多量な資料や外部機関の発行する書類を求めている手続き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原本書類の提示や現物確認を求めている手続き</a:t>
            </a:r>
            <a:endParaRPr lang="en-US" altLang="ja-JP" dirty="0">
              <a:latin typeface="游ゴシック" panose="020B0400000000000000" pitchFamily="50" charset="-128"/>
              <a:ea typeface="游ゴシック" panose="020B0400000000000000" pitchFamily="50" charset="-128"/>
            </a:endParaRPr>
          </a:p>
          <a:p>
            <a:pPr marL="171450" indent="-171450">
              <a:spcBef>
                <a:spcPts val="600"/>
              </a:spcBef>
              <a:buFont typeface="Wingdings" panose="05000000000000000000" pitchFamily="2" charset="2"/>
              <a:buChar char="ü"/>
            </a:pPr>
            <a:r>
              <a:rPr lang="ja-JP" altLang="en-US" dirty="0">
                <a:latin typeface="游ゴシック" panose="020B0400000000000000" pitchFamily="50" charset="-128"/>
                <a:ea typeface="游ゴシック" panose="020B0400000000000000" pitchFamily="50" charset="-128"/>
              </a:rPr>
              <a:t>紙書類で通知・交付している手続き</a:t>
            </a:r>
          </a:p>
        </p:txBody>
      </p:sp>
      <p:sp>
        <p:nvSpPr>
          <p:cNvPr id="127" name="二等辺三角形 126"/>
          <p:cNvSpPr/>
          <p:nvPr/>
        </p:nvSpPr>
        <p:spPr bwMode="auto">
          <a:xfrm rot="5400000">
            <a:off x="5101288" y="3963927"/>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28" name="二等辺三角形 127"/>
          <p:cNvSpPr/>
          <p:nvPr/>
        </p:nvSpPr>
        <p:spPr bwMode="auto">
          <a:xfrm rot="5400000">
            <a:off x="5101288" y="5537104"/>
            <a:ext cx="1440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17" name="コンテンツ プレースホルダー 1"/>
          <p:cNvSpPr txBox="1">
            <a:spLocks/>
          </p:cNvSpPr>
          <p:nvPr/>
        </p:nvSpPr>
        <p:spPr bwMode="gray">
          <a:xfrm>
            <a:off x="103188" y="981075"/>
            <a:ext cx="8950325" cy="1223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cs typeface="+mn-cs"/>
              </a:defRPr>
            </a:lvl1pPr>
            <a:lvl2pPr marL="742950" indent="-28575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2pPr>
            <a:lvl3pPr marL="11430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3pPr>
            <a:lvl4pPr marL="16002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4pPr>
            <a:lvl5pPr marL="2057400" indent="-228600" algn="l" rtl="0" eaLnBrk="0" fontAlgn="base" hangingPunct="0">
              <a:spcBef>
                <a:spcPct val="20000"/>
              </a:spcBef>
              <a:spcAft>
                <a:spcPct val="0"/>
              </a:spcAft>
              <a:buClr>
                <a:srgbClr val="FFCC66"/>
              </a:buClr>
              <a:buFont typeface="Wingdings" pitchFamily="2" charset="2"/>
              <a:buChar char="n"/>
              <a:defRPr kumimoji="1" sz="1400">
                <a:solidFill>
                  <a:schemeClr val="tx1"/>
                </a:solidFill>
                <a:latin typeface="+mn-lt"/>
                <a:ea typeface="+mn-ea"/>
              </a:defRPr>
            </a:lvl5pPr>
            <a:lvl6pPr marL="25146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6pPr>
            <a:lvl7pPr marL="29718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7pPr>
            <a:lvl8pPr marL="34290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8pPr>
            <a:lvl9pPr marL="3886200" indent="-228600" algn="l" rtl="0" fontAlgn="base">
              <a:spcBef>
                <a:spcPct val="20000"/>
              </a:spcBef>
              <a:spcAft>
                <a:spcPct val="0"/>
              </a:spcAft>
              <a:buClr>
                <a:srgbClr val="FFCC66"/>
              </a:buClr>
              <a:buFont typeface="Wingdings" pitchFamily="2" charset="2"/>
              <a:buChar char="n"/>
              <a:defRPr kumimoji="1" sz="1400">
                <a:solidFill>
                  <a:schemeClr val="tx1"/>
                </a:solidFill>
                <a:latin typeface="+mn-lt"/>
                <a:ea typeface="+mn-ea"/>
              </a:defRPr>
            </a:lvl9pPr>
          </a:lstStyle>
          <a:p>
            <a:r>
              <a:rPr lang="ja-JP" altLang="en-US" sz="1200" kern="0" dirty="0" smtClean="0">
                <a:latin typeface="游ゴシック" panose="020B0400000000000000" pitchFamily="50" charset="-128"/>
                <a:ea typeface="游ゴシック" panose="020B0400000000000000" pitchFamily="50" charset="-128"/>
              </a:rPr>
              <a:t>第２段階での実現対象の手続きは、現行の電子申請システムには実装されていない機能（電子署名や電子決済等）を要するため、次期電子申請システムの導入時または導入後にオンライン化を実現するが、業務の見直し等は導入前から実施していく方針とす</a:t>
            </a:r>
            <a:r>
              <a:rPr lang="ja-JP" altLang="en-US" sz="1200" kern="0" dirty="0">
                <a:latin typeface="游ゴシック" panose="020B0400000000000000" pitchFamily="50" charset="-128"/>
                <a:ea typeface="游ゴシック" panose="020B0400000000000000" pitchFamily="50" charset="-128"/>
              </a:rPr>
              <a:t>る</a:t>
            </a:r>
            <a:r>
              <a:rPr lang="ja-JP" altLang="en-US" sz="1200" kern="0" dirty="0" smtClean="0">
                <a:latin typeface="游ゴシック" panose="020B0400000000000000" pitchFamily="50" charset="-128"/>
                <a:ea typeface="游ゴシック" panose="020B0400000000000000" pitchFamily="50" charset="-128"/>
              </a:rPr>
              <a:t>。</a:t>
            </a:r>
            <a:endParaRPr lang="en-US" altLang="ja-JP" sz="1200" kern="0" dirty="0" smtClean="0">
              <a:latin typeface="游ゴシック" panose="020B0400000000000000" pitchFamily="50" charset="-128"/>
              <a:ea typeface="游ゴシック" panose="020B0400000000000000" pitchFamily="50" charset="-128"/>
            </a:endParaRPr>
          </a:p>
          <a:p>
            <a:r>
              <a:rPr lang="ja-JP" altLang="en-US" sz="1200" kern="0" dirty="0" smtClean="0">
                <a:latin typeface="游ゴシック" panose="020B0400000000000000" pitchFamily="50" charset="-128"/>
                <a:ea typeface="游ゴシック" panose="020B0400000000000000" pitchFamily="50" charset="-128"/>
              </a:rPr>
              <a:t>第１段階と同様の検討（紙媒体のデジタル化・運用方法の検討）と併せて、市民の押印や本人確認の必要性（慣習で実施していないか等）についても見直していく必要がある。なお、見直しの結果、本人確認や手数料等が省略可能となった手続き</a:t>
            </a:r>
            <a:r>
              <a:rPr lang="ja-JP" altLang="en-US" sz="1200" kern="0" dirty="0">
                <a:latin typeface="游ゴシック" panose="020B0400000000000000" pitchFamily="50" charset="-128"/>
                <a:ea typeface="游ゴシック" panose="020B0400000000000000" pitchFamily="50" charset="-128"/>
              </a:rPr>
              <a:t>については、次期電子申請システムの導入を待たずにオンライン化を進めていくこととする。</a:t>
            </a:r>
            <a:endParaRPr lang="en-US" altLang="ja-JP" sz="1200" kern="0" dirty="0">
              <a:latin typeface="游ゴシック" panose="020B0400000000000000" pitchFamily="50" charset="-128"/>
              <a:ea typeface="游ゴシック" panose="020B0400000000000000" pitchFamily="50" charset="-128"/>
            </a:endParaRPr>
          </a:p>
          <a:p>
            <a:r>
              <a:rPr lang="ja-JP" altLang="en-US" sz="1200" kern="0" dirty="0">
                <a:latin typeface="游ゴシック" panose="020B0400000000000000" pitchFamily="50" charset="-128"/>
                <a:ea typeface="游ゴシック" panose="020B0400000000000000" pitchFamily="50" charset="-128"/>
              </a:rPr>
              <a:t>また、オンライン化の実現が、市民にとって特に有益であると考えられる手続き（多件数・共働き・</a:t>
            </a:r>
            <a:r>
              <a:rPr lang="ja-JP" altLang="en-US" sz="1200" kern="0" dirty="0" err="1">
                <a:latin typeface="游ゴシック" panose="020B0400000000000000" pitchFamily="50" charset="-128"/>
                <a:ea typeface="游ゴシック" panose="020B0400000000000000" pitchFamily="50" charset="-128"/>
              </a:rPr>
              <a:t>障がい</a:t>
            </a:r>
            <a:r>
              <a:rPr lang="ja-JP" altLang="en-US" sz="1200" kern="0" dirty="0">
                <a:latin typeface="游ゴシック" panose="020B0400000000000000" pitchFamily="50" charset="-128"/>
                <a:ea typeface="游ゴシック" panose="020B0400000000000000" pitchFamily="50" charset="-128"/>
              </a:rPr>
              <a:t>者に関する申請等）から優先的に検討を進めていくこととする。</a:t>
            </a:r>
          </a:p>
          <a:p>
            <a:endParaRPr lang="en-US" altLang="ja-JP" sz="1200" kern="0" dirty="0">
              <a:latin typeface="游ゴシック" panose="020B0400000000000000" pitchFamily="50" charset="-128"/>
              <a:ea typeface="游ゴシック" panose="020B0400000000000000" pitchFamily="50" charset="-128"/>
            </a:endParaRPr>
          </a:p>
        </p:txBody>
      </p:sp>
      <p:sp>
        <p:nvSpPr>
          <p:cNvPr id="15" name="テキスト ボックス 14"/>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34</a:t>
            </a:r>
            <a:endParaRPr kumimoji="1" lang="ja-JP" altLang="en-US" sz="1200" dirty="0"/>
          </a:p>
        </p:txBody>
      </p:sp>
      <p:sp>
        <p:nvSpPr>
          <p:cNvPr id="16" name="タイトル 1"/>
          <p:cNvSpPr>
            <a:spLocks noGrp="1"/>
          </p:cNvSpPr>
          <p:nvPr>
            <p:ph type="title"/>
          </p:nvPr>
        </p:nvSpPr>
        <p:spPr>
          <a:xfrm>
            <a:off x="228204" y="139700"/>
            <a:ext cx="8686800" cy="685800"/>
          </a:xfrm>
        </p:spPr>
        <p:txBody>
          <a:bodyPr/>
          <a:lstStyle/>
          <a:p>
            <a:r>
              <a:rPr lang="ja-JP" altLang="en-US" sz="1600" kern="1200" dirty="0" smtClean="0">
                <a:latin typeface="游ゴシック" panose="020B0400000000000000" pitchFamily="50" charset="-128"/>
                <a:ea typeface="游ゴシック" panose="020B0400000000000000" pitchFamily="50" charset="-128"/>
                <a:cs typeface="+mn-cs"/>
              </a:rPr>
              <a:t>７－</a:t>
            </a:r>
            <a:r>
              <a:rPr lang="en-US" altLang="ja-JP" sz="1600" kern="1200" dirty="0" smtClean="0">
                <a:latin typeface="游ゴシック" panose="020B0400000000000000" pitchFamily="50" charset="-128"/>
                <a:ea typeface="游ゴシック" panose="020B0400000000000000" pitchFamily="50" charset="-128"/>
                <a:cs typeface="+mn-cs"/>
              </a:rPr>
              <a:t>3</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smtClean="0">
                <a:latin typeface="游ゴシック" panose="020B0400000000000000" pitchFamily="50" charset="-128"/>
                <a:ea typeface="游ゴシック" panose="020B0400000000000000" pitchFamily="50" charset="-128"/>
                <a:cs typeface="+mn-cs"/>
              </a:rPr>
              <a:t>第２段階</a:t>
            </a:r>
            <a:r>
              <a:rPr lang="ja-JP" altLang="en-US" sz="1600" kern="1200" dirty="0">
                <a:latin typeface="游ゴシック" panose="020B0400000000000000" pitchFamily="50" charset="-128"/>
                <a:ea typeface="游ゴシック" panose="020B0400000000000000" pitchFamily="50" charset="-128"/>
                <a:cs typeface="+mn-cs"/>
              </a:rPr>
              <a:t>を実現するための</a:t>
            </a:r>
            <a:r>
              <a:rPr lang="ja-JP" altLang="en-US" sz="1600" kern="1200" dirty="0" smtClean="0">
                <a:latin typeface="游ゴシック" panose="020B0400000000000000" pitchFamily="50" charset="-128"/>
                <a:ea typeface="游ゴシック" panose="020B0400000000000000" pitchFamily="50" charset="-128"/>
                <a:cs typeface="+mn-cs"/>
              </a:rPr>
              <a:t>方策</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6776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コンテンツ プレースホルダー 2"/>
          <p:cNvSpPr>
            <a:spLocks noGrp="1"/>
          </p:cNvSpPr>
          <p:nvPr>
            <p:ph idx="1"/>
          </p:nvPr>
        </p:nvSpPr>
        <p:spPr>
          <a:xfrm>
            <a:off x="103188" y="981076"/>
            <a:ext cx="8950325" cy="560663"/>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第３段階の実現にあたっては、電子申請システムと業務システムとの連携、および公的文書の電子交付等の実現が必要</a:t>
            </a:r>
            <a:r>
              <a:rPr lang="ja-JP" altLang="en-US" sz="1200" dirty="0" smtClean="0">
                <a:latin typeface="游ゴシック" panose="020B0400000000000000" pitchFamily="50" charset="-128"/>
                <a:ea typeface="游ゴシック" panose="020B0400000000000000" pitchFamily="50" charset="-128"/>
              </a:rPr>
              <a:t>となる。今後、技術的</a:t>
            </a:r>
            <a:r>
              <a:rPr lang="ja-JP" altLang="en-US" sz="1200" dirty="0">
                <a:latin typeface="游ゴシック" panose="020B0400000000000000" pitchFamily="50" charset="-128"/>
                <a:ea typeface="游ゴシック" panose="020B0400000000000000" pitchFamily="50" charset="-128"/>
              </a:rPr>
              <a:t>な解決</a:t>
            </a:r>
            <a:r>
              <a:rPr lang="ja-JP" altLang="en-US" sz="1200" dirty="0" smtClean="0">
                <a:latin typeface="游ゴシック" panose="020B0400000000000000" pitchFamily="50" charset="-128"/>
                <a:ea typeface="游ゴシック" panose="020B0400000000000000" pitchFamily="50" charset="-128"/>
              </a:rPr>
              <a:t>策や業務</a:t>
            </a:r>
            <a:r>
              <a:rPr lang="ja-JP" altLang="en-US" sz="1200" dirty="0">
                <a:latin typeface="游ゴシック" panose="020B0400000000000000" pitchFamily="50" charset="-128"/>
                <a:ea typeface="游ゴシック" panose="020B0400000000000000" pitchFamily="50" charset="-128"/>
              </a:rPr>
              <a:t>システムの対応</a:t>
            </a:r>
            <a:r>
              <a:rPr lang="ja-JP" altLang="en-US" sz="1200" dirty="0" smtClean="0">
                <a:latin typeface="游ゴシック" panose="020B0400000000000000" pitchFamily="50" charset="-128"/>
                <a:ea typeface="游ゴシック" panose="020B0400000000000000" pitchFamily="50" charset="-128"/>
              </a:rPr>
              <a:t>方法を踏まえ、実現に向けた方策を検討していく。</a:t>
            </a:r>
            <a:endParaRPr lang="en-US" altLang="ja-JP" sz="1200" dirty="0" smtClean="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第４段階の実現にあたっては、法令や条例の改正、運用手順やルールの見直し等の実現が必要となる</a:t>
            </a:r>
            <a:r>
              <a:rPr lang="ja-JP" altLang="en-US" sz="1200" dirty="0" smtClean="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p:txBody>
      </p:sp>
      <p:sp>
        <p:nvSpPr>
          <p:cNvPr id="29" name="正方形/長方形 28"/>
          <p:cNvSpPr/>
          <p:nvPr/>
        </p:nvSpPr>
        <p:spPr bwMode="auto">
          <a:xfrm>
            <a:off x="684798" y="2500800"/>
            <a:ext cx="3311458" cy="6307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業務システムとの</a:t>
            </a:r>
            <a:r>
              <a:rPr lang="ja-JP" altLang="en-US" sz="1100" dirty="0" smtClean="0">
                <a:latin typeface="游ゴシック" panose="020B0400000000000000" pitchFamily="50" charset="-128"/>
                <a:ea typeface="游ゴシック" panose="020B0400000000000000" pitchFamily="50" charset="-128"/>
              </a:rPr>
              <a:t>連携手法</a:t>
            </a:r>
            <a:endParaRPr lang="en-US" altLang="ja-JP" sz="1100" dirty="0">
              <a:latin typeface="游ゴシック" panose="020B0400000000000000" pitchFamily="50" charset="-128"/>
              <a:ea typeface="游ゴシック" panose="020B0400000000000000" pitchFamily="50" charset="-128"/>
            </a:endParaRPr>
          </a:p>
        </p:txBody>
      </p:sp>
      <p:sp>
        <p:nvSpPr>
          <p:cNvPr id="30" name="正方形/長方形 29"/>
          <p:cNvSpPr/>
          <p:nvPr/>
        </p:nvSpPr>
        <p:spPr bwMode="auto">
          <a:xfrm>
            <a:off x="5004368" y="2500800"/>
            <a:ext cx="3600080" cy="63073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業務システム側との連携手法（</a:t>
            </a:r>
            <a:r>
              <a:rPr lang="en-US" altLang="ja-JP" sz="1100" dirty="0">
                <a:latin typeface="游ゴシック" panose="020B0400000000000000" pitchFamily="50" charset="-128"/>
                <a:ea typeface="游ゴシック" panose="020B0400000000000000" pitchFamily="50" charset="-128"/>
              </a:rPr>
              <a:t>RPA</a:t>
            </a:r>
            <a:r>
              <a:rPr lang="ja-JP" altLang="en-US" sz="1100" dirty="0">
                <a:latin typeface="游ゴシック" panose="020B0400000000000000" pitchFamily="50" charset="-128"/>
                <a:ea typeface="游ゴシック" panose="020B0400000000000000" pitchFamily="50" charset="-128"/>
              </a:rPr>
              <a:t>の導入等）の</a:t>
            </a:r>
            <a:r>
              <a:rPr lang="ja-JP" altLang="en-US" sz="1100" dirty="0" smtClean="0">
                <a:latin typeface="游ゴシック" panose="020B0400000000000000" pitchFamily="50" charset="-128"/>
                <a:ea typeface="游ゴシック" panose="020B0400000000000000" pitchFamily="50" charset="-128"/>
              </a:rPr>
              <a:t>検討及び</a:t>
            </a:r>
            <a:endParaRPr lang="en-US" altLang="ja-JP" sz="1100" dirty="0">
              <a:latin typeface="游ゴシック" panose="020B0400000000000000" pitchFamily="50" charset="-128"/>
              <a:ea typeface="游ゴシック" panose="020B0400000000000000" pitchFamily="50" charset="-128"/>
            </a:endParaRPr>
          </a:p>
          <a:p>
            <a:pPr>
              <a:spcBef>
                <a:spcPts val="0"/>
              </a:spcBef>
            </a:pPr>
            <a:r>
              <a:rPr kumimoji="1" lang="ja-JP" altLang="en-US" sz="1100" dirty="0" smtClean="0">
                <a:latin typeface="游ゴシック" panose="020B0400000000000000" pitchFamily="50" charset="-128"/>
                <a:ea typeface="游ゴシック" panose="020B0400000000000000" pitchFamily="50" charset="-128"/>
              </a:rPr>
              <a:t>技術的</a:t>
            </a:r>
            <a:r>
              <a:rPr kumimoji="1" lang="ja-JP" altLang="en-US" sz="1100" dirty="0">
                <a:latin typeface="游ゴシック" panose="020B0400000000000000" pitchFamily="50" charset="-128"/>
                <a:ea typeface="游ゴシック" panose="020B0400000000000000" pitchFamily="50" charset="-128"/>
              </a:rPr>
              <a:t>な解決</a:t>
            </a:r>
            <a:r>
              <a:rPr kumimoji="1" lang="ja-JP" altLang="en-US" sz="1100" dirty="0" smtClean="0">
                <a:latin typeface="游ゴシック" panose="020B0400000000000000" pitchFamily="50" charset="-128"/>
                <a:ea typeface="游ゴシック" panose="020B0400000000000000" pitchFamily="50" charset="-128"/>
              </a:rPr>
              <a:t>策の検討</a:t>
            </a:r>
            <a:endParaRPr kumimoji="1" lang="ja-JP" altLang="en-US" sz="1100" dirty="0">
              <a:latin typeface="游ゴシック" panose="020B0400000000000000" pitchFamily="50" charset="-128"/>
              <a:ea typeface="游ゴシック" panose="020B0400000000000000" pitchFamily="50" charset="-128"/>
            </a:endParaRPr>
          </a:p>
        </p:txBody>
      </p:sp>
      <p:cxnSp>
        <p:nvCxnSpPr>
          <p:cNvPr id="31" name="直線コネクタ 30"/>
          <p:cNvCxnSpPr/>
          <p:nvPr/>
        </p:nvCxnSpPr>
        <p:spPr bwMode="auto">
          <a:xfrm>
            <a:off x="774639" y="2383884"/>
            <a:ext cx="3131776"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コネクタ 31"/>
          <p:cNvCxnSpPr/>
          <p:nvPr/>
        </p:nvCxnSpPr>
        <p:spPr bwMode="auto">
          <a:xfrm>
            <a:off x="5364408" y="2383884"/>
            <a:ext cx="2880000"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32"/>
          <p:cNvSpPr txBox="1"/>
          <p:nvPr/>
        </p:nvSpPr>
        <p:spPr>
          <a:xfrm>
            <a:off x="1857919" y="2132856"/>
            <a:ext cx="1595309"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実現にあたっての課題</a:t>
            </a:r>
            <a:endParaRPr kumimoji="1" lang="en-US" altLang="ja-JP" sz="1100"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6327355" y="2137663"/>
            <a:ext cx="1031051" cy="261610"/>
          </a:xfrm>
          <a:prstGeom prst="rect">
            <a:avLst/>
          </a:prstGeom>
          <a:noFill/>
        </p:spPr>
        <p:txBody>
          <a:bodyPr wrap="none" rtlCol="0">
            <a:spAutoFit/>
          </a:bodyPr>
          <a:lstStyle/>
          <a:p>
            <a:r>
              <a:rPr lang="ja-JP" altLang="en-US" sz="1100" dirty="0">
                <a:latin typeface="游ゴシック" panose="020B0400000000000000" pitchFamily="50" charset="-128"/>
                <a:ea typeface="游ゴシック" panose="020B0400000000000000" pitchFamily="50" charset="-128"/>
              </a:rPr>
              <a:t>今後の対応策</a:t>
            </a:r>
            <a:endParaRPr kumimoji="1" lang="en-US" altLang="ja-JP" sz="1100" dirty="0">
              <a:latin typeface="游ゴシック" panose="020B0400000000000000" pitchFamily="50" charset="-128"/>
              <a:ea typeface="游ゴシック" panose="020B0400000000000000" pitchFamily="50" charset="-128"/>
            </a:endParaRPr>
          </a:p>
        </p:txBody>
      </p:sp>
      <p:sp>
        <p:nvSpPr>
          <p:cNvPr id="59" name="正方形/長方形 58"/>
          <p:cNvSpPr/>
          <p:nvPr/>
        </p:nvSpPr>
        <p:spPr bwMode="auto">
          <a:xfrm>
            <a:off x="684798" y="3192081"/>
            <a:ext cx="3311458"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交付した電子データについての原本性の担保</a:t>
            </a:r>
          </a:p>
        </p:txBody>
      </p:sp>
      <p:sp>
        <p:nvSpPr>
          <p:cNvPr id="62" name="正方形/長方形 61"/>
          <p:cNvSpPr/>
          <p:nvPr/>
        </p:nvSpPr>
        <p:spPr bwMode="auto">
          <a:xfrm>
            <a:off x="5004368" y="3192081"/>
            <a:ext cx="3600080" cy="64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電子データの原本性を証明する要件の整理及び技術的な解決策の検討</a:t>
            </a:r>
          </a:p>
        </p:txBody>
      </p:sp>
      <p:sp>
        <p:nvSpPr>
          <p:cNvPr id="65" name="二等辺三角形 64"/>
          <p:cNvSpPr/>
          <p:nvPr/>
        </p:nvSpPr>
        <p:spPr bwMode="auto">
          <a:xfrm rot="5400000">
            <a:off x="4212316" y="2735399"/>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68" name="二等辺三角形 67"/>
          <p:cNvSpPr/>
          <p:nvPr/>
        </p:nvSpPr>
        <p:spPr bwMode="auto">
          <a:xfrm rot="5400000">
            <a:off x="4212316" y="3486630"/>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35" name="正方形/長方形 34"/>
          <p:cNvSpPr/>
          <p:nvPr/>
        </p:nvSpPr>
        <p:spPr bwMode="auto">
          <a:xfrm>
            <a:off x="5004368" y="3900630"/>
            <a:ext cx="3600080" cy="69178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根拠法令と内容の確認及び制度改正への取組み</a:t>
            </a:r>
          </a:p>
        </p:txBody>
      </p:sp>
      <p:sp>
        <p:nvSpPr>
          <p:cNvPr id="41" name="正方形/長方形 40"/>
          <p:cNvSpPr/>
          <p:nvPr/>
        </p:nvSpPr>
        <p:spPr bwMode="auto">
          <a:xfrm>
            <a:off x="684798" y="3900630"/>
            <a:ext cx="3311458" cy="691786"/>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法律や国の定める規則等によって、対面審査や紙書類での申請等が求められている</a:t>
            </a:r>
          </a:p>
        </p:txBody>
      </p:sp>
      <p:sp>
        <p:nvSpPr>
          <p:cNvPr id="42" name="正方形/長方形 41"/>
          <p:cNvSpPr/>
          <p:nvPr/>
        </p:nvSpPr>
        <p:spPr bwMode="auto">
          <a:xfrm>
            <a:off x="684798" y="4652965"/>
            <a:ext cx="3311458" cy="63011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条例や市の定める規則・要項等によって、対面対応や紙書類での申請等が求められている</a:t>
            </a:r>
          </a:p>
        </p:txBody>
      </p:sp>
      <p:sp>
        <p:nvSpPr>
          <p:cNvPr id="47" name="正方形/長方形 46"/>
          <p:cNvSpPr/>
          <p:nvPr/>
        </p:nvSpPr>
        <p:spPr bwMode="auto">
          <a:xfrm>
            <a:off x="5008535" y="5343628"/>
            <a:ext cx="3595913" cy="6347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対面対応を必須としている手続きの運用手順およびその理由を確認し、必要性や代替運用</a:t>
            </a:r>
            <a:r>
              <a:rPr lang="ja-JP" altLang="en-US" sz="1100" dirty="0" smtClean="0">
                <a:latin typeface="游ゴシック" panose="020B0400000000000000" pitchFamily="50" charset="-128"/>
                <a:ea typeface="游ゴシック" panose="020B0400000000000000" pitchFamily="50" charset="-128"/>
              </a:rPr>
              <a:t>方法を</a:t>
            </a:r>
            <a:r>
              <a:rPr lang="ja-JP" altLang="en-US" sz="1100" dirty="0">
                <a:latin typeface="游ゴシック" panose="020B0400000000000000" pitchFamily="50" charset="-128"/>
                <a:ea typeface="游ゴシック" panose="020B0400000000000000" pitchFamily="50" charset="-128"/>
              </a:rPr>
              <a:t>検討</a:t>
            </a:r>
          </a:p>
        </p:txBody>
      </p:sp>
      <p:sp>
        <p:nvSpPr>
          <p:cNvPr id="53" name="正方形/長方形 52"/>
          <p:cNvSpPr/>
          <p:nvPr/>
        </p:nvSpPr>
        <p:spPr bwMode="auto">
          <a:xfrm>
            <a:off x="695886" y="5343628"/>
            <a:ext cx="3300370" cy="634738"/>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運用手順や事務ルール上対面審査や面談等の対面対応が求められている</a:t>
            </a:r>
            <a:endParaRPr lang="en-US" altLang="ja-JP" sz="1100" dirty="0">
              <a:latin typeface="游ゴシック" panose="020B0400000000000000" pitchFamily="50" charset="-128"/>
              <a:ea typeface="游ゴシック" panose="020B0400000000000000" pitchFamily="50" charset="-128"/>
            </a:endParaRPr>
          </a:p>
        </p:txBody>
      </p:sp>
      <p:sp>
        <p:nvSpPr>
          <p:cNvPr id="54" name="正方形/長方形 53"/>
          <p:cNvSpPr/>
          <p:nvPr/>
        </p:nvSpPr>
        <p:spPr bwMode="auto">
          <a:xfrm>
            <a:off x="5004368" y="4652965"/>
            <a:ext cx="3600080" cy="630114"/>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0"/>
              </a:spcBef>
            </a:pPr>
            <a:r>
              <a:rPr lang="ja-JP" altLang="en-US" sz="1100" dirty="0">
                <a:latin typeface="游ゴシック" panose="020B0400000000000000" pitchFamily="50" charset="-128"/>
                <a:ea typeface="游ゴシック" panose="020B0400000000000000" pitchFamily="50" charset="-128"/>
              </a:rPr>
              <a:t>根拠条例と内容の確認及び制度改正への取組み</a:t>
            </a:r>
          </a:p>
        </p:txBody>
      </p:sp>
      <p:sp>
        <p:nvSpPr>
          <p:cNvPr id="55" name="二等辺三角形 54"/>
          <p:cNvSpPr/>
          <p:nvPr/>
        </p:nvSpPr>
        <p:spPr bwMode="auto">
          <a:xfrm rot="5400000">
            <a:off x="4212316" y="4178397"/>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71" name="二等辺三角形 70"/>
          <p:cNvSpPr/>
          <p:nvPr/>
        </p:nvSpPr>
        <p:spPr bwMode="auto">
          <a:xfrm rot="5400000">
            <a:off x="4212316" y="4882035"/>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72" name="二等辺三角形 71"/>
          <p:cNvSpPr/>
          <p:nvPr/>
        </p:nvSpPr>
        <p:spPr bwMode="auto">
          <a:xfrm rot="5400000">
            <a:off x="4212316" y="5585673"/>
            <a:ext cx="648000" cy="180000"/>
          </a:xfrm>
          <a:prstGeom prst="triangle">
            <a:avLst/>
          </a:prstGeom>
          <a:solidFill>
            <a:schemeClr val="bg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sz="1100" dirty="0">
              <a:latin typeface="游ゴシック" panose="020B0400000000000000" pitchFamily="50" charset="-128"/>
              <a:ea typeface="游ゴシック" panose="020B0400000000000000" pitchFamily="50" charset="-128"/>
            </a:endParaRPr>
          </a:p>
        </p:txBody>
      </p:sp>
      <p:sp>
        <p:nvSpPr>
          <p:cNvPr id="23" name="テキスト ボックス 22"/>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35</a:t>
            </a:r>
            <a:endParaRPr kumimoji="1" lang="ja-JP" altLang="en-US" sz="1200" dirty="0"/>
          </a:p>
        </p:txBody>
      </p:sp>
      <p:sp>
        <p:nvSpPr>
          <p:cNvPr id="24" name="タイトル 1"/>
          <p:cNvSpPr>
            <a:spLocks noGrp="1"/>
          </p:cNvSpPr>
          <p:nvPr>
            <p:ph type="title"/>
          </p:nvPr>
        </p:nvSpPr>
        <p:spPr>
          <a:xfrm>
            <a:off x="228204" y="139700"/>
            <a:ext cx="8686800" cy="685800"/>
          </a:xfrm>
        </p:spPr>
        <p:txBody>
          <a:bodyPr/>
          <a:lstStyle/>
          <a:p>
            <a:r>
              <a:rPr lang="ja-JP" altLang="en-US" sz="1600" kern="1200" dirty="0" smtClean="0">
                <a:latin typeface="游ゴシック" panose="020B0400000000000000" pitchFamily="50" charset="-128"/>
                <a:ea typeface="游ゴシック" panose="020B0400000000000000" pitchFamily="50" charset="-128"/>
                <a:cs typeface="+mn-cs"/>
              </a:rPr>
              <a:t>７－４</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次の実現段階に向けた方策　－第３・４段階を実現するための方策</a:t>
            </a:r>
            <a:r>
              <a:rPr lang="ja-JP" altLang="en-US" sz="1600" kern="1200" dirty="0" smtClean="0">
                <a:latin typeface="游ゴシック" panose="020B0400000000000000" pitchFamily="50" charset="-128"/>
                <a:ea typeface="游ゴシック" panose="020B0400000000000000" pitchFamily="50" charset="-128"/>
                <a:cs typeface="+mn-cs"/>
              </a:rPr>
              <a:t>－</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058497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5"/>
            <a:ext cx="8950325" cy="922308"/>
          </a:xfrm>
        </p:spPr>
        <p:txBody>
          <a:bodyPr/>
          <a:lstStyle/>
          <a:p>
            <a:pPr eaLnBrk="1" hangingPunct="1"/>
            <a:r>
              <a:rPr lang="ja-JP" altLang="en-US" sz="1200" dirty="0">
                <a:latin typeface="游ゴシック" panose="020B0400000000000000" pitchFamily="50" charset="-128"/>
                <a:ea typeface="游ゴシック" panose="020B0400000000000000" pitchFamily="50" charset="-128"/>
              </a:rPr>
              <a:t>郵送での申請および交付は、電子申請と</a:t>
            </a:r>
            <a:r>
              <a:rPr lang="ja-JP" altLang="en-US" sz="1200" dirty="0" smtClean="0">
                <a:latin typeface="游ゴシック" panose="020B0400000000000000" pitchFamily="50" charset="-128"/>
                <a:ea typeface="游ゴシック" panose="020B0400000000000000" pitchFamily="50" charset="-128"/>
              </a:rPr>
              <a:t>同様に対面</a:t>
            </a:r>
            <a:r>
              <a:rPr lang="ja-JP" altLang="en-US" sz="1200" dirty="0">
                <a:latin typeface="游ゴシック" panose="020B0400000000000000" pitchFamily="50" charset="-128"/>
                <a:ea typeface="游ゴシック" panose="020B0400000000000000" pitchFamily="50" charset="-128"/>
              </a:rPr>
              <a:t>での対応を行わない手続き手法のため、行政手続きのオンライン化における課題の対応策の検討に向け、郵送申請を実施している手続きの条件やルール等を整理</a:t>
            </a:r>
            <a:r>
              <a:rPr lang="ja-JP" altLang="en-US" sz="1200" dirty="0" smtClean="0">
                <a:latin typeface="游ゴシック" panose="020B0400000000000000" pitchFamily="50" charset="-128"/>
                <a:ea typeface="游ゴシック" panose="020B0400000000000000" pitchFamily="50" charset="-128"/>
              </a:rPr>
              <a:t>した。</a:t>
            </a:r>
            <a:endParaRPr lang="en-US" altLang="ja-JP" sz="1200" dirty="0">
              <a:latin typeface="游ゴシック" panose="020B0400000000000000" pitchFamily="50" charset="-128"/>
              <a:ea typeface="游ゴシック" panose="020B0400000000000000" pitchFamily="50" charset="-128"/>
            </a:endParaRPr>
          </a:p>
        </p:txBody>
      </p:sp>
      <p:sp>
        <p:nvSpPr>
          <p:cNvPr id="5" name="矢印: 五方向 4"/>
          <p:cNvSpPr/>
          <p:nvPr/>
        </p:nvSpPr>
        <p:spPr bwMode="auto">
          <a:xfrm>
            <a:off x="1414534"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受付</a:t>
            </a:r>
          </a:p>
        </p:txBody>
      </p:sp>
      <p:sp>
        <p:nvSpPr>
          <p:cNvPr id="8" name="正方形/長方形 7"/>
          <p:cNvSpPr/>
          <p:nvPr/>
        </p:nvSpPr>
        <p:spPr bwMode="auto">
          <a:xfrm>
            <a:off x="1414534"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申請者と対面しないため、申請者本人の意思に基づく申請かの確認が必要</a:t>
            </a:r>
          </a:p>
        </p:txBody>
      </p:sp>
      <p:sp>
        <p:nvSpPr>
          <p:cNvPr id="9" name="正方形/長方形 8"/>
          <p:cNvSpPr/>
          <p:nvPr/>
        </p:nvSpPr>
        <p:spPr bwMode="auto">
          <a:xfrm>
            <a:off x="3923928"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申請書や添付書類等、提出の事実の確認が必要</a:t>
            </a:r>
          </a:p>
        </p:txBody>
      </p:sp>
      <p:sp>
        <p:nvSpPr>
          <p:cNvPr id="10" name="正方形/長方形 9"/>
          <p:cNvSpPr/>
          <p:nvPr/>
        </p:nvSpPr>
        <p:spPr bwMode="auto">
          <a:xfrm>
            <a:off x="6422436" y="2538270"/>
            <a:ext cx="2412048" cy="1188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smtClean="0">
                <a:latin typeface="游ゴシック" panose="020B0400000000000000" pitchFamily="50" charset="-128"/>
                <a:ea typeface="游ゴシック" panose="020B0400000000000000" pitchFamily="50" charset="-128"/>
              </a:rPr>
              <a:t>交付</a:t>
            </a:r>
            <a:r>
              <a:rPr kumimoji="1" lang="ja-JP" altLang="en-US" sz="1050" dirty="0">
                <a:latin typeface="游ゴシック" panose="020B0400000000000000" pitchFamily="50" charset="-128"/>
                <a:ea typeface="游ゴシック" panose="020B0400000000000000" pitchFamily="50" charset="-128"/>
              </a:rPr>
              <a:t>書類が本人のもとへ到着したかの確認が必要</a:t>
            </a:r>
          </a:p>
        </p:txBody>
      </p:sp>
      <p:sp>
        <p:nvSpPr>
          <p:cNvPr id="11" name="正方形/長方形 10"/>
          <p:cNvSpPr/>
          <p:nvPr/>
        </p:nvSpPr>
        <p:spPr bwMode="auto">
          <a:xfrm>
            <a:off x="323640" y="2538270"/>
            <a:ext cx="1008000" cy="1188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課題</a:t>
            </a:r>
          </a:p>
        </p:txBody>
      </p:sp>
      <p:sp>
        <p:nvSpPr>
          <p:cNvPr id="12" name="正方形/長方形 11"/>
          <p:cNvSpPr/>
          <p:nvPr/>
        </p:nvSpPr>
        <p:spPr bwMode="auto">
          <a:xfrm>
            <a:off x="323640" y="5304614"/>
            <a:ext cx="1008000" cy="540000"/>
          </a:xfrm>
          <a:prstGeom prst="rect">
            <a:avLst/>
          </a:prstGeom>
          <a:solidFill>
            <a:schemeClr val="accent6">
              <a:lumMod val="20000"/>
              <a:lumOff val="80000"/>
            </a:schemeClr>
          </a:solidFill>
          <a:ln w="9525" cap="flat" cmpd="sng" algn="ctr">
            <a:solidFill>
              <a:schemeClr val="bg1">
                <a:lumMod val="50000"/>
              </a:schemeClr>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電子申請での</a:t>
            </a:r>
            <a:endParaRPr kumimoji="1" lang="en-US" altLang="ja-JP" sz="1050" dirty="0">
              <a:latin typeface="游ゴシック" panose="020B0400000000000000" pitchFamily="50" charset="-128"/>
              <a:ea typeface="游ゴシック" panose="020B0400000000000000" pitchFamily="50" charset="-128"/>
            </a:endParaRPr>
          </a:p>
          <a:p>
            <a:pPr algn="ctr">
              <a:spcBef>
                <a:spcPts val="0"/>
              </a:spcBef>
            </a:pPr>
            <a:r>
              <a:rPr kumimoji="1" lang="ja-JP" altLang="en-US" sz="1050" dirty="0">
                <a:latin typeface="游ゴシック" panose="020B0400000000000000" pitchFamily="50" charset="-128"/>
                <a:ea typeface="游ゴシック" panose="020B0400000000000000" pitchFamily="50" charset="-128"/>
              </a:rPr>
              <a:t>留意点</a:t>
            </a:r>
          </a:p>
        </p:txBody>
      </p:sp>
      <p:sp>
        <p:nvSpPr>
          <p:cNvPr id="6" name="テキスト ボックス 5"/>
          <p:cNvSpPr txBox="1"/>
          <p:nvPr/>
        </p:nvSpPr>
        <p:spPr>
          <a:xfrm>
            <a:off x="319693" y="5947992"/>
            <a:ext cx="7225055" cy="230832"/>
          </a:xfrm>
          <a:prstGeom prst="rect">
            <a:avLst/>
          </a:prstGeom>
          <a:noFill/>
        </p:spPr>
        <p:txBody>
          <a:bodyPr wrap="none" rtlCol="0">
            <a:spAutoFit/>
          </a:bodyPr>
          <a:lstStyle/>
          <a:p>
            <a:r>
              <a:rPr kumimoji="1" lang="en-US" altLang="ja-JP" sz="900" dirty="0">
                <a:latin typeface="游ゴシック" panose="020B0400000000000000" pitchFamily="50" charset="-128"/>
                <a:ea typeface="游ゴシック" panose="020B0400000000000000" pitchFamily="50" charset="-128"/>
              </a:rPr>
              <a:t>※</a:t>
            </a:r>
            <a:r>
              <a:rPr lang="ja-JP" altLang="en-US" sz="900" dirty="0">
                <a:latin typeface="游ゴシック" panose="020B0400000000000000" pitchFamily="50" charset="-128"/>
                <a:ea typeface="游ゴシック" panose="020B0400000000000000" pitchFamily="50" charset="-128"/>
              </a:rPr>
              <a:t>上記の</a:t>
            </a:r>
            <a:r>
              <a:rPr kumimoji="1" lang="ja-JP" altLang="en-US" sz="900" dirty="0">
                <a:latin typeface="游ゴシック" panose="020B0400000000000000" pitchFamily="50" charset="-128"/>
                <a:ea typeface="游ゴシック" panose="020B0400000000000000" pitchFamily="50" charset="-128"/>
              </a:rPr>
              <a:t>整理にあたっては、いくつかの業務所管に対して郵送事務に関する調査を実施しており、その調査結果をもとに整理している。</a:t>
            </a:r>
          </a:p>
        </p:txBody>
      </p:sp>
      <p:sp>
        <p:nvSpPr>
          <p:cNvPr id="13" name="正方形/長方形 12"/>
          <p:cNvSpPr/>
          <p:nvPr/>
        </p:nvSpPr>
        <p:spPr bwMode="auto">
          <a:xfrm>
            <a:off x="1414534"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本人のみ持ち得る情報を活用</a:t>
            </a:r>
          </a:p>
        </p:txBody>
      </p:sp>
      <p:sp>
        <p:nvSpPr>
          <p:cNvPr id="14" name="正方形/長方形 13"/>
          <p:cNvSpPr/>
          <p:nvPr/>
        </p:nvSpPr>
        <p:spPr bwMode="auto">
          <a:xfrm>
            <a:off x="3923928"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記録の残る方法で郵送</a:t>
            </a:r>
          </a:p>
        </p:txBody>
      </p:sp>
      <p:sp>
        <p:nvSpPr>
          <p:cNvPr id="15" name="正方形/長方形 14"/>
          <p:cNvSpPr/>
          <p:nvPr/>
        </p:nvSpPr>
        <p:spPr bwMode="auto">
          <a:xfrm>
            <a:off x="6422436" y="5304614"/>
            <a:ext cx="2412048" cy="540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a:spcBef>
                <a:spcPts val="600"/>
              </a:spcBef>
            </a:pPr>
            <a:r>
              <a:rPr kumimoji="1" lang="ja-JP" altLang="en-US" sz="1050" dirty="0">
                <a:latin typeface="游ゴシック" panose="020B0400000000000000" pitchFamily="50" charset="-128"/>
                <a:ea typeface="游ゴシック" panose="020B0400000000000000" pitchFamily="50" charset="-128"/>
              </a:rPr>
              <a:t>記録の残る方法で交付</a:t>
            </a:r>
            <a:endParaRPr kumimoji="1" lang="en-US" altLang="ja-JP" sz="1050" dirty="0">
              <a:latin typeface="游ゴシック" panose="020B0400000000000000" pitchFamily="50" charset="-128"/>
              <a:ea typeface="游ゴシック" panose="020B0400000000000000" pitchFamily="50" charset="-128"/>
            </a:endParaRPr>
          </a:p>
          <a:p>
            <a:pPr>
              <a:spcBef>
                <a:spcPts val="600"/>
              </a:spcBef>
            </a:pPr>
            <a:r>
              <a:rPr lang="ja-JP" altLang="en-US" sz="1050" dirty="0">
                <a:latin typeface="游ゴシック" panose="020B0400000000000000" pitchFamily="50" charset="-128"/>
                <a:ea typeface="游ゴシック" panose="020B0400000000000000" pitchFamily="50" charset="-128"/>
              </a:rPr>
              <a:t>確実な住所情報を活用</a:t>
            </a:r>
            <a:endParaRPr kumimoji="1" lang="en-US" altLang="ja-JP" sz="1050" dirty="0">
              <a:latin typeface="游ゴシック" panose="020B0400000000000000" pitchFamily="50" charset="-128"/>
              <a:ea typeface="游ゴシック" panose="020B0400000000000000" pitchFamily="50" charset="-128"/>
            </a:endParaRPr>
          </a:p>
        </p:txBody>
      </p:sp>
      <p:sp>
        <p:nvSpPr>
          <p:cNvPr id="16" name="正方形/長方形 15"/>
          <p:cNvSpPr/>
          <p:nvPr/>
        </p:nvSpPr>
        <p:spPr bwMode="auto">
          <a:xfrm>
            <a:off x="323640" y="3813442"/>
            <a:ext cx="1008000" cy="1404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現行の</a:t>
            </a:r>
            <a:endParaRPr kumimoji="1" lang="en-US" altLang="ja-JP" sz="1050" dirty="0">
              <a:latin typeface="游ゴシック" panose="020B0400000000000000" pitchFamily="50" charset="-128"/>
              <a:ea typeface="游ゴシック" panose="020B0400000000000000" pitchFamily="50" charset="-128"/>
            </a:endParaRPr>
          </a:p>
          <a:p>
            <a:pPr algn="ctr">
              <a:spcBef>
                <a:spcPts val="0"/>
              </a:spcBef>
            </a:pPr>
            <a:r>
              <a:rPr kumimoji="1" lang="ja-JP" altLang="en-US" sz="1050" dirty="0">
                <a:latin typeface="游ゴシック" panose="020B0400000000000000" pitchFamily="50" charset="-128"/>
                <a:ea typeface="游ゴシック" panose="020B0400000000000000" pitchFamily="50" charset="-128"/>
              </a:rPr>
              <a:t>対応内容</a:t>
            </a:r>
          </a:p>
        </p:txBody>
      </p:sp>
      <p:sp>
        <p:nvSpPr>
          <p:cNvPr id="17" name="正方形/長方形 16"/>
          <p:cNvSpPr/>
          <p:nvPr/>
        </p:nvSpPr>
        <p:spPr bwMode="auto">
          <a:xfrm>
            <a:off x="1414534"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市が本人住所へ郵送した申請書による申請（返送）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本人確認資料等のコピーの同封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住民票等の本人のみ取得可能な書類の同封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申請書への押印、署名</a:t>
            </a:r>
          </a:p>
        </p:txBody>
      </p:sp>
      <p:sp>
        <p:nvSpPr>
          <p:cNvPr id="18" name="正方形/長方形 17"/>
          <p:cNvSpPr/>
          <p:nvPr/>
        </p:nvSpPr>
        <p:spPr bwMode="auto">
          <a:xfrm>
            <a:off x="3923928"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簡易書留での郵送</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電話等での口頭確認</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訪問調査などのタイミングで確認</a:t>
            </a:r>
          </a:p>
        </p:txBody>
      </p:sp>
      <p:sp>
        <p:nvSpPr>
          <p:cNvPr id="19" name="正方形/長方形 18"/>
          <p:cNvSpPr/>
          <p:nvPr/>
        </p:nvSpPr>
        <p:spPr bwMode="auto">
          <a:xfrm>
            <a:off x="6422436" y="3813442"/>
            <a:ext cx="2412048" cy="140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wrap="square" lIns="72000" rIns="72000" rtlCol="0" anchor="ctr"/>
          <a:lstStyle/>
          <a:p>
            <a:pPr marL="85725" indent="-85725">
              <a:spcBef>
                <a:spcPts val="600"/>
              </a:spcBef>
              <a:buFont typeface="Arial" panose="020B0604020202020204" pitchFamily="34" charset="0"/>
              <a:buChar char="•"/>
            </a:pPr>
            <a:r>
              <a:rPr lang="ja-JP" altLang="en-US" sz="1050" dirty="0" smtClean="0">
                <a:latin typeface="游ゴシック" panose="020B0400000000000000" pitchFamily="50" charset="-128"/>
                <a:ea typeface="游ゴシック" panose="020B0400000000000000" pitchFamily="50" charset="-128"/>
              </a:rPr>
              <a:t>本人の</a:t>
            </a:r>
            <a:r>
              <a:rPr lang="ja-JP" altLang="en-US" sz="1050" dirty="0">
                <a:latin typeface="游ゴシック" panose="020B0400000000000000" pitchFamily="50" charset="-128"/>
                <a:ea typeface="游ゴシック" panose="020B0400000000000000" pitchFamily="50" charset="-128"/>
              </a:rPr>
              <a:t>住所への返送</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申請者の作成する返信用封筒を使用</a:t>
            </a: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特定記録で郵送</a:t>
            </a:r>
            <a:endParaRPr lang="en-US" altLang="ja-JP" sz="1050" dirty="0">
              <a:latin typeface="游ゴシック" panose="020B0400000000000000" pitchFamily="50" charset="-128"/>
              <a:ea typeface="游ゴシック" panose="020B0400000000000000" pitchFamily="50" charset="-128"/>
            </a:endParaRPr>
          </a:p>
          <a:p>
            <a:pPr marL="85725" indent="-85725">
              <a:spcBef>
                <a:spcPts val="600"/>
              </a:spcBef>
              <a:buFont typeface="Arial" panose="020B0604020202020204" pitchFamily="34" charset="0"/>
              <a:buChar char="•"/>
            </a:pPr>
            <a:r>
              <a:rPr lang="ja-JP" altLang="en-US" sz="1050" dirty="0">
                <a:latin typeface="游ゴシック" panose="020B0400000000000000" pitchFamily="50" charset="-128"/>
                <a:ea typeface="游ゴシック" panose="020B0400000000000000" pitchFamily="50" charset="-128"/>
              </a:rPr>
              <a:t>電話等での口頭確認</a:t>
            </a:r>
            <a:endParaRPr lang="en-US" altLang="ja-JP" sz="1050" dirty="0">
              <a:latin typeface="游ゴシック" panose="020B0400000000000000" pitchFamily="50" charset="-128"/>
              <a:ea typeface="游ゴシック" panose="020B0400000000000000" pitchFamily="50" charset="-128"/>
            </a:endParaRPr>
          </a:p>
        </p:txBody>
      </p:sp>
      <p:sp>
        <p:nvSpPr>
          <p:cNvPr id="24" name="矢印: 五方向 23"/>
          <p:cNvSpPr/>
          <p:nvPr/>
        </p:nvSpPr>
        <p:spPr bwMode="auto">
          <a:xfrm>
            <a:off x="3923928"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050" dirty="0">
                <a:latin typeface="游ゴシック" panose="020B0400000000000000" pitchFamily="50" charset="-128"/>
                <a:ea typeface="游ゴシック" panose="020B0400000000000000" pitchFamily="50" charset="-128"/>
              </a:rPr>
              <a:t>申請・処理</a:t>
            </a:r>
          </a:p>
        </p:txBody>
      </p:sp>
      <p:sp>
        <p:nvSpPr>
          <p:cNvPr id="25" name="矢印: 五方向 24"/>
          <p:cNvSpPr/>
          <p:nvPr/>
        </p:nvSpPr>
        <p:spPr bwMode="auto">
          <a:xfrm>
            <a:off x="6422436" y="2094861"/>
            <a:ext cx="2412048" cy="360000"/>
          </a:xfrm>
          <a:prstGeom prst="homePlate">
            <a:avLst>
              <a:gd name="adj" fmla="val 32740"/>
            </a:avLst>
          </a:prstGeom>
          <a:solidFill>
            <a:schemeClr val="accent5">
              <a:lumMod val="90000"/>
            </a:schemeClr>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050" dirty="0">
                <a:latin typeface="游ゴシック" panose="020B0400000000000000" pitchFamily="50" charset="-128"/>
                <a:ea typeface="游ゴシック" panose="020B0400000000000000" pitchFamily="50" charset="-128"/>
              </a:rPr>
              <a:t>交付</a:t>
            </a:r>
            <a:endParaRPr kumimoji="1" lang="ja-JP" altLang="en-US" sz="1050" dirty="0">
              <a:latin typeface="游ゴシック" panose="020B0400000000000000" pitchFamily="50" charset="-128"/>
              <a:ea typeface="游ゴシック" panose="020B0400000000000000" pitchFamily="50" charset="-128"/>
            </a:endParaRPr>
          </a:p>
        </p:txBody>
      </p:sp>
      <p:sp>
        <p:nvSpPr>
          <p:cNvPr id="2" name="テキスト ボックス 1"/>
          <p:cNvSpPr txBox="1"/>
          <p:nvPr/>
        </p:nvSpPr>
        <p:spPr>
          <a:xfrm>
            <a:off x="2677740" y="1700808"/>
            <a:ext cx="3852337" cy="261610"/>
          </a:xfrm>
          <a:prstGeom prst="rect">
            <a:avLst/>
          </a:prstGeom>
          <a:noFill/>
        </p:spPr>
        <p:txBody>
          <a:bodyPr wrap="none" rtlCol="0">
            <a:spAutoFit/>
          </a:bodyPr>
          <a:lstStyle/>
          <a:p>
            <a:r>
              <a:rPr kumimoji="1" lang="ja-JP" altLang="en-US" sz="1100" dirty="0">
                <a:solidFill>
                  <a:sysClr val="windowText" lastClr="000000"/>
                </a:solidFill>
                <a:latin typeface="游ゴシック" panose="020B0400000000000000" pitchFamily="50" charset="-128"/>
                <a:ea typeface="游ゴシック" panose="020B0400000000000000" pitchFamily="50" charset="-128"/>
              </a:rPr>
              <a:t>郵送申請・交付における課題と現行運用における対応内容</a:t>
            </a:r>
          </a:p>
        </p:txBody>
      </p:sp>
      <p:cxnSp>
        <p:nvCxnSpPr>
          <p:cNvPr id="21" name="直線コネクタ 20"/>
          <p:cNvCxnSpPr/>
          <p:nvPr/>
        </p:nvCxnSpPr>
        <p:spPr bwMode="auto">
          <a:xfrm>
            <a:off x="323640" y="1962418"/>
            <a:ext cx="851084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テキスト ボックス 21"/>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36</a:t>
            </a:r>
            <a:endParaRPr kumimoji="1" lang="ja-JP" altLang="en-US" sz="1200" dirty="0"/>
          </a:p>
        </p:txBody>
      </p:sp>
      <p:sp>
        <p:nvSpPr>
          <p:cNvPr id="26"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en-US" altLang="ja-JP" sz="1600" kern="1200" dirty="0" smtClean="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参考</a:t>
            </a:r>
            <a:r>
              <a:rPr lang="en-US" altLang="ja-JP" sz="1600" kern="1200" dirty="0">
                <a:latin typeface="游ゴシック" panose="020B0400000000000000" pitchFamily="50" charset="-128"/>
                <a:ea typeface="游ゴシック" panose="020B0400000000000000" pitchFamily="50" charset="-128"/>
                <a:cs typeface="+mn-cs"/>
              </a:rPr>
              <a:t>】</a:t>
            </a:r>
            <a:r>
              <a:rPr lang="ja-JP" altLang="en-US" sz="1600" kern="1200" dirty="0">
                <a:latin typeface="游ゴシック" panose="020B0400000000000000" pitchFamily="50" charset="-128"/>
                <a:ea typeface="游ゴシック" panose="020B0400000000000000" pitchFamily="50" charset="-128"/>
                <a:cs typeface="+mn-cs"/>
              </a:rPr>
              <a:t>郵送交付の</a:t>
            </a:r>
            <a:r>
              <a:rPr lang="ja-JP" altLang="en-US" sz="1600" kern="1200" dirty="0" smtClean="0">
                <a:latin typeface="游ゴシック" panose="020B0400000000000000" pitchFamily="50" charset="-128"/>
                <a:ea typeface="游ゴシック" panose="020B0400000000000000" pitchFamily="50" charset="-128"/>
                <a:cs typeface="+mn-cs"/>
              </a:rPr>
              <a:t>考え方</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734335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9512" y="260648"/>
            <a:ext cx="7056437" cy="431800"/>
          </a:xfrm>
          <a:prstGeom prst="parallelogram">
            <a:avLst>
              <a:gd name="adj" fmla="val 118025"/>
            </a:avLst>
          </a:prstGeom>
          <a:solidFill>
            <a:schemeClr val="bg1"/>
          </a:solidFill>
          <a:ln>
            <a:noFill/>
          </a:ln>
          <a:effectLst>
            <a:outerShdw dist="136783" dir="9491915" algn="ctr" rotWithShape="0">
              <a:schemeClr val="bg2"/>
            </a:outerShdw>
          </a:effectLst>
          <a:extLst>
            <a:ext uri="{91240B29-F687-4F45-9708-019B960494DF}">
              <a14:hiddenLine xmlns:a14="http://schemas.microsoft.com/office/drawing/2010/main" w="12700" algn="ctr">
                <a:solidFill>
                  <a:srgbClr val="000000"/>
                </a:solidFill>
                <a:miter lim="800000"/>
                <a:headEnd/>
                <a:tailEnd type="none" w="med" len="sm"/>
              </a14:hiddenLine>
            </a:ext>
          </a:extLst>
        </p:spPr>
        <p:txBody>
          <a:bodyPr wrap="none" lIns="90000" tIns="46800" rIns="90000" bIns="46800" anchor="ctr"/>
          <a:lstStyle/>
          <a:p>
            <a:pPr eaLnBrk="0" hangingPunct="0"/>
            <a:r>
              <a:rPr lang="ja-JP" altLang="en-US" sz="1800" b="1" dirty="0">
                <a:solidFill>
                  <a:schemeClr val="bg2"/>
                </a:solidFill>
                <a:latin typeface="游ゴシック" panose="020B0400000000000000" pitchFamily="50" charset="-128"/>
                <a:ea typeface="游ゴシック" panose="020B0400000000000000" pitchFamily="50" charset="-128"/>
              </a:rPr>
              <a:t>８</a:t>
            </a:r>
            <a:r>
              <a:rPr lang="ja-JP" altLang="en-US" sz="1800" b="1" dirty="0" smtClean="0">
                <a:solidFill>
                  <a:schemeClr val="bg2"/>
                </a:solidFill>
                <a:latin typeface="游ゴシック" panose="020B0400000000000000" pitchFamily="50" charset="-128"/>
                <a:ea typeface="游ゴシック" panose="020B0400000000000000" pitchFamily="50" charset="-128"/>
              </a:rPr>
              <a:t>．本取組みの効果について</a:t>
            </a:r>
            <a:endParaRPr kumimoji="0" lang="ja-JP" altLang="en-US" sz="1800" b="1" dirty="0">
              <a:solidFill>
                <a:schemeClr val="bg2"/>
              </a:solidFill>
              <a:latin typeface="游ゴシック" panose="020B0400000000000000" pitchFamily="50" charset="-128"/>
              <a:ea typeface="游ゴシック" panose="020B0400000000000000" pitchFamily="50" charset="-128"/>
            </a:endParaRPr>
          </a:p>
        </p:txBody>
      </p:sp>
      <p:sp>
        <p:nvSpPr>
          <p:cNvPr id="6" name="コンテンツ プレースホルダー 2"/>
          <p:cNvSpPr>
            <a:spLocks noGrp="1"/>
          </p:cNvSpPr>
          <p:nvPr>
            <p:ph idx="1"/>
          </p:nvPr>
        </p:nvSpPr>
        <p:spPr>
          <a:xfrm>
            <a:off x="0" y="981076"/>
            <a:ext cx="9144000" cy="865394"/>
          </a:xfrm>
          <a:solidFill>
            <a:schemeClr val="bg1"/>
          </a:solidFill>
          <a:ln w="9525" cap="flat" cmpd="sng" algn="ctr">
            <a:noFill/>
            <a:prstDash val="solid"/>
            <a:round/>
            <a:headEnd type="none" w="med" len="med"/>
            <a:tailEnd type="none" w="med" len="med"/>
          </a:ln>
          <a:effectLst/>
        </p:spPr>
        <p:txBody>
          <a:bodyPr wrap="square" lIns="72000" rIns="72000" rtlCol="0" anchor="ctr"/>
          <a:lstStyle/>
          <a:p>
            <a:pPr marL="0" indent="0">
              <a:spcBef>
                <a:spcPct val="0"/>
              </a:spcBef>
              <a:buNone/>
            </a:pPr>
            <a:r>
              <a:rPr lang="ja-JP" altLang="en-US" sz="2400" kern="1200" dirty="0">
                <a:latin typeface="游ゴシック" panose="020B0400000000000000" pitchFamily="50" charset="-128"/>
                <a:ea typeface="游ゴシック" panose="020B0400000000000000" pitchFamily="50" charset="-128"/>
              </a:rPr>
              <a:t>　</a:t>
            </a:r>
            <a:r>
              <a:rPr lang="ja-JP" altLang="en-US" sz="2400" kern="1200" dirty="0" smtClean="0">
                <a:latin typeface="游ゴシック" panose="020B0400000000000000" pitchFamily="50" charset="-128"/>
                <a:ea typeface="游ゴシック" panose="020B0400000000000000" pitchFamily="50" charset="-128"/>
              </a:rPr>
              <a:t>本取組みでは、市民</a:t>
            </a:r>
            <a:r>
              <a:rPr lang="ja-JP" altLang="en-US" sz="2400" kern="1200" dirty="0">
                <a:latin typeface="游ゴシック" panose="020B0400000000000000" pitchFamily="50" charset="-128"/>
                <a:ea typeface="游ゴシック" panose="020B0400000000000000" pitchFamily="50" charset="-128"/>
              </a:rPr>
              <a:t>の利便性</a:t>
            </a:r>
            <a:r>
              <a:rPr lang="ja-JP" altLang="en-US" sz="2400" kern="1200" dirty="0" smtClean="0">
                <a:latin typeface="游ゴシック" panose="020B0400000000000000" pitchFamily="50" charset="-128"/>
                <a:ea typeface="游ゴシック" panose="020B0400000000000000" pitchFamily="50" charset="-128"/>
              </a:rPr>
              <a:t>向上とともに、本市の業務負荷軽減などの効果が</a:t>
            </a:r>
            <a:r>
              <a:rPr lang="ja-JP" altLang="en-US" sz="2400" kern="1200" dirty="0">
                <a:latin typeface="游ゴシック" panose="020B0400000000000000" pitchFamily="50" charset="-128"/>
                <a:ea typeface="游ゴシック" panose="020B0400000000000000" pitchFamily="50" charset="-128"/>
              </a:rPr>
              <a:t>期待できる。</a:t>
            </a:r>
            <a:endParaRPr lang="en-US" altLang="ja-JP" sz="2400" kern="1200" dirty="0">
              <a:latin typeface="游ゴシック" panose="020B0400000000000000" pitchFamily="50" charset="-128"/>
              <a:ea typeface="游ゴシック" panose="020B0400000000000000" pitchFamily="50" charset="-128"/>
            </a:endParaRPr>
          </a:p>
        </p:txBody>
      </p:sp>
      <p:pic>
        <p:nvPicPr>
          <p:cNvPr id="95" name="Picture 13" descr="MC90020261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2767" y="4251642"/>
            <a:ext cx="1558506" cy="114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964" y="464507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388" y="464507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4"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812" y="4659945"/>
            <a:ext cx="504056" cy="5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円/楕円 98"/>
          <p:cNvSpPr/>
          <p:nvPr/>
        </p:nvSpPr>
        <p:spPr bwMode="auto">
          <a:xfrm>
            <a:off x="6524778" y="4988892"/>
            <a:ext cx="2367702"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solidFill>
                  <a:srgbClr val="FF0000"/>
                </a:solidFill>
                <a:latin typeface="游ゴシック" panose="020B0400000000000000" pitchFamily="50" charset="-128"/>
                <a:ea typeface="游ゴシック" panose="020B0400000000000000" pitchFamily="50" charset="-128"/>
              </a:rPr>
              <a:t>業務の負荷軽減</a:t>
            </a:r>
            <a:endParaRPr kumimoji="1" lang="en-US" altLang="ja-JP" sz="2000" dirty="0" smtClean="0">
              <a:solidFill>
                <a:srgbClr val="FF0000"/>
              </a:solidFill>
              <a:latin typeface="游ゴシック" panose="020B0400000000000000" pitchFamily="50" charset="-128"/>
              <a:ea typeface="游ゴシック" panose="020B0400000000000000" pitchFamily="50" charset="-128"/>
            </a:endParaRPr>
          </a:p>
          <a:p>
            <a:pPr algn="ctr">
              <a:spcBef>
                <a:spcPts val="0"/>
              </a:spcBef>
            </a:pPr>
            <a:r>
              <a:rPr lang="ja-JP" altLang="en-US" sz="2000" dirty="0">
                <a:solidFill>
                  <a:srgbClr val="FF0000"/>
                </a:solidFill>
                <a:latin typeface="游ゴシック" panose="020B0400000000000000" pitchFamily="50" charset="-128"/>
                <a:ea typeface="游ゴシック" panose="020B0400000000000000" pitchFamily="50" charset="-128"/>
              </a:rPr>
              <a:t>業務</a:t>
            </a:r>
            <a:r>
              <a:rPr lang="ja-JP" altLang="en-US" sz="2000" dirty="0" smtClean="0">
                <a:solidFill>
                  <a:srgbClr val="FF0000"/>
                </a:solidFill>
                <a:latin typeface="游ゴシック" panose="020B0400000000000000" pitchFamily="50" charset="-128"/>
                <a:ea typeface="游ゴシック" panose="020B0400000000000000" pitchFamily="50" charset="-128"/>
              </a:rPr>
              <a:t>の</a:t>
            </a:r>
            <a:r>
              <a:rPr lang="ja-JP" altLang="en-US" sz="2000" dirty="0">
                <a:solidFill>
                  <a:srgbClr val="FF0000"/>
                </a:solidFill>
                <a:latin typeface="游ゴシック" panose="020B0400000000000000" pitchFamily="50" charset="-128"/>
                <a:ea typeface="游ゴシック" panose="020B0400000000000000" pitchFamily="50" charset="-128"/>
              </a:rPr>
              <a:t>効率化</a:t>
            </a:r>
            <a:endParaRPr kumimoji="1" lang="ja-JP" altLang="en-US" sz="2000" dirty="0">
              <a:solidFill>
                <a:srgbClr val="FF0000"/>
              </a:solidFill>
              <a:latin typeface="游ゴシック" panose="020B0400000000000000" pitchFamily="50" charset="-128"/>
              <a:ea typeface="游ゴシック" panose="020B0400000000000000" pitchFamily="50" charset="-128"/>
            </a:endParaRPr>
          </a:p>
        </p:txBody>
      </p:sp>
      <p:sp>
        <p:nvSpPr>
          <p:cNvPr id="3" name="フローチャート: 処理 2"/>
          <p:cNvSpPr/>
          <p:nvPr/>
        </p:nvSpPr>
        <p:spPr bwMode="auto">
          <a:xfrm>
            <a:off x="179512" y="1988840"/>
            <a:ext cx="3339558" cy="4176464"/>
          </a:xfrm>
          <a:prstGeom prst="flowChartProcess">
            <a:avLst/>
          </a:prstGeom>
          <a:solidFill>
            <a:schemeClr val="accent5"/>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p>
        </p:txBody>
      </p:sp>
      <p:sp>
        <p:nvSpPr>
          <p:cNvPr id="5" name="フローチャート: 処理 4"/>
          <p:cNvSpPr/>
          <p:nvPr/>
        </p:nvSpPr>
        <p:spPr bwMode="auto">
          <a:xfrm>
            <a:off x="409702" y="2455725"/>
            <a:ext cx="3011077" cy="2462365"/>
          </a:xfrm>
          <a:prstGeom prst="flowChartProcess">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1600" dirty="0" smtClean="0">
                <a:latin typeface="游ゴシック" panose="020B0400000000000000" pitchFamily="50" charset="-128"/>
                <a:ea typeface="游ゴシック" panose="020B0400000000000000" pitchFamily="50" charset="-128"/>
              </a:rPr>
              <a:t>次期電子申請システムの導入</a:t>
            </a:r>
            <a:endParaRPr kumimoji="1" lang="ja-JP" altLang="en-US" sz="1600" dirty="0">
              <a:latin typeface="游ゴシック" panose="020B0400000000000000" pitchFamily="50" charset="-128"/>
              <a:ea typeface="游ゴシック" panose="020B0400000000000000" pitchFamily="50" charset="-128"/>
            </a:endParaRPr>
          </a:p>
        </p:txBody>
      </p:sp>
      <p:sp>
        <p:nvSpPr>
          <p:cNvPr id="104" name="フローチャート: 処理 103"/>
          <p:cNvSpPr/>
          <p:nvPr/>
        </p:nvSpPr>
        <p:spPr bwMode="auto">
          <a:xfrm>
            <a:off x="409702" y="5045940"/>
            <a:ext cx="3011077" cy="991515"/>
          </a:xfrm>
          <a:prstGeom prst="flowChartProcess">
            <a:avLst/>
          </a:prstGeom>
          <a:solidFill>
            <a:schemeClr val="bg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kumimoji="1" lang="en-US" altLang="ja-JP" sz="1600" dirty="0" smtClean="0">
                <a:latin typeface="游ゴシック" panose="020B0400000000000000" pitchFamily="50" charset="-128"/>
                <a:ea typeface="游ゴシック" panose="020B0400000000000000" pitchFamily="50" charset="-128"/>
              </a:rPr>
              <a:t>BPR</a:t>
            </a:r>
            <a:r>
              <a:rPr kumimoji="1" lang="ja-JP" altLang="en-US" sz="1600" dirty="0" smtClean="0">
                <a:latin typeface="游ゴシック" panose="020B0400000000000000" pitchFamily="50" charset="-128"/>
                <a:ea typeface="游ゴシック" panose="020B0400000000000000" pitchFamily="50" charset="-128"/>
              </a:rPr>
              <a:t>による業務の見直し</a:t>
            </a:r>
            <a:endParaRPr kumimoji="1" lang="ja-JP" altLang="en-US" sz="1600" dirty="0">
              <a:latin typeface="游ゴシック" panose="020B0400000000000000" pitchFamily="50" charset="-128"/>
              <a:ea typeface="游ゴシック" panose="020B0400000000000000" pitchFamily="50" charset="-128"/>
            </a:endParaRPr>
          </a:p>
        </p:txBody>
      </p:sp>
      <p:sp>
        <p:nvSpPr>
          <p:cNvPr id="105" name="フローチャート: 処理 104"/>
          <p:cNvSpPr/>
          <p:nvPr/>
        </p:nvSpPr>
        <p:spPr bwMode="auto">
          <a:xfrm>
            <a:off x="343752" y="2222424"/>
            <a:ext cx="3011077" cy="110289"/>
          </a:xfrm>
          <a:prstGeom prst="flowChartProcess">
            <a:avLst/>
          </a:prstGeom>
          <a:solidFill>
            <a:schemeClr val="accent5"/>
          </a:solidFill>
          <a:ln w="9525" cap="flat" cmpd="sng" algn="ctr">
            <a:no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latin typeface="游ゴシック" panose="020B0400000000000000" pitchFamily="50" charset="-128"/>
                <a:ea typeface="游ゴシック" panose="020B0400000000000000" pitchFamily="50" charset="-128"/>
              </a:rPr>
              <a:t>本取組み</a:t>
            </a:r>
            <a:endParaRPr kumimoji="1" lang="ja-JP" altLang="en-US" sz="2000" dirty="0">
              <a:latin typeface="游ゴシック" panose="020B0400000000000000" pitchFamily="50" charset="-128"/>
              <a:ea typeface="游ゴシック" panose="020B0400000000000000" pitchFamily="50" charset="-128"/>
            </a:endParaRPr>
          </a:p>
        </p:txBody>
      </p:sp>
      <p:sp>
        <p:nvSpPr>
          <p:cNvPr id="101" name="右矢印 100"/>
          <p:cNvSpPr/>
          <p:nvPr/>
        </p:nvSpPr>
        <p:spPr bwMode="auto">
          <a:xfrm>
            <a:off x="3192035" y="5149891"/>
            <a:ext cx="3230525" cy="1015413"/>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業務</a:t>
            </a:r>
            <a:r>
              <a:rPr lang="ja-JP" altLang="en-US" sz="1800" dirty="0">
                <a:latin typeface="游ゴシック" panose="020B0400000000000000" pitchFamily="50" charset="-128"/>
                <a:ea typeface="游ゴシック" panose="020B0400000000000000" pitchFamily="50" charset="-128"/>
              </a:rPr>
              <a:t>改革</a:t>
            </a:r>
          </a:p>
        </p:txBody>
      </p:sp>
      <p:sp>
        <p:nvSpPr>
          <p:cNvPr id="100" name="右矢印 99"/>
          <p:cNvSpPr/>
          <p:nvPr/>
        </p:nvSpPr>
        <p:spPr bwMode="auto">
          <a:xfrm>
            <a:off x="3187739" y="4117098"/>
            <a:ext cx="3226332" cy="968868"/>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情報</a:t>
            </a:r>
            <a:r>
              <a:rPr lang="ja-JP" altLang="en-US" sz="1800" dirty="0">
                <a:latin typeface="游ゴシック" panose="020B0400000000000000" pitchFamily="50" charset="-128"/>
                <a:ea typeface="游ゴシック" panose="020B0400000000000000" pitchFamily="50" charset="-128"/>
              </a:rPr>
              <a:t>の</a:t>
            </a:r>
            <a:r>
              <a:rPr lang="ja-JP" altLang="en-US" sz="1800" dirty="0" smtClean="0">
                <a:latin typeface="游ゴシック" panose="020B0400000000000000" pitchFamily="50" charset="-128"/>
                <a:ea typeface="游ゴシック" panose="020B0400000000000000" pitchFamily="50" charset="-128"/>
              </a:rPr>
              <a:t>電子化</a:t>
            </a:r>
            <a:endParaRPr lang="ja-JP" altLang="en-US" sz="1800" dirty="0">
              <a:latin typeface="游ゴシック" panose="020B0400000000000000" pitchFamily="50" charset="-128"/>
              <a:ea typeface="游ゴシック" panose="020B0400000000000000" pitchFamily="50" charset="-128"/>
            </a:endParaRPr>
          </a:p>
        </p:txBody>
      </p:sp>
      <p:sp>
        <p:nvSpPr>
          <p:cNvPr id="106" name="右矢印 105"/>
          <p:cNvSpPr/>
          <p:nvPr/>
        </p:nvSpPr>
        <p:spPr bwMode="auto">
          <a:xfrm>
            <a:off x="3196228" y="2388124"/>
            <a:ext cx="3226332" cy="968868"/>
          </a:xfrm>
          <a:prstGeom prst="rightArrow">
            <a:avLst/>
          </a:prstGeom>
          <a:solidFill>
            <a:schemeClr val="accent1"/>
          </a:solidFill>
          <a:ln w="9525" cap="flat" cmpd="sng" algn="ctr">
            <a:solidFill>
              <a:schemeClr val="tx1"/>
            </a:solidFill>
            <a:prstDash val="solid"/>
            <a:round/>
            <a:headEnd type="none" w="med" len="med"/>
            <a:tailEnd type="none" w="med" len="med"/>
          </a:ln>
          <a:effectLst/>
          <a:extLst/>
        </p:spPr>
        <p:txBody>
          <a:bodyPr wrap="none" lIns="72000" rIns="72000" rtlCol="0" anchor="ctr"/>
          <a:lstStyle/>
          <a:p>
            <a:pPr algn="ctr">
              <a:spcBef>
                <a:spcPts val="0"/>
              </a:spcBef>
            </a:pPr>
            <a:r>
              <a:rPr lang="ja-JP" altLang="en-US" sz="1800" dirty="0" smtClean="0">
                <a:latin typeface="游ゴシック" panose="020B0400000000000000" pitchFamily="50" charset="-128"/>
                <a:ea typeface="游ゴシック" panose="020B0400000000000000" pitchFamily="50" charset="-128"/>
              </a:rPr>
              <a:t>手続きのオンライン化</a:t>
            </a:r>
            <a:endParaRPr lang="ja-JP" altLang="en-US" sz="1800" dirty="0">
              <a:latin typeface="游ゴシック" panose="020B0400000000000000" pitchFamily="50" charset="-128"/>
              <a:ea typeface="游ゴシック" panose="020B0400000000000000" pitchFamily="50" charset="-128"/>
            </a:endParaRPr>
          </a:p>
        </p:txBody>
      </p:sp>
      <p:sp>
        <p:nvSpPr>
          <p:cNvPr id="107" name="上矢印 79"/>
          <p:cNvSpPr/>
          <p:nvPr/>
        </p:nvSpPr>
        <p:spPr bwMode="auto">
          <a:xfrm>
            <a:off x="7092280" y="1806280"/>
            <a:ext cx="1897427" cy="1017405"/>
          </a:xfrm>
          <a:prstGeom prst="upArrow">
            <a:avLst>
              <a:gd name="adj1" fmla="val 75581"/>
              <a:gd name="adj2" fmla="val 50000"/>
            </a:avLst>
          </a:prstGeom>
          <a:solidFill>
            <a:sysClr val="window" lastClr="FFFFFF"/>
          </a:solidFill>
          <a:ln w="12700"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
                <a:srgbClr val="FFCC66"/>
              </a:buClr>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08" name="直方体 107"/>
          <p:cNvSpPr/>
          <p:nvPr/>
        </p:nvSpPr>
        <p:spPr bwMode="auto">
          <a:xfrm>
            <a:off x="7470731" y="2339865"/>
            <a:ext cx="520985" cy="434811"/>
          </a:xfrm>
          <a:prstGeom prst="cube">
            <a:avLst>
              <a:gd name="adj" fmla="val 55094"/>
            </a:avLst>
          </a:prstGeom>
          <a:solidFill>
            <a:srgbClr val="FFFFFF"/>
          </a:solidFill>
          <a:ln w="9525" cap="flat" cmpd="sng" algn="ctr">
            <a:solidFill>
              <a:srgbClr val="000000">
                <a:lumMod val="50000"/>
                <a:lumOff val="50000"/>
              </a:srgb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0" lang="ja-JP" altLang="en-US" sz="100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endParaRPr>
          </a:p>
        </p:txBody>
      </p:sp>
      <p:pic>
        <p:nvPicPr>
          <p:cNvPr id="109" name="Picture 282" descr="j042895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60000" flipH="1">
            <a:off x="7464279" y="2167414"/>
            <a:ext cx="415925" cy="388937"/>
          </a:xfrm>
          <a:prstGeom prst="rect">
            <a:avLst/>
          </a:prstGeom>
          <a:noFill/>
          <a:extLst>
            <a:ext uri="{909E8E84-426E-40DD-AFC4-6F175D3DCCD1}">
              <a14:hiddenFill xmlns:a14="http://schemas.microsoft.com/office/drawing/2010/main">
                <a:solidFill>
                  <a:srgbClr val="FFFFFF"/>
                </a:solidFill>
              </a14:hiddenFill>
            </a:ext>
          </a:extLst>
        </p:spPr>
      </p:pic>
      <p:grpSp>
        <p:nvGrpSpPr>
          <p:cNvPr id="110" name="グループ化 109"/>
          <p:cNvGrpSpPr/>
          <p:nvPr/>
        </p:nvGrpSpPr>
        <p:grpSpPr>
          <a:xfrm flipH="1">
            <a:off x="8185655" y="2262897"/>
            <a:ext cx="399901" cy="560140"/>
            <a:chOff x="2477840" y="2603616"/>
            <a:chExt cx="399901" cy="560140"/>
          </a:xfrm>
        </p:grpSpPr>
        <p:pic>
          <p:nvPicPr>
            <p:cNvPr id="111" name="Picture 8" descr="C:\Users\aytanaka\AppData\Local\Microsoft\Windows\Temporary Internet Files\Content.IE5\4PO4UHMH\sgi01a201309200100[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340000">
              <a:off x="2477840" y="2673376"/>
              <a:ext cx="252000" cy="252000"/>
            </a:xfrm>
            <a:prstGeom prst="rect">
              <a:avLst/>
            </a:prstGeom>
            <a:noFill/>
            <a:extLst>
              <a:ext uri="{909E8E84-426E-40DD-AFC4-6F175D3DCCD1}">
                <a14:hiddenFill xmlns:a14="http://schemas.microsoft.com/office/drawing/2010/main">
                  <a:solidFill>
                    <a:srgbClr val="FFFFFF"/>
                  </a:solidFill>
                </a14:hiddenFill>
              </a:ext>
            </a:extLst>
          </p:spPr>
        </p:pic>
        <p:grpSp>
          <p:nvGrpSpPr>
            <p:cNvPr id="112" name="グループ化 111"/>
            <p:cNvGrpSpPr>
              <a:grpSpLocks noChangeAspect="1"/>
            </p:cNvGrpSpPr>
            <p:nvPr/>
          </p:nvGrpSpPr>
          <p:grpSpPr>
            <a:xfrm>
              <a:off x="2636580" y="2603616"/>
              <a:ext cx="241161" cy="560140"/>
              <a:chOff x="6862083" y="4374660"/>
              <a:chExt cx="200967" cy="466783"/>
            </a:xfrm>
          </p:grpSpPr>
          <p:sp>
            <p:nvSpPr>
              <p:cNvPr id="113" name="フローチャート: 手作業 112"/>
              <p:cNvSpPr>
                <a:spLocks/>
              </p:cNvSpPr>
              <p:nvPr/>
            </p:nvSpPr>
            <p:spPr bwMode="auto">
              <a:xfrm>
                <a:off x="6881450" y="4623860"/>
                <a:ext cx="132638" cy="217583"/>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114"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5" name="グループ化 114"/>
          <p:cNvGrpSpPr/>
          <p:nvPr/>
        </p:nvGrpSpPr>
        <p:grpSpPr>
          <a:xfrm>
            <a:off x="7920413" y="2178339"/>
            <a:ext cx="241164" cy="560309"/>
            <a:chOff x="1922982" y="2941291"/>
            <a:chExt cx="241164" cy="560309"/>
          </a:xfrm>
        </p:grpSpPr>
        <p:sp>
          <p:nvSpPr>
            <p:cNvPr id="116" name="フローチャート: 手作業 36"/>
            <p:cNvSpPr>
              <a:spLocks/>
            </p:cNvSpPr>
            <p:nvPr/>
          </p:nvSpPr>
          <p:spPr bwMode="auto">
            <a:xfrm>
              <a:off x="1963979" y="3240421"/>
              <a:ext cx="159168" cy="261179"/>
            </a:xfrm>
            <a:prstGeom prst="flowChartManualOperation">
              <a:avLst/>
            </a:prstGeom>
            <a:gradFill rotWithShape="0">
              <a:gsLst>
                <a:gs pos="0">
                  <a:srgbClr val="0085CA"/>
                </a:gs>
                <a:gs pos="2083">
                  <a:srgbClr val="0085CA"/>
                </a:gs>
                <a:gs pos="46001">
                  <a:srgbClr val="009DDD"/>
                </a:gs>
                <a:gs pos="100000">
                  <a:srgbClr val="7FC8ED"/>
                </a:gs>
              </a:gsLst>
              <a:lin ang="5400000"/>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2000" tIns="36000" rIns="72000" bIns="360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20000"/>
                </a:spcBef>
                <a:buClr>
                  <a:srgbClr val="FFCC66"/>
                </a:buClr>
              </a:pPr>
              <a:endParaRPr kumimoji="0" lang="ja-JP" altLang="en-US" sz="1200">
                <a:latin typeface="游ゴシック" panose="020B0400000000000000" pitchFamily="50" charset="-128"/>
                <a:ea typeface="游ゴシック" panose="020B0400000000000000" pitchFamily="50" charset="-128"/>
              </a:endParaRPr>
            </a:p>
          </p:txBody>
        </p:sp>
        <p:pic>
          <p:nvPicPr>
            <p:cNvPr id="117" name="Picture 28" descr="j042901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2982" y="2941291"/>
              <a:ext cx="241164" cy="361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 name="円/楕円 117"/>
          <p:cNvSpPr/>
          <p:nvPr/>
        </p:nvSpPr>
        <p:spPr bwMode="auto">
          <a:xfrm>
            <a:off x="6524778" y="2540620"/>
            <a:ext cx="2367702" cy="1176412"/>
          </a:xfrm>
          <a:prstGeom prst="ellipse">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lgn="ctr">
              <a:spcBef>
                <a:spcPts val="0"/>
              </a:spcBef>
            </a:pPr>
            <a:r>
              <a:rPr kumimoji="1" lang="ja-JP" altLang="en-US" sz="2000" dirty="0" smtClean="0">
                <a:solidFill>
                  <a:srgbClr val="FF0000"/>
                </a:solidFill>
                <a:latin typeface="游ゴシック" panose="020B0400000000000000" pitchFamily="50" charset="-128"/>
                <a:ea typeface="游ゴシック" panose="020B0400000000000000" pitchFamily="50" charset="-128"/>
              </a:rPr>
              <a:t>市民の利便性向上</a:t>
            </a:r>
            <a:endParaRPr kumimoji="1" lang="ja-JP" altLang="en-US" sz="2000"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90914" y="6609115"/>
            <a:ext cx="288032" cy="184666"/>
          </a:xfrm>
          <a:prstGeom prst="rect">
            <a:avLst/>
          </a:prstGeom>
          <a:noFill/>
        </p:spPr>
        <p:txBody>
          <a:bodyPr wrap="square" lIns="0" tIns="0" rIns="0" bIns="0" rtlCol="0" anchor="ctr" anchorCtr="0">
            <a:spAutoFit/>
          </a:bodyPr>
          <a:lstStyle/>
          <a:p>
            <a:pPr algn="r"/>
            <a:r>
              <a:rPr kumimoji="1" lang="en-US" altLang="ja-JP" sz="1200" dirty="0" smtClean="0"/>
              <a:t>37</a:t>
            </a:r>
            <a:endParaRPr kumimoji="1" lang="ja-JP" altLang="en-US" sz="1200" dirty="0"/>
          </a:p>
        </p:txBody>
      </p:sp>
    </p:spTree>
    <p:extLst>
      <p:ext uri="{BB962C8B-B14F-4D97-AF65-F5344CB8AC3E}">
        <p14:creationId xmlns:p14="http://schemas.microsoft.com/office/powerpoint/2010/main" val="43132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3188" y="981076"/>
            <a:ext cx="8950325" cy="863748"/>
          </a:xfrm>
        </p:spPr>
        <p:txBody>
          <a:bodyPr/>
          <a:lstStyle/>
          <a:p>
            <a:pPr>
              <a:spcBef>
                <a:spcPts val="0"/>
              </a:spcBef>
            </a:pPr>
            <a:r>
              <a:rPr lang="ja-JP" altLang="en-US" sz="1200" dirty="0" smtClean="0">
                <a:latin typeface="游ゴシック" panose="020B0400000000000000" pitchFamily="50" charset="-128"/>
                <a:ea typeface="游ゴシック" panose="020B0400000000000000" pitchFamily="50" charset="-128"/>
              </a:rPr>
              <a:t>次期電子申請システムの導入により、行政</a:t>
            </a:r>
            <a:r>
              <a:rPr lang="ja-JP" altLang="en-US" sz="1200" dirty="0">
                <a:latin typeface="游ゴシック" panose="020B0400000000000000" pitchFamily="50" charset="-128"/>
                <a:ea typeface="游ゴシック" panose="020B0400000000000000" pitchFamily="50" charset="-128"/>
              </a:rPr>
              <a:t>手続きのために市民が費やしている時間や費用を削減し、市民の利便性向上が期待できる。</a:t>
            </a:r>
          </a:p>
        </p:txBody>
      </p:sp>
      <p:grpSp>
        <p:nvGrpSpPr>
          <p:cNvPr id="18" name="グループ化 17"/>
          <p:cNvGrpSpPr/>
          <p:nvPr/>
        </p:nvGrpSpPr>
        <p:grpSpPr>
          <a:xfrm>
            <a:off x="2061177" y="3904065"/>
            <a:ext cx="5083541" cy="2303317"/>
            <a:chOff x="2502687" y="2315222"/>
            <a:chExt cx="5083541" cy="2303317"/>
          </a:xfrm>
        </p:grpSpPr>
        <p:sp>
          <p:nvSpPr>
            <p:cNvPr id="25" name="平行四辺形 24"/>
            <p:cNvSpPr/>
            <p:nvPr/>
          </p:nvSpPr>
          <p:spPr bwMode="auto">
            <a:xfrm>
              <a:off x="2502687" y="3198192"/>
              <a:ext cx="5083541" cy="1420345"/>
            </a:xfrm>
            <a:prstGeom prst="parallelogram">
              <a:avLst>
                <a:gd name="adj" fmla="val 93586"/>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6" name="平行四辺形 25"/>
            <p:cNvSpPr/>
            <p:nvPr/>
          </p:nvSpPr>
          <p:spPr bwMode="auto">
            <a:xfrm rot="5400000" flipH="1">
              <a:off x="2026537" y="2813479"/>
              <a:ext cx="2303317" cy="1306803"/>
            </a:xfrm>
            <a:prstGeom prst="parallelogram">
              <a:avLst>
                <a:gd name="adj" fmla="val 108811"/>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27" name="フローチャート: 処理 26"/>
            <p:cNvSpPr/>
            <p:nvPr/>
          </p:nvSpPr>
          <p:spPr bwMode="auto">
            <a:xfrm>
              <a:off x="3836686" y="2315222"/>
              <a:ext cx="3749542" cy="889591"/>
            </a:xfrm>
            <a:prstGeom prst="flowChartProcess">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2638" y="4345462"/>
            <a:ext cx="514350" cy="514350"/>
          </a:xfrm>
          <a:prstGeom prst="rect">
            <a:avLst/>
          </a:prstGeom>
          <a:ln>
            <a:noFill/>
          </a:ln>
        </p:spPr>
      </p:pic>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0971" y="4345462"/>
            <a:ext cx="514350" cy="514350"/>
          </a:xfrm>
          <a:prstGeom prst="rect">
            <a:avLst/>
          </a:prstGeom>
          <a:ln>
            <a:noFill/>
          </a:ln>
        </p:spPr>
      </p:pic>
      <p:pic>
        <p:nvPicPr>
          <p:cNvPr id="30" name="図 29"/>
          <p:cNvPicPr>
            <a:picLocks noChangeAspect="1"/>
          </p:cNvPicPr>
          <p:nvPr/>
        </p:nvPicPr>
        <p:blipFill>
          <a:blip r:embed="rId3"/>
          <a:stretch>
            <a:fillRect/>
          </a:stretch>
        </p:blipFill>
        <p:spPr>
          <a:xfrm>
            <a:off x="6120466" y="4366969"/>
            <a:ext cx="952534" cy="622440"/>
          </a:xfrm>
          <a:prstGeom prst="rect">
            <a:avLst/>
          </a:prstGeom>
        </p:spPr>
      </p:pic>
      <p:pic>
        <p:nvPicPr>
          <p:cNvPr id="31" name="Picture 289" descr="MC90043259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146124">
            <a:off x="5084098" y="4226306"/>
            <a:ext cx="313622" cy="349791"/>
          </a:xfrm>
          <a:prstGeom prst="rect">
            <a:avLst/>
          </a:prstGeom>
          <a:noFill/>
          <a:extLst>
            <a:ext uri="{909E8E84-426E-40DD-AFC4-6F175D3DCCD1}">
              <a14:hiddenFill xmlns:a14="http://schemas.microsoft.com/office/drawing/2010/main">
                <a:solidFill>
                  <a:srgbClr val="FFFFFF"/>
                </a:solidFill>
              </a14:hiddenFill>
            </a:ext>
          </a:extLst>
        </p:spPr>
      </p:pic>
      <p:sp>
        <p:nvSpPr>
          <p:cNvPr id="32" name="上矢印 31"/>
          <p:cNvSpPr/>
          <p:nvPr/>
        </p:nvSpPr>
        <p:spPr bwMode="auto">
          <a:xfrm>
            <a:off x="2715819" y="2276908"/>
            <a:ext cx="1224136" cy="997837"/>
          </a:xfrm>
          <a:prstGeom prst="upArrow">
            <a:avLst>
              <a:gd name="adj1" fmla="val 75581"/>
              <a:gd name="adj2" fmla="val 5000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33" name="角丸四角形 32"/>
          <p:cNvSpPr/>
          <p:nvPr/>
        </p:nvSpPr>
        <p:spPr bwMode="auto">
          <a:xfrm>
            <a:off x="2873464" y="2015052"/>
            <a:ext cx="900000" cy="216000"/>
          </a:xfrm>
          <a:prstGeom prst="roundRect">
            <a:avLst/>
          </a:prstGeom>
          <a:solidFill>
            <a:schemeClr val="bg2"/>
          </a:solidFill>
          <a:ln w="9525" cap="flat" cmpd="sng" algn="ctr">
            <a:solidFill>
              <a:srgbClr val="00206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自宅</a:t>
            </a:r>
          </a:p>
        </p:txBody>
      </p:sp>
      <p:grpSp>
        <p:nvGrpSpPr>
          <p:cNvPr id="34" name="グループ化 33"/>
          <p:cNvGrpSpPr>
            <a:grpSpLocks noChangeAspect="1"/>
          </p:cNvGrpSpPr>
          <p:nvPr/>
        </p:nvGrpSpPr>
        <p:grpSpPr>
          <a:xfrm>
            <a:off x="3906329" y="4384406"/>
            <a:ext cx="921600" cy="587286"/>
            <a:chOff x="1957008" y="2057568"/>
            <a:chExt cx="1152000" cy="734108"/>
          </a:xfrm>
        </p:grpSpPr>
        <p:sp>
          <p:nvSpPr>
            <p:cNvPr id="35" name="直方体 34"/>
            <p:cNvSpPr/>
            <p:nvPr/>
          </p:nvSpPr>
          <p:spPr bwMode="auto">
            <a:xfrm>
              <a:off x="1957008" y="2503676"/>
              <a:ext cx="1152000" cy="288000"/>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36" name="Picture 11"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0509"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1" descr="j04339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102" y="2057568"/>
              <a:ext cx="565785"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図 37"/>
          <p:cNvPicPr>
            <a:picLocks noChangeAspect="1"/>
          </p:cNvPicPr>
          <p:nvPr/>
        </p:nvPicPr>
        <p:blipFill>
          <a:blip r:embed="rId6"/>
          <a:stretch>
            <a:fillRect/>
          </a:stretch>
        </p:blipFill>
        <p:spPr>
          <a:xfrm flipV="1">
            <a:off x="3471864" y="5801264"/>
            <a:ext cx="766515" cy="201161"/>
          </a:xfrm>
          <a:prstGeom prst="rect">
            <a:avLst/>
          </a:prstGeom>
        </p:spPr>
      </p:pic>
      <p:pic>
        <p:nvPicPr>
          <p:cNvPr id="39" name="図 38"/>
          <p:cNvPicPr>
            <a:picLocks noChangeAspect="1"/>
          </p:cNvPicPr>
          <p:nvPr/>
        </p:nvPicPr>
        <p:blipFill>
          <a:blip r:embed="rId6"/>
          <a:stretch>
            <a:fillRect/>
          </a:stretch>
        </p:blipFill>
        <p:spPr>
          <a:xfrm flipV="1">
            <a:off x="2565284" y="5796789"/>
            <a:ext cx="766515" cy="201161"/>
          </a:xfrm>
          <a:prstGeom prst="rect">
            <a:avLst/>
          </a:prstGeom>
        </p:spPr>
      </p:pic>
      <p:pic>
        <p:nvPicPr>
          <p:cNvPr id="40" name="図 39"/>
          <p:cNvPicPr>
            <a:picLocks noChangeAspect="1"/>
          </p:cNvPicPr>
          <p:nvPr/>
        </p:nvPicPr>
        <p:blipFill>
          <a:blip r:embed="rId7"/>
          <a:stretch>
            <a:fillRect/>
          </a:stretch>
        </p:blipFill>
        <p:spPr>
          <a:xfrm>
            <a:off x="3000611" y="4798746"/>
            <a:ext cx="1511391" cy="809581"/>
          </a:xfrm>
          <a:prstGeom prst="rect">
            <a:avLst/>
          </a:prstGeom>
        </p:spPr>
      </p:pic>
      <p:pic>
        <p:nvPicPr>
          <p:cNvPr id="41"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5738" y="5161357"/>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248" y="5604534"/>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39293" y="5592176"/>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 name="グループ化 43"/>
          <p:cNvGrpSpPr>
            <a:grpSpLocks noChangeAspect="1"/>
          </p:cNvGrpSpPr>
          <p:nvPr/>
        </p:nvGrpSpPr>
        <p:grpSpPr>
          <a:xfrm>
            <a:off x="3207306" y="2564940"/>
            <a:ext cx="241161" cy="587040"/>
            <a:chOff x="6862083" y="4374660"/>
            <a:chExt cx="200967" cy="489200"/>
          </a:xfrm>
        </p:grpSpPr>
        <p:sp>
          <p:nvSpPr>
            <p:cNvPr id="45" name="フローチャート: 手作業 44"/>
            <p:cNvSpPr>
              <a:spLocks/>
            </p:cNvSpPr>
            <p:nvPr/>
          </p:nvSpPr>
          <p:spPr bwMode="auto">
            <a:xfrm>
              <a:off x="6896247" y="4623860"/>
              <a:ext cx="132638" cy="240000"/>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46"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289" descr="MC900432599[1]"/>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146124">
            <a:off x="3230808" y="5003513"/>
            <a:ext cx="349791" cy="349791"/>
          </a:xfrm>
          <a:prstGeom prst="rect">
            <a:avLst/>
          </a:prstGeom>
          <a:noFill/>
          <a:extLst>
            <a:ext uri="{909E8E84-426E-40DD-AFC4-6F175D3DCCD1}">
              <a14:hiddenFill xmlns:a14="http://schemas.microsoft.com/office/drawing/2010/main">
                <a:solidFill>
                  <a:srgbClr val="FFFFFF"/>
                </a:solidFill>
              </a14:hiddenFill>
            </a:ext>
          </a:extLst>
        </p:spPr>
      </p:pic>
      <p:pic>
        <p:nvPicPr>
          <p:cNvPr id="48" name="図 47"/>
          <p:cNvPicPr>
            <a:picLocks noChangeAspect="1"/>
          </p:cNvPicPr>
          <p:nvPr/>
        </p:nvPicPr>
        <p:blipFill>
          <a:blip r:embed="rId7"/>
          <a:stretch>
            <a:fillRect/>
          </a:stretch>
        </p:blipFill>
        <p:spPr>
          <a:xfrm>
            <a:off x="4609075" y="4782595"/>
            <a:ext cx="1511391" cy="809581"/>
          </a:xfrm>
          <a:prstGeom prst="rect">
            <a:avLst/>
          </a:prstGeom>
        </p:spPr>
      </p:pic>
      <p:pic>
        <p:nvPicPr>
          <p:cNvPr id="49" name="Picture 27" descr="MC9004348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0279" y="5190636"/>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7" descr="MC900434809[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9923" y="5227744"/>
            <a:ext cx="457143" cy="4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9940" y="5136730"/>
            <a:ext cx="241161" cy="36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グループ化 51"/>
          <p:cNvGrpSpPr>
            <a:grpSpLocks noChangeAspect="1"/>
          </p:cNvGrpSpPr>
          <p:nvPr/>
        </p:nvGrpSpPr>
        <p:grpSpPr>
          <a:xfrm>
            <a:off x="4881214" y="5479180"/>
            <a:ext cx="241161" cy="587040"/>
            <a:chOff x="6862083" y="4374660"/>
            <a:chExt cx="200967" cy="489200"/>
          </a:xfrm>
        </p:grpSpPr>
        <p:sp>
          <p:nvSpPr>
            <p:cNvPr id="53" name="フローチャート: 手作業 52"/>
            <p:cNvSpPr>
              <a:spLocks/>
            </p:cNvSpPr>
            <p:nvPr/>
          </p:nvSpPr>
          <p:spPr bwMode="auto">
            <a:xfrm>
              <a:off x="6896247" y="4623860"/>
              <a:ext cx="132638" cy="240000"/>
            </a:xfrm>
            <a:prstGeom prst="flowChartManualOperation">
              <a:avLst/>
            </a:prstGeom>
            <a:gradFill>
              <a:gsLst>
                <a:gs pos="2083">
                  <a:srgbClr val="0085CA"/>
                </a:gs>
                <a:gs pos="100000">
                  <a:srgbClr val="7FC8ED"/>
                </a:gs>
                <a:gs pos="46000">
                  <a:srgbClr val="009DDD"/>
                </a:gs>
              </a:gsLst>
              <a:lin ang="5400000" scaled="0"/>
            </a:gradFill>
            <a:ln w="9525" cap="flat" cmpd="sng" algn="ctr">
              <a:no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pic>
          <p:nvPicPr>
            <p:cNvPr id="54" name="Picture 28" descr="j042901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2083" y="4374660"/>
              <a:ext cx="200967" cy="30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グループ化 54"/>
          <p:cNvGrpSpPr/>
          <p:nvPr/>
        </p:nvGrpSpPr>
        <p:grpSpPr>
          <a:xfrm>
            <a:off x="5070985" y="5517522"/>
            <a:ext cx="621366" cy="598393"/>
            <a:chOff x="4572000" y="4675577"/>
            <a:chExt cx="621366" cy="598393"/>
          </a:xfrm>
        </p:grpSpPr>
        <p:sp>
          <p:nvSpPr>
            <p:cNvPr id="56" name="直方体 55"/>
            <p:cNvSpPr/>
            <p:nvPr/>
          </p:nvSpPr>
          <p:spPr bwMode="auto">
            <a:xfrm>
              <a:off x="4572000" y="4821924"/>
              <a:ext cx="621366" cy="452046"/>
            </a:xfrm>
            <a:prstGeom prst="cube">
              <a:avLst>
                <a:gd name="adj" fmla="val 41609"/>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57" name="直方体 56"/>
            <p:cNvSpPr/>
            <p:nvPr/>
          </p:nvSpPr>
          <p:spPr bwMode="auto">
            <a:xfrm>
              <a:off x="4770962" y="4675577"/>
              <a:ext cx="230550" cy="335760"/>
            </a:xfrm>
            <a:prstGeom prst="cube">
              <a:avLst>
                <a:gd name="adj" fmla="val 83576"/>
              </a:avLst>
            </a:prstGeom>
            <a:solidFill>
              <a:schemeClr val="bg1"/>
            </a:solidFill>
            <a:ln w="317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grpSp>
      <p:pic>
        <p:nvPicPr>
          <p:cNvPr id="58" name="Picture 289" descr="MC900432599[1]"/>
          <p:cNvPicPr>
            <a:picLocks noChangeAspect="1" noChangeArrowheads="1"/>
          </p:cNvPicPr>
          <p:nvPr/>
        </p:nvPicPr>
        <p:blipFill>
          <a:blip r:embed="rId9" cstate="print">
            <a:duotone>
              <a:prstClr val="black"/>
              <a:srgbClr val="D9C3A5">
                <a:tint val="50000"/>
                <a:satMod val="180000"/>
              </a:srgb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453876" flipH="1">
            <a:off x="5018375" y="5483730"/>
            <a:ext cx="349791" cy="349791"/>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グループ化 58"/>
          <p:cNvGrpSpPr/>
          <p:nvPr/>
        </p:nvGrpSpPr>
        <p:grpSpPr>
          <a:xfrm>
            <a:off x="4347276" y="2004467"/>
            <a:ext cx="1592278" cy="1202821"/>
            <a:chOff x="-1971074" y="2936821"/>
            <a:chExt cx="1592278" cy="1202821"/>
          </a:xfrm>
        </p:grpSpPr>
        <p:pic>
          <p:nvPicPr>
            <p:cNvPr id="60" name="図 59"/>
            <p:cNvPicPr>
              <a:picLocks noChangeAspect="1"/>
            </p:cNvPicPr>
            <p:nvPr/>
          </p:nvPicPr>
          <p:blipFill>
            <a:blip r:embed="rId12"/>
            <a:stretch>
              <a:fillRect/>
            </a:stretch>
          </p:blipFill>
          <p:spPr>
            <a:xfrm>
              <a:off x="-1842292" y="2980945"/>
              <a:ext cx="337517" cy="403542"/>
            </a:xfrm>
            <a:prstGeom prst="rect">
              <a:avLst/>
            </a:prstGeom>
          </p:spPr>
        </p:pic>
        <p:sp>
          <p:nvSpPr>
            <p:cNvPr id="61" name="フローチャート: 処理 60"/>
            <p:cNvSpPr/>
            <p:nvPr/>
          </p:nvSpPr>
          <p:spPr bwMode="auto">
            <a:xfrm>
              <a:off x="-1971074" y="2936821"/>
              <a:ext cx="576000" cy="648000"/>
            </a:xfrm>
            <a:prstGeom prst="flowChartProcess">
              <a:avLst/>
            </a:prstGeom>
            <a:noFill/>
            <a:ln w="9525" cap="flat" cmpd="sng" algn="ctr">
              <a:solidFill>
                <a:srgbClr val="808080"/>
              </a:solidFill>
              <a:prstDash val="solid"/>
              <a:round/>
              <a:headEnd type="none" w="med" len="med"/>
              <a:tailEnd type="none" w="med" len="med"/>
            </a:ln>
            <a:effectLst/>
            <a:extLst/>
          </p:spPr>
          <p:txBody>
            <a:bodyPr vert="horz" wrap="none" lIns="72000" tIns="36000" rIns="72000" bIns="3600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
                  <a:srgbClr val="FFCC66"/>
                </a:buClr>
                <a:buSzTx/>
                <a:buNone/>
                <a:tabLst/>
              </a:pPr>
              <a:endParaRPr kumimoji="0" lang="ja-JP" altLang="en-US" sz="12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p:txBody>
        </p:sp>
        <p:sp>
          <p:nvSpPr>
            <p:cNvPr id="62" name="右矢印 61"/>
            <p:cNvSpPr/>
            <p:nvPr/>
          </p:nvSpPr>
          <p:spPr>
            <a:xfrm>
              <a:off x="-1832193" y="3387830"/>
              <a:ext cx="360000" cy="180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63" name="グループ化 62"/>
            <p:cNvGrpSpPr/>
            <p:nvPr/>
          </p:nvGrpSpPr>
          <p:grpSpPr>
            <a:xfrm>
              <a:off x="-1481637" y="3527642"/>
              <a:ext cx="1102841" cy="612000"/>
              <a:chOff x="4985067" y="2824801"/>
              <a:chExt cx="1102841" cy="612000"/>
            </a:xfrm>
          </p:grpSpPr>
          <p:sp>
            <p:nvSpPr>
              <p:cNvPr id="64" name="正方形/長方形 63"/>
              <p:cNvSpPr/>
              <p:nvPr/>
            </p:nvSpPr>
            <p:spPr>
              <a:xfrm>
                <a:off x="5207724"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5" name="正方形/長方形 64"/>
              <p:cNvSpPr/>
              <p:nvPr/>
            </p:nvSpPr>
            <p:spPr>
              <a:xfrm>
                <a:off x="5438270"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正方形/長方形 65"/>
              <p:cNvSpPr/>
              <p:nvPr/>
            </p:nvSpPr>
            <p:spPr>
              <a:xfrm>
                <a:off x="5646673"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7" name="正方形/長方形 66"/>
              <p:cNvSpPr/>
              <p:nvPr/>
            </p:nvSpPr>
            <p:spPr>
              <a:xfrm>
                <a:off x="5877594" y="2824801"/>
                <a:ext cx="36000" cy="612000"/>
              </a:xfrm>
              <a:prstGeom prst="rect">
                <a:avLst/>
              </a:prstGeom>
              <a:solidFill>
                <a:schemeClr val="bg1">
                  <a:lumMod val="9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8" name="片側の 2 つの角を丸めた四角形 67"/>
              <p:cNvSpPr/>
              <p:nvPr/>
            </p:nvSpPr>
            <p:spPr>
              <a:xfrm>
                <a:off x="5029200"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9" name="片側の 2 つの角を丸めた四角形 68"/>
              <p:cNvSpPr/>
              <p:nvPr/>
            </p:nvSpPr>
            <p:spPr>
              <a:xfrm rot="5400000">
                <a:off x="5182885"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0" name="正方形/長方形 69"/>
              <p:cNvSpPr/>
              <p:nvPr/>
            </p:nvSpPr>
            <p:spPr>
              <a:xfrm rot="5400000">
                <a:off x="5101200"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1" name="片側の 2 つの角を丸めた四角形 70"/>
              <p:cNvSpPr/>
              <p:nvPr/>
            </p:nvSpPr>
            <p:spPr>
              <a:xfrm flipH="1">
                <a:off x="5907908"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2" name="片側の 2 つの角を丸めた四角形 71"/>
              <p:cNvSpPr/>
              <p:nvPr/>
            </p:nvSpPr>
            <p:spPr>
              <a:xfrm rot="16200000" flipH="1">
                <a:off x="5790223"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3" name="正方形/長方形 72"/>
              <p:cNvSpPr/>
              <p:nvPr/>
            </p:nvSpPr>
            <p:spPr>
              <a:xfrm rot="16200000" flipH="1">
                <a:off x="5979908"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4" name="片側の 2 つの角を丸めた四角形 73"/>
              <p:cNvSpPr/>
              <p:nvPr/>
            </p:nvSpPr>
            <p:spPr>
              <a:xfrm flipH="1">
                <a:off x="5471403" y="2932801"/>
                <a:ext cx="180000" cy="504000"/>
              </a:xfrm>
              <a:prstGeom prst="round2SameRect">
                <a:avLst/>
              </a:prstGeom>
              <a:solidFill>
                <a:schemeClr val="bg1">
                  <a:lumMod val="8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5" name="片側の 2 つの角を丸めた四角形 74"/>
              <p:cNvSpPr/>
              <p:nvPr/>
            </p:nvSpPr>
            <p:spPr>
              <a:xfrm rot="16200000" flipH="1">
                <a:off x="5353718"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6" name="正方形/長方形 75"/>
              <p:cNvSpPr/>
              <p:nvPr/>
            </p:nvSpPr>
            <p:spPr>
              <a:xfrm rot="16200000" flipH="1">
                <a:off x="5543403" y="2941664"/>
                <a:ext cx="36000" cy="108000"/>
              </a:xfrm>
              <a:prstGeom prst="rect">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片側の 2 つの角を丸めた四角形 76"/>
              <p:cNvSpPr/>
              <p:nvPr/>
            </p:nvSpPr>
            <p:spPr>
              <a:xfrm rot="5400000">
                <a:off x="5615403" y="3107593"/>
                <a:ext cx="144000" cy="144000"/>
              </a:xfrm>
              <a:prstGeom prst="round2SameRect">
                <a:avLst/>
              </a:prstGeom>
              <a:solidFill>
                <a:schemeClr val="bg1">
                  <a:lumMod val="75000"/>
                </a:schemeClr>
              </a:solidFill>
              <a:ln w="12700">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8" name="右矢印 77"/>
              <p:cNvSpPr/>
              <p:nvPr/>
            </p:nvSpPr>
            <p:spPr>
              <a:xfrm rot="16200000">
                <a:off x="5042997"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9" name="右矢印 78"/>
              <p:cNvSpPr/>
              <p:nvPr/>
            </p:nvSpPr>
            <p:spPr>
              <a:xfrm rot="16200000">
                <a:off x="5932704"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0" name="右矢印 79"/>
              <p:cNvSpPr/>
              <p:nvPr/>
            </p:nvSpPr>
            <p:spPr>
              <a:xfrm rot="16200000">
                <a:off x="5487856" y="3066001"/>
                <a:ext cx="144000" cy="108000"/>
              </a:xfrm>
              <a:prstGeom prst="rightArrow">
                <a:avLst/>
              </a:prstGeom>
              <a:solidFill>
                <a:srgbClr val="97A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1" name="テキスト ボックス 80"/>
              <p:cNvSpPr txBox="1"/>
              <p:nvPr/>
            </p:nvSpPr>
            <p:spPr>
              <a:xfrm>
                <a:off x="4985067" y="3149960"/>
                <a:ext cx="304892" cy="230832"/>
              </a:xfrm>
              <a:prstGeom prst="rect">
                <a:avLst/>
              </a:prstGeom>
              <a:noFill/>
            </p:spPr>
            <p:txBody>
              <a:bodyPr wrap="none" rtlCol="0">
                <a:spAutoFit/>
              </a:bodyPr>
              <a:lstStyle/>
              <a:p>
                <a:r>
                  <a:rPr kumimoji="1" lang="en-US" altLang="ja-JP" sz="900" b="1" dirty="0">
                    <a:solidFill>
                      <a:schemeClr val="bg1"/>
                    </a:solidFill>
                    <a:latin typeface="游ゴシック" panose="020B0400000000000000" pitchFamily="50" charset="-128"/>
                    <a:ea typeface="游ゴシック" panose="020B0400000000000000" pitchFamily="50" charset="-128"/>
                  </a:rPr>
                  <a:t>IC</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sp>
            <p:nvSpPr>
              <p:cNvPr id="82" name="テキスト ボックス 81"/>
              <p:cNvSpPr txBox="1"/>
              <p:nvPr/>
            </p:nvSpPr>
            <p:spPr>
              <a:xfrm>
                <a:off x="5421202" y="3149960"/>
                <a:ext cx="304892" cy="230832"/>
              </a:xfrm>
              <a:prstGeom prst="rect">
                <a:avLst/>
              </a:prstGeom>
              <a:noFill/>
            </p:spPr>
            <p:txBody>
              <a:bodyPr wrap="none" rtlCol="0">
                <a:spAutoFit/>
              </a:bodyPr>
              <a:lstStyle/>
              <a:p>
                <a:r>
                  <a:rPr kumimoji="1" lang="en-US" altLang="ja-JP" sz="900" b="1" dirty="0">
                    <a:solidFill>
                      <a:schemeClr val="bg1"/>
                    </a:solidFill>
                    <a:latin typeface="游ゴシック" panose="020B0400000000000000" pitchFamily="50" charset="-128"/>
                    <a:ea typeface="游ゴシック" panose="020B0400000000000000" pitchFamily="50" charset="-128"/>
                  </a:rPr>
                  <a:t>IC</a:t>
                </a:r>
                <a:endParaRPr kumimoji="1" lang="ja-JP" altLang="en-US" sz="900" b="1" dirty="0">
                  <a:solidFill>
                    <a:schemeClr val="bg1"/>
                  </a:solidFill>
                  <a:latin typeface="游ゴシック" panose="020B0400000000000000" pitchFamily="50" charset="-128"/>
                  <a:ea typeface="游ゴシック" panose="020B0400000000000000" pitchFamily="50" charset="-128"/>
                </a:endParaRPr>
              </a:p>
            </p:txBody>
          </p:sp>
        </p:grpSp>
      </p:grpSp>
      <p:sp>
        <p:nvSpPr>
          <p:cNvPr id="83" name="角丸四角形 82"/>
          <p:cNvSpPr/>
          <p:nvPr/>
        </p:nvSpPr>
        <p:spPr bwMode="auto">
          <a:xfrm>
            <a:off x="4657422" y="3809668"/>
            <a:ext cx="900000" cy="216000"/>
          </a:xfrm>
          <a:prstGeom prst="roundRect">
            <a:avLst/>
          </a:prstGeom>
          <a:solidFill>
            <a:schemeClr val="bg2"/>
          </a:solidFill>
          <a:ln w="9525" cap="flat" cmpd="sng" algn="ctr">
            <a:solidFill>
              <a:srgbClr val="0066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区役所窓口</a:t>
            </a:r>
          </a:p>
        </p:txBody>
      </p:sp>
      <p:sp>
        <p:nvSpPr>
          <p:cNvPr id="84" name="右矢印 83"/>
          <p:cNvSpPr/>
          <p:nvPr/>
        </p:nvSpPr>
        <p:spPr bwMode="auto">
          <a:xfrm>
            <a:off x="3903936" y="2899894"/>
            <a:ext cx="891340" cy="303827"/>
          </a:xfrm>
          <a:prstGeom prst="rightArrow">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85" name="右矢印 84"/>
          <p:cNvSpPr/>
          <p:nvPr/>
        </p:nvSpPr>
        <p:spPr bwMode="auto">
          <a:xfrm rot="5400000">
            <a:off x="4951219" y="3326218"/>
            <a:ext cx="446155" cy="303827"/>
          </a:xfrm>
          <a:prstGeom prst="rightArrow">
            <a:avLst/>
          </a:prstGeom>
          <a:solidFill>
            <a:schemeClr val="accent2">
              <a:lumMod val="40000"/>
              <a:lumOff val="60000"/>
            </a:schemeClr>
          </a:solidFill>
          <a:ln w="9525" cap="flat" cmpd="sng" algn="ctr">
            <a:noFill/>
            <a:prstDash val="solid"/>
            <a:round/>
            <a:headEnd type="none" w="med" len="med"/>
            <a:tailEnd type="none" w="med" len="med"/>
          </a:ln>
          <a:effectLst/>
          <a:extLst/>
        </p:spPr>
        <p:txBody>
          <a:bodyPr wrap="none" lIns="72000" rIns="72000" rtlCol="0" anchor="ctr"/>
          <a:lstStyle/>
          <a:p>
            <a:pPr marL="85725" indent="-85725" algn="ctr">
              <a:spcBef>
                <a:spcPts val="0"/>
              </a:spcBef>
              <a:buFont typeface="Arial" panose="020B0604020202020204" pitchFamily="34" charset="0"/>
              <a:buChar char="•"/>
            </a:pPr>
            <a:endParaRPr kumimoji="1" lang="ja-JP" altLang="en-US" dirty="0">
              <a:latin typeface="游ゴシック" panose="020B0400000000000000" pitchFamily="50" charset="-128"/>
              <a:ea typeface="游ゴシック" panose="020B0400000000000000" pitchFamily="50" charset="-128"/>
            </a:endParaRPr>
          </a:p>
        </p:txBody>
      </p:sp>
      <p:sp>
        <p:nvSpPr>
          <p:cNvPr id="86" name="四角形吹き出し 85"/>
          <p:cNvSpPr/>
          <p:nvPr/>
        </p:nvSpPr>
        <p:spPr bwMode="auto">
          <a:xfrm>
            <a:off x="6401043" y="2004467"/>
            <a:ext cx="2609186" cy="572477"/>
          </a:xfrm>
          <a:prstGeom prst="wedgeRectCallout">
            <a:avLst>
              <a:gd name="adj1" fmla="val -68866"/>
              <a:gd name="adj2" fmla="val 59756"/>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a:solidFill>
                  <a:srgbClr val="FF0000"/>
                </a:solidFill>
                <a:latin typeface="游ゴシック" panose="020B0400000000000000" pitchFamily="50" charset="-128"/>
                <a:ea typeface="游ゴシック" panose="020B0400000000000000" pitchFamily="50" charset="-128"/>
              </a:rPr>
              <a:t>　</a:t>
            </a:r>
            <a:r>
              <a:rPr lang="ja-JP" altLang="en-US" sz="1400" dirty="0" smtClean="0">
                <a:solidFill>
                  <a:srgbClr val="FF0000"/>
                </a:solidFill>
                <a:latin typeface="游ゴシック" panose="020B0400000000000000" pitchFamily="50" charset="-128"/>
                <a:ea typeface="游ゴシック" panose="020B0400000000000000" pitchFamily="50" charset="-128"/>
              </a:rPr>
              <a:t>来庁</a:t>
            </a:r>
            <a:r>
              <a:rPr lang="ja-JP" altLang="en-US" sz="1400" dirty="0">
                <a:solidFill>
                  <a:srgbClr val="FF0000"/>
                </a:solidFill>
                <a:latin typeface="游ゴシック" panose="020B0400000000000000" pitchFamily="50" charset="-128"/>
                <a:ea typeface="游ゴシック" panose="020B0400000000000000" pitchFamily="50" charset="-128"/>
              </a:rPr>
              <a:t>に伴う交通費の削減</a:t>
            </a:r>
            <a:r>
              <a:rPr lang="en-US" altLang="ja-JP" sz="1400" dirty="0">
                <a:solidFill>
                  <a:srgbClr val="FF0000"/>
                </a:solidFill>
                <a:latin typeface="游ゴシック" panose="020B0400000000000000" pitchFamily="50" charset="-128"/>
                <a:ea typeface="游ゴシック" panose="020B0400000000000000" pitchFamily="50" charset="-128"/>
              </a:rPr>
              <a:t/>
            </a:r>
            <a:br>
              <a:rPr lang="en-US" altLang="ja-JP" sz="1400" dirty="0">
                <a:solidFill>
                  <a:srgbClr val="FF0000"/>
                </a:solidFill>
                <a:latin typeface="游ゴシック" panose="020B0400000000000000" pitchFamily="50" charset="-128"/>
                <a:ea typeface="游ゴシック" panose="020B0400000000000000" pitchFamily="50" charset="-128"/>
              </a:rPr>
            </a:br>
            <a:r>
              <a:rPr lang="ja-JP" altLang="en-US" sz="1400" dirty="0" smtClean="0">
                <a:solidFill>
                  <a:srgbClr val="FF0000"/>
                </a:solidFill>
                <a:latin typeface="游ゴシック" panose="020B0400000000000000" pitchFamily="50" charset="-128"/>
                <a:ea typeface="游ゴシック" panose="020B0400000000000000" pitchFamily="50" charset="-128"/>
              </a:rPr>
              <a:t>　来庁</a:t>
            </a:r>
            <a:r>
              <a:rPr lang="ja-JP" altLang="en-US" sz="1400" dirty="0">
                <a:solidFill>
                  <a:srgbClr val="FF0000"/>
                </a:solidFill>
                <a:latin typeface="游ゴシック" panose="020B0400000000000000" pitchFamily="50" charset="-128"/>
                <a:ea typeface="游ゴシック" panose="020B0400000000000000" pitchFamily="50" charset="-128"/>
              </a:rPr>
              <a:t>時間・手間の削減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87" name="四角形吹き出し 86"/>
          <p:cNvSpPr/>
          <p:nvPr/>
        </p:nvSpPr>
        <p:spPr bwMode="auto">
          <a:xfrm>
            <a:off x="287666" y="5351312"/>
            <a:ext cx="2515421" cy="488917"/>
          </a:xfrm>
          <a:prstGeom prst="wedgeRectCallout">
            <a:avLst>
              <a:gd name="adj1" fmla="val 80516"/>
              <a:gd name="adj2" fmla="val 26363"/>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待ち</a:t>
            </a:r>
            <a:r>
              <a:rPr lang="ja-JP" altLang="en-US" sz="1400" dirty="0">
                <a:solidFill>
                  <a:srgbClr val="FF0000"/>
                </a:solidFill>
                <a:latin typeface="游ゴシック" panose="020B0400000000000000" pitchFamily="50" charset="-128"/>
                <a:ea typeface="游ゴシック" panose="020B0400000000000000" pitchFamily="50" charset="-128"/>
              </a:rPr>
              <a:t>時間の削減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pic>
        <p:nvPicPr>
          <p:cNvPr id="88" name="図 87" descr="&lt;strong&gt;時計&lt;/strong&gt;アイコン 無料画像 - Public Domain Pictures"/>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0368" y="3995640"/>
            <a:ext cx="365760" cy="364998"/>
          </a:xfrm>
          <a:prstGeom prst="rect">
            <a:avLst/>
          </a:prstGeom>
        </p:spPr>
      </p:pic>
      <p:pic>
        <p:nvPicPr>
          <p:cNvPr id="89" name="Picture 8" descr="C:\Users\aytanaka\AppData\Local\Microsoft\Windows\Temporary Internet Files\Content.IE5\4PO4UHMH\sgi01a201309200100[1].jp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60000" flipH="1">
            <a:off x="3369110" y="2646172"/>
            <a:ext cx="251460" cy="251460"/>
          </a:xfrm>
          <a:prstGeom prst="rect">
            <a:avLst/>
          </a:prstGeom>
          <a:noFill/>
          <a:extLst>
            <a:ext uri="{909E8E84-426E-40DD-AFC4-6F175D3DCCD1}">
              <a14:hiddenFill xmlns:a14="http://schemas.microsoft.com/office/drawing/2010/main">
                <a:solidFill>
                  <a:srgbClr val="FFFFFF"/>
                </a:solidFill>
              </a14:hiddenFill>
            </a:ext>
          </a:extLst>
        </p:spPr>
      </p:pic>
      <p:sp>
        <p:nvSpPr>
          <p:cNvPr id="90" name="四角形吹き出し 96"/>
          <p:cNvSpPr/>
          <p:nvPr/>
        </p:nvSpPr>
        <p:spPr bwMode="auto">
          <a:xfrm>
            <a:off x="286306" y="3193650"/>
            <a:ext cx="2508367" cy="406486"/>
          </a:xfrm>
          <a:prstGeom prst="wedgeRectCallout">
            <a:avLst>
              <a:gd name="adj1" fmla="val 77430"/>
              <a:gd name="adj2" fmla="val 162545"/>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受付</a:t>
            </a:r>
            <a:r>
              <a:rPr lang="ja-JP" altLang="en-US" sz="1400" dirty="0">
                <a:solidFill>
                  <a:srgbClr val="FF0000"/>
                </a:solidFill>
                <a:latin typeface="游ゴシック" panose="020B0400000000000000" pitchFamily="50" charset="-128"/>
                <a:ea typeface="游ゴシック" panose="020B0400000000000000" pitchFamily="50" charset="-128"/>
              </a:rPr>
              <a:t>時間の拡大</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1" name="四角形吹き出し 99"/>
          <p:cNvSpPr/>
          <p:nvPr/>
        </p:nvSpPr>
        <p:spPr bwMode="auto">
          <a:xfrm>
            <a:off x="6401042" y="3193650"/>
            <a:ext cx="2609187" cy="522939"/>
          </a:xfrm>
          <a:prstGeom prst="wedgeRectCallout">
            <a:avLst>
              <a:gd name="adj1" fmla="val -85541"/>
              <a:gd name="adj2" fmla="val 331731"/>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申請</a:t>
            </a:r>
            <a:r>
              <a:rPr lang="ja-JP" altLang="en-US" sz="1400" dirty="0">
                <a:solidFill>
                  <a:srgbClr val="FF0000"/>
                </a:solidFill>
                <a:latin typeface="游ゴシック" panose="020B0400000000000000" pitchFamily="50" charset="-128"/>
                <a:ea typeface="游ゴシック" panose="020B0400000000000000" pitchFamily="50" charset="-128"/>
              </a:rPr>
              <a:t>情報の記入回数の削減</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2" name="四角形吹き出し 100"/>
          <p:cNvSpPr/>
          <p:nvPr/>
        </p:nvSpPr>
        <p:spPr bwMode="auto">
          <a:xfrm>
            <a:off x="286307" y="2023251"/>
            <a:ext cx="2508366" cy="502874"/>
          </a:xfrm>
          <a:prstGeom prst="wedgeRectCallout">
            <a:avLst>
              <a:gd name="adj1" fmla="val 60741"/>
              <a:gd name="adj2" fmla="val 120616"/>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手続き方法の選択肢</a:t>
            </a:r>
            <a:r>
              <a:rPr lang="ja-JP" altLang="en-US" sz="1400" dirty="0">
                <a:solidFill>
                  <a:srgbClr val="FF0000"/>
                </a:solidFill>
                <a:latin typeface="游ゴシック" panose="020B0400000000000000" pitchFamily="50" charset="-128"/>
                <a:ea typeface="游ゴシック" panose="020B0400000000000000" pitchFamily="50" charset="-128"/>
              </a:rPr>
              <a:t>の拡大</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3" name="四角形吹き出し 103"/>
          <p:cNvSpPr/>
          <p:nvPr/>
        </p:nvSpPr>
        <p:spPr bwMode="auto">
          <a:xfrm>
            <a:off x="288911" y="4294756"/>
            <a:ext cx="2505762" cy="430660"/>
          </a:xfrm>
          <a:prstGeom prst="wedgeRectCallout">
            <a:avLst>
              <a:gd name="adj1" fmla="val 64055"/>
              <a:gd name="adj2" fmla="val 132921"/>
            </a:avLst>
          </a:prstGeom>
          <a:solidFill>
            <a:schemeClr val="accent2">
              <a:lumMod val="20000"/>
              <a:lumOff val="80000"/>
            </a:schemeClr>
          </a:solidFill>
          <a:ln w="9525" cap="flat" cmpd="sng" algn="ctr">
            <a:solidFill>
              <a:srgbClr val="FF0000"/>
            </a:solidFill>
            <a:prstDash val="solid"/>
            <a:round/>
            <a:headEnd type="none" w="med" len="med"/>
            <a:tailEnd type="none" w="med" len="med"/>
          </a:ln>
          <a:effectLst/>
          <a:extLst/>
        </p:spPr>
        <p:txBody>
          <a:bodyPr wrap="none" lIns="72000" rIns="72000" rtlCol="0" anchor="ctr"/>
          <a:lstStyle/>
          <a:p>
            <a:pPr>
              <a:spcBef>
                <a:spcPts val="0"/>
              </a:spcBef>
            </a:pPr>
            <a:r>
              <a:rPr lang="ja-JP" altLang="en-US" sz="1400" dirty="0" smtClean="0">
                <a:solidFill>
                  <a:srgbClr val="FF0000"/>
                </a:solidFill>
                <a:latin typeface="游ゴシック" panose="020B0400000000000000" pitchFamily="50" charset="-128"/>
                <a:ea typeface="游ゴシック" panose="020B0400000000000000" pitchFamily="50" charset="-128"/>
              </a:rPr>
              <a:t>　提供</a:t>
            </a:r>
            <a:r>
              <a:rPr lang="ja-JP" altLang="en-US" sz="1400" dirty="0">
                <a:solidFill>
                  <a:srgbClr val="FF0000"/>
                </a:solidFill>
                <a:latin typeface="游ゴシック" panose="020B0400000000000000" pitchFamily="50" charset="-128"/>
                <a:ea typeface="游ゴシック" panose="020B0400000000000000" pitchFamily="50" charset="-128"/>
              </a:rPr>
              <a:t>サービスの均一化</a:t>
            </a:r>
            <a:endParaRPr lang="en-US" altLang="ja-JP" sz="1400" dirty="0">
              <a:solidFill>
                <a:srgbClr val="FF0000"/>
              </a:solidFill>
              <a:latin typeface="游ゴシック" panose="020B0400000000000000" pitchFamily="50" charset="-128"/>
              <a:ea typeface="游ゴシック" panose="020B0400000000000000" pitchFamily="50" charset="-128"/>
            </a:endParaRPr>
          </a:p>
        </p:txBody>
      </p:sp>
      <p:sp>
        <p:nvSpPr>
          <p:cNvPr id="94" name="テキスト ボックス 93"/>
          <p:cNvSpPr txBox="1"/>
          <p:nvPr/>
        </p:nvSpPr>
        <p:spPr>
          <a:xfrm>
            <a:off x="90914" y="6609115"/>
            <a:ext cx="288032" cy="184666"/>
          </a:xfrm>
          <a:prstGeom prst="rect">
            <a:avLst/>
          </a:prstGeom>
          <a:noFill/>
        </p:spPr>
        <p:txBody>
          <a:bodyPr wrap="square" lIns="0" tIns="0" rIns="0" bIns="0" rtlCol="0" anchor="ctr" anchorCtr="0">
            <a:spAutoFit/>
          </a:bodyPr>
          <a:lstStyle/>
          <a:p>
            <a:pPr algn="r"/>
            <a:r>
              <a:rPr lang="en-US" altLang="ja-JP" sz="1200" dirty="0" smtClean="0"/>
              <a:t>38</a:t>
            </a:r>
            <a:endParaRPr kumimoji="1" lang="ja-JP" altLang="en-US" sz="1200" dirty="0"/>
          </a:p>
        </p:txBody>
      </p:sp>
      <p:sp>
        <p:nvSpPr>
          <p:cNvPr id="95" name="タイトル 1"/>
          <p:cNvSpPr>
            <a:spLocks noGrp="1"/>
          </p:cNvSpPr>
          <p:nvPr>
            <p:ph type="title"/>
          </p:nvPr>
        </p:nvSpPr>
        <p:spPr>
          <a:xfrm>
            <a:off x="228204" y="139700"/>
            <a:ext cx="8686800" cy="685800"/>
          </a:xfrm>
        </p:spPr>
        <p:txBody>
          <a:bodyPr/>
          <a:lstStyle/>
          <a:p>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smtClean="0">
                <a:latin typeface="游ゴシック" panose="020B0400000000000000" pitchFamily="50" charset="-128"/>
                <a:ea typeface="游ゴシック" panose="020B0400000000000000" pitchFamily="50" charset="-128"/>
                <a:cs typeface="+mn-cs"/>
              </a:rPr>
              <a:t>８－１</a:t>
            </a:r>
            <a:r>
              <a:rPr lang="ja-JP" altLang="en-US" sz="1600" kern="1200" dirty="0">
                <a:latin typeface="游ゴシック" panose="020B0400000000000000" pitchFamily="50" charset="-128"/>
                <a:ea typeface="游ゴシック" panose="020B0400000000000000" pitchFamily="50" charset="-128"/>
                <a:cs typeface="+mn-cs"/>
              </a:rPr>
              <a:t/>
            </a:r>
            <a:br>
              <a:rPr lang="ja-JP" altLang="en-US" sz="1600" kern="1200" dirty="0">
                <a:latin typeface="游ゴシック" panose="020B0400000000000000" pitchFamily="50" charset="-128"/>
                <a:ea typeface="游ゴシック" panose="020B0400000000000000" pitchFamily="50" charset="-128"/>
                <a:cs typeface="+mn-cs"/>
              </a:rPr>
            </a:br>
            <a:r>
              <a:rPr lang="ja-JP" altLang="en-US" sz="1600" kern="1200" dirty="0">
                <a:latin typeface="游ゴシック" panose="020B0400000000000000" pitchFamily="50" charset="-128"/>
                <a:ea typeface="游ゴシック" panose="020B0400000000000000" pitchFamily="50" charset="-128"/>
                <a:cs typeface="+mn-cs"/>
              </a:rPr>
              <a:t>本取組みによる市民への</a:t>
            </a:r>
            <a:r>
              <a:rPr lang="ja-JP" altLang="en-US" sz="1600" kern="1200" dirty="0" smtClean="0">
                <a:latin typeface="游ゴシック" panose="020B0400000000000000" pitchFamily="50" charset="-128"/>
                <a:ea typeface="游ゴシック" panose="020B0400000000000000" pitchFamily="50" charset="-128"/>
                <a:cs typeface="+mn-cs"/>
              </a:rPr>
              <a:t>効果</a:t>
            </a:r>
            <a:endParaRPr lang="ja-JP" altLang="en-US" sz="1600" kern="1200" dirty="0">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32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ABeam_PPT_white">
  <a:themeElements>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ABeam_PPT_whi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spPr>
      <a:bodyPr wrap="none" lIns="72000" rIns="72000" anchor="ctr"/>
      <a:lstStyle>
        <a:defPPr marL="85725" indent="-85725">
          <a:spcBef>
            <a:spcPts val="0"/>
          </a:spcBef>
          <a:buFont typeface="Arial" panose="020B0604020202020204" pitchFamily="34" charset="0"/>
          <a:buChar char="•"/>
          <a:defRPr dirty="0"/>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eam_PPT_white">
  <a:themeElements>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fontScheme name="1_ABeam_PPT_white">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1_ABeam_PPT_white 1">
        <a:dk1>
          <a:srgbClr val="000000"/>
        </a:dk1>
        <a:lt1>
          <a:srgbClr val="FFFFFF"/>
        </a:lt1>
        <a:dk2>
          <a:srgbClr val="FFFFFF"/>
        </a:dk2>
        <a:lt2>
          <a:srgbClr val="0D2B88"/>
        </a:lt2>
        <a:accent1>
          <a:srgbClr val="A1C0D2"/>
        </a:accent1>
        <a:accent2>
          <a:srgbClr val="DA7972"/>
        </a:accent2>
        <a:accent3>
          <a:srgbClr val="FFFFFF"/>
        </a:accent3>
        <a:accent4>
          <a:srgbClr val="000000"/>
        </a:accent4>
        <a:accent5>
          <a:srgbClr val="CDDCE5"/>
        </a:accent5>
        <a:accent6>
          <a:srgbClr val="C56D67"/>
        </a:accent6>
        <a:hlink>
          <a:srgbClr val="96B074"/>
        </a:hlink>
        <a:folHlink>
          <a:srgbClr val="FBD87E"/>
        </a:folHlink>
      </a:clrScheme>
      <a:clrMap bg1="lt1" tx1="dk1" bg2="lt2" tx2="dk2" accent1="accent1" accent2="accent2" accent3="accent3" accent4="accent4" accent5="accent5" accent6="accent6" hlink="hlink" folHlink="folHlink"/>
    </a:extraClrScheme>
    <a:extraClrScheme>
      <a:clrScheme name="1_ABeam_PPT_white 2">
        <a:dk1>
          <a:srgbClr val="000000"/>
        </a:dk1>
        <a:lt1>
          <a:srgbClr val="FFFFFF"/>
        </a:lt1>
        <a:dk2>
          <a:srgbClr val="FFFFFF"/>
        </a:dk2>
        <a:lt2>
          <a:srgbClr val="0D2B88"/>
        </a:lt2>
        <a:accent1>
          <a:srgbClr val="3FA6CC"/>
        </a:accent1>
        <a:accent2>
          <a:srgbClr val="B80019"/>
        </a:accent2>
        <a:accent3>
          <a:srgbClr val="FFFFFF"/>
        </a:accent3>
        <a:accent4>
          <a:srgbClr val="000000"/>
        </a:accent4>
        <a:accent5>
          <a:srgbClr val="AFD0E2"/>
        </a:accent5>
        <a:accent6>
          <a:srgbClr val="A60016"/>
        </a:accent6>
        <a:hlink>
          <a:srgbClr val="2E691E"/>
        </a:hlink>
        <a:folHlink>
          <a:srgbClr val="FAB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2548</Words>
  <Application>Microsoft Office PowerPoint</Application>
  <PresentationFormat>画面に合わせる (4:3)</PresentationFormat>
  <Paragraphs>413</Paragraphs>
  <Slides>17</Slides>
  <Notes>0</Notes>
  <HiddenSlides>0</HiddenSlides>
  <MMClips>0</MMClips>
  <ScaleCrop>false</ScaleCrop>
  <HeadingPairs>
    <vt:vector size="8" baseType="variant">
      <vt:variant>
        <vt:lpstr>使用されているフォント</vt:lpstr>
      </vt:variant>
      <vt:variant>
        <vt:i4>5</vt:i4>
      </vt:variant>
      <vt:variant>
        <vt:lpstr>テーマ</vt:lpstr>
      </vt:variant>
      <vt:variant>
        <vt:i4>2</vt:i4>
      </vt:variant>
      <vt:variant>
        <vt:lpstr>埋め込まれた OLE サーバー</vt:lpstr>
      </vt:variant>
      <vt:variant>
        <vt:i4>1</vt:i4>
      </vt:variant>
      <vt:variant>
        <vt:lpstr>スライド タイトル</vt:lpstr>
      </vt:variant>
      <vt:variant>
        <vt:i4>17</vt:i4>
      </vt:variant>
    </vt:vector>
  </HeadingPairs>
  <TitlesOfParts>
    <vt:vector size="25" baseType="lpstr">
      <vt:lpstr>Meiryo UI</vt:lpstr>
      <vt:lpstr>ＭＳ Ｐゴシック</vt:lpstr>
      <vt:lpstr>游ゴシック</vt:lpstr>
      <vt:lpstr>Arial</vt:lpstr>
      <vt:lpstr>Wingdings</vt:lpstr>
      <vt:lpstr>ABeam_PPT_white</vt:lpstr>
      <vt:lpstr>1_ABeam_PPT_white</vt:lpstr>
      <vt:lpstr>Visio</vt:lpstr>
      <vt:lpstr>PowerPoint プレゼンテーション</vt:lpstr>
      <vt:lpstr>７－１ 電子申請を活用した窓口改善の考え方　 1/2－</vt:lpstr>
      <vt:lpstr>７－１ 電子申請を活用した窓口改善の考え方　 2/2－</vt:lpstr>
      <vt:lpstr>７－２ 第１段階を実現するための方策</vt:lpstr>
      <vt:lpstr>７－3 第２段階を実現するための方策</vt:lpstr>
      <vt:lpstr>７－４ 次の実現段階に向けた方策　－第３・４段階を実現するための方策－</vt:lpstr>
      <vt:lpstr> 【参考】郵送交付の考え方</vt:lpstr>
      <vt:lpstr>PowerPoint プレゼンテーション</vt:lpstr>
      <vt:lpstr> ８－１ 本取組みによる市民への効果</vt:lpstr>
      <vt:lpstr> ８－２ 本取組みによる本市への効果</vt:lpstr>
      <vt:lpstr>  【参考】機会損失における試算結果</vt:lpstr>
      <vt:lpstr>PowerPoint プレゼンテーション</vt:lpstr>
      <vt:lpstr>  【参考】推進体制の考え方</vt:lpstr>
      <vt:lpstr>PowerPoint プレゼンテーション</vt:lpstr>
      <vt:lpstr>PowerPoint プレゼンテーション</vt:lpstr>
      <vt:lpstr>  【参考】大阪市行政手続等検索サービス画面イメージ</vt:lpstr>
      <vt:lpstr>  【参考】大阪市行政手続等検索サービス設計概要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2018-05-24T01:30:34Z</dcterms:created>
  <dcterms:modified xsi:type="dcterms:W3CDTF">2018-05-24T02:14:46Z</dcterms:modified>
</cp:coreProperties>
</file>