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54" r:id="rId1"/>
    <p:sldMasterId id="2147483652" r:id="rId2"/>
    <p:sldMasterId id="2147483655" r:id="rId3"/>
    <p:sldMasterId id="2147483650" r:id="rId4"/>
    <p:sldMasterId id="2147483653" r:id="rId5"/>
    <p:sldMasterId id="2147483651" r:id="rId6"/>
    <p:sldMasterId id="2147483747" r:id="rId7"/>
  </p:sldMasterIdLst>
  <p:notesMasterIdLst>
    <p:notesMasterId r:id="rId18"/>
  </p:notesMasterIdLst>
  <p:handoutMasterIdLst>
    <p:handoutMasterId r:id="rId19"/>
  </p:handoutMasterIdLst>
  <p:sldIdLst>
    <p:sldId id="601" r:id="rId8"/>
    <p:sldId id="533" r:id="rId9"/>
    <p:sldId id="590" r:id="rId10"/>
    <p:sldId id="591" r:id="rId11"/>
    <p:sldId id="505" r:id="rId12"/>
    <p:sldId id="549" r:id="rId13"/>
    <p:sldId id="568" r:id="rId14"/>
    <p:sldId id="508" r:id="rId15"/>
    <p:sldId id="554" r:id="rId16"/>
    <p:sldId id="571" r:id="rId17"/>
  </p:sldIdLst>
  <p:sldSz cx="9906000" cy="6858000" type="A4"/>
  <p:notesSz cx="6807200" cy="9939338"/>
  <p:defaultTextStyle>
    <a:defPPr>
      <a:defRPr lang="ja-JP"/>
    </a:defPPr>
    <a:lvl1pPr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4572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9144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3716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18288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2860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6pPr>
    <a:lvl7pPr marL="27432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7pPr>
    <a:lvl8pPr marL="32004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8pPr>
    <a:lvl9pPr marL="36576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9pPr>
  </p:defaultTextStyle>
  <p:extLst>
    <p:ext uri="{EFAFB233-063F-42B5-8137-9DF3F51BA10A}">
      <p15:sldGuideLst xmlns:p15="http://schemas.microsoft.com/office/powerpoint/2012/main">
        <p15:guide id="1" orient="horz" pos="2546" userDrawn="1">
          <p15:clr>
            <a:srgbClr val="A4A3A4"/>
          </p15:clr>
        </p15:guide>
        <p15:guide id="2" orient="horz" pos="391">
          <p15:clr>
            <a:srgbClr val="A4A3A4"/>
          </p15:clr>
        </p15:guide>
        <p15:guide id="3" orient="horz" pos="2160">
          <p15:clr>
            <a:srgbClr val="A4A3A4"/>
          </p15:clr>
        </p15:guide>
        <p15:guide id="4" orient="horz" pos="1185">
          <p15:clr>
            <a:srgbClr val="A4A3A4"/>
          </p15:clr>
        </p15:guide>
        <p15:guide id="5" orient="horz" pos="3135">
          <p15:clr>
            <a:srgbClr val="A4A3A4"/>
          </p15:clr>
        </p15:guide>
        <p15:guide id="6" orient="horz" pos="595">
          <p15:clr>
            <a:srgbClr val="A4A3A4"/>
          </p15:clr>
        </p15:guide>
        <p15:guide id="7" pos="3120">
          <p15:clr>
            <a:srgbClr val="A4A3A4"/>
          </p15:clr>
        </p15:guide>
        <p15:guide id="8" pos="2145">
          <p15:clr>
            <a:srgbClr val="A4A3A4"/>
          </p15:clr>
        </p15:guide>
        <p15:guide id="9" pos="4095">
          <p15:clr>
            <a:srgbClr val="A4A3A4"/>
          </p15:clr>
        </p15:guide>
        <p15:guide id="10" pos="5728">
          <p15:clr>
            <a:srgbClr val="A4A3A4"/>
          </p15:clr>
        </p15:guide>
        <p15:guide id="11" pos="512">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B727"/>
    <a:srgbClr val="F69200"/>
    <a:srgbClr val="D9A601"/>
    <a:srgbClr val="EEF99F"/>
    <a:srgbClr val="CCFF99"/>
    <a:srgbClr val="CCFFCC"/>
    <a:srgbClr val="CCFF66"/>
    <a:srgbClr val="00FF99"/>
    <a:srgbClr val="12AE94"/>
    <a:srgbClr val="DF5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2F1EA-B78C-4BD1-840E-614BA818D5D2}" v="42" dt="2020-12-10T07:12:11.132"/>
    <p1510:client id="{0ECB4EDE-FA61-49D6-8BBB-DC4A8F8B90AC}" v="3" dt="2020-11-19T05:07:03.476"/>
    <p1510:client id="{13069052-C3E1-4A9F-80DB-9A3930362A86}" v="9" dt="2020-11-30T02:47:33.857"/>
    <p1510:client id="{19C3ACC7-AC74-41CA-ACC4-2B995720C57E}" v="71" dt="2020-11-26T05:43:28.103"/>
    <p1510:client id="{1E0157E2-D90E-40A7-BA6E-59DAFBD4F36C}" v="1725" dt="2020-11-26T00:56:33.314"/>
    <p1510:client id="{1F56AD91-3757-D4AA-97EC-2394958F8591}" v="138" dt="2021-02-10T05:30:42.311"/>
    <p1510:client id="{22E23F28-E194-4D6B-B2D4-43F6C2E28EBB}" v="6" dt="2020-12-01T05:34:00.436"/>
    <p1510:client id="{3D7FA436-35C0-43CD-BB37-8A4E973B1F7C}" v="373" dt="2020-11-26T05:34:43.104"/>
    <p1510:client id="{451E8C4C-742C-4FD7-8CED-BFA8AB7003E5}" v="167" dt="2020-11-30T08:03:19.271"/>
    <p1510:client id="{4608BAB2-479F-4BBF-890E-C447562CA707}" v="27" dt="2021-02-09T01:51:57.249"/>
    <p1510:client id="{4644A08B-0FE3-4D1E-A5CC-0E86CBB7BDFC}" v="1" dt="2021-01-18T05:17:39.448"/>
    <p1510:client id="{4770C5E9-00E5-BF45-8AAF-8DA87FE48817}" v="2" dt="2021-02-10T03:18:37.774"/>
    <p1510:client id="{4896A022-D51B-4C74-BEF5-79913FF75E70}" v="2" dt="2020-11-10T08:01:44.805"/>
    <p1510:client id="{4B379126-57C9-4E3A-A18F-F74097796348}" v="35" dt="2020-11-26T04:09:49.837"/>
    <p1510:client id="{4F0F022B-D397-8444-ED47-70FDAFD1AD94}" v="6" dt="2021-01-15T05:25:53.768"/>
    <p1510:client id="{5102BB94-1023-4D2D-A6F9-8E2FA15A922B}" v="1714" dt="2020-11-30T00:55:54.039"/>
    <p1510:client id="{52A2E130-1638-44A9-917E-D3F6897FC003}" v="14" dt="2020-07-07T08:51:27.641"/>
    <p1510:client id="{58539B79-D989-80E8-054D-5D5C59E0DEAF}" v="11" dt="2021-02-10T00:55:05.633"/>
    <p1510:client id="{62BB696D-2612-41C8-9839-0468B70D101C}" v="17" dt="2021-02-10T00:37:42.963"/>
    <p1510:client id="{64C1C8DF-2DE9-4B4F-9F38-1242B0AB5F36}" v="44" dt="2020-12-03T06:56:42.085"/>
    <p1510:client id="{68C2C9F4-5BD8-4384-A3F4-E4733B60D2B0}" v="2" dt="2020-07-07T08:49:12.910"/>
    <p1510:client id="{738B7A69-FC49-47BB-8282-DAD5373ADBB0}" v="4" dt="2020-11-26T03:43:58.148"/>
    <p1510:client id="{762365F9-0454-4E4F-80BD-B895221C317F}" v="111" dt="2020-06-18T09:16:40.620"/>
    <p1510:client id="{7772DC67-CC40-E49E-3C8B-64053F780B79}" v="3" dt="2020-11-26T00:25:29.545"/>
    <p1510:client id="{7902093E-C242-46A8-A18F-0CF4129C150D}" v="69" dt="2020-11-30T10:39:25.907"/>
    <p1510:client id="{87D29F1A-DD82-4D79-A728-9D92CE1EE5B5}" v="9" dt="2020-11-30T10:08:42.558"/>
    <p1510:client id="{8AB64DB3-E2E9-40A2-9FD2-A60F6A160EA7}" v="17" dt="2021-01-18T07:21:08.335"/>
    <p1510:client id="{8BC00771-286C-4D7A-B589-09DC12C055AF}" v="6" dt="2020-11-26T00:26:30.677"/>
    <p1510:client id="{93B9A1F8-8F4A-428E-9381-E1D12FB9A25C}" v="461" dt="2020-12-03T07:59:00.049"/>
    <p1510:client id="{9768072C-56BE-4A65-8123-EC6E6905C85B}" v="2" dt="2020-11-30T00:57:50.749"/>
    <p1510:client id="{A310A4A8-0444-1D2B-1C2B-001997DC7ACD}" v="58" dt="2021-02-10T01:49:36.532"/>
    <p1510:client id="{B53091F6-F68B-F735-02E4-D11EF7ABB1BB}" v="27" dt="2021-02-10T03:11:52.319"/>
    <p1510:client id="{BB403870-EA5A-48C8-A027-4CC40AB730EB}" v="9" dt="2020-07-16T05:53:06"/>
    <p1510:client id="{C287EDBF-A3DF-43FF-A31C-89978A13F750}" v="2" dt="2020-06-15T04:54:44.008"/>
    <p1510:client id="{C3F3C6DC-8CC7-8D17-1981-E8FD31FD34BF}" v="32" dt="2021-01-15T05:18:27.258"/>
    <p1510:client id="{C5349061-C865-4F8B-979F-F758FDE7D31A}" v="9" dt="2020-12-01T05:31:20.406"/>
    <p1510:client id="{D0B037B9-F4CE-4059-A636-5F991EA0066D}" v="53" dt="2021-01-15T03:06:14.830"/>
    <p1510:client id="{D1158AA2-61D6-1A84-C89F-46DC952049E8}" v="4" dt="2021-02-09T01:59:33.875"/>
    <p1510:client id="{DAC31F18-7639-48B4-A522-4669041BE398}" v="11" dt="2020-11-30T09:57:39.456"/>
    <p1510:client id="{E745D4D0-BE24-465E-B69F-FB389038BEA4}" v="240" dt="2020-11-18T01:05:23.92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1" autoAdjust="0"/>
    <p:restoredTop sz="93438" autoAdjust="0"/>
  </p:normalViewPr>
  <p:slideViewPr>
    <p:cSldViewPr snapToGrid="0">
      <p:cViewPr varScale="1">
        <p:scale>
          <a:sx n="60" d="100"/>
          <a:sy n="60" d="100"/>
        </p:scale>
        <p:origin x="1228" y="48"/>
      </p:cViewPr>
      <p:guideLst>
        <p:guide orient="horz" pos="2546"/>
        <p:guide orient="horz" pos="391"/>
        <p:guide orient="horz" pos="2160"/>
        <p:guide orient="horz" pos="1185"/>
        <p:guide orient="horz" pos="3135"/>
        <p:guide orient="horz" pos="595"/>
        <p:guide pos="3120"/>
        <p:guide pos="2145"/>
        <p:guide pos="4095"/>
        <p:guide pos="5728"/>
        <p:guide pos="512"/>
      </p:guideLst>
    </p:cSldViewPr>
  </p:slideViewPr>
  <p:outlineViewPr>
    <p:cViewPr>
      <p:scale>
        <a:sx n="33" d="100"/>
        <a:sy n="33" d="100"/>
      </p:scale>
      <p:origin x="0" y="-448"/>
    </p:cViewPr>
  </p:outlineViewPr>
  <p:notesTextViewPr>
    <p:cViewPr>
      <p:scale>
        <a:sx n="1" d="1"/>
        <a:sy n="1" d="1"/>
      </p:scale>
      <p:origin x="0" y="0"/>
    </p:cViewPr>
  </p:notesTextViewPr>
  <p:sorterViewPr>
    <p:cViewPr>
      <p:scale>
        <a:sx n="200" d="100"/>
        <a:sy n="200" d="100"/>
      </p:scale>
      <p:origin x="0" y="-60400"/>
    </p:cViewPr>
  </p:sorter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 Id="rId6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3" name="Rectangle 3"/>
          <p:cNvSpPr>
            <a:spLocks noGrp="1" noChangeArrowheads="1"/>
          </p:cNvSpPr>
          <p:nvPr>
            <p:ph type="dt" sz="quarter" idx="1"/>
          </p:nvPr>
        </p:nvSpPr>
        <p:spPr bwMode="auto">
          <a:xfrm>
            <a:off x="3855487"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algn="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4" name="Rectangle 4"/>
          <p:cNvSpPr>
            <a:spLocks noGrp="1" noChangeArrowheads="1"/>
          </p:cNvSpPr>
          <p:nvPr>
            <p:ph type="ftr" sz="quarter" idx="2"/>
          </p:nvPr>
        </p:nvSpPr>
        <p:spPr bwMode="auto">
          <a:xfrm>
            <a:off x="0"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5" name="Rectangle 5"/>
          <p:cNvSpPr>
            <a:spLocks noGrp="1" noChangeArrowheads="1"/>
          </p:cNvSpPr>
          <p:nvPr>
            <p:ph type="sldNum" sz="quarter" idx="3"/>
          </p:nvPr>
        </p:nvSpPr>
        <p:spPr bwMode="auto">
          <a:xfrm>
            <a:off x="3855487"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algn="r" defTabSz="956821">
              <a:lnSpc>
                <a:spcPct val="100000"/>
              </a:lnSpc>
              <a:spcBef>
                <a:spcPct val="0"/>
              </a:spcBef>
              <a:defRPr sz="1300">
                <a:solidFill>
                  <a:schemeClr val="tx1"/>
                </a:solidFill>
                <a:ea typeface="ＭＳ Ｐゴシック" panose="020B0600070205080204" pitchFamily="50" charset="-128"/>
              </a:defRPr>
            </a:lvl1pPr>
          </a:lstStyle>
          <a:p>
            <a:fld id="{4AA43CAA-F8D9-4772-8863-89498C00E2FB}" type="slidenum">
              <a:rPr lang="en-US" altLang="ja-JP"/>
              <a:pPr/>
              <a:t>‹#›</a:t>
            </a:fld>
            <a:endParaRPr lang="en-US" altLang="ja-JP"/>
          </a:p>
        </p:txBody>
      </p:sp>
    </p:spTree>
    <p:extLst>
      <p:ext uri="{BB962C8B-B14F-4D97-AF65-F5344CB8AC3E}">
        <p14:creationId xmlns:p14="http://schemas.microsoft.com/office/powerpoint/2010/main" val="428952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07" name="Rectangle 3"/>
          <p:cNvSpPr>
            <a:spLocks noGrp="1" noChangeArrowheads="1"/>
          </p:cNvSpPr>
          <p:nvPr>
            <p:ph type="dt" idx="1"/>
          </p:nvPr>
        </p:nvSpPr>
        <p:spPr bwMode="auto">
          <a:xfrm>
            <a:off x="3855487"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algn="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08"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0112" y="4720684"/>
            <a:ext cx="5446977" cy="447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1510" name="Rectangle 6"/>
          <p:cNvSpPr>
            <a:spLocks noGrp="1" noChangeArrowheads="1"/>
          </p:cNvSpPr>
          <p:nvPr>
            <p:ph type="ftr" sz="quarter" idx="4"/>
          </p:nvPr>
        </p:nvSpPr>
        <p:spPr bwMode="auto">
          <a:xfrm>
            <a:off x="0"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11" name="Rectangle 7"/>
          <p:cNvSpPr>
            <a:spLocks noGrp="1" noChangeArrowheads="1"/>
          </p:cNvSpPr>
          <p:nvPr>
            <p:ph type="sldNum" sz="quarter" idx="5"/>
          </p:nvPr>
        </p:nvSpPr>
        <p:spPr bwMode="auto">
          <a:xfrm>
            <a:off x="3855487"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algn="r" defTabSz="956821">
              <a:lnSpc>
                <a:spcPct val="100000"/>
              </a:lnSpc>
              <a:spcBef>
                <a:spcPct val="0"/>
              </a:spcBef>
              <a:defRPr sz="1300">
                <a:solidFill>
                  <a:schemeClr val="tx1"/>
                </a:solidFill>
                <a:ea typeface="ＭＳ Ｐゴシック" panose="020B0600070205080204" pitchFamily="50" charset="-128"/>
              </a:defRPr>
            </a:lvl1pPr>
          </a:lstStyle>
          <a:p>
            <a:fld id="{D1BAD1C1-0E96-402A-B153-AAE1930FC3D4}" type="slidenum">
              <a:rPr lang="en-US" altLang="ja-JP"/>
              <a:pPr/>
              <a:t>‹#›</a:t>
            </a:fld>
            <a:endParaRPr lang="en-US" altLang="ja-JP"/>
          </a:p>
        </p:txBody>
      </p:sp>
    </p:spTree>
    <p:extLst>
      <p:ext uri="{BB962C8B-B14F-4D97-AF65-F5344CB8AC3E}">
        <p14:creationId xmlns:p14="http://schemas.microsoft.com/office/powerpoint/2010/main" val="1487058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solidFill>
                  <a:srgbClr val="000000"/>
                </a:solidFill>
              </a:rPr>
              <a:pPr/>
              <a:t>0</a:t>
            </a:fld>
            <a:endParaRPr lang="en-US" altLang="ja-JP">
              <a:solidFill>
                <a:srgbClr val="000000"/>
              </a:solidFill>
            </a:endParaRPr>
          </a:p>
        </p:txBody>
      </p:sp>
    </p:spTree>
    <p:extLst>
      <p:ext uri="{BB962C8B-B14F-4D97-AF65-F5344CB8AC3E}">
        <p14:creationId xmlns:p14="http://schemas.microsoft.com/office/powerpoint/2010/main" val="194429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pPr/>
              <a:t>6</a:t>
            </a:fld>
            <a:endParaRPr lang="en-US" altLang="ja-JP"/>
          </a:p>
        </p:txBody>
      </p:sp>
    </p:spTree>
    <p:extLst>
      <p:ext uri="{BB962C8B-B14F-4D97-AF65-F5344CB8AC3E}">
        <p14:creationId xmlns:p14="http://schemas.microsoft.com/office/powerpoint/2010/main" val="1086019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299039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73592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1047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1CB25E3E-A466-48C9-9475-8605BDB45D95}" type="slidenum">
              <a:rPr lang="en-US" altLang="ja-JP"/>
              <a:pPr/>
              <a:t>‹#›</a:t>
            </a:fld>
            <a:endParaRPr lang="en-US" altLang="ja-JP"/>
          </a:p>
        </p:txBody>
      </p:sp>
    </p:spTree>
    <p:extLst>
      <p:ext uri="{BB962C8B-B14F-4D97-AF65-F5344CB8AC3E}">
        <p14:creationId xmlns:p14="http://schemas.microsoft.com/office/powerpoint/2010/main" val="35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F3ACBDD4-41DB-4240-A655-7396D11B8BEB}" type="slidenum">
              <a:rPr lang="en-US" altLang="ja-JP"/>
              <a:pPr/>
              <a:t>‹#›</a:t>
            </a:fld>
            <a:endParaRPr lang="en-US" altLang="ja-JP"/>
          </a:p>
        </p:txBody>
      </p:sp>
    </p:spTree>
    <p:extLst>
      <p:ext uri="{BB962C8B-B14F-4D97-AF65-F5344CB8AC3E}">
        <p14:creationId xmlns:p14="http://schemas.microsoft.com/office/powerpoint/2010/main" val="4144570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F5CC3CC8-C8F7-48A5-A2D8-B541216CCBF8}" type="slidenum">
              <a:rPr lang="en-US" altLang="ja-JP"/>
              <a:pPr/>
              <a:t>‹#›</a:t>
            </a:fld>
            <a:endParaRPr lang="en-US" altLang="ja-JP"/>
          </a:p>
        </p:txBody>
      </p:sp>
    </p:spTree>
    <p:extLst>
      <p:ext uri="{BB962C8B-B14F-4D97-AF65-F5344CB8AC3E}">
        <p14:creationId xmlns:p14="http://schemas.microsoft.com/office/powerpoint/2010/main" val="290368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63281EA2-573B-4613-A30B-B24EC0C74477}" type="slidenum">
              <a:rPr lang="en-US" altLang="ja-JP"/>
              <a:pPr/>
              <a:t>‹#›</a:t>
            </a:fld>
            <a:endParaRPr lang="en-US" altLang="ja-JP"/>
          </a:p>
        </p:txBody>
      </p:sp>
    </p:spTree>
    <p:extLst>
      <p:ext uri="{BB962C8B-B14F-4D97-AF65-F5344CB8AC3E}">
        <p14:creationId xmlns:p14="http://schemas.microsoft.com/office/powerpoint/2010/main" val="195947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0BBCB1E7-E20E-4D82-8902-BEF31A1E5222}" type="slidenum">
              <a:rPr lang="en-US" altLang="ja-JP"/>
              <a:pPr/>
              <a:t>‹#›</a:t>
            </a:fld>
            <a:endParaRPr lang="en-US" altLang="ja-JP"/>
          </a:p>
        </p:txBody>
      </p:sp>
    </p:spTree>
    <p:extLst>
      <p:ext uri="{BB962C8B-B14F-4D97-AF65-F5344CB8AC3E}">
        <p14:creationId xmlns:p14="http://schemas.microsoft.com/office/powerpoint/2010/main" val="3124209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BFD2F668-4010-4DAC-A2AE-7ED93632BBDE}" type="slidenum">
              <a:rPr lang="en-US" altLang="ja-JP"/>
              <a:pPr/>
              <a:t>‹#›</a:t>
            </a:fld>
            <a:endParaRPr lang="en-US" altLang="ja-JP"/>
          </a:p>
        </p:txBody>
      </p:sp>
    </p:spTree>
    <p:extLst>
      <p:ext uri="{BB962C8B-B14F-4D97-AF65-F5344CB8AC3E}">
        <p14:creationId xmlns:p14="http://schemas.microsoft.com/office/powerpoint/2010/main" val="1415757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610008DB-0F20-43EA-8913-5E4B0327B793}" type="slidenum">
              <a:rPr lang="en-US" altLang="ja-JP"/>
              <a:pPr/>
              <a:t>‹#›</a:t>
            </a:fld>
            <a:endParaRPr lang="en-US" altLang="ja-JP"/>
          </a:p>
        </p:txBody>
      </p:sp>
    </p:spTree>
    <p:extLst>
      <p:ext uri="{BB962C8B-B14F-4D97-AF65-F5344CB8AC3E}">
        <p14:creationId xmlns:p14="http://schemas.microsoft.com/office/powerpoint/2010/main" val="291877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AAA15475-3E1A-415A-B7B2-2FCF67F6D27A}" type="slidenum">
              <a:rPr lang="en-US" altLang="ja-JP"/>
              <a:pPr/>
              <a:t>‹#›</a:t>
            </a:fld>
            <a:endParaRPr lang="en-US" altLang="ja-JP"/>
          </a:p>
        </p:txBody>
      </p:sp>
    </p:spTree>
    <p:extLst>
      <p:ext uri="{BB962C8B-B14F-4D97-AF65-F5344CB8AC3E}">
        <p14:creationId xmlns:p14="http://schemas.microsoft.com/office/powerpoint/2010/main" val="331535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602192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80644892-C690-4E53-AE3A-BEE9C1E3CA98}" type="slidenum">
              <a:rPr lang="en-US" altLang="ja-JP"/>
              <a:pPr/>
              <a:t>‹#›</a:t>
            </a:fld>
            <a:endParaRPr lang="en-US" altLang="ja-JP"/>
          </a:p>
        </p:txBody>
      </p:sp>
    </p:spTree>
    <p:extLst>
      <p:ext uri="{BB962C8B-B14F-4D97-AF65-F5344CB8AC3E}">
        <p14:creationId xmlns:p14="http://schemas.microsoft.com/office/powerpoint/2010/main" val="1297949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00CCD2E6-93FE-494A-A2C7-02B2FA80D45E}" type="slidenum">
              <a:rPr lang="en-US" altLang="ja-JP"/>
              <a:pPr/>
              <a:t>‹#›</a:t>
            </a:fld>
            <a:endParaRPr lang="en-US" altLang="ja-JP"/>
          </a:p>
        </p:txBody>
      </p:sp>
    </p:spTree>
    <p:extLst>
      <p:ext uri="{BB962C8B-B14F-4D97-AF65-F5344CB8AC3E}">
        <p14:creationId xmlns:p14="http://schemas.microsoft.com/office/powerpoint/2010/main" val="3815154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88EF3EC3-E668-4D77-8970-6F16AD6744AE}" type="slidenum">
              <a:rPr lang="en-US" altLang="ja-JP"/>
              <a:pPr/>
              <a:t>‹#›</a:t>
            </a:fld>
            <a:endParaRPr lang="en-US" altLang="ja-JP"/>
          </a:p>
        </p:txBody>
      </p:sp>
    </p:spTree>
    <p:extLst>
      <p:ext uri="{BB962C8B-B14F-4D97-AF65-F5344CB8AC3E}">
        <p14:creationId xmlns:p14="http://schemas.microsoft.com/office/powerpoint/2010/main" val="3746587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4"/>
          <p:cNvSpPr>
            <a:spLocks noGrp="1" noChangeArrowheads="1"/>
          </p:cNvSpPr>
          <p:nvPr>
            <p:ph type="sldNum" sz="quarter" idx="10"/>
          </p:nvPr>
        </p:nvSpPr>
        <p:spPr>
          <a:ln/>
        </p:spPr>
        <p:txBody>
          <a:bodyPr/>
          <a:lstStyle>
            <a:lvl1pPr>
              <a:defRPr/>
            </a:lvl1pPr>
          </a:lstStyle>
          <a:p>
            <a:fld id="{3A673057-6BC8-47E9-A7CE-312F7FB6F63A}" type="slidenum">
              <a:rPr lang="en-US" altLang="ja-JP"/>
              <a:pPr/>
              <a:t>‹#›</a:t>
            </a:fld>
            <a:endParaRPr lang="en-US" altLang="ja-JP"/>
          </a:p>
        </p:txBody>
      </p:sp>
    </p:spTree>
    <p:extLst>
      <p:ext uri="{BB962C8B-B14F-4D97-AF65-F5344CB8AC3E}">
        <p14:creationId xmlns:p14="http://schemas.microsoft.com/office/powerpoint/2010/main" val="1261479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E41B0DE-1DDA-4C08-9262-F66AE59ED279}" type="slidenum">
              <a:rPr lang="en-US" altLang="ja-JP"/>
              <a:pPr/>
              <a:t>‹#›</a:t>
            </a:fld>
            <a:endParaRPr lang="en-US" altLang="ja-JP"/>
          </a:p>
        </p:txBody>
      </p:sp>
    </p:spTree>
    <p:extLst>
      <p:ext uri="{BB962C8B-B14F-4D97-AF65-F5344CB8AC3E}">
        <p14:creationId xmlns:p14="http://schemas.microsoft.com/office/powerpoint/2010/main" val="4033327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fld id="{D5A04241-A600-4FB4-9E93-A2E01588AB56}" type="slidenum">
              <a:rPr lang="en-US" altLang="ja-JP"/>
              <a:pPr/>
              <a:t>‹#›</a:t>
            </a:fld>
            <a:endParaRPr lang="en-US" altLang="ja-JP"/>
          </a:p>
        </p:txBody>
      </p:sp>
    </p:spTree>
    <p:extLst>
      <p:ext uri="{BB962C8B-B14F-4D97-AF65-F5344CB8AC3E}">
        <p14:creationId xmlns:p14="http://schemas.microsoft.com/office/powerpoint/2010/main" val="4275026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4"/>
          <p:cNvSpPr>
            <a:spLocks noGrp="1" noChangeArrowheads="1"/>
          </p:cNvSpPr>
          <p:nvPr>
            <p:ph type="sldNum" sz="quarter" idx="10"/>
          </p:nvPr>
        </p:nvSpPr>
        <p:spPr>
          <a:ln/>
        </p:spPr>
        <p:txBody>
          <a:bodyPr/>
          <a:lstStyle>
            <a:lvl1pPr>
              <a:defRPr/>
            </a:lvl1pPr>
          </a:lstStyle>
          <a:p>
            <a:fld id="{17D6AA89-1CAE-4232-B76E-BD1FB226AC19}" type="slidenum">
              <a:rPr lang="en-US" altLang="ja-JP"/>
              <a:pPr/>
              <a:t>‹#›</a:t>
            </a:fld>
            <a:endParaRPr lang="en-US" altLang="ja-JP"/>
          </a:p>
        </p:txBody>
      </p:sp>
    </p:spTree>
    <p:extLst>
      <p:ext uri="{BB962C8B-B14F-4D97-AF65-F5344CB8AC3E}">
        <p14:creationId xmlns:p14="http://schemas.microsoft.com/office/powerpoint/2010/main" val="1659856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4"/>
          <p:cNvSpPr>
            <a:spLocks noGrp="1" noChangeArrowheads="1"/>
          </p:cNvSpPr>
          <p:nvPr>
            <p:ph type="sldNum" sz="quarter" idx="10"/>
          </p:nvPr>
        </p:nvSpPr>
        <p:spPr>
          <a:ln/>
        </p:spPr>
        <p:txBody>
          <a:bodyPr/>
          <a:lstStyle>
            <a:lvl1pPr>
              <a:defRPr/>
            </a:lvl1pPr>
          </a:lstStyle>
          <a:p>
            <a:fld id="{2F0FEEE1-66D2-4B0D-AD99-21258D884520}" type="slidenum">
              <a:rPr lang="en-US" altLang="ja-JP"/>
              <a:pPr/>
              <a:t>‹#›</a:t>
            </a:fld>
            <a:endParaRPr lang="en-US" altLang="ja-JP"/>
          </a:p>
        </p:txBody>
      </p:sp>
    </p:spTree>
    <p:extLst>
      <p:ext uri="{BB962C8B-B14F-4D97-AF65-F5344CB8AC3E}">
        <p14:creationId xmlns:p14="http://schemas.microsoft.com/office/powerpoint/2010/main" val="1880828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4"/>
          <p:cNvSpPr>
            <a:spLocks noGrp="1" noChangeArrowheads="1"/>
          </p:cNvSpPr>
          <p:nvPr>
            <p:ph type="sldNum" sz="quarter" idx="10"/>
          </p:nvPr>
        </p:nvSpPr>
        <p:spPr>
          <a:ln/>
        </p:spPr>
        <p:txBody>
          <a:bodyPr/>
          <a:lstStyle>
            <a:lvl1pPr>
              <a:defRPr/>
            </a:lvl1pPr>
          </a:lstStyle>
          <a:p>
            <a:fld id="{1C62F431-B937-4756-9060-5573037ED80E}" type="slidenum">
              <a:rPr lang="en-US" altLang="ja-JP"/>
              <a:pPr/>
              <a:t>‹#›</a:t>
            </a:fld>
            <a:endParaRPr lang="en-US" altLang="ja-JP"/>
          </a:p>
        </p:txBody>
      </p:sp>
    </p:spTree>
    <p:extLst>
      <p:ext uri="{BB962C8B-B14F-4D97-AF65-F5344CB8AC3E}">
        <p14:creationId xmlns:p14="http://schemas.microsoft.com/office/powerpoint/2010/main" val="1002482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D4BE002A-0F5F-4E65-9D47-095A71B91614}" type="slidenum">
              <a:rPr lang="en-US" altLang="ja-JP"/>
              <a:pPr/>
              <a:t>‹#›</a:t>
            </a:fld>
            <a:endParaRPr lang="en-US" altLang="ja-JP"/>
          </a:p>
        </p:txBody>
      </p:sp>
    </p:spTree>
    <p:extLst>
      <p:ext uri="{BB962C8B-B14F-4D97-AF65-F5344CB8AC3E}">
        <p14:creationId xmlns:p14="http://schemas.microsoft.com/office/powerpoint/2010/main" val="54724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2722405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0D5D94F-600F-4978-A872-5AF20BCC15CC}" type="slidenum">
              <a:rPr lang="en-US" altLang="ja-JP"/>
              <a:pPr/>
              <a:t>‹#›</a:t>
            </a:fld>
            <a:endParaRPr lang="en-US" altLang="ja-JP"/>
          </a:p>
        </p:txBody>
      </p:sp>
    </p:spTree>
    <p:extLst>
      <p:ext uri="{BB962C8B-B14F-4D97-AF65-F5344CB8AC3E}">
        <p14:creationId xmlns:p14="http://schemas.microsoft.com/office/powerpoint/2010/main" val="1309710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E4BA396-4B27-4153-98CE-A3DD5CB3C112}" type="slidenum">
              <a:rPr lang="en-US" altLang="ja-JP"/>
              <a:pPr/>
              <a:t>‹#›</a:t>
            </a:fld>
            <a:endParaRPr lang="en-US" altLang="ja-JP"/>
          </a:p>
        </p:txBody>
      </p:sp>
    </p:spTree>
    <p:extLst>
      <p:ext uri="{BB962C8B-B14F-4D97-AF65-F5344CB8AC3E}">
        <p14:creationId xmlns:p14="http://schemas.microsoft.com/office/powerpoint/2010/main" val="880554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1FD793C6-F973-44A5-A9A3-484247DF9F00}" type="slidenum">
              <a:rPr lang="en-US" altLang="ja-JP"/>
              <a:pPr/>
              <a:t>‹#›</a:t>
            </a:fld>
            <a:endParaRPr lang="en-US" altLang="ja-JP"/>
          </a:p>
        </p:txBody>
      </p:sp>
    </p:spTree>
    <p:extLst>
      <p:ext uri="{BB962C8B-B14F-4D97-AF65-F5344CB8AC3E}">
        <p14:creationId xmlns:p14="http://schemas.microsoft.com/office/powerpoint/2010/main" val="4274291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C91C76B-BCA3-4A8E-9A44-00BDA12726B5}" type="slidenum">
              <a:rPr lang="en-US" altLang="ja-JP"/>
              <a:pPr/>
              <a:t>‹#›</a:t>
            </a:fld>
            <a:endParaRPr lang="en-US" altLang="ja-JP"/>
          </a:p>
        </p:txBody>
      </p:sp>
    </p:spTree>
    <p:extLst>
      <p:ext uri="{BB962C8B-B14F-4D97-AF65-F5344CB8AC3E}">
        <p14:creationId xmlns:p14="http://schemas.microsoft.com/office/powerpoint/2010/main" val="2675981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188913"/>
            <a:ext cx="9072563" cy="395287"/>
          </a:xfrm>
        </p:spPr>
        <p:txBody>
          <a:bodyPr/>
          <a:lstStyle/>
          <a:p>
            <a:r>
              <a:rPr lang="ja-JP" altLang="en-US"/>
              <a:t>マスター タイトルの書式設定</a:t>
            </a:r>
            <a:endParaRPr lang="en-US"/>
          </a:p>
        </p:txBody>
      </p:sp>
      <p:sp>
        <p:nvSpPr>
          <p:cNvPr id="3" name="表プレースホルダー 2"/>
          <p:cNvSpPr>
            <a:spLocks noGrp="1"/>
          </p:cNvSpPr>
          <p:nvPr>
            <p:ph type="tbl" idx="1"/>
          </p:nvPr>
        </p:nvSpPr>
        <p:spPr>
          <a:xfrm>
            <a:off x="495300" y="1600200"/>
            <a:ext cx="8915400" cy="4525963"/>
          </a:xfrm>
          <a:prstGeom prst="rect">
            <a:avLst/>
          </a:prstGeo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fld id="{2584D431-860B-4355-8E44-0D46147BB8CB}" type="slidenum">
              <a:rPr lang="en-US" altLang="ja-JP"/>
              <a:pPr/>
              <a:t>‹#›</a:t>
            </a:fld>
            <a:endParaRPr lang="en-US" altLang="ja-JP"/>
          </a:p>
        </p:txBody>
      </p:sp>
    </p:spTree>
    <p:extLst>
      <p:ext uri="{BB962C8B-B14F-4D97-AF65-F5344CB8AC3E}">
        <p14:creationId xmlns:p14="http://schemas.microsoft.com/office/powerpoint/2010/main" val="2743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B12151A9-9E7E-42F3-8191-C3306623388C}" type="slidenum">
              <a:rPr lang="en-US" altLang="ja-JP"/>
              <a:pPr/>
              <a:t>‹#›</a:t>
            </a:fld>
            <a:endParaRPr lang="en-US" altLang="ja-JP"/>
          </a:p>
        </p:txBody>
      </p:sp>
    </p:spTree>
    <p:extLst>
      <p:ext uri="{BB962C8B-B14F-4D97-AF65-F5344CB8AC3E}">
        <p14:creationId xmlns:p14="http://schemas.microsoft.com/office/powerpoint/2010/main" val="41897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D54622F9-BBBC-4961-8942-6B6AD84B81FE}" type="slidenum">
              <a:rPr lang="en-US" altLang="ja-JP"/>
              <a:pPr/>
              <a:t>‹#›</a:t>
            </a:fld>
            <a:endParaRPr lang="en-US" altLang="ja-JP"/>
          </a:p>
        </p:txBody>
      </p:sp>
    </p:spTree>
    <p:extLst>
      <p:ext uri="{BB962C8B-B14F-4D97-AF65-F5344CB8AC3E}">
        <p14:creationId xmlns:p14="http://schemas.microsoft.com/office/powerpoint/2010/main" val="2439040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6CB733D7-6E1D-4904-9F5D-9BF4CEF47844}" type="slidenum">
              <a:rPr lang="en-US" altLang="ja-JP"/>
              <a:pPr/>
              <a:t>‹#›</a:t>
            </a:fld>
            <a:endParaRPr lang="en-US" altLang="ja-JP"/>
          </a:p>
        </p:txBody>
      </p:sp>
    </p:spTree>
    <p:extLst>
      <p:ext uri="{BB962C8B-B14F-4D97-AF65-F5344CB8AC3E}">
        <p14:creationId xmlns:p14="http://schemas.microsoft.com/office/powerpoint/2010/main" val="170610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2B059851-E708-4C0C-9789-8A3495182428}" type="slidenum">
              <a:rPr lang="en-US" altLang="ja-JP"/>
              <a:pPr/>
              <a:t>‹#›</a:t>
            </a:fld>
            <a:endParaRPr lang="en-US" altLang="ja-JP"/>
          </a:p>
        </p:txBody>
      </p:sp>
    </p:spTree>
    <p:extLst>
      <p:ext uri="{BB962C8B-B14F-4D97-AF65-F5344CB8AC3E}">
        <p14:creationId xmlns:p14="http://schemas.microsoft.com/office/powerpoint/2010/main" val="1834457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5EF8FCF7-3228-447B-B58D-075A5A48AC1F}" type="slidenum">
              <a:rPr lang="en-US" altLang="ja-JP"/>
              <a:pPr/>
              <a:t>‹#›</a:t>
            </a:fld>
            <a:endParaRPr lang="en-US" altLang="ja-JP"/>
          </a:p>
        </p:txBody>
      </p:sp>
    </p:spTree>
    <p:extLst>
      <p:ext uri="{BB962C8B-B14F-4D97-AF65-F5344CB8AC3E}">
        <p14:creationId xmlns:p14="http://schemas.microsoft.com/office/powerpoint/2010/main" val="255657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12892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6D7E2887-AB3A-4CB2-9FE3-0FC7420669AF}" type="slidenum">
              <a:rPr lang="en-US" altLang="ja-JP"/>
              <a:pPr/>
              <a:t>‹#›</a:t>
            </a:fld>
            <a:endParaRPr lang="en-US" altLang="ja-JP"/>
          </a:p>
        </p:txBody>
      </p:sp>
    </p:spTree>
    <p:extLst>
      <p:ext uri="{BB962C8B-B14F-4D97-AF65-F5344CB8AC3E}">
        <p14:creationId xmlns:p14="http://schemas.microsoft.com/office/powerpoint/2010/main" val="1530393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70A24804-7C61-4983-AD88-E752E1EAE919}" type="slidenum">
              <a:rPr lang="en-US" altLang="ja-JP"/>
              <a:pPr/>
              <a:t>‹#›</a:t>
            </a:fld>
            <a:endParaRPr lang="en-US" altLang="ja-JP"/>
          </a:p>
        </p:txBody>
      </p:sp>
    </p:spTree>
    <p:extLst>
      <p:ext uri="{BB962C8B-B14F-4D97-AF65-F5344CB8AC3E}">
        <p14:creationId xmlns:p14="http://schemas.microsoft.com/office/powerpoint/2010/main" val="3717429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EACFDFF5-02AD-4008-B22A-0E80D267831C}" type="slidenum">
              <a:rPr lang="en-US" altLang="ja-JP"/>
              <a:pPr/>
              <a:t>‹#›</a:t>
            </a:fld>
            <a:endParaRPr lang="en-US" altLang="ja-JP"/>
          </a:p>
        </p:txBody>
      </p:sp>
    </p:spTree>
    <p:extLst>
      <p:ext uri="{BB962C8B-B14F-4D97-AF65-F5344CB8AC3E}">
        <p14:creationId xmlns:p14="http://schemas.microsoft.com/office/powerpoint/2010/main" val="2355960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F33B1B20-871F-4CFF-A874-3E9CF5EA9C86}" type="slidenum">
              <a:rPr lang="en-US" altLang="ja-JP"/>
              <a:pPr/>
              <a:t>‹#›</a:t>
            </a:fld>
            <a:endParaRPr lang="en-US" altLang="ja-JP"/>
          </a:p>
        </p:txBody>
      </p:sp>
    </p:spTree>
    <p:extLst>
      <p:ext uri="{BB962C8B-B14F-4D97-AF65-F5344CB8AC3E}">
        <p14:creationId xmlns:p14="http://schemas.microsoft.com/office/powerpoint/2010/main" val="3321791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6414557C-F985-4657-9E85-EB1FED5C4CFA}" type="slidenum">
              <a:rPr lang="en-US" altLang="ja-JP"/>
              <a:pPr/>
              <a:t>‹#›</a:t>
            </a:fld>
            <a:endParaRPr lang="en-US" altLang="ja-JP"/>
          </a:p>
        </p:txBody>
      </p:sp>
    </p:spTree>
    <p:extLst>
      <p:ext uri="{BB962C8B-B14F-4D97-AF65-F5344CB8AC3E}">
        <p14:creationId xmlns:p14="http://schemas.microsoft.com/office/powerpoint/2010/main" val="754707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AC99E245-D082-4305-A804-C16C424B0A81}" type="slidenum">
              <a:rPr lang="en-US" altLang="ja-JP"/>
              <a:pPr/>
              <a:t>‹#›</a:t>
            </a:fld>
            <a:endParaRPr lang="en-US" altLang="ja-JP"/>
          </a:p>
        </p:txBody>
      </p:sp>
    </p:spTree>
    <p:extLst>
      <p:ext uri="{BB962C8B-B14F-4D97-AF65-F5344CB8AC3E}">
        <p14:creationId xmlns:p14="http://schemas.microsoft.com/office/powerpoint/2010/main" val="1978927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a:prstGeom prst="rect">
            <a:avLst/>
          </a:prstGeo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26302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243929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7535405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29644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081897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3391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4884800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813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a:prstGeom prst="rect">
            <a:avLst/>
          </a:prstGeo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766730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a:prstGeom prst="rect">
            <a:avLst/>
          </a:prstGeo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6280303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05282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a:prstGeom prst="rect">
            <a:avLst/>
          </a:prstGeo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274638"/>
            <a:ext cx="65341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981619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3BDCAAE4-29E5-4F3F-804C-A9A65059E0CB}" type="slidenum">
              <a:rPr lang="en-US" altLang="ja-JP"/>
              <a:pPr/>
              <a:t>‹#›</a:t>
            </a:fld>
            <a:endParaRPr lang="en-US" altLang="ja-JP"/>
          </a:p>
        </p:txBody>
      </p:sp>
    </p:spTree>
    <p:extLst>
      <p:ext uri="{BB962C8B-B14F-4D97-AF65-F5344CB8AC3E}">
        <p14:creationId xmlns:p14="http://schemas.microsoft.com/office/powerpoint/2010/main" val="2909515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8B08479D-F2DC-4A63-B59A-8E9AE873EB6B}" type="slidenum">
              <a:rPr lang="en-US" altLang="ja-JP"/>
              <a:pPr/>
              <a:t>‹#›</a:t>
            </a:fld>
            <a:endParaRPr lang="en-US" altLang="ja-JP"/>
          </a:p>
        </p:txBody>
      </p:sp>
    </p:spTree>
    <p:extLst>
      <p:ext uri="{BB962C8B-B14F-4D97-AF65-F5344CB8AC3E}">
        <p14:creationId xmlns:p14="http://schemas.microsoft.com/office/powerpoint/2010/main" val="1192856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E936E9A4-44AB-47A5-BE8C-71D8F8A8E468}" type="slidenum">
              <a:rPr lang="en-US" altLang="ja-JP"/>
              <a:pPr/>
              <a:t>‹#›</a:t>
            </a:fld>
            <a:endParaRPr lang="en-US" altLang="ja-JP"/>
          </a:p>
        </p:txBody>
      </p:sp>
    </p:spTree>
    <p:extLst>
      <p:ext uri="{BB962C8B-B14F-4D97-AF65-F5344CB8AC3E}">
        <p14:creationId xmlns:p14="http://schemas.microsoft.com/office/powerpoint/2010/main" val="59338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4057583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E4A8D23B-0AE5-4A0E-BF17-3EBBEA5402BB}" type="slidenum">
              <a:rPr lang="en-US" altLang="ja-JP"/>
              <a:pPr/>
              <a:t>‹#›</a:t>
            </a:fld>
            <a:endParaRPr lang="en-US" altLang="ja-JP"/>
          </a:p>
        </p:txBody>
      </p:sp>
    </p:spTree>
    <p:extLst>
      <p:ext uri="{BB962C8B-B14F-4D97-AF65-F5344CB8AC3E}">
        <p14:creationId xmlns:p14="http://schemas.microsoft.com/office/powerpoint/2010/main" val="41274024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26220419-0B87-4419-8FA1-2BF7246C924B}" type="slidenum">
              <a:rPr lang="en-US" altLang="ja-JP"/>
              <a:pPr/>
              <a:t>‹#›</a:t>
            </a:fld>
            <a:endParaRPr lang="en-US" altLang="ja-JP"/>
          </a:p>
        </p:txBody>
      </p:sp>
    </p:spTree>
    <p:extLst>
      <p:ext uri="{BB962C8B-B14F-4D97-AF65-F5344CB8AC3E}">
        <p14:creationId xmlns:p14="http://schemas.microsoft.com/office/powerpoint/2010/main" val="33426880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5CAF7163-7FCD-421B-B69E-5F573F78EED4}" type="slidenum">
              <a:rPr lang="en-US" altLang="ja-JP"/>
              <a:pPr/>
              <a:t>‹#›</a:t>
            </a:fld>
            <a:endParaRPr lang="en-US" altLang="ja-JP"/>
          </a:p>
        </p:txBody>
      </p:sp>
    </p:spTree>
    <p:extLst>
      <p:ext uri="{BB962C8B-B14F-4D97-AF65-F5344CB8AC3E}">
        <p14:creationId xmlns:p14="http://schemas.microsoft.com/office/powerpoint/2010/main" val="40921477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21580EEB-D223-4CB0-934B-390F2402DDBE}" type="slidenum">
              <a:rPr lang="en-US" altLang="ja-JP"/>
              <a:pPr/>
              <a:t>‹#›</a:t>
            </a:fld>
            <a:endParaRPr lang="en-US" altLang="ja-JP"/>
          </a:p>
        </p:txBody>
      </p:sp>
    </p:spTree>
    <p:extLst>
      <p:ext uri="{BB962C8B-B14F-4D97-AF65-F5344CB8AC3E}">
        <p14:creationId xmlns:p14="http://schemas.microsoft.com/office/powerpoint/2010/main" val="20704965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FF42002B-0E65-4B97-8ACC-98BFCA89BB18}" type="slidenum">
              <a:rPr lang="en-US" altLang="ja-JP"/>
              <a:pPr/>
              <a:t>‹#›</a:t>
            </a:fld>
            <a:endParaRPr lang="en-US" altLang="ja-JP"/>
          </a:p>
        </p:txBody>
      </p:sp>
    </p:spTree>
    <p:extLst>
      <p:ext uri="{BB962C8B-B14F-4D97-AF65-F5344CB8AC3E}">
        <p14:creationId xmlns:p14="http://schemas.microsoft.com/office/powerpoint/2010/main" val="884232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2E3CFD6F-2230-4BBB-A785-BAB62141AC91}" type="slidenum">
              <a:rPr lang="en-US" altLang="ja-JP"/>
              <a:pPr/>
              <a:t>‹#›</a:t>
            </a:fld>
            <a:endParaRPr lang="en-US" altLang="ja-JP"/>
          </a:p>
        </p:txBody>
      </p:sp>
    </p:spTree>
    <p:extLst>
      <p:ext uri="{BB962C8B-B14F-4D97-AF65-F5344CB8AC3E}">
        <p14:creationId xmlns:p14="http://schemas.microsoft.com/office/powerpoint/2010/main" val="20233684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CDE07A26-CB65-45F7-B18A-C9947D9AA599}" type="slidenum">
              <a:rPr lang="en-US" altLang="ja-JP"/>
              <a:pPr/>
              <a:t>‹#›</a:t>
            </a:fld>
            <a:endParaRPr lang="en-US" altLang="ja-JP"/>
          </a:p>
        </p:txBody>
      </p:sp>
    </p:spTree>
    <p:extLst>
      <p:ext uri="{BB962C8B-B14F-4D97-AF65-F5344CB8AC3E}">
        <p14:creationId xmlns:p14="http://schemas.microsoft.com/office/powerpoint/2010/main" val="293215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CCFA3940-07F6-4FB5-AF5C-AB84B62AB08E}" type="slidenum">
              <a:rPr lang="en-US" altLang="ja-JP"/>
              <a:pPr/>
              <a:t>‹#›</a:t>
            </a:fld>
            <a:endParaRPr lang="en-US" altLang="ja-JP"/>
          </a:p>
        </p:txBody>
      </p:sp>
    </p:spTree>
    <p:extLst>
      <p:ext uri="{BB962C8B-B14F-4D97-AF65-F5344CB8AC3E}">
        <p14:creationId xmlns:p14="http://schemas.microsoft.com/office/powerpoint/2010/main" val="7947351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4"/>
          <p:cNvSpPr>
            <a:spLocks noGrp="1" noChangeArrowheads="1"/>
          </p:cNvSpPr>
          <p:nvPr>
            <p:ph type="sldNum" sz="quarter" idx="10"/>
          </p:nvPr>
        </p:nvSpPr>
        <p:spPr>
          <a:ln/>
        </p:spPr>
        <p:txBody>
          <a:bodyPr/>
          <a:lstStyle>
            <a:lvl1pPr>
              <a:defRPr/>
            </a:lvl1pPr>
          </a:lstStyle>
          <a:p>
            <a:fld id="{3A673057-6BC8-47E9-A7CE-312F7FB6F63A}" type="slidenum">
              <a:rPr lang="en-US" altLang="ja-JP"/>
              <a:pPr/>
              <a:t>‹#›</a:t>
            </a:fld>
            <a:endParaRPr lang="en-US" altLang="ja-JP"/>
          </a:p>
        </p:txBody>
      </p:sp>
    </p:spTree>
    <p:extLst>
      <p:ext uri="{BB962C8B-B14F-4D97-AF65-F5344CB8AC3E}">
        <p14:creationId xmlns:p14="http://schemas.microsoft.com/office/powerpoint/2010/main" val="37283143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E41B0DE-1DDA-4C08-9262-F66AE59ED279}" type="slidenum">
              <a:rPr lang="en-US" altLang="ja-JP"/>
              <a:pPr/>
              <a:t>‹#›</a:t>
            </a:fld>
            <a:endParaRPr lang="en-US" altLang="ja-JP"/>
          </a:p>
        </p:txBody>
      </p:sp>
    </p:spTree>
    <p:extLst>
      <p:ext uri="{BB962C8B-B14F-4D97-AF65-F5344CB8AC3E}">
        <p14:creationId xmlns:p14="http://schemas.microsoft.com/office/powerpoint/2010/main" val="248781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8635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fld id="{D5A04241-A600-4FB4-9E93-A2E01588AB56}" type="slidenum">
              <a:rPr lang="en-US" altLang="ja-JP"/>
              <a:pPr/>
              <a:t>‹#›</a:t>
            </a:fld>
            <a:endParaRPr lang="en-US" altLang="ja-JP"/>
          </a:p>
        </p:txBody>
      </p:sp>
    </p:spTree>
    <p:extLst>
      <p:ext uri="{BB962C8B-B14F-4D97-AF65-F5344CB8AC3E}">
        <p14:creationId xmlns:p14="http://schemas.microsoft.com/office/powerpoint/2010/main" val="5681161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4"/>
          <p:cNvSpPr>
            <a:spLocks noGrp="1" noChangeArrowheads="1"/>
          </p:cNvSpPr>
          <p:nvPr>
            <p:ph type="sldNum" sz="quarter" idx="10"/>
          </p:nvPr>
        </p:nvSpPr>
        <p:spPr>
          <a:ln/>
        </p:spPr>
        <p:txBody>
          <a:bodyPr/>
          <a:lstStyle>
            <a:lvl1pPr>
              <a:defRPr/>
            </a:lvl1pPr>
          </a:lstStyle>
          <a:p>
            <a:fld id="{17D6AA89-1CAE-4232-B76E-BD1FB226AC19}" type="slidenum">
              <a:rPr lang="en-US" altLang="ja-JP"/>
              <a:pPr/>
              <a:t>‹#›</a:t>
            </a:fld>
            <a:endParaRPr lang="en-US" altLang="ja-JP"/>
          </a:p>
        </p:txBody>
      </p:sp>
    </p:spTree>
    <p:extLst>
      <p:ext uri="{BB962C8B-B14F-4D97-AF65-F5344CB8AC3E}">
        <p14:creationId xmlns:p14="http://schemas.microsoft.com/office/powerpoint/2010/main" val="13285580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4"/>
          <p:cNvSpPr>
            <a:spLocks noGrp="1" noChangeArrowheads="1"/>
          </p:cNvSpPr>
          <p:nvPr>
            <p:ph type="sldNum" sz="quarter" idx="10"/>
          </p:nvPr>
        </p:nvSpPr>
        <p:spPr>
          <a:ln/>
        </p:spPr>
        <p:txBody>
          <a:bodyPr/>
          <a:lstStyle>
            <a:lvl1pPr>
              <a:defRPr/>
            </a:lvl1pPr>
          </a:lstStyle>
          <a:p>
            <a:fld id="{2F0FEEE1-66D2-4B0D-AD99-21258D884520}" type="slidenum">
              <a:rPr lang="en-US" altLang="ja-JP"/>
              <a:pPr/>
              <a:t>‹#›</a:t>
            </a:fld>
            <a:endParaRPr lang="en-US" altLang="ja-JP"/>
          </a:p>
        </p:txBody>
      </p:sp>
    </p:spTree>
    <p:extLst>
      <p:ext uri="{BB962C8B-B14F-4D97-AF65-F5344CB8AC3E}">
        <p14:creationId xmlns:p14="http://schemas.microsoft.com/office/powerpoint/2010/main" val="6269081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4"/>
          <p:cNvSpPr>
            <a:spLocks noGrp="1" noChangeArrowheads="1"/>
          </p:cNvSpPr>
          <p:nvPr>
            <p:ph type="sldNum" sz="quarter" idx="10"/>
          </p:nvPr>
        </p:nvSpPr>
        <p:spPr>
          <a:ln/>
        </p:spPr>
        <p:txBody>
          <a:bodyPr/>
          <a:lstStyle>
            <a:lvl1pPr>
              <a:defRPr/>
            </a:lvl1pPr>
          </a:lstStyle>
          <a:p>
            <a:fld id="{1C62F431-B937-4756-9060-5573037ED80E}" type="slidenum">
              <a:rPr lang="en-US" altLang="ja-JP"/>
              <a:pPr/>
              <a:t>‹#›</a:t>
            </a:fld>
            <a:endParaRPr lang="en-US" altLang="ja-JP"/>
          </a:p>
        </p:txBody>
      </p:sp>
    </p:spTree>
    <p:extLst>
      <p:ext uri="{BB962C8B-B14F-4D97-AF65-F5344CB8AC3E}">
        <p14:creationId xmlns:p14="http://schemas.microsoft.com/office/powerpoint/2010/main" val="18012300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D4BE002A-0F5F-4E65-9D47-095A71B91614}" type="slidenum">
              <a:rPr lang="en-US" altLang="ja-JP"/>
              <a:pPr/>
              <a:t>‹#›</a:t>
            </a:fld>
            <a:endParaRPr lang="en-US" altLang="ja-JP"/>
          </a:p>
        </p:txBody>
      </p:sp>
    </p:spTree>
    <p:extLst>
      <p:ext uri="{BB962C8B-B14F-4D97-AF65-F5344CB8AC3E}">
        <p14:creationId xmlns:p14="http://schemas.microsoft.com/office/powerpoint/2010/main" val="28025693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0D5D94F-600F-4978-A872-5AF20BCC15CC}" type="slidenum">
              <a:rPr lang="en-US" altLang="ja-JP"/>
              <a:pPr/>
              <a:t>‹#›</a:t>
            </a:fld>
            <a:endParaRPr lang="en-US" altLang="ja-JP"/>
          </a:p>
        </p:txBody>
      </p:sp>
    </p:spTree>
    <p:extLst>
      <p:ext uri="{BB962C8B-B14F-4D97-AF65-F5344CB8AC3E}">
        <p14:creationId xmlns:p14="http://schemas.microsoft.com/office/powerpoint/2010/main" val="1772869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E4BA396-4B27-4153-98CE-A3DD5CB3C112}" type="slidenum">
              <a:rPr lang="en-US" altLang="ja-JP"/>
              <a:pPr/>
              <a:t>‹#›</a:t>
            </a:fld>
            <a:endParaRPr lang="en-US" altLang="ja-JP"/>
          </a:p>
        </p:txBody>
      </p:sp>
    </p:spTree>
    <p:extLst>
      <p:ext uri="{BB962C8B-B14F-4D97-AF65-F5344CB8AC3E}">
        <p14:creationId xmlns:p14="http://schemas.microsoft.com/office/powerpoint/2010/main" val="33861422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1FD793C6-F973-44A5-A9A3-484247DF9F00}" type="slidenum">
              <a:rPr lang="en-US" altLang="ja-JP"/>
              <a:pPr/>
              <a:t>‹#›</a:t>
            </a:fld>
            <a:endParaRPr lang="en-US" altLang="ja-JP"/>
          </a:p>
        </p:txBody>
      </p:sp>
    </p:spTree>
    <p:extLst>
      <p:ext uri="{BB962C8B-B14F-4D97-AF65-F5344CB8AC3E}">
        <p14:creationId xmlns:p14="http://schemas.microsoft.com/office/powerpoint/2010/main" val="18027653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C91C76B-BCA3-4A8E-9A44-00BDA12726B5}" type="slidenum">
              <a:rPr lang="en-US" altLang="ja-JP"/>
              <a:pPr/>
              <a:t>‹#›</a:t>
            </a:fld>
            <a:endParaRPr lang="en-US" altLang="ja-JP"/>
          </a:p>
        </p:txBody>
      </p:sp>
    </p:spTree>
    <p:extLst>
      <p:ext uri="{BB962C8B-B14F-4D97-AF65-F5344CB8AC3E}">
        <p14:creationId xmlns:p14="http://schemas.microsoft.com/office/powerpoint/2010/main" val="31514101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188913"/>
            <a:ext cx="9072563" cy="395287"/>
          </a:xfrm>
        </p:spPr>
        <p:txBody>
          <a:bodyPr/>
          <a:lstStyle/>
          <a:p>
            <a:r>
              <a:rPr lang="ja-JP" altLang="en-US"/>
              <a:t>マスター タイトルの書式設定</a:t>
            </a:r>
            <a:endParaRPr lang="en-US"/>
          </a:p>
        </p:txBody>
      </p:sp>
      <p:sp>
        <p:nvSpPr>
          <p:cNvPr id="3" name="表プレースホルダー 2"/>
          <p:cNvSpPr>
            <a:spLocks noGrp="1"/>
          </p:cNvSpPr>
          <p:nvPr>
            <p:ph type="tbl" idx="1"/>
          </p:nvPr>
        </p:nvSpPr>
        <p:spPr>
          <a:xfrm>
            <a:off x="495300" y="1600200"/>
            <a:ext cx="8915400" cy="4525963"/>
          </a:xfrm>
          <a:prstGeom prst="rect">
            <a:avLst/>
          </a:prstGeo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fld id="{2584D431-860B-4355-8E44-0D46147BB8CB}" type="slidenum">
              <a:rPr lang="en-US" altLang="ja-JP"/>
              <a:pPr/>
              <a:t>‹#›</a:t>
            </a:fld>
            <a:endParaRPr lang="en-US" altLang="ja-JP"/>
          </a:p>
        </p:txBody>
      </p:sp>
    </p:spTree>
    <p:extLst>
      <p:ext uri="{BB962C8B-B14F-4D97-AF65-F5344CB8AC3E}">
        <p14:creationId xmlns:p14="http://schemas.microsoft.com/office/powerpoint/2010/main" val="294136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13132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7525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75779"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C5487078-0306-46D7-81FD-FBFBA1FC3E1E}" type="slidenum">
              <a:rPr lang="en-US" altLang="ja-JP"/>
              <a:pPr/>
              <a:t>‹#›</a:t>
            </a:fld>
            <a:endParaRPr lang="en-US" altLang="ja-JP"/>
          </a:p>
        </p:txBody>
      </p:sp>
      <p:sp>
        <p:nvSpPr>
          <p:cNvPr id="2052" name="Rectangle 6"/>
          <p:cNvSpPr>
            <a:spLocks noChangeArrowheads="1"/>
          </p:cNvSpPr>
          <p:nvPr userDrawn="1"/>
        </p:nvSpPr>
        <p:spPr bwMode="auto">
          <a:xfrm>
            <a:off x="0" y="0"/>
            <a:ext cx="1892300" cy="6858000"/>
          </a:xfrm>
          <a:prstGeom prst="rect">
            <a:avLst/>
          </a:prstGeom>
          <a:solidFill>
            <a:srgbClr val="0071B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rtl="0" eaLnBrk="0" fontAlgn="base" hangingPunct="0">
        <a:spcBef>
          <a:spcPct val="0"/>
        </a:spcBef>
        <a:spcAft>
          <a:spcPct val="0"/>
        </a:spcAft>
        <a:defRPr kumimoji="1" sz="2200">
          <a:solidFill>
            <a:srgbClr val="FFFFFF"/>
          </a:solidFill>
          <a:latin typeface="+mj-lt"/>
          <a:ea typeface="+mj-ea"/>
          <a:cs typeface="+mj-cs"/>
        </a:defRPr>
      </a:lvl1pPr>
      <a:lvl2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171012" name="Rectangle 4"/>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87B77519-9A74-458E-8580-BA9D253FD8E0}" type="slidenum">
              <a:rPr lang="en-US" altLang="ja-JP"/>
              <a:pPr/>
              <a:t>‹#›</a:t>
            </a:fld>
            <a:endParaRPr lang="en-US" altLang="ja-JP"/>
          </a:p>
        </p:txBody>
      </p:sp>
      <p:sp>
        <p:nvSpPr>
          <p:cNvPr id="3077" name="Line 5"/>
          <p:cNvSpPr>
            <a:spLocks noChangeShapeType="1"/>
          </p:cNvSpPr>
          <p:nvPr userDrawn="1"/>
        </p:nvSpPr>
        <p:spPr bwMode="auto">
          <a:xfrm>
            <a:off x="0" y="620713"/>
            <a:ext cx="9906000" cy="0"/>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3078" name="Rectangle 10"/>
          <p:cNvSpPr>
            <a:spLocks noChangeArrowheads="1"/>
          </p:cNvSpPr>
          <p:nvPr userDrawn="1"/>
        </p:nvSpPr>
        <p:spPr bwMode="auto">
          <a:xfrm>
            <a:off x="0" y="639763"/>
            <a:ext cx="9906000" cy="3651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35843"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34B95594-0B9A-43EF-A624-26FE9996884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rtl="0" eaLnBrk="0" fontAlgn="base" hangingPunct="0">
        <a:spcBef>
          <a:spcPct val="0"/>
        </a:spcBef>
        <a:spcAft>
          <a:spcPct val="0"/>
        </a:spcAft>
        <a:defRPr kumimoji="1" sz="2200" b="1">
          <a:solidFill>
            <a:srgbClr val="5F5F5F"/>
          </a:solidFill>
          <a:latin typeface="+mj-lt"/>
          <a:ea typeface="+mj-ea"/>
          <a:cs typeface="+mj-cs"/>
        </a:defRPr>
      </a:lvl1pPr>
      <a:lvl2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2pPr>
      <a:lvl3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3pPr>
      <a:lvl4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4pPr>
      <a:lvl5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5pPr>
      <a:lvl6pPr marL="457200" algn="l" rtl="0" fontAlgn="base">
        <a:spcBef>
          <a:spcPct val="0"/>
        </a:spcBef>
        <a:spcAft>
          <a:spcPct val="0"/>
        </a:spcAft>
        <a:defRPr kumimoji="1" sz="2200" b="1">
          <a:solidFill>
            <a:srgbClr val="5F5F5F"/>
          </a:solidFill>
          <a:latin typeface="メイリオ" pitchFamily="50" charset="-128"/>
          <a:ea typeface="ＭＳ Ｐゴシック" pitchFamily="50" charset="-128"/>
        </a:defRPr>
      </a:lvl6pPr>
      <a:lvl7pPr marL="914400" algn="l" rtl="0" fontAlgn="base">
        <a:spcBef>
          <a:spcPct val="0"/>
        </a:spcBef>
        <a:spcAft>
          <a:spcPct val="0"/>
        </a:spcAft>
        <a:defRPr kumimoji="1" sz="2200" b="1">
          <a:solidFill>
            <a:srgbClr val="5F5F5F"/>
          </a:solidFill>
          <a:latin typeface="メイリオ" pitchFamily="50" charset="-128"/>
          <a:ea typeface="ＭＳ Ｐゴシック" pitchFamily="50" charset="-128"/>
        </a:defRPr>
      </a:lvl7pPr>
      <a:lvl8pPr marL="1371600" algn="l" rtl="0" fontAlgn="base">
        <a:spcBef>
          <a:spcPct val="0"/>
        </a:spcBef>
        <a:spcAft>
          <a:spcPct val="0"/>
        </a:spcAft>
        <a:defRPr kumimoji="1" sz="2200" b="1">
          <a:solidFill>
            <a:srgbClr val="5F5F5F"/>
          </a:solidFill>
          <a:latin typeface="メイリオ" pitchFamily="50" charset="-128"/>
          <a:ea typeface="ＭＳ Ｐゴシック" pitchFamily="50" charset="-128"/>
        </a:defRPr>
      </a:lvl8pPr>
      <a:lvl9pPr marL="1828800" algn="l" rtl="0" fontAlgn="base">
        <a:spcBef>
          <a:spcPct val="0"/>
        </a:spcBef>
        <a:spcAft>
          <a:spcPct val="0"/>
        </a:spcAft>
        <a:defRPr kumimoji="1" sz="2200" b="1">
          <a:solidFill>
            <a:srgbClr val="5F5F5F"/>
          </a:solidFill>
          <a:latin typeface="メイリオ" pitchFamily="50"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6"/>
          <p:cNvSpPr>
            <a:spLocks noChangeArrowheads="1"/>
          </p:cNvSpPr>
          <p:nvPr userDrawn="1"/>
        </p:nvSpPr>
        <p:spPr bwMode="auto">
          <a:xfrm>
            <a:off x="0" y="0"/>
            <a:ext cx="9906000" cy="620713"/>
          </a:xfrm>
          <a:prstGeom prst="rect">
            <a:avLst/>
          </a:prstGeom>
          <a:solidFill>
            <a:srgbClr val="7777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
        <p:nvSpPr>
          <p:cNvPr id="5123"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44035"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084C9C92-0CB8-4936-A90C-7FF69F23A0F7}" type="slidenum">
              <a:rPr lang="en-US" altLang="ja-JP"/>
              <a:pPr/>
              <a:t>‹#›</a:t>
            </a:fld>
            <a:endParaRPr lang="en-US" altLang="ja-JP"/>
          </a:p>
        </p:txBody>
      </p:sp>
      <p:sp>
        <p:nvSpPr>
          <p:cNvPr id="5125" name="Line 5"/>
          <p:cNvSpPr>
            <a:spLocks noChangeShapeType="1"/>
          </p:cNvSpPr>
          <p:nvPr userDrawn="1"/>
        </p:nvSpPr>
        <p:spPr bwMode="auto">
          <a:xfrm>
            <a:off x="0" y="620713"/>
            <a:ext cx="9906000" cy="0"/>
          </a:xfrm>
          <a:prstGeom prst="line">
            <a:avLst/>
          </a:prstGeom>
          <a:noFill/>
          <a:ln w="952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rtl="0" eaLnBrk="0" fontAlgn="base" hangingPunct="0">
        <a:spcBef>
          <a:spcPct val="0"/>
        </a:spcBef>
        <a:spcAft>
          <a:spcPct val="0"/>
        </a:spcAft>
        <a:defRPr kumimoji="1" sz="2200">
          <a:solidFill>
            <a:srgbClr val="FFFFFF"/>
          </a:solidFill>
          <a:latin typeface="+mj-lt"/>
          <a:ea typeface="+mj-ea"/>
          <a:cs typeface="+mj-cs"/>
        </a:defRPr>
      </a:lvl1pPr>
      <a:lvl2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171012" name="Rectangle 4"/>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87B77519-9A74-458E-8580-BA9D253FD8E0}" type="slidenum">
              <a:rPr lang="en-US" altLang="ja-JP"/>
              <a:pPr/>
              <a:t>‹#›</a:t>
            </a:fld>
            <a:endParaRPr lang="en-US" altLang="ja-JP"/>
          </a:p>
        </p:txBody>
      </p:sp>
      <p:sp>
        <p:nvSpPr>
          <p:cNvPr id="3077" name="Line 5"/>
          <p:cNvSpPr>
            <a:spLocks noChangeShapeType="1"/>
          </p:cNvSpPr>
          <p:nvPr userDrawn="1"/>
        </p:nvSpPr>
        <p:spPr bwMode="auto">
          <a:xfrm>
            <a:off x="0" y="620713"/>
            <a:ext cx="9906000" cy="0"/>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3078" name="Rectangle 10"/>
          <p:cNvSpPr>
            <a:spLocks noChangeArrowheads="1"/>
          </p:cNvSpPr>
          <p:nvPr userDrawn="1"/>
        </p:nvSpPr>
        <p:spPr bwMode="auto">
          <a:xfrm>
            <a:off x="0" y="639763"/>
            <a:ext cx="9906000" cy="3651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extLst>
      <p:ext uri="{BB962C8B-B14F-4D97-AF65-F5344CB8AC3E}">
        <p14:creationId xmlns:p14="http://schemas.microsoft.com/office/powerpoint/2010/main" val="384632077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ms2.city.osaka.lg.jp/kanri/seisaku/cmsfiles/modify_contents/0000320/320729/on-lineplan_sep_20200730.pdf" TargetMode="External"/><Relationship Id="rId1" Type="http://schemas.openxmlformats.org/officeDocument/2006/relationships/slideLayout" Target="../slideLayouts/slideLayout2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0472" y="1396016"/>
            <a:ext cx="9505056" cy="3329103"/>
          </a:xfrm>
          <a:noFill/>
        </p:spPr>
        <p:txBody>
          <a:bodyPr anchor="ctr"/>
          <a:lstStyle/>
          <a:p>
            <a:pPr algn="ctr" eaLnBrk="1" hangingPunct="1">
              <a:lnSpc>
                <a:spcPct val="120000"/>
              </a:lnSpc>
            </a:pPr>
            <a:r>
              <a:rPr lang="en-US" altLang="ja-JP" sz="4400" b="1" dirty="0" smtClean="0">
                <a:solidFill>
                  <a:schemeClr val="tx1"/>
                </a:solidFill>
              </a:rPr>
              <a:t>【 </a:t>
            </a:r>
            <a:r>
              <a:rPr lang="ja-JP" altLang="en-US" sz="4400" b="1" dirty="0" smtClean="0">
                <a:solidFill>
                  <a:schemeClr val="tx1"/>
                </a:solidFill>
              </a:rPr>
              <a:t>資 料 </a:t>
            </a:r>
            <a:r>
              <a:rPr lang="en-US" altLang="ja-JP" sz="4400" b="1" dirty="0" smtClean="0">
                <a:solidFill>
                  <a:schemeClr val="tx1"/>
                </a:solidFill>
              </a:rPr>
              <a:t>】</a:t>
            </a:r>
            <a:r>
              <a:rPr lang="en-US" altLang="ja-JP" sz="3200" b="1" dirty="0" smtClean="0">
                <a:solidFill>
                  <a:schemeClr val="tx1"/>
                </a:solidFill>
              </a:rPr>
              <a:t/>
            </a:r>
            <a:br>
              <a:rPr lang="en-US" altLang="ja-JP" sz="3200" b="1" dirty="0" smtClean="0">
                <a:solidFill>
                  <a:schemeClr val="tx1"/>
                </a:solidFill>
              </a:rPr>
            </a:br>
            <a:r>
              <a:rPr lang="en-US" altLang="ja-JP" sz="800" b="1" dirty="0" smtClean="0">
                <a:solidFill>
                  <a:schemeClr val="tx1"/>
                </a:solidFill>
              </a:rPr>
              <a:t/>
            </a:r>
            <a:br>
              <a:rPr lang="en-US" altLang="ja-JP" sz="800" b="1" dirty="0" smtClean="0">
                <a:solidFill>
                  <a:schemeClr val="tx1"/>
                </a:solidFill>
              </a:rPr>
            </a:br>
            <a:r>
              <a:rPr lang="ja-JP" altLang="en-US" sz="3200" b="1" dirty="0" smtClean="0">
                <a:solidFill>
                  <a:schemeClr val="tx1"/>
                </a:solidFill>
              </a:rPr>
              <a:t>大阪市</a:t>
            </a:r>
            <a:r>
              <a:rPr lang="en-US" altLang="ja-JP" sz="3200" b="1" dirty="0">
                <a:solidFill>
                  <a:schemeClr val="tx1"/>
                </a:solidFill>
              </a:rPr>
              <a:t>ICT</a:t>
            </a:r>
            <a:r>
              <a:rPr lang="ja-JP" altLang="en-US" sz="3200" b="1" dirty="0">
                <a:solidFill>
                  <a:schemeClr val="tx1"/>
                </a:solidFill>
              </a:rPr>
              <a:t>戦略アクションプラン</a:t>
            </a:r>
            <a:r>
              <a:rPr lang="en-US" altLang="ja-JP" sz="3200" b="1" dirty="0">
                <a:solidFill>
                  <a:schemeClr val="tx1"/>
                </a:solidFill>
              </a:rPr>
              <a:t/>
            </a:r>
            <a:br>
              <a:rPr lang="en-US" altLang="ja-JP" sz="3200" b="1" dirty="0">
                <a:solidFill>
                  <a:schemeClr val="tx1"/>
                </a:solidFill>
              </a:rPr>
            </a:br>
            <a:r>
              <a:rPr lang="ja-JP" altLang="en-US" sz="3200" b="1" dirty="0">
                <a:solidFill>
                  <a:schemeClr val="tx1"/>
                </a:solidFill>
              </a:rPr>
              <a:t>（</a:t>
            </a:r>
            <a:r>
              <a:rPr lang="en-US" altLang="ja-JP" sz="3200" b="1" dirty="0">
                <a:solidFill>
                  <a:schemeClr val="tx1"/>
                </a:solidFill>
              </a:rPr>
              <a:t>2018</a:t>
            </a:r>
            <a:r>
              <a:rPr lang="ja-JP" altLang="en-US" sz="3200" b="1" dirty="0">
                <a:solidFill>
                  <a:schemeClr val="tx1"/>
                </a:solidFill>
              </a:rPr>
              <a:t>年度～</a:t>
            </a:r>
            <a:r>
              <a:rPr lang="en-US" altLang="ja-JP" sz="3200" b="1" dirty="0">
                <a:solidFill>
                  <a:schemeClr val="tx1"/>
                </a:solidFill>
              </a:rPr>
              <a:t>2020</a:t>
            </a:r>
            <a:r>
              <a:rPr lang="ja-JP" altLang="en-US" sz="3200" b="1" dirty="0">
                <a:solidFill>
                  <a:schemeClr val="tx1"/>
                </a:solidFill>
              </a:rPr>
              <a:t>年度）</a:t>
            </a:r>
            <a:r>
              <a:rPr lang="en-US" altLang="ja-JP" sz="3200" b="1" dirty="0">
                <a:solidFill>
                  <a:schemeClr val="tx1"/>
                </a:solidFill>
              </a:rPr>
              <a:t/>
            </a:r>
            <a:br>
              <a:rPr lang="en-US" altLang="ja-JP" sz="3200" b="1" dirty="0">
                <a:solidFill>
                  <a:schemeClr val="tx1"/>
                </a:solidFill>
              </a:rPr>
            </a:br>
            <a:r>
              <a:rPr lang="ja-JP" altLang="en-US" sz="3200" b="1" dirty="0">
                <a:solidFill>
                  <a:schemeClr val="tx1"/>
                </a:solidFill>
              </a:rPr>
              <a:t>取組</a:t>
            </a:r>
            <a:r>
              <a:rPr lang="ja-JP" altLang="en-US" sz="3200" b="1" dirty="0" smtClean="0">
                <a:solidFill>
                  <a:schemeClr val="tx1"/>
                </a:solidFill>
              </a:rPr>
              <a:t>実績一覧</a:t>
            </a:r>
            <a:endParaRPr lang="ja-JP" altLang="en-US" sz="3200" b="1" dirty="0">
              <a:solidFill>
                <a:schemeClr val="tx1"/>
              </a:solidFill>
            </a:endParaRPr>
          </a:p>
        </p:txBody>
      </p:sp>
      <p:sp>
        <p:nvSpPr>
          <p:cNvPr id="6" name="Rectangle 2"/>
          <p:cNvSpPr txBox="1">
            <a:spLocks noChangeArrowheads="1"/>
          </p:cNvSpPr>
          <p:nvPr/>
        </p:nvSpPr>
        <p:spPr bwMode="auto">
          <a:xfrm>
            <a:off x="200472" y="5013176"/>
            <a:ext cx="9505056" cy="5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algn="ctr" eaLnBrk="1" hangingPunct="1">
              <a:lnSpc>
                <a:spcPct val="120000"/>
              </a:lnSpc>
            </a:pPr>
            <a:r>
              <a:rPr lang="ja-JP" altLang="en-US" sz="3200" b="1" dirty="0" smtClean="0">
                <a:solidFill>
                  <a:schemeClr val="tx1"/>
                </a:solidFill>
              </a:rPr>
              <a:t>大阪市</a:t>
            </a:r>
            <a:r>
              <a:rPr lang="en-US" altLang="ja-JP" sz="3200" b="1" dirty="0" smtClean="0">
                <a:solidFill>
                  <a:schemeClr val="tx1"/>
                </a:solidFill>
              </a:rPr>
              <a:t>ICT</a:t>
            </a:r>
            <a:r>
              <a:rPr lang="ja-JP" altLang="en-US" sz="3200" b="1" dirty="0" smtClean="0">
                <a:solidFill>
                  <a:schemeClr val="tx1"/>
                </a:solidFill>
              </a:rPr>
              <a:t>戦略室</a:t>
            </a:r>
            <a:endParaRPr lang="ja-JP" altLang="en-US" sz="3200" b="1" kern="0" dirty="0">
              <a:solidFill>
                <a:schemeClr val="tx1"/>
              </a:solidFill>
            </a:endParaRPr>
          </a:p>
        </p:txBody>
      </p:sp>
      <p:sp>
        <p:nvSpPr>
          <p:cNvPr id="7" name="Rectangle 2"/>
          <p:cNvSpPr txBox="1">
            <a:spLocks noChangeArrowheads="1"/>
          </p:cNvSpPr>
          <p:nvPr/>
        </p:nvSpPr>
        <p:spPr bwMode="auto">
          <a:xfrm>
            <a:off x="200472" y="5589290"/>
            <a:ext cx="9505056"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algn="ctr" eaLnBrk="1" hangingPunct="1">
              <a:lnSpc>
                <a:spcPct val="120000"/>
              </a:lnSpc>
            </a:pPr>
            <a:r>
              <a:rPr lang="en-US" altLang="ja-JP" sz="2400" b="1" dirty="0" smtClean="0">
                <a:solidFill>
                  <a:schemeClr val="tx1"/>
                </a:solidFill>
              </a:rPr>
              <a:t>2021</a:t>
            </a:r>
            <a:r>
              <a:rPr lang="ja-JP" altLang="en-US" sz="2400" b="1" dirty="0" smtClean="0">
                <a:solidFill>
                  <a:schemeClr val="tx1"/>
                </a:solidFill>
              </a:rPr>
              <a:t>年３月</a:t>
            </a:r>
            <a:endParaRPr lang="en-US" altLang="ja-JP" sz="2400" b="1" dirty="0">
              <a:solidFill>
                <a:schemeClr val="tx1"/>
              </a:solidFill>
            </a:endParaRPr>
          </a:p>
        </p:txBody>
      </p:sp>
    </p:spTree>
    <p:extLst>
      <p:ext uri="{BB962C8B-B14F-4D97-AF65-F5344CB8AC3E}">
        <p14:creationId xmlns:p14="http://schemas.microsoft.com/office/powerpoint/2010/main" val="1393310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p:txBody>
          <a:bodyPr/>
          <a:lstStyle/>
          <a:p>
            <a:fld id="{17D6AA89-1CAE-4232-B76E-BD1FB226AC19}" type="slidenum">
              <a:rPr lang="en-US" altLang="ja-JP" dirty="0" smtClean="0"/>
              <a:pPr/>
              <a:t>9</a:t>
            </a:fld>
            <a:endParaRPr lang="en-US" altLang="ja-JP" dirty="0"/>
          </a:p>
        </p:txBody>
      </p:sp>
      <p:sp>
        <p:nvSpPr>
          <p:cNvPr id="274" name="Shape 128"/>
          <p:cNvSpPr/>
          <p:nvPr/>
        </p:nvSpPr>
        <p:spPr>
          <a:xfrm>
            <a:off x="269788" y="834506"/>
            <a:ext cx="9327728"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rPr>
              <a:t>庁外からのメール・スケジュール等の確認</a:t>
            </a:r>
            <a:endParaRPr kumimoji="0" lang="en-US" altLang="ja-JP" sz="1687" kern="0" dirty="0">
              <a:solidFill>
                <a:srgbClr val="C00000"/>
              </a:solidFill>
              <a:latin typeface="メイリオ" panose="020B0604030504040204" pitchFamily="50" charset="-128"/>
              <a:sym typeface="Helvetica Light"/>
            </a:endParaRPr>
          </a:p>
        </p:txBody>
      </p:sp>
      <p:sp>
        <p:nvSpPr>
          <p:cNvPr id="58" name="正方形/長方形 57"/>
          <p:cNvSpPr/>
          <p:nvPr/>
        </p:nvSpPr>
        <p:spPr>
          <a:xfrm>
            <a:off x="168005" y="1196752"/>
            <a:ext cx="9653058" cy="904863"/>
          </a:xfrm>
          <a:prstGeom prst="rect">
            <a:avLst/>
          </a:prstGeom>
        </p:spPr>
        <p:txBody>
          <a:bodyPr wrap="square" spcCol="144000">
            <a:spAutoFit/>
          </a:bodyPr>
          <a:lstStyle/>
          <a:p>
            <a:r>
              <a:rPr lang="en-US" altLang="ja-JP" sz="1200" dirty="0" smtClean="0">
                <a:solidFill>
                  <a:prstClr val="black"/>
                </a:solidFill>
                <a:latin typeface="メイリオ"/>
                <a:ea typeface="メイリオ"/>
              </a:rPr>
              <a:t>【</a:t>
            </a:r>
            <a:r>
              <a:rPr lang="ja-JP" altLang="en-US" sz="1200" dirty="0" smtClean="0">
                <a:solidFill>
                  <a:prstClr val="black"/>
                </a:solidFill>
                <a:latin typeface="メイリオ"/>
                <a:ea typeface="メイリオ"/>
              </a:rPr>
              <a:t>めざす姿</a:t>
            </a:r>
            <a:r>
              <a:rPr lang="en-US" altLang="ja-JP" sz="1200" dirty="0">
                <a:solidFill>
                  <a:prstClr val="black"/>
                </a:solidFill>
                <a:latin typeface="メイリオ"/>
                <a:ea typeface="メイリオ"/>
              </a:rPr>
              <a:t>】</a:t>
            </a:r>
          </a:p>
          <a:p>
            <a:pPr marL="171450" indent="-171450">
              <a:buFont typeface="Arial" panose="020B0604020202020204" pitchFamily="34" charset="0"/>
              <a:buChar char="•"/>
            </a:pPr>
            <a:r>
              <a:rPr lang="ja-JP" altLang="en-US" sz="1200" dirty="0">
                <a:solidFill>
                  <a:prstClr val="black"/>
                </a:solidFill>
                <a:latin typeface="メイリオ"/>
                <a:ea typeface="メイリオ"/>
              </a:rPr>
              <a:t>職員が自宅や出張先から個人所有のスマートフォンやタブレット等を利用して、メールやスケジュールの確認をいつでも行うことが可能</a:t>
            </a:r>
            <a:endParaRPr lang="en-US" altLang="ja-JP" sz="1200" dirty="0">
              <a:solidFill>
                <a:prstClr val="black"/>
              </a:solidFill>
              <a:latin typeface="メイリオ"/>
              <a:ea typeface="メイリオ"/>
            </a:endParaRPr>
          </a:p>
          <a:p>
            <a:r>
              <a:rPr lang="ja-JP" altLang="en-US" sz="1200" dirty="0">
                <a:solidFill>
                  <a:prstClr val="black"/>
                </a:solidFill>
                <a:latin typeface="メイリオ"/>
                <a:ea typeface="メイリオ"/>
              </a:rPr>
              <a:t>　となり、業務の効率化を推進する。</a:t>
            </a:r>
            <a:endParaRPr lang="en-US" altLang="ja-JP" sz="1200" dirty="0">
              <a:solidFill>
                <a:prstClr val="black"/>
              </a:solidFill>
              <a:latin typeface="メイリオ"/>
              <a:ea typeface="メイリオ"/>
            </a:endParaRPr>
          </a:p>
        </p:txBody>
      </p:sp>
      <p:cxnSp>
        <p:nvCxnSpPr>
          <p:cNvPr id="287" name="直線矢印コネクタ 286"/>
          <p:cNvCxnSpPr/>
          <p:nvPr/>
        </p:nvCxnSpPr>
        <p:spPr bwMode="auto">
          <a:xfrm flipH="1">
            <a:off x="6282491" y="5697252"/>
            <a:ext cx="1920344" cy="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角丸四角形 97"/>
          <p:cNvSpPr/>
          <p:nvPr/>
        </p:nvSpPr>
        <p:spPr bwMode="auto">
          <a:xfrm>
            <a:off x="3403722" y="1864319"/>
            <a:ext cx="6373814" cy="476726"/>
          </a:xfrm>
          <a:prstGeom prst="roundRect">
            <a:avLst/>
          </a:prstGeom>
          <a:noFill/>
          <a:ln>
            <a:noFill/>
          </a:ln>
          <a:effectLst/>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000" dirty="0">
                <a:solidFill>
                  <a:schemeClr val="tx1"/>
                </a:solidFill>
                <a:latin typeface="Arial" charset="0"/>
                <a:ea typeface="メイリオ" pitchFamily="50" charset="-128"/>
                <a:cs typeface="メイリオ" pitchFamily="50" charset="-128"/>
              </a:rPr>
              <a:t>※BYOD(Bring Your Own Device)</a:t>
            </a:r>
            <a:r>
              <a:rPr lang="ja-JP" altLang="en-US" sz="1000" dirty="0">
                <a:solidFill>
                  <a:schemeClr val="tx1"/>
                </a:solidFill>
                <a:latin typeface="Arial" charset="0"/>
                <a:ea typeface="メイリオ" pitchFamily="50" charset="-128"/>
                <a:cs typeface="メイリオ" pitchFamily="50" charset="-128"/>
              </a:rPr>
              <a:t>･･</a:t>
            </a:r>
            <a:r>
              <a:rPr lang="ja-JP" altLang="en-US" sz="1000" dirty="0" smtClean="0">
                <a:solidFill>
                  <a:schemeClr val="tx1"/>
                </a:solidFill>
                <a:latin typeface="Arial" charset="0"/>
                <a:ea typeface="メイリオ" pitchFamily="50" charset="-128"/>
                <a:cs typeface="メイリオ" pitchFamily="50" charset="-128"/>
              </a:rPr>
              <a:t>･個人</a:t>
            </a:r>
            <a:r>
              <a:rPr lang="ja-JP" altLang="en-US" sz="1000" dirty="0">
                <a:solidFill>
                  <a:schemeClr val="tx1"/>
                </a:solidFill>
                <a:latin typeface="Arial" charset="0"/>
                <a:ea typeface="メイリオ" pitchFamily="50" charset="-128"/>
                <a:cs typeface="メイリオ" pitchFamily="50" charset="-128"/>
              </a:rPr>
              <a:t>で所有しているスマートフォンやタブレット</a:t>
            </a:r>
            <a:r>
              <a:rPr lang="ja-JP" altLang="en-US" sz="1000" dirty="0" smtClean="0">
                <a:solidFill>
                  <a:schemeClr val="tx1"/>
                </a:solidFill>
                <a:latin typeface="Arial" charset="0"/>
                <a:ea typeface="メイリオ" pitchFamily="50" charset="-128"/>
                <a:cs typeface="メイリオ" pitchFamily="50" charset="-128"/>
              </a:rPr>
              <a:t>等の</a:t>
            </a:r>
            <a:r>
              <a:rPr lang="ja-JP" altLang="en-US" sz="1000" dirty="0">
                <a:solidFill>
                  <a:schemeClr val="tx1"/>
                </a:solidFill>
                <a:latin typeface="Arial" charset="0"/>
                <a:ea typeface="メイリオ" pitchFamily="50" charset="-128"/>
                <a:cs typeface="メイリオ" pitchFamily="50" charset="-128"/>
              </a:rPr>
              <a:t>情報</a:t>
            </a:r>
            <a:r>
              <a:rPr lang="ja-JP" altLang="en-US" sz="1000" dirty="0" smtClean="0">
                <a:solidFill>
                  <a:schemeClr val="tx1"/>
                </a:solidFill>
                <a:latin typeface="Arial" charset="0"/>
                <a:ea typeface="メイリオ" pitchFamily="50" charset="-128"/>
                <a:cs typeface="メイリオ" pitchFamily="50" charset="-128"/>
              </a:rPr>
              <a:t>端末を</a:t>
            </a:r>
            <a:r>
              <a:rPr lang="ja-JP" altLang="en-US" sz="1000" dirty="0">
                <a:solidFill>
                  <a:schemeClr val="tx1"/>
                </a:solidFill>
                <a:latin typeface="Arial" charset="0"/>
                <a:ea typeface="メイリオ" pitchFamily="50" charset="-128"/>
                <a:cs typeface="メイリオ" pitchFamily="50" charset="-128"/>
              </a:rPr>
              <a:t>業務</a:t>
            </a:r>
            <a:r>
              <a:rPr lang="ja-JP" altLang="en-US" sz="1000" dirty="0" smtClean="0">
                <a:solidFill>
                  <a:schemeClr val="tx1"/>
                </a:solidFill>
                <a:latin typeface="Arial" charset="0"/>
                <a:ea typeface="メイリオ" pitchFamily="50" charset="-128"/>
                <a:cs typeface="メイリオ" pitchFamily="50" charset="-128"/>
              </a:rPr>
              <a:t>で</a:t>
            </a:r>
            <a:endParaRPr lang="en-US" altLang="ja-JP" sz="1000" dirty="0" smtClean="0">
              <a:solidFill>
                <a:schemeClr val="tx1"/>
              </a:solidFill>
              <a:latin typeface="Arial" charset="0"/>
              <a:ea typeface="メイリオ" pitchFamily="50" charset="-128"/>
              <a:cs typeface="メイリオ" pitchFamily="50" charset="-128"/>
            </a:endParaRPr>
          </a:p>
          <a:p>
            <a:r>
              <a:rPr lang="ja-JP" altLang="en-US" sz="1000" dirty="0" smtClean="0">
                <a:solidFill>
                  <a:schemeClr val="tx1"/>
                </a:solidFill>
                <a:latin typeface="Arial" charset="0"/>
                <a:ea typeface="メイリオ" pitchFamily="50" charset="-128"/>
                <a:cs typeface="メイリオ" pitchFamily="50" charset="-128"/>
              </a:rPr>
              <a:t>   使用</a:t>
            </a:r>
            <a:r>
              <a:rPr lang="ja-JP" altLang="en-US" sz="1000" dirty="0">
                <a:solidFill>
                  <a:schemeClr val="tx1"/>
                </a:solidFill>
                <a:latin typeface="Arial" charset="0"/>
                <a:ea typeface="メイリオ" pitchFamily="50" charset="-128"/>
                <a:cs typeface="メイリオ" pitchFamily="50" charset="-128"/>
              </a:rPr>
              <a:t>する行為</a:t>
            </a:r>
          </a:p>
        </p:txBody>
      </p:sp>
      <p:graphicFrame>
        <p:nvGraphicFramePr>
          <p:cNvPr id="103" name="表 102"/>
          <p:cNvGraphicFramePr>
            <a:graphicFrameLocks noGrp="1"/>
          </p:cNvGraphicFramePr>
          <p:nvPr>
            <p:extLst>
              <p:ext uri="{D42A27DB-BD31-4B8C-83A1-F6EECF244321}">
                <p14:modId xmlns:p14="http://schemas.microsoft.com/office/powerpoint/2010/main" val="1633602392"/>
              </p:ext>
            </p:extLst>
          </p:nvPr>
        </p:nvGraphicFramePr>
        <p:xfrm>
          <a:off x="200474" y="4140821"/>
          <a:ext cx="9361039" cy="640080"/>
        </p:xfrm>
        <a:graphic>
          <a:graphicData uri="http://schemas.openxmlformats.org/drawingml/2006/table">
            <a:tbl>
              <a:tblPr firstRow="1" bandRow="1"/>
              <a:tblGrid>
                <a:gridCol w="2215287">
                  <a:extLst>
                    <a:ext uri="{9D8B030D-6E8A-4147-A177-3AD203B41FA5}">
                      <a16:colId xmlns:a16="http://schemas.microsoft.com/office/drawing/2014/main" val="20000"/>
                    </a:ext>
                  </a:extLst>
                </a:gridCol>
                <a:gridCol w="1817159">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764196">
                  <a:extLst>
                    <a:ext uri="{9D8B030D-6E8A-4147-A177-3AD203B41FA5}">
                      <a16:colId xmlns:a16="http://schemas.microsoft.com/office/drawing/2014/main" val="20003"/>
                    </a:ext>
                  </a:extLst>
                </a:gridCol>
                <a:gridCol w="1692189">
                  <a:extLst>
                    <a:ext uri="{9D8B030D-6E8A-4147-A177-3AD203B41FA5}">
                      <a16:colId xmlns:a16="http://schemas.microsoft.com/office/drawing/2014/main" val="20004"/>
                    </a:ext>
                  </a:extLst>
                </a:gridCol>
              </a:tblGrid>
              <a:tr h="2645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a:solidFill>
                          <a:schemeClr val="bg1"/>
                        </a:solidFill>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j-lt"/>
                        </a:rPr>
                        <a:t>2017</a:t>
                      </a:r>
                      <a:r>
                        <a:rPr kumimoji="1" lang="ja-JP" altLang="en-US" sz="1000" b="1" dirty="0">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kern="1200" dirty="0">
                          <a:solidFill>
                            <a:schemeClr val="bg1"/>
                          </a:solidFill>
                          <a:latin typeface="+mj-ea"/>
                          <a:ea typeface="+mj-ea"/>
                          <a:cs typeface="+mn-cs"/>
                        </a:rPr>
                        <a:t>2018</a:t>
                      </a:r>
                      <a:r>
                        <a:rPr kumimoji="1" lang="ja-JP" altLang="en-US" sz="1000" b="1" kern="1200">
                          <a:solidFill>
                            <a:schemeClr val="bg1"/>
                          </a:solidFill>
                          <a:latin typeface="+mj-ea"/>
                          <a:ea typeface="+mj-ea"/>
                          <a:cs typeface="+mn-cs"/>
                        </a:rPr>
                        <a:t>年度</a:t>
                      </a:r>
                      <a:endParaRPr kumimoji="1" lang="ja-JP" altLang="en-US" sz="1000" b="1">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00" dirty="0">
                          <a:latin typeface="+mj-lt"/>
                        </a:rPr>
                        <a:t>2019</a:t>
                      </a:r>
                      <a:r>
                        <a:rPr kumimoji="1" lang="ja-JP" altLang="en-US" sz="100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000" b="1" dirty="0">
                          <a:solidFill>
                            <a:schemeClr val="bg1"/>
                          </a:solidFill>
                          <a:latin typeface="+mj-lt"/>
                        </a:rPr>
                        <a:t>2020</a:t>
                      </a:r>
                      <a:r>
                        <a:rPr kumimoji="1" lang="ja-JP" altLang="en-US" sz="1000" b="1">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335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kern="0">
                          <a:solidFill>
                            <a:schemeClr val="bg1"/>
                          </a:solidFill>
                          <a:latin typeface="+mj-ea"/>
                          <a:ea typeface="+mj-ea"/>
                        </a:rPr>
                        <a:t>庁外からのメール・スケジュール等の確認</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endParaRPr kumimoji="1" lang="ja-JP" altLang="en-US" sz="14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4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06" name="ホームベース 105"/>
          <p:cNvSpPr/>
          <p:nvPr/>
        </p:nvSpPr>
        <p:spPr>
          <a:xfrm>
            <a:off x="2535201" y="4454428"/>
            <a:ext cx="2093031" cy="25160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auto" hangingPunct="0">
              <a:lnSpc>
                <a:spcPct val="100000"/>
              </a:lnSpc>
              <a:spcBef>
                <a:spcPct val="0"/>
              </a:spcBef>
              <a:spcAft>
                <a:spcPts val="0"/>
              </a:spcAft>
              <a:defRPr/>
            </a:pPr>
            <a:r>
              <a:rPr kumimoji="0" lang="ja-JP" altLang="en-US" sz="1050" kern="0">
                <a:solidFill>
                  <a:srgbClr val="000000"/>
                </a:solidFill>
                <a:latin typeface="+mj-ea"/>
                <a:ea typeface="+mj-ea"/>
              </a:rPr>
              <a:t>設計・開発・環境移行</a:t>
            </a:r>
            <a:endParaRPr kumimoji="0" lang="ja-JP" altLang="ja-JP" sz="1050" kern="0">
              <a:solidFill>
                <a:srgbClr val="000000"/>
              </a:solidFill>
              <a:latin typeface="+mj-ea"/>
              <a:ea typeface="+mj-ea"/>
            </a:endParaRPr>
          </a:p>
        </p:txBody>
      </p:sp>
      <p:sp>
        <p:nvSpPr>
          <p:cNvPr id="107" name="ホームベース 106"/>
          <p:cNvSpPr/>
          <p:nvPr/>
        </p:nvSpPr>
        <p:spPr>
          <a:xfrm>
            <a:off x="4651410" y="4469363"/>
            <a:ext cx="4824782" cy="219057"/>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auto" hangingPunct="0">
              <a:lnSpc>
                <a:spcPct val="100000"/>
              </a:lnSpc>
              <a:spcBef>
                <a:spcPct val="0"/>
              </a:spcBef>
              <a:spcAft>
                <a:spcPts val="0"/>
              </a:spcAft>
              <a:defRPr/>
            </a:pPr>
            <a:r>
              <a:rPr kumimoji="0" lang="ja-JP" altLang="en-US" sz="1050" kern="0">
                <a:solidFill>
                  <a:srgbClr val="000000"/>
                </a:solidFill>
                <a:latin typeface="+mj-ea"/>
                <a:ea typeface="+mj-ea"/>
              </a:rPr>
              <a:t>実装・運用開始</a:t>
            </a:r>
            <a:endParaRPr kumimoji="0" lang="ja-JP" altLang="ja-JP" sz="1050" kern="0">
              <a:solidFill>
                <a:srgbClr val="000000"/>
              </a:solidFill>
              <a:latin typeface="+mj-ea"/>
              <a:ea typeface="+mj-ea"/>
            </a:endParaRPr>
          </a:p>
        </p:txBody>
      </p:sp>
      <p:sp>
        <p:nvSpPr>
          <p:cNvPr id="10" name="テキスト ボックス 9"/>
          <p:cNvSpPr txBox="1"/>
          <p:nvPr/>
        </p:nvSpPr>
        <p:spPr>
          <a:xfrm>
            <a:off x="5656454" y="6299318"/>
            <a:ext cx="184731" cy="307777"/>
          </a:xfrm>
          <a:prstGeom prst="rect">
            <a:avLst/>
          </a:prstGeom>
          <a:noFill/>
        </p:spPr>
        <p:txBody>
          <a:bodyPr wrap="none" rtlCol="0">
            <a:spAutoFit/>
          </a:bodyPr>
          <a:lstStyle/>
          <a:p>
            <a:endParaRPr kumimoji="1" lang="ja-JP" altLang="en-US" sz="1000"/>
          </a:p>
        </p:txBody>
      </p:sp>
      <p:sp>
        <p:nvSpPr>
          <p:cNvPr id="145" name="正方形/長方形 144"/>
          <p:cNvSpPr/>
          <p:nvPr/>
        </p:nvSpPr>
        <p:spPr>
          <a:xfrm>
            <a:off x="200472" y="3852788"/>
            <a:ext cx="1098092" cy="316753"/>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スケジュール</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96" name="テキスト ボックス 95"/>
          <p:cNvSpPr txBox="1"/>
          <p:nvPr/>
        </p:nvSpPr>
        <p:spPr>
          <a:xfrm>
            <a:off x="8240332" y="59453"/>
            <a:ext cx="1537204" cy="393954"/>
          </a:xfrm>
          <a:prstGeom prst="rect">
            <a:avLst/>
          </a:prstGeom>
          <a:solidFill>
            <a:srgbClr val="DF5327"/>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noAutofit/>
          </a:bodyPr>
          <a:lstStyle/>
          <a:p>
            <a:pPr algn="ctr"/>
            <a:r>
              <a:rPr kumimoji="1" lang="ja-JP" altLang="en-US" sz="1400" dirty="0">
                <a:latin typeface="+mj-ea"/>
                <a:ea typeface="+mj-ea"/>
              </a:rPr>
              <a:t>スマートシティ</a:t>
            </a:r>
          </a:p>
        </p:txBody>
      </p:sp>
      <p:sp>
        <p:nvSpPr>
          <p:cNvPr id="67" name="Rectangle 2"/>
          <p:cNvSpPr>
            <a:spLocks noGrp="1" noChangeArrowheads="1"/>
          </p:cNvSpPr>
          <p:nvPr>
            <p:ph type="title"/>
          </p:nvPr>
        </p:nvSpPr>
        <p:spPr>
          <a:xfrm>
            <a:off x="269788" y="190501"/>
            <a:ext cx="9072563" cy="395287"/>
          </a:xfrm>
          <a:noFill/>
        </p:spPr>
        <p:txBody>
          <a:bodyPr anchor="ctr"/>
          <a:lstStyle/>
          <a:p>
            <a:pPr eaLnBrk="1" hangingPunct="1"/>
            <a:r>
              <a:rPr lang="ja-JP" altLang="en-US" dirty="0"/>
              <a:t>職員の働き方改革</a:t>
            </a:r>
            <a:r>
              <a:rPr lang="ja-JP" altLang="en-US" sz="1400" dirty="0"/>
              <a:t>－場所に制約されない新しい業務スタイルへの変革－</a:t>
            </a:r>
          </a:p>
        </p:txBody>
      </p:sp>
      <p:sp>
        <p:nvSpPr>
          <p:cNvPr id="34" name="テキスト ボックス 33"/>
          <p:cNvSpPr txBox="1"/>
          <p:nvPr/>
        </p:nvSpPr>
        <p:spPr>
          <a:xfrm>
            <a:off x="8240332" y="517967"/>
            <a:ext cx="1537204" cy="393954"/>
          </a:xfrm>
          <a:prstGeom prst="rect">
            <a:avLst/>
          </a:prstGeom>
          <a:solidFill>
            <a:schemeClr val="accent4"/>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a:latin typeface="+mj-ea"/>
                <a:ea typeface="+mj-ea"/>
              </a:rPr>
              <a:t>レジリエンス</a:t>
            </a:r>
            <a:endParaRPr kumimoji="1" lang="ja-JP" altLang="en-US" sz="1400" dirty="0">
              <a:latin typeface="+mj-ea"/>
              <a:ea typeface="+mj-ea"/>
            </a:endParaRPr>
          </a:p>
        </p:txBody>
      </p:sp>
      <p:sp>
        <p:nvSpPr>
          <p:cNvPr id="2" name="角丸四角形 44">
            <a:extLst>
              <a:ext uri="{FF2B5EF4-FFF2-40B4-BE49-F238E27FC236}">
                <a16:creationId xmlns:a16="http://schemas.microsoft.com/office/drawing/2014/main" id="{80B4AA92-A345-46E1-B6A5-66D1DDE1DF16}"/>
              </a:ext>
            </a:extLst>
          </p:cNvPr>
          <p:cNvSpPr/>
          <p:nvPr/>
        </p:nvSpPr>
        <p:spPr bwMode="auto">
          <a:xfrm>
            <a:off x="269788" y="4807583"/>
            <a:ext cx="4358444" cy="1870222"/>
          </a:xfrm>
          <a:prstGeom prst="roundRect">
            <a:avLst>
              <a:gd name="adj" fmla="val 13829"/>
            </a:avLst>
          </a:prstGeom>
          <a:solidFill>
            <a:schemeClr val="accent2">
              <a:lumMod val="20000"/>
              <a:lumOff val="80000"/>
            </a:schemeClr>
          </a:solidFill>
          <a:ln w="6350">
            <a:solidFill>
              <a:schemeClr val="bg1"/>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defTabSz="914400" rtl="0" eaLnBrk="1" fontAlgn="base" latinLnBrk="0" hangingPunct="1">
              <a:lnSpc>
                <a:spcPct val="140000"/>
              </a:lnSpc>
              <a:spcBef>
                <a:spcPct val="1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itchFamily="50" charset="-128"/>
              </a:rPr>
              <a:t>取組実績</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itchFamily="50" charset="-128"/>
              </a:rPr>
              <a:t>】</a:t>
            </a:r>
          </a:p>
          <a:p>
            <a:pPr marL="171450" indent="-171450">
              <a:lnSpc>
                <a:spcPts val="1200"/>
              </a:lnSpc>
              <a:spcBef>
                <a:spcPts val="600"/>
              </a:spcBef>
              <a:buFont typeface="Arial" panose="020B0604020202020204" pitchFamily="34" charset="0"/>
              <a:buChar char="•"/>
              <a:defRPr/>
            </a:pPr>
            <a:r>
              <a:rPr lang="en-US" altLang="ja-JP" sz="1200" dirty="0">
                <a:solidFill>
                  <a:schemeClr val="tx1"/>
                </a:solidFill>
                <a:latin typeface="メイリオ" panose="020B0604030504040204" pitchFamily="50" charset="-128"/>
                <a:ea typeface="メイリオ" panose="020B0604030504040204" pitchFamily="50" charset="-128"/>
              </a:rPr>
              <a:t>2018</a:t>
            </a:r>
            <a:r>
              <a:rPr lang="ja-JP" altLang="en-US" sz="1200" dirty="0">
                <a:solidFill>
                  <a:schemeClr val="tx1"/>
                </a:solidFill>
                <a:latin typeface="メイリオ" panose="020B0604030504040204" pitchFamily="50" charset="-128"/>
                <a:ea typeface="メイリオ" panose="020B0604030504040204" pitchFamily="50" charset="-128"/>
              </a:rPr>
              <a:t>年度から</a:t>
            </a:r>
            <a:r>
              <a:rPr lang="en-US" altLang="ja-JP" sz="1200" dirty="0">
                <a:solidFill>
                  <a:schemeClr val="tx1"/>
                </a:solidFill>
                <a:latin typeface="メイリオ" panose="020B0604030504040204" pitchFamily="50" charset="-128"/>
                <a:ea typeface="メイリオ" panose="020B0604030504040204" pitchFamily="50" charset="-128"/>
              </a:rPr>
              <a:t>BYOD</a:t>
            </a:r>
            <a:r>
              <a:rPr lang="ja-JP" altLang="en-US" sz="1200" dirty="0">
                <a:solidFill>
                  <a:schemeClr val="tx1"/>
                </a:solidFill>
                <a:latin typeface="メイリオ" panose="020B0604030504040204" pitchFamily="50" charset="-128"/>
                <a:ea typeface="メイリオ" panose="020B0604030504040204" pitchFamily="50" charset="-128"/>
              </a:rPr>
              <a:t>の利用環境を導入し、課長級以上の職員を中心に利用拡大に取り組んできた。</a:t>
            </a:r>
            <a:endParaRPr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nSpc>
                <a:spcPts val="1200"/>
              </a:lnSpc>
              <a:spcBef>
                <a:spcPts val="600"/>
              </a:spcBef>
              <a:buFont typeface="Arial" panose="020B0604020202020204" pitchFamily="34" charset="0"/>
              <a:buChar char="•"/>
              <a:defRPr/>
            </a:pPr>
            <a:r>
              <a:rPr lang="en-US" altLang="ja-JP" sz="1200" dirty="0">
                <a:solidFill>
                  <a:schemeClr val="tx1"/>
                </a:solidFill>
                <a:latin typeface="メイリオ" panose="020B0604030504040204" pitchFamily="50" charset="-128"/>
                <a:ea typeface="メイリオ" panose="020B0604030504040204" pitchFamily="50" charset="-128"/>
              </a:rPr>
              <a:t>2020</a:t>
            </a:r>
            <a:r>
              <a:rPr lang="ja-JP" altLang="en-US" sz="1200" dirty="0">
                <a:solidFill>
                  <a:schemeClr val="tx1"/>
                </a:solidFill>
                <a:latin typeface="メイリオ" panose="020B0604030504040204" pitchFamily="50" charset="-128"/>
                <a:ea typeface="メイリオ" panose="020B0604030504040204" pitchFamily="50" charset="-128"/>
              </a:rPr>
              <a:t>年４月に利用申請手続きの簡略化を実施し、より利用しやすいように運用改善を図った。</a:t>
            </a:r>
            <a:endParaRPr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nSpc>
                <a:spcPts val="1200"/>
              </a:lnSpc>
              <a:spcBef>
                <a:spcPts val="600"/>
              </a:spcBef>
              <a:buFont typeface="Arial" panose="020B0604020202020204" pitchFamily="34" charset="0"/>
              <a:buChar char="•"/>
              <a:defRPr/>
            </a:pPr>
            <a:r>
              <a:rPr lang="ja-JP" altLang="en-US" sz="1200" dirty="0">
                <a:solidFill>
                  <a:schemeClr val="tx1"/>
                </a:solidFill>
                <a:latin typeface="メイリオ" panose="020B0604030504040204" pitchFamily="50" charset="-128"/>
                <a:ea typeface="メイリオ" panose="020B0604030504040204" pitchFamily="50" charset="-128"/>
              </a:rPr>
              <a:t>課長級以上の</a:t>
            </a:r>
            <a:r>
              <a:rPr lang="en-US" altLang="ja-JP" sz="1200" dirty="0">
                <a:solidFill>
                  <a:schemeClr val="tx1"/>
                </a:solidFill>
                <a:latin typeface="メイリオ" panose="020B0604030504040204" pitchFamily="50" charset="-128"/>
                <a:ea typeface="メイリオ" panose="020B0604030504040204" pitchFamily="50" charset="-128"/>
              </a:rPr>
              <a:t>BYOD</a:t>
            </a:r>
            <a:r>
              <a:rPr lang="ja-JP" altLang="en-US" sz="1200" dirty="0">
                <a:solidFill>
                  <a:schemeClr val="tx1"/>
                </a:solidFill>
                <a:latin typeface="メイリオ" panose="020B0604030504040204" pitchFamily="50" charset="-128"/>
                <a:ea typeface="メイリオ" panose="020B0604030504040204" pitchFamily="50" charset="-128"/>
              </a:rPr>
              <a:t>利用率</a:t>
            </a:r>
            <a:endParaRPr lang="en-US" altLang="ja-JP" sz="1200" dirty="0">
              <a:solidFill>
                <a:schemeClr val="tx1"/>
              </a:solidFill>
              <a:latin typeface="メイリオ" panose="020B0604030504040204" pitchFamily="50" charset="-128"/>
              <a:ea typeface="メイリオ" panose="020B0604030504040204" pitchFamily="50" charset="-128"/>
            </a:endParaRPr>
          </a:p>
          <a:p>
            <a:pPr>
              <a:lnSpc>
                <a:spcPts val="1200"/>
              </a:lnSpc>
              <a:spcBef>
                <a:spcPts val="600"/>
              </a:spcBef>
              <a:defRPr/>
            </a:pPr>
            <a:r>
              <a:rPr lang="ja-JP" altLang="en-US" sz="1200" dirty="0">
                <a:solidFill>
                  <a:schemeClr val="tx1"/>
                </a:solidFill>
                <a:latin typeface="メイリオ" panose="020B0604030504040204" pitchFamily="50" charset="-128"/>
                <a:ea typeface="メイリオ" panose="020B0604030504040204" pitchFamily="50" charset="-128"/>
              </a:rPr>
              <a:t>　（目標）</a:t>
            </a:r>
            <a:r>
              <a:rPr lang="en-US" altLang="ja-JP" sz="1200" dirty="0">
                <a:solidFill>
                  <a:schemeClr val="tx1"/>
                </a:solidFill>
                <a:latin typeface="メイリオ" panose="020B0604030504040204" pitchFamily="50" charset="-128"/>
                <a:ea typeface="メイリオ" panose="020B0604030504040204" pitchFamily="50" charset="-128"/>
              </a:rPr>
              <a:t>65</a:t>
            </a:r>
            <a:r>
              <a:rPr lang="ja-JP" altLang="en-US" sz="1200" dirty="0">
                <a:solidFill>
                  <a:schemeClr val="tx1"/>
                </a:solidFill>
                <a:latin typeface="メイリオ" panose="020B0604030504040204" pitchFamily="50" charset="-128"/>
                <a:ea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endParaRPr>
          </a:p>
          <a:p>
            <a:pPr>
              <a:lnSpc>
                <a:spcPts val="1200"/>
              </a:lnSpc>
              <a:spcBef>
                <a:spcPts val="600"/>
              </a:spcBef>
              <a:defRPr/>
            </a:pPr>
            <a:r>
              <a:rPr lang="ja-JP" altLang="en-US" sz="1200" dirty="0">
                <a:solidFill>
                  <a:schemeClr val="tx1"/>
                </a:solidFill>
                <a:latin typeface="メイリオ"/>
                <a:ea typeface="メイリオ"/>
              </a:rPr>
              <a:t>　（実績）</a:t>
            </a:r>
            <a:r>
              <a:rPr lang="en-US" altLang="ja-JP" sz="1200" dirty="0">
                <a:solidFill>
                  <a:schemeClr val="tx1"/>
                </a:solidFill>
                <a:latin typeface="メイリオ"/>
                <a:ea typeface="メイリオ"/>
              </a:rPr>
              <a:t>68%</a:t>
            </a:r>
            <a:r>
              <a:rPr lang="ja-JP" altLang="en-US" sz="1200" dirty="0">
                <a:solidFill>
                  <a:schemeClr val="tx1"/>
                </a:solidFill>
                <a:latin typeface="メイリオ"/>
                <a:ea typeface="メイリオ"/>
              </a:rPr>
              <a:t>（8</a:t>
            </a:r>
            <a:r>
              <a:rPr lang="en-US" altLang="ja-JP" sz="1200" dirty="0">
                <a:solidFill>
                  <a:schemeClr val="tx1"/>
                </a:solidFill>
                <a:latin typeface="メイリオ"/>
                <a:ea typeface="メイリオ"/>
              </a:rPr>
              <a:t>22</a:t>
            </a:r>
            <a:r>
              <a:rPr lang="ja-JP" altLang="en-US" sz="1200" dirty="0">
                <a:solidFill>
                  <a:schemeClr val="tx1"/>
                </a:solidFill>
                <a:latin typeface="メイリオ"/>
                <a:ea typeface="メイリオ"/>
              </a:rPr>
              <a:t>人/12</a:t>
            </a:r>
            <a:r>
              <a:rPr lang="en-US" altLang="ja-JP" sz="1200" dirty="0">
                <a:solidFill>
                  <a:schemeClr val="tx1"/>
                </a:solidFill>
                <a:latin typeface="メイリオ"/>
                <a:ea typeface="メイリオ"/>
              </a:rPr>
              <a:t>04</a:t>
            </a:r>
            <a:r>
              <a:rPr lang="ja-JP" altLang="en-US" sz="1200" dirty="0">
                <a:solidFill>
                  <a:schemeClr val="tx1"/>
                </a:solidFill>
                <a:latin typeface="メイリオ"/>
                <a:ea typeface="メイリオ"/>
              </a:rPr>
              <a:t>人）</a:t>
            </a:r>
            <a:r>
              <a:rPr lang="en-US" altLang="ja-JP" sz="1200" dirty="0">
                <a:solidFill>
                  <a:schemeClr val="tx1"/>
                </a:solidFill>
                <a:latin typeface="メイリオ"/>
                <a:ea typeface="メイリオ"/>
              </a:rPr>
              <a:t>※2021</a:t>
            </a:r>
            <a:r>
              <a:rPr lang="ja-JP" altLang="en-US" sz="1200" dirty="0">
                <a:solidFill>
                  <a:schemeClr val="tx1"/>
                </a:solidFill>
                <a:latin typeface="メイリオ"/>
                <a:ea typeface="メイリオ"/>
              </a:rPr>
              <a:t>年1月</a:t>
            </a:r>
            <a:r>
              <a:rPr lang="ja-JP" altLang="en-US" sz="1200" dirty="0" smtClean="0">
                <a:solidFill>
                  <a:schemeClr val="tx1"/>
                </a:solidFill>
                <a:latin typeface="メイリオ"/>
                <a:ea typeface="メイリオ"/>
              </a:rPr>
              <a:t>末</a:t>
            </a:r>
            <a:r>
              <a:rPr lang="ja-JP" altLang="en-US" sz="1200" dirty="0">
                <a:solidFill>
                  <a:schemeClr val="tx1"/>
                </a:solidFill>
                <a:latin typeface="メイリオ"/>
                <a:ea typeface="メイリオ"/>
              </a:rPr>
              <a:t>時点</a:t>
            </a:r>
          </a:p>
        </p:txBody>
      </p:sp>
      <p:pic>
        <p:nvPicPr>
          <p:cNvPr id="3" name="図 2"/>
          <p:cNvPicPr>
            <a:picLocks noChangeAspect="1"/>
          </p:cNvPicPr>
          <p:nvPr/>
        </p:nvPicPr>
        <p:blipFill>
          <a:blip r:embed="rId2"/>
          <a:stretch>
            <a:fillRect/>
          </a:stretch>
        </p:blipFill>
        <p:spPr>
          <a:xfrm>
            <a:off x="2147203" y="2317043"/>
            <a:ext cx="5694661" cy="1795882"/>
          </a:xfrm>
          <a:prstGeom prst="rect">
            <a:avLst/>
          </a:prstGeom>
        </p:spPr>
      </p:pic>
      <p:sp>
        <p:nvSpPr>
          <p:cNvPr id="36" name="角丸四角形 44">
            <a:extLst>
              <a:ext uri="{FF2B5EF4-FFF2-40B4-BE49-F238E27FC236}">
                <a16:creationId xmlns:a16="http://schemas.microsoft.com/office/drawing/2014/main" id="{80B4AA92-A345-46E1-B6A5-66D1DDE1DF16}"/>
              </a:ext>
            </a:extLst>
          </p:cNvPr>
          <p:cNvSpPr/>
          <p:nvPr/>
        </p:nvSpPr>
        <p:spPr bwMode="auto">
          <a:xfrm>
            <a:off x="4800600" y="4792646"/>
            <a:ext cx="4760913" cy="1870222"/>
          </a:xfrm>
          <a:prstGeom prst="roundRect">
            <a:avLst>
              <a:gd name="adj" fmla="val 13829"/>
            </a:avLst>
          </a:prstGeom>
          <a:solidFill>
            <a:srgbClr val="D7FFDE"/>
          </a:solidFill>
          <a:ln w="6350">
            <a:solidFill>
              <a:schemeClr val="bg1"/>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defTabSz="914400" rtl="0" eaLnBrk="1" fontAlgn="base" latinLnBrk="0" hangingPunct="1">
              <a:lnSpc>
                <a:spcPct val="140000"/>
              </a:lnSpc>
              <a:spcBef>
                <a:spcPct val="1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itchFamily="50" charset="-128"/>
              </a:rPr>
              <a:t>取組効果と今後の課題</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itchFamily="50" charset="-128"/>
              </a:rPr>
              <a:t>】</a:t>
            </a:r>
          </a:p>
          <a:p>
            <a:pPr marL="171450" indent="-171450">
              <a:lnSpc>
                <a:spcPts val="1200"/>
              </a:lnSpc>
              <a:spcBef>
                <a:spcPts val="600"/>
              </a:spcBef>
              <a:buFont typeface="Arial" panose="020B0604020202020204" pitchFamily="34" charset="0"/>
              <a:buChar char="•"/>
              <a:defRPr/>
            </a:pPr>
            <a:r>
              <a:rPr lang="ja-JP" altLang="en-US" sz="1200" dirty="0">
                <a:solidFill>
                  <a:schemeClr val="tx1"/>
                </a:solidFill>
                <a:latin typeface="メイリオ" panose="020B0604030504040204" pitchFamily="50" charset="-128"/>
                <a:ea typeface="メイリオ" panose="020B0604030504040204" pitchFamily="50" charset="-128"/>
              </a:rPr>
              <a:t>導入開始から課長級以上の利用率が年々増加しており、</a:t>
            </a:r>
            <a:r>
              <a:rPr lang="en-US" altLang="ja-JP" sz="1200" dirty="0">
                <a:solidFill>
                  <a:schemeClr val="tx1"/>
                </a:solidFill>
                <a:latin typeface="メイリオ" panose="020B0604030504040204" pitchFamily="50" charset="-128"/>
                <a:ea typeface="メイリオ" panose="020B0604030504040204" pitchFamily="50" charset="-128"/>
              </a:rPr>
              <a:t>BYOD</a:t>
            </a:r>
            <a:r>
              <a:rPr lang="ja-JP" altLang="en-US" sz="1200" dirty="0">
                <a:solidFill>
                  <a:schemeClr val="tx1"/>
                </a:solidFill>
                <a:latin typeface="メイリオ" panose="020B0604030504040204" pitchFamily="50" charset="-128"/>
                <a:ea typeface="メイリオ" panose="020B0604030504040204" pitchFamily="50" charset="-128"/>
              </a:rPr>
              <a:t>により柔軟なコミュニケーションが図られ、業務の効率化に繋がっており、利用者にとっては有益な業務ツールの一つとなっている。</a:t>
            </a:r>
            <a:endParaRPr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nSpc>
                <a:spcPts val="1200"/>
              </a:lnSpc>
              <a:spcBef>
                <a:spcPts val="600"/>
              </a:spcBef>
              <a:buFont typeface="Arial" panose="020B0604020202020204" pitchFamily="34" charset="0"/>
              <a:buChar char="•"/>
              <a:defRPr/>
            </a:pPr>
            <a:r>
              <a:rPr lang="ja-JP" altLang="en-US" sz="1200" dirty="0">
                <a:solidFill>
                  <a:schemeClr val="tx1"/>
                </a:solidFill>
                <a:latin typeface="メイリオ" panose="020B0604030504040204" pitchFamily="50" charset="-128"/>
                <a:ea typeface="メイリオ" panose="020B0604030504040204" pitchFamily="50" charset="-128"/>
              </a:rPr>
              <a:t>また、コロナ渦でテレワークを行う職員が増加する中、</a:t>
            </a:r>
            <a:r>
              <a:rPr lang="en-US" altLang="ja-JP" sz="1200" dirty="0">
                <a:solidFill>
                  <a:schemeClr val="tx1"/>
                </a:solidFill>
                <a:latin typeface="メイリオ" panose="020B0604030504040204" pitchFamily="50" charset="-128"/>
                <a:ea typeface="メイリオ" panose="020B0604030504040204" pitchFamily="50" charset="-128"/>
              </a:rPr>
              <a:t>BYOD</a:t>
            </a:r>
            <a:r>
              <a:rPr lang="ja-JP" altLang="en-US" sz="1200" dirty="0">
                <a:solidFill>
                  <a:schemeClr val="tx1"/>
                </a:solidFill>
                <a:latin typeface="メイリオ" panose="020B0604030504040204" pitchFamily="50" charset="-128"/>
                <a:ea typeface="メイリオ" panose="020B0604030504040204" pitchFamily="50" charset="-128"/>
              </a:rPr>
              <a:t>の利用が有用となるケースも確認できている。</a:t>
            </a:r>
            <a:endParaRPr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nSpc>
                <a:spcPts val="1200"/>
              </a:lnSpc>
              <a:spcBef>
                <a:spcPts val="600"/>
              </a:spcBef>
              <a:buFont typeface="Arial" panose="020B0604020202020204" pitchFamily="34" charset="0"/>
              <a:buChar char="•"/>
              <a:defRPr/>
            </a:pPr>
            <a:r>
              <a:rPr lang="ja-JP" altLang="en-US" sz="1200" dirty="0">
                <a:solidFill>
                  <a:schemeClr val="tx1"/>
                </a:solidFill>
                <a:latin typeface="メイリオ" panose="020B0604030504040204" pitchFamily="50" charset="-128"/>
                <a:ea typeface="メイリオ" panose="020B0604030504040204" pitchFamily="50" charset="-128"/>
              </a:rPr>
              <a:t>今後は、安定的な利用環境提供を維持しつつ、より利用者にとって使いやすいように運用改善を図っていく。</a:t>
            </a:r>
            <a:r>
              <a:rPr lang="en-US" altLang="ja-JP" sz="1200" dirty="0">
                <a:solidFill>
                  <a:schemeClr val="tx1"/>
                </a:solidFill>
                <a:latin typeface="メイリオ" panose="020B0604030504040204" pitchFamily="50" charset="-128"/>
                <a:ea typeface="メイリオ" panose="020B0604030504040204" pitchFamily="50" charset="-128"/>
              </a:rPr>
              <a:t/>
            </a:r>
            <a:br>
              <a:rPr lang="en-US" altLang="ja-JP" sz="1200" dirty="0">
                <a:solidFill>
                  <a:schemeClr val="tx1"/>
                </a:solidFill>
                <a:latin typeface="メイリオ" panose="020B0604030504040204" pitchFamily="50" charset="-128"/>
                <a:ea typeface="メイリオ" panose="020B0604030504040204" pitchFamily="50" charset="-128"/>
              </a:rPr>
            </a:br>
            <a:endParaRPr lang="ja-JP" altLang="en-US" sz="12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55794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dirty="0">
                <a:solidFill>
                  <a:schemeClr val="tx1"/>
                </a:solidFill>
                <a:latin typeface="メイリオ" panose="020B0604030504040204" pitchFamily="50" charset="-128"/>
              </a:rPr>
              <a:pPr eaLnBrk="1" hangingPunct="1"/>
              <a:t>1</a:t>
            </a:fld>
            <a:endParaRPr kumimoji="0" lang="en-US" altLang="ja-JP" sz="1000" dirty="0">
              <a:solidFill>
                <a:schemeClr val="tx1"/>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sz="2000" dirty="0">
                <a:solidFill>
                  <a:schemeClr val="tx1"/>
                </a:solidFill>
              </a:rPr>
              <a:t>大阪市</a:t>
            </a:r>
            <a:r>
              <a:rPr lang="en-US" altLang="ja-JP" sz="2000" dirty="0">
                <a:solidFill>
                  <a:schemeClr val="tx1"/>
                </a:solidFill>
              </a:rPr>
              <a:t>ICT</a:t>
            </a:r>
            <a:r>
              <a:rPr lang="ja-JP" altLang="en-US" sz="2000" dirty="0">
                <a:solidFill>
                  <a:schemeClr val="tx1"/>
                </a:solidFill>
              </a:rPr>
              <a:t>戦略アクションプラン（</a:t>
            </a:r>
            <a:r>
              <a:rPr lang="en-US" altLang="ja-JP" sz="2000" dirty="0">
                <a:solidFill>
                  <a:schemeClr val="tx1"/>
                </a:solidFill>
              </a:rPr>
              <a:t>2018</a:t>
            </a:r>
            <a:r>
              <a:rPr lang="ja-JP" altLang="en-US" sz="2000" dirty="0">
                <a:solidFill>
                  <a:schemeClr val="tx1"/>
                </a:solidFill>
              </a:rPr>
              <a:t>年度～</a:t>
            </a:r>
            <a:r>
              <a:rPr lang="en-US" altLang="ja-JP" sz="2000" dirty="0">
                <a:solidFill>
                  <a:schemeClr val="tx1"/>
                </a:solidFill>
              </a:rPr>
              <a:t>2020</a:t>
            </a:r>
            <a:r>
              <a:rPr lang="ja-JP" altLang="en-US" sz="2000" dirty="0">
                <a:solidFill>
                  <a:schemeClr val="tx1"/>
                </a:solidFill>
              </a:rPr>
              <a:t>年度）取組一覧</a:t>
            </a:r>
            <a:endParaRPr lang="ja-JP" altLang="en-US" dirty="0">
              <a:solidFill>
                <a:schemeClr val="tx1"/>
              </a:solidFill>
            </a:endParaRPr>
          </a:p>
        </p:txBody>
      </p:sp>
      <p:graphicFrame>
        <p:nvGraphicFramePr>
          <p:cNvPr id="3" name="表 2"/>
          <p:cNvGraphicFramePr>
            <a:graphicFrameLocks noGrp="1"/>
          </p:cNvGraphicFramePr>
          <p:nvPr>
            <p:extLst>
              <p:ext uri="{D42A27DB-BD31-4B8C-83A1-F6EECF244321}">
                <p14:modId xmlns:p14="http://schemas.microsoft.com/office/powerpoint/2010/main" val="28497039"/>
              </p:ext>
            </p:extLst>
          </p:nvPr>
        </p:nvGraphicFramePr>
        <p:xfrm>
          <a:off x="170543" y="835781"/>
          <a:ext cx="9452428" cy="5562600"/>
        </p:xfrm>
        <a:graphic>
          <a:graphicData uri="http://schemas.openxmlformats.org/drawingml/2006/table">
            <a:tbl>
              <a:tblPr firstRow="1" bandRow="1">
                <a:tableStyleId>{5C22544A-7EE6-4342-B048-85BDC9FD1C3A}</a:tableStyleId>
              </a:tblPr>
              <a:tblGrid>
                <a:gridCol w="714828">
                  <a:extLst>
                    <a:ext uri="{9D8B030D-6E8A-4147-A177-3AD203B41FA5}">
                      <a16:colId xmlns:a16="http://schemas.microsoft.com/office/drawing/2014/main" val="2104163122"/>
                    </a:ext>
                  </a:extLst>
                </a:gridCol>
                <a:gridCol w="8737600">
                  <a:extLst>
                    <a:ext uri="{9D8B030D-6E8A-4147-A177-3AD203B41FA5}">
                      <a16:colId xmlns:a16="http://schemas.microsoft.com/office/drawing/2014/main" val="3273453799"/>
                    </a:ext>
                  </a:extLst>
                </a:gridCol>
              </a:tblGrid>
              <a:tr h="370840">
                <a:tc>
                  <a:txBody>
                    <a:bodyPr/>
                    <a:lstStyle/>
                    <a:p>
                      <a:pPr algn="ctr"/>
                      <a:r>
                        <a:rPr kumimoji="1" lang="ja-JP" altLang="en-US" sz="1600" dirty="0">
                          <a:latin typeface="+mj-ea"/>
                          <a:ea typeface="+mj-ea"/>
                        </a:rPr>
                        <a:t>項番</a:t>
                      </a:r>
                    </a:p>
                  </a:txBody>
                  <a:tcPr anchor="ctr">
                    <a:solidFill>
                      <a:srgbClr val="12AE94"/>
                    </a:solidFill>
                  </a:tcPr>
                </a:tc>
                <a:tc>
                  <a:txBody>
                    <a:bodyPr/>
                    <a:lstStyle/>
                    <a:p>
                      <a:pPr algn="ctr"/>
                      <a:r>
                        <a:rPr kumimoji="1" lang="ja-JP" altLang="en-US" sz="1600" dirty="0">
                          <a:latin typeface="+mj-ea"/>
                          <a:ea typeface="+mj-ea"/>
                        </a:rPr>
                        <a:t>取組</a:t>
                      </a:r>
                    </a:p>
                  </a:txBody>
                  <a:tcPr anchor="ctr">
                    <a:solidFill>
                      <a:srgbClr val="12AE94"/>
                    </a:solidFill>
                  </a:tcPr>
                </a:tc>
                <a:extLst>
                  <a:ext uri="{0D108BD9-81ED-4DB2-BD59-A6C34878D82A}">
                    <a16:rowId xmlns:a16="http://schemas.microsoft.com/office/drawing/2014/main" val="583052872"/>
                  </a:ext>
                </a:extLst>
              </a:tr>
              <a:tr h="370840">
                <a:tc gridSpan="2">
                  <a:txBody>
                    <a:bodyPr/>
                    <a:lstStyle/>
                    <a:p>
                      <a:pPr algn="l" fontAlgn="ctr"/>
                      <a:r>
                        <a:rPr lang="ja-JP" altLang="en-US" sz="1600" b="1" i="0" u="none" strike="noStrike" dirty="0">
                          <a:solidFill>
                            <a:srgbClr val="FFFFFF"/>
                          </a:solidFill>
                          <a:effectLst/>
                          <a:latin typeface="+mj-ea"/>
                          <a:ea typeface="+mj-ea"/>
                        </a:rPr>
                        <a:t>　</a:t>
                      </a:r>
                      <a:r>
                        <a:rPr lang="en-US" altLang="ja-JP" sz="1600" b="1" i="0" u="none" strike="noStrike" dirty="0">
                          <a:solidFill>
                            <a:srgbClr val="FFFFFF"/>
                          </a:solidFill>
                          <a:effectLst/>
                          <a:latin typeface="+mj-ea"/>
                          <a:ea typeface="+mj-ea"/>
                        </a:rPr>
                        <a:t>ICT</a:t>
                      </a:r>
                      <a:r>
                        <a:rPr lang="ja-JP" altLang="en-US" sz="1600" b="1" i="0" u="none" strike="noStrike" dirty="0">
                          <a:solidFill>
                            <a:srgbClr val="FFFFFF"/>
                          </a:solidFill>
                          <a:effectLst/>
                          <a:latin typeface="+mj-ea"/>
                          <a:ea typeface="+mj-ea"/>
                        </a:rPr>
                        <a:t>とインフラ・行政サービスの融合（スマートシティ）</a:t>
                      </a:r>
                    </a:p>
                  </a:txBody>
                  <a:tcPr marL="9525" marR="9525" marT="9525" marB="0" anchor="ctr">
                    <a:solidFill>
                      <a:srgbClr val="DF5327"/>
                    </a:solidFill>
                  </a:tcPr>
                </a:tc>
                <a:tc hMerge="1">
                  <a:txBody>
                    <a:bodyPr/>
                    <a:lstStyle/>
                    <a:p>
                      <a:endParaRPr kumimoji="1" lang="ja-JP" altLang="en-US"/>
                    </a:p>
                  </a:txBody>
                  <a:tcPr/>
                </a:tc>
                <a:extLst>
                  <a:ext uri="{0D108BD9-81ED-4DB2-BD59-A6C34878D82A}">
                    <a16:rowId xmlns:a16="http://schemas.microsoft.com/office/drawing/2014/main" val="2349128521"/>
                  </a:ext>
                </a:extLst>
              </a:tr>
              <a:tr h="370840">
                <a:tc>
                  <a:txBody>
                    <a:bodyPr/>
                    <a:lstStyle/>
                    <a:p>
                      <a:pPr algn="ctr" fontAlgn="ctr"/>
                      <a:r>
                        <a:rPr lang="en-US" altLang="ja-JP" sz="1600" b="0" i="0" u="none" strike="noStrike" dirty="0">
                          <a:solidFill>
                            <a:srgbClr val="000000"/>
                          </a:solidFill>
                          <a:effectLst/>
                          <a:latin typeface="+mj-ea"/>
                          <a:ea typeface="+mj-ea"/>
                        </a:rPr>
                        <a:t>1</a:t>
                      </a:r>
                    </a:p>
                  </a:txBody>
                  <a:tcPr marL="9525" marR="9525" marT="9525" marB="0" anchor="ctr">
                    <a:solidFill>
                      <a:srgbClr val="F7D7CD"/>
                    </a:solidFill>
                  </a:tcPr>
                </a:tc>
                <a:tc>
                  <a:txBody>
                    <a:bodyPr/>
                    <a:lstStyle/>
                    <a:p>
                      <a:pPr algn="l" fontAlgn="t"/>
                      <a:r>
                        <a:rPr lang="ja-JP" altLang="en-US" sz="1600" b="0" i="0" u="none" strike="noStrike" dirty="0">
                          <a:solidFill>
                            <a:srgbClr val="000000"/>
                          </a:solidFill>
                          <a:effectLst/>
                          <a:latin typeface="+mj-ea"/>
                          <a:ea typeface="+mj-ea"/>
                        </a:rPr>
                        <a:t>窓口に行くことなく自宅や外出先からオンラインで行える申請や手続きを拡大</a:t>
                      </a:r>
                    </a:p>
                  </a:txBody>
                  <a:tcPr marL="9525" marR="9525" marT="9525" marB="0" anchor="ctr">
                    <a:solidFill>
                      <a:srgbClr val="F7D7CD"/>
                    </a:solidFill>
                  </a:tcPr>
                </a:tc>
                <a:extLst>
                  <a:ext uri="{0D108BD9-81ED-4DB2-BD59-A6C34878D82A}">
                    <a16:rowId xmlns:a16="http://schemas.microsoft.com/office/drawing/2014/main" val="37851403"/>
                  </a:ext>
                </a:extLst>
              </a:tr>
              <a:tr h="370840">
                <a:tc>
                  <a:txBody>
                    <a:bodyPr/>
                    <a:lstStyle/>
                    <a:p>
                      <a:pPr algn="ctr" fontAlgn="ctr"/>
                      <a:r>
                        <a:rPr lang="en-US" altLang="ja-JP" sz="1600" b="0" i="0" u="none" strike="noStrike" dirty="0">
                          <a:solidFill>
                            <a:srgbClr val="000000"/>
                          </a:solidFill>
                          <a:effectLst/>
                          <a:latin typeface="+mj-ea"/>
                          <a:ea typeface="+mj-ea"/>
                        </a:rPr>
                        <a:t>2</a:t>
                      </a:r>
                    </a:p>
                  </a:txBody>
                  <a:tcPr marL="9525" marR="9525" marT="9525" marB="0" anchor="ctr">
                    <a:solidFill>
                      <a:srgbClr val="FBEDE9"/>
                    </a:solidFill>
                  </a:tcPr>
                </a:tc>
                <a:tc>
                  <a:txBody>
                    <a:bodyPr/>
                    <a:lstStyle/>
                    <a:p>
                      <a:pPr algn="l" fontAlgn="t"/>
                      <a:r>
                        <a:rPr lang="ja-JP" altLang="en-US" sz="1600" b="0" i="0" u="none" strike="noStrike" dirty="0">
                          <a:solidFill>
                            <a:srgbClr val="000000"/>
                          </a:solidFill>
                          <a:effectLst/>
                          <a:latin typeface="+mj-ea"/>
                          <a:ea typeface="+mj-ea"/>
                        </a:rPr>
                        <a:t>児童手当にかかる電子申請の実施</a:t>
                      </a:r>
                    </a:p>
                  </a:txBody>
                  <a:tcPr marL="9525" marR="9525" marT="9525" marB="0" anchor="ctr">
                    <a:solidFill>
                      <a:srgbClr val="FBEDE9"/>
                    </a:solidFill>
                  </a:tcPr>
                </a:tc>
                <a:extLst>
                  <a:ext uri="{0D108BD9-81ED-4DB2-BD59-A6C34878D82A}">
                    <a16:rowId xmlns:a16="http://schemas.microsoft.com/office/drawing/2014/main" val="41420543"/>
                  </a:ext>
                </a:extLst>
              </a:tr>
              <a:tr h="370840">
                <a:tc>
                  <a:txBody>
                    <a:bodyPr/>
                    <a:lstStyle/>
                    <a:p>
                      <a:pPr algn="ctr" fontAlgn="ctr"/>
                      <a:r>
                        <a:rPr lang="en-US" altLang="ja-JP" sz="1600" b="0" i="0" u="none" strike="noStrike" dirty="0">
                          <a:solidFill>
                            <a:srgbClr val="000000"/>
                          </a:solidFill>
                          <a:effectLst/>
                          <a:latin typeface="+mj-ea"/>
                          <a:ea typeface="+mj-ea"/>
                        </a:rPr>
                        <a:t>3</a:t>
                      </a:r>
                    </a:p>
                  </a:txBody>
                  <a:tcPr marL="9525" marR="9525" marT="9525" marB="0" anchor="ctr">
                    <a:solidFill>
                      <a:srgbClr val="F7D7CD"/>
                    </a:solidFill>
                  </a:tcPr>
                </a:tc>
                <a:tc>
                  <a:txBody>
                    <a:bodyPr/>
                    <a:lstStyle/>
                    <a:p>
                      <a:pPr algn="l" fontAlgn="t"/>
                      <a:r>
                        <a:rPr lang="ja-JP" altLang="en-US" sz="1600" b="0" i="0" u="none" strike="noStrike" dirty="0">
                          <a:solidFill>
                            <a:srgbClr val="000000"/>
                          </a:solidFill>
                          <a:effectLst/>
                          <a:latin typeface="+mj-ea"/>
                          <a:ea typeface="+mj-ea"/>
                        </a:rPr>
                        <a:t>「粗大ごみ」収集のインターネット申込みの開始</a:t>
                      </a:r>
                    </a:p>
                  </a:txBody>
                  <a:tcPr marL="9525" marR="9525" marT="9525" marB="0" anchor="ctr">
                    <a:solidFill>
                      <a:srgbClr val="F7D7CD"/>
                    </a:solidFill>
                  </a:tcPr>
                </a:tc>
                <a:extLst>
                  <a:ext uri="{0D108BD9-81ED-4DB2-BD59-A6C34878D82A}">
                    <a16:rowId xmlns:a16="http://schemas.microsoft.com/office/drawing/2014/main" val="87615584"/>
                  </a:ext>
                </a:extLst>
              </a:tr>
              <a:tr h="370840">
                <a:tc>
                  <a:txBody>
                    <a:bodyPr/>
                    <a:lstStyle/>
                    <a:p>
                      <a:pPr algn="ctr" fontAlgn="ctr"/>
                      <a:r>
                        <a:rPr lang="en-US" altLang="ja-JP" sz="1600" b="0" i="0" u="none" strike="noStrike" dirty="0">
                          <a:solidFill>
                            <a:srgbClr val="000000"/>
                          </a:solidFill>
                          <a:effectLst/>
                          <a:latin typeface="+mj-ea"/>
                          <a:ea typeface="+mj-ea"/>
                        </a:rPr>
                        <a:t>4</a:t>
                      </a:r>
                    </a:p>
                  </a:txBody>
                  <a:tcPr marL="9525" marR="9525" marT="9525" marB="0" anchor="ctr">
                    <a:solidFill>
                      <a:srgbClr val="FBEDE9"/>
                    </a:solidFill>
                  </a:tcPr>
                </a:tc>
                <a:tc>
                  <a:txBody>
                    <a:bodyPr/>
                    <a:lstStyle/>
                    <a:p>
                      <a:pPr algn="l" fontAlgn="t"/>
                      <a:r>
                        <a:rPr lang="ja-JP" altLang="en-US" sz="1600" b="0" i="0" u="none" strike="noStrike" dirty="0">
                          <a:solidFill>
                            <a:srgbClr val="000000"/>
                          </a:solidFill>
                          <a:effectLst/>
                          <a:latin typeface="+mj-ea"/>
                          <a:ea typeface="+mj-ea"/>
                        </a:rPr>
                        <a:t>Ｗｅｂ会議機能等の活用による職員間及び外部の関係者とコミュニケーションロスの軽減</a:t>
                      </a:r>
                    </a:p>
                  </a:txBody>
                  <a:tcPr marL="9525" marR="9525" marT="9525" marB="0" anchor="ctr">
                    <a:solidFill>
                      <a:srgbClr val="FBEDE9"/>
                    </a:solidFill>
                  </a:tcPr>
                </a:tc>
                <a:extLst>
                  <a:ext uri="{0D108BD9-81ED-4DB2-BD59-A6C34878D82A}">
                    <a16:rowId xmlns:a16="http://schemas.microsoft.com/office/drawing/2014/main" val="2954054973"/>
                  </a:ext>
                </a:extLst>
              </a:tr>
              <a:tr h="370840">
                <a:tc>
                  <a:txBody>
                    <a:bodyPr/>
                    <a:lstStyle/>
                    <a:p>
                      <a:pPr algn="ctr" fontAlgn="ctr"/>
                      <a:r>
                        <a:rPr lang="en-US" altLang="ja-JP" sz="1600" b="0" i="0" u="none" strike="noStrike" dirty="0">
                          <a:solidFill>
                            <a:srgbClr val="000000"/>
                          </a:solidFill>
                          <a:effectLst/>
                          <a:latin typeface="+mj-ea"/>
                          <a:ea typeface="+mj-ea"/>
                        </a:rPr>
                        <a:t>5</a:t>
                      </a:r>
                    </a:p>
                  </a:txBody>
                  <a:tcPr marL="9525" marR="9525" marT="9525" marB="0" anchor="ctr">
                    <a:solidFill>
                      <a:srgbClr val="F7D7CD"/>
                    </a:solidFill>
                  </a:tcPr>
                </a:tc>
                <a:tc>
                  <a:txBody>
                    <a:bodyPr/>
                    <a:lstStyle/>
                    <a:p>
                      <a:pPr algn="l" fontAlgn="t"/>
                      <a:r>
                        <a:rPr lang="ja-JP" altLang="en-US" sz="1600" b="0" i="0" u="none" strike="noStrike" dirty="0">
                          <a:solidFill>
                            <a:srgbClr val="000000"/>
                          </a:solidFill>
                          <a:effectLst/>
                          <a:latin typeface="+mj-ea"/>
                          <a:ea typeface="+mj-ea"/>
                        </a:rPr>
                        <a:t>「新しい生活様式」の働き方を実践するテレワーク環境の構築</a:t>
                      </a:r>
                    </a:p>
                  </a:txBody>
                  <a:tcPr marL="9525" marR="9525" marT="9525" marB="0" anchor="ctr">
                    <a:solidFill>
                      <a:srgbClr val="F7D7CD"/>
                    </a:solidFill>
                  </a:tcPr>
                </a:tc>
                <a:extLst>
                  <a:ext uri="{0D108BD9-81ED-4DB2-BD59-A6C34878D82A}">
                    <a16:rowId xmlns:a16="http://schemas.microsoft.com/office/drawing/2014/main" val="2538904415"/>
                  </a:ext>
                </a:extLst>
              </a:tr>
              <a:tr h="370840">
                <a:tc>
                  <a:txBody>
                    <a:bodyPr/>
                    <a:lstStyle/>
                    <a:p>
                      <a:pPr algn="ctr" fontAlgn="ctr"/>
                      <a:r>
                        <a:rPr lang="en-US" altLang="ja-JP" sz="1600" b="0" i="0" u="none" strike="noStrike" dirty="0">
                          <a:solidFill>
                            <a:srgbClr val="000000"/>
                          </a:solidFill>
                          <a:effectLst/>
                          <a:latin typeface="+mj-ea"/>
                          <a:ea typeface="+mj-ea"/>
                        </a:rPr>
                        <a:t>6</a:t>
                      </a:r>
                    </a:p>
                  </a:txBody>
                  <a:tcPr marL="9525" marR="9525" marT="9525" marB="0" anchor="ctr">
                    <a:solidFill>
                      <a:srgbClr val="FBEDE9"/>
                    </a:solidFill>
                  </a:tcPr>
                </a:tc>
                <a:tc>
                  <a:txBody>
                    <a:bodyPr/>
                    <a:lstStyle/>
                    <a:p>
                      <a:pPr algn="l" fontAlgn="t"/>
                      <a:r>
                        <a:rPr lang="ja-JP" altLang="en-US" sz="1600" b="0" i="0" u="none" strike="noStrike" dirty="0">
                          <a:solidFill>
                            <a:srgbClr val="000000"/>
                          </a:solidFill>
                          <a:effectLst/>
                          <a:latin typeface="+mj-ea"/>
                          <a:ea typeface="+mj-ea"/>
                        </a:rPr>
                        <a:t>庁外からのメール・スケジュール等の確認</a:t>
                      </a:r>
                    </a:p>
                  </a:txBody>
                  <a:tcPr marL="9525" marR="9525" marT="9525" marB="0" anchor="ctr">
                    <a:solidFill>
                      <a:srgbClr val="FBEDE9"/>
                    </a:solidFill>
                  </a:tcPr>
                </a:tc>
                <a:extLst>
                  <a:ext uri="{0D108BD9-81ED-4DB2-BD59-A6C34878D82A}">
                    <a16:rowId xmlns:a16="http://schemas.microsoft.com/office/drawing/2014/main" val="4186372439"/>
                  </a:ext>
                </a:extLst>
              </a:tr>
              <a:tr h="370840">
                <a:tc>
                  <a:txBody>
                    <a:bodyPr/>
                    <a:lstStyle/>
                    <a:p>
                      <a:pPr algn="ctr" fontAlgn="ctr"/>
                      <a:r>
                        <a:rPr lang="en-US" altLang="ja-JP" sz="1600" b="0" i="0" u="none" strike="noStrike" dirty="0">
                          <a:solidFill>
                            <a:srgbClr val="000000"/>
                          </a:solidFill>
                          <a:effectLst/>
                          <a:latin typeface="+mj-ea"/>
                          <a:ea typeface="+mj-ea"/>
                        </a:rPr>
                        <a:t>7</a:t>
                      </a:r>
                    </a:p>
                  </a:txBody>
                  <a:tcPr marL="9525" marR="9525" marT="9525" marB="0" anchor="ctr">
                    <a:solidFill>
                      <a:srgbClr val="F7D7CD"/>
                    </a:solidFill>
                  </a:tcPr>
                </a:tc>
                <a:tc>
                  <a:txBody>
                    <a:bodyPr/>
                    <a:lstStyle/>
                    <a:p>
                      <a:pPr algn="l" fontAlgn="t"/>
                      <a:r>
                        <a:rPr lang="ja-JP" altLang="en-US" sz="1600" b="0" i="0" u="none" strike="noStrike" dirty="0">
                          <a:solidFill>
                            <a:srgbClr val="000000"/>
                          </a:solidFill>
                          <a:effectLst/>
                          <a:latin typeface="+mj-ea"/>
                          <a:ea typeface="+mj-ea"/>
                        </a:rPr>
                        <a:t>無線ＬＡＮ環境の拡大、スマートｅー会議の導入</a:t>
                      </a:r>
                    </a:p>
                  </a:txBody>
                  <a:tcPr marL="9525" marR="9525" marT="9525" marB="0" anchor="ctr">
                    <a:solidFill>
                      <a:srgbClr val="F7D7CD"/>
                    </a:solidFill>
                  </a:tcPr>
                </a:tc>
                <a:extLst>
                  <a:ext uri="{0D108BD9-81ED-4DB2-BD59-A6C34878D82A}">
                    <a16:rowId xmlns:a16="http://schemas.microsoft.com/office/drawing/2014/main" val="3825734922"/>
                  </a:ext>
                </a:extLst>
              </a:tr>
              <a:tr h="370840">
                <a:tc>
                  <a:txBody>
                    <a:bodyPr/>
                    <a:lstStyle/>
                    <a:p>
                      <a:pPr algn="ctr" fontAlgn="ctr"/>
                      <a:r>
                        <a:rPr lang="en-US" altLang="ja-JP" sz="1600" b="0" i="0" u="none" strike="noStrike" dirty="0">
                          <a:solidFill>
                            <a:srgbClr val="000000"/>
                          </a:solidFill>
                          <a:effectLst/>
                          <a:latin typeface="+mj-ea"/>
                          <a:ea typeface="+mj-ea"/>
                        </a:rPr>
                        <a:t>8</a:t>
                      </a:r>
                    </a:p>
                  </a:txBody>
                  <a:tcPr marL="9525" marR="9525" marT="9525" marB="0" anchor="ctr">
                    <a:solidFill>
                      <a:srgbClr val="FBEDE9"/>
                    </a:solidFill>
                  </a:tcPr>
                </a:tc>
                <a:tc>
                  <a:txBody>
                    <a:bodyPr/>
                    <a:lstStyle/>
                    <a:p>
                      <a:pPr algn="l" fontAlgn="t"/>
                      <a:r>
                        <a:rPr lang="ja-JP" altLang="en-US" sz="1600" b="0" i="0" u="none" strike="noStrike" dirty="0">
                          <a:solidFill>
                            <a:srgbClr val="000000"/>
                          </a:solidFill>
                          <a:effectLst/>
                          <a:latin typeface="+mj-ea"/>
                          <a:ea typeface="+mj-ea"/>
                        </a:rPr>
                        <a:t>ｅラーニングシステム等の活用による時間・場所に縛られない知識習得</a:t>
                      </a:r>
                    </a:p>
                  </a:txBody>
                  <a:tcPr marL="9525" marR="9525" marT="9525" marB="0" anchor="ctr">
                    <a:solidFill>
                      <a:srgbClr val="FBEDE9"/>
                    </a:solidFill>
                  </a:tcPr>
                </a:tc>
                <a:extLst>
                  <a:ext uri="{0D108BD9-81ED-4DB2-BD59-A6C34878D82A}">
                    <a16:rowId xmlns:a16="http://schemas.microsoft.com/office/drawing/2014/main" val="1758843110"/>
                  </a:ext>
                </a:extLst>
              </a:tr>
              <a:tr h="370840">
                <a:tc>
                  <a:txBody>
                    <a:bodyPr/>
                    <a:lstStyle/>
                    <a:p>
                      <a:pPr algn="ctr" fontAlgn="ctr"/>
                      <a:r>
                        <a:rPr lang="en-US" altLang="ja-JP" sz="1600" b="0" i="0" u="none" strike="noStrike" dirty="0">
                          <a:solidFill>
                            <a:srgbClr val="000000"/>
                          </a:solidFill>
                          <a:effectLst/>
                          <a:latin typeface="+mj-ea"/>
                          <a:ea typeface="+mj-ea"/>
                        </a:rPr>
                        <a:t>9</a:t>
                      </a:r>
                    </a:p>
                  </a:txBody>
                  <a:tcPr marL="9525" marR="9525" marT="9525" marB="0" anchor="ctr">
                    <a:solidFill>
                      <a:srgbClr val="F7D7CD"/>
                    </a:solidFill>
                  </a:tcPr>
                </a:tc>
                <a:tc>
                  <a:txBody>
                    <a:bodyPr/>
                    <a:lstStyle/>
                    <a:p>
                      <a:pPr algn="l" fontAlgn="t"/>
                      <a:r>
                        <a:rPr lang="ja-JP" altLang="en-US" sz="1600" b="0" i="0" u="none" strike="noStrike" dirty="0">
                          <a:solidFill>
                            <a:srgbClr val="000000"/>
                          </a:solidFill>
                          <a:effectLst/>
                          <a:latin typeface="+mj-ea"/>
                          <a:ea typeface="+mj-ea"/>
                        </a:rPr>
                        <a:t>行政ＤＸを推進するための戦略的な業務システムの刷新に向けた全体方針の策定</a:t>
                      </a:r>
                    </a:p>
                  </a:txBody>
                  <a:tcPr marL="9525" marR="9525" marT="9525" marB="0" anchor="ctr">
                    <a:solidFill>
                      <a:srgbClr val="F7D7CD"/>
                    </a:solidFill>
                  </a:tcPr>
                </a:tc>
                <a:extLst>
                  <a:ext uri="{0D108BD9-81ED-4DB2-BD59-A6C34878D82A}">
                    <a16:rowId xmlns:a16="http://schemas.microsoft.com/office/drawing/2014/main" val="146386597"/>
                  </a:ext>
                </a:extLst>
              </a:tr>
              <a:tr h="370840">
                <a:tc>
                  <a:txBody>
                    <a:bodyPr/>
                    <a:lstStyle/>
                    <a:p>
                      <a:pPr algn="ctr" fontAlgn="ctr"/>
                      <a:r>
                        <a:rPr lang="en-US" altLang="ja-JP" sz="1600" b="0" i="0" u="none" strike="noStrike" dirty="0">
                          <a:solidFill>
                            <a:srgbClr val="000000"/>
                          </a:solidFill>
                          <a:effectLst/>
                          <a:latin typeface="+mj-ea"/>
                          <a:ea typeface="+mj-ea"/>
                        </a:rPr>
                        <a:t>10</a:t>
                      </a:r>
                    </a:p>
                  </a:txBody>
                  <a:tcPr marL="9525" marR="9525" marT="9525" marB="0" anchor="ctr">
                    <a:solidFill>
                      <a:srgbClr val="FBEDE9"/>
                    </a:solidFill>
                  </a:tcPr>
                </a:tc>
                <a:tc>
                  <a:txBody>
                    <a:bodyPr/>
                    <a:lstStyle/>
                    <a:p>
                      <a:pPr algn="l" fontAlgn="t"/>
                      <a:r>
                        <a:rPr lang="ja-JP" altLang="en-US" sz="1600" b="0" i="0" u="none" strike="noStrike" dirty="0">
                          <a:solidFill>
                            <a:srgbClr val="000000"/>
                          </a:solidFill>
                          <a:effectLst/>
                          <a:latin typeface="+mj-ea"/>
                          <a:ea typeface="+mj-ea"/>
                        </a:rPr>
                        <a:t>行政ＤＸの推進を持続的に支える安定したネットワーク基盤の再整備</a:t>
                      </a:r>
                    </a:p>
                  </a:txBody>
                  <a:tcPr marL="9525" marR="9525" marT="9525" marB="0" anchor="ctr">
                    <a:solidFill>
                      <a:srgbClr val="FBEDE9"/>
                    </a:solidFill>
                  </a:tcPr>
                </a:tc>
                <a:extLst>
                  <a:ext uri="{0D108BD9-81ED-4DB2-BD59-A6C34878D82A}">
                    <a16:rowId xmlns:a16="http://schemas.microsoft.com/office/drawing/2014/main" val="3947461843"/>
                  </a:ext>
                </a:extLst>
              </a:tr>
              <a:tr h="370840">
                <a:tc>
                  <a:txBody>
                    <a:bodyPr/>
                    <a:lstStyle/>
                    <a:p>
                      <a:pPr algn="ctr" fontAlgn="ctr"/>
                      <a:r>
                        <a:rPr lang="en-US" altLang="ja-JP" sz="1600" b="0" i="0" u="none" strike="noStrike" dirty="0">
                          <a:solidFill>
                            <a:srgbClr val="000000"/>
                          </a:solidFill>
                          <a:effectLst/>
                          <a:latin typeface="+mj-ea"/>
                          <a:ea typeface="+mj-ea"/>
                        </a:rPr>
                        <a:t>11</a:t>
                      </a:r>
                    </a:p>
                  </a:txBody>
                  <a:tcPr marL="9525" marR="9525" marT="9525" marB="0" anchor="ctr">
                    <a:solidFill>
                      <a:srgbClr val="F7D7CD"/>
                    </a:solidFill>
                  </a:tcPr>
                </a:tc>
                <a:tc>
                  <a:txBody>
                    <a:bodyPr/>
                    <a:lstStyle/>
                    <a:p>
                      <a:pPr algn="l" fontAlgn="t"/>
                      <a:r>
                        <a:rPr lang="ja-JP" altLang="en-US" sz="1600" b="0" i="0" u="none" strike="noStrike" dirty="0">
                          <a:solidFill>
                            <a:srgbClr val="000000"/>
                          </a:solidFill>
                          <a:effectLst/>
                          <a:latin typeface="+mj-ea"/>
                          <a:ea typeface="+mj-ea"/>
                        </a:rPr>
                        <a:t>大阪市に相応しいスマートモビリティのあり方を検討</a:t>
                      </a:r>
                    </a:p>
                  </a:txBody>
                  <a:tcPr marL="9525" marR="9525" marT="9525" marB="0" anchor="ctr">
                    <a:solidFill>
                      <a:srgbClr val="F7D7CD"/>
                    </a:solidFill>
                  </a:tcPr>
                </a:tc>
                <a:extLst>
                  <a:ext uri="{0D108BD9-81ED-4DB2-BD59-A6C34878D82A}">
                    <a16:rowId xmlns:a16="http://schemas.microsoft.com/office/drawing/2014/main" val="3874342125"/>
                  </a:ext>
                </a:extLst>
              </a:tr>
              <a:tr h="370840">
                <a:tc>
                  <a:txBody>
                    <a:bodyPr/>
                    <a:lstStyle/>
                    <a:p>
                      <a:pPr algn="ctr" fontAlgn="ctr"/>
                      <a:r>
                        <a:rPr lang="en-US" altLang="ja-JP" sz="1600" b="0" i="0" u="none" strike="noStrike" dirty="0">
                          <a:solidFill>
                            <a:srgbClr val="000000"/>
                          </a:solidFill>
                          <a:effectLst/>
                          <a:latin typeface="+mj-ea"/>
                          <a:ea typeface="+mj-ea"/>
                        </a:rPr>
                        <a:t>12</a:t>
                      </a:r>
                    </a:p>
                  </a:txBody>
                  <a:tcPr marL="9525" marR="9525" marT="9525" marB="0" anchor="ctr">
                    <a:solidFill>
                      <a:srgbClr val="FBEDE9"/>
                    </a:solidFill>
                  </a:tcPr>
                </a:tc>
                <a:tc>
                  <a:txBody>
                    <a:bodyPr/>
                    <a:lstStyle/>
                    <a:p>
                      <a:pPr algn="l" fontAlgn="t"/>
                      <a:r>
                        <a:rPr lang="ja-JP" altLang="en-US" sz="1600" b="0" i="0" u="none" strike="noStrike" dirty="0">
                          <a:solidFill>
                            <a:srgbClr val="000000"/>
                          </a:solidFill>
                          <a:effectLst/>
                          <a:latin typeface="+mj-ea"/>
                          <a:ea typeface="+mj-ea"/>
                        </a:rPr>
                        <a:t>ＡＩ、ＩｏＴ等を活用するスマート自治体への転換</a:t>
                      </a:r>
                    </a:p>
                  </a:txBody>
                  <a:tcPr marL="9525" marR="9525" marT="9525" marB="0" anchor="ctr">
                    <a:solidFill>
                      <a:srgbClr val="FBEDE9"/>
                    </a:solidFill>
                  </a:tcPr>
                </a:tc>
                <a:extLst>
                  <a:ext uri="{0D108BD9-81ED-4DB2-BD59-A6C34878D82A}">
                    <a16:rowId xmlns:a16="http://schemas.microsoft.com/office/drawing/2014/main" val="262996791"/>
                  </a:ext>
                </a:extLst>
              </a:tr>
              <a:tr h="370840">
                <a:tc>
                  <a:txBody>
                    <a:bodyPr/>
                    <a:lstStyle/>
                    <a:p>
                      <a:pPr algn="ct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13</a:t>
                      </a:r>
                    </a:p>
                  </a:txBody>
                  <a:tcPr marL="9525" marR="9525" marT="9525" marB="0" anchor="ctr">
                    <a:solidFill>
                      <a:srgbClr val="F7D7CD"/>
                    </a:solidFill>
                  </a:tcPr>
                </a:tc>
                <a:tc>
                  <a:txBody>
                    <a:bodyPr/>
                    <a:lstStyle/>
                    <a:p>
                      <a:pPr algn="l" fontAlgn="t"/>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戸籍事務における業務支援ＡＩの導入</a:t>
                      </a:r>
                    </a:p>
                  </a:txBody>
                  <a:tcPr marL="9525" marR="9525" marT="9525" marB="0" anchor="ctr">
                    <a:solidFill>
                      <a:srgbClr val="F7D7CD"/>
                    </a:solidFill>
                  </a:tcPr>
                </a:tc>
                <a:extLst>
                  <a:ext uri="{0D108BD9-81ED-4DB2-BD59-A6C34878D82A}">
                    <a16:rowId xmlns:a16="http://schemas.microsoft.com/office/drawing/2014/main" val="2154266260"/>
                  </a:ext>
                </a:extLst>
              </a:tr>
            </a:tbl>
          </a:graphicData>
        </a:graphic>
      </p:graphicFrame>
    </p:spTree>
    <p:extLst>
      <p:ext uri="{BB962C8B-B14F-4D97-AF65-F5344CB8AC3E}">
        <p14:creationId xmlns:p14="http://schemas.microsoft.com/office/powerpoint/2010/main" val="1735257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dirty="0">
                <a:solidFill>
                  <a:schemeClr val="tx1"/>
                </a:solidFill>
                <a:latin typeface="メイリオ" panose="020B0604030504040204" pitchFamily="50" charset="-128"/>
              </a:rPr>
              <a:pPr eaLnBrk="1" hangingPunct="1"/>
              <a:t>2</a:t>
            </a:fld>
            <a:endParaRPr kumimoji="0" lang="en-US" altLang="ja-JP" sz="1000" dirty="0">
              <a:solidFill>
                <a:schemeClr val="tx1"/>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sz="2000" dirty="0">
                <a:solidFill>
                  <a:schemeClr val="tx1"/>
                </a:solidFill>
              </a:rPr>
              <a:t>大阪市</a:t>
            </a:r>
            <a:r>
              <a:rPr lang="en-US" altLang="ja-JP" sz="2000" dirty="0">
                <a:solidFill>
                  <a:schemeClr val="tx1"/>
                </a:solidFill>
              </a:rPr>
              <a:t>ICT</a:t>
            </a:r>
            <a:r>
              <a:rPr lang="ja-JP" altLang="en-US" sz="2000" dirty="0">
                <a:solidFill>
                  <a:schemeClr val="tx1"/>
                </a:solidFill>
              </a:rPr>
              <a:t>戦略アクションプラン（</a:t>
            </a:r>
            <a:r>
              <a:rPr lang="en-US" altLang="ja-JP" sz="2000" dirty="0">
                <a:solidFill>
                  <a:schemeClr val="tx1"/>
                </a:solidFill>
              </a:rPr>
              <a:t>2018</a:t>
            </a:r>
            <a:r>
              <a:rPr lang="ja-JP" altLang="en-US" sz="2000" dirty="0">
                <a:solidFill>
                  <a:schemeClr val="tx1"/>
                </a:solidFill>
              </a:rPr>
              <a:t>年度～</a:t>
            </a:r>
            <a:r>
              <a:rPr lang="en-US" altLang="ja-JP" sz="2000" dirty="0">
                <a:solidFill>
                  <a:schemeClr val="tx1"/>
                </a:solidFill>
              </a:rPr>
              <a:t>2020</a:t>
            </a:r>
            <a:r>
              <a:rPr lang="ja-JP" altLang="en-US" sz="2000" dirty="0">
                <a:solidFill>
                  <a:schemeClr val="tx1"/>
                </a:solidFill>
              </a:rPr>
              <a:t>年度）取組一覧</a:t>
            </a:r>
            <a:endParaRPr lang="ja-JP" altLang="en-US" dirty="0">
              <a:solidFill>
                <a:schemeClr val="tx1"/>
              </a:solidFill>
            </a:endParaRPr>
          </a:p>
        </p:txBody>
      </p:sp>
      <p:graphicFrame>
        <p:nvGraphicFramePr>
          <p:cNvPr id="3" name="表 2"/>
          <p:cNvGraphicFramePr>
            <a:graphicFrameLocks noGrp="1"/>
          </p:cNvGraphicFramePr>
          <p:nvPr>
            <p:extLst>
              <p:ext uri="{D42A27DB-BD31-4B8C-83A1-F6EECF244321}">
                <p14:modId xmlns:p14="http://schemas.microsoft.com/office/powerpoint/2010/main" val="1164063245"/>
              </p:ext>
            </p:extLst>
          </p:nvPr>
        </p:nvGraphicFramePr>
        <p:xfrm>
          <a:off x="170543" y="835781"/>
          <a:ext cx="9452428" cy="5620339"/>
        </p:xfrm>
        <a:graphic>
          <a:graphicData uri="http://schemas.openxmlformats.org/drawingml/2006/table">
            <a:tbl>
              <a:tblPr firstRow="1" bandRow="1">
                <a:tableStyleId>{5C22544A-7EE6-4342-B048-85BDC9FD1C3A}</a:tableStyleId>
              </a:tblPr>
              <a:tblGrid>
                <a:gridCol w="714828">
                  <a:extLst>
                    <a:ext uri="{9D8B030D-6E8A-4147-A177-3AD203B41FA5}">
                      <a16:colId xmlns:a16="http://schemas.microsoft.com/office/drawing/2014/main" val="2104163122"/>
                    </a:ext>
                  </a:extLst>
                </a:gridCol>
                <a:gridCol w="8737600">
                  <a:extLst>
                    <a:ext uri="{9D8B030D-6E8A-4147-A177-3AD203B41FA5}">
                      <a16:colId xmlns:a16="http://schemas.microsoft.com/office/drawing/2014/main" val="3273453799"/>
                    </a:ext>
                  </a:extLst>
                </a:gridCol>
              </a:tblGrid>
              <a:tr h="370840">
                <a:tc>
                  <a:txBody>
                    <a:bodyPr/>
                    <a:lstStyle/>
                    <a:p>
                      <a:pPr algn="ctr"/>
                      <a:r>
                        <a:rPr kumimoji="1" lang="ja-JP" altLang="en-US" sz="1600" dirty="0">
                          <a:latin typeface="+mj-ea"/>
                          <a:ea typeface="+mj-ea"/>
                        </a:rPr>
                        <a:t>項番</a:t>
                      </a:r>
                    </a:p>
                  </a:txBody>
                  <a:tcPr anchor="ctr">
                    <a:solidFill>
                      <a:srgbClr val="12AE94"/>
                    </a:solidFill>
                  </a:tcPr>
                </a:tc>
                <a:tc>
                  <a:txBody>
                    <a:bodyPr/>
                    <a:lstStyle/>
                    <a:p>
                      <a:pPr algn="ctr"/>
                      <a:r>
                        <a:rPr kumimoji="1" lang="ja-JP" altLang="en-US" sz="1600" dirty="0">
                          <a:latin typeface="+mj-ea"/>
                          <a:ea typeface="+mj-ea"/>
                        </a:rPr>
                        <a:t>取組</a:t>
                      </a:r>
                    </a:p>
                  </a:txBody>
                  <a:tcPr anchor="ctr">
                    <a:solidFill>
                      <a:srgbClr val="12AE94"/>
                    </a:solidFill>
                  </a:tcPr>
                </a:tc>
                <a:extLst>
                  <a:ext uri="{0D108BD9-81ED-4DB2-BD59-A6C34878D82A}">
                    <a16:rowId xmlns:a16="http://schemas.microsoft.com/office/drawing/2014/main" val="583052872"/>
                  </a:ext>
                </a:extLst>
              </a:tr>
              <a:tr h="370840">
                <a:tc gridSpan="2">
                  <a:txBody>
                    <a:bodyPr/>
                    <a:lstStyle/>
                    <a:p>
                      <a:pPr algn="l" fontAlgn="ctr"/>
                      <a:r>
                        <a:rPr lang="ja-JP" altLang="en-US" sz="1600" b="1" i="0" u="none" strike="noStrike" dirty="0">
                          <a:solidFill>
                            <a:srgbClr val="FFFFFF"/>
                          </a:solidFill>
                          <a:effectLst/>
                          <a:latin typeface="+mj-ea"/>
                          <a:ea typeface="+mj-ea"/>
                        </a:rPr>
                        <a:t>　</a:t>
                      </a:r>
                      <a:r>
                        <a:rPr lang="en-US" altLang="ja-JP" sz="1600" b="1" i="0" u="none" strike="noStrike" dirty="0">
                          <a:solidFill>
                            <a:srgbClr val="FFFFFF"/>
                          </a:solidFill>
                          <a:effectLst/>
                          <a:latin typeface="+mj-ea"/>
                          <a:ea typeface="+mj-ea"/>
                        </a:rPr>
                        <a:t>ICT</a:t>
                      </a:r>
                      <a:r>
                        <a:rPr lang="ja-JP" altLang="en-US" sz="1600" b="1" i="0" u="none" strike="noStrike" dirty="0">
                          <a:solidFill>
                            <a:srgbClr val="FFFFFF"/>
                          </a:solidFill>
                          <a:effectLst/>
                          <a:latin typeface="+mj-ea"/>
                          <a:ea typeface="+mj-ea"/>
                        </a:rPr>
                        <a:t>とインフラ・行政サービスの融合（スマートシティ）</a:t>
                      </a:r>
                    </a:p>
                  </a:txBody>
                  <a:tcPr marL="9525" marR="9525" marT="9525" marB="0" anchor="ctr">
                    <a:solidFill>
                      <a:srgbClr val="DF5327"/>
                    </a:solidFill>
                  </a:tcPr>
                </a:tc>
                <a:tc hMerge="1">
                  <a:txBody>
                    <a:bodyPr/>
                    <a:lstStyle/>
                    <a:p>
                      <a:endParaRPr kumimoji="1" lang="ja-JP" altLang="en-US"/>
                    </a:p>
                  </a:txBody>
                  <a:tcPr/>
                </a:tc>
                <a:extLst>
                  <a:ext uri="{0D108BD9-81ED-4DB2-BD59-A6C34878D82A}">
                    <a16:rowId xmlns:a16="http://schemas.microsoft.com/office/drawing/2014/main" val="2349128521"/>
                  </a:ext>
                </a:extLst>
              </a:tr>
              <a:tr h="370840">
                <a:tc>
                  <a:txBody>
                    <a:bodyPr/>
                    <a:lstStyle/>
                    <a:p>
                      <a:pPr algn="ct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14</a:t>
                      </a:r>
                    </a:p>
                  </a:txBody>
                  <a:tcPr marL="9525" marR="9525" marT="9525" marB="0" anchor="ctr">
                    <a:solidFill>
                      <a:srgbClr val="F7D7CD"/>
                    </a:solidFill>
                  </a:tcPr>
                </a:tc>
                <a:tc>
                  <a:txBody>
                    <a:bodyPr/>
                    <a:lstStyle/>
                    <a:p>
                      <a:pPr algn="l" fontAlgn="t"/>
                      <a:r>
                        <a:rPr lang="ja-JP" altLang="en-US" sz="1600" b="0" i="0" u="none" strike="noStrike">
                          <a:solidFill>
                            <a:srgbClr val="000000"/>
                          </a:solidFill>
                          <a:effectLst/>
                          <a:latin typeface="メイリオ" panose="020B0604030504040204" pitchFamily="50" charset="-128"/>
                          <a:ea typeface="メイリオ" panose="020B0604030504040204" pitchFamily="50" charset="-128"/>
                        </a:rPr>
                        <a:t>ＡＩを活用した音声認識ツールによる議事録作成支援</a:t>
                      </a:r>
                    </a:p>
                  </a:txBody>
                  <a:tcPr marL="9525" marR="9525" marT="9525" marB="0" anchor="ctr">
                    <a:solidFill>
                      <a:srgbClr val="F7D7CD"/>
                    </a:solidFill>
                  </a:tcPr>
                </a:tc>
                <a:extLst>
                  <a:ext uri="{0D108BD9-81ED-4DB2-BD59-A6C34878D82A}">
                    <a16:rowId xmlns:a16="http://schemas.microsoft.com/office/drawing/2014/main" val="37851403"/>
                  </a:ext>
                </a:extLst>
              </a:tr>
              <a:tr h="370840">
                <a:tc>
                  <a:txBody>
                    <a:bodyPr/>
                    <a:lstStyle/>
                    <a:p>
                      <a:pPr algn="ct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15</a:t>
                      </a:r>
                    </a:p>
                  </a:txBody>
                  <a:tcPr marL="9525" marR="9525" marT="9525" marB="0" anchor="ctr">
                    <a:solidFill>
                      <a:srgbClr val="FBEDE9"/>
                    </a:solidFill>
                  </a:tcPr>
                </a:tc>
                <a:tc>
                  <a:txBody>
                    <a:bodyPr/>
                    <a:lstStyle/>
                    <a:p>
                      <a:pPr algn="l" fontAlgn="t"/>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ＡＩを活用したファイル全文検索エンジンの導入</a:t>
                      </a:r>
                    </a:p>
                  </a:txBody>
                  <a:tcPr marL="9525" marR="9525" marT="9525" marB="0" anchor="ctr">
                    <a:solidFill>
                      <a:srgbClr val="FBEDE9"/>
                    </a:solidFill>
                  </a:tcPr>
                </a:tc>
                <a:extLst>
                  <a:ext uri="{0D108BD9-81ED-4DB2-BD59-A6C34878D82A}">
                    <a16:rowId xmlns:a16="http://schemas.microsoft.com/office/drawing/2014/main" val="41420543"/>
                  </a:ext>
                </a:extLst>
              </a:tr>
              <a:tr h="370840">
                <a:tc>
                  <a:txBody>
                    <a:bodyPr/>
                    <a:lstStyle/>
                    <a:p>
                      <a:pPr algn="ctr" fontAlgn="ctr"/>
                      <a:r>
                        <a:rPr lang="en-US" altLang="ja-JP" sz="1600" b="0" i="0" u="none" strike="noStrike">
                          <a:solidFill>
                            <a:srgbClr val="000000"/>
                          </a:solidFill>
                          <a:effectLst/>
                          <a:latin typeface="メイリオ" panose="020B0604030504040204" pitchFamily="50" charset="-128"/>
                          <a:ea typeface="メイリオ" panose="020B0604030504040204" pitchFamily="50" charset="-128"/>
                        </a:rPr>
                        <a:t>16</a:t>
                      </a:r>
                    </a:p>
                  </a:txBody>
                  <a:tcPr marL="9525" marR="9525" marT="9525" marB="0" anchor="ctr">
                    <a:solidFill>
                      <a:srgbClr val="F7D7CD"/>
                    </a:solidFill>
                  </a:tcPr>
                </a:tc>
                <a:tc>
                  <a:txBody>
                    <a:bodyPr/>
                    <a:lstStyle/>
                    <a:p>
                      <a:pPr algn="l" fontAlgn="t"/>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音声認識・多言語翻訳アプリを活用した外国人等とのコミュニケーション支援</a:t>
                      </a:r>
                    </a:p>
                  </a:txBody>
                  <a:tcPr marL="9525" marR="9525" marT="9525" marB="0" anchor="ctr">
                    <a:solidFill>
                      <a:srgbClr val="F7D7CD"/>
                    </a:solidFill>
                  </a:tcPr>
                </a:tc>
                <a:extLst>
                  <a:ext uri="{0D108BD9-81ED-4DB2-BD59-A6C34878D82A}">
                    <a16:rowId xmlns:a16="http://schemas.microsoft.com/office/drawing/2014/main" val="87615584"/>
                  </a:ext>
                </a:extLst>
              </a:tr>
              <a:tr h="604800">
                <a:tc>
                  <a:txBody>
                    <a:bodyPr/>
                    <a:lstStyle/>
                    <a:p>
                      <a:pPr algn="ct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17</a:t>
                      </a:r>
                    </a:p>
                  </a:txBody>
                  <a:tcPr marL="9525" marR="9525" marT="9525" marB="0" anchor="ctr">
                    <a:solidFill>
                      <a:srgbClr val="FBEDE9"/>
                    </a:solidFill>
                  </a:tcPr>
                </a:tc>
                <a:tc>
                  <a:txBody>
                    <a:bodyPr/>
                    <a:lstStyle/>
                    <a:p>
                      <a:pPr algn="l" fontAlgn="t"/>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大阪市ＬＩＮＥ公式アカウント</a:t>
                      </a: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a:t>
                      </a:r>
                      <a:b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新型コロナウイルス感染症に関する注意喚起や支援情報などをメニューに集約</a:t>
                      </a:r>
                    </a:p>
                  </a:txBody>
                  <a:tcPr marL="9525" marR="9525" marT="9525" marB="0" anchor="ctr">
                    <a:solidFill>
                      <a:srgbClr val="FBEDE9"/>
                    </a:solidFill>
                  </a:tcPr>
                </a:tc>
                <a:extLst>
                  <a:ext uri="{0D108BD9-81ED-4DB2-BD59-A6C34878D82A}">
                    <a16:rowId xmlns:a16="http://schemas.microsoft.com/office/drawing/2014/main" val="2954054973"/>
                  </a:ext>
                </a:extLst>
              </a:tr>
              <a:tr h="604800">
                <a:tc>
                  <a:txBody>
                    <a:bodyPr/>
                    <a:lstStyle/>
                    <a:p>
                      <a:pPr algn="ctr" fontAlgn="ctr"/>
                      <a:r>
                        <a:rPr lang="en-US" altLang="ja-JP" sz="1600" b="0" i="0" u="none" strike="noStrike">
                          <a:solidFill>
                            <a:srgbClr val="000000"/>
                          </a:solidFill>
                          <a:effectLst/>
                          <a:latin typeface="メイリオ" panose="020B0604030504040204" pitchFamily="50" charset="-128"/>
                          <a:ea typeface="メイリオ" panose="020B0604030504040204" pitchFamily="50" charset="-128"/>
                        </a:rPr>
                        <a:t>18</a:t>
                      </a:r>
                    </a:p>
                  </a:txBody>
                  <a:tcPr marL="9525" marR="9525" marT="9525" marB="0" anchor="ctr">
                    <a:solidFill>
                      <a:srgbClr val="F7D7CD"/>
                    </a:solidFill>
                  </a:tcPr>
                </a:tc>
                <a:tc>
                  <a:txBody>
                    <a:bodyPr/>
                    <a:lstStyle/>
                    <a:p>
                      <a:pPr algn="l" fontAlgn="t"/>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ごみ収集車両にＧＰＳ車載器を搭載</a:t>
                      </a:r>
                      <a:b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～運行状況・走行状況を把握し、収集作業の効率化と公務上の交通事故削減を図る～</a:t>
                      </a:r>
                    </a:p>
                  </a:txBody>
                  <a:tcPr marL="9525" marR="9525" marT="9525" marB="0" anchor="ctr">
                    <a:solidFill>
                      <a:srgbClr val="F7D7CD"/>
                    </a:solidFill>
                  </a:tcPr>
                </a:tc>
                <a:extLst>
                  <a:ext uri="{0D108BD9-81ED-4DB2-BD59-A6C34878D82A}">
                    <a16:rowId xmlns:a16="http://schemas.microsoft.com/office/drawing/2014/main" val="2538904415"/>
                  </a:ext>
                </a:extLst>
              </a:tr>
              <a:tr h="370840">
                <a:tc gridSpan="2">
                  <a:txBody>
                    <a:bodyPr/>
                    <a:lstStyle/>
                    <a:p>
                      <a:pPr algn="l" fontAlgn="ctr"/>
                      <a:r>
                        <a:rPr lang="ja-JP" altLang="en-US" sz="1600" b="0" i="0" u="none" strike="noStrike" dirty="0">
                          <a:solidFill>
                            <a:srgbClr val="000000"/>
                          </a:solidFill>
                          <a:effectLst/>
                          <a:latin typeface="+mj-ea"/>
                          <a:ea typeface="+mj-ea"/>
                        </a:rPr>
                        <a:t>　</a:t>
                      </a:r>
                      <a:r>
                        <a:rPr lang="ja-JP" altLang="en-US" sz="1600" b="1" i="0" u="none" strike="noStrike" dirty="0">
                          <a:solidFill>
                            <a:schemeClr val="bg1"/>
                          </a:solidFill>
                          <a:effectLst/>
                          <a:latin typeface="+mj-ea"/>
                          <a:ea typeface="+mj-ea"/>
                        </a:rPr>
                        <a:t>データ活用社会の実現（データドリブン）</a:t>
                      </a:r>
                    </a:p>
                  </a:txBody>
                  <a:tcPr marL="9525" marR="9525" marT="9525" marB="0" anchor="ctr">
                    <a:solidFill>
                      <a:srgbClr val="F69200"/>
                    </a:solidFill>
                  </a:tcPr>
                </a:tc>
                <a:tc hMerge="1">
                  <a:txBody>
                    <a:bodyPr/>
                    <a:lstStyle/>
                    <a:p>
                      <a:pPr algn="l" fontAlgn="t"/>
                      <a:endParaRPr lang="ja-JP" altLang="en-US" sz="1600" b="0" i="0" u="none" strike="noStrike" dirty="0">
                        <a:solidFill>
                          <a:srgbClr val="000000"/>
                        </a:solidFill>
                        <a:effectLst/>
                        <a:latin typeface="+mj-ea"/>
                        <a:ea typeface="+mj-ea"/>
                      </a:endParaRPr>
                    </a:p>
                  </a:txBody>
                  <a:tcPr marL="9525" marR="9525" marT="9525" marB="0" anchor="ctr">
                    <a:solidFill>
                      <a:srgbClr val="FBEDE9"/>
                    </a:solidFill>
                  </a:tcPr>
                </a:tc>
                <a:extLst>
                  <a:ext uri="{0D108BD9-81ED-4DB2-BD59-A6C34878D82A}">
                    <a16:rowId xmlns:a16="http://schemas.microsoft.com/office/drawing/2014/main" val="4186372439"/>
                  </a:ext>
                </a:extLst>
              </a:tr>
              <a:tr h="604953">
                <a:tc>
                  <a:txBody>
                    <a:bodyPr/>
                    <a:lstStyle/>
                    <a:p>
                      <a:pPr algn="ct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19</a:t>
                      </a:r>
                    </a:p>
                  </a:txBody>
                  <a:tcPr marL="9525" marR="9525" marT="9525" marB="0" anchor="ctr">
                    <a:solidFill>
                      <a:srgbClr val="FFCC81"/>
                    </a:solidFill>
                  </a:tcPr>
                </a:tc>
                <a:tc>
                  <a:txBody>
                    <a:bodyPr/>
                    <a:lstStyle/>
                    <a:p>
                      <a:pPr algn="l" fontAlgn="t"/>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オープンデータ・ビッグデータの利活用促進</a:t>
                      </a:r>
                      <a:b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～官民データの容易な利用に向けてオープンデータポータルサイトのデータを充実～</a:t>
                      </a:r>
                    </a:p>
                  </a:txBody>
                  <a:tcPr marL="9525" marR="9525" marT="9525" marB="0" anchor="ctr">
                    <a:solidFill>
                      <a:srgbClr val="FFCC81"/>
                    </a:solidFill>
                  </a:tcPr>
                </a:tc>
                <a:extLst>
                  <a:ext uri="{0D108BD9-81ED-4DB2-BD59-A6C34878D82A}">
                    <a16:rowId xmlns:a16="http://schemas.microsoft.com/office/drawing/2014/main" val="3825734922"/>
                  </a:ext>
                </a:extLst>
              </a:tr>
              <a:tr h="604953">
                <a:tc>
                  <a:txBody>
                    <a:bodyPr/>
                    <a:lstStyle/>
                    <a:p>
                      <a:pPr algn="ct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20</a:t>
                      </a:r>
                    </a:p>
                  </a:txBody>
                  <a:tcPr marL="9525" marR="9525" marT="9525" marB="0" anchor="ctr">
                    <a:solidFill>
                      <a:srgbClr val="FFEBCD"/>
                    </a:solidFill>
                  </a:tcPr>
                </a:tc>
                <a:tc>
                  <a:txBody>
                    <a:bodyPr/>
                    <a:lstStyle/>
                    <a:p>
                      <a:pPr algn="l" fontAlgn="t"/>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オープンデータ・ビッグデータの利活用促進</a:t>
                      </a:r>
                      <a:b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～オープンデータ化した図書館の地域資料の利活用を通じて、大阪の魅力を発信～</a:t>
                      </a:r>
                    </a:p>
                  </a:txBody>
                  <a:tcPr marL="9525" marR="9525" marT="9525" marB="0" anchor="ctr">
                    <a:solidFill>
                      <a:srgbClr val="FFEBCD"/>
                    </a:solidFill>
                  </a:tcPr>
                </a:tc>
                <a:extLst>
                  <a:ext uri="{0D108BD9-81ED-4DB2-BD59-A6C34878D82A}">
                    <a16:rowId xmlns:a16="http://schemas.microsoft.com/office/drawing/2014/main" val="1758843110"/>
                  </a:ext>
                </a:extLst>
              </a:tr>
              <a:tr h="604953">
                <a:tc>
                  <a:txBody>
                    <a:bodyPr/>
                    <a:lstStyle/>
                    <a:p>
                      <a:pPr algn="ct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21</a:t>
                      </a:r>
                    </a:p>
                  </a:txBody>
                  <a:tcPr marL="9525" marR="9525" marT="9525" marB="0" anchor="ctr">
                    <a:solidFill>
                      <a:srgbClr val="FFCC81"/>
                    </a:solidFill>
                  </a:tcPr>
                </a:tc>
                <a:tc>
                  <a:txBody>
                    <a:bodyPr/>
                    <a:lstStyle/>
                    <a:p>
                      <a:pPr algn="l" fontAlgn="t"/>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ＥＢＰＭ（客観的な証拠に基づく政策の策定）の推進</a:t>
                      </a:r>
                      <a:b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～ＥＢＰＭを推進するための「コトづくり」～</a:t>
                      </a:r>
                    </a:p>
                  </a:txBody>
                  <a:tcPr marL="9525" marR="9525" marT="9525" marB="0" anchor="ctr">
                    <a:solidFill>
                      <a:srgbClr val="FFCC81"/>
                    </a:solidFill>
                  </a:tcPr>
                </a:tc>
                <a:extLst>
                  <a:ext uri="{0D108BD9-81ED-4DB2-BD59-A6C34878D82A}">
                    <a16:rowId xmlns:a16="http://schemas.microsoft.com/office/drawing/2014/main" val="146386597"/>
                  </a:ext>
                </a:extLst>
              </a:tr>
              <a:tr h="370840">
                <a:tc>
                  <a:txBody>
                    <a:bodyPr/>
                    <a:lstStyle/>
                    <a:p>
                      <a:pPr algn="ct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22</a:t>
                      </a:r>
                    </a:p>
                  </a:txBody>
                  <a:tcPr marL="9525" marR="9525" marT="9525" marB="0" anchor="ctr">
                    <a:solidFill>
                      <a:srgbClr val="FFEBCD"/>
                    </a:solidFill>
                  </a:tcPr>
                </a:tc>
                <a:tc>
                  <a:txBody>
                    <a:bodyPr/>
                    <a:lstStyle/>
                    <a:p>
                      <a:pPr algn="l" fontAlgn="t"/>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情報発信におけるＳＮＳ等インターネットメディア活用の推進</a:t>
                      </a:r>
                    </a:p>
                  </a:txBody>
                  <a:tcPr marL="9525" marR="9525" marT="9525" marB="0" anchor="ctr">
                    <a:solidFill>
                      <a:srgbClr val="FFEBCD"/>
                    </a:solidFill>
                  </a:tcPr>
                </a:tc>
                <a:extLst>
                  <a:ext uri="{0D108BD9-81ED-4DB2-BD59-A6C34878D82A}">
                    <a16:rowId xmlns:a16="http://schemas.microsoft.com/office/drawing/2014/main" val="3947461843"/>
                  </a:ext>
                </a:extLst>
              </a:tr>
            </a:tbl>
          </a:graphicData>
        </a:graphic>
      </p:graphicFrame>
    </p:spTree>
    <p:extLst>
      <p:ext uri="{BB962C8B-B14F-4D97-AF65-F5344CB8AC3E}">
        <p14:creationId xmlns:p14="http://schemas.microsoft.com/office/powerpoint/2010/main" val="90528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dirty="0">
                <a:solidFill>
                  <a:schemeClr val="tx1"/>
                </a:solidFill>
                <a:latin typeface="メイリオ" panose="020B0604030504040204" pitchFamily="50" charset="-128"/>
              </a:rPr>
              <a:pPr eaLnBrk="1" hangingPunct="1"/>
              <a:t>3</a:t>
            </a:fld>
            <a:endParaRPr kumimoji="0" lang="en-US" altLang="ja-JP" sz="1000" dirty="0">
              <a:solidFill>
                <a:schemeClr val="tx1"/>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sz="2000" dirty="0">
                <a:solidFill>
                  <a:schemeClr val="tx1"/>
                </a:solidFill>
              </a:rPr>
              <a:t>大阪市</a:t>
            </a:r>
            <a:r>
              <a:rPr lang="en-US" altLang="ja-JP" sz="2000" dirty="0">
                <a:solidFill>
                  <a:schemeClr val="tx1"/>
                </a:solidFill>
              </a:rPr>
              <a:t>ICT</a:t>
            </a:r>
            <a:r>
              <a:rPr lang="ja-JP" altLang="en-US" sz="2000" dirty="0">
                <a:solidFill>
                  <a:schemeClr val="tx1"/>
                </a:solidFill>
              </a:rPr>
              <a:t>戦略アクションプラン（</a:t>
            </a:r>
            <a:r>
              <a:rPr lang="en-US" altLang="ja-JP" sz="2000" dirty="0">
                <a:solidFill>
                  <a:schemeClr val="tx1"/>
                </a:solidFill>
              </a:rPr>
              <a:t>2018</a:t>
            </a:r>
            <a:r>
              <a:rPr lang="ja-JP" altLang="en-US" sz="2000" dirty="0">
                <a:solidFill>
                  <a:schemeClr val="tx1"/>
                </a:solidFill>
              </a:rPr>
              <a:t>年度～</a:t>
            </a:r>
            <a:r>
              <a:rPr lang="en-US" altLang="ja-JP" sz="2000" dirty="0">
                <a:solidFill>
                  <a:schemeClr val="tx1"/>
                </a:solidFill>
              </a:rPr>
              <a:t>2020</a:t>
            </a:r>
            <a:r>
              <a:rPr lang="ja-JP" altLang="en-US" sz="2000" dirty="0">
                <a:solidFill>
                  <a:schemeClr val="tx1"/>
                </a:solidFill>
              </a:rPr>
              <a:t>年度）取組一覧</a:t>
            </a:r>
            <a:endParaRPr lang="ja-JP" altLang="en-US" dirty="0">
              <a:solidFill>
                <a:schemeClr val="tx1"/>
              </a:solidFill>
            </a:endParaRPr>
          </a:p>
        </p:txBody>
      </p:sp>
      <p:graphicFrame>
        <p:nvGraphicFramePr>
          <p:cNvPr id="3" name="表 2"/>
          <p:cNvGraphicFramePr>
            <a:graphicFrameLocks noGrp="1"/>
          </p:cNvGraphicFramePr>
          <p:nvPr>
            <p:extLst>
              <p:ext uri="{D42A27DB-BD31-4B8C-83A1-F6EECF244321}">
                <p14:modId xmlns:p14="http://schemas.microsoft.com/office/powerpoint/2010/main" val="4193153560"/>
              </p:ext>
            </p:extLst>
          </p:nvPr>
        </p:nvGraphicFramePr>
        <p:xfrm>
          <a:off x="170543" y="835781"/>
          <a:ext cx="9452428" cy="4327580"/>
        </p:xfrm>
        <a:graphic>
          <a:graphicData uri="http://schemas.openxmlformats.org/drawingml/2006/table">
            <a:tbl>
              <a:tblPr firstRow="1" bandRow="1">
                <a:tableStyleId>{5C22544A-7EE6-4342-B048-85BDC9FD1C3A}</a:tableStyleId>
              </a:tblPr>
              <a:tblGrid>
                <a:gridCol w="714828">
                  <a:extLst>
                    <a:ext uri="{9D8B030D-6E8A-4147-A177-3AD203B41FA5}">
                      <a16:colId xmlns:a16="http://schemas.microsoft.com/office/drawing/2014/main" val="2104163122"/>
                    </a:ext>
                  </a:extLst>
                </a:gridCol>
                <a:gridCol w="8737600">
                  <a:extLst>
                    <a:ext uri="{9D8B030D-6E8A-4147-A177-3AD203B41FA5}">
                      <a16:colId xmlns:a16="http://schemas.microsoft.com/office/drawing/2014/main" val="3273453799"/>
                    </a:ext>
                  </a:extLst>
                </a:gridCol>
              </a:tblGrid>
              <a:tr h="370840">
                <a:tc>
                  <a:txBody>
                    <a:bodyPr/>
                    <a:lstStyle/>
                    <a:p>
                      <a:pPr algn="ctr"/>
                      <a:r>
                        <a:rPr kumimoji="1" lang="ja-JP" altLang="en-US" sz="1600" dirty="0">
                          <a:latin typeface="+mj-ea"/>
                          <a:ea typeface="+mj-ea"/>
                        </a:rPr>
                        <a:t>項番</a:t>
                      </a:r>
                    </a:p>
                  </a:txBody>
                  <a:tcPr anchor="ctr">
                    <a:solidFill>
                      <a:srgbClr val="12AE94"/>
                    </a:solidFill>
                  </a:tcPr>
                </a:tc>
                <a:tc>
                  <a:txBody>
                    <a:bodyPr/>
                    <a:lstStyle/>
                    <a:p>
                      <a:pPr algn="ctr"/>
                      <a:r>
                        <a:rPr kumimoji="1" lang="ja-JP" altLang="en-US" sz="1600" dirty="0">
                          <a:latin typeface="+mj-ea"/>
                          <a:ea typeface="+mj-ea"/>
                        </a:rPr>
                        <a:t>取組</a:t>
                      </a:r>
                    </a:p>
                  </a:txBody>
                  <a:tcPr anchor="ctr">
                    <a:solidFill>
                      <a:srgbClr val="12AE94"/>
                    </a:solidFill>
                  </a:tcPr>
                </a:tc>
                <a:extLst>
                  <a:ext uri="{0D108BD9-81ED-4DB2-BD59-A6C34878D82A}">
                    <a16:rowId xmlns:a16="http://schemas.microsoft.com/office/drawing/2014/main" val="583052872"/>
                  </a:ext>
                </a:extLst>
              </a:tr>
              <a:tr h="370840">
                <a:tc gridSpan="2">
                  <a:txBody>
                    <a:bodyPr/>
                    <a:lstStyle/>
                    <a:p>
                      <a:pPr algn="l" fontAlgn="ctr"/>
                      <a:r>
                        <a:rPr lang="ja-JP" altLang="en-US" sz="1400" b="1" i="0" u="none" strike="noStrike" dirty="0">
                          <a:solidFill>
                            <a:srgbClr val="FFFFFF"/>
                          </a:solidFill>
                          <a:effectLst/>
                          <a:latin typeface="メイリオ" panose="020B0604030504040204" pitchFamily="50" charset="-128"/>
                          <a:ea typeface="メイリオ" panose="020B0604030504040204" pitchFamily="50" charset="-128"/>
                        </a:rPr>
                        <a:t>　</a:t>
                      </a:r>
                      <a:r>
                        <a:rPr lang="ja-JP" altLang="en-US" sz="1600" b="1" i="0" u="none" strike="noStrike" dirty="0">
                          <a:solidFill>
                            <a:srgbClr val="FFFFFF"/>
                          </a:solidFill>
                          <a:effectLst/>
                          <a:latin typeface="メイリオ" panose="020B0604030504040204" pitchFamily="50" charset="-128"/>
                          <a:ea typeface="メイリオ" panose="020B0604030504040204" pitchFamily="50" charset="-128"/>
                        </a:rPr>
                        <a:t>ＩＣＴ利活用の向上（ＩＣＴリテラシー）</a:t>
                      </a:r>
                    </a:p>
                  </a:txBody>
                  <a:tcPr marL="9525" marR="9525" marT="9525" marB="0" anchor="ctr">
                    <a:solidFill>
                      <a:srgbClr val="D9A601"/>
                    </a:solidFill>
                  </a:tcPr>
                </a:tc>
                <a:tc hMerge="1">
                  <a:txBody>
                    <a:bodyPr/>
                    <a:lstStyle/>
                    <a:p>
                      <a:endParaRPr kumimoji="1" lang="ja-JP" altLang="en-US"/>
                    </a:p>
                  </a:txBody>
                  <a:tcPr/>
                </a:tc>
                <a:extLst>
                  <a:ext uri="{0D108BD9-81ED-4DB2-BD59-A6C34878D82A}">
                    <a16:rowId xmlns:a16="http://schemas.microsoft.com/office/drawing/2014/main" val="2349128521"/>
                  </a:ext>
                </a:extLst>
              </a:tr>
              <a:tr h="370840">
                <a:tc>
                  <a:txBody>
                    <a:bodyPr/>
                    <a:lstStyle/>
                    <a:p>
                      <a:pPr algn="ct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23</a:t>
                      </a:r>
                    </a:p>
                  </a:txBody>
                  <a:tcPr marL="9525" marR="9525" marT="9525" marB="0" anchor="ctr">
                    <a:solidFill>
                      <a:srgbClr val="FFE285"/>
                    </a:solidFill>
                  </a:tcPr>
                </a:tc>
                <a:tc>
                  <a:txBody>
                    <a:bodyPr/>
                    <a:lstStyle/>
                    <a:p>
                      <a:pPr algn="l" fontAlgn="t"/>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プロジェクトマネジメント機能の強化とプロジェクトマネジメント人材の育成</a:t>
                      </a:r>
                    </a:p>
                  </a:txBody>
                  <a:tcPr marL="9525" marR="9525" marT="9525" marB="0" anchor="ctr">
                    <a:solidFill>
                      <a:srgbClr val="FFE285"/>
                    </a:solidFill>
                  </a:tcPr>
                </a:tc>
                <a:extLst>
                  <a:ext uri="{0D108BD9-81ED-4DB2-BD59-A6C34878D82A}">
                    <a16:rowId xmlns:a16="http://schemas.microsoft.com/office/drawing/2014/main" val="37851403"/>
                  </a:ext>
                </a:extLst>
              </a:tr>
              <a:tr h="370840">
                <a:tc>
                  <a:txBody>
                    <a:bodyPr/>
                    <a:lstStyle/>
                    <a:p>
                      <a:pPr algn="ct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24</a:t>
                      </a:r>
                    </a:p>
                  </a:txBody>
                  <a:tcPr marL="9525" marR="9525" marT="9525" marB="0" anchor="ctr">
                    <a:solidFill>
                      <a:srgbClr val="FFF7DD"/>
                    </a:solidFill>
                  </a:tcPr>
                </a:tc>
                <a:tc>
                  <a:txBody>
                    <a:bodyPr/>
                    <a:lstStyle/>
                    <a:p>
                      <a:pPr algn="l" fontAlgn="t"/>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大阪市ＩＣＴ管理機能の再編成計画の策定</a:t>
                      </a:r>
                    </a:p>
                  </a:txBody>
                  <a:tcPr marL="9525" marR="9525" marT="9525" marB="0" anchor="ctr">
                    <a:solidFill>
                      <a:srgbClr val="FFF7DD"/>
                    </a:solidFill>
                  </a:tcPr>
                </a:tc>
                <a:extLst>
                  <a:ext uri="{0D108BD9-81ED-4DB2-BD59-A6C34878D82A}">
                    <a16:rowId xmlns:a16="http://schemas.microsoft.com/office/drawing/2014/main" val="41420543"/>
                  </a:ext>
                </a:extLst>
              </a:tr>
              <a:tr h="604800">
                <a:tc>
                  <a:txBody>
                    <a:bodyPr/>
                    <a:lstStyle/>
                    <a:p>
                      <a:pPr algn="ct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25</a:t>
                      </a:r>
                    </a:p>
                  </a:txBody>
                  <a:tcPr marL="9525" marR="9525" marT="9525" marB="0" anchor="ctr">
                    <a:solidFill>
                      <a:srgbClr val="FFE285"/>
                    </a:solidFill>
                  </a:tcPr>
                </a:tc>
                <a:tc>
                  <a:txBody>
                    <a:bodyPr/>
                    <a:lstStyle/>
                    <a:p>
                      <a:pPr algn="l" fontAlgn="t"/>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ＥＢＰＭ（客観的な証拠に基づく政策の策定）の推進</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t"/>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EBPM</a:t>
                      </a: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を推進するための人材育成方針の策定～</a:t>
                      </a:r>
                    </a:p>
                  </a:txBody>
                  <a:tcPr marL="9525" marR="9525" marT="9525" marB="0" anchor="ctr">
                    <a:solidFill>
                      <a:srgbClr val="FFE285"/>
                    </a:solidFill>
                  </a:tcPr>
                </a:tc>
                <a:extLst>
                  <a:ext uri="{0D108BD9-81ED-4DB2-BD59-A6C34878D82A}">
                    <a16:rowId xmlns:a16="http://schemas.microsoft.com/office/drawing/2014/main" val="87615584"/>
                  </a:ext>
                </a:extLst>
              </a:tr>
              <a:tr h="370800">
                <a:tc gridSpan="2">
                  <a:txBody>
                    <a:bodyPr/>
                    <a:lstStyle/>
                    <a:p>
                      <a:pPr algn="l" fontAlgn="ctr"/>
                      <a:r>
                        <a:rPr lang="ja-JP" altLang="en-US" sz="1600" b="1" i="0" u="none" strike="noStrike" dirty="0">
                          <a:solidFill>
                            <a:srgbClr val="FFFFFF"/>
                          </a:solidFill>
                          <a:effectLst/>
                          <a:latin typeface="メイリオ" panose="020B0604030504040204" pitchFamily="50" charset="-128"/>
                          <a:ea typeface="メイリオ" panose="020B0604030504040204" pitchFamily="50" charset="-128"/>
                        </a:rPr>
                        <a:t>　災害・犯罪等への対応力向上（レジリエンス）</a:t>
                      </a:r>
                    </a:p>
                  </a:txBody>
                  <a:tcPr marL="9525" marR="9525" marT="9525" marB="0" anchor="ctr">
                    <a:solidFill>
                      <a:srgbClr val="002060"/>
                    </a:solidFill>
                  </a:tcPr>
                </a:tc>
                <a:tc hMerge="1">
                  <a:txBody>
                    <a:bodyPr/>
                    <a:lstStyle/>
                    <a:p>
                      <a:endParaRPr kumimoji="1" lang="ja-JP" altLang="en-US"/>
                    </a:p>
                  </a:txBody>
                  <a:tcPr>
                    <a:solidFill>
                      <a:srgbClr val="FBEDE9"/>
                    </a:solidFill>
                  </a:tcPr>
                </a:tc>
                <a:extLst>
                  <a:ext uri="{0D108BD9-81ED-4DB2-BD59-A6C34878D82A}">
                    <a16:rowId xmlns:a16="http://schemas.microsoft.com/office/drawing/2014/main" val="2954054973"/>
                  </a:ext>
                </a:extLst>
              </a:tr>
              <a:tr h="379550">
                <a:tc>
                  <a:txBody>
                    <a:bodyPr/>
                    <a:lstStyle/>
                    <a:p>
                      <a:pPr algn="ct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26</a:t>
                      </a:r>
                    </a:p>
                  </a:txBody>
                  <a:tcPr marL="9525" marR="9525" marT="9525" marB="0" anchor="ctr">
                    <a:solidFill>
                      <a:schemeClr val="accent5">
                        <a:lumMod val="90000"/>
                      </a:schemeClr>
                    </a:solidFill>
                  </a:tcPr>
                </a:tc>
                <a:tc>
                  <a:txBody>
                    <a:bodyPr/>
                    <a:lstStyle/>
                    <a:p>
                      <a:pPr algn="l" fontAlgn="t"/>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ＩＣＴを活用した災害時の情報収集・発信力の強化</a:t>
                      </a:r>
                    </a:p>
                  </a:txBody>
                  <a:tcPr marL="9525" marR="9525" marT="9525" marB="0" anchor="ctr">
                    <a:solidFill>
                      <a:schemeClr val="accent5">
                        <a:lumMod val="90000"/>
                      </a:schemeClr>
                    </a:solidFill>
                  </a:tcPr>
                </a:tc>
                <a:extLst>
                  <a:ext uri="{0D108BD9-81ED-4DB2-BD59-A6C34878D82A}">
                    <a16:rowId xmlns:a16="http://schemas.microsoft.com/office/drawing/2014/main" val="2538904415"/>
                  </a:ext>
                </a:extLst>
              </a:tr>
              <a:tr h="379550">
                <a:tc>
                  <a:txBody>
                    <a:bodyPr/>
                    <a:lstStyle/>
                    <a:p>
                      <a:pPr algn="ct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27</a:t>
                      </a:r>
                    </a:p>
                  </a:txBody>
                  <a:tcPr marL="9525" marR="9525" marT="9525" marB="0" anchor="ctr">
                    <a:solidFill>
                      <a:srgbClr val="EDF6F7"/>
                    </a:solidFill>
                  </a:tcPr>
                </a:tc>
                <a:tc>
                  <a:txBody>
                    <a:bodyPr/>
                    <a:lstStyle/>
                    <a:p>
                      <a:pPr algn="l" fontAlgn="t"/>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災害時におけるＩＣＴを活用した情報共有手法を強化</a:t>
                      </a:r>
                    </a:p>
                  </a:txBody>
                  <a:tcPr marL="9525" marR="9525" marT="9525" marB="0" anchor="ctr">
                    <a:solidFill>
                      <a:srgbClr val="EDF6F7"/>
                    </a:solidFill>
                  </a:tcPr>
                </a:tc>
                <a:extLst>
                  <a:ext uri="{0D108BD9-81ED-4DB2-BD59-A6C34878D82A}">
                    <a16:rowId xmlns:a16="http://schemas.microsoft.com/office/drawing/2014/main" val="3825734922"/>
                  </a:ext>
                </a:extLst>
              </a:tr>
              <a:tr h="731520">
                <a:tc>
                  <a:txBody>
                    <a:bodyPr/>
                    <a:lstStyle/>
                    <a:p>
                      <a:pPr algn="ct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28</a:t>
                      </a:r>
                    </a:p>
                  </a:txBody>
                  <a:tcPr marL="9525" marR="9525" marT="9525" marB="0" anchor="ctr">
                    <a:solidFill>
                      <a:schemeClr val="accent5">
                        <a:lumMod val="90000"/>
                      </a:schemeClr>
                    </a:solidFill>
                  </a:tcPr>
                </a:tc>
                <a:tc>
                  <a:txBody>
                    <a:bodyPr/>
                    <a:lstStyle/>
                    <a:p>
                      <a:pPr algn="l" fontAlgn="t"/>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地域の見守りサービス事業</a:t>
                      </a:r>
                    </a:p>
                    <a:p>
                      <a:pPr algn="l" fontAlgn="t"/>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～スマートフォンによる見守りサービスにより地域ぐるみの小学生見守りを支援～</a:t>
                      </a:r>
                    </a:p>
                  </a:txBody>
                  <a:tcPr marL="9525" marR="9525" marT="9525" marB="0" anchor="ctr">
                    <a:solidFill>
                      <a:schemeClr val="accent5">
                        <a:lumMod val="90000"/>
                      </a:schemeClr>
                    </a:solidFill>
                  </a:tcPr>
                </a:tc>
                <a:extLst>
                  <a:ext uri="{0D108BD9-81ED-4DB2-BD59-A6C34878D82A}">
                    <a16:rowId xmlns:a16="http://schemas.microsoft.com/office/drawing/2014/main" val="1758843110"/>
                  </a:ext>
                </a:extLst>
              </a:tr>
              <a:tr h="378000">
                <a:tc>
                  <a:txBody>
                    <a:bodyPr/>
                    <a:lstStyle/>
                    <a:p>
                      <a:pPr algn="ct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29</a:t>
                      </a:r>
                    </a:p>
                  </a:txBody>
                  <a:tcPr marL="9525" marR="9525" marT="9525" marB="0" anchor="ctr">
                    <a:solidFill>
                      <a:srgbClr val="EDF6F7"/>
                    </a:solidFill>
                  </a:tcPr>
                </a:tc>
                <a:tc>
                  <a:txBody>
                    <a:bodyPr/>
                    <a:lstStyle/>
                    <a:p>
                      <a:pPr algn="l" fontAlgn="t"/>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rPr>
                        <a:t>大阪市情報</a:t>
                      </a: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セキュリティ戦略の策定</a:t>
                      </a:r>
                    </a:p>
                  </a:txBody>
                  <a:tcPr marL="9525" marR="9525" marT="9525" marB="0" anchor="ctr">
                    <a:solidFill>
                      <a:srgbClr val="EDF6F7"/>
                    </a:solidFill>
                  </a:tcPr>
                </a:tc>
                <a:extLst>
                  <a:ext uri="{0D108BD9-81ED-4DB2-BD59-A6C34878D82A}">
                    <a16:rowId xmlns:a16="http://schemas.microsoft.com/office/drawing/2014/main" val="146386597"/>
                  </a:ext>
                </a:extLst>
              </a:tr>
            </a:tbl>
          </a:graphicData>
        </a:graphic>
      </p:graphicFrame>
    </p:spTree>
    <p:extLst>
      <p:ext uri="{BB962C8B-B14F-4D97-AF65-F5344CB8AC3E}">
        <p14:creationId xmlns:p14="http://schemas.microsoft.com/office/powerpoint/2010/main" val="2259520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72068" y="235251"/>
            <a:ext cx="4387524" cy="312125"/>
          </a:xfrm>
          <a:noFill/>
        </p:spPr>
        <p:txBody>
          <a:bodyPr anchor="ctr"/>
          <a:lstStyle/>
          <a:p>
            <a:pPr eaLnBrk="1" hangingPunct="1"/>
            <a:r>
              <a:rPr lang="ja-JP" altLang="en-US" dirty="0"/>
              <a:t>行政サービスのオンライン化</a:t>
            </a:r>
          </a:p>
        </p:txBody>
      </p:sp>
      <p:sp>
        <p:nvSpPr>
          <p:cNvPr id="14" name="スライド番号プレースホルダー 4"/>
          <p:cNvSpPr>
            <a:spLocks noGrp="1"/>
          </p:cNvSpPr>
          <p:nvPr>
            <p:ph type="sldNum" sz="quarter" idx="10"/>
          </p:nvPr>
        </p:nvSpPr>
        <p:spPr>
          <a:xfrm>
            <a:off x="7466136" y="6618272"/>
            <a:ext cx="2311400" cy="147042"/>
          </a:xfrm>
        </p:spPr>
        <p:txBody>
          <a:bodyPr/>
          <a:lstStyle>
            <a:lvl1pPr eaLnBrk="0" hangingPunct="0">
              <a:defRPr kumimoji="1" sz="1788">
                <a:solidFill>
                  <a:srgbClr val="4D4D4D"/>
                </a:solidFill>
                <a:latin typeface="Arial" panose="020B0604020202020204" pitchFamily="34" charset="0"/>
                <a:ea typeface="メイリオ" panose="020B0604030504040204" pitchFamily="50" charset="-128"/>
              </a:defRPr>
            </a:lvl1pPr>
            <a:lvl2pPr marL="603647" indent="-232172" eaLnBrk="0" hangingPunct="0">
              <a:defRPr kumimoji="1" sz="1788">
                <a:solidFill>
                  <a:srgbClr val="4D4D4D"/>
                </a:solidFill>
                <a:latin typeface="Arial" panose="020B0604020202020204" pitchFamily="34" charset="0"/>
                <a:ea typeface="メイリオ" panose="020B0604030504040204" pitchFamily="50" charset="-128"/>
              </a:defRPr>
            </a:lvl2pPr>
            <a:lvl3pPr marL="928688" indent="-185738" eaLnBrk="0" hangingPunct="0">
              <a:defRPr kumimoji="1" sz="1788">
                <a:solidFill>
                  <a:srgbClr val="4D4D4D"/>
                </a:solidFill>
                <a:latin typeface="Arial" panose="020B0604020202020204" pitchFamily="34" charset="0"/>
                <a:ea typeface="メイリオ" panose="020B0604030504040204" pitchFamily="50" charset="-128"/>
              </a:defRPr>
            </a:lvl3pPr>
            <a:lvl4pPr marL="1300163" indent="-185738" eaLnBrk="0" hangingPunct="0">
              <a:defRPr kumimoji="1" sz="1788">
                <a:solidFill>
                  <a:srgbClr val="4D4D4D"/>
                </a:solidFill>
                <a:latin typeface="Arial" panose="020B0604020202020204" pitchFamily="34" charset="0"/>
                <a:ea typeface="メイリオ" panose="020B0604030504040204" pitchFamily="50" charset="-128"/>
              </a:defRPr>
            </a:lvl4pPr>
            <a:lvl5pPr marL="1671638" indent="-185738" eaLnBrk="0" hangingPunct="0">
              <a:defRPr kumimoji="1" sz="1788">
                <a:solidFill>
                  <a:srgbClr val="4D4D4D"/>
                </a:solidFill>
                <a:latin typeface="Arial" panose="020B0604020202020204" pitchFamily="34" charset="0"/>
                <a:ea typeface="メイリオ" panose="020B0604030504040204" pitchFamily="50" charset="-128"/>
              </a:defRPr>
            </a:lvl5pPr>
            <a:lvl6pPr marL="2043113"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6pPr>
            <a:lvl7pPr marL="2414588"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7pPr>
            <a:lvl8pPr marL="2786063"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8pPr>
            <a:lvl9pPr marL="3157538"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9pPr>
          </a:lstStyle>
          <a:p>
            <a:pPr eaLnBrk="1" fontAlgn="base" hangingPunct="1">
              <a:spcAft>
                <a:spcPct val="0"/>
              </a:spcAft>
            </a:pPr>
            <a:fld id="{54A53795-6EF6-48D5-90A5-2535AB951785}" type="slidenum">
              <a:rPr kumimoji="0" lang="en-US" altLang="ja-JP" sz="1000">
                <a:solidFill>
                  <a:srgbClr val="000000"/>
                </a:solidFill>
                <a:latin typeface="メイリオ" panose="020B0604030504040204" pitchFamily="50" charset="-128"/>
              </a:rPr>
              <a:pPr eaLnBrk="1" fontAlgn="base" hangingPunct="1">
                <a:spcAft>
                  <a:spcPct val="0"/>
                </a:spcAft>
              </a:pPr>
              <a:t>4</a:t>
            </a:fld>
            <a:endParaRPr kumimoji="0" lang="en-US" altLang="ja-JP" sz="1000" dirty="0">
              <a:solidFill>
                <a:srgbClr val="000000"/>
              </a:solidFill>
              <a:latin typeface="メイリオ" panose="020B0604030504040204" pitchFamily="50" charset="-128"/>
            </a:endParaRPr>
          </a:p>
        </p:txBody>
      </p:sp>
      <p:sp>
        <p:nvSpPr>
          <p:cNvPr id="116" name="Shape 128"/>
          <p:cNvSpPr/>
          <p:nvPr/>
        </p:nvSpPr>
        <p:spPr>
          <a:xfrm>
            <a:off x="225939" y="609203"/>
            <a:ext cx="9442718" cy="378698"/>
          </a:xfrm>
          <a:prstGeom prst="rect">
            <a:avLst/>
          </a:prstGeom>
          <a:ln w="12700">
            <a:miter lim="400000"/>
          </a:ln>
          <a:extLst>
            <a:ext uri="{C572A759-6A51-4108-AA02-DFA0A04FC94B}">
              <ma14:wrappingTextBoxFlag xmlns="" xmlns:ma14="http://schemas.microsoft.com/office/mac/drawingml/2011/main" val="1"/>
            </a:ext>
          </a:extLst>
        </p:spPr>
        <p:txBody>
          <a:bodyPr wrap="square" lIns="29022" tIns="29022" rIns="29022" bIns="29022" anchor="ctr">
            <a:spAutoFit/>
          </a:bodyPr>
          <a:lstStyle/>
          <a:p>
            <a:pPr defTabSz="333735" hangingPunct="0">
              <a:defRPr sz="2600"/>
            </a:pPr>
            <a:r>
              <a:rPr kumimoji="0" lang="ja-JP" altLang="en-US" sz="1600" kern="0" dirty="0">
                <a:solidFill>
                  <a:srgbClr val="C00000"/>
                </a:solidFill>
                <a:latin typeface="メイリオ" panose="020B0604030504040204" pitchFamily="50" charset="-128"/>
                <a:sym typeface="Helvetica Light"/>
              </a:rPr>
              <a:t>窓口に行くことなく自宅や外出先からオンラインで行える申請や手続きを拡大</a:t>
            </a:r>
          </a:p>
        </p:txBody>
      </p:sp>
      <p:sp>
        <p:nvSpPr>
          <p:cNvPr id="118" name="テキスト ボックス 117"/>
          <p:cNvSpPr txBox="1"/>
          <p:nvPr/>
        </p:nvSpPr>
        <p:spPr>
          <a:xfrm>
            <a:off x="225939" y="1170919"/>
            <a:ext cx="9442718" cy="17281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t">
            <a:spAutoFit/>
          </a:bodyPr>
          <a:lstStyle/>
          <a:p>
            <a:pPr marL="69652" indent="-69652">
              <a:lnSpc>
                <a:spcPts val="1300"/>
              </a:lnSpc>
            </a:pPr>
            <a:r>
              <a:rPr lang="en-US" altLang="ja-JP" sz="1100" dirty="0" smtClean="0">
                <a:solidFill>
                  <a:srgbClr val="000000"/>
                </a:solidFill>
                <a:latin typeface="メイリオ"/>
                <a:ea typeface="メイリオ"/>
              </a:rPr>
              <a:t>【</a:t>
            </a:r>
            <a:r>
              <a:rPr lang="ja-JP" altLang="en-US" sz="1100" dirty="0" smtClean="0">
                <a:solidFill>
                  <a:srgbClr val="000000"/>
                </a:solidFill>
                <a:latin typeface="メイリオ"/>
                <a:ea typeface="メイリオ"/>
              </a:rPr>
              <a:t>めざす姿</a:t>
            </a:r>
            <a:r>
              <a:rPr lang="en-US" altLang="ja-JP" sz="1100" dirty="0">
                <a:solidFill>
                  <a:srgbClr val="000000"/>
                </a:solidFill>
                <a:latin typeface="メイリオ"/>
                <a:ea typeface="メイリオ"/>
              </a:rPr>
              <a:t>】</a:t>
            </a:r>
          </a:p>
          <a:p>
            <a:pPr marL="69652" indent="-69652">
              <a:lnSpc>
                <a:spcPts val="1300"/>
              </a:lnSpc>
            </a:pPr>
            <a:r>
              <a:rPr lang="ja-JP" altLang="en-US" sz="1100" dirty="0">
                <a:solidFill>
                  <a:srgbClr val="000000"/>
                </a:solidFill>
                <a:latin typeface="メイリオ"/>
                <a:ea typeface="メイリオ"/>
              </a:rPr>
              <a:t>・申請数が多い手続き、区役所等に直接手続きに訪れることが難しい夫婦共働きの方や障がいのある方に関係する手続き等から優先的に取組を進め</a:t>
            </a:r>
            <a:endParaRPr lang="en-US" altLang="ja-JP" sz="1100" dirty="0">
              <a:solidFill>
                <a:srgbClr val="000000"/>
              </a:solidFill>
              <a:latin typeface="メイリオ"/>
              <a:ea typeface="メイリオ"/>
            </a:endParaRPr>
          </a:p>
          <a:p>
            <a:pPr marL="69652" indent="-69652">
              <a:lnSpc>
                <a:spcPts val="1300"/>
              </a:lnSpc>
            </a:pPr>
            <a:r>
              <a:rPr lang="ja-JP" altLang="en-US" sz="1100" dirty="0">
                <a:solidFill>
                  <a:srgbClr val="000000"/>
                </a:solidFill>
                <a:latin typeface="メイリオ"/>
                <a:ea typeface="メイリオ"/>
              </a:rPr>
              <a:t>　</a:t>
            </a:r>
            <a:r>
              <a:rPr lang="ja-JP" altLang="en-US" sz="1100" dirty="0" err="1">
                <a:solidFill>
                  <a:srgbClr val="000000"/>
                </a:solidFill>
                <a:latin typeface="メイリオ"/>
                <a:ea typeface="メイリオ"/>
              </a:rPr>
              <a:t>る</a:t>
            </a:r>
            <a:r>
              <a:rPr lang="ja-JP" altLang="en-US" sz="1100" dirty="0">
                <a:solidFill>
                  <a:srgbClr val="000000"/>
                </a:solidFill>
                <a:latin typeface="メイリオ"/>
                <a:ea typeface="メイリオ"/>
              </a:rPr>
              <a:t>手続きを選定し、オンライン化を実施するにあたっての課題解決の取組を進める。</a:t>
            </a:r>
            <a:endParaRPr lang="en-US" altLang="ja-JP" sz="1100" dirty="0">
              <a:solidFill>
                <a:srgbClr val="000000"/>
              </a:solidFill>
              <a:latin typeface="メイリオ"/>
              <a:ea typeface="メイリオ"/>
            </a:endParaRPr>
          </a:p>
          <a:p>
            <a:pPr marL="69652" indent="-69652">
              <a:lnSpc>
                <a:spcPts val="1300"/>
              </a:lnSpc>
            </a:pPr>
            <a:r>
              <a:rPr lang="ja-JP" altLang="en-US" sz="1100" dirty="0">
                <a:solidFill>
                  <a:srgbClr val="000000"/>
                </a:solidFill>
                <a:latin typeface="メイリオ"/>
                <a:ea typeface="メイリオ"/>
              </a:rPr>
              <a:t>・すべての行政手続きを対象に書類提出・押印行為・対面対応の必要性を精査し、行政手続きの一連の流れを各要素に分解したうえで、徹底的に</a:t>
            </a:r>
            <a:endParaRPr lang="en-US" altLang="ja-JP" sz="1100" dirty="0">
              <a:solidFill>
                <a:srgbClr val="000000"/>
              </a:solidFill>
              <a:latin typeface="メイリオ"/>
              <a:ea typeface="メイリオ"/>
            </a:endParaRPr>
          </a:p>
          <a:p>
            <a:pPr marL="69652" indent="-69652">
              <a:lnSpc>
                <a:spcPts val="1300"/>
              </a:lnSpc>
            </a:pPr>
            <a:r>
              <a:rPr lang="ja-JP" altLang="en-US" sz="1100" dirty="0">
                <a:solidFill>
                  <a:srgbClr val="000000"/>
                </a:solidFill>
                <a:latin typeface="メイリオ"/>
                <a:ea typeface="メイリオ"/>
              </a:rPr>
              <a:t>　スリム化を進める。また、行政手続きのスリム化とあわせてデジタル化を進めることにより、オンライン手続きを拡大する。</a:t>
            </a:r>
            <a:endParaRPr lang="en-US" altLang="ja-JP" sz="1100" dirty="0">
              <a:solidFill>
                <a:srgbClr val="000000"/>
              </a:solidFill>
              <a:latin typeface="メイリオ"/>
              <a:ea typeface="メイリオ"/>
            </a:endParaRPr>
          </a:p>
          <a:p>
            <a:pPr marL="69652" indent="-69652">
              <a:lnSpc>
                <a:spcPts val="1300"/>
              </a:lnSpc>
            </a:pPr>
            <a:r>
              <a:rPr lang="ja-JP" altLang="en-US" sz="1100" dirty="0">
                <a:solidFill>
                  <a:prstClr val="black"/>
                </a:solidFill>
                <a:latin typeface="メイリオ"/>
                <a:ea typeface="メイリオ"/>
              </a:rPr>
              <a:t>・行政手続きのオンライン化の促進、行政オンラインシステムの利用促進のため、システムに必要となる拡張機能の検討に着手する。</a:t>
            </a:r>
          </a:p>
          <a:p>
            <a:pPr marL="69215" indent="-69215">
              <a:lnSpc>
                <a:spcPts val="1300"/>
              </a:lnSpc>
            </a:pPr>
            <a:r>
              <a:rPr lang="ja-JP" altLang="en-US" sz="1100" dirty="0">
                <a:latin typeface="メイリオ"/>
                <a:ea typeface="メイリオ"/>
              </a:rPr>
              <a:t>・窓口の混雑緩和に向けたオンライン化の加速を行うとともに、窓口支援機能を活用したスマート申請（オンライン上で質問項目に答えることで、</a:t>
            </a:r>
            <a:endParaRPr lang="en-US" altLang="ja-JP" sz="1100" dirty="0">
              <a:latin typeface="メイリオ"/>
              <a:ea typeface="メイリオ"/>
            </a:endParaRPr>
          </a:p>
          <a:p>
            <a:pPr marL="69652" indent="-69652">
              <a:lnSpc>
                <a:spcPts val="1300"/>
              </a:lnSpc>
            </a:pPr>
            <a:r>
              <a:rPr lang="ja-JP" altLang="en-US" sz="1100" dirty="0">
                <a:solidFill>
                  <a:prstClr val="black"/>
                </a:solidFill>
                <a:latin typeface="メイリオ"/>
                <a:ea typeface="メイリオ"/>
              </a:rPr>
              <a:t>　ライフイベントに応じた「必要な手続きや持ち物」と「手続き方法等」を案内するなど）の検討に着手する。</a:t>
            </a:r>
            <a:endParaRPr lang="en-US" altLang="ja-JP" sz="1100" dirty="0">
              <a:solidFill>
                <a:prstClr val="black"/>
              </a:solidFill>
              <a:latin typeface="メイリオ"/>
              <a:ea typeface="メイリオ"/>
            </a:endParaRPr>
          </a:p>
          <a:p>
            <a:pPr marL="69652" indent="-69652">
              <a:lnSpc>
                <a:spcPts val="1300"/>
              </a:lnSpc>
            </a:pPr>
            <a:r>
              <a:rPr lang="ja-JP" altLang="en-US" sz="1100" dirty="0">
                <a:solidFill>
                  <a:prstClr val="black"/>
                </a:solidFill>
                <a:latin typeface="メイリオ"/>
                <a:ea typeface="メイリオ"/>
              </a:rPr>
              <a:t>　</a:t>
            </a:r>
            <a:r>
              <a:rPr lang="en-US" altLang="ja-JP" sz="1100" dirty="0">
                <a:solidFill>
                  <a:prstClr val="black"/>
                </a:solidFill>
                <a:latin typeface="メイリオ"/>
                <a:ea typeface="メイリオ"/>
              </a:rPr>
              <a:t>※</a:t>
            </a:r>
            <a:r>
              <a:rPr lang="ja-JP" altLang="en-US" sz="1100" dirty="0">
                <a:solidFill>
                  <a:prstClr val="black"/>
                </a:solidFill>
                <a:latin typeface="メイリオ"/>
                <a:ea typeface="メイリオ"/>
              </a:rPr>
              <a:t>このほかにも、本取組の推進に向け、様々な取組を推進していく。詳細は、「</a:t>
            </a:r>
            <a:r>
              <a:rPr lang="ja-JP" altLang="en-US" sz="1100" u="sng" dirty="0">
                <a:solidFill>
                  <a:srgbClr val="0070C0"/>
                </a:solidFill>
                <a:latin typeface="メイリオ"/>
                <a:ea typeface="メイリオ"/>
                <a:hlinkClick r:id="rId2"/>
              </a:rPr>
              <a:t>リモートでの行政サービスの実現に向けて</a:t>
            </a:r>
            <a:r>
              <a:rPr lang="ja-JP" altLang="en-US" sz="1100" dirty="0">
                <a:solidFill>
                  <a:prstClr val="black"/>
                </a:solidFill>
                <a:latin typeface="メイリオ"/>
                <a:ea typeface="メイリオ"/>
              </a:rPr>
              <a:t>」を参照</a:t>
            </a:r>
          </a:p>
        </p:txBody>
      </p:sp>
      <p:sp>
        <p:nvSpPr>
          <p:cNvPr id="119" name="テキスト ボックス 118"/>
          <p:cNvSpPr txBox="1"/>
          <p:nvPr/>
        </p:nvSpPr>
        <p:spPr>
          <a:xfrm>
            <a:off x="8240332" y="118722"/>
            <a:ext cx="1537204" cy="372410"/>
          </a:xfrm>
          <a:prstGeom prst="rect">
            <a:avLst/>
          </a:prstGeom>
          <a:solidFill>
            <a:srgbClr val="DF5327"/>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dirty="0">
                <a:latin typeface="+mj-ea"/>
                <a:ea typeface="+mj-ea"/>
              </a:rPr>
              <a:t>スマートシティ</a:t>
            </a:r>
          </a:p>
        </p:txBody>
      </p:sp>
      <p:sp>
        <p:nvSpPr>
          <p:cNvPr id="109" name="Shape 128"/>
          <p:cNvSpPr/>
          <p:nvPr/>
        </p:nvSpPr>
        <p:spPr>
          <a:xfrm>
            <a:off x="225939" y="831717"/>
            <a:ext cx="9442718" cy="378698"/>
          </a:xfrm>
          <a:prstGeom prst="rect">
            <a:avLst/>
          </a:prstGeom>
          <a:ln w="12700">
            <a:miter lim="400000"/>
          </a:ln>
          <a:extLst>
            <a:ext uri="{C572A759-6A51-4108-AA02-DFA0A04FC94B}">
              <ma14:wrappingTextBoxFlag xmlns="" xmlns:ma14="http://schemas.microsoft.com/office/mac/drawingml/2011/main" val="1"/>
            </a:ext>
          </a:extLst>
        </p:spPr>
        <p:txBody>
          <a:bodyPr wrap="square" lIns="29022" tIns="29022" rIns="29022" bIns="29022" anchor="ctr">
            <a:spAutoFit/>
          </a:bodyPr>
          <a:lstStyle/>
          <a:p>
            <a:pPr defTabSz="333735" hangingPunct="0">
              <a:defRPr sz="2600"/>
            </a:pPr>
            <a:r>
              <a:rPr kumimoji="0" lang="ja-JP" altLang="en-US" sz="1600" kern="0" dirty="0">
                <a:solidFill>
                  <a:srgbClr val="C00000"/>
                </a:solidFill>
                <a:latin typeface="メイリオ"/>
                <a:ea typeface="メイリオ"/>
                <a:sym typeface="Helvetica Light"/>
              </a:rPr>
              <a:t>システムの機能拡充及び窓口混雑緩和に向けたオンライン化の加速</a:t>
            </a:r>
            <a:endParaRPr kumimoji="0" lang="en-US" altLang="ja-JP" sz="1600" kern="0" dirty="0">
              <a:solidFill>
                <a:srgbClr val="C00000"/>
              </a:solidFill>
              <a:latin typeface="メイリオ"/>
              <a:ea typeface="メイリオ"/>
              <a:sym typeface="Helvetica Light"/>
            </a:endParaRPr>
          </a:p>
        </p:txBody>
      </p:sp>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901" y="2831387"/>
            <a:ext cx="5898699" cy="799947"/>
          </a:xfrm>
          <a:prstGeom prst="rect">
            <a:avLst/>
          </a:prstGeom>
        </p:spPr>
      </p:pic>
      <p:sp>
        <p:nvSpPr>
          <p:cNvPr id="120" name="角丸四角形 119"/>
          <p:cNvSpPr/>
          <p:nvPr/>
        </p:nvSpPr>
        <p:spPr bwMode="auto">
          <a:xfrm>
            <a:off x="261651" y="5043788"/>
            <a:ext cx="5846197" cy="1794534"/>
          </a:xfrm>
          <a:prstGeom prst="roundRect">
            <a:avLst/>
          </a:prstGeom>
          <a:solidFill>
            <a:schemeClr val="accent2">
              <a:lumMod val="20000"/>
              <a:lumOff val="80000"/>
            </a:schemeClr>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Arial" charset="0"/>
                <a:ea typeface="メイリオ" pitchFamily="50" charset="-128"/>
                <a:cs typeface="メイリオ" pitchFamily="50" charset="-128"/>
              </a:rPr>
              <a:t>【</a:t>
            </a:r>
            <a:r>
              <a:rPr kumimoji="1" lang="ja-JP" altLang="en-US" sz="1100" b="0" i="0" u="none" strike="noStrike" kern="1200" cap="none" spc="0" normalizeH="0" baseline="0" noProof="0" dirty="0">
                <a:ln>
                  <a:noFill/>
                </a:ln>
                <a:solidFill>
                  <a:schemeClr val="tx1"/>
                </a:solidFill>
                <a:effectLst/>
                <a:uLnTx/>
                <a:uFillTx/>
                <a:latin typeface="Arial" charset="0"/>
                <a:ea typeface="メイリオ" pitchFamily="50" charset="-128"/>
                <a:cs typeface="メイリオ" pitchFamily="50" charset="-128"/>
              </a:rPr>
              <a:t>取組実績</a:t>
            </a:r>
            <a:r>
              <a:rPr kumimoji="1" lang="en-US" altLang="ja-JP" sz="1100" b="0" i="0" u="none" strike="noStrike" kern="1200" cap="none" spc="0" normalizeH="0" baseline="0" noProof="0" dirty="0">
                <a:ln>
                  <a:noFill/>
                </a:ln>
                <a:solidFill>
                  <a:schemeClr val="tx1"/>
                </a:solidFill>
                <a:effectLst/>
                <a:uLnTx/>
                <a:uFillTx/>
                <a:latin typeface="Arial" charset="0"/>
                <a:ea typeface="メイリオ" pitchFamily="50" charset="-128"/>
                <a:cs typeface="メイリオ" pitchFamily="50" charset="-128"/>
              </a:rPr>
              <a:t>】</a:t>
            </a:r>
          </a:p>
          <a:p>
            <a:pPr marL="171450" marR="0" lvl="0" indent="-171450" algn="l" defTabSz="914400" rtl="0" eaLnBrk="1" fontAlgn="base" latinLnBrk="0" hangingPunct="1">
              <a:lnSpc>
                <a:spcPts val="1200"/>
              </a:lnSpc>
              <a:spcBef>
                <a:spcPts val="600"/>
              </a:spcBef>
              <a:spcAft>
                <a:spcPct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schemeClr val="tx1"/>
                </a:solidFill>
                <a:effectLst/>
                <a:uLnTx/>
                <a:uFillTx/>
                <a:latin typeface="メイリオ"/>
                <a:ea typeface="メイリオ"/>
              </a:rPr>
              <a:t>現行</a:t>
            </a:r>
            <a:r>
              <a:rPr kumimoji="1" lang="ja-JP" altLang="en-US" sz="1100" b="0" i="0" u="none" strike="noStrike" kern="1200" cap="none" spc="0" normalizeH="0" baseline="0" noProof="0" dirty="0">
                <a:ln>
                  <a:noFill/>
                </a:ln>
                <a:solidFill>
                  <a:schemeClr val="tx1"/>
                </a:solidFill>
                <a:effectLst/>
                <a:uLnTx/>
                <a:uFillTx/>
                <a:latin typeface="メイリオ"/>
                <a:ea typeface="メイリオ"/>
              </a:rPr>
              <a:t>の電子申請システムから、「大阪市行政オンラインシステム」として新たにシステムを構築し、令和２年８月より本格稼働を開始</a:t>
            </a:r>
            <a:r>
              <a:rPr kumimoji="1" lang="ja-JP" altLang="en-US" sz="1100" b="0" i="0" u="none" strike="noStrike" kern="1200" cap="none" spc="0" normalizeH="0" baseline="0" noProof="0" dirty="0" smtClean="0">
                <a:ln>
                  <a:noFill/>
                </a:ln>
                <a:solidFill>
                  <a:schemeClr val="tx1"/>
                </a:solidFill>
                <a:effectLst/>
                <a:uLnTx/>
                <a:uFillTx/>
                <a:latin typeface="メイリオ"/>
                <a:ea typeface="メイリオ"/>
              </a:rPr>
              <a:t>。</a:t>
            </a:r>
            <a:endParaRPr lang="en-US" altLang="ja-JP" sz="1100" dirty="0">
              <a:solidFill>
                <a:schemeClr val="tx1"/>
              </a:solidFill>
              <a:latin typeface="メイリオ"/>
              <a:ea typeface="メイリオ"/>
            </a:endParaRPr>
          </a:p>
          <a:p>
            <a:pPr marL="171450" marR="0" lvl="0" indent="-171450" algn="l" defTabSz="914400" rtl="0" eaLnBrk="1" fontAlgn="base" latinLnBrk="0" hangingPunct="1">
              <a:lnSpc>
                <a:spcPts val="1200"/>
              </a:lnSpc>
              <a:spcBef>
                <a:spcPts val="600"/>
              </a:spcBef>
              <a:spcAft>
                <a:spcPct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schemeClr val="tx1"/>
                </a:solidFill>
                <a:effectLst/>
                <a:uLnTx/>
                <a:uFillTx/>
                <a:latin typeface="メイリオ"/>
                <a:ea typeface="メイリオ"/>
              </a:rPr>
              <a:t>申請数</a:t>
            </a:r>
            <a:r>
              <a:rPr kumimoji="1" lang="ja-JP" altLang="en-US" sz="1100" b="0" i="0" u="none" strike="noStrike" kern="1200" cap="none" spc="0" normalizeH="0" baseline="0" noProof="0" dirty="0">
                <a:ln>
                  <a:noFill/>
                </a:ln>
                <a:solidFill>
                  <a:schemeClr val="tx1"/>
                </a:solidFill>
                <a:effectLst/>
                <a:uLnTx/>
                <a:uFillTx/>
                <a:latin typeface="メイリオ"/>
                <a:ea typeface="メイリオ"/>
              </a:rPr>
              <a:t>が多い手続き等から優先的に取組を進める手続きを選定し、新たに「住民票の写しの交付請求」などの申請手続きを新たにオンライン化。</a:t>
            </a:r>
            <a:r>
              <a:rPr kumimoji="1" lang="en-US" altLang="ja-JP" sz="1100" b="0" i="0" u="none" strike="noStrike" kern="1200" cap="none" spc="0" normalizeH="0" baseline="0" noProof="0" dirty="0">
                <a:ln>
                  <a:noFill/>
                </a:ln>
                <a:solidFill>
                  <a:schemeClr val="tx1"/>
                </a:solidFill>
                <a:effectLst/>
                <a:uLnTx/>
                <a:uFillTx/>
                <a:latin typeface="メイリオ"/>
                <a:ea typeface="メイリオ"/>
              </a:rPr>
              <a:t>※</a:t>
            </a:r>
            <a:r>
              <a:rPr kumimoji="1" lang="ja-JP" altLang="en-US" sz="1100" b="0" i="0" u="none" strike="noStrike" kern="1200" cap="none" spc="0" normalizeH="0" baseline="0" noProof="0" dirty="0">
                <a:ln>
                  <a:noFill/>
                </a:ln>
                <a:solidFill>
                  <a:schemeClr val="tx1"/>
                </a:solidFill>
                <a:effectLst/>
                <a:uLnTx/>
                <a:uFillTx/>
                <a:latin typeface="メイリオ"/>
                <a:ea typeface="メイリオ"/>
              </a:rPr>
              <a:t>新たな申請手続きのオンライン化については継続して取り組んでいる</a:t>
            </a:r>
            <a:r>
              <a:rPr kumimoji="1" lang="ja-JP" altLang="en-US" sz="1100" b="0" i="0" u="none" strike="noStrike" kern="1200" cap="none" spc="0" normalizeH="0" baseline="0" noProof="0" dirty="0" smtClean="0">
                <a:ln>
                  <a:noFill/>
                </a:ln>
                <a:solidFill>
                  <a:schemeClr val="tx1"/>
                </a:solidFill>
                <a:effectLst/>
                <a:uLnTx/>
                <a:uFillTx/>
                <a:latin typeface="メイリオ"/>
                <a:ea typeface="メイリオ"/>
              </a:rPr>
              <a:t>。</a:t>
            </a:r>
            <a:endParaRPr lang="en-US" altLang="ja-JP" sz="1100" dirty="0">
              <a:solidFill>
                <a:schemeClr val="tx1"/>
              </a:solidFill>
              <a:latin typeface="メイリオ"/>
              <a:ea typeface="メイリオ"/>
            </a:endParaRPr>
          </a:p>
          <a:p>
            <a:pPr marL="171450" marR="0" lvl="0" indent="-171450" algn="l" defTabSz="914400" rtl="0" eaLnBrk="1" fontAlgn="base" latinLnBrk="0" hangingPunct="1">
              <a:lnSpc>
                <a:spcPts val="1200"/>
              </a:lnSpc>
              <a:spcBef>
                <a:spcPts val="600"/>
              </a:spcBef>
              <a:spcAft>
                <a:spcPct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schemeClr val="tx1"/>
                </a:solidFill>
                <a:effectLst/>
                <a:uLnTx/>
                <a:uFillTx/>
                <a:latin typeface="メイリオ"/>
                <a:ea typeface="メイリオ"/>
              </a:rPr>
              <a:t>オンライン化</a:t>
            </a:r>
            <a:r>
              <a:rPr kumimoji="1" lang="ja-JP" altLang="en-US" sz="1100" b="0" i="0" u="none" strike="noStrike" kern="1200" cap="none" spc="0" normalizeH="0" baseline="0" noProof="0" dirty="0">
                <a:ln>
                  <a:noFill/>
                </a:ln>
                <a:solidFill>
                  <a:schemeClr val="tx1"/>
                </a:solidFill>
                <a:effectLst/>
                <a:uLnTx/>
                <a:uFillTx/>
                <a:latin typeface="メイリオ"/>
                <a:ea typeface="メイリオ"/>
              </a:rPr>
              <a:t>する手続き数</a:t>
            </a:r>
            <a:r>
              <a:rPr lang="ja-JP" altLang="en-US" sz="1100" dirty="0">
                <a:solidFill>
                  <a:schemeClr val="tx1"/>
                </a:solidFill>
                <a:latin typeface="メイリオ"/>
                <a:ea typeface="メイリオ"/>
              </a:rPr>
              <a:t>実績</a:t>
            </a:r>
            <a:r>
              <a:rPr kumimoji="1" lang="ja-JP" altLang="en-US" sz="1100" b="0" i="0" u="none" strike="noStrike" kern="1200" cap="none" spc="0" normalizeH="0" baseline="0" noProof="0" dirty="0">
                <a:ln>
                  <a:noFill/>
                </a:ln>
                <a:solidFill>
                  <a:schemeClr val="tx1"/>
                </a:solidFill>
                <a:effectLst/>
                <a:uLnTx/>
                <a:uFillTx/>
                <a:latin typeface="メイリオ"/>
                <a:ea typeface="メイリオ"/>
              </a:rPr>
              <a:t>（</a:t>
            </a:r>
            <a:r>
              <a:rPr kumimoji="1" lang="en-US" altLang="ja-JP" sz="1100" b="0" i="0" u="none" strike="noStrike" kern="1200" cap="none" spc="0" normalizeH="0" baseline="0" noProof="0" dirty="0">
                <a:ln>
                  <a:noFill/>
                </a:ln>
                <a:solidFill>
                  <a:schemeClr val="tx1"/>
                </a:solidFill>
                <a:effectLst/>
                <a:uLnTx/>
                <a:uFillTx/>
                <a:latin typeface="メイリオ"/>
                <a:ea typeface="メイリオ"/>
              </a:rPr>
              <a:t>2020</a:t>
            </a:r>
            <a:r>
              <a:rPr lang="ja-JP" altLang="en-US" sz="1100" dirty="0">
                <a:solidFill>
                  <a:schemeClr val="tx1"/>
                </a:solidFill>
                <a:latin typeface="メイリオ"/>
                <a:ea typeface="メイリオ"/>
              </a:rPr>
              <a:t>年度末まで）</a:t>
            </a:r>
            <a:r>
              <a:rPr kumimoji="1" lang="ja-JP" altLang="en-US" sz="1100" b="0" i="0" u="none" strike="noStrike" kern="1200" cap="none" spc="0" normalizeH="0" baseline="0" noProof="0" dirty="0">
                <a:ln>
                  <a:noFill/>
                </a:ln>
                <a:solidFill>
                  <a:schemeClr val="tx1"/>
                </a:solidFill>
                <a:effectLst/>
                <a:uLnTx/>
                <a:uFillTx/>
                <a:latin typeface="メイリオ"/>
                <a:ea typeface="メイリオ"/>
              </a:rPr>
              <a:t>　</a:t>
            </a:r>
            <a:endParaRPr lang="en-US" altLang="ja-JP" sz="1100" dirty="0">
              <a:solidFill>
                <a:schemeClr val="tx1"/>
              </a:solidFill>
              <a:latin typeface="メイリオ"/>
              <a:ea typeface="メイリオ"/>
            </a:endParaRPr>
          </a:p>
          <a:p>
            <a:pPr lvl="1">
              <a:lnSpc>
                <a:spcPts val="1200"/>
              </a:lnSpc>
              <a:spcBef>
                <a:spcPts val="600"/>
              </a:spcBef>
              <a:defRPr/>
            </a:pPr>
            <a:r>
              <a:rPr lang="en-US" altLang="ja-JP" sz="1100" dirty="0">
                <a:solidFill>
                  <a:schemeClr val="tx1"/>
                </a:solidFill>
                <a:latin typeface="メイリオ"/>
                <a:ea typeface="メイリオ"/>
              </a:rPr>
              <a:t>約100</a:t>
            </a:r>
            <a:r>
              <a:rPr kumimoji="1" lang="ja-JP" altLang="en-US" sz="1100" b="0" i="0" u="none" strike="noStrike" kern="1200" cap="none" spc="0" normalizeH="0" baseline="0" noProof="0" dirty="0">
                <a:ln>
                  <a:noFill/>
                </a:ln>
                <a:solidFill>
                  <a:schemeClr val="tx1"/>
                </a:solidFill>
                <a:effectLst/>
                <a:uLnTx/>
                <a:uFillTx/>
                <a:latin typeface="メイリオ"/>
                <a:ea typeface="メイリオ"/>
              </a:rPr>
              <a:t>手続き　</a:t>
            </a:r>
            <a:r>
              <a:rPr kumimoji="1" lang="en-US" altLang="ja-JP" sz="1100" b="0" i="0" u="none" strike="noStrike" kern="1200" cap="none" spc="0" normalizeH="0" baseline="0" noProof="0" dirty="0">
                <a:ln>
                  <a:noFill/>
                </a:ln>
                <a:solidFill>
                  <a:schemeClr val="tx1"/>
                </a:solidFill>
                <a:effectLst/>
                <a:uLnTx/>
                <a:uFillTx/>
                <a:latin typeface="メイリオ"/>
                <a:ea typeface="メイリオ"/>
              </a:rPr>
              <a:t>※</a:t>
            </a:r>
            <a:r>
              <a:rPr lang="en-US" altLang="ja-JP" sz="1100" dirty="0">
                <a:solidFill>
                  <a:schemeClr val="tx1"/>
                </a:solidFill>
                <a:latin typeface="メイリオ"/>
                <a:ea typeface="メイリオ"/>
              </a:rPr>
              <a:t>2020</a:t>
            </a:r>
            <a:r>
              <a:rPr kumimoji="1" lang="ja-JP" altLang="en-US" sz="1100" b="0" i="0" u="none" strike="noStrike" kern="1200" cap="none" spc="0" normalizeH="0" baseline="0" noProof="0" dirty="0">
                <a:ln>
                  <a:noFill/>
                </a:ln>
                <a:solidFill>
                  <a:schemeClr val="tx1"/>
                </a:solidFill>
                <a:effectLst/>
                <a:uLnTx/>
                <a:uFillTx/>
                <a:latin typeface="メイリオ"/>
                <a:ea typeface="メイリオ"/>
              </a:rPr>
              <a:t>年８月運用開始時点</a:t>
            </a:r>
            <a:r>
              <a:rPr lang="ja-JP" altLang="en-US" sz="1100" dirty="0">
                <a:solidFill>
                  <a:schemeClr val="tx1"/>
                </a:solidFill>
                <a:latin typeface="メイリオ"/>
                <a:ea typeface="メイリオ"/>
              </a:rPr>
              <a:t>   約300手続き　※</a:t>
            </a:r>
            <a:r>
              <a:rPr lang="ja-JP" altLang="en-US" sz="1100" dirty="0" smtClean="0">
                <a:solidFill>
                  <a:schemeClr val="tx1"/>
                </a:solidFill>
                <a:latin typeface="メイリオ"/>
                <a:ea typeface="メイリオ"/>
              </a:rPr>
              <a:t>2021年３月末見込</a:t>
            </a:r>
            <a:endParaRPr lang="en-US" altLang="ja-JP" sz="1100" dirty="0">
              <a:solidFill>
                <a:schemeClr val="tx1"/>
              </a:solidFill>
              <a:latin typeface="メイリオ"/>
              <a:ea typeface="メイリオ"/>
            </a:endParaRPr>
          </a:p>
        </p:txBody>
      </p:sp>
      <p:sp>
        <p:nvSpPr>
          <p:cNvPr id="121" name="角丸四角形 120"/>
          <p:cNvSpPr/>
          <p:nvPr/>
        </p:nvSpPr>
        <p:spPr bwMode="auto">
          <a:xfrm>
            <a:off x="6299950" y="3250354"/>
            <a:ext cx="3393357" cy="3240000"/>
          </a:xfrm>
          <a:prstGeom prst="roundRect">
            <a:avLst>
              <a:gd name="adj" fmla="val 8284"/>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メイリオ"/>
                <a:ea typeface="メイリオ"/>
              </a:rPr>
              <a:t>【</a:t>
            </a:r>
            <a:r>
              <a:rPr kumimoji="1" lang="ja-JP" altLang="en-US" sz="1050" b="0" i="0" u="none" strike="noStrike" kern="1200" cap="none" spc="0" normalizeH="0" baseline="0" noProof="0" dirty="0">
                <a:ln>
                  <a:noFill/>
                </a:ln>
                <a:solidFill>
                  <a:schemeClr val="tx1"/>
                </a:solidFill>
                <a:effectLst/>
                <a:uLnTx/>
                <a:uFillTx/>
                <a:latin typeface="メイリオ"/>
                <a:ea typeface="メイリオ"/>
              </a:rPr>
              <a:t>取組効果と今後の課題</a:t>
            </a:r>
            <a:r>
              <a:rPr kumimoji="1" lang="en-US" altLang="ja-JP" sz="1050" b="0" i="0" u="none" strike="noStrike" kern="1200" cap="none" spc="0" normalizeH="0" baseline="0" noProof="0" dirty="0">
                <a:ln>
                  <a:noFill/>
                </a:ln>
                <a:solidFill>
                  <a:schemeClr val="tx1"/>
                </a:solidFill>
                <a:effectLst/>
                <a:uLnTx/>
                <a:uFillTx/>
                <a:latin typeface="メイリオ"/>
                <a:ea typeface="メイリオ"/>
              </a:rPr>
              <a:t>】</a:t>
            </a:r>
            <a:endParaRPr kumimoji="1" lang="en-US" altLang="ja-JP" sz="1050" b="0" i="0" u="none" strike="noStrike" kern="1200" cap="none" spc="0" normalizeH="0" baseline="0" noProof="0" dirty="0">
              <a:ln>
                <a:noFill/>
              </a:ln>
              <a:solidFill>
                <a:schemeClr val="tx1"/>
              </a:solidFill>
              <a:effectLst/>
              <a:uLnTx/>
              <a:uFillTx/>
              <a:latin typeface="メイリオ"/>
              <a:ea typeface="メイリオ"/>
              <a:cs typeface="メイリオ" pitchFamily="50" charset="-128"/>
            </a:endParaRPr>
          </a:p>
          <a:p>
            <a:pPr marL="171450" marR="0" lvl="0" indent="-171450" algn="l" defTabSz="914400" rtl="0" eaLnBrk="1" fontAlgn="base" latinLnBrk="0" hangingPunct="1">
              <a:lnSpc>
                <a:spcPct val="140000"/>
              </a:lnSpc>
              <a:spcBef>
                <a:spcPct val="10000"/>
              </a:spcBef>
              <a:spcAft>
                <a:spcPct val="0"/>
              </a:spcAft>
              <a:buClrTx/>
              <a:buSzTx/>
              <a:buFont typeface="Arial" panose="020B0604020202020204" pitchFamily="34" charset="0"/>
              <a:buChar char="•"/>
              <a:tabLst/>
              <a:defRPr/>
            </a:pPr>
            <a:r>
              <a:rPr kumimoji="1" lang="ja-JP" altLang="ja-JP" sz="1050" b="0" i="0" u="none" strike="noStrike" kern="1200" cap="none" spc="0" normalizeH="0" baseline="0" noProof="0" dirty="0">
                <a:ln>
                  <a:noFill/>
                </a:ln>
                <a:solidFill>
                  <a:schemeClr val="tx1"/>
                </a:solidFill>
                <a:effectLst/>
                <a:uLnTx/>
                <a:uFillTx/>
                <a:latin typeface="Arial" charset="0"/>
                <a:ea typeface="メイリオ" pitchFamily="50" charset="-128"/>
                <a:cs typeface="メイリオ" pitchFamily="50" charset="-128"/>
              </a:rPr>
              <a:t>コロナ禍において緊急で新設した手続き「感染拡大防止に向けた営業時間短縮協力金」において、手続き開始時点から本システムによりオンラインでの申請受付を開始することができ</a:t>
            </a:r>
            <a:r>
              <a:rPr kumimoji="1" lang="ja-JP" altLang="en-US" sz="1050" b="0" i="0" u="none" strike="noStrike" kern="1200" cap="none" spc="0" normalizeH="0" baseline="0" noProof="0" dirty="0">
                <a:ln>
                  <a:noFill/>
                </a:ln>
                <a:solidFill>
                  <a:schemeClr val="tx1"/>
                </a:solidFill>
                <a:effectLst/>
                <a:uLnTx/>
                <a:uFillTx/>
                <a:latin typeface="Arial" charset="0"/>
                <a:ea typeface="メイリオ" pitchFamily="50" charset="-128"/>
                <a:cs typeface="メイリオ" pitchFamily="50" charset="-128"/>
              </a:rPr>
              <a:t>、本手続き</a:t>
            </a:r>
            <a:r>
              <a:rPr kumimoji="1" lang="ja-JP" altLang="ja-JP" sz="1050" b="0" i="0" u="none" strike="noStrike" kern="1200" cap="none" spc="0" normalizeH="0" baseline="0" noProof="0" dirty="0">
                <a:ln>
                  <a:noFill/>
                </a:ln>
                <a:solidFill>
                  <a:schemeClr val="tx1"/>
                </a:solidFill>
                <a:effectLst/>
                <a:uLnTx/>
                <a:uFillTx/>
                <a:latin typeface="Arial" charset="0"/>
                <a:ea typeface="メイリオ" pitchFamily="50" charset="-128"/>
                <a:cs typeface="メイリオ" pitchFamily="50" charset="-128"/>
              </a:rPr>
              <a:t>全申請のうち、</a:t>
            </a:r>
            <a:r>
              <a:rPr kumimoji="1" lang="en-US" altLang="ja-JP" sz="1050" b="0" i="0" u="none" strike="noStrike" kern="1200" cap="none" spc="0" normalizeH="0" baseline="0" noProof="0" dirty="0">
                <a:ln>
                  <a:noFill/>
                </a:ln>
                <a:solidFill>
                  <a:schemeClr val="tx1"/>
                </a:solidFill>
                <a:effectLst/>
                <a:uLnTx/>
                <a:uFillTx/>
                <a:latin typeface="Arial" charset="0"/>
                <a:ea typeface="メイリオ" pitchFamily="50" charset="-128"/>
                <a:cs typeface="メイリオ" pitchFamily="50" charset="-128"/>
              </a:rPr>
              <a:t>90%</a:t>
            </a:r>
            <a:r>
              <a:rPr kumimoji="1" lang="ja-JP" altLang="ja-JP" sz="1050" b="0" i="0" u="none" strike="noStrike" kern="1200" cap="none" spc="0" normalizeH="0" baseline="0" noProof="0" dirty="0">
                <a:ln>
                  <a:noFill/>
                </a:ln>
                <a:solidFill>
                  <a:schemeClr val="tx1"/>
                </a:solidFill>
                <a:effectLst/>
                <a:uLnTx/>
                <a:uFillTx/>
                <a:latin typeface="Arial" charset="0"/>
                <a:ea typeface="メイリオ" pitchFamily="50" charset="-128"/>
                <a:cs typeface="メイリオ" pitchFamily="50" charset="-128"/>
              </a:rPr>
              <a:t>以上が本システムを利用し申請されているなど、行政手続きのために市民</a:t>
            </a:r>
            <a:r>
              <a:rPr kumimoji="1" lang="ja-JP" altLang="en-US" sz="1050" b="0" i="0" u="none" strike="noStrike" kern="1200" cap="none" spc="0" normalizeH="0" baseline="0" noProof="0" dirty="0">
                <a:ln>
                  <a:noFill/>
                </a:ln>
                <a:solidFill>
                  <a:schemeClr val="tx1"/>
                </a:solidFill>
                <a:effectLst/>
                <a:uLnTx/>
                <a:uFillTx/>
                <a:latin typeface="Arial" charset="0"/>
                <a:ea typeface="メイリオ" pitchFamily="50" charset="-128"/>
                <a:cs typeface="メイリオ" pitchFamily="50" charset="-128"/>
              </a:rPr>
              <a:t>や事業者</a:t>
            </a:r>
            <a:r>
              <a:rPr kumimoji="1" lang="ja-JP" altLang="ja-JP" sz="1050" b="0" i="0" u="none" strike="noStrike" kern="1200" cap="none" spc="0" normalizeH="0" baseline="0" noProof="0" dirty="0">
                <a:ln>
                  <a:noFill/>
                </a:ln>
                <a:solidFill>
                  <a:schemeClr val="tx1"/>
                </a:solidFill>
                <a:effectLst/>
                <a:uLnTx/>
                <a:uFillTx/>
                <a:latin typeface="Arial" charset="0"/>
                <a:ea typeface="メイリオ" pitchFamily="50" charset="-128"/>
                <a:cs typeface="メイリオ" pitchFamily="50" charset="-128"/>
              </a:rPr>
              <a:t>が費やしている時間や費用が削減されることによる市民の利便性は一定向上できている。</a:t>
            </a:r>
          </a:p>
          <a:p>
            <a:pPr marL="171450" marR="0" lvl="0" indent="-171450" algn="l" defTabSz="914400" rtl="0" eaLnBrk="1" fontAlgn="base" latinLnBrk="0" hangingPunct="1">
              <a:lnSpc>
                <a:spcPct val="140000"/>
              </a:lnSpc>
              <a:spcBef>
                <a:spcPct val="10000"/>
              </a:spcBef>
              <a:spcAft>
                <a:spcPct val="0"/>
              </a:spcAft>
              <a:buClrTx/>
              <a:buSzTx/>
              <a:buFont typeface="Arial" panose="020B0604020202020204" pitchFamily="34" charset="0"/>
              <a:buChar char="•"/>
              <a:tabLst/>
              <a:defRPr/>
            </a:pPr>
            <a:r>
              <a:rPr kumimoji="1" lang="ja-JP" altLang="ja-JP" sz="1050" b="0" i="0" u="none" strike="noStrike" kern="1200" cap="none" spc="0" normalizeH="0" baseline="0" noProof="0" dirty="0">
                <a:ln>
                  <a:noFill/>
                </a:ln>
                <a:solidFill>
                  <a:schemeClr val="tx1"/>
                </a:solidFill>
                <a:effectLst/>
                <a:uLnTx/>
                <a:uFillTx/>
                <a:latin typeface="Arial" charset="0"/>
                <a:ea typeface="メイリオ" pitchFamily="50" charset="-128"/>
                <a:cs typeface="メイリオ" pitchFamily="50" charset="-128"/>
              </a:rPr>
              <a:t>今後は、申請情報の電子化及び業務改革による本市の業務負荷軽減、業務効率化を進めるとともに、行政サービスのデジタル化も並行して行うことで、行政サービスのリモート化の実現をめざす。</a:t>
            </a:r>
          </a:p>
        </p:txBody>
      </p:sp>
      <p:pic>
        <p:nvPicPr>
          <p:cNvPr id="5" name="図 4"/>
          <p:cNvPicPr>
            <a:picLocks noChangeAspect="1"/>
          </p:cNvPicPr>
          <p:nvPr/>
        </p:nvPicPr>
        <p:blipFill>
          <a:blip r:embed="rId4"/>
          <a:stretch>
            <a:fillRect/>
          </a:stretch>
        </p:blipFill>
        <p:spPr>
          <a:xfrm>
            <a:off x="261651" y="3683817"/>
            <a:ext cx="5846197" cy="1343046"/>
          </a:xfrm>
          <a:prstGeom prst="rect">
            <a:avLst/>
          </a:prstGeom>
        </p:spPr>
      </p:pic>
    </p:spTree>
    <p:extLst>
      <p:ext uri="{BB962C8B-B14F-4D97-AF65-F5344CB8AC3E}">
        <p14:creationId xmlns:p14="http://schemas.microsoft.com/office/powerpoint/2010/main" val="423123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5</a:t>
            </a:fld>
            <a:endParaRPr kumimoji="0" lang="en-US" altLang="ja-JP" sz="1000">
              <a:solidFill>
                <a:schemeClr val="tx1"/>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手続における情報通信技術の利用</a:t>
            </a:r>
          </a:p>
        </p:txBody>
      </p:sp>
      <p:sp>
        <p:nvSpPr>
          <p:cNvPr id="20" name="Shape 128"/>
          <p:cNvSpPr/>
          <p:nvPr/>
        </p:nvSpPr>
        <p:spPr>
          <a:xfrm>
            <a:off x="269788" y="688643"/>
            <a:ext cx="867965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児童手当にかかる電子申請の実施</a:t>
            </a:r>
            <a:endParaRPr kumimoji="0" lang="en-US" altLang="ja-JP" sz="1687" u="sng" kern="0" dirty="0">
              <a:solidFill>
                <a:srgbClr val="C00000"/>
              </a:solidFill>
              <a:latin typeface="メイリオ" panose="020B0604030504040204" pitchFamily="50" charset="-128"/>
              <a:sym typeface="Helvetica Light"/>
            </a:endParaRPr>
          </a:p>
        </p:txBody>
      </p:sp>
      <p:sp>
        <p:nvSpPr>
          <p:cNvPr id="37" name="テキスト ボックス 36"/>
          <p:cNvSpPr txBox="1"/>
          <p:nvPr/>
        </p:nvSpPr>
        <p:spPr>
          <a:xfrm>
            <a:off x="8240332" y="118722"/>
            <a:ext cx="1537204" cy="372410"/>
          </a:xfrm>
          <a:prstGeom prst="rect">
            <a:avLst/>
          </a:prstGeom>
          <a:solidFill>
            <a:srgbClr val="DF5327"/>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dirty="0">
                <a:latin typeface="+mj-ea"/>
                <a:ea typeface="+mj-ea"/>
              </a:rPr>
              <a:t>スマートシティ</a:t>
            </a:r>
          </a:p>
        </p:txBody>
      </p:sp>
      <p:sp>
        <p:nvSpPr>
          <p:cNvPr id="34" name="角丸四角形 33"/>
          <p:cNvSpPr/>
          <p:nvPr/>
        </p:nvSpPr>
        <p:spPr bwMode="auto">
          <a:xfrm>
            <a:off x="5665084" y="2071590"/>
            <a:ext cx="4019424" cy="1908000"/>
          </a:xfrm>
          <a:prstGeom prst="roundRect">
            <a:avLst>
              <a:gd name="adj" fmla="val 11107"/>
            </a:avLst>
          </a:prstGeom>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8" name="角丸四角形 37"/>
          <p:cNvSpPr/>
          <p:nvPr/>
        </p:nvSpPr>
        <p:spPr bwMode="auto">
          <a:xfrm>
            <a:off x="122770" y="4620745"/>
            <a:ext cx="4834115" cy="1797939"/>
          </a:xfrm>
          <a:prstGeom prst="roundRect">
            <a:avLst/>
          </a:prstGeom>
          <a:solidFill>
            <a:schemeClr val="accent6">
              <a:lumMod val="20000"/>
              <a:lumOff val="80000"/>
            </a:schemeClr>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r>
              <a:rPr lang="en-US" altLang="ja-JP" sz="1200" dirty="0">
                <a:solidFill>
                  <a:schemeClr val="tx1"/>
                </a:solidFill>
                <a:latin typeface="メイリオ" panose="020B0604030504040204" pitchFamily="50" charset="-128"/>
                <a:ea typeface="メイリオ" panose="020B0604030504040204" pitchFamily="50" charset="-128"/>
                <a:cs typeface="メイリオ"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itchFamily="50" charset="-128"/>
              </a:rPr>
              <a:t>取組実績</a:t>
            </a:r>
            <a:r>
              <a:rPr lang="en-US" altLang="ja-JP" sz="1200" dirty="0">
                <a:solidFill>
                  <a:schemeClr val="tx1"/>
                </a:solidFill>
                <a:latin typeface="メイリオ" panose="020B0604030504040204" pitchFamily="50" charset="-128"/>
                <a:ea typeface="メイリオ" panose="020B0604030504040204" pitchFamily="50" charset="-128"/>
                <a:cs typeface="メイリオ" pitchFamily="50" charset="-128"/>
              </a:rPr>
              <a:t>】</a:t>
            </a:r>
          </a:p>
          <a:p>
            <a:pPr marL="171450" marR="0" indent="-171450" algn="l" defTabSz="914400" rtl="0" eaLnBrk="1" fontAlgn="base" latinLnBrk="0" hangingPunct="1">
              <a:lnSpc>
                <a:spcPct val="140000"/>
              </a:lnSpc>
              <a:spcBef>
                <a:spcPct val="10000"/>
              </a:spcBef>
              <a:spcAft>
                <a:spcPct val="0"/>
              </a:spcAft>
              <a:buClrTx/>
              <a:buSzTx/>
              <a:buFont typeface="Arial" panose="020B0604020202020204" pitchFamily="34" charset="0"/>
              <a:buChar char="•"/>
              <a:tabLst/>
            </a:pPr>
            <a:r>
              <a:rPr lang="ja-JP" altLang="en-US" sz="1200" dirty="0">
                <a:solidFill>
                  <a:schemeClr val="tx1"/>
                </a:solidFill>
                <a:latin typeface="メイリオ" panose="020B0604030504040204" pitchFamily="50" charset="-128"/>
                <a:ea typeface="メイリオ" panose="020B0604030504040204" pitchFamily="50" charset="-128"/>
                <a:cs typeface="メイリオ" pitchFamily="50" charset="-128"/>
              </a:rPr>
              <a:t>児童手当に関係する各申請手続きについて、</a:t>
            </a:r>
            <a:r>
              <a:rPr lang="en-US" altLang="ja-JP" sz="1200" dirty="0">
                <a:solidFill>
                  <a:schemeClr val="tx1"/>
                </a:solidFill>
                <a:latin typeface="メイリオ" panose="020B0604030504040204" pitchFamily="50" charset="-128"/>
                <a:ea typeface="メイリオ" panose="020B0604030504040204" pitchFamily="50" charset="-128"/>
                <a:cs typeface="メイリオ" pitchFamily="50" charset="-128"/>
              </a:rPr>
              <a:t>2019</a:t>
            </a:r>
            <a:r>
              <a:rPr lang="ja-JP" altLang="en-US" sz="1200" dirty="0">
                <a:solidFill>
                  <a:schemeClr val="tx1"/>
                </a:solidFill>
                <a:latin typeface="メイリオ" panose="020B0604030504040204" pitchFamily="50" charset="-128"/>
                <a:ea typeface="メイリオ" panose="020B0604030504040204" pitchFamily="50" charset="-128"/>
                <a:cs typeface="メイリオ" pitchFamily="50" charset="-128"/>
              </a:rPr>
              <a:t>年度から「ぴったりサービス」を利用したオンライン申請受付を開始した。</a:t>
            </a:r>
            <a:endParaRPr lang="en-US" altLang="ja-JP" sz="1200" dirty="0">
              <a:solidFill>
                <a:schemeClr val="tx1"/>
              </a:solidFill>
              <a:latin typeface="メイリオ" panose="020B0604030504040204" pitchFamily="50" charset="-128"/>
              <a:ea typeface="メイリオ" panose="020B0604030504040204" pitchFamily="50" charset="-128"/>
              <a:cs typeface="メイリオ" pitchFamily="50" charset="-128"/>
            </a:endParaRPr>
          </a:p>
          <a:p>
            <a:pPr marL="171450" marR="0" indent="-171450" algn="l" defTabSz="914400" rtl="0" eaLnBrk="1" fontAlgn="base" latinLnBrk="0" hangingPunct="1">
              <a:lnSpc>
                <a:spcPct val="140000"/>
              </a:lnSpc>
              <a:spcBef>
                <a:spcPct val="10000"/>
              </a:spcBef>
              <a:spcAft>
                <a:spcPct val="0"/>
              </a:spcAft>
              <a:buClrTx/>
              <a:buSzTx/>
              <a:buFont typeface="Arial" panose="020B0604020202020204" pitchFamily="34" charset="0"/>
              <a:buChar char="•"/>
              <a:tabLst/>
            </a:pPr>
            <a:r>
              <a:rPr lang="ja-JP" altLang="en-US" sz="1200" dirty="0">
                <a:solidFill>
                  <a:schemeClr val="tx1"/>
                </a:solidFill>
                <a:latin typeface="メイリオ" panose="020B0604030504040204" pitchFamily="50" charset="-128"/>
                <a:ea typeface="メイリオ" panose="020B0604030504040204" pitchFamily="50" charset="-128"/>
                <a:cs typeface="メイリオ" pitchFamily="50" charset="-128"/>
              </a:rPr>
              <a:t>オンライン申請件数</a:t>
            </a:r>
            <a:endParaRPr lang="en-US" altLang="ja-JP" sz="1200" dirty="0">
              <a:solidFill>
                <a:schemeClr val="tx1"/>
              </a:solidFill>
              <a:latin typeface="メイリオ" panose="020B0604030504040204" pitchFamily="50" charset="-128"/>
              <a:ea typeface="メイリオ" panose="020B0604030504040204" pitchFamily="50" charset="-128"/>
              <a:cs typeface="メイリオ" pitchFamily="50" charset="-128"/>
            </a:endParaRPr>
          </a:p>
          <a:p>
            <a:pPr marL="0" marR="0" indent="0" algn="l" defTabSz="914400" rtl="0" eaLnBrk="1" fontAlgn="base" latinLnBrk="0" hangingPunct="1">
              <a:lnSpc>
                <a:spcPct val="140000"/>
              </a:lnSpc>
              <a:spcBef>
                <a:spcPct val="10000"/>
              </a:spcBef>
              <a:spcAft>
                <a:spcPct val="0"/>
              </a:spcAft>
              <a:buClrTx/>
              <a:buSzTx/>
              <a:buFontTx/>
              <a:buNone/>
              <a:tabLst/>
            </a:pPr>
            <a:r>
              <a:rPr lang="ja-JP" altLang="en-US" sz="1200" dirty="0">
                <a:solidFill>
                  <a:schemeClr val="tx1"/>
                </a:solidFill>
                <a:latin typeface="メイリオ" panose="020B0604030504040204" pitchFamily="50" charset="-128"/>
                <a:ea typeface="メイリオ" panose="020B0604030504040204" pitchFamily="50" charset="-128"/>
                <a:cs typeface="メイリオ"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itchFamily="50" charset="-128"/>
              </a:rPr>
              <a:t>2019</a:t>
            </a:r>
            <a:r>
              <a:rPr lang="ja-JP" altLang="en-US" sz="1200" dirty="0">
                <a:solidFill>
                  <a:schemeClr val="tx1"/>
                </a:solidFill>
                <a:latin typeface="メイリオ" panose="020B0604030504040204" pitchFamily="50" charset="-128"/>
                <a:ea typeface="メイリオ" panose="020B0604030504040204" pitchFamily="50" charset="-128"/>
                <a:cs typeface="メイリオ" pitchFamily="50" charset="-128"/>
              </a:rPr>
              <a:t>年度：</a:t>
            </a:r>
            <a:r>
              <a:rPr lang="en-US" altLang="ja-JP" sz="1200" dirty="0">
                <a:solidFill>
                  <a:schemeClr val="tx1"/>
                </a:solidFill>
                <a:latin typeface="メイリオ" panose="020B0604030504040204" pitchFamily="50" charset="-128"/>
                <a:ea typeface="メイリオ" panose="020B0604030504040204" pitchFamily="50" charset="-128"/>
                <a:cs typeface="メイリオ" pitchFamily="50" charset="-128"/>
              </a:rPr>
              <a:t>30</a:t>
            </a:r>
            <a:r>
              <a:rPr lang="ja-JP" altLang="en-US" sz="1200" dirty="0">
                <a:solidFill>
                  <a:schemeClr val="tx1"/>
                </a:solidFill>
                <a:latin typeface="メイリオ" panose="020B0604030504040204" pitchFamily="50" charset="-128"/>
                <a:ea typeface="メイリオ" panose="020B0604030504040204" pitchFamily="50" charset="-128"/>
                <a:cs typeface="メイリオ" pitchFamily="50" charset="-128"/>
              </a:rPr>
              <a:t>件</a:t>
            </a:r>
            <a:endParaRPr lang="en-US" altLang="ja-JP" sz="1200" dirty="0">
              <a:solidFill>
                <a:schemeClr val="tx1"/>
              </a:solidFill>
              <a:latin typeface="メイリオ" panose="020B0604030504040204" pitchFamily="50" charset="-128"/>
              <a:ea typeface="メイリオ" panose="020B0604030504040204" pitchFamily="50" charset="-128"/>
              <a:cs typeface="メイリオ" pitchFamily="50" charset="-128"/>
            </a:endParaRPr>
          </a:p>
          <a:p>
            <a:pPr marL="0" marR="0" indent="0" algn="l" defTabSz="914400" rtl="0" eaLnBrk="1" fontAlgn="base" latinLnBrk="0" hangingPunct="1">
              <a:lnSpc>
                <a:spcPct val="140000"/>
              </a:lnSpc>
              <a:spcBef>
                <a:spcPct val="10000"/>
              </a:spcBef>
              <a:spcAft>
                <a:spcPct val="0"/>
              </a:spcAft>
              <a:buClrTx/>
              <a:buSzTx/>
              <a:buFontTx/>
              <a:buNone/>
              <a:tabLst/>
            </a:pPr>
            <a:r>
              <a:rPr lang="ja-JP" altLang="en-US" sz="1200" dirty="0">
                <a:solidFill>
                  <a:schemeClr val="tx1"/>
                </a:solidFill>
                <a:latin typeface="メイリオ" panose="020B0604030504040204" pitchFamily="50" charset="-128"/>
                <a:ea typeface="メイリオ" panose="020B0604030504040204" pitchFamily="50" charset="-128"/>
                <a:cs typeface="メイリオ"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itchFamily="50" charset="-128"/>
              </a:rPr>
              <a:t>2020</a:t>
            </a:r>
            <a:r>
              <a:rPr lang="ja-JP" altLang="en-US" sz="1200" dirty="0">
                <a:solidFill>
                  <a:schemeClr val="tx1"/>
                </a:solidFill>
                <a:latin typeface="メイリオ" panose="020B0604030504040204" pitchFamily="50" charset="-128"/>
                <a:ea typeface="メイリオ" panose="020B0604030504040204" pitchFamily="50" charset="-128"/>
                <a:cs typeface="メイリオ" pitchFamily="50" charset="-128"/>
              </a:rPr>
              <a:t>年度：</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itchFamily="50" charset="-128"/>
              </a:rPr>
              <a:t>160</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itchFamily="50" charset="-128"/>
              </a:rPr>
              <a:t>件（</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itchFamily="50" charset="-128"/>
              </a:rPr>
              <a:t>2021</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itchFamily="50" charset="-128"/>
              </a:rPr>
              <a:t>年</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itchFamily="50" charset="-128"/>
              </a:rPr>
              <a:t>1</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itchFamily="50" charset="-128"/>
              </a:rPr>
              <a:t>月末</a:t>
            </a:r>
            <a:r>
              <a:rPr lang="ja-JP" altLang="en-US" sz="1200" dirty="0">
                <a:solidFill>
                  <a:schemeClr val="tx1"/>
                </a:solidFill>
                <a:latin typeface="メイリオ" panose="020B0604030504040204" pitchFamily="50" charset="-128"/>
                <a:ea typeface="メイリオ" panose="020B0604030504040204" pitchFamily="50" charset="-128"/>
                <a:cs typeface="メイリオ" pitchFamily="50" charset="-128"/>
              </a:rPr>
              <a:t>時点）</a:t>
            </a:r>
            <a:endParaRPr lang="en-US" altLang="ja-JP" sz="1200" dirty="0">
              <a:solidFill>
                <a:schemeClr val="tx1"/>
              </a:solidFill>
              <a:latin typeface="メイリオ" panose="020B0604030504040204" pitchFamily="50" charset="-128"/>
              <a:ea typeface="メイリオ" panose="020B0604030504040204" pitchFamily="50" charset="-128"/>
              <a:cs typeface="メイリオ" pitchFamily="50" charset="-128"/>
            </a:endParaRPr>
          </a:p>
        </p:txBody>
      </p:sp>
      <p:cxnSp>
        <p:nvCxnSpPr>
          <p:cNvPr id="41" name="直線矢印コネクタ 40"/>
          <p:cNvCxnSpPr/>
          <p:nvPr/>
        </p:nvCxnSpPr>
        <p:spPr bwMode="auto">
          <a:xfrm>
            <a:off x="1316178" y="2839549"/>
            <a:ext cx="914400" cy="91440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テキスト ボックス 54"/>
          <p:cNvSpPr txBox="1"/>
          <p:nvPr/>
        </p:nvSpPr>
        <p:spPr>
          <a:xfrm>
            <a:off x="5812630" y="2153586"/>
            <a:ext cx="3798131" cy="17835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100" u="sng" dirty="0">
                <a:solidFill>
                  <a:srgbClr val="336D92"/>
                </a:solidFill>
                <a:latin typeface="+mj-ea"/>
                <a:ea typeface="+mj-ea"/>
              </a:rPr>
              <a:t>可能となる児童手当の電子申請等</a:t>
            </a:r>
            <a:endParaRPr lang="en-US" altLang="ja-JP" sz="1100" u="sng" dirty="0">
              <a:solidFill>
                <a:srgbClr val="336D92"/>
              </a:solidFill>
              <a:latin typeface="+mj-ea"/>
              <a:ea typeface="+mj-ea"/>
            </a:endParaRPr>
          </a:p>
          <a:p>
            <a:r>
              <a:rPr lang="ja-JP" altLang="en-US" sz="1050" dirty="0">
                <a:solidFill>
                  <a:srgbClr val="336D92"/>
                </a:solidFill>
                <a:latin typeface="+mj-ea"/>
                <a:ea typeface="+mj-ea"/>
              </a:rPr>
              <a:t>・児童手当の受給資格及び児童手当の額についての</a:t>
            </a:r>
            <a:endParaRPr lang="en-US" altLang="ja-JP" sz="1050" dirty="0">
              <a:solidFill>
                <a:srgbClr val="336D92"/>
              </a:solidFill>
              <a:latin typeface="+mj-ea"/>
              <a:ea typeface="+mj-ea"/>
            </a:endParaRPr>
          </a:p>
          <a:p>
            <a:r>
              <a:rPr lang="ja-JP" altLang="en-US" sz="1050" dirty="0">
                <a:solidFill>
                  <a:srgbClr val="336D92"/>
                </a:solidFill>
                <a:latin typeface="+mj-ea"/>
                <a:ea typeface="+mj-ea"/>
              </a:rPr>
              <a:t>　認定の請求</a:t>
            </a:r>
          </a:p>
          <a:p>
            <a:r>
              <a:rPr lang="ja-JP" altLang="en-US" sz="1050" dirty="0">
                <a:solidFill>
                  <a:srgbClr val="336D92"/>
                </a:solidFill>
                <a:latin typeface="+mj-ea"/>
                <a:ea typeface="+mj-ea"/>
              </a:rPr>
              <a:t>・児童手当の額の改定の請求及び届出</a:t>
            </a:r>
          </a:p>
          <a:p>
            <a:r>
              <a:rPr lang="ja-JP" altLang="en-US" sz="1050" dirty="0">
                <a:solidFill>
                  <a:srgbClr val="336D92"/>
                </a:solidFill>
                <a:latin typeface="+mj-ea"/>
                <a:ea typeface="+mj-ea"/>
              </a:rPr>
              <a:t>・受給事由消滅の届出</a:t>
            </a:r>
          </a:p>
          <a:p>
            <a:r>
              <a:rPr lang="ja-JP" altLang="en-US" sz="1050" dirty="0">
                <a:solidFill>
                  <a:srgbClr val="336D92"/>
                </a:solidFill>
                <a:latin typeface="+mj-ea"/>
                <a:ea typeface="+mj-ea"/>
              </a:rPr>
              <a:t>・児童手当の現況届</a:t>
            </a:r>
            <a:endParaRPr lang="en-US" altLang="ja-JP" sz="1050" dirty="0">
              <a:solidFill>
                <a:srgbClr val="336D92"/>
              </a:solidFill>
              <a:latin typeface="+mj-ea"/>
              <a:ea typeface="+mj-ea"/>
            </a:endParaRPr>
          </a:p>
          <a:p>
            <a:r>
              <a:rPr lang="ja-JP" altLang="en-US" sz="1050" dirty="0">
                <a:solidFill>
                  <a:srgbClr val="336D92"/>
                </a:solidFill>
                <a:latin typeface="+mj-ea"/>
                <a:ea typeface="+mj-ea"/>
              </a:rPr>
              <a:t>・氏名変更／住所変更等の届出</a:t>
            </a:r>
          </a:p>
        </p:txBody>
      </p:sp>
      <p:sp>
        <p:nvSpPr>
          <p:cNvPr id="56" name="円/楕円 55"/>
          <p:cNvSpPr/>
          <p:nvPr/>
        </p:nvSpPr>
        <p:spPr bwMode="auto">
          <a:xfrm>
            <a:off x="164468" y="4231353"/>
            <a:ext cx="2526271" cy="46577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57" name="円/楕円 56"/>
          <p:cNvSpPr/>
          <p:nvPr/>
        </p:nvSpPr>
        <p:spPr bwMode="auto">
          <a:xfrm>
            <a:off x="269788" y="3576543"/>
            <a:ext cx="2326234" cy="90634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58" name="角丸四角形 57"/>
          <p:cNvSpPr/>
          <p:nvPr/>
        </p:nvSpPr>
        <p:spPr bwMode="auto">
          <a:xfrm>
            <a:off x="122770" y="4557504"/>
            <a:ext cx="2778002" cy="116566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graphicFrame>
        <p:nvGraphicFramePr>
          <p:cNvPr id="59" name="表 58"/>
          <p:cNvGraphicFramePr>
            <a:graphicFrameLocks noGrp="1"/>
          </p:cNvGraphicFramePr>
          <p:nvPr>
            <p:extLst>
              <p:ext uri="{D42A27DB-BD31-4B8C-83A1-F6EECF244321}">
                <p14:modId xmlns:p14="http://schemas.microsoft.com/office/powerpoint/2010/main" val="2946634369"/>
              </p:ext>
            </p:extLst>
          </p:nvPr>
        </p:nvGraphicFramePr>
        <p:xfrm>
          <a:off x="230721" y="3679054"/>
          <a:ext cx="4593504" cy="878450"/>
        </p:xfrm>
        <a:graphic>
          <a:graphicData uri="http://schemas.openxmlformats.org/drawingml/2006/table">
            <a:tbl>
              <a:tblPr firstRow="1" bandRow="1"/>
              <a:tblGrid>
                <a:gridCol w="1148376">
                  <a:extLst>
                    <a:ext uri="{9D8B030D-6E8A-4147-A177-3AD203B41FA5}">
                      <a16:colId xmlns:a16="http://schemas.microsoft.com/office/drawing/2014/main" val="20000"/>
                    </a:ext>
                  </a:extLst>
                </a:gridCol>
                <a:gridCol w="1148376">
                  <a:extLst>
                    <a:ext uri="{9D8B030D-6E8A-4147-A177-3AD203B41FA5}">
                      <a16:colId xmlns:a16="http://schemas.microsoft.com/office/drawing/2014/main" val="20001"/>
                    </a:ext>
                  </a:extLst>
                </a:gridCol>
                <a:gridCol w="1148376">
                  <a:extLst>
                    <a:ext uri="{9D8B030D-6E8A-4147-A177-3AD203B41FA5}">
                      <a16:colId xmlns:a16="http://schemas.microsoft.com/office/drawing/2014/main" val="582612526"/>
                    </a:ext>
                  </a:extLst>
                </a:gridCol>
                <a:gridCol w="1148376">
                  <a:extLst>
                    <a:ext uri="{9D8B030D-6E8A-4147-A177-3AD203B41FA5}">
                      <a16:colId xmlns:a16="http://schemas.microsoft.com/office/drawing/2014/main" val="3015430137"/>
                    </a:ext>
                  </a:extLst>
                </a:gridCol>
              </a:tblGrid>
              <a:tr h="2895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mj-ea"/>
                          <a:ea typeface="+mj-ea"/>
                          <a:cs typeface="+mn-cs"/>
                        </a:rPr>
                        <a:t>2018</a:t>
                      </a:r>
                      <a:r>
                        <a:rPr kumimoji="1" lang="ja-JP" altLang="en-US" sz="1200" b="1" kern="1200" dirty="0">
                          <a:solidFill>
                            <a:schemeClr val="bg1"/>
                          </a:solidFill>
                          <a:latin typeface="+mj-ea"/>
                          <a:ea typeface="+mj-ea"/>
                          <a:cs typeface="+mn-cs"/>
                        </a:rPr>
                        <a:t>年度</a:t>
                      </a: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a:latin typeface="+mj-lt"/>
                        </a:rPr>
                        <a:t>2019</a:t>
                      </a:r>
                      <a:r>
                        <a:rPr kumimoji="1" lang="ja-JP" altLang="en-US" sz="1200" dirty="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algn="ctr" defTabSz="914400" rtl="0" eaLnBrk="1" latinLnBrk="0" hangingPunct="1"/>
                      <a:r>
                        <a:rPr kumimoji="1" lang="en-US" altLang="ja-JP" sz="1200" b="1" kern="1200" dirty="0">
                          <a:solidFill>
                            <a:schemeClr val="lt1"/>
                          </a:solidFill>
                          <a:latin typeface="+mj-lt"/>
                          <a:ea typeface="+mn-ea"/>
                          <a:cs typeface="+mn-cs"/>
                        </a:rPr>
                        <a:t>2020</a:t>
                      </a:r>
                      <a:r>
                        <a:rPr kumimoji="1" lang="ja-JP" altLang="en-US" sz="1200" b="1" kern="1200" dirty="0">
                          <a:solidFill>
                            <a:schemeClr val="lt1"/>
                          </a:solidFill>
                          <a:latin typeface="+mj-lt"/>
                          <a:ea typeface="+mn-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algn="ctr" defTabSz="914400" rtl="0" eaLnBrk="1" latinLnBrk="0" hangingPunct="1"/>
                      <a:r>
                        <a:rPr kumimoji="1" lang="en-US" altLang="ja-JP" sz="1200" b="1" kern="1200" dirty="0">
                          <a:solidFill>
                            <a:schemeClr val="lt1"/>
                          </a:solidFill>
                          <a:latin typeface="+mj-lt"/>
                          <a:ea typeface="+mn-ea"/>
                          <a:cs typeface="+mn-cs"/>
                        </a:rPr>
                        <a:t>2021</a:t>
                      </a:r>
                      <a:r>
                        <a:rPr kumimoji="1" lang="ja-JP" altLang="en-US" sz="1200" b="1" kern="1200" dirty="0">
                          <a:solidFill>
                            <a:schemeClr val="lt1"/>
                          </a:solidFill>
                          <a:latin typeface="+mj-lt"/>
                          <a:ea typeface="+mn-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88863">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60" name="ホームベース 59"/>
          <p:cNvSpPr/>
          <p:nvPr/>
        </p:nvSpPr>
        <p:spPr>
          <a:xfrm>
            <a:off x="1921755" y="4064169"/>
            <a:ext cx="1579091" cy="41756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eiryo UI" panose="020B0604030504040204" pitchFamily="50" charset="-128"/>
                <a:ea typeface="Meiryo UI" panose="020B0604030504040204" pitchFamily="50" charset="-128"/>
              </a:rPr>
              <a:t>サービス開始</a:t>
            </a:r>
          </a:p>
        </p:txBody>
      </p:sp>
      <p:sp>
        <p:nvSpPr>
          <p:cNvPr id="61" name="ホームベース 60"/>
          <p:cNvSpPr/>
          <p:nvPr/>
        </p:nvSpPr>
        <p:spPr>
          <a:xfrm>
            <a:off x="269789" y="4066305"/>
            <a:ext cx="1638372" cy="4154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eiryo UI" panose="020B0604030504040204" pitchFamily="50" charset="-128"/>
                <a:ea typeface="Meiryo UI" panose="020B0604030504040204" pitchFamily="50" charset="-128"/>
              </a:rPr>
              <a:t>検討・準備</a:t>
            </a:r>
          </a:p>
        </p:txBody>
      </p:sp>
      <p:sp>
        <p:nvSpPr>
          <p:cNvPr id="62" name="正方形/長方形 61"/>
          <p:cNvSpPr/>
          <p:nvPr/>
        </p:nvSpPr>
        <p:spPr>
          <a:xfrm>
            <a:off x="217128" y="3333166"/>
            <a:ext cx="1098092" cy="350865"/>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65" name="テキスト ボックス 64"/>
          <p:cNvSpPr txBox="1"/>
          <p:nvPr/>
        </p:nvSpPr>
        <p:spPr>
          <a:xfrm>
            <a:off x="289136" y="947447"/>
            <a:ext cx="9488400" cy="139422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200" dirty="0" smtClean="0">
                <a:solidFill>
                  <a:prstClr val="black"/>
                </a:solidFill>
                <a:latin typeface="+mj-ea"/>
                <a:ea typeface="+mj-ea"/>
              </a:rPr>
              <a:t>【</a:t>
            </a:r>
            <a:r>
              <a:rPr lang="ja-JP" altLang="en-US" sz="1200" dirty="0" smtClean="0">
                <a:solidFill>
                  <a:prstClr val="black"/>
                </a:solidFill>
                <a:latin typeface="+mj-ea"/>
                <a:ea typeface="+mj-ea"/>
              </a:rPr>
              <a:t>めざす姿</a:t>
            </a:r>
            <a:r>
              <a:rPr lang="en-US" altLang="ja-JP" sz="1200" dirty="0">
                <a:solidFill>
                  <a:prstClr val="black"/>
                </a:solidFill>
                <a:latin typeface="+mj-ea"/>
                <a:ea typeface="+mj-ea"/>
              </a:rPr>
              <a:t>】</a:t>
            </a:r>
          </a:p>
          <a:p>
            <a:pPr marL="171450" indent="-171450">
              <a:buFont typeface="Arial" panose="020B0604020202020204" pitchFamily="34" charset="0"/>
              <a:buChar char="•"/>
            </a:pPr>
            <a:r>
              <a:rPr lang="ja-JP" altLang="en-US" sz="1200" dirty="0">
                <a:solidFill>
                  <a:prstClr val="black"/>
                </a:solidFill>
                <a:latin typeface="+mj-ea"/>
                <a:ea typeface="+mj-ea"/>
              </a:rPr>
              <a:t>「行政への申請・手続きのオンライン化」の</a:t>
            </a:r>
            <a:r>
              <a:rPr lang="ja-JP" altLang="en-US" sz="1200" dirty="0">
                <a:solidFill>
                  <a:schemeClr val="tx1"/>
                </a:solidFill>
                <a:latin typeface="+mj-ea"/>
                <a:ea typeface="+mj-ea"/>
              </a:rPr>
              <a:t>取組の</a:t>
            </a:r>
            <a:r>
              <a:rPr lang="ja-JP" altLang="en-US" sz="1200" dirty="0">
                <a:solidFill>
                  <a:prstClr val="black"/>
                </a:solidFill>
                <a:latin typeface="+mj-ea"/>
                <a:ea typeface="+mj-ea"/>
              </a:rPr>
              <a:t>一環として、政府が運営する「ぴったりサービス</a:t>
            </a:r>
            <a:r>
              <a:rPr lang="en-US" altLang="ja-JP" sz="1200" dirty="0">
                <a:solidFill>
                  <a:prstClr val="black"/>
                </a:solidFill>
                <a:latin typeface="+mj-ea"/>
                <a:ea typeface="+mj-ea"/>
              </a:rPr>
              <a:t>※</a:t>
            </a:r>
            <a:r>
              <a:rPr lang="ja-JP" altLang="en-US" sz="1200" dirty="0">
                <a:solidFill>
                  <a:prstClr val="black"/>
                </a:solidFill>
                <a:latin typeface="+mj-ea"/>
                <a:ea typeface="+mj-ea"/>
              </a:rPr>
              <a:t>」を利用して、児童手当にかかるオンライン申請を実現する。</a:t>
            </a:r>
          </a:p>
          <a:p>
            <a:r>
              <a:rPr lang="ja-JP" altLang="en-US" sz="1100" dirty="0">
                <a:solidFill>
                  <a:prstClr val="black"/>
                </a:solidFill>
                <a:latin typeface="+mj-ea"/>
                <a:ea typeface="+mj-ea"/>
              </a:rPr>
              <a:t>　</a:t>
            </a:r>
            <a:r>
              <a:rPr lang="en-US" altLang="ja-JP" sz="1100" dirty="0">
                <a:solidFill>
                  <a:prstClr val="black"/>
                </a:solidFill>
                <a:latin typeface="+mj-ea"/>
                <a:ea typeface="+mj-ea"/>
              </a:rPr>
              <a:t>※</a:t>
            </a:r>
            <a:r>
              <a:rPr lang="ja-JP" altLang="en-US" sz="1100" dirty="0">
                <a:solidFill>
                  <a:prstClr val="black"/>
                </a:solidFill>
                <a:latin typeface="+mj-ea"/>
                <a:ea typeface="+mj-ea"/>
              </a:rPr>
              <a:t>「ぴったりサービス」とは・・・マイナンバーのマイナポータルサービスのことで、子育てに関する手続をはじめとする各市区町村のサービス</a:t>
            </a:r>
            <a:endParaRPr lang="en-US" altLang="ja-JP" sz="1100" dirty="0">
              <a:solidFill>
                <a:prstClr val="black"/>
              </a:solidFill>
              <a:latin typeface="+mj-ea"/>
              <a:ea typeface="+mj-ea"/>
            </a:endParaRPr>
          </a:p>
          <a:p>
            <a:r>
              <a:rPr lang="ja-JP" altLang="en-US" sz="1100" dirty="0">
                <a:solidFill>
                  <a:prstClr val="black"/>
                </a:solidFill>
                <a:latin typeface="+mj-ea"/>
                <a:ea typeface="+mj-ea"/>
              </a:rPr>
              <a:t>　の検索、申請をオンライン上で行うことができるサービス</a:t>
            </a:r>
            <a:endParaRPr lang="ja-JP" altLang="en-US" sz="1200" dirty="0">
              <a:solidFill>
                <a:schemeClr val="tx1"/>
              </a:solidFill>
              <a:latin typeface="+mj-ea"/>
              <a:ea typeface="+mj-ea"/>
            </a:endParaRPr>
          </a:p>
        </p:txBody>
      </p:sp>
      <p:sp>
        <p:nvSpPr>
          <p:cNvPr id="33" name="角丸四角形 32"/>
          <p:cNvSpPr/>
          <p:nvPr/>
        </p:nvSpPr>
        <p:spPr bwMode="auto">
          <a:xfrm>
            <a:off x="5034260" y="4061534"/>
            <a:ext cx="4494288" cy="2329148"/>
          </a:xfrm>
          <a:prstGeom prst="roundRect">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取組効果と今後の課題</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itchFamily="50" charset="-128"/>
            </a:endParaRPr>
          </a:p>
          <a:p>
            <a:pPr marL="171450" marR="0" lvl="0" indent="-171450" algn="l" defTabSz="914400" rtl="0" eaLnBrk="1" fontAlgn="base" latinLnBrk="0" hangingPunct="1">
              <a:lnSpc>
                <a:spcPct val="140000"/>
              </a:lnSpc>
              <a:spcBef>
                <a:spcPct val="10000"/>
              </a:spcBef>
              <a:spcAft>
                <a:spcPct val="0"/>
              </a:spcAft>
              <a:buClrTx/>
              <a:buSzTx/>
              <a:buFont typeface="Arial" panose="020B0604020202020204" pitchFamily="34" charset="0"/>
              <a:buChar char="•"/>
              <a:tabLst/>
              <a:defRPr/>
            </a:pPr>
            <a:r>
              <a:rPr lang="ja-JP" altLang="en-US" sz="1200" noProof="0" dirty="0">
                <a:solidFill>
                  <a:schemeClr val="tx1"/>
                </a:solidFill>
                <a:latin typeface="メイリオ" panose="020B0604030504040204" pitchFamily="50" charset="-128"/>
                <a:ea typeface="メイリオ" panose="020B0604030504040204" pitchFamily="50" charset="-128"/>
                <a:cs typeface="メイリオ" pitchFamily="50" charset="-128"/>
              </a:rPr>
              <a:t>オンライン申請が可能となったことで市民が直接区役所等に来庁しなくても児童手当に係る申請が可能となり、市民の利便性が向上した。</a:t>
            </a:r>
            <a:endParaRPr lang="en-US" altLang="ja-JP" sz="1200" noProof="0" dirty="0">
              <a:solidFill>
                <a:schemeClr val="tx1"/>
              </a:solidFill>
              <a:latin typeface="メイリオ" panose="020B0604030504040204" pitchFamily="50" charset="-128"/>
              <a:ea typeface="メイリオ" panose="020B0604030504040204" pitchFamily="50" charset="-128"/>
              <a:cs typeface="メイリオ" pitchFamily="50" charset="-128"/>
            </a:endParaRPr>
          </a:p>
          <a:p>
            <a:pPr marL="171450" marR="0" lvl="0" indent="-171450" algn="l" defTabSz="914400" rtl="0" eaLnBrk="1" fontAlgn="base" latinLnBrk="0" hangingPunct="1">
              <a:lnSpc>
                <a:spcPct val="140000"/>
              </a:lnSpc>
              <a:spcBef>
                <a:spcPct val="10000"/>
              </a:spcBef>
              <a:spcAft>
                <a:spcPct val="0"/>
              </a:spcAft>
              <a:buClrTx/>
              <a:buSzTx/>
              <a:buFont typeface="Arial" panose="020B0604020202020204" pitchFamily="34" charset="0"/>
              <a:buChar char="•"/>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itchFamily="50" charset="-128"/>
              </a:rPr>
              <a:t>一方、オンライン申請件数が少なく、利用者に十分認知されていないと考えられる。今後は、</a:t>
            </a:r>
            <a:r>
              <a:rPr lang="en-US" altLang="ja-JP" sz="1200" dirty="0">
                <a:solidFill>
                  <a:schemeClr val="tx1"/>
                </a:solidFill>
                <a:latin typeface="メイリオ" panose="020B0604030504040204" pitchFamily="50" charset="-128"/>
                <a:ea typeface="メイリオ" panose="020B0604030504040204" pitchFamily="50" charset="-128"/>
                <a:cs typeface="メイリオ" pitchFamily="50" charset="-128"/>
              </a:rPr>
              <a:t>2021</a:t>
            </a:r>
            <a:r>
              <a:rPr lang="ja-JP" altLang="en-US" sz="1200" dirty="0">
                <a:solidFill>
                  <a:schemeClr val="tx1"/>
                </a:solidFill>
                <a:latin typeface="メイリオ" panose="020B0604030504040204" pitchFamily="50" charset="-128"/>
                <a:ea typeface="メイリオ" panose="020B0604030504040204" pitchFamily="50" charset="-128"/>
                <a:cs typeface="メイリオ" pitchFamily="50" charset="-128"/>
              </a:rPr>
              <a:t>年２月から本市行政オンラインシステムへ移行し、更に利用者にわかりやすく、利便性が向上できるように取組を進めていく。</a:t>
            </a:r>
            <a:endParaRPr lang="en-US" altLang="ja-JP" sz="1200" noProof="0" dirty="0">
              <a:solidFill>
                <a:schemeClr val="tx1"/>
              </a:solidFill>
              <a:latin typeface="メイリオ" panose="020B0604030504040204" pitchFamily="50" charset="-128"/>
              <a:ea typeface="メイリオ" panose="020B0604030504040204" pitchFamily="50" charset="-128"/>
              <a:cs typeface="メイリオ" pitchFamily="50" charset="-128"/>
            </a:endParaRPr>
          </a:p>
        </p:txBody>
      </p:sp>
      <p:sp>
        <p:nvSpPr>
          <p:cNvPr id="36" name="ホームベース 35"/>
          <p:cNvSpPr/>
          <p:nvPr/>
        </p:nvSpPr>
        <p:spPr>
          <a:xfrm>
            <a:off x="3514441" y="4061534"/>
            <a:ext cx="1263018" cy="42135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eiryo UI" panose="020B0604030504040204" pitchFamily="50" charset="-128"/>
                <a:ea typeface="Meiryo UI" panose="020B0604030504040204" pitchFamily="50" charset="-128"/>
              </a:rPr>
              <a:t>行政オンライン</a:t>
            </a:r>
            <a:endParaRPr lang="en-US" altLang="ja-JP" sz="1050" dirty="0">
              <a:solidFill>
                <a:srgbClr val="000000"/>
              </a:solidFill>
              <a:latin typeface="Meiryo UI" panose="020B0604030504040204" pitchFamily="50" charset="-128"/>
              <a:ea typeface="Meiryo UI" panose="020B0604030504040204" pitchFamily="50" charset="-128"/>
            </a:endParaRPr>
          </a:p>
          <a:p>
            <a:pPr algn="ctr">
              <a:lnSpc>
                <a:spcPct val="100000"/>
              </a:lnSpc>
            </a:pPr>
            <a:r>
              <a:rPr lang="ja-JP" altLang="en-US" sz="1050" dirty="0">
                <a:solidFill>
                  <a:srgbClr val="000000"/>
                </a:solidFill>
                <a:latin typeface="Meiryo UI" panose="020B0604030504040204" pitchFamily="50" charset="-128"/>
                <a:ea typeface="Meiryo UI" panose="020B0604030504040204" pitchFamily="50" charset="-128"/>
              </a:rPr>
              <a:t>システムへ移行</a:t>
            </a:r>
          </a:p>
        </p:txBody>
      </p:sp>
      <p:pic>
        <p:nvPicPr>
          <p:cNvPr id="2" name="図 1"/>
          <p:cNvPicPr>
            <a:picLocks noChangeAspect="1"/>
          </p:cNvPicPr>
          <p:nvPr/>
        </p:nvPicPr>
        <p:blipFill>
          <a:blip r:embed="rId2"/>
          <a:stretch>
            <a:fillRect/>
          </a:stretch>
        </p:blipFill>
        <p:spPr>
          <a:xfrm>
            <a:off x="337023" y="2400753"/>
            <a:ext cx="5127180" cy="1164437"/>
          </a:xfrm>
          <a:prstGeom prst="rect">
            <a:avLst/>
          </a:prstGeom>
        </p:spPr>
      </p:pic>
    </p:spTree>
    <p:extLst>
      <p:ext uri="{BB962C8B-B14F-4D97-AF65-F5344CB8AC3E}">
        <p14:creationId xmlns:p14="http://schemas.microsoft.com/office/powerpoint/2010/main" val="310311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bwMode="auto">
          <a:xfrm>
            <a:off x="269788" y="4726471"/>
            <a:ext cx="4000646" cy="1838158"/>
          </a:xfrm>
          <a:prstGeom prst="roundRect">
            <a:avLst/>
          </a:prstGeom>
          <a:solidFill>
            <a:schemeClr val="accent6">
              <a:lumMod val="20000"/>
              <a:lumOff val="80000"/>
            </a:schemeClr>
          </a:solidFill>
          <a:ln/>
        </p:spPr>
        <p:style>
          <a:lnRef idx="3">
            <a:schemeClr val="lt1"/>
          </a:lnRef>
          <a:fillRef idx="1">
            <a:schemeClr val="accent1"/>
          </a:fillRef>
          <a:effectRef idx="1">
            <a:schemeClr val="accent1"/>
          </a:effectRef>
          <a:fontRef idx="minor">
            <a:schemeClr val="lt1"/>
          </a:fontRef>
        </p:style>
        <p:txBody>
          <a:bodyPr vert="horz" wrap="square" lIns="72000" tIns="36000" rIns="0" bIns="0" numCol="1" rtlCol="0" anchor="t" anchorCtr="0" compatLnSpc="1">
            <a:prstTxWarp prst="textNoShape">
              <a:avLst/>
            </a:prstTxWarp>
            <a:spAutoFit/>
          </a:bodyPr>
          <a:lstStyle/>
          <a:p>
            <a:pPr lvl="0">
              <a:defRPr/>
            </a:pPr>
            <a:r>
              <a:rPr lang="en-US" altLang="ja-JP" sz="1200" dirty="0">
                <a:solidFill>
                  <a:srgbClr val="000000"/>
                </a:solidFill>
                <a:latin typeface="メイリオ" panose="020B0604030504040204" pitchFamily="50" charset="-128"/>
                <a:ea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cs typeface="メイリオ" pitchFamily="50" charset="-128"/>
              </a:rPr>
              <a:t>取組実績</a:t>
            </a:r>
            <a:r>
              <a:rPr lang="en-US" altLang="ja-JP" sz="1200" dirty="0">
                <a:solidFill>
                  <a:srgbClr val="000000"/>
                </a:solidFill>
                <a:latin typeface="メイリオ" panose="020B0604030504040204" pitchFamily="50" charset="-128"/>
                <a:ea typeface="メイリオ" panose="020B0604030504040204" pitchFamily="50" charset="-128"/>
              </a:rPr>
              <a:t>】</a:t>
            </a:r>
          </a:p>
          <a:p>
            <a:pPr marL="171450" lvl="0" indent="-171450">
              <a:buFont typeface="Arial" panose="020B0604020202020204" pitchFamily="34" charset="0"/>
              <a:buChar char="•"/>
              <a:defRPr/>
            </a:pPr>
            <a:r>
              <a:rPr lang="en-US" altLang="ja-JP" sz="1200" dirty="0">
                <a:solidFill>
                  <a:srgbClr val="000000"/>
                </a:solidFill>
                <a:latin typeface="メイリオ" panose="020B0604030504040204" pitchFamily="50" charset="-128"/>
                <a:ea typeface="メイリオ" panose="020B0604030504040204" pitchFamily="50" charset="-128"/>
                <a:cs typeface="メイリオ" pitchFamily="50" charset="-128"/>
              </a:rPr>
              <a:t>24</a:t>
            </a:r>
            <a:r>
              <a:rPr lang="ja-JP" altLang="en-US" sz="1200" dirty="0">
                <a:solidFill>
                  <a:srgbClr val="000000"/>
                </a:solidFill>
                <a:latin typeface="メイリオ" panose="020B0604030504040204" pitchFamily="50" charset="-128"/>
                <a:ea typeface="メイリオ" panose="020B0604030504040204" pitchFamily="50" charset="-128"/>
                <a:cs typeface="メイリオ" pitchFamily="50" charset="-128"/>
              </a:rPr>
              <a:t>時間</a:t>
            </a:r>
            <a:r>
              <a:rPr lang="en-US" altLang="ja-JP" sz="1200" dirty="0">
                <a:solidFill>
                  <a:srgbClr val="000000"/>
                </a:solidFill>
                <a:latin typeface="メイリオ" panose="020B0604030504040204" pitchFamily="50" charset="-128"/>
                <a:ea typeface="メイリオ" panose="020B0604030504040204" pitchFamily="50" charset="-128"/>
                <a:cs typeface="メイリオ" pitchFamily="50" charset="-128"/>
              </a:rPr>
              <a:t>365</a:t>
            </a:r>
            <a:r>
              <a:rPr lang="ja-JP" altLang="en-US" sz="1200" dirty="0">
                <a:solidFill>
                  <a:srgbClr val="000000"/>
                </a:solidFill>
                <a:latin typeface="メイリオ" panose="020B0604030504040204" pitchFamily="50" charset="-128"/>
                <a:ea typeface="メイリオ" panose="020B0604030504040204" pitchFamily="50" charset="-128"/>
                <a:cs typeface="メイリオ" pitchFamily="50" charset="-128"/>
              </a:rPr>
              <a:t>日受付可能なインターネットによる粗大ごみ収集申込受付を</a:t>
            </a:r>
            <a:r>
              <a:rPr lang="en-US" altLang="ja-JP" sz="1200" dirty="0">
                <a:solidFill>
                  <a:srgbClr val="000000"/>
                </a:solidFill>
                <a:latin typeface="メイリオ" panose="020B0604030504040204" pitchFamily="50" charset="-128"/>
                <a:ea typeface="メイリオ" panose="020B0604030504040204" pitchFamily="50" charset="-128"/>
                <a:cs typeface="メイリオ" pitchFamily="50" charset="-128"/>
              </a:rPr>
              <a:t>2019</a:t>
            </a:r>
            <a:r>
              <a:rPr lang="ja-JP" altLang="en-US" sz="1200" dirty="0">
                <a:solidFill>
                  <a:srgbClr val="000000"/>
                </a:solidFill>
                <a:latin typeface="メイリオ" panose="020B0604030504040204" pitchFamily="50" charset="-128"/>
                <a:ea typeface="メイリオ" panose="020B0604030504040204" pitchFamily="50" charset="-128"/>
                <a:cs typeface="メイリオ" pitchFamily="50" charset="-128"/>
              </a:rPr>
              <a:t>年３月から開始した。</a:t>
            </a:r>
            <a:endParaRPr lang="en-US" altLang="ja-JP" sz="1200" dirty="0">
              <a:solidFill>
                <a:srgbClr val="000000"/>
              </a:solidFill>
              <a:latin typeface="メイリオ" panose="020B0604030504040204" pitchFamily="50" charset="-128"/>
              <a:ea typeface="メイリオ" panose="020B0604030504040204" pitchFamily="50" charset="-128"/>
              <a:cs typeface="メイリオ" pitchFamily="50" charset="-128"/>
            </a:endParaRPr>
          </a:p>
          <a:p>
            <a:pPr marL="171450" lvl="0" indent="-171450">
              <a:buFont typeface="Arial" panose="020B0604020202020204" pitchFamily="34" charset="0"/>
              <a:buChar char="•"/>
              <a:defRPr/>
            </a:pPr>
            <a:r>
              <a:rPr lang="ja-JP" altLang="en-US" sz="1200" dirty="0">
                <a:solidFill>
                  <a:srgbClr val="000000"/>
                </a:solidFill>
                <a:latin typeface="メイリオ" panose="020B0604030504040204" pitchFamily="50" charset="-128"/>
                <a:ea typeface="メイリオ" panose="020B0604030504040204" pitchFamily="50" charset="-128"/>
                <a:cs typeface="メイリオ" pitchFamily="50" charset="-128"/>
              </a:rPr>
              <a:t>粗大ごみ収集におけるオンライン申込の割合</a:t>
            </a:r>
            <a:endParaRPr lang="en-US" altLang="ja-JP" sz="1200" dirty="0">
              <a:solidFill>
                <a:srgbClr val="000000"/>
              </a:solidFill>
              <a:latin typeface="メイリオ" panose="020B0604030504040204" pitchFamily="50" charset="-128"/>
              <a:ea typeface="メイリオ" panose="020B0604030504040204" pitchFamily="50" charset="-128"/>
              <a:cs typeface="メイリオ" pitchFamily="50" charset="-128"/>
            </a:endParaRPr>
          </a:p>
          <a:p>
            <a:pPr lvl="0">
              <a:defRPr/>
            </a:pPr>
            <a:r>
              <a:rPr lang="ja-JP" altLang="en-US" sz="1200" dirty="0">
                <a:solidFill>
                  <a:srgbClr val="000000"/>
                </a:solidFill>
                <a:latin typeface="メイリオ" panose="020B0604030504040204" pitchFamily="50" charset="-128"/>
                <a:ea typeface="メイリオ" panose="020B0604030504040204" pitchFamily="50" charset="-128"/>
                <a:cs typeface="メイリオ" pitchFamily="50" charset="-128"/>
              </a:rPr>
              <a:t>　（目標）開始から</a:t>
            </a:r>
            <a:r>
              <a:rPr lang="en-US" altLang="ja-JP" sz="1200" dirty="0">
                <a:solidFill>
                  <a:srgbClr val="000000"/>
                </a:solidFill>
                <a:latin typeface="メイリオ" panose="020B0604030504040204" pitchFamily="50" charset="-128"/>
                <a:ea typeface="メイリオ" panose="020B0604030504040204" pitchFamily="50" charset="-128"/>
                <a:cs typeface="メイリオ" pitchFamily="50" charset="-128"/>
              </a:rPr>
              <a:t>10</a:t>
            </a:r>
            <a:r>
              <a:rPr lang="ja-JP" altLang="en-US" sz="1200" dirty="0">
                <a:solidFill>
                  <a:srgbClr val="000000"/>
                </a:solidFill>
                <a:latin typeface="メイリオ" panose="020B0604030504040204" pitchFamily="50" charset="-128"/>
                <a:ea typeface="メイリオ" panose="020B0604030504040204" pitchFamily="50" charset="-128"/>
                <a:cs typeface="メイリオ" pitchFamily="50" charset="-128"/>
              </a:rPr>
              <a:t>年後までに</a:t>
            </a:r>
            <a:r>
              <a:rPr lang="en-US" altLang="ja-JP" sz="1200" dirty="0">
                <a:solidFill>
                  <a:srgbClr val="000000"/>
                </a:solidFill>
                <a:latin typeface="メイリオ" panose="020B0604030504040204" pitchFamily="50" charset="-128"/>
                <a:ea typeface="メイリオ" panose="020B0604030504040204" pitchFamily="50" charset="-128"/>
                <a:cs typeface="メイリオ" pitchFamily="50" charset="-128"/>
              </a:rPr>
              <a:t>30</a:t>
            </a:r>
            <a:r>
              <a:rPr lang="ja-JP" altLang="en-US" sz="1200" dirty="0">
                <a:solidFill>
                  <a:srgbClr val="000000"/>
                </a:solidFill>
                <a:latin typeface="メイリオ" panose="020B0604030504040204" pitchFamily="50" charset="-128"/>
                <a:ea typeface="メイリオ" panose="020B0604030504040204" pitchFamily="50" charset="-128"/>
                <a:cs typeface="メイリオ" pitchFamily="50" charset="-128"/>
              </a:rPr>
              <a:t>％</a:t>
            </a:r>
            <a:endParaRPr lang="en-US" altLang="ja-JP" sz="1200" dirty="0">
              <a:solidFill>
                <a:srgbClr val="000000"/>
              </a:solidFill>
              <a:latin typeface="メイリオ" panose="020B0604030504040204" pitchFamily="50" charset="-128"/>
              <a:ea typeface="メイリオ" panose="020B0604030504040204" pitchFamily="50" charset="-128"/>
              <a:cs typeface="メイリオ" pitchFamily="50" charset="-128"/>
            </a:endParaRPr>
          </a:p>
          <a:p>
            <a:pPr lvl="0">
              <a:defRPr/>
            </a:pPr>
            <a:r>
              <a:rPr lang="ja-JP" altLang="en-US" sz="1200" dirty="0">
                <a:solidFill>
                  <a:srgbClr val="000000"/>
                </a:solidFill>
                <a:latin typeface="メイリオ" panose="020B0604030504040204" pitchFamily="50" charset="-128"/>
                <a:ea typeface="メイリオ" panose="020B0604030504040204" pitchFamily="50" charset="-128"/>
                <a:cs typeface="メイリオ" pitchFamily="50" charset="-128"/>
              </a:rPr>
              <a:t>　（実績）</a:t>
            </a:r>
            <a:r>
              <a:rPr lang="en-US" altLang="ja-JP" sz="1200" dirty="0" smtClean="0">
                <a:solidFill>
                  <a:srgbClr val="000000"/>
                </a:solidFill>
                <a:latin typeface="メイリオ" panose="020B0604030504040204" pitchFamily="50" charset="-128"/>
                <a:ea typeface="メイリオ" panose="020B0604030504040204" pitchFamily="50" charset="-128"/>
                <a:cs typeface="メイリオ" pitchFamily="50" charset="-128"/>
              </a:rPr>
              <a:t>2021</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itchFamily="50" charset="-128"/>
              </a:rPr>
              <a:t>年</a:t>
            </a:r>
            <a:r>
              <a:rPr lang="en-US" altLang="ja-JP" sz="1200" dirty="0" smtClean="0">
                <a:solidFill>
                  <a:srgbClr val="000000"/>
                </a:solidFill>
                <a:latin typeface="メイリオ" panose="020B0604030504040204" pitchFamily="50" charset="-128"/>
                <a:ea typeface="メイリオ" panose="020B0604030504040204" pitchFamily="50" charset="-128"/>
                <a:cs typeface="メイリオ" pitchFamily="50" charset="-128"/>
              </a:rPr>
              <a:t>1</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itchFamily="50" charset="-128"/>
              </a:rPr>
              <a:t>月末</a:t>
            </a:r>
            <a:r>
              <a:rPr lang="ja-JP" altLang="en-US" sz="1200" dirty="0">
                <a:solidFill>
                  <a:srgbClr val="000000"/>
                </a:solidFill>
                <a:latin typeface="メイリオ" panose="020B0604030504040204" pitchFamily="50" charset="-128"/>
                <a:ea typeface="メイリオ" panose="020B0604030504040204" pitchFamily="50" charset="-128"/>
                <a:cs typeface="メイリオ" pitchFamily="50" charset="-128"/>
              </a:rPr>
              <a:t>時点</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itchFamily="50" charset="-128"/>
              </a:rPr>
              <a:t> </a:t>
            </a:r>
            <a:r>
              <a:rPr lang="ja-JP" altLang="en-US" sz="1200" dirty="0">
                <a:solidFill>
                  <a:srgbClr val="000000"/>
                </a:solidFill>
                <a:latin typeface="メイリオ" panose="020B0604030504040204" pitchFamily="50" charset="-128"/>
                <a:ea typeface="メイリオ" panose="020B0604030504040204" pitchFamily="50" charset="-128"/>
                <a:cs typeface="メイリオ" pitchFamily="50" charset="-128"/>
              </a:rPr>
              <a:t>　約</a:t>
            </a:r>
            <a:r>
              <a:rPr lang="en-US" altLang="ja-JP" sz="1200" dirty="0" smtClean="0">
                <a:solidFill>
                  <a:srgbClr val="000000"/>
                </a:solidFill>
                <a:latin typeface="メイリオ" panose="020B0604030504040204" pitchFamily="50" charset="-128"/>
                <a:ea typeface="メイリオ" panose="020B0604030504040204" pitchFamily="50" charset="-128"/>
                <a:cs typeface="メイリオ" pitchFamily="50" charset="-128"/>
              </a:rPr>
              <a:t>58%</a:t>
            </a:r>
            <a:endParaRPr lang="en-US" altLang="ja-JP" sz="1200" dirty="0">
              <a:solidFill>
                <a:srgbClr val="000000"/>
              </a:solidFill>
              <a:latin typeface="メイリオ" panose="020B0604030504040204" pitchFamily="50" charset="-128"/>
              <a:ea typeface="メイリオ" panose="020B0604030504040204" pitchFamily="50" charset="-128"/>
              <a:cs typeface="メイリオ" pitchFamily="50" charset="-128"/>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6</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手続における情報通信技術の利用</a:t>
            </a:r>
          </a:p>
        </p:txBody>
      </p:sp>
      <p:sp>
        <p:nvSpPr>
          <p:cNvPr id="20" name="Shape 128"/>
          <p:cNvSpPr/>
          <p:nvPr/>
        </p:nvSpPr>
        <p:spPr>
          <a:xfrm>
            <a:off x="269788" y="742086"/>
            <a:ext cx="8895680"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「粗大ごみ」収集のインターネット申込みの開始</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69788" y="1087161"/>
            <a:ext cx="9568222" cy="144039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200" dirty="0" smtClean="0">
                <a:solidFill>
                  <a:prstClr val="black"/>
                </a:solidFill>
                <a:latin typeface="メイリオ"/>
                <a:ea typeface="メイリオ"/>
              </a:rPr>
              <a:t>【</a:t>
            </a:r>
            <a:r>
              <a:rPr lang="ja-JP" altLang="en-US" sz="1200" dirty="0" smtClean="0">
                <a:solidFill>
                  <a:schemeClr val="tx1"/>
                </a:solidFill>
                <a:latin typeface="メイリオ"/>
                <a:ea typeface="メイリオ"/>
              </a:rPr>
              <a:t>めざす</a:t>
            </a:r>
            <a:r>
              <a:rPr lang="ja-JP" altLang="en-US" sz="1200" dirty="0" smtClean="0">
                <a:solidFill>
                  <a:prstClr val="black"/>
                </a:solidFill>
                <a:latin typeface="メイリオ"/>
                <a:ea typeface="メイリオ"/>
              </a:rPr>
              <a:t>姿</a:t>
            </a:r>
            <a:r>
              <a:rPr lang="en-US" altLang="ja-JP" sz="1200" dirty="0">
                <a:solidFill>
                  <a:prstClr val="black"/>
                </a:solidFill>
                <a:latin typeface="メイリオ"/>
                <a:ea typeface="メイリオ"/>
              </a:rPr>
              <a:t>】</a:t>
            </a:r>
          </a:p>
          <a:p>
            <a:pPr marL="171450" indent="-171450">
              <a:buFont typeface="Arial" panose="020B0604020202020204" pitchFamily="34" charset="0"/>
              <a:buChar char="•"/>
            </a:pPr>
            <a:r>
              <a:rPr lang="ja-JP" altLang="en-US" sz="1200" dirty="0">
                <a:solidFill>
                  <a:prstClr val="black"/>
                </a:solidFill>
                <a:latin typeface="メイリオ"/>
                <a:ea typeface="メイリオ"/>
              </a:rPr>
              <a:t>家庭から排出される粗大ごみの収集について、ごみの減量と適正処理、まちの美観保持等を目的として、電話等による申込制（申告制）でのみ実施しており、受付が平日及び土曜日</a:t>
            </a:r>
            <a:r>
              <a:rPr lang="ja-JP" altLang="en-US" sz="1200" dirty="0">
                <a:solidFill>
                  <a:schemeClr val="tx1"/>
                </a:solidFill>
                <a:latin typeface="メイリオ"/>
                <a:ea typeface="メイリオ"/>
              </a:rPr>
              <a:t>（祝日も受付）の９時～</a:t>
            </a:r>
            <a:r>
              <a:rPr lang="en-US" altLang="ja-JP" sz="1200" dirty="0">
                <a:solidFill>
                  <a:schemeClr val="tx1"/>
                </a:solidFill>
                <a:latin typeface="メイリオ"/>
                <a:ea typeface="メイリオ"/>
              </a:rPr>
              <a:t>17</a:t>
            </a:r>
            <a:r>
              <a:rPr lang="ja-JP" altLang="en-US" sz="1200" dirty="0">
                <a:solidFill>
                  <a:schemeClr val="tx1"/>
                </a:solidFill>
                <a:latin typeface="メイリオ"/>
                <a:ea typeface="メイリオ"/>
              </a:rPr>
              <a:t>時までであり、申込みの電話が殺到した際には電話がつながりにくい状況にある。電話受付に加えて、新たにインターネット申込みを導入することにより、</a:t>
            </a:r>
            <a:r>
              <a:rPr lang="en-US" altLang="ja-JP" sz="1200" dirty="0">
                <a:solidFill>
                  <a:schemeClr val="tx1"/>
                </a:solidFill>
                <a:latin typeface="メイリオ"/>
                <a:ea typeface="メイリオ"/>
              </a:rPr>
              <a:t>24</a:t>
            </a:r>
            <a:r>
              <a:rPr lang="ja-JP" altLang="en-US" sz="1200" dirty="0">
                <a:solidFill>
                  <a:schemeClr val="tx1"/>
                </a:solidFill>
                <a:latin typeface="メイリオ"/>
                <a:ea typeface="メイリオ"/>
              </a:rPr>
              <a:t>時間</a:t>
            </a:r>
            <a:r>
              <a:rPr lang="en-US" altLang="ja-JP" sz="1200" dirty="0">
                <a:solidFill>
                  <a:schemeClr val="tx1"/>
                </a:solidFill>
                <a:latin typeface="メイリオ"/>
                <a:ea typeface="メイリオ"/>
              </a:rPr>
              <a:t>365</a:t>
            </a:r>
            <a:r>
              <a:rPr lang="ja-JP" altLang="en-US" sz="1200" dirty="0">
                <a:solidFill>
                  <a:schemeClr val="tx1"/>
                </a:solidFill>
                <a:latin typeface="メイリオ"/>
                <a:ea typeface="メイリオ"/>
              </a:rPr>
              <a:t>日の申込み受付を可能とし利便性の向上を図る。</a:t>
            </a:r>
            <a:endParaRPr lang="en-US" altLang="ja-JP" sz="1200" dirty="0">
              <a:solidFill>
                <a:schemeClr val="tx1"/>
              </a:solidFill>
              <a:latin typeface="メイリオ"/>
              <a:ea typeface="メイリオ"/>
            </a:endParaRPr>
          </a:p>
        </p:txBody>
      </p:sp>
      <p:sp>
        <p:nvSpPr>
          <p:cNvPr id="22" name="正方形/長方形 21"/>
          <p:cNvSpPr/>
          <p:nvPr/>
        </p:nvSpPr>
        <p:spPr>
          <a:xfrm>
            <a:off x="5432991" y="2645274"/>
            <a:ext cx="1431004" cy="350865"/>
          </a:xfrm>
          <a:prstGeom prst="rect">
            <a:avLst/>
          </a:prstGeom>
        </p:spPr>
        <p:txBody>
          <a:bodyPr wrap="square">
            <a:spAutoFit/>
          </a:bodyPr>
          <a:lstStyle/>
          <a:p>
            <a:r>
              <a:rPr lang="en-US" altLang="ja-JP" sz="1200" dirty="0">
                <a:solidFill>
                  <a:srgbClr val="000000"/>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スケジュール</a:t>
            </a:r>
            <a:r>
              <a:rPr lang="en-US" altLang="ja-JP" sz="1200" dirty="0">
                <a:solidFill>
                  <a:srgbClr val="000000"/>
                </a:solidFill>
                <a:latin typeface="Meiryo UI" panose="020B0604030504040204" pitchFamily="50" charset="-128"/>
                <a:ea typeface="Meiryo UI" panose="020B0604030504040204" pitchFamily="50" charset="-128"/>
              </a:rPr>
              <a:t>】</a:t>
            </a:r>
          </a:p>
        </p:txBody>
      </p:sp>
      <p:graphicFrame>
        <p:nvGraphicFramePr>
          <p:cNvPr id="25" name="表 24"/>
          <p:cNvGraphicFramePr>
            <a:graphicFrameLocks noGrp="1"/>
          </p:cNvGraphicFramePr>
          <p:nvPr>
            <p:extLst>
              <p:ext uri="{D42A27DB-BD31-4B8C-83A1-F6EECF244321}">
                <p14:modId xmlns:p14="http://schemas.microsoft.com/office/powerpoint/2010/main" val="250943739"/>
              </p:ext>
            </p:extLst>
          </p:nvPr>
        </p:nvGraphicFramePr>
        <p:xfrm>
          <a:off x="5432991" y="3027904"/>
          <a:ext cx="4094598" cy="993937"/>
        </p:xfrm>
        <a:graphic>
          <a:graphicData uri="http://schemas.openxmlformats.org/drawingml/2006/table">
            <a:tbl>
              <a:tblPr firstRow="1" bandRow="1"/>
              <a:tblGrid>
                <a:gridCol w="2041199">
                  <a:extLst>
                    <a:ext uri="{9D8B030D-6E8A-4147-A177-3AD203B41FA5}">
                      <a16:colId xmlns:a16="http://schemas.microsoft.com/office/drawing/2014/main" val="20000"/>
                    </a:ext>
                  </a:extLst>
                </a:gridCol>
                <a:gridCol w="2053399">
                  <a:extLst>
                    <a:ext uri="{9D8B030D-6E8A-4147-A177-3AD203B41FA5}">
                      <a16:colId xmlns:a16="http://schemas.microsoft.com/office/drawing/2014/main" val="20001"/>
                    </a:ext>
                  </a:extLst>
                </a:gridCol>
              </a:tblGrid>
              <a:tr h="301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mj-ea"/>
                          <a:ea typeface="+mj-ea"/>
                          <a:cs typeface="+mn-cs"/>
                        </a:rPr>
                        <a:t>2018</a:t>
                      </a:r>
                      <a:r>
                        <a:rPr kumimoji="1" lang="ja-JP" altLang="en-US" sz="1200" b="1" kern="1200" dirty="0">
                          <a:solidFill>
                            <a:schemeClr val="bg1"/>
                          </a:solidFill>
                          <a:latin typeface="+mj-ea"/>
                          <a:ea typeface="+mj-ea"/>
                          <a:cs typeface="+mn-cs"/>
                        </a:rPr>
                        <a:t>年度</a:t>
                      </a: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a:latin typeface="+mj-lt"/>
                        </a:rPr>
                        <a:t>2019</a:t>
                      </a:r>
                      <a:r>
                        <a:rPr kumimoji="1" lang="ja-JP" altLang="en-US" sz="1200" dirty="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692814">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26" name="ホームベース 25"/>
          <p:cNvSpPr/>
          <p:nvPr/>
        </p:nvSpPr>
        <p:spPr>
          <a:xfrm>
            <a:off x="7267964" y="3496027"/>
            <a:ext cx="2259625" cy="28563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eiryo UI" panose="020B0604030504040204" pitchFamily="50" charset="-128"/>
                <a:ea typeface="Meiryo UI" panose="020B0604030504040204" pitchFamily="50" charset="-128"/>
              </a:rPr>
              <a:t>サービス開始</a:t>
            </a:r>
          </a:p>
        </p:txBody>
      </p:sp>
      <p:sp>
        <p:nvSpPr>
          <p:cNvPr id="27" name="ホームベース 26"/>
          <p:cNvSpPr/>
          <p:nvPr/>
        </p:nvSpPr>
        <p:spPr>
          <a:xfrm>
            <a:off x="5517847" y="3497034"/>
            <a:ext cx="1750117" cy="28462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eiryo UI" panose="020B0604030504040204" pitchFamily="50" charset="-128"/>
                <a:ea typeface="Meiryo UI" panose="020B0604030504040204" pitchFamily="50" charset="-128"/>
              </a:rPr>
              <a:t>サービス開始準備</a:t>
            </a:r>
          </a:p>
        </p:txBody>
      </p:sp>
      <p:sp>
        <p:nvSpPr>
          <p:cNvPr id="39" name="テキスト ボックス 38"/>
          <p:cNvSpPr txBox="1"/>
          <p:nvPr/>
        </p:nvSpPr>
        <p:spPr>
          <a:xfrm>
            <a:off x="8240332" y="80628"/>
            <a:ext cx="1537204" cy="372410"/>
          </a:xfrm>
          <a:prstGeom prst="rect">
            <a:avLst/>
          </a:prstGeom>
          <a:solidFill>
            <a:srgbClr val="DF5327"/>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a:solidFill>
                  <a:srgbClr val="FFFFFF"/>
                </a:solidFill>
                <a:latin typeface="メイリオ"/>
                <a:ea typeface="メイリオ"/>
              </a:rPr>
              <a:t>スマートシティ</a:t>
            </a:r>
          </a:p>
        </p:txBody>
      </p:sp>
      <p:sp>
        <p:nvSpPr>
          <p:cNvPr id="40" name="角丸四角形 39"/>
          <p:cNvSpPr/>
          <p:nvPr/>
        </p:nvSpPr>
        <p:spPr bwMode="auto">
          <a:xfrm>
            <a:off x="4484938" y="4420648"/>
            <a:ext cx="5045499" cy="2123550"/>
          </a:xfrm>
          <a:prstGeom prst="roundRect">
            <a:avLst/>
          </a:prstGeom>
          <a:solidFill>
            <a:srgbClr val="D7FFDE"/>
          </a:solidFill>
          <a:ln/>
        </p:spPr>
        <p:style>
          <a:lnRef idx="3">
            <a:schemeClr val="lt1"/>
          </a:lnRef>
          <a:fillRef idx="1">
            <a:schemeClr val="accent1"/>
          </a:fillRef>
          <a:effectRef idx="1">
            <a:schemeClr val="accent1"/>
          </a:effectRef>
          <a:fontRef idx="minor">
            <a:schemeClr val="lt1"/>
          </a:fontRef>
        </p:style>
        <p:txBody>
          <a:bodyPr vert="horz" wrap="square" lIns="72000" tIns="72000" rIns="0" bIns="0" numCol="1" rtlCol="0" anchor="t" anchorCtr="0" compatLnSpc="1">
            <a:prstTxWarp prst="textNoShape">
              <a:avLst/>
            </a:prstTxWarp>
            <a:spAutoFit/>
          </a:bodyPr>
          <a:lstStyle/>
          <a:p>
            <a:pPr lvl="0">
              <a:defRPr/>
            </a:pPr>
            <a:r>
              <a:rPr lang="en-US" altLang="ja-JP" sz="1200" dirty="0">
                <a:solidFill>
                  <a:srgbClr val="000000"/>
                </a:solidFill>
                <a:latin typeface="メイリオ" panose="020B0604030504040204" pitchFamily="50" charset="-128"/>
                <a:ea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rPr>
              <a:t>取組効果と今後の課題</a:t>
            </a:r>
            <a:r>
              <a:rPr lang="en-US" altLang="ja-JP" sz="1200" dirty="0">
                <a:solidFill>
                  <a:srgbClr val="000000"/>
                </a:solidFill>
                <a:latin typeface="メイリオ" panose="020B0604030504040204" pitchFamily="50" charset="-128"/>
                <a:ea typeface="メイリオ" panose="020B0604030504040204" pitchFamily="50" charset="-128"/>
              </a:rPr>
              <a:t>】</a:t>
            </a:r>
            <a:endParaRPr lang="en-US" altLang="ja-JP" sz="1200" dirty="0">
              <a:solidFill>
                <a:srgbClr val="000000"/>
              </a:solidFill>
              <a:latin typeface="メイリオ" panose="020B0604030504040204" pitchFamily="50" charset="-128"/>
              <a:ea typeface="メイリオ" panose="020B0604030504040204" pitchFamily="50" charset="-128"/>
              <a:cs typeface="メイリオ" pitchFamily="50" charset="-128"/>
            </a:endParaRPr>
          </a:p>
          <a:p>
            <a:pPr marL="171450" indent="-171450">
              <a:buFont typeface="Arial" panose="020B0604020202020204" pitchFamily="34" charset="0"/>
              <a:buChar char="•"/>
            </a:pPr>
            <a:r>
              <a:rPr lang="ja-JP" altLang="en-US" sz="1200" dirty="0">
                <a:solidFill>
                  <a:srgbClr val="000000"/>
                </a:solidFill>
                <a:latin typeface="メイリオ" panose="020B0604030504040204" pitchFamily="50" charset="-128"/>
                <a:ea typeface="メイリオ" panose="020B0604030504040204" pitchFamily="50" charset="-128"/>
              </a:rPr>
              <a:t>市民要望の高まりにより、</a:t>
            </a:r>
            <a:r>
              <a:rPr lang="en-US" altLang="ja-JP" sz="1200" dirty="0">
                <a:solidFill>
                  <a:srgbClr val="000000"/>
                </a:solidFill>
                <a:latin typeface="メイリオ" panose="020B0604030504040204" pitchFamily="50" charset="-128"/>
                <a:ea typeface="メイリオ" panose="020B0604030504040204" pitchFamily="50" charset="-128"/>
              </a:rPr>
              <a:t>24</a:t>
            </a:r>
            <a:r>
              <a:rPr lang="ja-JP" altLang="en-US" sz="1200" dirty="0">
                <a:solidFill>
                  <a:srgbClr val="000000"/>
                </a:solidFill>
                <a:latin typeface="メイリオ" panose="020B0604030504040204" pitchFamily="50" charset="-128"/>
                <a:ea typeface="メイリオ" panose="020B0604030504040204" pitchFamily="50" charset="-128"/>
              </a:rPr>
              <a:t>時間</a:t>
            </a:r>
            <a:r>
              <a:rPr lang="en-US" altLang="ja-JP" sz="1200" dirty="0">
                <a:solidFill>
                  <a:srgbClr val="000000"/>
                </a:solidFill>
                <a:latin typeface="メイリオ" panose="020B0604030504040204" pitchFamily="50" charset="-128"/>
                <a:ea typeface="メイリオ" panose="020B0604030504040204" pitchFamily="50" charset="-128"/>
              </a:rPr>
              <a:t>365</a:t>
            </a:r>
            <a:r>
              <a:rPr lang="ja-JP" altLang="en-US" sz="1200" dirty="0">
                <a:solidFill>
                  <a:srgbClr val="000000"/>
                </a:solidFill>
                <a:latin typeface="メイリオ" panose="020B0604030504040204" pitchFamily="50" charset="-128"/>
                <a:ea typeface="メイリオ" panose="020B0604030504040204" pitchFamily="50" charset="-128"/>
              </a:rPr>
              <a:t>日受付可能なインターネットによる粗大ごみ収集申込みへの対応は喫緊の課題であった。オンライン申込受付の開始から２年足らずで目標以上の成果が得られており、課題に対し</a:t>
            </a:r>
            <a:r>
              <a:rPr lang="ja-JP" altLang="en-US" sz="1200" dirty="0">
                <a:solidFill>
                  <a:schemeClr val="tx1"/>
                </a:solidFill>
                <a:latin typeface="メイリオ" panose="020B0604030504040204" pitchFamily="50" charset="-128"/>
                <a:ea typeface="メイリオ" panose="020B0604030504040204" pitchFamily="50" charset="-128"/>
              </a:rPr>
              <a:t>、オンライン申請を可能としたことで、市民の利便性向上を実現できた。</a:t>
            </a:r>
            <a:endParaRPr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メイリオ" panose="020B0604030504040204" pitchFamily="50" charset="-128"/>
                <a:ea typeface="メイリオ" panose="020B0604030504040204" pitchFamily="50" charset="-128"/>
                <a:cs typeface="メイリオ" pitchFamily="50" charset="-128"/>
              </a:rPr>
              <a:t>今後も、市民ニーズをとらえ、サービスの向上を図っていく。</a:t>
            </a:r>
          </a:p>
        </p:txBody>
      </p:sp>
      <p:sp>
        <p:nvSpPr>
          <p:cNvPr id="49" name="テキスト ボックス 48"/>
          <p:cNvSpPr txBox="1"/>
          <p:nvPr/>
        </p:nvSpPr>
        <p:spPr>
          <a:xfrm>
            <a:off x="7082584" y="3739441"/>
            <a:ext cx="873957" cy="316753"/>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2019</a:t>
            </a:r>
            <a:r>
              <a:rPr kumimoji="1" lang="en-US" altLang="ja-JP" sz="1200" dirty="0">
                <a:latin typeface="Meiryo UI" panose="020B0604030504040204" pitchFamily="50" charset="-128"/>
                <a:ea typeface="Meiryo UI" panose="020B0604030504040204" pitchFamily="50" charset="-128"/>
              </a:rPr>
              <a:t>.3</a:t>
            </a:r>
            <a:endParaRPr kumimoji="1" lang="ja-JP" altLang="en-US" sz="1200" dirty="0">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3"/>
          <a:stretch>
            <a:fillRect/>
          </a:stretch>
        </p:blipFill>
        <p:spPr>
          <a:xfrm>
            <a:off x="658521" y="2619876"/>
            <a:ext cx="4031045" cy="1872725"/>
          </a:xfrm>
          <a:prstGeom prst="rect">
            <a:avLst/>
          </a:prstGeom>
        </p:spPr>
      </p:pic>
    </p:spTree>
    <p:extLst>
      <p:ext uri="{BB962C8B-B14F-4D97-AF65-F5344CB8AC3E}">
        <p14:creationId xmlns:p14="http://schemas.microsoft.com/office/powerpoint/2010/main" val="703233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p:txBody>
          <a:bodyPr/>
          <a:lstStyle/>
          <a:p>
            <a:fld id="{17D6AA89-1CAE-4232-B76E-BD1FB226AC19}" type="slidenum">
              <a:rPr lang="en-US" altLang="ja-JP" smtClean="0"/>
              <a:pPr/>
              <a:t>7</a:t>
            </a:fld>
            <a:endParaRPr lang="en-US" altLang="ja-JP"/>
          </a:p>
        </p:txBody>
      </p:sp>
      <p:sp>
        <p:nvSpPr>
          <p:cNvPr id="274" name="Shape 128"/>
          <p:cNvSpPr/>
          <p:nvPr/>
        </p:nvSpPr>
        <p:spPr>
          <a:xfrm>
            <a:off x="269788" y="703996"/>
            <a:ext cx="9327728"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rPr>
              <a:t>Ｗｅｂ会議機能等の活用による職員間及び外部の関係者とのコミュニケーションロスの軽減</a:t>
            </a:r>
            <a:endParaRPr kumimoji="0" lang="en-US" altLang="ja-JP" sz="1687" kern="0" dirty="0">
              <a:solidFill>
                <a:srgbClr val="C00000"/>
              </a:solidFill>
              <a:latin typeface="メイリオ" panose="020B0604030504040204" pitchFamily="50" charset="-128"/>
              <a:sym typeface="Helvetica Light"/>
            </a:endParaRPr>
          </a:p>
        </p:txBody>
      </p:sp>
      <p:sp>
        <p:nvSpPr>
          <p:cNvPr id="276" name="Rectangle 2"/>
          <p:cNvSpPr>
            <a:spLocks noGrp="1" noChangeArrowheads="1"/>
          </p:cNvSpPr>
          <p:nvPr>
            <p:ph type="title"/>
          </p:nvPr>
        </p:nvSpPr>
        <p:spPr>
          <a:xfrm>
            <a:off x="269788" y="190501"/>
            <a:ext cx="9072563" cy="395287"/>
          </a:xfrm>
          <a:noFill/>
        </p:spPr>
        <p:txBody>
          <a:bodyPr anchor="ctr"/>
          <a:lstStyle/>
          <a:p>
            <a:pPr eaLnBrk="1" hangingPunct="1"/>
            <a:r>
              <a:rPr lang="ja-JP" altLang="en-US" dirty="0"/>
              <a:t>職員の働き方改革</a:t>
            </a:r>
            <a:r>
              <a:rPr lang="ja-JP" altLang="en-US" sz="1400" dirty="0"/>
              <a:t>－場所に制約されない新しい業務スタイルへの変革－</a:t>
            </a:r>
          </a:p>
        </p:txBody>
      </p:sp>
      <p:graphicFrame>
        <p:nvGraphicFramePr>
          <p:cNvPr id="103" name="表 102"/>
          <p:cNvGraphicFramePr>
            <a:graphicFrameLocks noGrp="1"/>
          </p:cNvGraphicFramePr>
          <p:nvPr>
            <p:extLst>
              <p:ext uri="{D42A27DB-BD31-4B8C-83A1-F6EECF244321}">
                <p14:modId xmlns:p14="http://schemas.microsoft.com/office/powerpoint/2010/main" val="715352307"/>
              </p:ext>
            </p:extLst>
          </p:nvPr>
        </p:nvGraphicFramePr>
        <p:xfrm>
          <a:off x="179312" y="3533288"/>
          <a:ext cx="5901753" cy="1152067"/>
        </p:xfrm>
        <a:graphic>
          <a:graphicData uri="http://schemas.openxmlformats.org/drawingml/2006/table">
            <a:tbl>
              <a:tblPr firstRow="1" bandRow="1"/>
              <a:tblGrid>
                <a:gridCol w="1523825">
                  <a:extLst>
                    <a:ext uri="{9D8B030D-6E8A-4147-A177-3AD203B41FA5}">
                      <a16:colId xmlns:a16="http://schemas.microsoft.com/office/drawing/2014/main" val="20000"/>
                    </a:ext>
                  </a:extLst>
                </a:gridCol>
                <a:gridCol w="3149600">
                  <a:extLst>
                    <a:ext uri="{9D8B030D-6E8A-4147-A177-3AD203B41FA5}">
                      <a16:colId xmlns:a16="http://schemas.microsoft.com/office/drawing/2014/main" val="20001"/>
                    </a:ext>
                  </a:extLst>
                </a:gridCol>
                <a:gridCol w="1228328">
                  <a:extLst>
                    <a:ext uri="{9D8B030D-6E8A-4147-A177-3AD203B41FA5}">
                      <a16:colId xmlns:a16="http://schemas.microsoft.com/office/drawing/2014/main" val="20002"/>
                    </a:ext>
                  </a:extLst>
                </a:gridCol>
              </a:tblGrid>
              <a:tr h="2673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bg1"/>
                        </a:solidFill>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kern="1200" dirty="0">
                          <a:solidFill>
                            <a:schemeClr val="bg1"/>
                          </a:solidFill>
                          <a:latin typeface="+mj-ea"/>
                          <a:ea typeface="+mj-ea"/>
                          <a:cs typeface="+mn-cs"/>
                        </a:rPr>
                        <a:t>2020</a:t>
                      </a:r>
                      <a:r>
                        <a:rPr kumimoji="1" lang="ja-JP" altLang="en-US" sz="900" b="1" kern="1200" dirty="0">
                          <a:solidFill>
                            <a:schemeClr val="bg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kern="1200" dirty="0">
                          <a:solidFill>
                            <a:schemeClr val="bg1"/>
                          </a:solidFill>
                          <a:latin typeface="+mj-ea"/>
                          <a:ea typeface="+mj-ea"/>
                          <a:cs typeface="+mn-cs"/>
                        </a:rPr>
                        <a:t>2021</a:t>
                      </a:r>
                      <a:r>
                        <a:rPr kumimoji="1" lang="ja-JP" altLang="en-US" sz="900" b="1" kern="1200" dirty="0">
                          <a:solidFill>
                            <a:schemeClr val="bg1"/>
                          </a:solidFill>
                          <a:latin typeface="+mj-ea"/>
                          <a:ea typeface="+mj-ea"/>
                          <a:cs typeface="+mn-cs"/>
                        </a:rPr>
                        <a:t>年度～</a:t>
                      </a:r>
                      <a:endParaRPr kumimoji="1" lang="ja-JP" altLang="en-US" sz="900" b="1"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372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kern="0" dirty="0">
                          <a:solidFill>
                            <a:schemeClr val="bg1"/>
                          </a:solidFill>
                          <a:latin typeface="+mj-ea"/>
                          <a:ea typeface="+mj-ea"/>
                        </a:rPr>
                        <a:t>① </a:t>
                      </a:r>
                      <a:r>
                        <a:rPr kumimoji="0" lang="en-US" altLang="ja-JP" sz="900" b="0" kern="0" dirty="0">
                          <a:solidFill>
                            <a:schemeClr val="bg1"/>
                          </a:solidFill>
                          <a:latin typeface="+mj-ea"/>
                          <a:ea typeface="+mj-ea"/>
                        </a:rPr>
                        <a:t>Web</a:t>
                      </a:r>
                      <a:r>
                        <a:rPr kumimoji="0" lang="ja-JP" altLang="en-US" sz="900" b="0" kern="0" dirty="0">
                          <a:solidFill>
                            <a:schemeClr val="bg1"/>
                          </a:solidFill>
                          <a:latin typeface="+mj-ea"/>
                          <a:ea typeface="+mj-ea"/>
                        </a:rPr>
                        <a:t>会議機能等の活用促進</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rowSpan="2">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504969">
                <a:tc>
                  <a:txBody>
                    <a:bodyPr/>
                    <a:lstStyle/>
                    <a:p>
                      <a:r>
                        <a:rPr kumimoji="1" lang="ja-JP" altLang="en-US" sz="900" b="0" dirty="0">
                          <a:solidFill>
                            <a:schemeClr val="bg1"/>
                          </a:solidFill>
                          <a:latin typeface="+mj-ea"/>
                          <a:ea typeface="+mj-ea"/>
                        </a:rPr>
                        <a:t>② コミュニケーションツール統合アプリ全体の活用促進</a:t>
                      </a:r>
                      <a:endParaRPr kumimoji="1" lang="en-US" altLang="ja-JP" sz="900" b="0" dirty="0">
                        <a:solidFill>
                          <a:schemeClr val="bg1"/>
                        </a:solidFill>
                        <a:latin typeface="+mj-ea"/>
                        <a:ea typeface="+mj-ea"/>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vMerge="1">
                  <a:txBody>
                    <a:bodyPr/>
                    <a:lstStyle/>
                    <a:p>
                      <a:endParaRPr kumimoji="1" lang="ja-JP" altLang="en-US" sz="14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2"/>
                  </a:ext>
                </a:extLst>
              </a:tr>
            </a:tbl>
          </a:graphicData>
        </a:graphic>
      </p:graphicFrame>
      <p:sp>
        <p:nvSpPr>
          <p:cNvPr id="10" name="テキスト ボックス 9"/>
          <p:cNvSpPr txBox="1"/>
          <p:nvPr/>
        </p:nvSpPr>
        <p:spPr>
          <a:xfrm>
            <a:off x="5656454" y="6248518"/>
            <a:ext cx="184731" cy="307777"/>
          </a:xfrm>
          <a:prstGeom prst="rect">
            <a:avLst/>
          </a:prstGeom>
          <a:noFill/>
        </p:spPr>
        <p:txBody>
          <a:bodyPr wrap="none" rtlCol="0">
            <a:spAutoFit/>
          </a:bodyPr>
          <a:lstStyle/>
          <a:p>
            <a:endParaRPr kumimoji="1" lang="ja-JP" altLang="en-US" sz="1000"/>
          </a:p>
        </p:txBody>
      </p:sp>
      <p:sp>
        <p:nvSpPr>
          <p:cNvPr id="145" name="正方形/長方形 144"/>
          <p:cNvSpPr/>
          <p:nvPr/>
        </p:nvSpPr>
        <p:spPr>
          <a:xfrm>
            <a:off x="151223" y="3252298"/>
            <a:ext cx="1098092" cy="298095"/>
          </a:xfrm>
          <a:prstGeom prst="rect">
            <a:avLst/>
          </a:prstGeom>
        </p:spPr>
        <p:txBody>
          <a:bodyPr wrap="square">
            <a:spAutoFit/>
          </a:bodyPr>
          <a:lstStyle/>
          <a:p>
            <a:r>
              <a:rPr lang="en-US" altLang="ja-JP" sz="1100">
                <a:solidFill>
                  <a:schemeClr val="tx1"/>
                </a:solidFill>
                <a:latin typeface="Meiryo UI" panose="020B0604030504040204" pitchFamily="50" charset="-128"/>
                <a:ea typeface="Meiryo UI" panose="020B0604030504040204" pitchFamily="50" charset="-128"/>
              </a:rPr>
              <a:t>【</a:t>
            </a:r>
            <a:r>
              <a:rPr lang="ja-JP" altLang="en-US" sz="1100">
                <a:solidFill>
                  <a:schemeClr val="tx1"/>
                </a:solidFill>
                <a:latin typeface="Meiryo UI" panose="020B0604030504040204" pitchFamily="50" charset="-128"/>
                <a:ea typeface="Meiryo UI" panose="020B0604030504040204" pitchFamily="50" charset="-128"/>
              </a:rPr>
              <a:t>スケジュール</a:t>
            </a:r>
            <a:r>
              <a:rPr lang="en-US" altLang="ja-JP" sz="1100">
                <a:solidFill>
                  <a:schemeClr val="tx1"/>
                </a:solidFill>
                <a:latin typeface="Meiryo UI" panose="020B0604030504040204" pitchFamily="50" charset="-128"/>
                <a:ea typeface="Meiryo UI" panose="020B0604030504040204" pitchFamily="50" charset="-128"/>
              </a:rPr>
              <a:t>】</a:t>
            </a:r>
          </a:p>
        </p:txBody>
      </p:sp>
      <p:sp>
        <p:nvSpPr>
          <p:cNvPr id="31" name="正方形/長方形 30"/>
          <p:cNvSpPr/>
          <p:nvPr/>
        </p:nvSpPr>
        <p:spPr>
          <a:xfrm>
            <a:off x="151223" y="904105"/>
            <a:ext cx="9634127" cy="1458861"/>
          </a:xfrm>
          <a:prstGeom prst="rect">
            <a:avLst/>
          </a:prstGeom>
        </p:spPr>
        <p:txBody>
          <a:bodyPr wrap="square">
            <a:spAutoFit/>
          </a:bodyPr>
          <a:lstStyle/>
          <a:p>
            <a:r>
              <a:rPr lang="en-US" altLang="ja-JP" sz="1200" dirty="0" smtClean="0">
                <a:solidFill>
                  <a:prstClr val="black"/>
                </a:solidFill>
                <a:latin typeface="メイリオ"/>
                <a:ea typeface="メイリオ"/>
                <a:sym typeface="Helvetica Light"/>
              </a:rPr>
              <a:t>【</a:t>
            </a:r>
            <a:r>
              <a:rPr lang="ja-JP" altLang="en-US" sz="1200" dirty="0" smtClean="0">
                <a:solidFill>
                  <a:prstClr val="black"/>
                </a:solidFill>
                <a:latin typeface="メイリオ"/>
                <a:ea typeface="メイリオ"/>
                <a:sym typeface="Helvetica Light"/>
              </a:rPr>
              <a:t>めざす姿</a:t>
            </a:r>
            <a:r>
              <a:rPr lang="en-US" altLang="ja-JP" sz="1200" dirty="0">
                <a:solidFill>
                  <a:prstClr val="black"/>
                </a:solidFill>
                <a:latin typeface="メイリオ"/>
                <a:ea typeface="メイリオ"/>
                <a:sym typeface="Helvetica Light"/>
              </a:rPr>
              <a:t>】</a:t>
            </a:r>
          </a:p>
          <a:p>
            <a:r>
              <a:rPr lang="ja-JP" altLang="en-US" sz="1200" dirty="0">
                <a:solidFill>
                  <a:prstClr val="black"/>
                </a:solidFill>
                <a:latin typeface="メイリオ"/>
                <a:ea typeface="メイリオ"/>
                <a:sym typeface="Helvetica Light"/>
              </a:rPr>
              <a:t>・職員が自分のワークスペースから移動することなく</a:t>
            </a:r>
            <a:r>
              <a:rPr lang="ja-JP" altLang="en-US" sz="1200" dirty="0">
                <a:solidFill>
                  <a:prstClr val="black"/>
                </a:solidFill>
                <a:latin typeface="メイリオ"/>
                <a:ea typeface="メイリオ"/>
              </a:rPr>
              <a:t>会議に参加できる</a:t>
            </a:r>
            <a:r>
              <a:rPr lang="en-US" altLang="ja-JP" sz="1200" dirty="0">
                <a:solidFill>
                  <a:prstClr val="black"/>
                </a:solidFill>
                <a:latin typeface="メイリオ"/>
                <a:ea typeface="メイリオ"/>
              </a:rPr>
              <a:t>Web</a:t>
            </a:r>
            <a:r>
              <a:rPr lang="ja-JP" altLang="en-US" sz="1200" dirty="0">
                <a:solidFill>
                  <a:prstClr val="black"/>
                </a:solidFill>
                <a:latin typeface="メイリオ"/>
                <a:ea typeface="メイリオ"/>
              </a:rPr>
              <a:t>会議機能や、場所が離れた相手とも即時に双方向のコミュニ</a:t>
            </a:r>
            <a:endParaRPr lang="en-US" altLang="ja-JP" sz="1200" dirty="0">
              <a:solidFill>
                <a:prstClr val="black"/>
              </a:solidFill>
              <a:latin typeface="メイリオ"/>
              <a:ea typeface="メイリオ"/>
            </a:endParaRPr>
          </a:p>
          <a:p>
            <a:r>
              <a:rPr lang="ja-JP" altLang="en-US" sz="1200" dirty="0">
                <a:solidFill>
                  <a:prstClr val="black"/>
                </a:solidFill>
                <a:latin typeface="メイリオ"/>
                <a:ea typeface="メイリオ"/>
              </a:rPr>
              <a:t>　ケーションがとれるチャット機能等の活用により、無駄な時間や手間を抑え、効率的かつ多様な働き方の実現</a:t>
            </a:r>
            <a:r>
              <a:rPr lang="ja-JP" altLang="en-US" sz="1200" dirty="0" smtClean="0">
                <a:solidFill>
                  <a:prstClr val="black"/>
                </a:solidFill>
                <a:latin typeface="メイリオ"/>
                <a:ea typeface="メイリオ"/>
              </a:rPr>
              <a:t>をめざす。</a:t>
            </a:r>
            <a:endParaRPr lang="en-US" altLang="ja-JP" sz="1200" dirty="0">
              <a:solidFill>
                <a:prstClr val="black"/>
              </a:solidFill>
              <a:latin typeface="メイリオ"/>
              <a:ea typeface="メイリオ"/>
            </a:endParaRPr>
          </a:p>
          <a:p>
            <a:r>
              <a:rPr lang="ja-JP" altLang="en-US" sz="1200" dirty="0">
                <a:solidFill>
                  <a:prstClr val="black"/>
                </a:solidFill>
                <a:latin typeface="メイリオ"/>
                <a:ea typeface="メイリオ"/>
                <a:sym typeface="Helvetica Light"/>
              </a:rPr>
              <a:t>・職員間や外部の関係者（市民、事業者等）とのコミュニケーションを確保することにより、「新しい生活様式（「密」の回避・移動の</a:t>
            </a:r>
            <a:endParaRPr lang="en-US" altLang="ja-JP" sz="1200" dirty="0">
              <a:solidFill>
                <a:prstClr val="black"/>
              </a:solidFill>
              <a:latin typeface="メイリオ"/>
              <a:ea typeface="メイリオ"/>
              <a:sym typeface="Helvetica Light"/>
            </a:endParaRPr>
          </a:p>
          <a:p>
            <a:r>
              <a:rPr lang="ja-JP" altLang="en-US" sz="1200" dirty="0">
                <a:solidFill>
                  <a:prstClr val="black"/>
                </a:solidFill>
                <a:latin typeface="メイリオ"/>
                <a:ea typeface="メイリオ"/>
                <a:sym typeface="Helvetica Light"/>
              </a:rPr>
              <a:t>　自粛等）」を実践するほか、将来の感染症対策や自然災害等をはじめとする様々なリスクへの備えとし、業務継続性の向上</a:t>
            </a:r>
            <a:r>
              <a:rPr lang="ja-JP" altLang="en-US" sz="1200" dirty="0" smtClean="0">
                <a:solidFill>
                  <a:prstClr val="black"/>
                </a:solidFill>
                <a:latin typeface="メイリオ"/>
                <a:ea typeface="メイリオ"/>
                <a:sym typeface="Helvetica Light"/>
              </a:rPr>
              <a:t>をめざす。</a:t>
            </a:r>
            <a:endParaRPr lang="en-US" altLang="ja-JP" sz="1200" dirty="0">
              <a:solidFill>
                <a:prstClr val="black"/>
              </a:solidFill>
              <a:latin typeface="メイリオ"/>
              <a:ea typeface="メイリオ"/>
              <a:sym typeface="Helvetica Light"/>
            </a:endParaRPr>
          </a:p>
        </p:txBody>
      </p:sp>
      <p:sp>
        <p:nvSpPr>
          <p:cNvPr id="27" name="ホームベース 26"/>
          <p:cNvSpPr/>
          <p:nvPr/>
        </p:nvSpPr>
        <p:spPr>
          <a:xfrm>
            <a:off x="1747069" y="3829335"/>
            <a:ext cx="1156512" cy="160935"/>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800" kern="0" dirty="0">
                <a:solidFill>
                  <a:srgbClr val="000000"/>
                </a:solidFill>
                <a:latin typeface="+mj-ea"/>
                <a:ea typeface="+mj-ea"/>
              </a:rPr>
              <a:t>利用手順書の作成</a:t>
            </a:r>
            <a:endParaRPr kumimoji="0" lang="ja-JP" altLang="ja-JP" sz="800" kern="0" dirty="0">
              <a:solidFill>
                <a:srgbClr val="000000"/>
              </a:solidFill>
              <a:latin typeface="+mj-ea"/>
              <a:ea typeface="+mj-ea"/>
            </a:endParaRPr>
          </a:p>
        </p:txBody>
      </p:sp>
      <p:sp>
        <p:nvSpPr>
          <p:cNvPr id="29" name="ホームベース 28"/>
          <p:cNvSpPr/>
          <p:nvPr/>
        </p:nvSpPr>
        <p:spPr>
          <a:xfrm>
            <a:off x="1747069" y="4027085"/>
            <a:ext cx="4277706" cy="136853"/>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800" kern="0">
                <a:solidFill>
                  <a:srgbClr val="000000"/>
                </a:solidFill>
                <a:latin typeface="+mj-ea"/>
                <a:ea typeface="+mj-ea"/>
              </a:rPr>
              <a:t>活用の相談対応、現場支援</a:t>
            </a:r>
            <a:endParaRPr kumimoji="0" lang="ja-JP" altLang="ja-JP" sz="800" kern="0">
              <a:solidFill>
                <a:srgbClr val="000000"/>
              </a:solidFill>
              <a:latin typeface="+mj-ea"/>
              <a:ea typeface="+mj-ea"/>
            </a:endParaRPr>
          </a:p>
        </p:txBody>
      </p:sp>
      <p:sp>
        <p:nvSpPr>
          <p:cNvPr id="37" name="ホームベース 36"/>
          <p:cNvSpPr/>
          <p:nvPr/>
        </p:nvSpPr>
        <p:spPr>
          <a:xfrm>
            <a:off x="2965450" y="3837151"/>
            <a:ext cx="1866899" cy="158804"/>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800" kern="0">
                <a:solidFill>
                  <a:srgbClr val="000000"/>
                </a:solidFill>
                <a:latin typeface="+mj-ea"/>
                <a:ea typeface="+mj-ea"/>
              </a:rPr>
              <a:t>活用事例の紹介</a:t>
            </a:r>
            <a:endParaRPr kumimoji="0" lang="ja-JP" altLang="ja-JP" sz="800" kern="0">
              <a:solidFill>
                <a:srgbClr val="000000"/>
              </a:solidFill>
              <a:latin typeface="+mj-ea"/>
              <a:ea typeface="+mj-ea"/>
            </a:endParaRPr>
          </a:p>
        </p:txBody>
      </p:sp>
      <p:sp>
        <p:nvSpPr>
          <p:cNvPr id="38" name="ホームベース 37"/>
          <p:cNvSpPr/>
          <p:nvPr/>
        </p:nvSpPr>
        <p:spPr>
          <a:xfrm>
            <a:off x="1759669" y="4206571"/>
            <a:ext cx="1256581" cy="170652"/>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800" kern="0" dirty="0">
                <a:solidFill>
                  <a:srgbClr val="000000"/>
                </a:solidFill>
                <a:latin typeface="+mj-ea"/>
                <a:ea typeface="+mj-ea"/>
              </a:rPr>
              <a:t>利用手順書の作成</a:t>
            </a:r>
            <a:endParaRPr kumimoji="0" lang="ja-JP" altLang="ja-JP" sz="800" kern="0" dirty="0">
              <a:solidFill>
                <a:srgbClr val="000000"/>
              </a:solidFill>
              <a:latin typeface="+mj-ea"/>
              <a:ea typeface="+mj-ea"/>
            </a:endParaRPr>
          </a:p>
        </p:txBody>
      </p:sp>
      <p:sp>
        <p:nvSpPr>
          <p:cNvPr id="43" name="ホームベース 42"/>
          <p:cNvSpPr/>
          <p:nvPr/>
        </p:nvSpPr>
        <p:spPr>
          <a:xfrm>
            <a:off x="3020275" y="4204518"/>
            <a:ext cx="1763947" cy="162348"/>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800" kern="0" dirty="0">
                <a:solidFill>
                  <a:srgbClr val="000000"/>
                </a:solidFill>
                <a:latin typeface="+mj-ea"/>
                <a:ea typeface="+mj-ea"/>
              </a:rPr>
              <a:t>活用方針の提示、活用事例の紹介</a:t>
            </a:r>
            <a:endParaRPr kumimoji="0" lang="ja-JP" altLang="ja-JP" sz="800" kern="0" dirty="0">
              <a:solidFill>
                <a:srgbClr val="000000"/>
              </a:solidFill>
              <a:latin typeface="+mj-ea"/>
              <a:ea typeface="+mj-ea"/>
            </a:endParaRPr>
          </a:p>
        </p:txBody>
      </p:sp>
      <p:sp>
        <p:nvSpPr>
          <p:cNvPr id="44" name="ホームベース 43"/>
          <p:cNvSpPr/>
          <p:nvPr/>
        </p:nvSpPr>
        <p:spPr>
          <a:xfrm>
            <a:off x="1751649" y="4429350"/>
            <a:ext cx="4265106" cy="155594"/>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800" kern="0">
                <a:solidFill>
                  <a:srgbClr val="000000"/>
                </a:solidFill>
                <a:latin typeface="+mj-ea"/>
                <a:ea typeface="+mj-ea"/>
              </a:rPr>
              <a:t>活用研修の実施、活用相談会の実施</a:t>
            </a:r>
            <a:endParaRPr kumimoji="0" lang="ja-JP" altLang="ja-JP" sz="800" kern="0">
              <a:solidFill>
                <a:srgbClr val="000000"/>
              </a:solidFill>
              <a:latin typeface="+mj-ea"/>
              <a:ea typeface="+mj-ea"/>
            </a:endParaRPr>
          </a:p>
        </p:txBody>
      </p:sp>
      <p:sp>
        <p:nvSpPr>
          <p:cNvPr id="46" name="テキスト ボックス 45"/>
          <p:cNvSpPr txBox="1"/>
          <p:nvPr/>
        </p:nvSpPr>
        <p:spPr>
          <a:xfrm>
            <a:off x="8240332" y="118722"/>
            <a:ext cx="1537204" cy="393954"/>
          </a:xfrm>
          <a:prstGeom prst="rect">
            <a:avLst/>
          </a:prstGeom>
          <a:solidFill>
            <a:srgbClr val="DF5327"/>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noAutofit/>
          </a:bodyPr>
          <a:lstStyle/>
          <a:p>
            <a:pPr algn="ctr"/>
            <a:r>
              <a:rPr kumimoji="1" lang="ja-JP" altLang="en-US" sz="1400" dirty="0">
                <a:latin typeface="+mj-ea"/>
                <a:ea typeface="+mj-ea"/>
              </a:rPr>
              <a:t>スマートシティ</a:t>
            </a:r>
          </a:p>
        </p:txBody>
      </p:sp>
      <p:sp>
        <p:nvSpPr>
          <p:cNvPr id="49" name="角丸四角形 48"/>
          <p:cNvSpPr/>
          <p:nvPr/>
        </p:nvSpPr>
        <p:spPr bwMode="auto">
          <a:xfrm>
            <a:off x="195355" y="4730164"/>
            <a:ext cx="5821400" cy="1823383"/>
          </a:xfrm>
          <a:prstGeom prst="roundRect">
            <a:avLst>
              <a:gd name="adj" fmla="val 13829"/>
            </a:avLst>
          </a:prstGeom>
          <a:solidFill>
            <a:schemeClr val="accent2">
              <a:lumMod val="20000"/>
              <a:lumOff val="80000"/>
            </a:schemeClr>
          </a:solidFill>
          <a:ln w="6350">
            <a:solidFill>
              <a:schemeClr val="bg1"/>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defTabSz="914400" rtl="0" eaLnBrk="1" fontAlgn="base" latinLnBrk="0" hangingPunct="1">
              <a:lnSpc>
                <a:spcPct val="140000"/>
              </a:lnSpc>
              <a:spcBef>
                <a:spcPct val="10000"/>
              </a:spcBef>
              <a:spcAft>
                <a:spcPct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Arial" charset="0"/>
                <a:ea typeface="メイリオ" pitchFamily="50" charset="-128"/>
                <a:cs typeface="メイリオ" pitchFamily="50" charset="-128"/>
              </a:rPr>
              <a:t>【</a:t>
            </a:r>
            <a:r>
              <a:rPr kumimoji="1" lang="ja-JP" altLang="en-US" sz="1000" b="0" i="0" u="none" strike="noStrike" kern="1200" cap="none" spc="0" normalizeH="0" baseline="0" noProof="0" dirty="0">
                <a:ln>
                  <a:noFill/>
                </a:ln>
                <a:solidFill>
                  <a:schemeClr val="tx1"/>
                </a:solidFill>
                <a:effectLst/>
                <a:uLnTx/>
                <a:uFillTx/>
                <a:latin typeface="Arial" charset="0"/>
                <a:ea typeface="メイリオ" pitchFamily="50" charset="-128"/>
                <a:cs typeface="メイリオ" pitchFamily="50" charset="-128"/>
              </a:rPr>
              <a:t>取組実績</a:t>
            </a:r>
            <a:r>
              <a:rPr kumimoji="1" lang="en-US" altLang="ja-JP" sz="1000" b="0" i="0" u="none" strike="noStrike" kern="1200" cap="none" spc="0" normalizeH="0" baseline="0" noProof="0" dirty="0">
                <a:ln>
                  <a:noFill/>
                </a:ln>
                <a:solidFill>
                  <a:schemeClr val="tx1"/>
                </a:solidFill>
                <a:effectLst/>
                <a:uLnTx/>
                <a:uFillTx/>
                <a:latin typeface="Arial" charset="0"/>
                <a:ea typeface="メイリオ" pitchFamily="50" charset="-128"/>
                <a:cs typeface="メイリオ" pitchFamily="50" charset="-128"/>
              </a:rPr>
              <a:t>】</a:t>
            </a:r>
          </a:p>
          <a:p>
            <a:pPr marL="171450" indent="-171450">
              <a:lnSpc>
                <a:spcPts val="1200"/>
              </a:lnSpc>
              <a:spcBef>
                <a:spcPts val="600"/>
              </a:spcBef>
              <a:buFont typeface="Arial" panose="020B0604020202020204" pitchFamily="34" charset="0"/>
              <a:buChar char="•"/>
              <a:defRPr/>
            </a:pPr>
            <a:r>
              <a:rPr lang="en-US" altLang="ja-JP" sz="1000" dirty="0">
                <a:solidFill>
                  <a:schemeClr val="tx1"/>
                </a:solidFill>
                <a:latin typeface="メイリオ"/>
                <a:ea typeface="メイリオ"/>
              </a:rPr>
              <a:t>ICT</a:t>
            </a:r>
            <a:r>
              <a:rPr lang="ja-JP" altLang="en-US" sz="1000" dirty="0">
                <a:solidFill>
                  <a:schemeClr val="tx1"/>
                </a:solidFill>
                <a:latin typeface="メイリオ"/>
                <a:ea typeface="メイリオ"/>
              </a:rPr>
              <a:t>戦略室において、コミュニケーションツール統合アプリの</a:t>
            </a:r>
            <a:r>
              <a:rPr lang="en-US" altLang="ja-JP" sz="1000" dirty="0">
                <a:solidFill>
                  <a:schemeClr val="tx1"/>
                </a:solidFill>
                <a:latin typeface="メイリオ"/>
                <a:ea typeface="メイリオ"/>
              </a:rPr>
              <a:t>Web</a:t>
            </a:r>
            <a:r>
              <a:rPr lang="ja-JP" altLang="en-US" sz="1000" dirty="0">
                <a:solidFill>
                  <a:schemeClr val="tx1"/>
                </a:solidFill>
                <a:latin typeface="メイリオ"/>
                <a:ea typeface="メイリオ"/>
              </a:rPr>
              <a:t>会議機能の活用を促進するため利用手順書を整備し、各所属に周知するほか、各所属における職員間や外部の関係者との会議のオンライン化の企画や実施にあたって技術的支援を実施した。</a:t>
            </a:r>
            <a:endParaRPr lang="en-US" altLang="ja-JP" sz="1000" dirty="0">
              <a:solidFill>
                <a:schemeClr val="tx1"/>
              </a:solidFill>
              <a:latin typeface="メイリオ"/>
              <a:ea typeface="メイリオ"/>
            </a:endParaRPr>
          </a:p>
          <a:p>
            <a:pPr marL="171450" indent="-171450">
              <a:lnSpc>
                <a:spcPts val="1200"/>
              </a:lnSpc>
              <a:spcBef>
                <a:spcPts val="600"/>
              </a:spcBef>
              <a:buFont typeface="Arial" panose="020B0604020202020204" pitchFamily="34" charset="0"/>
              <a:buChar char="•"/>
              <a:defRPr/>
            </a:pPr>
            <a:r>
              <a:rPr lang="ja-JP" altLang="en-US" sz="1000">
                <a:solidFill>
                  <a:schemeClr val="tx1"/>
                </a:solidFill>
                <a:latin typeface="メイリオ"/>
                <a:ea typeface="メイリオ"/>
              </a:rPr>
              <a:t>コミュニケーションツール統合アプリのその他機能の活用を促進するため各機能の利用手順書を整備・周知するほか、職員向けに活用研修を実施（20</a:t>
            </a:r>
            <a:r>
              <a:rPr lang="en-US" altLang="ja-JP" sz="1000" dirty="0">
                <a:solidFill>
                  <a:schemeClr val="tx1"/>
                </a:solidFill>
                <a:latin typeface="メイリオ"/>
                <a:ea typeface="メイリオ"/>
              </a:rPr>
              <a:t>20</a:t>
            </a:r>
            <a:r>
              <a:rPr lang="ja-JP" altLang="en-US" sz="1000">
                <a:solidFill>
                  <a:schemeClr val="tx1"/>
                </a:solidFill>
                <a:latin typeface="メイリオ"/>
                <a:ea typeface="メイリオ"/>
              </a:rPr>
              <a:t>年度実績：894名受講　</a:t>
            </a:r>
            <a:r>
              <a:rPr lang="en-US" altLang="ja-JP" sz="1000" dirty="0">
                <a:solidFill>
                  <a:schemeClr val="tx1"/>
                </a:solidFill>
                <a:latin typeface="メイリオ"/>
                <a:ea typeface="メイリオ"/>
              </a:rPr>
              <a:t>※2021</a:t>
            </a:r>
            <a:r>
              <a:rPr lang="ja-JP" altLang="en-US" sz="1000">
                <a:solidFill>
                  <a:schemeClr val="tx1"/>
                </a:solidFill>
                <a:latin typeface="メイリオ"/>
                <a:ea typeface="メイリオ"/>
              </a:rPr>
              <a:t>年</a:t>
            </a:r>
            <a:r>
              <a:rPr lang="en-US" altLang="ja-JP" sz="1000" dirty="0">
                <a:solidFill>
                  <a:schemeClr val="tx1"/>
                </a:solidFill>
                <a:latin typeface="メイリオ"/>
                <a:ea typeface="メイリオ"/>
              </a:rPr>
              <a:t>1</a:t>
            </a:r>
            <a:r>
              <a:rPr lang="ja-JP" altLang="en-US" sz="1000">
                <a:solidFill>
                  <a:schemeClr val="tx1"/>
                </a:solidFill>
                <a:latin typeface="メイリオ"/>
                <a:ea typeface="メイリオ"/>
              </a:rPr>
              <a:t>月末時点）した。</a:t>
            </a:r>
            <a:endParaRPr lang="en-US" altLang="ja-JP" sz="1000">
              <a:solidFill>
                <a:schemeClr val="tx1"/>
              </a:solidFill>
              <a:latin typeface="メイリオ"/>
              <a:ea typeface="メイリオ"/>
            </a:endParaRPr>
          </a:p>
          <a:p>
            <a:pPr marL="171450" indent="-171450">
              <a:lnSpc>
                <a:spcPts val="1200"/>
              </a:lnSpc>
              <a:spcBef>
                <a:spcPts val="600"/>
              </a:spcBef>
              <a:buFont typeface="Arial" panose="020B0604020202020204" pitchFamily="34" charset="0"/>
              <a:buChar char="•"/>
              <a:defRPr/>
            </a:pPr>
            <a:r>
              <a:rPr lang="en-US" altLang="ja-JP" sz="1000" dirty="0">
                <a:solidFill>
                  <a:schemeClr val="tx1"/>
                </a:solidFill>
                <a:latin typeface="メイリオ"/>
                <a:ea typeface="メイリオ"/>
              </a:rPr>
              <a:t>ICT</a:t>
            </a:r>
            <a:r>
              <a:rPr lang="ja-JP" altLang="en-US" sz="1000">
                <a:solidFill>
                  <a:schemeClr val="tx1"/>
                </a:solidFill>
                <a:latin typeface="メイリオ"/>
                <a:ea typeface="メイリオ"/>
              </a:rPr>
              <a:t>戦略室による</a:t>
            </a:r>
            <a:r>
              <a:rPr lang="en-US" altLang="ja-JP" sz="1000" dirty="0">
                <a:solidFill>
                  <a:schemeClr val="tx1"/>
                </a:solidFill>
                <a:latin typeface="メイリオ"/>
                <a:ea typeface="メイリオ"/>
              </a:rPr>
              <a:t>Web</a:t>
            </a:r>
            <a:r>
              <a:rPr lang="ja-JP" altLang="en-US" sz="1000">
                <a:solidFill>
                  <a:schemeClr val="tx1"/>
                </a:solidFill>
                <a:latin typeface="メイリオ"/>
                <a:ea typeface="メイリオ"/>
              </a:rPr>
              <a:t>会議機能等を活用するための職員からの相談対応及び現場支援の件数　</a:t>
            </a:r>
            <a:r>
              <a:rPr lang="ja-JP" altLang="en-US" sz="1000" dirty="0">
                <a:solidFill>
                  <a:schemeClr val="tx1"/>
                </a:solidFill>
                <a:latin typeface="メイリオ"/>
                <a:ea typeface="メイリオ"/>
              </a:rPr>
              <a:t/>
            </a:r>
            <a:br>
              <a:rPr lang="ja-JP" altLang="en-US" sz="1000" dirty="0">
                <a:solidFill>
                  <a:schemeClr val="tx1"/>
                </a:solidFill>
                <a:latin typeface="メイリオ"/>
                <a:ea typeface="メイリオ"/>
              </a:rPr>
            </a:br>
            <a:r>
              <a:rPr lang="ja-JP" altLang="en-US" sz="1000">
                <a:solidFill>
                  <a:schemeClr val="tx1"/>
                </a:solidFill>
                <a:latin typeface="メイリオ"/>
                <a:ea typeface="メイリオ"/>
              </a:rPr>
              <a:t>【目標】</a:t>
            </a:r>
            <a:r>
              <a:rPr lang="en-US" altLang="ja-JP" sz="1000" dirty="0">
                <a:solidFill>
                  <a:schemeClr val="tx1"/>
                </a:solidFill>
                <a:latin typeface="メイリオ"/>
                <a:ea typeface="メイリオ"/>
              </a:rPr>
              <a:t>2020</a:t>
            </a:r>
            <a:r>
              <a:rPr lang="ja-JP" altLang="en-US" sz="1000">
                <a:solidFill>
                  <a:schemeClr val="tx1"/>
                </a:solidFill>
                <a:latin typeface="メイリオ"/>
                <a:ea typeface="メイリオ"/>
              </a:rPr>
              <a:t>年4月～</a:t>
            </a:r>
            <a:r>
              <a:rPr lang="en-US" altLang="ja-JP" sz="1000" dirty="0">
                <a:solidFill>
                  <a:schemeClr val="tx1"/>
                </a:solidFill>
                <a:latin typeface="メイリオ"/>
                <a:ea typeface="メイリオ"/>
              </a:rPr>
              <a:t>2021</a:t>
            </a:r>
            <a:r>
              <a:rPr lang="ja-JP" altLang="en-US" sz="1000">
                <a:solidFill>
                  <a:schemeClr val="tx1"/>
                </a:solidFill>
                <a:latin typeface="メイリオ"/>
                <a:ea typeface="メイリオ"/>
              </a:rPr>
              <a:t>年3月（12か月）</a:t>
            </a:r>
            <a:r>
              <a:rPr lang="en-US" altLang="ja-JP" sz="1000" dirty="0">
                <a:solidFill>
                  <a:schemeClr val="tx1"/>
                </a:solidFill>
                <a:latin typeface="メイリオ"/>
                <a:ea typeface="メイリオ"/>
              </a:rPr>
              <a:t>48</a:t>
            </a:r>
            <a:r>
              <a:rPr lang="ja-JP" altLang="en-US" sz="1000">
                <a:solidFill>
                  <a:schemeClr val="tx1"/>
                </a:solidFill>
                <a:latin typeface="メイリオ"/>
                <a:ea typeface="メイリオ"/>
              </a:rPr>
              <a:t>件　　【実績】64件　※</a:t>
            </a:r>
            <a:r>
              <a:rPr lang="en-US" altLang="ja-JP" sz="1000" dirty="0">
                <a:solidFill>
                  <a:schemeClr val="tx1"/>
                </a:solidFill>
                <a:latin typeface="メイリオ"/>
                <a:ea typeface="メイリオ"/>
              </a:rPr>
              <a:t>2021</a:t>
            </a:r>
            <a:r>
              <a:rPr lang="ja-JP" altLang="en-US" sz="1000">
                <a:solidFill>
                  <a:schemeClr val="tx1"/>
                </a:solidFill>
                <a:latin typeface="メイリオ"/>
                <a:ea typeface="メイリオ"/>
              </a:rPr>
              <a:t>年1月末時点</a:t>
            </a:r>
          </a:p>
        </p:txBody>
      </p:sp>
      <p:sp>
        <p:nvSpPr>
          <p:cNvPr id="50" name="角丸四角形 49"/>
          <p:cNvSpPr/>
          <p:nvPr/>
        </p:nvSpPr>
        <p:spPr bwMode="auto">
          <a:xfrm>
            <a:off x="6128733" y="2618331"/>
            <a:ext cx="3691379" cy="3436322"/>
          </a:xfrm>
          <a:prstGeom prst="roundRect">
            <a:avLst>
              <a:gd name="adj" fmla="val 8330"/>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メイリオ"/>
                <a:ea typeface="メイリオ"/>
              </a:rPr>
              <a:t>【</a:t>
            </a:r>
            <a:r>
              <a:rPr kumimoji="1" lang="ja-JP" altLang="en-US" sz="1000" b="0" i="0" u="none" strike="noStrike" kern="1200" cap="none" spc="0" normalizeH="0" baseline="0" noProof="0" dirty="0">
                <a:ln>
                  <a:noFill/>
                </a:ln>
                <a:solidFill>
                  <a:srgbClr val="000000"/>
                </a:solidFill>
                <a:effectLst/>
                <a:uLnTx/>
                <a:uFillTx/>
                <a:latin typeface="メイリオ"/>
                <a:ea typeface="メイリオ"/>
              </a:rPr>
              <a:t>取組効果と今後の課題</a:t>
            </a:r>
            <a:r>
              <a:rPr kumimoji="1" lang="en-US" altLang="ja-JP" sz="1000" b="0" i="0" u="none" strike="noStrike" kern="1200" cap="none" spc="0" normalizeH="0" baseline="0" noProof="0" dirty="0">
                <a:ln>
                  <a:noFill/>
                </a:ln>
                <a:solidFill>
                  <a:srgbClr val="000000"/>
                </a:solidFill>
                <a:effectLst/>
                <a:uLnTx/>
                <a:uFillTx/>
                <a:latin typeface="メイリオ"/>
                <a:ea typeface="メイリオ"/>
              </a:rPr>
              <a:t>】</a:t>
            </a: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メイリオ" pitchFamily="50" charset="-128"/>
            </a:endParaRPr>
          </a:p>
          <a:p>
            <a:pPr marL="171450" indent="-171450">
              <a:buFont typeface="Arial" panose="020B0604020202020204" pitchFamily="34" charset="0"/>
              <a:buChar char="•"/>
              <a:defRPr/>
            </a:pPr>
            <a:r>
              <a:rPr lang="ja-JP" altLang="en-US" sz="1000" dirty="0">
                <a:solidFill>
                  <a:schemeClr val="tx1"/>
                </a:solidFill>
                <a:latin typeface="メイリオ"/>
                <a:ea typeface="メイリオ"/>
              </a:rPr>
              <a:t>職員が</a:t>
            </a:r>
            <a:r>
              <a:rPr lang="en-US" altLang="ja-JP" sz="1000" dirty="0">
                <a:solidFill>
                  <a:schemeClr val="tx1"/>
                </a:solidFill>
                <a:latin typeface="メイリオ"/>
                <a:ea typeface="メイリオ"/>
              </a:rPr>
              <a:t>Web</a:t>
            </a:r>
            <a:r>
              <a:rPr lang="ja-JP" altLang="en-US" sz="1000" dirty="0">
                <a:solidFill>
                  <a:schemeClr val="tx1"/>
                </a:solidFill>
                <a:latin typeface="メイリオ"/>
                <a:ea typeface="メイリオ"/>
              </a:rPr>
              <a:t>会議機能の利用方法を習得・活用することによって、</a:t>
            </a:r>
            <a:r>
              <a:rPr lang="ja-JP" altLang="en-US" sz="1000" dirty="0">
                <a:solidFill>
                  <a:schemeClr val="tx1"/>
                </a:solidFill>
                <a:latin typeface="メイリオ"/>
                <a:ea typeface="メイリオ"/>
                <a:cs typeface="Arial"/>
              </a:rPr>
              <a:t>職員や外部の関係者の</a:t>
            </a:r>
            <a:r>
              <a:rPr lang="ja-JP" altLang="en-US" sz="1000" dirty="0">
                <a:solidFill>
                  <a:schemeClr val="tx1"/>
                </a:solidFill>
                <a:latin typeface="メイリオ"/>
                <a:ea typeface="メイリオ"/>
              </a:rPr>
              <a:t>コミュニケーションロスが軽減するほか、</a:t>
            </a:r>
            <a:r>
              <a:rPr lang="ja-JP" sz="1000" dirty="0">
                <a:solidFill>
                  <a:schemeClr val="tx1"/>
                </a:solidFill>
                <a:latin typeface="Arial"/>
                <a:ea typeface="メイリオ"/>
                <a:cs typeface="Arial"/>
              </a:rPr>
              <a:t>移動時間及び費用の削減にも</a:t>
            </a:r>
            <a:r>
              <a:rPr lang="ja-JP" altLang="en-US" sz="1000" dirty="0">
                <a:solidFill>
                  <a:schemeClr val="tx1"/>
                </a:solidFill>
                <a:latin typeface="Arial"/>
                <a:ea typeface="メイリオ"/>
                <a:cs typeface="Arial"/>
              </a:rPr>
              <a:t>一定</a:t>
            </a:r>
            <a:r>
              <a:rPr lang="ja-JP" sz="1000" dirty="0">
                <a:solidFill>
                  <a:schemeClr val="tx1"/>
                </a:solidFill>
                <a:latin typeface="Arial"/>
                <a:ea typeface="メイリオ"/>
                <a:cs typeface="Arial"/>
              </a:rPr>
              <a:t>の</a:t>
            </a:r>
            <a:r>
              <a:rPr lang="ja-JP" altLang="en-US" sz="1000" dirty="0">
                <a:solidFill>
                  <a:schemeClr val="tx1"/>
                </a:solidFill>
                <a:latin typeface="Arial"/>
                <a:ea typeface="メイリオ"/>
                <a:cs typeface="Arial"/>
              </a:rPr>
              <a:t>効果</a:t>
            </a:r>
            <a:r>
              <a:rPr lang="ja-JP" sz="1000" dirty="0">
                <a:solidFill>
                  <a:schemeClr val="tx1"/>
                </a:solidFill>
                <a:latin typeface="Arial"/>
                <a:ea typeface="メイリオ"/>
                <a:cs typeface="Arial"/>
              </a:rPr>
              <a:t>が</a:t>
            </a:r>
            <a:r>
              <a:rPr lang="ja-JP" altLang="en-US" sz="1000" dirty="0">
                <a:solidFill>
                  <a:schemeClr val="tx1"/>
                </a:solidFill>
                <a:latin typeface="Arial"/>
                <a:ea typeface="メイリオ"/>
                <a:cs typeface="Arial"/>
              </a:rPr>
              <a:t>出</a:t>
            </a:r>
            <a:r>
              <a:rPr lang="ja-JP" sz="1000" dirty="0">
                <a:solidFill>
                  <a:schemeClr val="tx1"/>
                </a:solidFill>
                <a:latin typeface="Arial"/>
                <a:ea typeface="メイリオ"/>
                <a:cs typeface="Arial"/>
              </a:rPr>
              <a:t>ている</a:t>
            </a:r>
            <a:r>
              <a:rPr lang="ja-JP" altLang="en-US" sz="1000" dirty="0">
                <a:solidFill>
                  <a:schemeClr val="tx1"/>
                </a:solidFill>
                <a:latin typeface="Arial"/>
                <a:ea typeface="メイリオ"/>
                <a:cs typeface="Arial"/>
              </a:rPr>
              <a:t>ほか、</a:t>
            </a:r>
            <a:r>
              <a:rPr lang="ja-JP" altLang="en-US" sz="1000" dirty="0">
                <a:solidFill>
                  <a:srgbClr val="000000"/>
                </a:solidFill>
                <a:ea typeface="メイリオ"/>
                <a:cs typeface="メイリオ" pitchFamily="50" charset="-128"/>
              </a:rPr>
              <a:t>コロナ禍における</a:t>
            </a:r>
            <a:r>
              <a:rPr lang="ja-JP" altLang="ja-JP" sz="1000" dirty="0">
                <a:solidFill>
                  <a:schemeClr val="tx1"/>
                </a:solidFill>
                <a:ea typeface="メイリオ"/>
                <a:cs typeface="Arial"/>
              </a:rPr>
              <a:t>「密」の回避や</a:t>
            </a:r>
            <a:r>
              <a:rPr lang="ja-JP" altLang="en-US" sz="1000" dirty="0">
                <a:solidFill>
                  <a:schemeClr val="tx1"/>
                </a:solidFill>
                <a:ea typeface="メイリオ"/>
                <a:cs typeface="Arial"/>
              </a:rPr>
              <a:t>移動</a:t>
            </a:r>
            <a:r>
              <a:rPr lang="ja-JP" altLang="ja-JP" sz="1000" dirty="0">
                <a:solidFill>
                  <a:schemeClr val="tx1"/>
                </a:solidFill>
                <a:ea typeface="メイリオ"/>
                <a:cs typeface="Arial"/>
              </a:rPr>
              <a:t>の</a:t>
            </a:r>
            <a:r>
              <a:rPr lang="ja-JP" altLang="en-US" sz="1000" dirty="0">
                <a:solidFill>
                  <a:schemeClr val="tx1"/>
                </a:solidFill>
                <a:ea typeface="メイリオ"/>
                <a:cs typeface="Arial"/>
              </a:rPr>
              <a:t>自粛</a:t>
            </a:r>
            <a:r>
              <a:rPr lang="ja-JP" altLang="ja-JP" sz="1000" dirty="0">
                <a:solidFill>
                  <a:schemeClr val="tx1"/>
                </a:solidFill>
                <a:ea typeface="メイリオ"/>
                <a:cs typeface="Arial"/>
              </a:rPr>
              <a:t>等</a:t>
            </a:r>
            <a:r>
              <a:rPr lang="ja-JP" altLang="en-US" sz="1000" dirty="0">
                <a:solidFill>
                  <a:schemeClr val="tx1"/>
                </a:solidFill>
                <a:latin typeface="メイリオ"/>
                <a:ea typeface="メイリオ"/>
              </a:rPr>
              <a:t>にも柔軟に対応できている。</a:t>
            </a:r>
            <a:endParaRPr lang="en-US" altLang="ja-JP" sz="1000" dirty="0">
              <a:solidFill>
                <a:schemeClr val="tx1"/>
              </a:solidFill>
              <a:latin typeface="メイリオ"/>
              <a:ea typeface="メイリオ"/>
            </a:endParaRPr>
          </a:p>
          <a:p>
            <a:pPr marL="171450" indent="-171450">
              <a:buFont typeface="Arial" panose="020B0604020202020204" pitchFamily="34" charset="0"/>
              <a:buChar char="•"/>
              <a:defRPr/>
            </a:pPr>
            <a:r>
              <a:rPr lang="ja-JP" altLang="ja-JP" sz="1000" dirty="0">
                <a:solidFill>
                  <a:srgbClr val="000000"/>
                </a:solidFill>
                <a:latin typeface="Arial"/>
                <a:ea typeface="メイリオ"/>
                <a:cs typeface="メイリオ" pitchFamily="50" charset="-128"/>
              </a:rPr>
              <a:t>併せて</a:t>
            </a:r>
            <a:r>
              <a:rPr lang="ja-JP" sz="1000" dirty="0">
                <a:solidFill>
                  <a:schemeClr val="tx1"/>
                </a:solidFill>
                <a:latin typeface="Arial"/>
                <a:ea typeface="メイリオ"/>
                <a:cs typeface="Arial"/>
              </a:rPr>
              <a:t>チャット機能を活用することによって</a:t>
            </a:r>
            <a:r>
              <a:rPr lang="ja-JP" altLang="en-US" sz="1000" dirty="0">
                <a:solidFill>
                  <a:schemeClr val="tx1"/>
                </a:solidFill>
                <a:latin typeface="Arial"/>
                <a:ea typeface="メイリオ"/>
                <a:cs typeface="Arial"/>
              </a:rPr>
              <a:t>、</a:t>
            </a:r>
            <a:r>
              <a:rPr lang="ja-JP" sz="1000" dirty="0">
                <a:solidFill>
                  <a:schemeClr val="tx1"/>
                </a:solidFill>
                <a:latin typeface="Arial"/>
                <a:ea typeface="メイリオ"/>
                <a:cs typeface="Arial"/>
              </a:rPr>
              <a:t>即時</a:t>
            </a:r>
            <a:r>
              <a:rPr lang="ja-JP" altLang="en-US" sz="1000" dirty="0">
                <a:solidFill>
                  <a:schemeClr val="tx1"/>
                </a:solidFill>
                <a:latin typeface="Arial"/>
                <a:ea typeface="メイリオ"/>
                <a:cs typeface="Arial"/>
              </a:rPr>
              <a:t>の</a:t>
            </a:r>
            <a:r>
              <a:rPr lang="ja-JP" sz="1000" dirty="0">
                <a:solidFill>
                  <a:schemeClr val="tx1"/>
                </a:solidFill>
                <a:latin typeface="Arial"/>
                <a:ea typeface="メイリオ"/>
                <a:cs typeface="Arial"/>
              </a:rPr>
              <a:t>コミュニケーションの</a:t>
            </a:r>
            <a:r>
              <a:rPr lang="ja-JP" altLang="en-US" sz="1000" dirty="0">
                <a:solidFill>
                  <a:schemeClr val="tx1"/>
                </a:solidFill>
                <a:latin typeface="Arial"/>
                <a:ea typeface="メイリオ"/>
                <a:cs typeface="Arial"/>
              </a:rPr>
              <a:t>確保が可能となり、テレワークやモバイルワーク等、業務や職員一人一人に応じた多様な働き方の実現にもつながっている。</a:t>
            </a:r>
            <a:endParaRPr lang="en-US" altLang="ja-JP" sz="1000" dirty="0">
              <a:solidFill>
                <a:schemeClr val="tx1"/>
              </a:solidFill>
              <a:ea typeface="メイリオ"/>
              <a:cs typeface="+mn-lt"/>
            </a:endParaRPr>
          </a:p>
          <a:p>
            <a:pPr marL="171450" indent="-171450">
              <a:buFont typeface="Arial" panose="020B0604020202020204" pitchFamily="34" charset="0"/>
              <a:buChar char="•"/>
              <a:defRPr/>
            </a:pPr>
            <a:r>
              <a:rPr lang="ja-JP" altLang="en-US" sz="1000" dirty="0">
                <a:solidFill>
                  <a:schemeClr val="tx1"/>
                </a:solidFill>
                <a:latin typeface="Arial"/>
                <a:ea typeface="メイリオ"/>
                <a:cs typeface="+mn-lt"/>
              </a:rPr>
              <a:t>今後も引き続き</a:t>
            </a:r>
            <a:r>
              <a:rPr lang="en-US" altLang="ja-JP" sz="1000" dirty="0">
                <a:solidFill>
                  <a:schemeClr val="tx1"/>
                </a:solidFill>
                <a:latin typeface="Arial"/>
                <a:ea typeface="メイリオ"/>
                <a:cs typeface="+mn-lt"/>
              </a:rPr>
              <a:t>ICT</a:t>
            </a:r>
            <a:r>
              <a:rPr lang="ja-JP" altLang="en-US" sz="1000" dirty="0">
                <a:solidFill>
                  <a:schemeClr val="tx1"/>
                </a:solidFill>
                <a:latin typeface="Arial"/>
                <a:ea typeface="メイリオ"/>
                <a:cs typeface="+mn-lt"/>
              </a:rPr>
              <a:t>戦略室が各所属に対してWeb​会議機能・チャット機能の活用促進を行っていくとともに、その他機能の活用好事例の発信や各所属・各業務における個別課題への相談対応を実施するなど、業務効率化と多様な働き方の全庁浸透</a:t>
            </a:r>
            <a:r>
              <a:rPr lang="ja-JP" altLang="en-US" sz="1000" dirty="0" smtClean="0">
                <a:solidFill>
                  <a:schemeClr val="tx1"/>
                </a:solidFill>
                <a:latin typeface="Arial"/>
                <a:ea typeface="メイリオ"/>
                <a:cs typeface="+mn-lt"/>
              </a:rPr>
              <a:t>をめざす。</a:t>
            </a:r>
            <a:endParaRPr lang="ja-JP" altLang="en-US" sz="1000" dirty="0">
              <a:solidFill>
                <a:schemeClr val="tx1"/>
              </a:solidFill>
              <a:latin typeface="Arial" charset="0"/>
              <a:ea typeface="メイリオ" pitchFamily="50" charset="-128"/>
              <a:cs typeface="+mn-lt"/>
            </a:endParaRPr>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7342" y="2254639"/>
            <a:ext cx="5545692" cy="1160540"/>
          </a:xfrm>
          <a:prstGeom prst="rect">
            <a:avLst/>
          </a:prstGeom>
        </p:spPr>
      </p:pic>
    </p:spTree>
    <p:extLst>
      <p:ext uri="{BB962C8B-B14F-4D97-AF65-F5344CB8AC3E}">
        <p14:creationId xmlns:p14="http://schemas.microsoft.com/office/powerpoint/2010/main" val="2420138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p:txBody>
          <a:bodyPr/>
          <a:lstStyle/>
          <a:p>
            <a:fld id="{17D6AA89-1CAE-4232-B76E-BD1FB226AC19}" type="slidenum">
              <a:rPr lang="en-US" altLang="ja-JP" dirty="0" smtClean="0"/>
              <a:pPr/>
              <a:t>8</a:t>
            </a:fld>
            <a:endParaRPr lang="en-US" altLang="ja-JP" dirty="0"/>
          </a:p>
        </p:txBody>
      </p:sp>
      <p:sp>
        <p:nvSpPr>
          <p:cNvPr id="274" name="Shape 128"/>
          <p:cNvSpPr/>
          <p:nvPr/>
        </p:nvSpPr>
        <p:spPr>
          <a:xfrm>
            <a:off x="-24566" y="774886"/>
            <a:ext cx="9327728"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rPr>
              <a:t>「新しい生活様式」の働き方を実践するテレワーク環境の構築</a:t>
            </a:r>
            <a:endParaRPr kumimoji="0" lang="en-US" altLang="ja-JP" sz="1687" kern="0" dirty="0">
              <a:solidFill>
                <a:srgbClr val="C00000"/>
              </a:solidFill>
              <a:latin typeface="メイリオ" panose="020B0604030504040204" pitchFamily="50" charset="-128"/>
              <a:sym typeface="Helvetica Light"/>
            </a:endParaRPr>
          </a:p>
        </p:txBody>
      </p:sp>
      <p:sp>
        <p:nvSpPr>
          <p:cNvPr id="276" name="Rectangle 2"/>
          <p:cNvSpPr>
            <a:spLocks noGrp="1" noChangeArrowheads="1"/>
          </p:cNvSpPr>
          <p:nvPr>
            <p:ph type="title"/>
          </p:nvPr>
        </p:nvSpPr>
        <p:spPr>
          <a:xfrm>
            <a:off x="269788" y="190501"/>
            <a:ext cx="9072563" cy="395287"/>
          </a:xfrm>
          <a:noFill/>
        </p:spPr>
        <p:txBody>
          <a:bodyPr anchor="ctr"/>
          <a:lstStyle/>
          <a:p>
            <a:pPr eaLnBrk="1" hangingPunct="1"/>
            <a:r>
              <a:rPr lang="ja-JP" altLang="en-US" dirty="0"/>
              <a:t>職員の働き方改革</a:t>
            </a:r>
            <a:r>
              <a:rPr lang="ja-JP" altLang="en-US" sz="1400" dirty="0"/>
              <a:t>－場所に制約されない新しい業務スタイルへの変革－</a:t>
            </a:r>
          </a:p>
        </p:txBody>
      </p:sp>
      <p:sp>
        <p:nvSpPr>
          <p:cNvPr id="145" name="正方形/長方形 144"/>
          <p:cNvSpPr/>
          <p:nvPr/>
        </p:nvSpPr>
        <p:spPr>
          <a:xfrm>
            <a:off x="268359" y="3022784"/>
            <a:ext cx="1098092" cy="316753"/>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31" name="正方形/長方形 30"/>
          <p:cNvSpPr/>
          <p:nvPr/>
        </p:nvSpPr>
        <p:spPr>
          <a:xfrm>
            <a:off x="151223" y="1068001"/>
            <a:ext cx="9634127" cy="1144929"/>
          </a:xfrm>
          <a:prstGeom prst="rect">
            <a:avLst/>
          </a:prstGeom>
        </p:spPr>
        <p:txBody>
          <a:bodyPr wrap="square">
            <a:spAutoFit/>
          </a:bodyPr>
          <a:lstStyle/>
          <a:p>
            <a:r>
              <a:rPr lang="en-US" altLang="ja-JP" sz="1200" dirty="0" smtClean="0">
                <a:solidFill>
                  <a:prstClr val="black"/>
                </a:solidFill>
                <a:latin typeface="メイリオ"/>
                <a:ea typeface="メイリオ"/>
                <a:sym typeface="Helvetica Light"/>
              </a:rPr>
              <a:t>【</a:t>
            </a:r>
            <a:r>
              <a:rPr lang="ja-JP" altLang="en-US" sz="1200" dirty="0" smtClean="0">
                <a:solidFill>
                  <a:prstClr val="black"/>
                </a:solidFill>
                <a:latin typeface="メイリオ"/>
                <a:ea typeface="メイリオ"/>
                <a:sym typeface="Helvetica Light"/>
              </a:rPr>
              <a:t>めざす姿</a:t>
            </a:r>
            <a:r>
              <a:rPr lang="en-US" altLang="ja-JP" sz="1200" dirty="0">
                <a:solidFill>
                  <a:prstClr val="black"/>
                </a:solidFill>
                <a:latin typeface="メイリオ"/>
                <a:ea typeface="メイリオ"/>
                <a:sym typeface="Helvetica Light"/>
              </a:rPr>
              <a:t>】</a:t>
            </a:r>
          </a:p>
          <a:p>
            <a:pPr marL="171450" indent="-171450">
              <a:buFont typeface="Arial" panose="020B0604020202020204" pitchFamily="34" charset="0"/>
              <a:buChar char="•"/>
            </a:pPr>
            <a:r>
              <a:rPr lang="ja-JP" altLang="en-US" sz="1200" dirty="0">
                <a:solidFill>
                  <a:prstClr val="black"/>
                </a:solidFill>
                <a:latin typeface="メイリオ"/>
                <a:ea typeface="メイリオ"/>
                <a:sym typeface="Helvetica Light"/>
              </a:rPr>
              <a:t>「新しい生活様式（「密」の回避・移動の自粛等）」を実践するほか、柔軟な働き方の実現によるワーク・ライフ・バランスの推進と将来の感染症対策や自然災害等をはじめとする様々なリスクへの備えとし、</a:t>
            </a:r>
            <a:r>
              <a:rPr lang="ja-JP" altLang="en-US" sz="1200" dirty="0">
                <a:solidFill>
                  <a:schemeClr val="tx1"/>
                </a:solidFill>
                <a:latin typeface="メイリオ"/>
                <a:ea typeface="メイリオ"/>
                <a:sym typeface="Helvetica Light"/>
              </a:rPr>
              <a:t>職場でパソコンを利用して行っている業務が自宅でも同等に実施できるようなテレワーク環境を整備する。</a:t>
            </a:r>
            <a:endParaRPr lang="en-US" altLang="ja-JP" sz="1200" strike="dblStrike" dirty="0">
              <a:solidFill>
                <a:schemeClr val="tx1"/>
              </a:solidFill>
              <a:latin typeface="メイリオ"/>
              <a:ea typeface="メイリオ"/>
              <a:sym typeface="Helvetica Light"/>
            </a:endParaRPr>
          </a:p>
        </p:txBody>
      </p:sp>
      <p:sp>
        <p:nvSpPr>
          <p:cNvPr id="25" name="テキスト ボックス 24"/>
          <p:cNvSpPr txBox="1"/>
          <p:nvPr/>
        </p:nvSpPr>
        <p:spPr>
          <a:xfrm>
            <a:off x="8240332" y="50986"/>
            <a:ext cx="1537204" cy="372410"/>
          </a:xfrm>
          <a:prstGeom prst="rect">
            <a:avLst/>
          </a:prstGeom>
          <a:solidFill>
            <a:srgbClr val="DF5327"/>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dirty="0">
                <a:latin typeface="+mj-ea"/>
                <a:ea typeface="+mj-ea"/>
              </a:rPr>
              <a:t>スマートシティ</a:t>
            </a:r>
          </a:p>
        </p:txBody>
      </p:sp>
      <p:sp>
        <p:nvSpPr>
          <p:cNvPr id="27" name="テキスト ボックス 26"/>
          <p:cNvSpPr txBox="1"/>
          <p:nvPr/>
        </p:nvSpPr>
        <p:spPr>
          <a:xfrm>
            <a:off x="8240332" y="509500"/>
            <a:ext cx="1537204" cy="393954"/>
          </a:xfrm>
          <a:prstGeom prst="rect">
            <a:avLst/>
          </a:prstGeom>
          <a:solidFill>
            <a:schemeClr val="accent4"/>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a:latin typeface="+mj-ea"/>
                <a:ea typeface="+mj-ea"/>
              </a:rPr>
              <a:t>レジリエンス</a:t>
            </a:r>
            <a:endParaRPr kumimoji="1" lang="ja-JP" altLang="en-US" sz="1400" dirty="0">
              <a:latin typeface="+mj-ea"/>
              <a:ea typeface="+mj-ea"/>
            </a:endParaRPr>
          </a:p>
        </p:txBody>
      </p:sp>
      <p:sp>
        <p:nvSpPr>
          <p:cNvPr id="3" name="角丸四角形 44">
            <a:extLst>
              <a:ext uri="{FF2B5EF4-FFF2-40B4-BE49-F238E27FC236}">
                <a16:creationId xmlns:a16="http://schemas.microsoft.com/office/drawing/2014/main" id="{4C59B3C4-D7D0-4731-A0BD-B46ECB51CFE1}"/>
              </a:ext>
            </a:extLst>
          </p:cNvPr>
          <p:cNvSpPr/>
          <p:nvPr/>
        </p:nvSpPr>
        <p:spPr bwMode="auto">
          <a:xfrm>
            <a:off x="324102" y="5077491"/>
            <a:ext cx="6165163" cy="1368373"/>
          </a:xfrm>
          <a:prstGeom prst="roundRect">
            <a:avLst>
              <a:gd name="adj" fmla="val 13829"/>
            </a:avLst>
          </a:prstGeom>
          <a:solidFill>
            <a:schemeClr val="accent2">
              <a:lumMod val="20000"/>
              <a:lumOff val="80000"/>
            </a:schemeClr>
          </a:solidFill>
          <a:ln w="6350">
            <a:solidFill>
              <a:schemeClr val="bg1"/>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defTabSz="914400" rtl="0" eaLnBrk="1" fontAlgn="base" latinLnBrk="0" hangingPunct="1">
              <a:lnSpc>
                <a:spcPct val="140000"/>
              </a:lnSpc>
              <a:spcBef>
                <a:spcPct val="1000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a:t>
            </a:r>
            <a:r>
              <a:rPr kumimoji="1" lang="ja-JP" altLang="en-US"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取組実績</a:t>
            </a:r>
            <a:r>
              <a:rPr kumimoji="1" lang="en-US" altLang="ja-JP"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a:t>
            </a:r>
          </a:p>
          <a:p>
            <a:pPr marL="171450" indent="-171450">
              <a:lnSpc>
                <a:spcPts val="1200"/>
              </a:lnSpc>
              <a:spcBef>
                <a:spcPts val="600"/>
              </a:spcBef>
              <a:buFont typeface="Arial" panose="020B0604020202020204" pitchFamily="34" charset="0"/>
              <a:buChar char="•"/>
              <a:defRPr/>
            </a:pPr>
            <a:r>
              <a:rPr lang="ja-JP" altLang="en-US" sz="1200" dirty="0">
                <a:solidFill>
                  <a:srgbClr val="000000"/>
                </a:solidFill>
                <a:latin typeface="メイリオ"/>
                <a:ea typeface="メイリオ"/>
              </a:rPr>
              <a:t>テレワーク専用端末の50台</a:t>
            </a:r>
            <a:r>
              <a:rPr lang="ja-JP" altLang="en-US" sz="1200" dirty="0">
                <a:solidFill>
                  <a:schemeClr val="tx1"/>
                </a:solidFill>
                <a:latin typeface="メイリオ"/>
                <a:ea typeface="メイリオ"/>
              </a:rPr>
              <a:t>から100台へ拡充するとともに</a:t>
            </a:r>
            <a:r>
              <a:rPr lang="ja-JP" altLang="en-US" sz="1200" dirty="0" smtClean="0">
                <a:solidFill>
                  <a:schemeClr val="tx1"/>
                </a:solidFill>
                <a:latin typeface="メイリオ"/>
                <a:ea typeface="メイリオ"/>
              </a:rPr>
              <a:t>自宅パソコンから職場</a:t>
            </a:r>
            <a:r>
              <a:rPr lang="ja-JP" altLang="en-US" sz="1200" dirty="0">
                <a:solidFill>
                  <a:schemeClr val="tx1"/>
                </a:solidFill>
                <a:latin typeface="メイリオ"/>
                <a:ea typeface="メイリオ"/>
              </a:rPr>
              <a:t>パソコン</a:t>
            </a:r>
            <a:r>
              <a:rPr lang="ja-JP" altLang="en-US" sz="1200" dirty="0" smtClean="0">
                <a:solidFill>
                  <a:schemeClr val="tx1"/>
                </a:solidFill>
                <a:latin typeface="メイリオ"/>
                <a:ea typeface="メイリオ"/>
              </a:rPr>
              <a:t>を</a:t>
            </a:r>
            <a:r>
              <a:rPr lang="ja-JP" altLang="en-US" sz="1200" dirty="0">
                <a:solidFill>
                  <a:schemeClr val="tx1"/>
                </a:solidFill>
                <a:latin typeface="メイリオ"/>
                <a:ea typeface="メイリオ"/>
              </a:rPr>
              <a:t>リモートで利用可能な環境を段階的に整備した。</a:t>
            </a:r>
            <a:endParaRPr lang="en-US" altLang="ja-JP" sz="1200" strike="sngStrike" dirty="0">
              <a:solidFill>
                <a:schemeClr val="tx1"/>
              </a:solidFill>
              <a:latin typeface="メイリオ"/>
              <a:ea typeface="メイリオ"/>
            </a:endParaRPr>
          </a:p>
          <a:p>
            <a:pPr marL="171450" indent="-171450">
              <a:lnSpc>
                <a:spcPts val="1200"/>
              </a:lnSpc>
              <a:spcBef>
                <a:spcPts val="600"/>
              </a:spcBef>
              <a:buFont typeface="Arial" panose="020B0604020202020204" pitchFamily="34" charset="0"/>
              <a:buChar char="•"/>
              <a:defRPr/>
            </a:pPr>
            <a:r>
              <a:rPr lang="ja-JP" altLang="en-US" sz="1200" dirty="0">
                <a:solidFill>
                  <a:schemeClr val="tx1"/>
                </a:solidFill>
                <a:latin typeface="メイリオ"/>
                <a:ea typeface="メイリオ"/>
              </a:rPr>
              <a:t>2020年度後半からは、2021年度からのテレワーク環境（新環境）の稼働に向けた設計・構築を実施している。</a:t>
            </a:r>
          </a:p>
          <a:p>
            <a:pPr>
              <a:lnSpc>
                <a:spcPts val="1200"/>
              </a:lnSpc>
              <a:spcBef>
                <a:spcPts val="600"/>
              </a:spcBef>
              <a:defRPr/>
            </a:pPr>
            <a:r>
              <a:rPr lang="ja-JP" altLang="en-US" sz="1200" dirty="0">
                <a:solidFill>
                  <a:schemeClr val="tx1"/>
                </a:solidFill>
                <a:latin typeface="メイリオ"/>
                <a:ea typeface="メイリオ"/>
              </a:rPr>
              <a:t>（2020年度の利用状況：対象職員数4,000人程度、同時利用数150人～700</a:t>
            </a:r>
            <a:r>
              <a:rPr lang="ja-JP" altLang="en-US" sz="1200" dirty="0">
                <a:solidFill>
                  <a:srgbClr val="000000"/>
                </a:solidFill>
                <a:latin typeface="メイリオ"/>
                <a:ea typeface="メイリオ"/>
              </a:rPr>
              <a:t>人程度）</a:t>
            </a:r>
          </a:p>
        </p:txBody>
      </p:sp>
      <p:sp>
        <p:nvSpPr>
          <p:cNvPr id="7" name="角丸四角形 47">
            <a:extLst>
              <a:ext uri="{FF2B5EF4-FFF2-40B4-BE49-F238E27FC236}">
                <a16:creationId xmlns:a16="http://schemas.microsoft.com/office/drawing/2014/main" id="{28DDE72E-3035-478B-A8CC-A70C7D3054F5}"/>
              </a:ext>
            </a:extLst>
          </p:cNvPr>
          <p:cNvSpPr/>
          <p:nvPr/>
        </p:nvSpPr>
        <p:spPr bwMode="auto">
          <a:xfrm>
            <a:off x="6658946" y="3406413"/>
            <a:ext cx="3118590" cy="3039451"/>
          </a:xfrm>
          <a:prstGeom prst="roundRect">
            <a:avLst>
              <a:gd name="adj" fmla="val 8330"/>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メイリオ"/>
                <a:ea typeface="メイリオ"/>
              </a:rPr>
              <a:t>【</a:t>
            </a:r>
            <a:r>
              <a:rPr kumimoji="1" lang="ja-JP" altLang="en-US" sz="1200" b="0" i="0" u="none" strike="noStrike" kern="1200" cap="none" spc="0" normalizeH="0" baseline="0" noProof="0" dirty="0">
                <a:ln>
                  <a:noFill/>
                </a:ln>
                <a:solidFill>
                  <a:srgbClr val="000000"/>
                </a:solidFill>
                <a:effectLst/>
                <a:uLnTx/>
                <a:uFillTx/>
                <a:latin typeface="メイリオ"/>
                <a:ea typeface="メイリオ"/>
              </a:rPr>
              <a:t>取組効果と今後の課題</a:t>
            </a:r>
            <a:r>
              <a:rPr kumimoji="1" lang="en-US" altLang="ja-JP" sz="1200" b="0" i="0" u="none" strike="noStrike" kern="1200" cap="none" spc="0" normalizeH="0" baseline="0" noProof="0" dirty="0">
                <a:ln>
                  <a:noFill/>
                </a:ln>
                <a:solidFill>
                  <a:srgbClr val="000000"/>
                </a:solidFill>
                <a:effectLst/>
                <a:uLnTx/>
                <a:uFillTx/>
                <a:latin typeface="メイリオ"/>
                <a:ea typeface="メイリオ"/>
              </a:rPr>
              <a:t>】</a:t>
            </a:r>
            <a:endParaRPr kumimoji="1" lang="en-US" altLang="ja-JP" sz="1200" b="0" i="0" u="none" strike="noStrike" kern="1200" cap="none" spc="0" normalizeH="0" baseline="0" noProof="0" dirty="0">
              <a:ln>
                <a:noFill/>
              </a:ln>
              <a:solidFill>
                <a:srgbClr val="000000"/>
              </a:solidFill>
              <a:effectLst/>
              <a:uLnTx/>
              <a:uFillTx/>
              <a:latin typeface="メイリオ"/>
              <a:ea typeface="メイリオ"/>
              <a:cs typeface="メイリオ" pitchFamily="50" charset="-128"/>
            </a:endParaRPr>
          </a:p>
          <a:p>
            <a:pPr marL="171450" indent="-171450">
              <a:buFont typeface="Arial" panose="020B0604020202020204" pitchFamily="34" charset="0"/>
              <a:buChar char="•"/>
              <a:defRPr/>
            </a:pPr>
            <a:r>
              <a:rPr lang="ja-JP" altLang="en-US" sz="1200" dirty="0">
                <a:solidFill>
                  <a:schemeClr val="tx1"/>
                </a:solidFill>
                <a:latin typeface="Arial"/>
                <a:ea typeface="メイリオ"/>
                <a:cs typeface="Arial"/>
              </a:rPr>
              <a:t>一定数の</a:t>
            </a:r>
            <a:r>
              <a:rPr lang="ja-JP" altLang="en-US" sz="1200" dirty="0">
                <a:solidFill>
                  <a:schemeClr val="tx1"/>
                </a:solidFill>
                <a:latin typeface="Meiryo"/>
                <a:ea typeface="Meiryo"/>
                <a:cs typeface="Arial"/>
              </a:rPr>
              <a:t>職員が自宅から業務を行うことが可能となり、</a:t>
            </a:r>
            <a:r>
              <a:rPr lang="ja-JP" sz="1200" dirty="0">
                <a:solidFill>
                  <a:schemeClr val="tx1"/>
                </a:solidFill>
                <a:latin typeface="Arial"/>
                <a:ea typeface="メイリオ"/>
                <a:cs typeface="Arial"/>
              </a:rPr>
              <a:t>「密」の回避や</a:t>
            </a:r>
            <a:r>
              <a:rPr lang="ja-JP" altLang="en-US" sz="1200" dirty="0">
                <a:solidFill>
                  <a:schemeClr val="tx1"/>
                </a:solidFill>
                <a:latin typeface="Arial"/>
                <a:ea typeface="メイリオ"/>
                <a:cs typeface="Arial"/>
              </a:rPr>
              <a:t>移動</a:t>
            </a:r>
            <a:r>
              <a:rPr lang="ja-JP" sz="1200" dirty="0">
                <a:solidFill>
                  <a:schemeClr val="tx1"/>
                </a:solidFill>
                <a:latin typeface="Arial"/>
                <a:ea typeface="メイリオ"/>
                <a:cs typeface="Arial"/>
              </a:rPr>
              <a:t>の</a:t>
            </a:r>
            <a:r>
              <a:rPr lang="ja-JP" altLang="en-US" sz="1200" dirty="0">
                <a:solidFill>
                  <a:schemeClr val="tx1"/>
                </a:solidFill>
                <a:latin typeface="Arial"/>
                <a:ea typeface="メイリオ"/>
                <a:cs typeface="Arial"/>
              </a:rPr>
              <a:t>自粛</a:t>
            </a:r>
            <a:r>
              <a:rPr lang="ja-JP" sz="1200" dirty="0">
                <a:solidFill>
                  <a:schemeClr val="tx1"/>
                </a:solidFill>
                <a:latin typeface="Arial"/>
                <a:ea typeface="メイリオ"/>
                <a:cs typeface="Arial"/>
              </a:rPr>
              <a:t>等が求められる</a:t>
            </a:r>
            <a:r>
              <a:rPr kumimoji="1" lang="ja-JP" altLang="en-US" sz="1200" b="0" i="0" u="none" strike="noStrike" kern="1200" cap="none" spc="0" normalizeH="0" baseline="0" noProof="0" dirty="0">
                <a:ln>
                  <a:noFill/>
                </a:ln>
                <a:solidFill>
                  <a:srgbClr val="000000"/>
                </a:solidFill>
                <a:effectLst/>
                <a:uLnTx/>
                <a:uFillTx/>
                <a:latin typeface="Arial"/>
                <a:ea typeface="メイリオ"/>
                <a:cs typeface="メイリオ" pitchFamily="50" charset="-128"/>
              </a:rPr>
              <a:t>コロナ禍において</a:t>
            </a:r>
            <a:r>
              <a:rPr lang="ja-JP" altLang="en-US" sz="1200" dirty="0">
                <a:solidFill>
                  <a:srgbClr val="000000"/>
                </a:solidFill>
                <a:latin typeface="Arial"/>
                <a:ea typeface="メイリオ"/>
                <a:cs typeface="メイリオ" pitchFamily="50" charset="-128"/>
              </a:rPr>
              <a:t>効果がでている。</a:t>
            </a:r>
            <a:endParaRPr lang="ja-JP" altLang="en-US" sz="1200" dirty="0">
              <a:solidFill>
                <a:schemeClr val="tx1"/>
              </a:solidFill>
              <a:latin typeface="メイリオ"/>
              <a:ea typeface="メイリオ"/>
              <a:cs typeface="Arial"/>
            </a:endParaRPr>
          </a:p>
          <a:p>
            <a:pPr marL="171450" indent="-171450">
              <a:buFont typeface="Arial" panose="020B0604020202020204" pitchFamily="34" charset="0"/>
              <a:buChar char="•"/>
              <a:defRPr/>
            </a:pPr>
            <a:r>
              <a:rPr lang="ja-JP" altLang="en-US" sz="1200" dirty="0">
                <a:solidFill>
                  <a:schemeClr val="tx1"/>
                </a:solidFill>
                <a:latin typeface="Meiryo"/>
                <a:ea typeface="Meiryo"/>
                <a:cs typeface="Arial"/>
              </a:rPr>
              <a:t>また、コロナ禍への対応だけでなく、</a:t>
            </a:r>
            <a:r>
              <a:rPr lang="en-US" altLang="ja-JP" sz="1200" dirty="0" err="1">
                <a:solidFill>
                  <a:schemeClr val="tx1"/>
                </a:solidFill>
                <a:latin typeface="Meiryo"/>
                <a:ea typeface="Meiryo"/>
                <a:cs typeface="Arial"/>
              </a:rPr>
              <a:t>ワーク・ライフ・バランス</a:t>
            </a:r>
            <a:r>
              <a:rPr lang="ja-JP" altLang="en-US" sz="1200" dirty="0">
                <a:solidFill>
                  <a:schemeClr val="tx1"/>
                </a:solidFill>
                <a:latin typeface="Meiryo"/>
                <a:ea typeface="Meiryo"/>
                <a:cs typeface="Arial"/>
              </a:rPr>
              <a:t>の</a:t>
            </a:r>
            <a:r>
              <a:rPr lang="en-US" altLang="ja-JP" sz="1200" dirty="0" err="1">
                <a:solidFill>
                  <a:schemeClr val="tx1"/>
                </a:solidFill>
                <a:latin typeface="Meiryo"/>
                <a:ea typeface="Meiryo"/>
                <a:cs typeface="Arial"/>
              </a:rPr>
              <a:t>推進や、災害時の円滑な業務遂行への備えとしても</a:t>
            </a:r>
            <a:r>
              <a:rPr lang="ja-JP" altLang="en-US" sz="1200" dirty="0">
                <a:solidFill>
                  <a:schemeClr val="tx1"/>
                </a:solidFill>
                <a:latin typeface="Meiryo"/>
                <a:ea typeface="Meiryo"/>
                <a:cs typeface="Arial"/>
              </a:rPr>
              <a:t>有用であると考える。</a:t>
            </a:r>
            <a:endParaRPr lang="en-US" altLang="ja-JP" sz="1200" dirty="0">
              <a:solidFill>
                <a:schemeClr val="tx1"/>
              </a:solidFill>
              <a:latin typeface="Meiryo"/>
              <a:ea typeface="Meiryo"/>
              <a:cs typeface="Arial"/>
            </a:endParaRPr>
          </a:p>
          <a:p>
            <a:pPr marL="171450" indent="-171450">
              <a:buFont typeface="Arial" panose="020B0604020202020204" pitchFamily="34" charset="0"/>
              <a:buChar char="•"/>
              <a:defRPr/>
            </a:pPr>
            <a:r>
              <a:rPr lang="ja-JP" altLang="en-US" sz="1200" dirty="0">
                <a:solidFill>
                  <a:schemeClr val="tx1"/>
                </a:solidFill>
                <a:latin typeface="メイリオ"/>
                <a:ea typeface="メイリオ"/>
                <a:cs typeface="+mn-lt"/>
              </a:rPr>
              <a:t>今後は利用者数の増加に柔軟に対応できるテレワーク環境を整備していく。</a:t>
            </a:r>
            <a:endParaRPr lang="en-US" altLang="ja-JP" sz="1200" strike="dblStrike" dirty="0">
              <a:solidFill>
                <a:schemeClr val="tx1"/>
              </a:solidFill>
              <a:latin typeface="メイリオ"/>
              <a:ea typeface="メイリオ"/>
            </a:endParaRPr>
          </a:p>
        </p:txBody>
      </p:sp>
      <p:pic>
        <p:nvPicPr>
          <p:cNvPr id="8" name="図 7"/>
          <p:cNvPicPr>
            <a:picLocks noChangeAspect="1"/>
          </p:cNvPicPr>
          <p:nvPr/>
        </p:nvPicPr>
        <p:blipFill>
          <a:blip r:embed="rId2"/>
          <a:stretch>
            <a:fillRect/>
          </a:stretch>
        </p:blipFill>
        <p:spPr>
          <a:xfrm>
            <a:off x="268359" y="3346181"/>
            <a:ext cx="6220906" cy="1644814"/>
          </a:xfrm>
          <a:prstGeom prst="rect">
            <a:avLst/>
          </a:prstGeom>
        </p:spPr>
      </p:pic>
      <p:pic>
        <p:nvPicPr>
          <p:cNvPr id="9" name="図 8"/>
          <p:cNvPicPr>
            <a:picLocks noChangeAspect="1"/>
          </p:cNvPicPr>
          <p:nvPr/>
        </p:nvPicPr>
        <p:blipFill>
          <a:blip r:embed="rId3"/>
          <a:stretch>
            <a:fillRect/>
          </a:stretch>
        </p:blipFill>
        <p:spPr>
          <a:xfrm>
            <a:off x="1460637" y="2173852"/>
            <a:ext cx="6875071" cy="1016433"/>
          </a:xfrm>
          <a:prstGeom prst="rect">
            <a:avLst/>
          </a:prstGeom>
        </p:spPr>
      </p:pic>
    </p:spTree>
    <p:extLst>
      <p:ext uri="{BB962C8B-B14F-4D97-AF65-F5344CB8AC3E}">
        <p14:creationId xmlns:p14="http://schemas.microsoft.com/office/powerpoint/2010/main" val="367584564"/>
      </p:ext>
    </p:extLst>
  </p:cSld>
  <p:clrMapOvr>
    <a:masterClrMapping/>
  </p:clrMapOvr>
</p:sld>
</file>

<file path=ppt/theme/theme1.xml><?xml version="1.0" encoding="utf-8"?>
<a:theme xmlns:a="http://schemas.openxmlformats.org/drawingml/2006/main" name="6_標準デザイン">
  <a:themeElements>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標準デザイン">
  <a:themeElements>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標準デザイン">
  <a:themeElements>
    <a:clrScheme name="ユーザー定義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70C0"/>
      </a:folHlink>
    </a:clrScheme>
    <a:fontScheme name="7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7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標準デザイン">
  <a:themeElements>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標準デザイン">
      <a:majorFont>
        <a:latin typeface="メイリオ"/>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標準デザイン">
  <a:themeElements>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標準デザイン">
  <a:themeElements>
    <a:clrScheme name="7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7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2960</Words>
  <Application>Microsoft Office PowerPoint</Application>
  <PresentationFormat>A4 210 x 297 mm</PresentationFormat>
  <Paragraphs>228</Paragraphs>
  <Slides>10</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7</vt:i4>
      </vt:variant>
      <vt:variant>
        <vt:lpstr>スライド タイトル</vt:lpstr>
      </vt:variant>
      <vt:variant>
        <vt:i4>10</vt:i4>
      </vt:variant>
    </vt:vector>
  </HeadingPairs>
  <TitlesOfParts>
    <vt:vector size="25" baseType="lpstr">
      <vt:lpstr>Helvetica Light</vt:lpstr>
      <vt:lpstr>Meiryo UI</vt:lpstr>
      <vt:lpstr>ＭＳ Ｐゴシック</vt:lpstr>
      <vt:lpstr>ＭＳ Ｐ明朝</vt:lpstr>
      <vt:lpstr>Meiryo</vt:lpstr>
      <vt:lpstr>Meiryo</vt:lpstr>
      <vt:lpstr>Arial</vt:lpstr>
      <vt:lpstr>Calibri</vt:lpstr>
      <vt:lpstr>6_標準デザイン</vt:lpstr>
      <vt:lpstr>4_標準デザイン</vt:lpstr>
      <vt:lpstr>7_標準デザイン</vt:lpstr>
      <vt:lpstr>2_標準デザイン</vt:lpstr>
      <vt:lpstr>5_標準デザイン</vt:lpstr>
      <vt:lpstr>3_標準デザイン</vt:lpstr>
      <vt:lpstr>9_標準デザイン</vt:lpstr>
      <vt:lpstr>【 資 料 】  大阪市ICT戦略アクションプラン （2018年度～2020年度） 取組実績一覧</vt:lpstr>
      <vt:lpstr>大阪市ICT戦略アクションプラン（2018年度～2020年度）取組一覧</vt:lpstr>
      <vt:lpstr>大阪市ICT戦略アクションプラン（2018年度～2020年度）取組一覧</vt:lpstr>
      <vt:lpstr>大阪市ICT戦略アクションプラン（2018年度～2020年度）取組一覧</vt:lpstr>
      <vt:lpstr>行政サービスのオンライン化</vt:lpstr>
      <vt:lpstr>手続における情報通信技術の利用</vt:lpstr>
      <vt:lpstr>手続における情報通信技術の利用</vt:lpstr>
      <vt:lpstr>職員の働き方改革－場所に制約されない新しい業務スタイルへの変革－</vt:lpstr>
      <vt:lpstr>職員の働き方改革－場所に制約されない新しい業務スタイルへの変革－</vt:lpstr>
      <vt:lpstr>職員の働き方改革－場所に制約されない新しい業務スタイルへの変革－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2021-03-11T04:45:57Z</dcterms:created>
  <dcterms:modified xsi:type="dcterms:W3CDTF">2021-03-16T05:19:07Z</dcterms:modified>
</cp:coreProperties>
</file>