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47" r:id="rId7"/>
  </p:sldMasterIdLst>
  <p:notesMasterIdLst>
    <p:notesMasterId r:id="rId18"/>
  </p:notesMasterIdLst>
  <p:handoutMasterIdLst>
    <p:handoutMasterId r:id="rId19"/>
  </p:handoutMasterIdLst>
  <p:sldIdLst>
    <p:sldId id="572" r:id="rId8"/>
    <p:sldId id="593" r:id="rId9"/>
    <p:sldId id="504" r:id="rId10"/>
    <p:sldId id="503" r:id="rId11"/>
    <p:sldId id="494" r:id="rId12"/>
    <p:sldId id="558" r:id="rId13"/>
    <p:sldId id="559" r:id="rId14"/>
    <p:sldId id="560" r:id="rId15"/>
    <p:sldId id="561" r:id="rId16"/>
    <p:sldId id="562" r:id="rId17"/>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EFAFB233-063F-42B5-8137-9DF3F51BA10A}">
      <p15:sldGuideLst xmlns:p15="http://schemas.microsoft.com/office/powerpoint/2012/main">
        <p15:guide id="1" orient="horz" pos="2546"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727"/>
    <a:srgbClr val="F69200"/>
    <a:srgbClr val="D9A601"/>
    <a:srgbClr val="EEF99F"/>
    <a:srgbClr val="CCFF99"/>
    <a:srgbClr val="CCFFCC"/>
    <a:srgbClr val="CCFF66"/>
    <a:srgbClr val="00FF99"/>
    <a:srgbClr val="12AE94"/>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2F1EA-B78C-4BD1-840E-614BA818D5D2}" v="42" dt="2020-12-10T07:12:11.132"/>
    <p1510:client id="{0ECB4EDE-FA61-49D6-8BBB-DC4A8F8B90AC}" v="3" dt="2020-11-19T05:07:03.476"/>
    <p1510:client id="{13069052-C3E1-4A9F-80DB-9A3930362A86}" v="9" dt="2020-11-30T02:47:33.857"/>
    <p1510:client id="{19C3ACC7-AC74-41CA-ACC4-2B995720C57E}" v="71" dt="2020-11-26T05:43:28.103"/>
    <p1510:client id="{1E0157E2-D90E-40A7-BA6E-59DAFBD4F36C}" v="1725" dt="2020-11-26T00:56:33.314"/>
    <p1510:client id="{1F56AD91-3757-D4AA-97EC-2394958F8591}" v="138" dt="2021-02-10T05:30:42.311"/>
    <p1510:client id="{22E23F28-E194-4D6B-B2D4-43F6C2E28EBB}" v="6" dt="2020-12-01T05:34:00.436"/>
    <p1510:client id="{3D7FA436-35C0-43CD-BB37-8A4E973B1F7C}" v="373" dt="2020-11-26T05:34:43.104"/>
    <p1510:client id="{451E8C4C-742C-4FD7-8CED-BFA8AB7003E5}" v="167" dt="2020-11-30T08:03:19.271"/>
    <p1510:client id="{4608BAB2-479F-4BBF-890E-C447562CA707}" v="27" dt="2021-02-09T01:51:57.249"/>
    <p1510:client id="{4644A08B-0FE3-4D1E-A5CC-0E86CBB7BDFC}" v="1" dt="2021-01-18T05:17:39.448"/>
    <p1510:client id="{4770C5E9-00E5-BF45-8AAF-8DA87FE48817}" v="2" dt="2021-02-10T03:18:37.774"/>
    <p1510:client id="{4896A022-D51B-4C74-BEF5-79913FF75E70}" v="2" dt="2020-11-10T08:01:44.805"/>
    <p1510:client id="{4B379126-57C9-4E3A-A18F-F74097796348}" v="35" dt="2020-11-26T04:09:49.837"/>
    <p1510:client id="{4F0F022B-D397-8444-ED47-70FDAFD1AD94}" v="6" dt="2021-01-15T05:25:53.768"/>
    <p1510:client id="{5102BB94-1023-4D2D-A6F9-8E2FA15A922B}" v="1714" dt="2020-11-30T00:55:54.039"/>
    <p1510:client id="{52A2E130-1638-44A9-917E-D3F6897FC003}" v="14" dt="2020-07-07T08:51:27.641"/>
    <p1510:client id="{58539B79-D989-80E8-054D-5D5C59E0DEAF}" v="11" dt="2021-02-10T00:55:05.633"/>
    <p1510:client id="{62BB696D-2612-41C8-9839-0468B70D101C}" v="17" dt="2021-02-10T00:37:42.963"/>
    <p1510:client id="{64C1C8DF-2DE9-4B4F-9F38-1242B0AB5F36}" v="44" dt="2020-12-03T06:56:42.085"/>
    <p1510:client id="{68C2C9F4-5BD8-4384-A3F4-E4733B60D2B0}" v="2" dt="2020-07-07T08:49:12.910"/>
    <p1510:client id="{738B7A69-FC49-47BB-8282-DAD5373ADBB0}" v="4" dt="2020-11-26T03:43:58.148"/>
    <p1510:client id="{762365F9-0454-4E4F-80BD-B895221C317F}" v="111" dt="2020-06-18T09:16:40.620"/>
    <p1510:client id="{7772DC67-CC40-E49E-3C8B-64053F780B79}" v="3" dt="2020-11-26T00:25:29.545"/>
    <p1510:client id="{7902093E-C242-46A8-A18F-0CF4129C150D}" v="69" dt="2020-11-30T10:39:25.907"/>
    <p1510:client id="{87D29F1A-DD82-4D79-A728-9D92CE1EE5B5}" v="9" dt="2020-11-30T10:08:42.558"/>
    <p1510:client id="{8AB64DB3-E2E9-40A2-9FD2-A60F6A160EA7}" v="17" dt="2021-01-18T07:21:08.335"/>
    <p1510:client id="{8BC00771-286C-4D7A-B589-09DC12C055AF}" v="6" dt="2020-11-26T00:26:30.677"/>
    <p1510:client id="{93B9A1F8-8F4A-428E-9381-E1D12FB9A25C}" v="461" dt="2020-12-03T07:59:00.049"/>
    <p1510:client id="{9768072C-56BE-4A65-8123-EC6E6905C85B}" v="2" dt="2020-11-30T00:57:50.749"/>
    <p1510:client id="{A310A4A8-0444-1D2B-1C2B-001997DC7ACD}" v="58" dt="2021-02-10T01:49:36.532"/>
    <p1510:client id="{B53091F6-F68B-F735-02E4-D11EF7ABB1BB}" v="27" dt="2021-02-10T03:11:52.319"/>
    <p1510:client id="{BB403870-EA5A-48C8-A027-4CC40AB730EB}" v="9" dt="2020-07-16T05:53:06"/>
    <p1510:client id="{C287EDBF-A3DF-43FF-A31C-89978A13F750}" v="2" dt="2020-06-15T04:54:44.008"/>
    <p1510:client id="{C3F3C6DC-8CC7-8D17-1981-E8FD31FD34BF}" v="32" dt="2021-01-15T05:18:27.258"/>
    <p1510:client id="{C5349061-C865-4F8B-979F-F758FDE7D31A}" v="9" dt="2020-12-01T05:31:20.406"/>
    <p1510:client id="{D0B037B9-F4CE-4059-A636-5F991EA0066D}" v="53" dt="2021-01-15T03:06:14.830"/>
    <p1510:client id="{D1158AA2-61D6-1A84-C89F-46DC952049E8}" v="4" dt="2021-02-09T01:59:33.875"/>
    <p1510:client id="{DAC31F18-7639-48B4-A522-4669041BE398}" v="11" dt="2020-11-30T09:57:39.456"/>
    <p1510:client id="{E745D4D0-BE24-465E-B69F-FB389038BEA4}" v="240" dt="2020-11-18T01:05:23.92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3438" autoAdjust="0"/>
  </p:normalViewPr>
  <p:slideViewPr>
    <p:cSldViewPr snapToGrid="0">
      <p:cViewPr varScale="1">
        <p:scale>
          <a:sx n="60" d="100"/>
          <a:sy n="60" d="100"/>
        </p:scale>
        <p:origin x="1228" y="48"/>
      </p:cViewPr>
      <p:guideLst>
        <p:guide orient="horz" pos="2546"/>
        <p:guide orient="horz" pos="391"/>
        <p:guide orient="horz" pos="2160"/>
        <p:guide orient="horz" pos="1185"/>
        <p:guide orient="horz" pos="3135"/>
        <p:guide orient="horz" pos="595"/>
        <p:guide pos="3120"/>
        <p:guide pos="2145"/>
        <p:guide pos="4095"/>
        <p:guide pos="5728"/>
        <p:guide pos="512"/>
      </p:guideLst>
    </p:cSldViewPr>
  </p:slideViewPr>
  <p:outlineViewPr>
    <p:cViewPr>
      <p:scale>
        <a:sx n="33" d="100"/>
        <a:sy n="33" d="100"/>
      </p:scale>
      <p:origin x="0" y="-448"/>
    </p:cViewPr>
  </p:outlineViewPr>
  <p:notesTextViewPr>
    <p:cViewPr>
      <p:scale>
        <a:sx n="1" d="1"/>
        <a:sy n="1" d="1"/>
      </p:scale>
      <p:origin x="0" y="0"/>
    </p:cViewPr>
  </p:notesTextViewPr>
  <p:sorterViewPr>
    <p:cViewPr>
      <p:scale>
        <a:sx n="200" d="100"/>
        <a:sy n="200" d="100"/>
      </p:scale>
      <p:origin x="0" y="-60400"/>
    </p:cViewPr>
  </p:sorter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6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11</a:t>
            </a:fld>
            <a:endParaRPr lang="en-US" altLang="ja-JP"/>
          </a:p>
        </p:txBody>
      </p:sp>
    </p:spTree>
    <p:extLst>
      <p:ext uri="{BB962C8B-B14F-4D97-AF65-F5344CB8AC3E}">
        <p14:creationId xmlns:p14="http://schemas.microsoft.com/office/powerpoint/2010/main" val="186248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12</a:t>
            </a:fld>
            <a:endParaRPr lang="en-US" altLang="ja-JP"/>
          </a:p>
        </p:txBody>
      </p:sp>
    </p:spTree>
    <p:extLst>
      <p:ext uri="{BB962C8B-B14F-4D97-AF65-F5344CB8AC3E}">
        <p14:creationId xmlns:p14="http://schemas.microsoft.com/office/powerpoint/2010/main" val="167814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13</a:t>
            </a:fld>
            <a:endParaRPr lang="en-US" altLang="ja-JP"/>
          </a:p>
        </p:txBody>
      </p:sp>
    </p:spTree>
    <p:extLst>
      <p:ext uri="{BB962C8B-B14F-4D97-AF65-F5344CB8AC3E}">
        <p14:creationId xmlns:p14="http://schemas.microsoft.com/office/powerpoint/2010/main" val="411911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3728314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24878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568116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328558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626908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801230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2802569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77286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3386142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1802765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3151410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94136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extLst>
      <p:ext uri="{BB962C8B-B14F-4D97-AF65-F5344CB8AC3E}">
        <p14:creationId xmlns:p14="http://schemas.microsoft.com/office/powerpoint/2010/main" val="38463207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dirty="0" smtClean="0"/>
              <a:pPr/>
              <a:t>10</a:t>
            </a:fld>
            <a:endParaRPr lang="en-US" altLang="ja-JP" dirty="0"/>
          </a:p>
        </p:txBody>
      </p:sp>
      <p:sp>
        <p:nvSpPr>
          <p:cNvPr id="274" name="Shape 128"/>
          <p:cNvSpPr/>
          <p:nvPr/>
        </p:nvSpPr>
        <p:spPr>
          <a:xfrm>
            <a:off x="269788" y="747916"/>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無線ＬＡＮ環境の拡大、スマートｅ－会議の導入</a:t>
            </a:r>
            <a:endParaRPr kumimoji="0" lang="en-US" altLang="ja-JP" sz="1687" kern="0" dirty="0">
              <a:solidFill>
                <a:srgbClr val="C00000"/>
              </a:solidFill>
              <a:latin typeface="メイリオ" panose="020B0604030504040204" pitchFamily="50" charset="-128"/>
              <a:sym typeface="Helvetica Light"/>
            </a:endParaRPr>
          </a:p>
        </p:txBody>
      </p:sp>
      <p:sp>
        <p:nvSpPr>
          <p:cNvPr id="58" name="正方形/長方形 57"/>
          <p:cNvSpPr/>
          <p:nvPr/>
        </p:nvSpPr>
        <p:spPr>
          <a:xfrm>
            <a:off x="63232" y="1068052"/>
            <a:ext cx="9714303" cy="904863"/>
          </a:xfrm>
          <a:prstGeom prst="rect">
            <a:avLst/>
          </a:prstGeom>
        </p:spPr>
        <p:txBody>
          <a:bodyPr wrap="square">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en-US" altLang="ja-JP" sz="1200" dirty="0">
                <a:solidFill>
                  <a:prstClr val="black"/>
                </a:solidFill>
                <a:latin typeface="メイリオ"/>
                <a:ea typeface="メイリオ"/>
              </a:rPr>
              <a:t>2018</a:t>
            </a:r>
            <a:r>
              <a:rPr lang="ja-JP" altLang="en-US" sz="1200" dirty="0">
                <a:solidFill>
                  <a:prstClr val="black"/>
                </a:solidFill>
                <a:latin typeface="メイリオ"/>
                <a:ea typeface="メイリオ"/>
              </a:rPr>
              <a:t>年度から</a:t>
            </a:r>
            <a:r>
              <a:rPr lang="en-US" altLang="ja-JP" sz="1200" dirty="0">
                <a:solidFill>
                  <a:prstClr val="black"/>
                </a:solidFill>
                <a:latin typeface="メイリオ"/>
                <a:ea typeface="メイリオ"/>
              </a:rPr>
              <a:t>2020</a:t>
            </a:r>
            <a:r>
              <a:rPr lang="ja-JP" altLang="en-US" sz="1200" dirty="0">
                <a:solidFill>
                  <a:prstClr val="black"/>
                </a:solidFill>
                <a:latin typeface="メイリオ"/>
                <a:ea typeface="メイリオ"/>
              </a:rPr>
              <a:t>年度にかけて、</a:t>
            </a:r>
            <a:r>
              <a:rPr lang="ja-JP" altLang="en-US" sz="1200" dirty="0">
                <a:solidFill>
                  <a:prstClr val="black"/>
                </a:solidFill>
                <a:latin typeface="メイリオ"/>
                <a:ea typeface="メイリオ"/>
                <a:sym typeface="Helvetica Light"/>
              </a:rPr>
              <a:t>本庁舎・区役所等の主な庁舎に無線</a:t>
            </a:r>
            <a:r>
              <a:rPr lang="en-US" altLang="ja-JP" sz="1200" dirty="0">
                <a:solidFill>
                  <a:prstClr val="black"/>
                </a:solidFill>
                <a:latin typeface="メイリオ"/>
                <a:ea typeface="メイリオ"/>
                <a:sym typeface="Helvetica Light"/>
              </a:rPr>
              <a:t>LAN</a:t>
            </a:r>
            <a:r>
              <a:rPr lang="ja-JP" altLang="en-US" sz="1200" dirty="0">
                <a:solidFill>
                  <a:prstClr val="black"/>
                </a:solidFill>
                <a:latin typeface="メイリオ"/>
                <a:ea typeface="メイリオ"/>
                <a:sym typeface="Helvetica Light"/>
              </a:rPr>
              <a:t>環境を拡大し、場所に制約されない働き方を実現。</a:t>
            </a:r>
            <a:endParaRPr lang="en-US" altLang="ja-JP" sz="1200" dirty="0">
              <a:solidFill>
                <a:prstClr val="black"/>
              </a:solidFill>
              <a:latin typeface="メイリオ"/>
              <a:ea typeface="メイリオ"/>
              <a:sym typeface="Helvetica Light"/>
            </a:endParaRPr>
          </a:p>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市長説明や会議、研修などにパソコンを持ち寄りペーパーレスで開催し、</a:t>
            </a:r>
            <a:r>
              <a:rPr lang="ja-JP" altLang="en-US" sz="1200" dirty="0">
                <a:solidFill>
                  <a:schemeClr val="tx1"/>
                </a:solidFill>
                <a:latin typeface="メイリオ"/>
                <a:ea typeface="メイリオ"/>
                <a:sym typeface="Helvetica Light"/>
              </a:rPr>
              <a:t>より一層のスマート</a:t>
            </a:r>
            <a:r>
              <a:rPr lang="en-US" altLang="ja-JP" sz="1200" dirty="0">
                <a:solidFill>
                  <a:schemeClr val="tx1"/>
                </a:solidFill>
                <a:latin typeface="メイリオ"/>
                <a:ea typeface="メイリオ"/>
                <a:sym typeface="Helvetica Light"/>
              </a:rPr>
              <a:t>e-</a:t>
            </a:r>
            <a:r>
              <a:rPr lang="ja-JP" altLang="en-US" sz="1200" dirty="0">
                <a:solidFill>
                  <a:schemeClr val="tx1"/>
                </a:solidFill>
                <a:latin typeface="メイリオ"/>
                <a:ea typeface="メイリオ"/>
                <a:sym typeface="Helvetica Light"/>
              </a:rPr>
              <a:t>会議の取組に</a:t>
            </a:r>
            <a:r>
              <a:rPr lang="ja-JP" altLang="en-US" sz="1200" dirty="0">
                <a:solidFill>
                  <a:prstClr val="black"/>
                </a:solidFill>
                <a:latin typeface="メイリオ"/>
                <a:ea typeface="メイリオ"/>
                <a:sym typeface="Helvetica Light"/>
              </a:rPr>
              <a:t>つなげていく。</a:t>
            </a:r>
            <a:endParaRPr lang="en-US" altLang="ja-JP" sz="1200" dirty="0">
              <a:solidFill>
                <a:prstClr val="black"/>
              </a:solidFill>
              <a:latin typeface="メイリオ"/>
              <a:ea typeface="メイリオ"/>
              <a:sym typeface="Helvetica Light"/>
            </a:endParaRPr>
          </a:p>
        </p:txBody>
      </p:sp>
      <p:sp>
        <p:nvSpPr>
          <p:cNvPr id="272" name="テキスト ボックス 271"/>
          <p:cNvSpPr txBox="1"/>
          <p:nvPr/>
        </p:nvSpPr>
        <p:spPr>
          <a:xfrm>
            <a:off x="8240332" y="118722"/>
            <a:ext cx="1537204" cy="393954"/>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1400">
                <a:latin typeface="+mj-ea"/>
                <a:ea typeface="+mj-ea"/>
              </a:rPr>
              <a:t>スマートシティ</a:t>
            </a:r>
          </a:p>
        </p:txBody>
      </p:sp>
      <p:sp>
        <p:nvSpPr>
          <p:cNvPr id="168"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職員の働き方改革</a:t>
            </a:r>
            <a:r>
              <a:rPr lang="ja-JP" altLang="en-US" sz="1400" dirty="0"/>
              <a:t>－場所に制約されない新しい業務スタイルへの変革－</a:t>
            </a: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14" y="2076410"/>
            <a:ext cx="4949660" cy="1560201"/>
          </a:xfrm>
          <a:prstGeom prst="rect">
            <a:avLst/>
          </a:prstGeom>
        </p:spPr>
      </p:pic>
      <p:graphicFrame>
        <p:nvGraphicFramePr>
          <p:cNvPr id="167" name="表 166"/>
          <p:cNvGraphicFramePr>
            <a:graphicFrameLocks noGrp="1"/>
          </p:cNvGraphicFramePr>
          <p:nvPr>
            <p:extLst>
              <p:ext uri="{D42A27DB-BD31-4B8C-83A1-F6EECF244321}">
                <p14:modId xmlns:p14="http://schemas.microsoft.com/office/powerpoint/2010/main" val="2319819255"/>
              </p:ext>
            </p:extLst>
          </p:nvPr>
        </p:nvGraphicFramePr>
        <p:xfrm>
          <a:off x="5054374" y="2324983"/>
          <a:ext cx="4596297" cy="1204481"/>
        </p:xfrm>
        <a:graphic>
          <a:graphicData uri="http://schemas.openxmlformats.org/drawingml/2006/table">
            <a:tbl>
              <a:tblPr firstRow="1" bandRow="1"/>
              <a:tblGrid>
                <a:gridCol w="1213000">
                  <a:extLst>
                    <a:ext uri="{9D8B030D-6E8A-4147-A177-3AD203B41FA5}">
                      <a16:colId xmlns:a16="http://schemas.microsoft.com/office/drawing/2014/main" val="20000"/>
                    </a:ext>
                  </a:extLst>
                </a:gridCol>
                <a:gridCol w="1660457">
                  <a:extLst>
                    <a:ext uri="{9D8B030D-6E8A-4147-A177-3AD203B41FA5}">
                      <a16:colId xmlns:a16="http://schemas.microsoft.com/office/drawing/2014/main" val="20001"/>
                    </a:ext>
                  </a:extLst>
                </a:gridCol>
                <a:gridCol w="1722840">
                  <a:extLst>
                    <a:ext uri="{9D8B030D-6E8A-4147-A177-3AD203B41FA5}">
                      <a16:colId xmlns:a16="http://schemas.microsoft.com/office/drawing/2014/main" val="20002"/>
                    </a:ext>
                  </a:extLst>
                </a:gridCol>
              </a:tblGrid>
              <a:tr h="2476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930161">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10001"/>
                  </a:ext>
                </a:extLst>
              </a:tr>
            </a:tbl>
          </a:graphicData>
        </a:graphic>
      </p:graphicFrame>
      <p:sp>
        <p:nvSpPr>
          <p:cNvPr id="171" name="ホームベース 170"/>
          <p:cNvSpPr/>
          <p:nvPr/>
        </p:nvSpPr>
        <p:spPr>
          <a:xfrm>
            <a:off x="6309022" y="2654423"/>
            <a:ext cx="1626253" cy="79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mj-ea"/>
                <a:ea typeface="+mj-ea"/>
                <a:cs typeface="メイリオ" pitchFamily="50" charset="-128"/>
              </a:rPr>
              <a:t>区役所（</a:t>
            </a:r>
            <a:r>
              <a:rPr lang="en-US" altLang="ja-JP" sz="1050" dirty="0">
                <a:solidFill>
                  <a:schemeClr val="tx1"/>
                </a:solidFill>
                <a:latin typeface="+mj-ea"/>
                <a:ea typeface="+mj-ea"/>
                <a:cs typeface="メイリオ" pitchFamily="50" charset="-128"/>
              </a:rPr>
              <a:t>13</a:t>
            </a:r>
            <a:r>
              <a:rPr lang="ja-JP" altLang="en-US" sz="1050" dirty="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a:p>
            <a:pPr algn="ctr"/>
            <a:r>
              <a:rPr lang="ja-JP" altLang="en-US" sz="1050" dirty="0">
                <a:solidFill>
                  <a:schemeClr val="tx1"/>
                </a:solidFill>
                <a:latin typeface="+mj-ea"/>
                <a:ea typeface="+mj-ea"/>
                <a:cs typeface="メイリオ" pitchFamily="50" charset="-128"/>
              </a:rPr>
              <a:t>市税事務所（</a:t>
            </a:r>
            <a:r>
              <a:rPr lang="en-US" altLang="ja-JP" sz="1050" dirty="0">
                <a:solidFill>
                  <a:schemeClr val="tx1"/>
                </a:solidFill>
                <a:latin typeface="+mj-ea"/>
                <a:ea typeface="+mj-ea"/>
                <a:cs typeface="メイリオ" pitchFamily="50" charset="-128"/>
              </a:rPr>
              <a:t>3</a:t>
            </a:r>
            <a:r>
              <a:rPr lang="ja-JP" altLang="en-US" sz="1050" dirty="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a:p>
            <a:pPr algn="ctr"/>
            <a:r>
              <a:rPr lang="ja-JP" altLang="en-US" sz="1050" dirty="0">
                <a:solidFill>
                  <a:schemeClr val="tx1"/>
                </a:solidFill>
                <a:latin typeface="+mj-ea"/>
                <a:ea typeface="+mj-ea"/>
                <a:cs typeface="メイリオ" pitchFamily="50" charset="-128"/>
              </a:rPr>
              <a:t>他</a:t>
            </a:r>
            <a:r>
              <a:rPr lang="en-US" altLang="ja-JP" sz="1050" dirty="0">
                <a:solidFill>
                  <a:schemeClr val="tx1"/>
                </a:solidFill>
                <a:latin typeface="+mj-ea"/>
                <a:ea typeface="+mj-ea"/>
                <a:cs typeface="メイリオ" pitchFamily="50" charset="-128"/>
              </a:rPr>
              <a:t>2</a:t>
            </a:r>
            <a:r>
              <a:rPr lang="ja-JP" altLang="en-US" sz="1050" dirty="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p:txBody>
      </p:sp>
      <p:sp>
        <p:nvSpPr>
          <p:cNvPr id="173" name="ホームベース 172"/>
          <p:cNvSpPr/>
          <p:nvPr/>
        </p:nvSpPr>
        <p:spPr>
          <a:xfrm>
            <a:off x="5119660" y="2654423"/>
            <a:ext cx="1149612" cy="79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市役所本庁舎</a:t>
            </a:r>
            <a:endParaRPr lang="en-US" altLang="ja-JP" sz="105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50">
                <a:solidFill>
                  <a:srgbClr val="000000"/>
                </a:solidFill>
                <a:latin typeface="Meiryo UI" panose="020B0604030504040204" pitchFamily="50" charset="-128"/>
                <a:ea typeface="Meiryo UI" panose="020B0604030504040204" pitchFamily="50" charset="-128"/>
              </a:rPr>
              <a:t>他</a:t>
            </a:r>
            <a:r>
              <a:rPr lang="ja-JP" altLang="en-US" sz="1050">
                <a:solidFill>
                  <a:schemeClr val="tx1"/>
                </a:solidFill>
                <a:latin typeface="Meiryo UI" panose="020B0604030504040204" pitchFamily="50" charset="-128"/>
                <a:ea typeface="Meiryo UI" panose="020B0604030504040204" pitchFamily="50" charset="-128"/>
              </a:rPr>
              <a:t>４か所</a:t>
            </a:r>
            <a:endParaRPr lang="en-US" altLang="ja-JP" sz="1050">
              <a:solidFill>
                <a:schemeClr val="tx1"/>
              </a:solidFill>
              <a:latin typeface="Meiryo UI" panose="020B0604030504040204" pitchFamily="50" charset="-128"/>
              <a:ea typeface="Meiryo UI" panose="020B0604030504040204" pitchFamily="50" charset="-128"/>
            </a:endParaRPr>
          </a:p>
        </p:txBody>
      </p:sp>
      <p:sp>
        <p:nvSpPr>
          <p:cNvPr id="174" name="ホームベース 173"/>
          <p:cNvSpPr/>
          <p:nvPr/>
        </p:nvSpPr>
        <p:spPr>
          <a:xfrm>
            <a:off x="7973277" y="2654423"/>
            <a:ext cx="1612108" cy="79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ja-JP" altLang="en-US" sz="1050" dirty="0">
                <a:solidFill>
                  <a:schemeClr val="tx1"/>
                </a:solidFill>
                <a:latin typeface="+mj-ea"/>
                <a:ea typeface="+mj-ea"/>
                <a:cs typeface="メイリオ" pitchFamily="50" charset="-128"/>
              </a:rPr>
              <a:t>区役所（</a:t>
            </a:r>
            <a:r>
              <a:rPr lang="en-US" altLang="ja-JP" sz="1050" dirty="0">
                <a:solidFill>
                  <a:schemeClr val="tx1"/>
                </a:solidFill>
                <a:latin typeface="+mj-ea"/>
                <a:ea typeface="+mj-ea"/>
                <a:cs typeface="メイリオ" pitchFamily="50" charset="-128"/>
              </a:rPr>
              <a:t>11</a:t>
            </a:r>
            <a:r>
              <a:rPr lang="ja-JP" altLang="en-US" sz="1050" dirty="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a:p>
            <a:pPr algn="ctr"/>
            <a:r>
              <a:rPr lang="ja-JP" altLang="en-US" sz="1050" dirty="0">
                <a:solidFill>
                  <a:schemeClr val="tx1"/>
                </a:solidFill>
                <a:latin typeface="+mj-ea"/>
                <a:ea typeface="+mj-ea"/>
                <a:cs typeface="メイリオ" pitchFamily="50" charset="-128"/>
              </a:rPr>
              <a:t>市税事務所（</a:t>
            </a:r>
            <a:r>
              <a:rPr lang="en-US" altLang="ja-JP" sz="1050" dirty="0">
                <a:solidFill>
                  <a:schemeClr val="tx1"/>
                </a:solidFill>
                <a:latin typeface="+mj-ea"/>
                <a:ea typeface="+mj-ea"/>
                <a:cs typeface="メイリオ" pitchFamily="50" charset="-128"/>
              </a:rPr>
              <a:t>3</a:t>
            </a:r>
            <a:r>
              <a:rPr lang="ja-JP" altLang="en-US" sz="1050" dirty="0">
                <a:solidFill>
                  <a:schemeClr val="tx1"/>
                </a:solidFill>
                <a:latin typeface="+mj-ea"/>
                <a:ea typeface="+mj-ea"/>
                <a:cs typeface="メイリオ" pitchFamily="50" charset="-128"/>
              </a:rPr>
              <a:t>か所）</a:t>
            </a:r>
            <a:endParaRPr lang="en-US" altLang="ja-JP" sz="1050" dirty="0">
              <a:solidFill>
                <a:schemeClr val="tx1"/>
              </a:solidFill>
              <a:latin typeface="+mj-ea"/>
              <a:ea typeface="+mj-ea"/>
              <a:cs typeface="メイリオ" pitchFamily="50" charset="-128"/>
            </a:endParaRPr>
          </a:p>
          <a:p>
            <a:pPr algn="ctr"/>
            <a:r>
              <a:rPr lang="ja-JP" altLang="en-US" sz="1050" dirty="0" smtClean="0">
                <a:solidFill>
                  <a:schemeClr val="tx1"/>
                </a:solidFill>
                <a:latin typeface="+mj-ea"/>
                <a:ea typeface="+mj-ea"/>
                <a:cs typeface="メイリオ" pitchFamily="50" charset="-128"/>
              </a:rPr>
              <a:t>他</a:t>
            </a:r>
            <a:r>
              <a:rPr lang="en-US" altLang="ja-JP" sz="1050" dirty="0" smtClean="0">
                <a:solidFill>
                  <a:schemeClr val="tx1"/>
                </a:solidFill>
                <a:latin typeface="+mj-ea"/>
                <a:ea typeface="+mj-ea"/>
                <a:cs typeface="メイリオ" pitchFamily="50" charset="-128"/>
              </a:rPr>
              <a:t>4</a:t>
            </a:r>
            <a:r>
              <a:rPr lang="ja-JP" altLang="en-US" sz="1050" dirty="0" smtClean="0">
                <a:solidFill>
                  <a:schemeClr val="tx1"/>
                </a:solidFill>
                <a:latin typeface="+mj-ea"/>
                <a:ea typeface="+mj-ea"/>
                <a:cs typeface="メイリオ" pitchFamily="50" charset="-128"/>
              </a:rPr>
              <a:t>か所</a:t>
            </a:r>
            <a:endParaRPr lang="ja-JP" altLang="en-US" sz="1050" dirty="0">
              <a:solidFill>
                <a:schemeClr val="tx1"/>
              </a:solidFill>
              <a:latin typeface="+mj-ea"/>
              <a:ea typeface="+mj-ea"/>
              <a:cs typeface="メイリオ" pitchFamily="50" charset="-128"/>
            </a:endParaRPr>
          </a:p>
        </p:txBody>
      </p:sp>
      <p:sp>
        <p:nvSpPr>
          <p:cNvPr id="175" name="正方形/長方形 174"/>
          <p:cNvSpPr/>
          <p:nvPr/>
        </p:nvSpPr>
        <p:spPr>
          <a:xfrm>
            <a:off x="5197984" y="1983027"/>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76" name="角丸四角形 44">
            <a:extLst>
              <a:ext uri="{FF2B5EF4-FFF2-40B4-BE49-F238E27FC236}">
                <a16:creationId xmlns:a16="http://schemas.microsoft.com/office/drawing/2014/main" id="{80B4AA92-A345-46E1-B6A5-66D1DDE1DF16}"/>
              </a:ext>
            </a:extLst>
          </p:cNvPr>
          <p:cNvSpPr/>
          <p:nvPr/>
        </p:nvSpPr>
        <p:spPr bwMode="auto">
          <a:xfrm>
            <a:off x="218319" y="3786711"/>
            <a:ext cx="3761014" cy="2622995"/>
          </a:xfrm>
          <a:prstGeom prst="roundRect">
            <a:avLst>
              <a:gd name="adj" fmla="val 13829"/>
            </a:avLst>
          </a:prstGeom>
          <a:solidFill>
            <a:schemeClr val="accent2">
              <a:lumMod val="20000"/>
              <a:lumOff val="80000"/>
            </a:schemeClr>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取組実績</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en-US" altLang="ja-JP" sz="1200" dirty="0">
                <a:solidFill>
                  <a:schemeClr val="tx1"/>
                </a:solidFill>
                <a:latin typeface="メイリオ" panose="020B0604030504040204" pitchFamily="50" charset="-128"/>
                <a:ea typeface="メイリオ" panose="020B0604030504040204" pitchFamily="50" charset="-128"/>
              </a:rPr>
              <a:t>2018</a:t>
            </a:r>
            <a:r>
              <a:rPr lang="ja-JP" altLang="en-US" sz="1200" dirty="0">
                <a:solidFill>
                  <a:schemeClr val="tx1"/>
                </a:solidFill>
                <a:latin typeface="メイリオ" panose="020B0604030504040204" pitchFamily="50" charset="-128"/>
                <a:ea typeface="メイリオ" panose="020B0604030504040204" pitchFamily="50" charset="-128"/>
              </a:rPr>
              <a:t>年度から</a:t>
            </a:r>
            <a:r>
              <a:rPr lang="en-US" altLang="ja-JP" sz="1200" dirty="0">
                <a:solidFill>
                  <a:schemeClr val="tx1"/>
                </a:solidFill>
                <a:latin typeface="メイリオ" panose="020B0604030504040204" pitchFamily="50" charset="-128"/>
                <a:ea typeface="メイリオ" panose="020B0604030504040204" pitchFamily="50" charset="-128"/>
              </a:rPr>
              <a:t>2020</a:t>
            </a:r>
            <a:r>
              <a:rPr lang="ja-JP" altLang="en-US" sz="1200" dirty="0">
                <a:solidFill>
                  <a:schemeClr val="tx1"/>
                </a:solidFill>
                <a:latin typeface="メイリオ" panose="020B0604030504040204" pitchFamily="50" charset="-128"/>
                <a:ea typeface="メイリオ" panose="020B0604030504040204" pitchFamily="50" charset="-128"/>
              </a:rPr>
              <a:t>年度にかけて、本庁舎・区役所等の主な庁舎に無線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環境を整備するとともに、会議や研修をスマート</a:t>
            </a:r>
            <a:r>
              <a:rPr lang="en-US" altLang="ja-JP" sz="1200" dirty="0">
                <a:solidFill>
                  <a:schemeClr val="tx1"/>
                </a:solidFill>
                <a:latin typeface="メイリオ" panose="020B0604030504040204" pitchFamily="50" charset="-128"/>
                <a:ea typeface="メイリオ" panose="020B0604030504040204" pitchFamily="50" charset="-128"/>
              </a:rPr>
              <a:t>e-</a:t>
            </a:r>
            <a:r>
              <a:rPr lang="ja-JP" altLang="en-US" sz="1200" dirty="0">
                <a:solidFill>
                  <a:schemeClr val="tx1"/>
                </a:solidFill>
                <a:latin typeface="メイリオ" panose="020B0604030504040204" pitchFamily="50" charset="-128"/>
                <a:ea typeface="メイリオ" panose="020B0604030504040204" pitchFamily="50" charset="-128"/>
              </a:rPr>
              <a:t>会議で開催するように促進してきた。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環境整備が完了した拠点数</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200"/>
              </a:lnSpc>
              <a:spcBef>
                <a:spcPts val="600"/>
              </a:spcBef>
              <a:defRPr/>
            </a:pPr>
            <a:r>
              <a:rPr lang="ja-JP" altLang="en-US" sz="1200" dirty="0">
                <a:solidFill>
                  <a:schemeClr val="tx1"/>
                </a:solidFill>
                <a:latin typeface="メイリオ" panose="020B0604030504040204" pitchFamily="50" charset="-128"/>
                <a:ea typeface="メイリオ" panose="020B0604030504040204" pitchFamily="50" charset="-128"/>
              </a:rPr>
              <a:t>　（目標）</a:t>
            </a:r>
            <a:r>
              <a:rPr lang="en-US" altLang="ja-JP" sz="1200" dirty="0">
                <a:solidFill>
                  <a:schemeClr val="tx1"/>
                </a:solidFill>
                <a:latin typeface="メイリオ" panose="020B0604030504040204" pitchFamily="50" charset="-128"/>
                <a:ea typeface="メイリオ" panose="020B0604030504040204" pitchFamily="50" charset="-128"/>
              </a:rPr>
              <a:t>39</a:t>
            </a:r>
            <a:r>
              <a:rPr lang="ja-JP" altLang="en-US" sz="1200" dirty="0">
                <a:solidFill>
                  <a:schemeClr val="tx1"/>
                </a:solidFill>
                <a:latin typeface="メイリオ" panose="020B0604030504040204" pitchFamily="50" charset="-128"/>
                <a:ea typeface="メイリオ" panose="020B0604030504040204" pitchFamily="50" charset="-128"/>
              </a:rPr>
              <a:t>拠点（実績）</a:t>
            </a:r>
            <a:r>
              <a:rPr lang="en-US" altLang="ja-JP" sz="1200" dirty="0">
                <a:solidFill>
                  <a:schemeClr val="tx1"/>
                </a:solidFill>
                <a:latin typeface="メイリオ" panose="020B0604030504040204" pitchFamily="50" charset="-128"/>
                <a:ea typeface="メイリオ" panose="020B0604030504040204" pitchFamily="50" charset="-128"/>
              </a:rPr>
              <a:t>39</a:t>
            </a:r>
            <a:r>
              <a:rPr lang="ja-JP" altLang="en-US" sz="1200" dirty="0">
                <a:solidFill>
                  <a:schemeClr val="tx1"/>
                </a:solidFill>
                <a:latin typeface="メイリオ" panose="020B0604030504040204" pitchFamily="50" charset="-128"/>
                <a:ea typeface="メイリオ" panose="020B0604030504040204" pitchFamily="50" charset="-128"/>
              </a:rPr>
              <a:t>拠点</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見込</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利用可能端末数</a:t>
            </a:r>
            <a:endParaRPr lang="en-US" altLang="ja-JP" sz="1200" dirty="0">
              <a:solidFill>
                <a:schemeClr val="tx1"/>
              </a:solidFill>
              <a:latin typeface="メイリオ" panose="020B0604030504040204" pitchFamily="50" charset="-128"/>
              <a:ea typeface="メイリオ" panose="020B0604030504040204" pitchFamily="50" charset="-128"/>
            </a:endParaRPr>
          </a:p>
          <a:p>
            <a:pPr>
              <a:lnSpc>
                <a:spcPts val="1200"/>
              </a:lnSpc>
              <a:spcBef>
                <a:spcPts val="600"/>
              </a:spcBef>
              <a:defRPr/>
            </a:pPr>
            <a:r>
              <a:rPr lang="ja-JP" altLang="en-US" sz="1200" dirty="0">
                <a:solidFill>
                  <a:schemeClr val="tx1"/>
                </a:solidFill>
                <a:latin typeface="メイリオ"/>
                <a:ea typeface="メイリオ"/>
              </a:rPr>
              <a:t>　（目標）</a:t>
            </a:r>
            <a:r>
              <a:rPr lang="en-US" altLang="ja-JP" sz="1200" dirty="0">
                <a:solidFill>
                  <a:schemeClr val="tx1"/>
                </a:solidFill>
                <a:latin typeface="メイリオ"/>
                <a:ea typeface="メイリオ"/>
              </a:rPr>
              <a:t>4,000</a:t>
            </a:r>
            <a:r>
              <a:rPr lang="ja-JP" altLang="en-US" sz="1200" dirty="0">
                <a:solidFill>
                  <a:schemeClr val="tx1"/>
                </a:solidFill>
                <a:latin typeface="メイリオ"/>
                <a:ea typeface="メイリオ"/>
              </a:rPr>
              <a:t>台（実績）９</a:t>
            </a:r>
            <a:r>
              <a:rPr lang="en-US" altLang="ja-JP" sz="1200" dirty="0">
                <a:solidFill>
                  <a:schemeClr val="tx1"/>
                </a:solidFill>
                <a:latin typeface="メイリオ"/>
                <a:ea typeface="メイリオ"/>
              </a:rPr>
              <a:t>,878</a:t>
            </a:r>
            <a:r>
              <a:rPr lang="ja-JP" altLang="en-US" sz="1200" dirty="0">
                <a:solidFill>
                  <a:schemeClr val="tx1"/>
                </a:solidFill>
                <a:latin typeface="メイリオ"/>
                <a:ea typeface="メイリオ"/>
              </a:rPr>
              <a:t>台</a:t>
            </a:r>
            <a:endParaRPr lang="en-US" altLang="ja-JP" sz="1200" dirty="0">
              <a:solidFill>
                <a:schemeClr val="tx1"/>
              </a:solidFill>
              <a:latin typeface="メイリオ"/>
              <a:ea typeface="メイリオ"/>
            </a:endParaRPr>
          </a:p>
          <a:p>
            <a:pPr>
              <a:lnSpc>
                <a:spcPts val="1200"/>
              </a:lnSpc>
              <a:spcBef>
                <a:spcPts val="600"/>
              </a:spcBef>
              <a:defRPr/>
            </a:pPr>
            <a:r>
              <a:rPr lang="ja-JP" altLang="en-US" sz="1200" dirty="0">
                <a:solidFill>
                  <a:schemeClr val="tx1"/>
                </a:solidFill>
                <a:latin typeface="メイリオ"/>
                <a:ea typeface="メイリオ"/>
              </a:rPr>
              <a:t>　　</a:t>
            </a:r>
            <a:r>
              <a:rPr lang="en-US" altLang="ja-JP" sz="1200" dirty="0">
                <a:solidFill>
                  <a:schemeClr val="tx1"/>
                </a:solidFill>
                <a:latin typeface="メイリオ"/>
                <a:ea typeface="メイリオ"/>
              </a:rPr>
              <a:t>※2021</a:t>
            </a:r>
            <a:r>
              <a:rPr lang="ja-JP" altLang="en-US" sz="1200" dirty="0">
                <a:solidFill>
                  <a:schemeClr val="tx1"/>
                </a:solidFill>
                <a:latin typeface="メイリオ"/>
                <a:ea typeface="メイリオ"/>
              </a:rPr>
              <a:t>年１月末時点</a:t>
            </a:r>
            <a:r>
              <a:rPr lang="en-US" altLang="ja-JP" sz="1200" dirty="0">
                <a:solidFill>
                  <a:schemeClr val="tx1"/>
                </a:solidFill>
                <a:latin typeface="メイリオ"/>
                <a:ea typeface="メイリオ"/>
              </a:rPr>
              <a:t/>
            </a:r>
            <a:br>
              <a:rPr lang="en-US" altLang="ja-JP" sz="1200" dirty="0">
                <a:solidFill>
                  <a:schemeClr val="tx1"/>
                </a:solidFill>
                <a:latin typeface="メイリオ"/>
                <a:ea typeface="メイリオ"/>
              </a:rPr>
            </a:br>
            <a:r>
              <a:rPr lang="en-US" altLang="ja-JP" sz="1200" dirty="0">
                <a:solidFill>
                  <a:schemeClr val="tx1"/>
                </a:solidFill>
                <a:latin typeface="メイリオ"/>
                <a:ea typeface="メイリオ"/>
              </a:rPr>
              <a:t/>
            </a:r>
            <a:br>
              <a:rPr lang="en-US" altLang="ja-JP" sz="1200" dirty="0">
                <a:solidFill>
                  <a:schemeClr val="tx1"/>
                </a:solidFill>
                <a:latin typeface="メイリオ"/>
                <a:ea typeface="メイリオ"/>
              </a:rPr>
            </a:br>
            <a:endParaRPr lang="en-US" altLang="ja-JP" sz="1200" dirty="0">
              <a:solidFill>
                <a:schemeClr val="tx1"/>
              </a:solidFill>
              <a:latin typeface="メイリオ"/>
              <a:ea typeface="メイリオ"/>
            </a:endParaRPr>
          </a:p>
        </p:txBody>
      </p:sp>
      <p:sp>
        <p:nvSpPr>
          <p:cNvPr id="177" name="角丸四角形 44">
            <a:extLst>
              <a:ext uri="{FF2B5EF4-FFF2-40B4-BE49-F238E27FC236}">
                <a16:creationId xmlns:a16="http://schemas.microsoft.com/office/drawing/2014/main" id="{80B4AA92-A345-46E1-B6A5-66D1DDE1DF16}"/>
              </a:ext>
            </a:extLst>
          </p:cNvPr>
          <p:cNvSpPr/>
          <p:nvPr/>
        </p:nvSpPr>
        <p:spPr bwMode="auto">
          <a:xfrm>
            <a:off x="4165601" y="3776105"/>
            <a:ext cx="5296900" cy="2706636"/>
          </a:xfrm>
          <a:prstGeom prst="roundRect">
            <a:avLst>
              <a:gd name="adj" fmla="val 13829"/>
            </a:avLst>
          </a:prstGeom>
          <a:solidFill>
            <a:srgbClr val="D7FFDE"/>
          </a:solidFill>
          <a:ln w="6350">
            <a:solidFill>
              <a:schemeClr val="bg1"/>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取組効果と今後の課題</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環境の整備は計画どおりに実施できており、無線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の利用状況の指標となる利用可能端末台数も目標を大きく上回っており、場所に制約されない働き方の実現に効果があった。</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スマート</a:t>
            </a:r>
            <a:r>
              <a:rPr lang="en-US" altLang="ja-JP" sz="1200" dirty="0">
                <a:solidFill>
                  <a:schemeClr val="tx1"/>
                </a:solidFill>
                <a:latin typeface="メイリオ" panose="020B0604030504040204" pitchFamily="50" charset="-128"/>
                <a:ea typeface="メイリオ" panose="020B0604030504040204" pitchFamily="50" charset="-128"/>
              </a:rPr>
              <a:t>e-</a:t>
            </a:r>
            <a:r>
              <a:rPr lang="ja-JP" altLang="en-US" sz="1200" dirty="0">
                <a:solidFill>
                  <a:schemeClr val="tx1"/>
                </a:solidFill>
                <a:latin typeface="メイリオ" panose="020B0604030504040204" pitchFamily="50" charset="-128"/>
                <a:ea typeface="メイリオ" panose="020B0604030504040204" pitchFamily="50" charset="-128"/>
              </a:rPr>
              <a:t>会議については、全所属共通取組として実施してきた。これまで内部研修を行う際は、受講する職員の人数分のテキストを用意する必要があったり、研修開催場所が普段勤務している職場ではない場合は出張する必要があったが、スマート</a:t>
            </a:r>
            <a:r>
              <a:rPr lang="en-US" altLang="ja-JP" sz="1200" dirty="0">
                <a:solidFill>
                  <a:schemeClr val="tx1"/>
                </a:solidFill>
                <a:latin typeface="メイリオ" panose="020B0604030504040204" pitchFamily="50" charset="-128"/>
                <a:ea typeface="メイリオ" panose="020B0604030504040204" pitchFamily="50" charset="-128"/>
              </a:rPr>
              <a:t>e-</a:t>
            </a:r>
            <a:r>
              <a:rPr lang="ja-JP" altLang="en-US" sz="1200" dirty="0">
                <a:solidFill>
                  <a:schemeClr val="tx1"/>
                </a:solidFill>
                <a:latin typeface="メイリオ" panose="020B0604030504040204" pitchFamily="50" charset="-128"/>
                <a:ea typeface="メイリオ" panose="020B0604030504040204" pitchFamily="50" charset="-128"/>
              </a:rPr>
              <a:t>会議形式で内部研修を行うことにより、コピー用紙の削減や移動時間の削減による業務の効率化などの効果が出ている。また、コロナ渦において対面を避けるという観点から庁内・庁外の関係者との</a:t>
            </a:r>
            <a:r>
              <a:rPr lang="en-US" altLang="ja-JP" sz="1200" dirty="0">
                <a:solidFill>
                  <a:schemeClr val="tx1"/>
                </a:solidFill>
                <a:latin typeface="メイリオ" panose="020B0604030504040204" pitchFamily="50" charset="-128"/>
                <a:ea typeface="メイリオ" panose="020B0604030504040204" pitchFamily="50" charset="-128"/>
              </a:rPr>
              <a:t>Web</a:t>
            </a:r>
            <a:r>
              <a:rPr lang="ja-JP" altLang="en-US" sz="1200" dirty="0">
                <a:solidFill>
                  <a:schemeClr val="tx1"/>
                </a:solidFill>
                <a:latin typeface="メイリオ" panose="020B0604030504040204" pitchFamily="50" charset="-128"/>
                <a:ea typeface="メイリオ" panose="020B0604030504040204" pitchFamily="50" charset="-128"/>
              </a:rPr>
              <a:t>会議の機会が非常に増加したこともあり、スマート</a:t>
            </a:r>
            <a:r>
              <a:rPr lang="en-US" altLang="ja-JP" sz="1200" dirty="0">
                <a:solidFill>
                  <a:schemeClr val="tx1"/>
                </a:solidFill>
                <a:latin typeface="メイリオ" panose="020B0604030504040204" pitchFamily="50" charset="-128"/>
                <a:ea typeface="メイリオ" panose="020B0604030504040204" pitchFamily="50" charset="-128"/>
              </a:rPr>
              <a:t>e-</a:t>
            </a:r>
            <a:r>
              <a:rPr lang="ja-JP" altLang="en-US" sz="1200" dirty="0">
                <a:solidFill>
                  <a:schemeClr val="tx1"/>
                </a:solidFill>
                <a:latin typeface="メイリオ" panose="020B0604030504040204" pitchFamily="50" charset="-128"/>
                <a:ea typeface="メイリオ" panose="020B0604030504040204" pitchFamily="50" charset="-128"/>
              </a:rPr>
              <a:t>会議は全庁的に定着してきている。</a:t>
            </a:r>
            <a:endParaRPr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nSpc>
                <a:spcPts val="1200"/>
              </a:lnSpc>
              <a:spcBef>
                <a:spcPts val="600"/>
              </a:spcBef>
              <a:buFont typeface="Arial" panose="020B0604020202020204" pitchFamily="34" charset="0"/>
              <a:buChar char="•"/>
              <a:defRPr/>
            </a:pPr>
            <a:r>
              <a:rPr lang="ja-JP" altLang="en-US" sz="1200" dirty="0">
                <a:solidFill>
                  <a:schemeClr val="tx1"/>
                </a:solidFill>
                <a:latin typeface="メイリオ" panose="020B0604030504040204" pitchFamily="50" charset="-128"/>
                <a:ea typeface="メイリオ" panose="020B0604030504040204" pitchFamily="50" charset="-128"/>
              </a:rPr>
              <a:t>今後は主な庁舎以外の庁舎にも必要に応じて無線</a:t>
            </a:r>
            <a:r>
              <a:rPr lang="en-US" altLang="ja-JP" sz="1200" dirty="0">
                <a:solidFill>
                  <a:schemeClr val="tx1"/>
                </a:solidFill>
                <a:latin typeface="メイリオ" panose="020B0604030504040204" pitchFamily="50" charset="-128"/>
                <a:ea typeface="メイリオ" panose="020B0604030504040204" pitchFamily="50" charset="-128"/>
              </a:rPr>
              <a:t>LAN</a:t>
            </a:r>
            <a:r>
              <a:rPr lang="ja-JP" altLang="en-US" sz="1200" dirty="0">
                <a:solidFill>
                  <a:schemeClr val="tx1"/>
                </a:solidFill>
                <a:latin typeface="メイリオ" panose="020B0604030504040204" pitchFamily="50" charset="-128"/>
                <a:ea typeface="メイリオ" panose="020B0604030504040204" pitchFamily="50" charset="-128"/>
              </a:rPr>
              <a:t>環境の整備を進めるとともに、スマート</a:t>
            </a:r>
            <a:r>
              <a:rPr lang="en-US" altLang="ja-JP" sz="1200" dirty="0">
                <a:solidFill>
                  <a:schemeClr val="tx1"/>
                </a:solidFill>
                <a:latin typeface="メイリオ" panose="020B0604030504040204" pitchFamily="50" charset="-128"/>
                <a:ea typeface="メイリオ" panose="020B0604030504040204" pitchFamily="50" charset="-128"/>
              </a:rPr>
              <a:t>e-</a:t>
            </a:r>
            <a:r>
              <a:rPr lang="ja-JP" altLang="en-US" sz="1200" dirty="0">
                <a:solidFill>
                  <a:schemeClr val="tx1"/>
                </a:solidFill>
                <a:latin typeface="メイリオ" panose="020B0604030504040204" pitchFamily="50" charset="-128"/>
                <a:ea typeface="メイリオ" panose="020B0604030504040204" pitchFamily="50" charset="-128"/>
              </a:rPr>
              <a:t>会議の促進に向けて取り組んでいく。</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949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19</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70170" y="756982"/>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a:solidFill>
                  <a:srgbClr val="C00000"/>
                </a:solidFill>
                <a:latin typeface="メイリオ" panose="020B0604030504040204" pitchFamily="50" charset="-128"/>
                <a:sym typeface="Helvetica Light"/>
              </a:rPr>
              <a:t>音声認識・多言語翻訳アプリを活用した外国人等とのコミュニケーション支援</a:t>
            </a:r>
          </a:p>
        </p:txBody>
      </p:sp>
      <p:sp>
        <p:nvSpPr>
          <p:cNvPr id="31" name="テキスト ボックス 30"/>
          <p:cNvSpPr txBox="1"/>
          <p:nvPr/>
        </p:nvSpPr>
        <p:spPr>
          <a:xfrm>
            <a:off x="164468" y="1016732"/>
            <a:ext cx="9507748" cy="18528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smtClean="0">
                <a:solidFill>
                  <a:prstClr val="black"/>
                </a:solidFill>
                <a:latin typeface="メイリオ"/>
                <a:ea typeface="メイリオ"/>
              </a:rPr>
              <a:t>【</a:t>
            </a:r>
            <a:r>
              <a:rPr lang="ja-JP" altLang="en-US" sz="1100" dirty="0" smtClean="0">
                <a:solidFill>
                  <a:prstClr val="black"/>
                </a:solidFill>
                <a:latin typeface="メイリオ"/>
                <a:ea typeface="メイリオ"/>
              </a:rPr>
              <a:t>めざす姿</a:t>
            </a:r>
            <a:r>
              <a:rPr lang="en-US" altLang="ja-JP" sz="1100" dirty="0">
                <a:solidFill>
                  <a:prstClr val="black"/>
                </a:solidFill>
                <a:latin typeface="メイリオ"/>
                <a:ea typeface="メイリオ"/>
              </a:rPr>
              <a:t>】</a:t>
            </a:r>
          </a:p>
          <a:p>
            <a:pPr marL="171450" indent="-171450">
              <a:buFont typeface="Arial" panose="020B0604020202020204" pitchFamily="34" charset="0"/>
              <a:buChar char="•"/>
            </a:pPr>
            <a:r>
              <a:rPr lang="en-US" altLang="ja-JP" sz="1100" dirty="0">
                <a:solidFill>
                  <a:prstClr val="black"/>
                </a:solidFill>
                <a:latin typeface="メイリオ"/>
                <a:ea typeface="メイリオ"/>
              </a:rPr>
              <a:t>2019</a:t>
            </a:r>
            <a:r>
              <a:rPr lang="ja-JP" altLang="en-US" sz="1100" dirty="0">
                <a:solidFill>
                  <a:prstClr val="black"/>
                </a:solidFill>
                <a:latin typeface="メイリオ"/>
                <a:ea typeface="メイリオ"/>
              </a:rPr>
              <a:t>年</a:t>
            </a:r>
            <a:r>
              <a:rPr lang="en-US" altLang="ja-JP" sz="1100" dirty="0">
                <a:solidFill>
                  <a:prstClr val="black"/>
                </a:solidFill>
                <a:latin typeface="メイリオ"/>
                <a:ea typeface="メイリオ"/>
              </a:rPr>
              <a:t>4</a:t>
            </a:r>
            <a:r>
              <a:rPr lang="ja-JP" altLang="en-US" sz="1100" dirty="0">
                <a:solidFill>
                  <a:prstClr val="black"/>
                </a:solidFill>
                <a:latin typeface="メイリオ"/>
                <a:ea typeface="メイリオ"/>
              </a:rPr>
              <a:t>月の「出入国管理及び難民認定法」の改正に伴い、今後さらに 外国人住民が増えることを想定し、外国人住民に対する相談・情報提供等は喫緊の課題となっている。</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en-US" altLang="ja-JP" sz="1100" dirty="0">
                <a:solidFill>
                  <a:prstClr val="black"/>
                </a:solidFill>
                <a:latin typeface="メイリオ"/>
                <a:ea typeface="メイリオ"/>
              </a:rPr>
              <a:t>2017</a:t>
            </a:r>
            <a:r>
              <a:rPr lang="ja-JP" altLang="en-US" sz="1100" dirty="0">
                <a:solidFill>
                  <a:prstClr val="black"/>
                </a:solidFill>
                <a:latin typeface="メイリオ"/>
                <a:ea typeface="メイリオ"/>
              </a:rPr>
              <a:t>年度より多言語翻訳アプリ（英語、中国語、韓国語）を利用していたが、利用現場からの翻訳対象言語の拡大要望を受けて、</a:t>
            </a:r>
            <a:r>
              <a:rPr lang="en-US" altLang="ja-JP" sz="1100" dirty="0">
                <a:solidFill>
                  <a:prstClr val="black"/>
                </a:solidFill>
                <a:latin typeface="メイリオ"/>
                <a:ea typeface="メイリオ"/>
              </a:rPr>
              <a:t>2019</a:t>
            </a:r>
            <a:r>
              <a:rPr lang="ja-JP" altLang="en-US" sz="1100" dirty="0">
                <a:solidFill>
                  <a:prstClr val="black"/>
                </a:solidFill>
                <a:latin typeface="メイリオ"/>
                <a:ea typeface="メイリオ"/>
              </a:rPr>
              <a:t>年度より新ツールを試行導入した。音声翻訳</a:t>
            </a:r>
            <a:r>
              <a:rPr lang="en-US" altLang="ja-JP" sz="1100" dirty="0">
                <a:solidFill>
                  <a:prstClr val="black"/>
                </a:solidFill>
                <a:latin typeface="メイリオ"/>
                <a:ea typeface="メイリオ"/>
              </a:rPr>
              <a:t>11</a:t>
            </a:r>
            <a:r>
              <a:rPr lang="ja-JP" altLang="en-US" sz="1100" dirty="0">
                <a:solidFill>
                  <a:prstClr val="black"/>
                </a:solidFill>
                <a:latin typeface="メイリオ"/>
                <a:ea typeface="メイリオ"/>
              </a:rPr>
              <a:t>言語、テキスト翻訳</a:t>
            </a:r>
            <a:r>
              <a:rPr lang="en-US" altLang="ja-JP" sz="1100" dirty="0">
                <a:solidFill>
                  <a:prstClr val="black"/>
                </a:solidFill>
                <a:latin typeface="メイリオ"/>
                <a:ea typeface="メイリオ"/>
              </a:rPr>
              <a:t>30</a:t>
            </a:r>
            <a:r>
              <a:rPr lang="ja-JP" altLang="en-US" sz="1100" dirty="0">
                <a:solidFill>
                  <a:prstClr val="black"/>
                </a:solidFill>
                <a:latin typeface="メイリオ"/>
                <a:ea typeface="メイリオ"/>
              </a:rPr>
              <a:t>言語に対応し、区役所を中心に試行利用を実施している。</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ja-JP" altLang="en-US" sz="1100" dirty="0">
                <a:solidFill>
                  <a:prstClr val="black"/>
                </a:solidFill>
                <a:latin typeface="メイリオ"/>
                <a:ea typeface="メイリオ"/>
              </a:rPr>
              <a:t>また、当初利用していた音声認識アプリについては、</a:t>
            </a:r>
            <a:r>
              <a:rPr lang="ja-JP" altLang="en-US" sz="1100" dirty="0" err="1">
                <a:solidFill>
                  <a:prstClr val="black"/>
                </a:solidFill>
                <a:latin typeface="メイリオ"/>
                <a:ea typeface="メイリオ"/>
              </a:rPr>
              <a:t>聴覚障がいを</a:t>
            </a:r>
            <a:r>
              <a:rPr lang="ja-JP" altLang="en-US" sz="1100" dirty="0">
                <a:solidFill>
                  <a:prstClr val="black"/>
                </a:solidFill>
                <a:latin typeface="メイリオ"/>
                <a:ea typeface="メイリオ"/>
              </a:rPr>
              <a:t>持つ職員とのコミュニケーションに欠かせないツールとなっており継続利用す</a:t>
            </a:r>
            <a:endParaRPr lang="en-US" altLang="ja-JP" sz="1100" dirty="0">
              <a:solidFill>
                <a:prstClr val="black"/>
              </a:solidFill>
              <a:latin typeface="メイリオ"/>
              <a:ea typeface="メイリオ"/>
            </a:endParaRPr>
          </a:p>
          <a:p>
            <a:r>
              <a:rPr lang="ja-JP" altLang="en-US" sz="1100" dirty="0">
                <a:solidFill>
                  <a:prstClr val="black"/>
                </a:solidFill>
                <a:latin typeface="メイリオ"/>
                <a:ea typeface="メイリオ"/>
              </a:rPr>
              <a:t>　る。</a:t>
            </a:r>
            <a:endParaRPr lang="en-US" altLang="ja-JP" sz="1100" dirty="0">
              <a:solidFill>
                <a:prstClr val="black"/>
              </a:solidFill>
              <a:latin typeface="メイリオ"/>
              <a:ea typeface="メイリオ"/>
            </a:endParaRPr>
          </a:p>
        </p:txBody>
      </p:sp>
      <p:sp>
        <p:nvSpPr>
          <p:cNvPr id="26" name="角丸四角形 25"/>
          <p:cNvSpPr/>
          <p:nvPr/>
        </p:nvSpPr>
        <p:spPr bwMode="auto">
          <a:xfrm>
            <a:off x="5025133" y="4545426"/>
            <a:ext cx="4320480" cy="1348454"/>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取組効果と今後の課題</a:t>
            </a:r>
            <a:r>
              <a:rPr lang="en-US" altLang="ja-JP" sz="1100" dirty="0">
                <a:solidFill>
                  <a:schemeClr val="tx1"/>
                </a:solidFill>
                <a:latin typeface="+mj-ea"/>
                <a:ea typeface="+mj-ea"/>
              </a:rPr>
              <a:t>】</a:t>
            </a:r>
            <a:endParaRPr lang="en-US" altLang="ja-JP" sz="11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ja-JP" altLang="en-US" sz="1100">
                <a:solidFill>
                  <a:schemeClr val="tx1"/>
                </a:solidFill>
                <a:latin typeface="Meiryo UI" panose="020B0604030504040204" pitchFamily="50" charset="-128"/>
                <a:ea typeface="Meiryo UI" panose="020B0604030504040204" pitchFamily="50" charset="-128"/>
              </a:rPr>
              <a:t>日常的</a:t>
            </a:r>
            <a:r>
              <a:rPr lang="ja-JP" altLang="en-US" sz="1100" dirty="0">
                <a:solidFill>
                  <a:schemeClr val="tx1"/>
                </a:solidFill>
                <a:latin typeface="Meiryo UI" panose="020B0604030504040204" pitchFamily="50" charset="-128"/>
                <a:ea typeface="Meiryo UI" panose="020B0604030504040204" pitchFamily="50" charset="-128"/>
              </a:rPr>
              <a:t>なコミュニケーション支援アプリとして利用されており、外国人・聴覚障がい者とのコミュニケーションの円滑化に貢献している。</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今後は、マイクの利用や辞書登録機能を組み込み、認識率の向上を進めるなど、さらなる利用促進をめざしていく。</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bwMode="auto">
          <a:xfrm>
            <a:off x="358988" y="4545426"/>
            <a:ext cx="4323494" cy="1929039"/>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cs typeface="メイリオ" pitchFamily="50" charset="-128"/>
              </a:rPr>
              <a:t>【</a:t>
            </a:r>
            <a:r>
              <a:rPr lang="ja-JP" altLang="en-US" sz="1100" dirty="0">
                <a:solidFill>
                  <a:schemeClr val="tx1"/>
                </a:solidFill>
                <a:latin typeface="+mj-ea"/>
                <a:ea typeface="+mj-ea"/>
                <a:cs typeface="メイリオ" pitchFamily="50" charset="-128"/>
              </a:rPr>
              <a:t>取組実績</a:t>
            </a:r>
            <a:r>
              <a:rPr lang="en-US" altLang="ja-JP" sz="1100" dirty="0">
                <a:solidFill>
                  <a:schemeClr val="tx1"/>
                </a:solidFill>
                <a:latin typeface="+mj-ea"/>
                <a:ea typeface="+mj-ea"/>
                <a:cs typeface="メイリオ" pitchFamily="50" charset="-128"/>
              </a:rPr>
              <a:t>】</a:t>
            </a:r>
          </a:p>
          <a:p>
            <a:pPr marL="171450" indent="-171450">
              <a:buFont typeface="Arial" panose="020B0604020202020204" pitchFamily="34" charset="0"/>
              <a:buChar char="•"/>
            </a:pPr>
            <a:r>
              <a:rPr lang="en-US" altLang="ja-JP" sz="1100" dirty="0">
                <a:solidFill>
                  <a:schemeClr val="tx1"/>
                </a:solidFill>
                <a:latin typeface="Meiryo UI" panose="020B0604030504040204" pitchFamily="50" charset="-128"/>
                <a:ea typeface="Meiryo UI" panose="020B0604030504040204" pitchFamily="50" charset="-128"/>
              </a:rPr>
              <a:t>2017</a:t>
            </a:r>
            <a:r>
              <a:rPr lang="ja-JP" altLang="en-US" sz="1100" dirty="0">
                <a:solidFill>
                  <a:schemeClr val="tx1"/>
                </a:solidFill>
                <a:latin typeface="Meiryo UI" panose="020B0604030504040204" pitchFamily="50" charset="-128"/>
                <a:ea typeface="Meiryo UI" panose="020B0604030504040204" pitchFamily="50" charset="-128"/>
              </a:rPr>
              <a:t>年度より外国人等との円滑なコミュニケーションを支援するため、</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音声認識・多言語翻訳アプリを導入し、実証実験を開始。</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利用現場からの翻訳対象言語拡大の要望を受け、</a:t>
            </a:r>
            <a:r>
              <a:rPr lang="en-US" altLang="ja-JP" sz="1100" dirty="0">
                <a:solidFill>
                  <a:schemeClr val="tx1"/>
                </a:solidFill>
                <a:latin typeface="Meiryo UI" panose="020B0604030504040204" pitchFamily="50" charset="-128"/>
                <a:ea typeface="Meiryo UI" panose="020B0604030504040204" pitchFamily="50" charset="-128"/>
              </a:rPr>
              <a:t>2019</a:t>
            </a:r>
            <a:r>
              <a:rPr lang="ja-JP" altLang="en-US" sz="1100" dirty="0">
                <a:solidFill>
                  <a:schemeClr val="tx1"/>
                </a:solidFill>
                <a:latin typeface="Meiryo UI" panose="020B0604030504040204" pitchFamily="50" charset="-128"/>
                <a:ea typeface="Meiryo UI" panose="020B0604030504040204" pitchFamily="50" charset="-128"/>
              </a:rPr>
              <a:t>年度より多言語翻訳支援に特化したアプリを導入し、実証実験を開始。</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利用者の継続利用希望率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目標）</a:t>
            </a:r>
            <a:r>
              <a:rPr lang="en-US" altLang="ja-JP" sz="1100" dirty="0">
                <a:solidFill>
                  <a:schemeClr val="tx1"/>
                </a:solidFill>
                <a:latin typeface="Meiryo UI" panose="020B0604030504040204" pitchFamily="50" charset="-128"/>
                <a:ea typeface="Meiryo UI" panose="020B0604030504040204" pitchFamily="50" charset="-128"/>
              </a:rPr>
              <a:t>70</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⇒（実績）</a:t>
            </a:r>
            <a:r>
              <a:rPr lang="en-US" altLang="ja-JP" sz="1100" dirty="0">
                <a:solidFill>
                  <a:schemeClr val="tx1"/>
                </a:solidFill>
                <a:latin typeface="Meiryo UI" panose="020B0604030504040204" pitchFamily="50" charset="-128"/>
                <a:ea typeface="Meiryo UI" panose="020B0604030504040204" pitchFamily="50" charset="-128"/>
              </a:rPr>
              <a:t>81</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2019</a:t>
            </a:r>
            <a:r>
              <a:rPr lang="ja-JP" altLang="en-US" sz="1100" dirty="0">
                <a:solidFill>
                  <a:schemeClr val="tx1"/>
                </a:solidFill>
                <a:latin typeface="Meiryo UI" panose="020B0604030504040204" pitchFamily="50" charset="-128"/>
                <a:ea typeface="Meiryo UI" panose="020B0604030504040204" pitchFamily="50" charset="-128"/>
              </a:rPr>
              <a:t>年度）、</a:t>
            </a:r>
            <a:r>
              <a:rPr lang="en-US" altLang="ja-JP" sz="1100" dirty="0">
                <a:solidFill>
                  <a:schemeClr val="tx1"/>
                </a:solidFill>
                <a:latin typeface="Meiryo UI" panose="020B0604030504040204" pitchFamily="50" charset="-128"/>
                <a:ea typeface="Meiryo UI" panose="020B0604030504040204" pitchFamily="50" charset="-128"/>
              </a:rPr>
              <a:t>78</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2020</a:t>
            </a:r>
            <a:r>
              <a:rPr lang="ja-JP" altLang="en-US" sz="1100" dirty="0">
                <a:solidFill>
                  <a:schemeClr val="tx1"/>
                </a:solidFill>
                <a:latin typeface="Meiryo UI" panose="020B0604030504040204" pitchFamily="50" charset="-128"/>
                <a:ea typeface="Meiryo UI" panose="020B0604030504040204" pitchFamily="50" charset="-128"/>
              </a:rPr>
              <a:t>年度）</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5016812" y="2672694"/>
            <a:ext cx="239800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49" name="テキスト ボックス 48"/>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graphicFrame>
        <p:nvGraphicFramePr>
          <p:cNvPr id="54" name="表 53"/>
          <p:cNvGraphicFramePr>
            <a:graphicFrameLocks noGrp="1"/>
          </p:cNvGraphicFramePr>
          <p:nvPr>
            <p:extLst>
              <p:ext uri="{D42A27DB-BD31-4B8C-83A1-F6EECF244321}">
                <p14:modId xmlns:p14="http://schemas.microsoft.com/office/powerpoint/2010/main" val="443493068"/>
              </p:ext>
            </p:extLst>
          </p:nvPr>
        </p:nvGraphicFramePr>
        <p:xfrm>
          <a:off x="5063704" y="3056672"/>
          <a:ext cx="4608512" cy="1130613"/>
        </p:xfrm>
        <a:graphic>
          <a:graphicData uri="http://schemas.openxmlformats.org/drawingml/2006/table">
            <a:tbl>
              <a:tblPr firstRow="1" bandRow="1"/>
              <a:tblGrid>
                <a:gridCol w="1476164">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0573">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7" name="ホームベース 56"/>
          <p:cNvSpPr/>
          <p:nvPr/>
        </p:nvSpPr>
        <p:spPr>
          <a:xfrm>
            <a:off x="5171716" y="3488720"/>
            <a:ext cx="446449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各ツールの検証利用・本格導入</a:t>
            </a:r>
          </a:p>
        </p:txBody>
      </p:sp>
      <p:sp>
        <p:nvSpPr>
          <p:cNvPr id="58" name="ホームベース 57"/>
          <p:cNvSpPr/>
          <p:nvPr/>
        </p:nvSpPr>
        <p:spPr>
          <a:xfrm>
            <a:off x="6611876" y="3812756"/>
            <a:ext cx="14041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ツール評価・導入検討</a:t>
            </a:r>
          </a:p>
        </p:txBody>
      </p:sp>
      <p:sp>
        <p:nvSpPr>
          <p:cNvPr id="59" name="ホームベース 58"/>
          <p:cNvSpPr/>
          <p:nvPr/>
        </p:nvSpPr>
        <p:spPr>
          <a:xfrm>
            <a:off x="8196052" y="3812756"/>
            <a:ext cx="14041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ツール評価・導入検討</a:t>
            </a: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793" y="2738851"/>
            <a:ext cx="4643885" cy="1630433"/>
          </a:xfrm>
          <a:prstGeom prst="rect">
            <a:avLst/>
          </a:prstGeom>
        </p:spPr>
      </p:pic>
    </p:spTree>
    <p:extLst>
      <p:ext uri="{BB962C8B-B14F-4D97-AF65-F5344CB8AC3E}">
        <p14:creationId xmlns:p14="http://schemas.microsoft.com/office/powerpoint/2010/main" val="325303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466135" y="6609777"/>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11</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職員の働き方改革</a:t>
            </a:r>
          </a:p>
        </p:txBody>
      </p:sp>
      <p:sp>
        <p:nvSpPr>
          <p:cNvPr id="20" name="Shape 128"/>
          <p:cNvSpPr/>
          <p:nvPr/>
        </p:nvSpPr>
        <p:spPr>
          <a:xfrm>
            <a:off x="344488" y="728700"/>
            <a:ext cx="8679656" cy="59138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場所に制約されない働き方の実現</a:t>
            </a:r>
            <a:endParaRPr kumimoji="0" lang="en-US" altLang="ja-JP" sz="1687" kern="0" dirty="0">
              <a:solidFill>
                <a:srgbClr val="C00000"/>
              </a:solidFill>
              <a:latin typeface="メイリオ" panose="020B0604030504040204" pitchFamily="50" charset="-128"/>
            </a:endParaRPr>
          </a:p>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rPr>
              <a:t>　　～</a:t>
            </a:r>
            <a:r>
              <a:rPr kumimoji="0" lang="en-US" altLang="ja-JP" sz="1687" kern="0" dirty="0">
                <a:solidFill>
                  <a:srgbClr val="C00000"/>
                </a:solidFill>
                <a:latin typeface="メイリオ" panose="020B0604030504040204" pitchFamily="50" charset="-128"/>
              </a:rPr>
              <a:t>e</a:t>
            </a:r>
            <a:r>
              <a:rPr kumimoji="0" lang="ja-JP" altLang="en-US" sz="1687" kern="0" dirty="0">
                <a:solidFill>
                  <a:srgbClr val="C00000"/>
                </a:solidFill>
                <a:latin typeface="メイリオ" panose="020B0604030504040204" pitchFamily="50" charset="-128"/>
              </a:rPr>
              <a:t>ラーニングシステム等の活用による時間・場所に縛られない知識習得～</a:t>
            </a:r>
            <a:endParaRPr kumimoji="0" lang="en-US" altLang="ja-JP" sz="1687" kern="0" dirty="0">
              <a:solidFill>
                <a:srgbClr val="C00000"/>
              </a:solidFill>
              <a:latin typeface="メイリオ" panose="020B0604030504040204" pitchFamily="50" charset="-128"/>
            </a:endParaRPr>
          </a:p>
        </p:txBody>
      </p:sp>
      <p:sp>
        <p:nvSpPr>
          <p:cNvPr id="79" name="テキスト ボックス 78"/>
          <p:cNvSpPr txBox="1"/>
          <p:nvPr/>
        </p:nvSpPr>
        <p:spPr>
          <a:xfrm>
            <a:off x="156654" y="1226468"/>
            <a:ext cx="9620882" cy="9048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職員が利用するパソコンから、様々な学習を可能とする</a:t>
            </a:r>
            <a:r>
              <a:rPr lang="en-US" altLang="ja-JP" sz="1200" dirty="0">
                <a:solidFill>
                  <a:srgbClr val="000000"/>
                </a:solidFill>
                <a:latin typeface="Meiryo UI" panose="020B0604030504040204" pitchFamily="50" charset="-128"/>
                <a:ea typeface="Meiryo UI" panose="020B0604030504040204" pitchFamily="50" charset="-128"/>
              </a:rPr>
              <a:t>e</a:t>
            </a:r>
            <a:r>
              <a:rPr lang="ja-JP" altLang="en-US" sz="1200" dirty="0">
                <a:solidFill>
                  <a:srgbClr val="000000"/>
                </a:solidFill>
                <a:latin typeface="Meiryo UI" panose="020B0604030504040204" pitchFamily="50" charset="-128"/>
                <a:ea typeface="Meiryo UI" panose="020B0604030504040204" pitchFamily="50" charset="-128"/>
              </a:rPr>
              <a:t>ラーニングシステム等を活用することで、場所や時間に縛られない環境を提供する。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各職場で実施する研修においても、職員が自席のパソコンから、いつでも研修内容を確認</a:t>
            </a:r>
            <a:r>
              <a:rPr lang="ja-JP" altLang="en-US"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受講できるよう</a:t>
            </a:r>
            <a:r>
              <a:rPr lang="ja-JP" altLang="en-US" sz="1200" dirty="0">
                <a:solidFill>
                  <a:schemeClr val="tx1"/>
                </a:solidFill>
                <a:latin typeface="Meiryo UI" panose="020B0604030504040204" pitchFamily="50" charset="-128"/>
                <a:ea typeface="Meiryo UI" panose="020B0604030504040204" pitchFamily="50" charset="-128"/>
              </a:rPr>
              <a:t>、庁内ポータル等で</a:t>
            </a:r>
            <a:r>
              <a:rPr lang="ja-JP" altLang="en-US" sz="1200" dirty="0">
                <a:solidFill>
                  <a:srgbClr val="000000"/>
                </a:solidFill>
                <a:latin typeface="Meiryo UI" panose="020B0604030504040204" pitchFamily="50" charset="-128"/>
                <a:ea typeface="Meiryo UI" panose="020B0604030504040204" pitchFamily="50" charset="-128"/>
              </a:rPr>
              <a:t>研修情報を共有する。</a:t>
            </a:r>
            <a:endParaRPr lang="en-US" altLang="ja-JP" sz="1200" dirty="0">
              <a:solidFill>
                <a:srgbClr val="000000"/>
              </a:solidFill>
              <a:latin typeface="Meiryo UI" panose="020B0604030504040204" pitchFamily="50" charset="-128"/>
              <a:ea typeface="Meiryo UI" panose="020B0604030504040204" pitchFamily="50" charset="-128"/>
            </a:endParaRPr>
          </a:p>
        </p:txBody>
      </p:sp>
      <p:graphicFrame>
        <p:nvGraphicFramePr>
          <p:cNvPr id="81" name="表 80"/>
          <p:cNvGraphicFramePr>
            <a:graphicFrameLocks noGrp="1"/>
          </p:cNvGraphicFramePr>
          <p:nvPr/>
        </p:nvGraphicFramePr>
        <p:xfrm>
          <a:off x="5827601" y="2410497"/>
          <a:ext cx="3861541" cy="1699345"/>
        </p:xfrm>
        <a:graphic>
          <a:graphicData uri="http://schemas.openxmlformats.org/drawingml/2006/table">
            <a:tbl>
              <a:tblPr firstRow="1" bandRow="1"/>
              <a:tblGrid>
                <a:gridCol w="1305993">
                  <a:extLst>
                    <a:ext uri="{9D8B030D-6E8A-4147-A177-3AD203B41FA5}">
                      <a16:colId xmlns:a16="http://schemas.microsoft.com/office/drawing/2014/main" val="20000"/>
                    </a:ext>
                  </a:extLst>
                </a:gridCol>
                <a:gridCol w="1277774">
                  <a:extLst>
                    <a:ext uri="{9D8B030D-6E8A-4147-A177-3AD203B41FA5}">
                      <a16:colId xmlns:a16="http://schemas.microsoft.com/office/drawing/2014/main" val="20001"/>
                    </a:ext>
                  </a:extLst>
                </a:gridCol>
                <a:gridCol w="1277774">
                  <a:extLst>
                    <a:ext uri="{9D8B030D-6E8A-4147-A177-3AD203B41FA5}">
                      <a16:colId xmlns:a16="http://schemas.microsoft.com/office/drawing/2014/main" val="20002"/>
                    </a:ext>
                  </a:extLst>
                </a:gridCol>
              </a:tblGrid>
              <a:tr h="5145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2018</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2019</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dirty="0">
                          <a:solidFill>
                            <a:schemeClr val="bg1"/>
                          </a:solidFill>
                          <a:latin typeface="+mj-lt"/>
                        </a:rPr>
                        <a:t>2020</a:t>
                      </a:r>
                      <a:r>
                        <a:rPr kumimoji="1" lang="ja-JP" altLang="en-US" sz="1200" b="1" dirty="0">
                          <a:solidFill>
                            <a:schemeClr val="bg1"/>
                          </a:solidFill>
                          <a:latin typeface="+mj-lt"/>
                        </a:rPr>
                        <a:t>年度</a:t>
                      </a:r>
                      <a:r>
                        <a:rPr kumimoji="1" lang="ja-JP" altLang="en-US" sz="1200" b="1" dirty="0">
                          <a:solidFill>
                            <a:srgbClr val="FF0000"/>
                          </a:solidFill>
                          <a:latin typeface="+mj-lt"/>
                        </a:rPr>
                        <a:t>～</a:t>
                      </a:r>
                    </a:p>
                  </a:txBody>
                  <a:tcPr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8482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82" name="正方形/長方形 81"/>
          <p:cNvSpPr/>
          <p:nvPr/>
        </p:nvSpPr>
        <p:spPr>
          <a:xfrm>
            <a:off x="5827601" y="2080273"/>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83" name="ホームベース 82"/>
          <p:cNvSpPr/>
          <p:nvPr/>
        </p:nvSpPr>
        <p:spPr bwMode="auto">
          <a:xfrm>
            <a:off x="5880758" y="2997318"/>
            <a:ext cx="761126" cy="703645"/>
          </a:xfrm>
          <a:prstGeom prst="homePlate">
            <a:avLst>
              <a:gd name="adj" fmla="val 15991"/>
            </a:avLst>
          </a:prstGeom>
          <a:solidFill>
            <a:schemeClr val="bg1"/>
          </a:solidFill>
          <a:ln w="25400" cap="flat" cmpd="sng" algn="ctr">
            <a:solidFill>
              <a:srgbClr val="C0504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ラーニングシステム構築</a:t>
            </a:r>
          </a:p>
        </p:txBody>
      </p:sp>
      <p:sp>
        <p:nvSpPr>
          <p:cNvPr id="84" name="ホームベース 83"/>
          <p:cNvSpPr/>
          <p:nvPr/>
        </p:nvSpPr>
        <p:spPr bwMode="auto">
          <a:xfrm>
            <a:off x="6691942" y="3352009"/>
            <a:ext cx="2964031"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 </a:t>
            </a:r>
            <a:r>
              <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ラーニングコンテンツの</a:t>
            </a:r>
            <a:r>
              <a:rPr lang="ja-JP" altLang="en-US" sz="1000" dirty="0">
                <a:latin typeface="Arial" charset="0"/>
                <a:cs typeface="メイリオ" pitchFamily="50" charset="-128"/>
              </a:rPr>
              <a:t>拡充</a:t>
            </a:r>
            <a:endPar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endParaRPr>
          </a:p>
        </p:txBody>
      </p:sp>
      <p:sp>
        <p:nvSpPr>
          <p:cNvPr id="85" name="ホームベース 84"/>
          <p:cNvSpPr/>
          <p:nvPr/>
        </p:nvSpPr>
        <p:spPr bwMode="auto">
          <a:xfrm>
            <a:off x="6691942" y="2991854"/>
            <a:ext cx="2964031"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 </a:t>
            </a:r>
            <a:r>
              <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rPr>
              <a:t>e</a:t>
            </a: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ラーニングシステム運用</a:t>
            </a:r>
            <a:endPar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endParaRPr>
          </a:p>
        </p:txBody>
      </p:sp>
      <p:sp>
        <p:nvSpPr>
          <p:cNvPr id="86" name="ホームベース 85"/>
          <p:cNvSpPr/>
          <p:nvPr/>
        </p:nvSpPr>
        <p:spPr bwMode="auto">
          <a:xfrm>
            <a:off x="5879760" y="3742514"/>
            <a:ext cx="3767226" cy="288147"/>
          </a:xfrm>
          <a:prstGeom prst="homePlate">
            <a:avLst>
              <a:gd name="adj" fmla="val 29473"/>
            </a:avLst>
          </a:prstGeom>
          <a:solidFill>
            <a:schemeClr val="bg1"/>
          </a:solidFill>
          <a:ln w="25400" cap="flat" cmpd="sng" algn="ctr">
            <a:solidFill>
              <a:srgbClr val="C0504D"/>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r>
              <a:rPr kumimoji="1" lang="ja-JP" altLang="en-US" sz="1000" i="0" u="none" strike="noStrike" cap="none" normalizeH="0" baseline="0" dirty="0">
                <a:ln>
                  <a:noFill/>
                </a:ln>
                <a:solidFill>
                  <a:srgbClr val="4D4D4D"/>
                </a:solidFill>
                <a:effectLst/>
                <a:latin typeface="Arial" charset="0"/>
                <a:ea typeface="メイリオ" pitchFamily="50" charset="-128"/>
                <a:cs typeface="メイリオ" pitchFamily="50" charset="-128"/>
              </a:rPr>
              <a:t> </a:t>
            </a:r>
            <a:r>
              <a:rPr lang="ja-JP" altLang="en-US" sz="1000" dirty="0">
                <a:latin typeface="Arial" charset="0"/>
                <a:cs typeface="メイリオ" pitchFamily="50" charset="-128"/>
              </a:rPr>
              <a:t>職場研修等の研修内容の共有</a:t>
            </a:r>
            <a:endParaRPr kumimoji="1" lang="en-US" altLang="ja-JP" sz="1000" i="0" u="none" strike="noStrike" cap="none" normalizeH="0" baseline="0" dirty="0">
              <a:ln>
                <a:noFill/>
              </a:ln>
              <a:solidFill>
                <a:srgbClr val="4D4D4D"/>
              </a:solidFill>
              <a:effectLst/>
              <a:latin typeface="Arial" charset="0"/>
              <a:ea typeface="メイリオ" pitchFamily="50" charset="-128"/>
              <a:cs typeface="メイリオ" pitchFamily="50" charset="-128"/>
            </a:endParaRPr>
          </a:p>
        </p:txBody>
      </p:sp>
      <p:sp>
        <p:nvSpPr>
          <p:cNvPr id="87" name="テキスト ボックス 86"/>
          <p:cNvSpPr txBox="1"/>
          <p:nvPr/>
        </p:nvSpPr>
        <p:spPr>
          <a:xfrm>
            <a:off x="6447466" y="99675"/>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sp>
        <p:nvSpPr>
          <p:cNvPr id="89" name="テキスト ボックス 88"/>
          <p:cNvSpPr txBox="1"/>
          <p:nvPr/>
        </p:nvSpPr>
        <p:spPr>
          <a:xfrm>
            <a:off x="8151938" y="97965"/>
            <a:ext cx="1537204" cy="393954"/>
          </a:xfrm>
          <a:prstGeom prst="rect">
            <a:avLst/>
          </a:prstGeom>
          <a:solidFill>
            <a:srgbClr val="FEC306"/>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ja-JP" sz="1400" dirty="0">
                <a:latin typeface="+mj-ea"/>
                <a:ea typeface="+mj-ea"/>
              </a:rPr>
              <a:t>ICT</a:t>
            </a:r>
            <a:r>
              <a:rPr lang="ja-JP" altLang="en-US" sz="1400" dirty="0">
                <a:latin typeface="+mj-ea"/>
                <a:ea typeface="+mj-ea"/>
              </a:rPr>
              <a:t>リテラシー</a:t>
            </a:r>
            <a:endParaRPr kumimoji="1" lang="ja-JP" altLang="en-US" sz="1400" dirty="0">
              <a:latin typeface="+mj-ea"/>
              <a:ea typeface="+mj-ea"/>
            </a:endParaRPr>
          </a:p>
        </p:txBody>
      </p:sp>
      <p:sp>
        <p:nvSpPr>
          <p:cNvPr id="92" name="角丸四角形 91"/>
          <p:cNvSpPr/>
          <p:nvPr/>
        </p:nvSpPr>
        <p:spPr bwMode="auto">
          <a:xfrm>
            <a:off x="4816901" y="4267269"/>
            <a:ext cx="4879811" cy="2349579"/>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eiryo UI" panose="020B0604030504040204" pitchFamily="50" charset="-128"/>
                <a:ea typeface="Meiryo UI" panose="020B0604030504040204" pitchFamily="50" charset="-128"/>
              </a:rPr>
              <a:t>取組効果と今後の課題</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en-US" altLang="ja-JP" sz="1200" dirty="0">
                <a:solidFill>
                  <a:schemeClr val="tx1"/>
                </a:solidFill>
                <a:latin typeface="Meiryo UI" panose="020B0604030504040204" pitchFamily="50" charset="-128"/>
                <a:ea typeface="Meiryo UI" panose="020B0604030504040204" pitchFamily="50" charset="-128"/>
              </a:rPr>
              <a:t>e</a:t>
            </a:r>
            <a:r>
              <a:rPr lang="ja-JP" altLang="en-US" sz="1200" dirty="0">
                <a:solidFill>
                  <a:schemeClr val="tx1"/>
                </a:solidFill>
                <a:latin typeface="Meiryo UI" panose="020B0604030504040204" pitchFamily="50" charset="-128"/>
                <a:ea typeface="Meiryo UI" panose="020B0604030504040204" pitchFamily="50" charset="-128"/>
              </a:rPr>
              <a:t>ラーニングシステムの導入により、研修受講機会の増加や、受講に係る移動負担（時間・コスト）の軽減、様々な職場環境に対応できる（</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）、職員の知識習得状況の把握・管理がしやすくなる　などの効果が得られた。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市民応対窓口に勤務しているなど、普段から職場を長時間離れる</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　　　　　ことが難しい職員であっても、容易に学習が可能である　など</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掲載コンテンツ数も目標を上回っており、新たな研修手法として定着が進んでいることなどから、引き続き活用に取り組んでいく。</a:t>
            </a:r>
          </a:p>
        </p:txBody>
      </p:sp>
      <p:sp>
        <p:nvSpPr>
          <p:cNvPr id="90" name="角丸四角形 89"/>
          <p:cNvSpPr/>
          <p:nvPr/>
        </p:nvSpPr>
        <p:spPr bwMode="auto">
          <a:xfrm>
            <a:off x="314538" y="4300516"/>
            <a:ext cx="4325327" cy="2275517"/>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eiryo UI" panose="020B0604030504040204" pitchFamily="50" charset="-128"/>
                <a:ea typeface="Meiryo UI" panose="020B0604030504040204" pitchFamily="50" charset="-128"/>
              </a:rPr>
              <a:t>取組実績</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en-US" altLang="ja-JP" sz="1200" dirty="0">
                <a:solidFill>
                  <a:schemeClr val="tx1"/>
                </a:solidFill>
                <a:latin typeface="Meiryo UI" panose="020B0604030504040204" pitchFamily="50" charset="-128"/>
                <a:ea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rPr>
              <a:t>年度から</a:t>
            </a:r>
            <a:r>
              <a:rPr lang="en-US" altLang="ja-JP" sz="1200" dirty="0">
                <a:solidFill>
                  <a:schemeClr val="tx1"/>
                </a:solidFill>
                <a:latin typeface="Meiryo UI" panose="020B0604030504040204" pitchFamily="50" charset="-128"/>
                <a:ea typeface="Meiryo UI" panose="020B0604030504040204" pitchFamily="50" charset="-128"/>
              </a:rPr>
              <a:t>e</a:t>
            </a:r>
            <a:r>
              <a:rPr lang="ja-JP" altLang="en-US" sz="1200" dirty="0">
                <a:solidFill>
                  <a:schemeClr val="tx1"/>
                </a:solidFill>
                <a:latin typeface="Meiryo UI" panose="020B0604030504040204" pitchFamily="50" charset="-128"/>
                <a:ea typeface="Meiryo UI" panose="020B0604030504040204" pitchFamily="50" charset="-128"/>
              </a:rPr>
              <a:t>ラーニングシステムの運用を開始し、研修を行う所属のコンテンツ作成を支援し、研修手法として定着できるように取り組んできた。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rPr>
              <a:t>e</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ラーニングシステム掲載コンテンツ数</a:t>
            </a:r>
            <a:endPar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　（目標）</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10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件　</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2019</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50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件　</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2020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50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件</a:t>
            </a:r>
            <a:endPar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　（実績）</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39</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件　</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2019</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77</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件　</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2020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メイリオ" pitchFamily="50" charset="-128"/>
              </a:rPr>
              <a:t>117</a:t>
            </a:r>
            <a:r>
              <a:rPr lang="ja-JP" altLang="en-US" sz="1050" dirty="0" smtClean="0">
                <a:solidFill>
                  <a:schemeClr val="tx1"/>
                </a:solidFill>
                <a:latin typeface="Meiryo UI" panose="020B0604030504040204" pitchFamily="50" charset="-128"/>
                <a:ea typeface="Meiryo UI" panose="020B0604030504040204" pitchFamily="50" charset="-128"/>
                <a:cs typeface="メイリオ" pitchFamily="50" charset="-128"/>
              </a:rPr>
              <a:t>件</a:t>
            </a:r>
            <a:endPar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実績の</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2020</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年度は</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2021</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rPr>
              <a:t>1</a:t>
            </a:r>
            <a:r>
              <a:rPr lang="ja-JP" altLang="en-US" sz="1050" dirty="0" smtClean="0">
                <a:solidFill>
                  <a:schemeClr val="tx1"/>
                </a:solidFill>
                <a:latin typeface="Meiryo UI" panose="020B0604030504040204" pitchFamily="50" charset="-128"/>
                <a:ea typeface="Meiryo UI" panose="020B0604030504040204" pitchFamily="50" charset="-128"/>
                <a:cs typeface="メイリオ" pitchFamily="50" charset="-128"/>
              </a:rPr>
              <a:t>月</a:t>
            </a:r>
            <a:r>
              <a:rPr lang="ja-JP" altLang="en-US" sz="1050" dirty="0">
                <a:solidFill>
                  <a:schemeClr val="tx1"/>
                </a:solidFill>
                <a:latin typeface="Meiryo UI" panose="020B0604030504040204" pitchFamily="50" charset="-128"/>
                <a:ea typeface="Meiryo UI" panose="020B0604030504040204" pitchFamily="50" charset="-128"/>
                <a:cs typeface="メイリオ" pitchFamily="50" charset="-128"/>
              </a:rPr>
              <a:t>末</a:t>
            </a:r>
            <a:r>
              <a:rPr lang="ja-JP" altLang="en-US" sz="1050" dirty="0" smtClean="0">
                <a:solidFill>
                  <a:schemeClr val="tx1"/>
                </a:solidFill>
                <a:latin typeface="Meiryo UI" panose="020B0604030504040204" pitchFamily="50" charset="-128"/>
                <a:ea typeface="Meiryo UI" panose="020B0604030504040204" pitchFamily="50" charset="-128"/>
                <a:cs typeface="メイリオ" pitchFamily="50" charset="-128"/>
              </a:rPr>
              <a:t>時点</a:t>
            </a:r>
            <a:endParaRPr lang="en-US" altLang="ja-JP" sz="105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nvGrpSpPr>
          <p:cNvPr id="102" name="グループ化 101"/>
          <p:cNvGrpSpPr/>
          <p:nvPr/>
        </p:nvGrpSpPr>
        <p:grpSpPr>
          <a:xfrm>
            <a:off x="273050" y="2276091"/>
            <a:ext cx="2759192" cy="1899349"/>
            <a:chOff x="1067458" y="2188646"/>
            <a:chExt cx="2759192" cy="1821076"/>
          </a:xfrm>
        </p:grpSpPr>
        <p:pic>
          <p:nvPicPr>
            <p:cNvPr id="103" name="Picture 8" descr="X:\ユーザ作業用フォルダ\ICT戦略担当\B_ICT推進\06_予算・決算・市会\平成29年度ー予算\12_ICT戦略担当予算\04_予算プレス関係\01_ICT戦略室\20170123_【01月25日締切】別紙1：市長プレス（パワポ及び説明）\02_提出資料\イラスト\hito5_gendaijin_スマホを持った会社員.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540" y="2188646"/>
              <a:ext cx="537520" cy="983464"/>
            </a:xfrm>
            <a:prstGeom prst="rect">
              <a:avLst/>
            </a:prstGeom>
            <a:noFill/>
            <a:extLst>
              <a:ext uri="{909E8E84-426E-40DD-AFC4-6F175D3DCCD1}">
                <a14:hiddenFill xmlns:a14="http://schemas.microsoft.com/office/drawing/2010/main">
                  <a:solidFill>
                    <a:srgbClr val="FFFFFF"/>
                  </a:solidFill>
                </a14:hiddenFill>
              </a:ext>
            </a:extLst>
          </p:spPr>
        </p:pic>
        <p:sp>
          <p:nvSpPr>
            <p:cNvPr id="104" name="角丸四角形 103"/>
            <p:cNvSpPr/>
            <p:nvPr/>
          </p:nvSpPr>
          <p:spPr bwMode="auto">
            <a:xfrm>
              <a:off x="1126161" y="3315167"/>
              <a:ext cx="466725" cy="155575"/>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dirty="0">
                  <a:solidFill>
                    <a:srgbClr val="FFFFFF"/>
                  </a:solidFill>
                  <a:latin typeface="ＭＳ Ｐゴシック"/>
                  <a:ea typeface="ＭＳ Ｐゴシック"/>
                </a:rPr>
                <a:t>職場</a:t>
              </a:r>
            </a:p>
          </p:txBody>
        </p:sp>
        <p:cxnSp>
          <p:nvCxnSpPr>
            <p:cNvPr id="105" name="直線矢印コネクタ 104"/>
            <p:cNvCxnSpPr/>
            <p:nvPr/>
          </p:nvCxnSpPr>
          <p:spPr>
            <a:xfrm flipV="1">
              <a:off x="2208391" y="3091499"/>
              <a:ext cx="721491" cy="77355"/>
            </a:xfrm>
            <a:prstGeom prst="straightConnector1">
              <a:avLst/>
            </a:prstGeom>
            <a:ln w="76200" cmpd="sng">
              <a:solidFill>
                <a:schemeClr val="accent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6" name="図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563" y="2435035"/>
              <a:ext cx="526568" cy="637258"/>
            </a:xfrm>
            <a:prstGeom prst="rect">
              <a:avLst/>
            </a:prstGeom>
          </p:spPr>
        </p:pic>
        <p:pic>
          <p:nvPicPr>
            <p:cNvPr id="107" name="図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58" y="2469511"/>
              <a:ext cx="702449" cy="850110"/>
            </a:xfrm>
            <a:prstGeom prst="rect">
              <a:avLst/>
            </a:prstGeom>
          </p:spPr>
        </p:pic>
        <p:pic>
          <p:nvPicPr>
            <p:cNvPr id="108" name="Picture 2" descr="X:\ユーザ作業用フォルダ\ICT戦略担当\B_ICT推進\06_予算・決算・市会\平成29年度ー予算\12_ICT戦略担当予算\04_予算プレス関係\01_ICT戦略室\20170123_【01月25日締切】別紙1：市長プレス（パワポ及び説明）\02_提出資料\イラスト\business_eigyou_歩く女性会社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0334" y="2952899"/>
              <a:ext cx="677646" cy="838241"/>
            </a:xfrm>
            <a:prstGeom prst="rect">
              <a:avLst/>
            </a:prstGeom>
            <a:noFill/>
            <a:extLst>
              <a:ext uri="{909E8E84-426E-40DD-AFC4-6F175D3DCCD1}">
                <a14:hiddenFill xmlns:a14="http://schemas.microsoft.com/office/drawing/2010/main">
                  <a:solidFill>
                    <a:srgbClr val="FFFFFF"/>
                  </a:solidFill>
                </a14:hiddenFill>
              </a:ext>
            </a:extLst>
          </p:spPr>
        </p:pic>
        <p:sp>
          <p:nvSpPr>
            <p:cNvPr id="109" name="角丸四角形 108"/>
            <p:cNvSpPr/>
            <p:nvPr/>
          </p:nvSpPr>
          <p:spPr bwMode="auto">
            <a:xfrm>
              <a:off x="2151196" y="3613053"/>
              <a:ext cx="933947" cy="39666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dirty="0">
                  <a:solidFill>
                    <a:srgbClr val="000000"/>
                  </a:solidFill>
                  <a:latin typeface="+mj-ea"/>
                  <a:ea typeface="+mj-ea"/>
                </a:rPr>
                <a:t>移動回数の削減</a:t>
              </a:r>
              <a:endParaRPr lang="en-US" altLang="ja-JP" sz="1000" dirty="0">
                <a:solidFill>
                  <a:srgbClr val="000000"/>
                </a:solidFill>
                <a:latin typeface="+mj-ea"/>
                <a:ea typeface="+mj-ea"/>
              </a:endParaRPr>
            </a:p>
          </p:txBody>
        </p:sp>
        <p:pic>
          <p:nvPicPr>
            <p:cNvPr id="110" name="Picture 3" descr="X:\ユーザ作業用フォルダ\ICT戦略担当\B_ICT推進\06_予算・決算・市会\平成29年度ー予算\12_ICT戦略担当予算\04_予算プレス関係\01_ICT戦略室\20170123_【01月25日締切】別紙1：市長プレス（パワポ及び説明）\02_提出資料\イラスト\tatemono_学校.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9505" y="2271236"/>
              <a:ext cx="917145" cy="897618"/>
            </a:xfrm>
            <a:prstGeom prst="rect">
              <a:avLst/>
            </a:prstGeom>
            <a:noFill/>
            <a:extLst>
              <a:ext uri="{909E8E84-426E-40DD-AFC4-6F175D3DCCD1}">
                <a14:hiddenFill xmlns:a14="http://schemas.microsoft.com/office/drawing/2010/main">
                  <a:solidFill>
                    <a:srgbClr val="FFFFFF"/>
                  </a:solidFill>
                </a14:hiddenFill>
              </a:ext>
            </a:extLst>
          </p:spPr>
        </p:pic>
        <p:sp>
          <p:nvSpPr>
            <p:cNvPr id="111" name="角丸四角形 110"/>
            <p:cNvSpPr/>
            <p:nvPr/>
          </p:nvSpPr>
          <p:spPr bwMode="auto">
            <a:xfrm>
              <a:off x="3046587" y="3232473"/>
              <a:ext cx="598243" cy="204787"/>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dirty="0">
                  <a:solidFill>
                    <a:schemeClr val="bg1"/>
                  </a:solidFill>
                  <a:latin typeface="+mj-ea"/>
                  <a:ea typeface="+mj-ea"/>
                </a:rPr>
                <a:t>研修会場</a:t>
              </a:r>
            </a:p>
          </p:txBody>
        </p:sp>
        <p:sp>
          <p:nvSpPr>
            <p:cNvPr id="112" name="正方形/長方形 111"/>
            <p:cNvSpPr/>
            <p:nvPr/>
          </p:nvSpPr>
          <p:spPr>
            <a:xfrm>
              <a:off x="2239391" y="2527106"/>
              <a:ext cx="697810" cy="1255728"/>
            </a:xfrm>
            <a:prstGeom prst="rect">
              <a:avLst/>
            </a:prstGeom>
            <a:noFill/>
          </p:spPr>
          <p:txBody>
            <a:bodyPr wrap="square" lIns="91440" tIns="45720" rIns="91440" bIns="45720">
              <a:spAutoFit/>
            </a:bodyPr>
            <a:lstStyle/>
            <a:p>
              <a:pPr algn="ctr"/>
              <a:r>
                <a:rPr lang="en-US" altLang="ja-JP" sz="5400" b="1" dirty="0">
                  <a:ln w="22225">
                    <a:solidFill>
                      <a:srgbClr val="FF0000"/>
                    </a:solidFill>
                    <a:prstDash val="solid"/>
                  </a:ln>
                  <a:solidFill>
                    <a:srgbClr val="FF0000"/>
                  </a:solidFill>
                </a:rPr>
                <a:t>×</a:t>
              </a:r>
              <a:endParaRPr lang="ja-JP" altLang="en-US" sz="5400" b="1" cap="none" spc="0" dirty="0">
                <a:ln w="22225">
                  <a:solidFill>
                    <a:srgbClr val="FF0000"/>
                  </a:solidFill>
                  <a:prstDash val="solid"/>
                </a:ln>
                <a:solidFill>
                  <a:srgbClr val="FF0000"/>
                </a:solidFill>
                <a:effectLst/>
              </a:endParaRPr>
            </a:p>
          </p:txBody>
        </p:sp>
      </p:grpSp>
      <p:grpSp>
        <p:nvGrpSpPr>
          <p:cNvPr id="113" name="グループ化 112"/>
          <p:cNvGrpSpPr/>
          <p:nvPr/>
        </p:nvGrpSpPr>
        <p:grpSpPr>
          <a:xfrm>
            <a:off x="3141628" y="2147535"/>
            <a:ext cx="2576861" cy="1982166"/>
            <a:chOff x="5013746" y="3088273"/>
            <a:chExt cx="4181719" cy="2049713"/>
          </a:xfrm>
        </p:grpSpPr>
        <p:sp>
          <p:nvSpPr>
            <p:cNvPr id="114" name="フローチャート: 処理 49"/>
            <p:cNvSpPr>
              <a:spLocks noChangeArrowheads="1"/>
            </p:cNvSpPr>
            <p:nvPr/>
          </p:nvSpPr>
          <p:spPr bwMode="auto">
            <a:xfrm>
              <a:off x="5956300" y="3271815"/>
              <a:ext cx="3035300" cy="765175"/>
            </a:xfrm>
            <a:prstGeom prst="flowChartProcess">
              <a:avLst/>
            </a:prstGeom>
            <a:solidFill>
              <a:schemeClr val="bg1">
                <a:lumMod val="95000"/>
              </a:scheme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grpSp>
          <p:nvGrpSpPr>
            <p:cNvPr id="115" name="グループ化 22"/>
            <p:cNvGrpSpPr>
              <a:grpSpLocks/>
            </p:cNvGrpSpPr>
            <p:nvPr/>
          </p:nvGrpSpPr>
          <p:grpSpPr bwMode="auto">
            <a:xfrm>
              <a:off x="7126742" y="3539905"/>
              <a:ext cx="865188" cy="458787"/>
              <a:chOff x="2689225" y="2747963"/>
              <a:chExt cx="865188" cy="458787"/>
            </a:xfrm>
          </p:grpSpPr>
          <p:sp>
            <p:nvSpPr>
              <p:cNvPr id="166" name="直方体 165"/>
              <p:cNvSpPr/>
              <p:nvPr/>
            </p:nvSpPr>
            <p:spPr bwMode="auto">
              <a:xfrm>
                <a:off x="2689225" y="3008313"/>
                <a:ext cx="865188" cy="198437"/>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67" name="グループ化 8"/>
              <p:cNvGrpSpPr>
                <a:grpSpLocks/>
              </p:cNvGrpSpPr>
              <p:nvPr/>
            </p:nvGrpSpPr>
            <p:grpSpPr bwMode="auto">
              <a:xfrm>
                <a:off x="2940050" y="2747963"/>
                <a:ext cx="357188" cy="320675"/>
                <a:chOff x="1607580" y="3110281"/>
                <a:chExt cx="478472" cy="395359"/>
              </a:xfrm>
            </p:grpSpPr>
            <p:pic>
              <p:nvPicPr>
                <p:cNvPr id="171" name="図 2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7" descr="j043164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8" name="グループ化 328"/>
              <p:cNvGrpSpPr>
                <a:grpSpLocks/>
              </p:cNvGrpSpPr>
              <p:nvPr/>
            </p:nvGrpSpPr>
            <p:grpSpPr bwMode="auto">
              <a:xfrm rot="660000">
                <a:off x="3140075" y="2808288"/>
                <a:ext cx="309563" cy="323850"/>
                <a:chOff x="2810068" y="3686811"/>
                <a:chExt cx="411480" cy="411480"/>
              </a:xfrm>
            </p:grpSpPr>
            <p:pic>
              <p:nvPicPr>
                <p:cNvPr id="169" name="Picture 4"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00000">
                  <a:off x="2810068" y="3686811"/>
                  <a:ext cx="41148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テキスト ボックス 330"/>
                <p:cNvSpPr txBox="1">
                  <a:spLocks noChangeArrowheads="1"/>
                </p:cNvSpPr>
                <p:nvPr/>
              </p:nvSpPr>
              <p:spPr bwMode="auto">
                <a:xfrm rot="900000">
                  <a:off x="2909496" y="3808360"/>
                  <a:ext cx="205257" cy="21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lnSpc>
                      <a:spcPts val="300"/>
                    </a:lnSpc>
                    <a:spcBef>
                      <a:spcPct val="0"/>
                    </a:spcBef>
                    <a:buClrTx/>
                    <a:buFontTx/>
                    <a:buNone/>
                  </a:pPr>
                  <a:r>
                    <a:rPr lang="en-US" altLang="ja-JP" sz="400" dirty="0">
                      <a:solidFill>
                        <a:srgbClr val="000000"/>
                      </a:solidFill>
                      <a:latin typeface="Arial"/>
                      <a:ea typeface="ＭＳ Ｐゴシック"/>
                    </a:rPr>
                    <a:t>IP</a:t>
                  </a:r>
                </a:p>
                <a:p>
                  <a:pPr algn="ctr">
                    <a:lnSpc>
                      <a:spcPts val="300"/>
                    </a:lnSpc>
                    <a:spcBef>
                      <a:spcPct val="0"/>
                    </a:spcBef>
                    <a:buClrTx/>
                    <a:buFontTx/>
                    <a:buNone/>
                  </a:pPr>
                  <a:r>
                    <a:rPr lang="en-US" altLang="ja-JP" sz="400" dirty="0">
                      <a:solidFill>
                        <a:srgbClr val="000000"/>
                      </a:solidFill>
                      <a:latin typeface="Arial"/>
                      <a:ea typeface="ＭＳ Ｐゴシック"/>
                    </a:rPr>
                    <a:t>Phone</a:t>
                  </a:r>
                  <a:endParaRPr lang="ja-JP" altLang="en-US" sz="400" dirty="0">
                    <a:solidFill>
                      <a:srgbClr val="000000"/>
                    </a:solidFill>
                    <a:latin typeface="Arial"/>
                    <a:ea typeface="ＭＳ Ｐゴシック"/>
                  </a:endParaRPr>
                </a:p>
              </p:txBody>
            </p:sp>
          </p:grpSp>
        </p:grpSp>
        <p:pic>
          <p:nvPicPr>
            <p:cNvPr id="116" name="Picture 2" descr="「オフィスプリンター アイコン」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1039" y="3854674"/>
              <a:ext cx="425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平行四辺形 48"/>
            <p:cNvSpPr>
              <a:spLocks noChangeArrowheads="1"/>
            </p:cNvSpPr>
            <p:nvPr/>
          </p:nvSpPr>
          <p:spPr bwMode="auto">
            <a:xfrm rot="5400000" flipH="1">
              <a:off x="4770064" y="3522536"/>
              <a:ext cx="1439863" cy="952500"/>
            </a:xfrm>
            <a:prstGeom prst="parallelogram">
              <a:avLst>
                <a:gd name="adj" fmla="val 70655"/>
              </a:avLst>
            </a:prstGeom>
            <a:solidFill>
              <a:srgbClr val="F2F2F2">
                <a:alpha val="49019"/>
              </a:srgb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18" name="角丸四角形 117"/>
            <p:cNvSpPr/>
            <p:nvPr/>
          </p:nvSpPr>
          <p:spPr bwMode="auto">
            <a:xfrm>
              <a:off x="8124647" y="3088273"/>
              <a:ext cx="862045" cy="142439"/>
            </a:xfrm>
            <a:prstGeom prst="roundRect">
              <a:avLst/>
            </a:prstGeom>
            <a:solidFill>
              <a:schemeClr val="accent6">
                <a:lumMod val="75000"/>
              </a:schemeClr>
            </a:solidFill>
            <a:ln w="9525" cap="flat" cmpd="sng" algn="ctr">
              <a:solidFill>
                <a:schemeClr val="bg2">
                  <a:lumMod val="50000"/>
                </a:schemeClr>
              </a:solidFill>
              <a:prstDash val="solid"/>
              <a:round/>
              <a:headEnd type="none" w="med" len="med"/>
              <a:tailEnd type="none" w="med" len="med"/>
            </a:ln>
            <a:effectLst/>
          </p:spPr>
          <p:txBody>
            <a:bodyPr wrap="none" anchor="ctr"/>
            <a:lstStyle/>
            <a:p>
              <a:pPr algn="ctr">
                <a:defRPr/>
              </a:pPr>
              <a:r>
                <a:rPr lang="ja-JP" altLang="en-US" sz="1000" dirty="0">
                  <a:solidFill>
                    <a:schemeClr val="bg1"/>
                  </a:solidFill>
                  <a:latin typeface="+mj-ea"/>
                  <a:ea typeface="+mj-ea"/>
                </a:rPr>
                <a:t>執務室</a:t>
              </a:r>
            </a:p>
          </p:txBody>
        </p:sp>
        <p:grpSp>
          <p:nvGrpSpPr>
            <p:cNvPr id="119" name="グループ化 23"/>
            <p:cNvGrpSpPr>
              <a:grpSpLocks/>
            </p:cNvGrpSpPr>
            <p:nvPr/>
          </p:nvGrpSpPr>
          <p:grpSpPr bwMode="auto">
            <a:xfrm>
              <a:off x="8055430" y="3573242"/>
              <a:ext cx="677862" cy="738188"/>
              <a:chOff x="3638550" y="2781300"/>
              <a:chExt cx="677863" cy="738188"/>
            </a:xfrm>
          </p:grpSpPr>
          <p:grpSp>
            <p:nvGrpSpPr>
              <p:cNvPr id="150" name="グループ化 13"/>
              <p:cNvGrpSpPr>
                <a:grpSpLocks/>
              </p:cNvGrpSpPr>
              <p:nvPr/>
            </p:nvGrpSpPr>
            <p:grpSpPr bwMode="auto">
              <a:xfrm>
                <a:off x="3638550" y="2913063"/>
                <a:ext cx="677863" cy="606425"/>
                <a:chOff x="-525442" y="1766887"/>
                <a:chExt cx="786313" cy="698766"/>
              </a:xfrm>
            </p:grpSpPr>
            <p:cxnSp>
              <p:nvCxnSpPr>
                <p:cNvPr id="157" name="直線コネクタ 156"/>
                <p:cNvCxnSpPr/>
                <p:nvPr/>
              </p:nvCxnSpPr>
              <p:spPr bwMode="auto">
                <a:xfrm>
                  <a:off x="174322" y="1984565"/>
                  <a:ext cx="5524" cy="28170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コネクタ 157"/>
                <p:cNvCxnSpPr/>
                <p:nvPr/>
              </p:nvCxnSpPr>
              <p:spPr bwMode="auto">
                <a:xfrm>
                  <a:off x="-89011" y="1993712"/>
                  <a:ext cx="7366" cy="28353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コネクタ 158"/>
                <p:cNvCxnSpPr/>
                <p:nvPr/>
              </p:nvCxnSpPr>
              <p:spPr bwMode="auto">
                <a:xfrm>
                  <a:off x="-149779" y="2180293"/>
                  <a:ext cx="5524" cy="27987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コネクタ 159"/>
                <p:cNvCxnSpPr/>
                <p:nvPr/>
              </p:nvCxnSpPr>
              <p:spPr bwMode="auto">
                <a:xfrm>
                  <a:off x="-413112" y="2182122"/>
                  <a:ext cx="7366" cy="28353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楕円 227"/>
                <p:cNvSpPr/>
                <p:nvPr/>
              </p:nvSpPr>
              <p:spPr bwMode="auto">
                <a:xfrm rot="20622242">
                  <a:off x="-514393" y="1851032"/>
                  <a:ext cx="775264" cy="358529"/>
                </a:xfrm>
                <a:prstGeom prst="ellipse">
                  <a:avLst/>
                </a:prstGeom>
                <a:solidFill>
                  <a:schemeClr val="bg1">
                    <a:lumMod val="75000"/>
                  </a:schemeClr>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grpSp>
              <p:nvGrpSpPr>
                <p:cNvPr id="162" name="グループ化 8"/>
                <p:cNvGrpSpPr>
                  <a:grpSpLocks/>
                </p:cNvGrpSpPr>
                <p:nvPr/>
              </p:nvGrpSpPr>
              <p:grpSpPr bwMode="auto">
                <a:xfrm>
                  <a:off x="-525442" y="1766887"/>
                  <a:ext cx="784615" cy="435461"/>
                  <a:chOff x="-658313" y="1746488"/>
                  <a:chExt cx="784615" cy="435461"/>
                </a:xfrm>
              </p:grpSpPr>
              <p:sp>
                <p:nvSpPr>
                  <p:cNvPr id="163" name="楕円 233"/>
                  <p:cNvSpPr/>
                  <p:nvPr/>
                </p:nvSpPr>
                <p:spPr bwMode="auto">
                  <a:xfrm rot="20622242">
                    <a:off x="-649106" y="1823316"/>
                    <a:ext cx="775265" cy="358530"/>
                  </a:xfrm>
                  <a:prstGeom prst="ellipse">
                    <a:avLst/>
                  </a:prstGeom>
                  <a:solidFill>
                    <a:schemeClr val="tx2">
                      <a:lumMod val="85000"/>
                    </a:schemeClr>
                  </a:solidFill>
                  <a:ln w="317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164" name="正方形/長方形 163"/>
                  <p:cNvSpPr/>
                  <p:nvPr/>
                </p:nvSpPr>
                <p:spPr bwMode="auto">
                  <a:xfrm rot="21032366">
                    <a:off x="-639898" y="2009897"/>
                    <a:ext cx="46037" cy="124388"/>
                  </a:xfrm>
                  <a:prstGeom prst="rect">
                    <a:avLst/>
                  </a:prstGeom>
                  <a:solidFill>
                    <a:schemeClr val="tx2">
                      <a:lumMod val="85000"/>
                    </a:schemeClr>
                  </a:solidFill>
                  <a:ln w="9525" cap="flat" cmpd="sng" algn="ctr">
                    <a:no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sp>
                <p:nvSpPr>
                  <p:cNvPr id="165" name="楕円 235"/>
                  <p:cNvSpPr/>
                  <p:nvPr/>
                </p:nvSpPr>
                <p:spPr bwMode="auto">
                  <a:xfrm rot="20622242">
                    <a:off x="-658313" y="1746488"/>
                    <a:ext cx="775264" cy="358530"/>
                  </a:xfrm>
                  <a:prstGeom prst="ellipse">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p:spPr>
                <p:txBody>
                  <a:bodyPr wrap="none" anchor="ctr"/>
                  <a:lstStyle/>
                  <a:p>
                    <a:pPr algn="ctr">
                      <a:defRPr/>
                    </a:pPr>
                    <a:endParaRPr lang="ja-JP" altLang="en-US" sz="1000">
                      <a:latin typeface="ＭＳ Ｐゴシック"/>
                      <a:ea typeface="ＭＳ Ｐゴシック"/>
                    </a:endParaRPr>
                  </a:p>
                </p:txBody>
              </p:sp>
            </p:grpSp>
          </p:grpSp>
          <p:grpSp>
            <p:nvGrpSpPr>
              <p:cNvPr id="151" name="グループ化 13"/>
              <p:cNvGrpSpPr>
                <a:grpSpLocks/>
              </p:cNvGrpSpPr>
              <p:nvPr/>
            </p:nvGrpSpPr>
            <p:grpSpPr bwMode="auto">
              <a:xfrm>
                <a:off x="3759200" y="2781300"/>
                <a:ext cx="360363" cy="323850"/>
                <a:chOff x="1247588" y="3360330"/>
                <a:chExt cx="470961" cy="392732"/>
              </a:xfrm>
            </p:grpSpPr>
            <p:pic>
              <p:nvPicPr>
                <p:cNvPr id="155" name="Picture 24" descr="j043262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2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2" name="グループ化 303"/>
              <p:cNvGrpSpPr>
                <a:grpSpLocks/>
              </p:cNvGrpSpPr>
              <p:nvPr/>
            </p:nvGrpSpPr>
            <p:grpSpPr bwMode="auto">
              <a:xfrm rot="540000">
                <a:off x="3957638" y="2835275"/>
                <a:ext cx="334962" cy="338138"/>
                <a:chOff x="2810068" y="3686811"/>
                <a:chExt cx="411480" cy="411480"/>
              </a:xfrm>
            </p:grpSpPr>
            <p:pic>
              <p:nvPicPr>
                <p:cNvPr id="153" name="Picture 4" descr="関連画像"/>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00000">
                  <a:off x="2810068" y="3686811"/>
                  <a:ext cx="41148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テキスト ボックス 305"/>
                <p:cNvSpPr txBox="1">
                  <a:spLocks noChangeArrowheads="1"/>
                </p:cNvSpPr>
                <p:nvPr/>
              </p:nvSpPr>
              <p:spPr bwMode="auto">
                <a:xfrm rot="900000">
                  <a:off x="2925209" y="3789312"/>
                  <a:ext cx="183135" cy="20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lnSpc>
                      <a:spcPts val="300"/>
                    </a:lnSpc>
                    <a:spcBef>
                      <a:spcPct val="0"/>
                    </a:spcBef>
                    <a:buClrTx/>
                    <a:buFontTx/>
                    <a:buNone/>
                  </a:pPr>
                  <a:r>
                    <a:rPr lang="en-US" altLang="ja-JP" sz="400" dirty="0">
                      <a:solidFill>
                        <a:srgbClr val="000000"/>
                      </a:solidFill>
                      <a:latin typeface="Arial"/>
                      <a:ea typeface="ＭＳ Ｐゴシック"/>
                    </a:rPr>
                    <a:t>IP</a:t>
                  </a:r>
                </a:p>
                <a:p>
                  <a:pPr algn="ctr">
                    <a:lnSpc>
                      <a:spcPts val="300"/>
                    </a:lnSpc>
                    <a:spcBef>
                      <a:spcPct val="0"/>
                    </a:spcBef>
                    <a:buClrTx/>
                    <a:buFontTx/>
                    <a:buNone/>
                  </a:pPr>
                  <a:r>
                    <a:rPr lang="en-US" altLang="ja-JP" sz="400" dirty="0">
                      <a:solidFill>
                        <a:srgbClr val="000000"/>
                      </a:solidFill>
                      <a:latin typeface="Arial"/>
                      <a:ea typeface="ＭＳ Ｐゴシック"/>
                    </a:rPr>
                    <a:t>Phone</a:t>
                  </a:r>
                  <a:endParaRPr lang="ja-JP" altLang="en-US" sz="400" dirty="0">
                    <a:solidFill>
                      <a:srgbClr val="000000"/>
                    </a:solidFill>
                    <a:latin typeface="Arial"/>
                    <a:ea typeface="ＭＳ Ｐゴシック"/>
                  </a:endParaRPr>
                </a:p>
              </p:txBody>
            </p:sp>
          </p:grpSp>
        </p:grpSp>
        <p:sp>
          <p:nvSpPr>
            <p:cNvPr id="120" name="正方形/長方形 445"/>
            <p:cNvSpPr>
              <a:spLocks noChangeArrowheads="1"/>
            </p:cNvSpPr>
            <p:nvPr/>
          </p:nvSpPr>
          <p:spPr bwMode="auto">
            <a:xfrm>
              <a:off x="8095117" y="4728942"/>
              <a:ext cx="1254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pic>
          <p:nvPicPr>
            <p:cNvPr id="121" name="Picture 2" descr="「オフィスプリンター アイコン」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4257" y="3606603"/>
              <a:ext cx="425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descr="「オフィスプリンター アイコン」の画像検索結果"/>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12392" y="3570067"/>
              <a:ext cx="425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グループ化 8"/>
            <p:cNvGrpSpPr>
              <a:grpSpLocks/>
            </p:cNvGrpSpPr>
            <p:nvPr/>
          </p:nvGrpSpPr>
          <p:grpSpPr bwMode="auto">
            <a:xfrm>
              <a:off x="6355217" y="3895505"/>
              <a:ext cx="1343025" cy="460375"/>
              <a:chOff x="2203694" y="2859273"/>
              <a:chExt cx="1343025" cy="460375"/>
            </a:xfrm>
          </p:grpSpPr>
          <p:sp>
            <p:nvSpPr>
              <p:cNvPr id="143" name="直方体 142"/>
              <p:cNvSpPr/>
              <p:nvPr/>
            </p:nvSpPr>
            <p:spPr bwMode="auto">
              <a:xfrm>
                <a:off x="2203694" y="3121210"/>
                <a:ext cx="1343025"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44" name="グループ化 13"/>
              <p:cNvGrpSpPr>
                <a:grpSpLocks/>
              </p:cNvGrpSpPr>
              <p:nvPr/>
            </p:nvGrpSpPr>
            <p:grpSpPr bwMode="auto">
              <a:xfrm>
                <a:off x="2629005" y="2859273"/>
                <a:ext cx="358775" cy="323850"/>
                <a:chOff x="1444960" y="3397295"/>
                <a:chExt cx="470961" cy="392731"/>
              </a:xfrm>
            </p:grpSpPr>
            <p:pic>
              <p:nvPicPr>
                <p:cNvPr id="148" name="Picture 24" descr="j043262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図 2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 name="グループ化 13"/>
              <p:cNvGrpSpPr>
                <a:grpSpLocks/>
              </p:cNvGrpSpPr>
              <p:nvPr/>
            </p:nvGrpSpPr>
            <p:grpSpPr bwMode="auto">
              <a:xfrm>
                <a:off x="3047657" y="2859273"/>
                <a:ext cx="358775" cy="323850"/>
                <a:chOff x="1444960" y="3397295"/>
                <a:chExt cx="470961" cy="392731"/>
              </a:xfrm>
            </p:grpSpPr>
            <p:pic>
              <p:nvPicPr>
                <p:cNvPr id="146" name="Picture 24" descr="j043262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図 2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4" name="グループ化 6"/>
            <p:cNvGrpSpPr>
              <a:grpSpLocks/>
            </p:cNvGrpSpPr>
            <p:nvPr/>
          </p:nvGrpSpPr>
          <p:grpSpPr bwMode="auto">
            <a:xfrm>
              <a:off x="5945642" y="4257455"/>
              <a:ext cx="1341438" cy="457200"/>
              <a:chOff x="1657923" y="3317493"/>
              <a:chExt cx="1341437" cy="457200"/>
            </a:xfrm>
          </p:grpSpPr>
          <p:sp>
            <p:nvSpPr>
              <p:cNvPr id="135" name="直方体 134"/>
              <p:cNvSpPr/>
              <p:nvPr/>
            </p:nvSpPr>
            <p:spPr bwMode="auto">
              <a:xfrm>
                <a:off x="1657923" y="3576255"/>
                <a:ext cx="1341437"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36" name="グループ化 8"/>
              <p:cNvGrpSpPr>
                <a:grpSpLocks/>
              </p:cNvGrpSpPr>
              <p:nvPr/>
            </p:nvGrpSpPr>
            <p:grpSpPr bwMode="auto">
              <a:xfrm>
                <a:off x="2189735" y="3319081"/>
                <a:ext cx="358775" cy="323850"/>
                <a:chOff x="1607580" y="3110281"/>
                <a:chExt cx="478472" cy="395359"/>
              </a:xfrm>
            </p:grpSpPr>
            <p:pic>
              <p:nvPicPr>
                <p:cNvPr id="141" name="図 2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7" descr="j043164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7" name="Picture 32" descr="「ip電話」の画像検索結果"/>
              <p:cNvPicPr>
                <a:picLocks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6135" y="3389820"/>
                <a:ext cx="339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グループ化 11"/>
              <p:cNvGrpSpPr>
                <a:grpSpLocks/>
              </p:cNvGrpSpPr>
              <p:nvPr/>
            </p:nvGrpSpPr>
            <p:grpSpPr bwMode="auto">
              <a:xfrm>
                <a:off x="1796035" y="3317493"/>
                <a:ext cx="358775" cy="323850"/>
                <a:chOff x="835257" y="3356337"/>
                <a:chExt cx="462755" cy="396725"/>
              </a:xfrm>
            </p:grpSpPr>
            <p:pic>
              <p:nvPicPr>
                <p:cNvPr id="139" name="図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6" descr="C:\Users\dnakajima\Desktop\MicrosoftAvatar\MC90043262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5" name="グループ化 5"/>
            <p:cNvGrpSpPr>
              <a:grpSpLocks/>
            </p:cNvGrpSpPr>
            <p:nvPr/>
          </p:nvGrpSpPr>
          <p:grpSpPr bwMode="auto">
            <a:xfrm>
              <a:off x="5486855" y="4611467"/>
              <a:ext cx="1341437" cy="457200"/>
              <a:chOff x="1408685" y="3596893"/>
              <a:chExt cx="1341438" cy="457200"/>
            </a:xfrm>
          </p:grpSpPr>
          <p:sp>
            <p:nvSpPr>
              <p:cNvPr id="127" name="直方体 126"/>
              <p:cNvSpPr/>
              <p:nvPr/>
            </p:nvSpPr>
            <p:spPr bwMode="auto">
              <a:xfrm>
                <a:off x="1408685" y="3855656"/>
                <a:ext cx="1341438" cy="198437"/>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28" name="グループ化 11"/>
              <p:cNvGrpSpPr>
                <a:grpSpLocks/>
              </p:cNvGrpSpPr>
              <p:nvPr/>
            </p:nvGrpSpPr>
            <p:grpSpPr bwMode="auto">
              <a:xfrm>
                <a:off x="1519810" y="3596893"/>
                <a:ext cx="358775" cy="323850"/>
                <a:chOff x="835257" y="3356337"/>
                <a:chExt cx="462755" cy="396725"/>
              </a:xfrm>
            </p:grpSpPr>
            <p:pic>
              <p:nvPicPr>
                <p:cNvPr id="133" name="図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6" descr="C:\Users\dnakajima\Desktop\MicrosoftAvatar\MC90043262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9" name="グループ化 8"/>
              <p:cNvGrpSpPr>
                <a:grpSpLocks/>
              </p:cNvGrpSpPr>
              <p:nvPr/>
            </p:nvGrpSpPr>
            <p:grpSpPr bwMode="auto">
              <a:xfrm>
                <a:off x="1927797" y="3596893"/>
                <a:ext cx="358775" cy="323850"/>
                <a:chOff x="1607580" y="3110281"/>
                <a:chExt cx="478472" cy="395359"/>
              </a:xfrm>
            </p:grpSpPr>
            <p:pic>
              <p:nvPicPr>
                <p:cNvPr id="131" name="図 2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7" descr="j043164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0" name="Picture 32" descr="「ip電話」の画像検索結果"/>
              <p:cNvPicPr>
                <a:picLocks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6897" y="3662520"/>
                <a:ext cx="3397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 name="角丸四角形 125"/>
            <p:cNvSpPr/>
            <p:nvPr/>
          </p:nvSpPr>
          <p:spPr bwMode="auto">
            <a:xfrm>
              <a:off x="6919838" y="4741317"/>
              <a:ext cx="2275627" cy="39666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dirty="0">
                  <a:solidFill>
                    <a:srgbClr val="000000"/>
                  </a:solidFill>
                  <a:latin typeface="+mj-ea"/>
                  <a:ea typeface="+mj-ea"/>
                </a:rPr>
                <a:t>時間に縛られない環境で習得</a:t>
              </a:r>
              <a:endParaRPr lang="en-US" altLang="ja-JP" sz="1000" dirty="0">
                <a:solidFill>
                  <a:srgbClr val="000000"/>
                </a:solidFill>
                <a:latin typeface="+mj-ea"/>
                <a:ea typeface="+mj-ea"/>
              </a:endParaRPr>
            </a:p>
          </p:txBody>
        </p:sp>
      </p:grpSp>
      <p:sp>
        <p:nvSpPr>
          <p:cNvPr id="173" name="角丸四角形 172"/>
          <p:cNvSpPr/>
          <p:nvPr/>
        </p:nvSpPr>
        <p:spPr bwMode="auto">
          <a:xfrm>
            <a:off x="2609056" y="2161752"/>
            <a:ext cx="1950628" cy="189329"/>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p:spPr>
        <p:txBody>
          <a:bodyPr lIns="0" tIns="46800" rIns="0" bIns="46800" anchor="ctr"/>
          <a:lstStyle/>
          <a:p>
            <a:pPr algn="ctr" eaLnBrk="0" hangingPunct="0">
              <a:spcBef>
                <a:spcPct val="0"/>
              </a:spcBef>
              <a:defRPr/>
            </a:pPr>
            <a:r>
              <a:rPr lang="ja-JP" altLang="en-US" sz="1000">
                <a:solidFill>
                  <a:srgbClr val="000000"/>
                </a:solidFill>
                <a:latin typeface="+mj-ea"/>
                <a:ea typeface="+mj-ea"/>
              </a:rPr>
              <a:t>場所に縛られない</a:t>
            </a:r>
            <a:r>
              <a:rPr lang="ja-JP" altLang="en-US" sz="1000" dirty="0">
                <a:solidFill>
                  <a:srgbClr val="000000"/>
                </a:solidFill>
                <a:latin typeface="+mj-ea"/>
                <a:ea typeface="+mj-ea"/>
              </a:rPr>
              <a:t>環境で習得</a:t>
            </a:r>
            <a:endParaRPr lang="en-US" altLang="ja-JP" sz="1000" dirty="0">
              <a:solidFill>
                <a:srgbClr val="000000"/>
              </a:solidFill>
              <a:latin typeface="+mj-ea"/>
              <a:ea typeface="+mj-ea"/>
            </a:endParaRPr>
          </a:p>
        </p:txBody>
      </p:sp>
      <p:sp>
        <p:nvSpPr>
          <p:cNvPr id="5" name="大かっこ 4"/>
          <p:cNvSpPr/>
          <p:nvPr/>
        </p:nvSpPr>
        <p:spPr bwMode="auto">
          <a:xfrm>
            <a:off x="5058629" y="5478003"/>
            <a:ext cx="4451131" cy="504000"/>
          </a:xfrm>
          <a:prstGeom prst="bracketPair">
            <a:avLst/>
          </a:prstGeom>
          <a:noFill/>
          <a:ln>
            <a:solidFill>
              <a:schemeClr val="tx1"/>
            </a:solidFill>
          </a:ln>
        </p:spPr>
        <p:style>
          <a:lnRef idx="1">
            <a:schemeClr val="dk1"/>
          </a:lnRef>
          <a:fillRef idx="0">
            <a:schemeClr val="dk1"/>
          </a:fillRef>
          <a:effectRef idx="0">
            <a:schemeClr val="dk1"/>
          </a:effectRef>
          <a:fontRef idx="minor">
            <a:schemeClr val="tx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76206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a:xfrm>
            <a:off x="7474996" y="6639402"/>
            <a:ext cx="2311400" cy="180975"/>
          </a:xfrm>
        </p:spPr>
        <p:txBody>
          <a:bodyPr/>
          <a:lstStyle/>
          <a:p>
            <a:fld id="{17D6AA89-1CAE-4232-B76E-BD1FB226AC19}" type="slidenum">
              <a:rPr lang="en-US" altLang="ja-JP" dirty="0" smtClean="0"/>
              <a:pPr/>
              <a:t>12</a:t>
            </a:fld>
            <a:endParaRPr lang="en-US" altLang="ja-JP" dirty="0"/>
          </a:p>
        </p:txBody>
      </p:sp>
      <p:sp>
        <p:nvSpPr>
          <p:cNvPr id="274" name="Shape 128"/>
          <p:cNvSpPr/>
          <p:nvPr/>
        </p:nvSpPr>
        <p:spPr>
          <a:xfrm>
            <a:off x="269788" y="756128"/>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戦略的な業務システムの刷新に向けた全体方針の策定</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業務システムの刷新</a:t>
            </a:r>
          </a:p>
        </p:txBody>
      </p:sp>
      <p:sp>
        <p:nvSpPr>
          <p:cNvPr id="58" name="正方形/長方形 57"/>
          <p:cNvSpPr/>
          <p:nvPr/>
        </p:nvSpPr>
        <p:spPr>
          <a:xfrm>
            <a:off x="252942" y="1015596"/>
            <a:ext cx="9653058" cy="2292935"/>
          </a:xfrm>
          <a:prstGeom prst="rect">
            <a:avLst/>
          </a:prstGeom>
        </p:spPr>
        <p:txBody>
          <a:bodyPr wrap="square" spcCol="144000">
            <a:spAutoFit/>
          </a:bodyPr>
          <a:lstStyle/>
          <a:p>
            <a:r>
              <a:rPr lang="en-US" altLang="ja-JP" sz="1100" dirty="0" smtClean="0">
                <a:solidFill>
                  <a:prstClr val="black"/>
                </a:solidFill>
                <a:latin typeface="メイリオ"/>
                <a:ea typeface="メイリオ"/>
              </a:rPr>
              <a:t>【</a:t>
            </a:r>
            <a:r>
              <a:rPr lang="ja-JP" altLang="en-US" sz="1100" dirty="0" smtClean="0">
                <a:solidFill>
                  <a:prstClr val="black"/>
                </a:solidFill>
                <a:latin typeface="メイリオ"/>
                <a:ea typeface="メイリオ"/>
              </a:rPr>
              <a:t>めざす姿</a:t>
            </a:r>
            <a:r>
              <a:rPr lang="en-US" altLang="ja-JP" sz="1100" dirty="0">
                <a:solidFill>
                  <a:prstClr val="black"/>
                </a:solidFill>
                <a:latin typeface="メイリオ"/>
                <a:ea typeface="メイリオ"/>
              </a:rPr>
              <a:t>】</a:t>
            </a:r>
          </a:p>
          <a:p>
            <a:pPr marL="171450" indent="-171450">
              <a:buFont typeface="Arial" panose="020B0604020202020204" pitchFamily="34" charset="0"/>
              <a:buChar char="•"/>
            </a:pPr>
            <a:r>
              <a:rPr lang="ja-JP" altLang="en-US" sz="1100" dirty="0">
                <a:solidFill>
                  <a:prstClr val="black"/>
                </a:solidFill>
                <a:latin typeface="メイリオ"/>
                <a:ea typeface="メイリオ"/>
              </a:rPr>
              <a:t>本市では、窓口サービスのフロント業務とバックオフィス業務の両面から見直しを実施し、行政サービスのデジタル化を進め、すべての市民や事業者の利便性向上や行政の高度化・効率化を目指し、取組を進めている。加えて、</a:t>
            </a:r>
            <a:r>
              <a:rPr lang="ja-JP" altLang="en-US" sz="1100" dirty="0">
                <a:solidFill>
                  <a:prstClr val="black"/>
                </a:solidFill>
                <a:latin typeface="メイリオ"/>
                <a:ea typeface="メイリオ"/>
                <a:sym typeface="Helvetica Light"/>
              </a:rPr>
              <a:t>将来の感染症対策や自然災害等をはじめとする様々なリスクへの備えとし、</a:t>
            </a:r>
            <a:r>
              <a:rPr lang="ja-JP" altLang="en-US" sz="1100" dirty="0">
                <a:solidFill>
                  <a:prstClr val="black"/>
                </a:solidFill>
                <a:latin typeface="メイリオ"/>
                <a:ea typeface="メイリオ"/>
              </a:rPr>
              <a:t>行政サービスのレジリエンス（維持・継続する力）を高めていく必要がある。</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ja-JP" altLang="en-US" sz="1100" dirty="0">
                <a:solidFill>
                  <a:prstClr val="black"/>
                </a:solidFill>
                <a:latin typeface="メイリオ"/>
                <a:ea typeface="メイリオ"/>
              </a:rPr>
              <a:t>行政サービスを支える業務システムはこれらの取組やニーズに対し、柔軟かつ的確に、そして迅速に対応できるように、</a:t>
            </a:r>
            <a:r>
              <a:rPr lang="en-US" altLang="ja-JP" sz="1100" dirty="0">
                <a:solidFill>
                  <a:prstClr val="black"/>
                </a:solidFill>
                <a:latin typeface="メイリオ"/>
                <a:ea typeface="メイリオ"/>
              </a:rPr>
              <a:t>ICT</a:t>
            </a:r>
            <a:r>
              <a:rPr lang="ja-JP" altLang="en-US" sz="1100" dirty="0">
                <a:solidFill>
                  <a:prstClr val="black"/>
                </a:solidFill>
                <a:latin typeface="メイリオ"/>
                <a:ea typeface="メイリオ"/>
              </a:rPr>
              <a:t>を積極的に活用し、行政オンラインシステムとの連携やシステム環境のクラウドサービスへの移行など、業務システムの刷新をめざす。業務システム刷新により行政サービスの維持・継続や環境変化にも柔軟に対応できるシステム環境の実現を図る。</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ja-JP" altLang="en-US" sz="1100" dirty="0">
                <a:solidFill>
                  <a:prstClr val="black"/>
                </a:solidFill>
                <a:latin typeface="メイリオ"/>
                <a:ea typeface="メイリオ"/>
              </a:rPr>
              <a:t>業務システムの刷新は各システムの稼働状況や更新時期を踏まえつつ、戦略的に進める必要があることから、取組方針やスケジュール（どのシステムをいつまでに刷新するのか）を明記した全体方針を策定し、業務システムの刷新に向けた取組を開始する。</a:t>
            </a:r>
            <a:endParaRPr lang="en-US" altLang="ja-JP" sz="1100" dirty="0">
              <a:solidFill>
                <a:prstClr val="black"/>
              </a:solidFill>
              <a:latin typeface="メイリオ"/>
              <a:ea typeface="メイリオ"/>
            </a:endParaRPr>
          </a:p>
        </p:txBody>
      </p:sp>
      <p:cxnSp>
        <p:nvCxnSpPr>
          <p:cNvPr id="287" name="直線矢印コネクタ 286"/>
          <p:cNvCxnSpPr/>
          <p:nvPr/>
        </p:nvCxnSpPr>
        <p:spPr bwMode="auto">
          <a:xfrm flipH="1">
            <a:off x="6282491" y="5822004"/>
            <a:ext cx="1920344" cy="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3" name="表 102"/>
          <p:cNvGraphicFramePr>
            <a:graphicFrameLocks noGrp="1"/>
          </p:cNvGraphicFramePr>
          <p:nvPr>
            <p:extLst>
              <p:ext uri="{D42A27DB-BD31-4B8C-83A1-F6EECF244321}">
                <p14:modId xmlns:p14="http://schemas.microsoft.com/office/powerpoint/2010/main" val="3990183888"/>
              </p:ext>
            </p:extLst>
          </p:nvPr>
        </p:nvGraphicFramePr>
        <p:xfrm>
          <a:off x="417526" y="5653526"/>
          <a:ext cx="3945492" cy="1076364"/>
        </p:xfrm>
        <a:graphic>
          <a:graphicData uri="http://schemas.openxmlformats.org/drawingml/2006/table">
            <a:tbl>
              <a:tblPr firstRow="1" bandRow="1"/>
              <a:tblGrid>
                <a:gridCol w="1972746">
                  <a:extLst>
                    <a:ext uri="{9D8B030D-6E8A-4147-A177-3AD203B41FA5}">
                      <a16:colId xmlns:a16="http://schemas.microsoft.com/office/drawing/2014/main" val="20001"/>
                    </a:ext>
                  </a:extLst>
                </a:gridCol>
                <a:gridCol w="1972746">
                  <a:extLst>
                    <a:ext uri="{9D8B030D-6E8A-4147-A177-3AD203B41FA5}">
                      <a16:colId xmlns:a16="http://schemas.microsoft.com/office/drawing/2014/main" val="20002"/>
                    </a:ext>
                  </a:extLst>
                </a:gridCol>
              </a:tblGrid>
              <a:tr h="305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j-lt"/>
                        </a:rPr>
                        <a:t>2020</a:t>
                      </a:r>
                      <a:r>
                        <a:rPr kumimoji="1" lang="ja-JP" altLang="en-US" sz="10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j-ea"/>
                          <a:ea typeface="+mj-ea"/>
                          <a:cs typeface="+mn-cs"/>
                        </a:rPr>
                        <a:t>2021</a:t>
                      </a:r>
                      <a:r>
                        <a:rPr kumimoji="1" lang="ja-JP" altLang="en-US" sz="1000" b="1" kern="1200" dirty="0">
                          <a:solidFill>
                            <a:schemeClr val="bg1"/>
                          </a:solidFill>
                          <a:latin typeface="+mj-ea"/>
                          <a:ea typeface="+mj-ea"/>
                          <a:cs typeface="+mn-cs"/>
                        </a:rPr>
                        <a:t>年度</a:t>
                      </a:r>
                      <a:endParaRPr kumimoji="1" lang="ja-JP" altLang="en-US" sz="1000" b="1"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1064">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6" name="ホームベース 105"/>
          <p:cNvSpPr/>
          <p:nvPr/>
        </p:nvSpPr>
        <p:spPr>
          <a:xfrm>
            <a:off x="524444" y="6374949"/>
            <a:ext cx="1564685" cy="22711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基礎調査</a:t>
            </a:r>
            <a:endParaRPr kumimoji="0" lang="ja-JP" altLang="ja-JP" sz="1050" kern="0" dirty="0">
              <a:solidFill>
                <a:srgbClr val="000000"/>
              </a:solidFill>
              <a:latin typeface="+mj-ea"/>
              <a:ea typeface="+mj-ea"/>
            </a:endParaRPr>
          </a:p>
        </p:txBody>
      </p:sp>
      <p:sp>
        <p:nvSpPr>
          <p:cNvPr id="134" name="角丸四角形 133"/>
          <p:cNvSpPr/>
          <p:nvPr/>
        </p:nvSpPr>
        <p:spPr bwMode="auto">
          <a:xfrm>
            <a:off x="4653641" y="3401914"/>
            <a:ext cx="4355293" cy="1152000"/>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no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取組実績</a:t>
            </a:r>
            <a:r>
              <a:rPr lang="en-US" altLang="ja-JP" sz="1100" dirty="0">
                <a:solidFill>
                  <a:schemeClr val="tx1"/>
                </a:solidFill>
                <a:latin typeface="+mj-ea"/>
                <a:ea typeface="+mj-ea"/>
              </a:rPr>
              <a:t>】</a:t>
            </a:r>
            <a:endParaRPr lang="en-US" altLang="ja-JP" sz="11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Arial" charset="0"/>
                <a:ea typeface="メイリオ" pitchFamily="50" charset="-128"/>
                <a:cs typeface="メイリオ" pitchFamily="50" charset="-128"/>
              </a:rPr>
              <a:t>本市業務システムの現状を把握するため、基礎調査と分析に着手するとともに</a:t>
            </a:r>
            <a:r>
              <a:rPr lang="ja-JP" altLang="en-US" sz="1100" dirty="0" smtClean="0">
                <a:solidFill>
                  <a:schemeClr val="tx1"/>
                </a:solidFill>
                <a:latin typeface="Arial" charset="0"/>
                <a:ea typeface="メイリオ" pitchFamily="50" charset="-128"/>
                <a:cs typeface="メイリオ" pitchFamily="50" charset="-128"/>
              </a:rPr>
              <a:t>、</a:t>
            </a:r>
            <a:r>
              <a:rPr lang="ja-JP" altLang="en-US" sz="1100" dirty="0">
                <a:solidFill>
                  <a:schemeClr val="tx1"/>
                </a:solidFill>
                <a:latin typeface="Arial" charset="0"/>
                <a:ea typeface="メイリオ" pitchFamily="50" charset="-128"/>
                <a:cs typeface="メイリオ" pitchFamily="50" charset="-128"/>
              </a:rPr>
              <a:t>全体</a:t>
            </a:r>
            <a:r>
              <a:rPr lang="ja-JP" altLang="en-US" sz="1100" dirty="0" smtClean="0">
                <a:solidFill>
                  <a:schemeClr val="tx1"/>
                </a:solidFill>
                <a:latin typeface="Arial" charset="0"/>
                <a:ea typeface="メイリオ" pitchFamily="50" charset="-128"/>
                <a:cs typeface="メイリオ" pitchFamily="50" charset="-128"/>
              </a:rPr>
              <a:t>方針</a:t>
            </a:r>
            <a:r>
              <a:rPr lang="ja-JP" altLang="en-US" sz="1100" dirty="0">
                <a:solidFill>
                  <a:schemeClr val="tx1"/>
                </a:solidFill>
                <a:latin typeface="Arial" charset="0"/>
                <a:ea typeface="メイリオ" pitchFamily="50" charset="-128"/>
                <a:cs typeface="メイリオ" pitchFamily="50" charset="-128"/>
              </a:rPr>
              <a:t>の策定に向けた検討を開始した。</a:t>
            </a:r>
            <a:endParaRPr lang="en-US" altLang="ja-JP" sz="1100" dirty="0">
              <a:solidFill>
                <a:schemeClr val="tx1"/>
              </a:solidFill>
              <a:latin typeface="Arial" charset="0"/>
              <a:ea typeface="メイリオ" pitchFamily="50" charset="-128"/>
              <a:cs typeface="メイリオ" pitchFamily="50" charset="-128"/>
            </a:endParaRPr>
          </a:p>
        </p:txBody>
      </p:sp>
      <p:sp>
        <p:nvSpPr>
          <p:cNvPr id="10" name="テキスト ボックス 9"/>
          <p:cNvSpPr txBox="1"/>
          <p:nvPr/>
        </p:nvSpPr>
        <p:spPr>
          <a:xfrm>
            <a:off x="5656454" y="6375518"/>
            <a:ext cx="184731" cy="307777"/>
          </a:xfrm>
          <a:prstGeom prst="rect">
            <a:avLst/>
          </a:prstGeom>
          <a:noFill/>
        </p:spPr>
        <p:txBody>
          <a:bodyPr wrap="none" rtlCol="0">
            <a:spAutoFit/>
          </a:bodyPr>
          <a:lstStyle/>
          <a:p>
            <a:endParaRPr kumimoji="1" lang="ja-JP" altLang="en-US" sz="1000"/>
          </a:p>
        </p:txBody>
      </p:sp>
      <p:sp>
        <p:nvSpPr>
          <p:cNvPr id="96" name="テキスト ボックス 95"/>
          <p:cNvSpPr txBox="1"/>
          <p:nvPr/>
        </p:nvSpPr>
        <p:spPr>
          <a:xfrm>
            <a:off x="8240332" y="118722"/>
            <a:ext cx="1537204" cy="393954"/>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r>
              <a:rPr kumimoji="1" lang="ja-JP" altLang="en-US" sz="1400" dirty="0">
                <a:latin typeface="+mj-ea"/>
                <a:ea typeface="+mj-ea"/>
              </a:rPr>
              <a:t>スマートシティ</a:t>
            </a:r>
          </a:p>
        </p:txBody>
      </p:sp>
      <p:sp>
        <p:nvSpPr>
          <p:cNvPr id="113" name="ホームベース 112"/>
          <p:cNvSpPr/>
          <p:nvPr/>
        </p:nvSpPr>
        <p:spPr>
          <a:xfrm>
            <a:off x="522355" y="6043340"/>
            <a:ext cx="3773347" cy="21621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全体方針の策定</a:t>
            </a:r>
            <a:endParaRPr kumimoji="0" lang="ja-JP" altLang="ja-JP" sz="1050" kern="0" dirty="0">
              <a:solidFill>
                <a:srgbClr val="000000"/>
              </a:solidFill>
              <a:latin typeface="+mj-ea"/>
              <a:ea typeface="+mj-ea"/>
            </a:endParaRPr>
          </a:p>
        </p:txBody>
      </p:sp>
      <p:sp>
        <p:nvSpPr>
          <p:cNvPr id="44" name="ホームベース 43"/>
          <p:cNvSpPr/>
          <p:nvPr/>
        </p:nvSpPr>
        <p:spPr>
          <a:xfrm>
            <a:off x="2088085" y="6374949"/>
            <a:ext cx="2207617" cy="22711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対象システム選定・調整</a:t>
            </a:r>
            <a:endParaRPr kumimoji="0" lang="ja-JP" altLang="ja-JP" sz="1050" kern="0" dirty="0">
              <a:solidFill>
                <a:srgbClr val="000000"/>
              </a:solidFill>
              <a:latin typeface="+mj-ea"/>
              <a:ea typeface="+mj-ea"/>
            </a:endParaRPr>
          </a:p>
        </p:txBody>
      </p:sp>
      <p:sp>
        <p:nvSpPr>
          <p:cNvPr id="3" name="正方形/長方形 2"/>
          <p:cNvSpPr/>
          <p:nvPr/>
        </p:nvSpPr>
        <p:spPr>
          <a:xfrm>
            <a:off x="269788" y="5322803"/>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4" name="正方形/長方形 3"/>
          <p:cNvSpPr/>
          <p:nvPr/>
        </p:nvSpPr>
        <p:spPr bwMode="auto">
          <a:xfrm>
            <a:off x="5189665" y="6375518"/>
            <a:ext cx="3614470" cy="3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7982" y="3360697"/>
            <a:ext cx="3259252" cy="2052421"/>
          </a:xfrm>
          <a:prstGeom prst="rect">
            <a:avLst/>
          </a:prstGeom>
        </p:spPr>
      </p:pic>
      <p:sp>
        <p:nvSpPr>
          <p:cNvPr id="19" name="角丸四角形 18"/>
          <p:cNvSpPr/>
          <p:nvPr/>
        </p:nvSpPr>
        <p:spPr bwMode="auto">
          <a:xfrm>
            <a:off x="4653640" y="4817798"/>
            <a:ext cx="4355293" cy="1710002"/>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no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取組効果と今後の課題</a:t>
            </a:r>
            <a:r>
              <a:rPr lang="en-US" altLang="ja-JP" sz="1100" dirty="0">
                <a:solidFill>
                  <a:schemeClr val="tx1"/>
                </a:solidFill>
                <a:latin typeface="+mj-ea"/>
                <a:ea typeface="+mj-ea"/>
              </a:rPr>
              <a:t>】</a:t>
            </a:r>
            <a:endParaRPr lang="en-US" altLang="ja-JP" sz="11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Arial" charset="0"/>
                <a:ea typeface="メイリオ" pitchFamily="50" charset="-128"/>
                <a:cs typeface="メイリオ" pitchFamily="50" charset="-128"/>
              </a:rPr>
              <a:t>本取組は</a:t>
            </a:r>
            <a:r>
              <a:rPr lang="en-US" altLang="ja-JP" sz="1100" dirty="0">
                <a:solidFill>
                  <a:schemeClr val="tx1"/>
                </a:solidFill>
                <a:latin typeface="Arial" charset="0"/>
                <a:ea typeface="メイリオ" pitchFamily="50" charset="-128"/>
                <a:cs typeface="メイリオ" pitchFamily="50" charset="-128"/>
              </a:rPr>
              <a:t>2020</a:t>
            </a:r>
            <a:r>
              <a:rPr lang="ja-JP" altLang="en-US" sz="1100" dirty="0">
                <a:solidFill>
                  <a:schemeClr val="tx1"/>
                </a:solidFill>
                <a:latin typeface="Arial" charset="0"/>
                <a:ea typeface="メイリオ" pitchFamily="50" charset="-128"/>
                <a:cs typeface="メイリオ" pitchFamily="50" charset="-128"/>
              </a:rPr>
              <a:t>年度から開始しており、取組の成果としている全体方針は</a:t>
            </a:r>
            <a:r>
              <a:rPr lang="en-US" altLang="ja-JP" sz="1100" dirty="0">
                <a:solidFill>
                  <a:schemeClr val="tx1"/>
                </a:solidFill>
                <a:latin typeface="Arial" charset="0"/>
                <a:ea typeface="メイリオ" pitchFamily="50" charset="-128"/>
                <a:cs typeface="メイリオ" pitchFamily="50" charset="-128"/>
              </a:rPr>
              <a:t>2021</a:t>
            </a:r>
            <a:r>
              <a:rPr lang="ja-JP" altLang="en-US" sz="1100" dirty="0">
                <a:solidFill>
                  <a:schemeClr val="tx1"/>
                </a:solidFill>
                <a:latin typeface="Arial" charset="0"/>
                <a:ea typeface="メイリオ" pitchFamily="50" charset="-128"/>
                <a:cs typeface="メイリオ" pitchFamily="50" charset="-128"/>
              </a:rPr>
              <a:t>年度に策定するため、現時点で取組の効果や課題は出ていない。</a:t>
            </a:r>
            <a:endParaRPr lang="en-US" altLang="ja-JP" sz="1100" dirty="0">
              <a:solidFill>
                <a:schemeClr val="tx1"/>
              </a:solidFill>
              <a:latin typeface="Arial" charset="0"/>
              <a:ea typeface="メイリオ"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Arial" charset="0"/>
                <a:ea typeface="メイリオ" pitchFamily="50" charset="-128"/>
                <a:cs typeface="メイリオ" pitchFamily="50" charset="-128"/>
              </a:rPr>
              <a:t>行政サービスの維持・継続や環境変化に柔軟に対応できるシステムの実現を目指し、引続き取り組んでいく。</a:t>
            </a:r>
            <a:endParaRPr lang="en-US" altLang="ja-JP" sz="1100" dirty="0">
              <a:solidFill>
                <a:schemeClr val="tx1"/>
              </a:solidFill>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64414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ＩＣＴインフラのバージョンアップ</a:t>
            </a:r>
          </a:p>
        </p:txBody>
      </p:sp>
      <p:sp>
        <p:nvSpPr>
          <p:cNvPr id="98" name="角丸四角形 97"/>
          <p:cNvSpPr/>
          <p:nvPr/>
        </p:nvSpPr>
        <p:spPr bwMode="auto">
          <a:xfrm>
            <a:off x="323732" y="5622832"/>
            <a:ext cx="9202760" cy="987504"/>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Arial" charset="0"/>
                <a:ea typeface="メイリオ" pitchFamily="50" charset="-128"/>
                <a:cs typeface="メイリオ" pitchFamily="50" charset="-128"/>
              </a:rPr>
              <a:t>【</a:t>
            </a:r>
            <a:r>
              <a:rPr lang="ja-JP" altLang="en-US" sz="1000" dirty="0">
                <a:solidFill>
                  <a:schemeClr val="tx1"/>
                </a:solidFill>
                <a:latin typeface="Arial" charset="0"/>
                <a:ea typeface="メイリオ" pitchFamily="50" charset="-128"/>
                <a:cs typeface="メイリオ" pitchFamily="50" charset="-128"/>
              </a:rPr>
              <a:t>取組効果と今後の課題</a:t>
            </a:r>
            <a:r>
              <a:rPr lang="en-US" altLang="ja-JP" sz="1000" dirty="0">
                <a:solidFill>
                  <a:schemeClr val="tx1"/>
                </a:solidFill>
                <a:latin typeface="Arial" charset="0"/>
                <a:ea typeface="メイリオ" pitchFamily="50" charset="-128"/>
                <a:cs typeface="メイリオ" pitchFamily="50" charset="-128"/>
              </a:rPr>
              <a:t>】</a:t>
            </a:r>
          </a:p>
          <a:p>
            <a:pPr marL="171450" indent="-171450">
              <a:buFont typeface="Arial" panose="020B0604020202020204" pitchFamily="34" charset="0"/>
              <a:buChar char="•"/>
            </a:pPr>
            <a:r>
              <a:rPr lang="ja-JP" altLang="en-US" sz="1000" dirty="0">
                <a:solidFill>
                  <a:schemeClr val="tx1"/>
                </a:solidFill>
                <a:latin typeface="Arial" charset="0"/>
                <a:ea typeface="メイリオ" pitchFamily="50" charset="-128"/>
                <a:cs typeface="メイリオ" pitchFamily="50" charset="-128"/>
              </a:rPr>
              <a:t>本取組は</a:t>
            </a:r>
            <a:r>
              <a:rPr lang="en-US" altLang="ja-JP" sz="1000" dirty="0">
                <a:solidFill>
                  <a:schemeClr val="tx1"/>
                </a:solidFill>
                <a:latin typeface="Arial" charset="0"/>
                <a:ea typeface="メイリオ" pitchFamily="50" charset="-128"/>
                <a:cs typeface="メイリオ" pitchFamily="50" charset="-128"/>
              </a:rPr>
              <a:t>2020</a:t>
            </a:r>
            <a:r>
              <a:rPr lang="ja-JP" altLang="en-US" sz="1000" dirty="0">
                <a:solidFill>
                  <a:schemeClr val="tx1"/>
                </a:solidFill>
                <a:latin typeface="Arial" charset="0"/>
                <a:ea typeface="メイリオ" pitchFamily="50" charset="-128"/>
                <a:cs typeface="メイリオ" pitchFamily="50" charset="-128"/>
              </a:rPr>
              <a:t>年度から開始しており、現時点で取組の効果や課題は出ていない。</a:t>
            </a:r>
            <a:endParaRPr lang="en-US" altLang="ja-JP" sz="1000" dirty="0">
              <a:solidFill>
                <a:schemeClr val="tx1"/>
              </a:solidFill>
              <a:latin typeface="Arial" charset="0"/>
              <a:ea typeface="メイリオ" pitchFamily="50" charset="-128"/>
              <a:cs typeface="メイリオ" pitchFamily="50" charset="-128"/>
            </a:endParaRPr>
          </a:p>
          <a:p>
            <a:pPr marL="171450" indent="-171450">
              <a:buFont typeface="Arial" panose="020B0604020202020204" pitchFamily="34" charset="0"/>
              <a:buChar char="•"/>
            </a:pPr>
            <a:r>
              <a:rPr lang="ja-JP" altLang="en-US" sz="1000" dirty="0">
                <a:solidFill>
                  <a:schemeClr val="tx1"/>
                </a:solidFill>
                <a:latin typeface="Arial" charset="0"/>
                <a:ea typeface="メイリオ" pitchFamily="50" charset="-128"/>
                <a:cs typeface="メイリオ" pitchFamily="50" charset="-128"/>
              </a:rPr>
              <a:t>今後は行政</a:t>
            </a:r>
            <a:r>
              <a:rPr lang="en-US" altLang="ja-JP" sz="1000" dirty="0">
                <a:solidFill>
                  <a:schemeClr val="tx1"/>
                </a:solidFill>
                <a:latin typeface="Arial" charset="0"/>
                <a:ea typeface="メイリオ" pitchFamily="50" charset="-128"/>
                <a:cs typeface="メイリオ" pitchFamily="50" charset="-128"/>
              </a:rPr>
              <a:t>DX</a:t>
            </a:r>
            <a:r>
              <a:rPr lang="ja-JP" altLang="en-US" sz="1000" dirty="0">
                <a:solidFill>
                  <a:schemeClr val="tx1"/>
                </a:solidFill>
                <a:latin typeface="Arial" charset="0"/>
                <a:ea typeface="メイリオ" pitchFamily="50" charset="-128"/>
                <a:cs typeface="メイリオ" pitchFamily="50" charset="-128"/>
              </a:rPr>
              <a:t>の推進に向け、求められるネットワークの拡張、見直しへの柔軟な対応や大規模災害を想定した継続的なネットワーク運用の実現を目指し、取り組んでいく。</a:t>
            </a:r>
            <a:endParaRPr lang="en-US" altLang="ja-JP" sz="1000" dirty="0">
              <a:solidFill>
                <a:schemeClr val="tx1"/>
              </a:solidFill>
              <a:latin typeface="Arial" charset="0"/>
              <a:ea typeface="メイリオ" pitchFamily="50" charset="-128"/>
              <a:cs typeface="メイリオ" pitchFamily="50" charset="-128"/>
            </a:endParaRPr>
          </a:p>
        </p:txBody>
      </p:sp>
      <p:graphicFrame>
        <p:nvGraphicFramePr>
          <p:cNvPr id="103" name="表 102"/>
          <p:cNvGraphicFramePr>
            <a:graphicFrameLocks noGrp="1"/>
          </p:cNvGraphicFramePr>
          <p:nvPr>
            <p:extLst>
              <p:ext uri="{D42A27DB-BD31-4B8C-83A1-F6EECF244321}">
                <p14:modId xmlns:p14="http://schemas.microsoft.com/office/powerpoint/2010/main" val="3247534104"/>
              </p:ext>
            </p:extLst>
          </p:nvPr>
        </p:nvGraphicFramePr>
        <p:xfrm>
          <a:off x="350108" y="4028042"/>
          <a:ext cx="9361040" cy="962426"/>
        </p:xfrm>
        <a:graphic>
          <a:graphicData uri="http://schemas.openxmlformats.org/drawingml/2006/table">
            <a:tbl>
              <a:tblPr firstRow="1" bandRow="1"/>
              <a:tblGrid>
                <a:gridCol w="1334876">
                  <a:extLst>
                    <a:ext uri="{9D8B030D-6E8A-4147-A177-3AD203B41FA5}">
                      <a16:colId xmlns:a16="http://schemas.microsoft.com/office/drawing/2014/main" val="20000"/>
                    </a:ext>
                  </a:extLst>
                </a:gridCol>
                <a:gridCol w="2936134">
                  <a:extLst>
                    <a:ext uri="{9D8B030D-6E8A-4147-A177-3AD203B41FA5}">
                      <a16:colId xmlns:a16="http://schemas.microsoft.com/office/drawing/2014/main" val="20001"/>
                    </a:ext>
                  </a:extLst>
                </a:gridCol>
                <a:gridCol w="2545015">
                  <a:extLst>
                    <a:ext uri="{9D8B030D-6E8A-4147-A177-3AD203B41FA5}">
                      <a16:colId xmlns:a16="http://schemas.microsoft.com/office/drawing/2014/main" val="20002"/>
                    </a:ext>
                  </a:extLst>
                </a:gridCol>
                <a:gridCol w="2545015">
                  <a:extLst>
                    <a:ext uri="{9D8B030D-6E8A-4147-A177-3AD203B41FA5}">
                      <a16:colId xmlns:a16="http://schemas.microsoft.com/office/drawing/2014/main" val="3769104221"/>
                    </a:ext>
                  </a:extLst>
                </a:gridCol>
              </a:tblGrid>
              <a:tr h="3193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dirty="0">
                        <a:solidFill>
                          <a:schemeClr val="bg1"/>
                        </a:solidFill>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bg1"/>
                          </a:solidFill>
                          <a:latin typeface="+mj-lt"/>
                        </a:rPr>
                        <a:t>2020</a:t>
                      </a:r>
                      <a:r>
                        <a:rPr kumimoji="1" lang="ja-JP" altLang="en-US" sz="1100" b="1" dirty="0">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mj-ea"/>
                          <a:ea typeface="+mj-ea"/>
                          <a:cs typeface="+mn-cs"/>
                        </a:rPr>
                        <a:t>2021</a:t>
                      </a:r>
                      <a:r>
                        <a:rPr kumimoji="1" lang="ja-JP" altLang="en-US" sz="1100" b="1" kern="1200">
                          <a:solidFill>
                            <a:schemeClr val="bg1"/>
                          </a:solidFill>
                          <a:latin typeface="+mj-ea"/>
                          <a:ea typeface="+mj-ea"/>
                          <a:cs typeface="+mn-cs"/>
                        </a:rPr>
                        <a:t>年度</a:t>
                      </a:r>
                      <a:endParaRPr kumimoji="1" lang="ja-JP" altLang="en-US" sz="1100" b="1">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mj-lt"/>
                          <a:ea typeface="+mn-ea"/>
                          <a:cs typeface="+mn-cs"/>
                        </a:rPr>
                        <a:t>2022</a:t>
                      </a:r>
                      <a:r>
                        <a:rPr kumimoji="1" lang="ja-JP" altLang="en-US" sz="1100" b="1" kern="1200" dirty="0">
                          <a:solidFill>
                            <a:schemeClr val="bg1"/>
                          </a:solidFill>
                          <a:latin typeface="+mj-lt"/>
                          <a:ea typeface="+mn-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43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kern="0" dirty="0">
                          <a:solidFill>
                            <a:schemeClr val="bg1"/>
                          </a:solidFill>
                          <a:latin typeface="+mj-ea"/>
                          <a:ea typeface="+mj-ea"/>
                        </a:rPr>
                        <a:t>ICT</a:t>
                      </a:r>
                      <a:r>
                        <a:rPr kumimoji="0" lang="ja-JP" altLang="en-US" sz="1100" b="0" kern="0" dirty="0">
                          <a:solidFill>
                            <a:schemeClr val="bg1"/>
                          </a:solidFill>
                          <a:latin typeface="+mj-ea"/>
                          <a:ea typeface="+mj-ea"/>
                        </a:rPr>
                        <a:t>インフラ</a:t>
                      </a:r>
                      <a:endParaRPr kumimoji="0" lang="en-US" altLang="ja-JP" sz="1100" b="0" kern="0"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kern="0" dirty="0">
                          <a:solidFill>
                            <a:schemeClr val="bg1"/>
                          </a:solidFill>
                          <a:latin typeface="+mj-ea"/>
                          <a:ea typeface="+mj-ea"/>
                        </a:rPr>
                        <a:t>（ネットワーク）</a:t>
                      </a:r>
                      <a:endParaRPr kumimoji="0" lang="en-US" altLang="ja-JP" sz="1100" b="0" kern="0" dirty="0">
                        <a:solidFill>
                          <a:schemeClr val="bg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kern="0" dirty="0">
                          <a:solidFill>
                            <a:schemeClr val="bg1"/>
                          </a:solidFill>
                          <a:latin typeface="+mj-ea"/>
                          <a:ea typeface="+mj-ea"/>
                        </a:rPr>
                        <a:t>バージョンアップ</a:t>
                      </a:r>
                      <a:endParaRPr kumimoji="0" lang="en-US" altLang="ja-JP" sz="1100" b="0" kern="0" dirty="0">
                        <a:solidFill>
                          <a:schemeClr val="bg1"/>
                        </a:solidFill>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4" name="角丸四角形 133"/>
          <p:cNvSpPr/>
          <p:nvPr/>
        </p:nvSpPr>
        <p:spPr bwMode="auto">
          <a:xfrm>
            <a:off x="332524" y="5020785"/>
            <a:ext cx="9193968" cy="493752"/>
          </a:xfrm>
          <a:prstGeom prst="roundRect">
            <a:avLst/>
          </a:prstGeom>
          <a:solidFill>
            <a:schemeClr val="accent2">
              <a:lumMod val="20000"/>
              <a:lumOff val="80000"/>
            </a:schemeClr>
          </a:solidFill>
          <a:ln w="38100"/>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000" dirty="0">
                <a:solidFill>
                  <a:schemeClr val="tx1"/>
                </a:solidFill>
                <a:latin typeface="+mj-ea"/>
                <a:ea typeface="+mj-ea"/>
              </a:rPr>
              <a:t>【</a:t>
            </a:r>
            <a:r>
              <a:rPr lang="ja-JP" altLang="en-US" sz="1000" dirty="0">
                <a:solidFill>
                  <a:schemeClr val="tx1"/>
                </a:solidFill>
                <a:latin typeface="+mj-ea"/>
                <a:ea typeface="+mj-ea"/>
              </a:rPr>
              <a:t>取組実績</a:t>
            </a:r>
            <a:r>
              <a:rPr lang="en-US" altLang="ja-JP" sz="1000" dirty="0">
                <a:solidFill>
                  <a:schemeClr val="tx1"/>
                </a:solidFill>
                <a:latin typeface="+mj-ea"/>
                <a:ea typeface="+mj-ea"/>
              </a:rPr>
              <a:t>】</a:t>
            </a:r>
            <a:endParaRPr lang="en-US" altLang="ja-JP" sz="10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en-US" altLang="ja-JP" sz="1000" dirty="0">
                <a:solidFill>
                  <a:schemeClr val="tx1"/>
                </a:solidFill>
                <a:latin typeface="Arial" charset="0"/>
                <a:ea typeface="メイリオ" pitchFamily="50" charset="-128"/>
                <a:cs typeface="メイリオ" pitchFamily="50" charset="-128"/>
              </a:rPr>
              <a:t>2020</a:t>
            </a:r>
            <a:r>
              <a:rPr lang="ja-JP" altLang="en-US" sz="1000" dirty="0">
                <a:solidFill>
                  <a:schemeClr val="tx1"/>
                </a:solidFill>
                <a:latin typeface="Arial" charset="0"/>
                <a:ea typeface="メイリオ" pitchFamily="50" charset="-128"/>
                <a:cs typeface="メイリオ" pitchFamily="50" charset="-128"/>
              </a:rPr>
              <a:t>年度から新たなネットワーク基盤の開発に着手しており、</a:t>
            </a:r>
            <a:r>
              <a:rPr lang="en-US" altLang="ja-JP" sz="1000" dirty="0">
                <a:solidFill>
                  <a:schemeClr val="tx1"/>
                </a:solidFill>
                <a:latin typeface="Arial" charset="0"/>
                <a:ea typeface="メイリオ" pitchFamily="50" charset="-128"/>
                <a:cs typeface="メイリオ" pitchFamily="50" charset="-128"/>
              </a:rPr>
              <a:t>2021</a:t>
            </a:r>
            <a:r>
              <a:rPr lang="ja-JP" altLang="en-US" sz="1000" dirty="0">
                <a:solidFill>
                  <a:schemeClr val="tx1"/>
                </a:solidFill>
                <a:latin typeface="Arial" charset="0"/>
                <a:ea typeface="メイリオ" pitchFamily="50" charset="-128"/>
                <a:cs typeface="メイリオ" pitchFamily="50" charset="-128"/>
              </a:rPr>
              <a:t>年度から順次、データセンターや各庁舎のネットワーク環境を切り替えていく。</a:t>
            </a:r>
            <a:endParaRPr lang="en-US" altLang="ja-JP" sz="1000" dirty="0">
              <a:solidFill>
                <a:schemeClr val="tx1"/>
              </a:solidFill>
              <a:latin typeface="Arial" charset="0"/>
              <a:ea typeface="メイリオ" pitchFamily="50" charset="-128"/>
              <a:cs typeface="メイリオ" pitchFamily="50" charset="-128"/>
            </a:endParaRPr>
          </a:p>
        </p:txBody>
      </p:sp>
      <p:sp>
        <p:nvSpPr>
          <p:cNvPr id="31" name="正方形/長方形 30"/>
          <p:cNvSpPr/>
          <p:nvPr/>
        </p:nvSpPr>
        <p:spPr>
          <a:xfrm>
            <a:off x="213564" y="968197"/>
            <a:ext cx="9634127" cy="1440394"/>
          </a:xfrm>
          <a:prstGeom prst="rect">
            <a:avLst/>
          </a:prstGeom>
        </p:spPr>
        <p:txBody>
          <a:bodyPr wrap="square">
            <a:spAutoFit/>
          </a:bodyPr>
          <a:lstStyle/>
          <a:p>
            <a:r>
              <a:rPr lang="en-US" altLang="ja-JP" sz="1200" dirty="0" smtClean="0">
                <a:solidFill>
                  <a:prstClr val="black"/>
                </a:solidFill>
                <a:latin typeface="メイリオ"/>
                <a:ea typeface="メイリオ"/>
                <a:sym typeface="Helvetica Light"/>
              </a:rPr>
              <a:t>【</a:t>
            </a:r>
            <a:r>
              <a:rPr lang="ja-JP" altLang="en-US" sz="1200" dirty="0" smtClean="0">
                <a:solidFill>
                  <a:prstClr val="black"/>
                </a:solidFill>
                <a:latin typeface="メイリオ"/>
                <a:ea typeface="メイリオ"/>
                <a:sym typeface="Helvetica Light"/>
              </a:rPr>
              <a:t>めざす姿</a:t>
            </a:r>
            <a:r>
              <a:rPr lang="en-US" altLang="ja-JP" sz="1200" dirty="0">
                <a:solidFill>
                  <a:prstClr val="black"/>
                </a:solidFill>
                <a:latin typeface="メイリオ"/>
                <a:ea typeface="メイリオ"/>
                <a:sym typeface="Helvetica Light"/>
              </a:rPr>
              <a:t>】</a:t>
            </a:r>
          </a:p>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政府が推奨する「クラウド・バイ・デフォルト原則」に合わせたネットワーク形態への見直し及び今後も継続的に発生しうるネットワークへの変化要求に対応できるよう、最新技術を活用したネットワークの仮想化を実現する。</a:t>
            </a:r>
            <a:endParaRPr lang="en-US" altLang="ja-JP" sz="1200" dirty="0">
              <a:solidFill>
                <a:prstClr val="black"/>
              </a:solidFill>
              <a:latin typeface="メイリオ"/>
              <a:ea typeface="メイリオ"/>
              <a:sym typeface="Helvetica Light"/>
            </a:endParaRPr>
          </a:p>
          <a:p>
            <a:pPr marL="171450" indent="-171450">
              <a:buFont typeface="Arial" panose="020B0604020202020204" pitchFamily="34" charset="0"/>
              <a:buChar char="•"/>
            </a:pPr>
            <a:r>
              <a:rPr lang="en-US" altLang="ja-JP" sz="1200" dirty="0">
                <a:solidFill>
                  <a:prstClr val="black"/>
                </a:solidFill>
                <a:latin typeface="メイリオ"/>
                <a:ea typeface="メイリオ"/>
                <a:sym typeface="Helvetica Light"/>
              </a:rPr>
              <a:t>Web</a:t>
            </a:r>
            <a:r>
              <a:rPr lang="ja-JP" altLang="en-US" sz="1200" dirty="0">
                <a:solidFill>
                  <a:prstClr val="black"/>
                </a:solidFill>
                <a:latin typeface="メイリオ"/>
                <a:ea typeface="メイリオ"/>
                <a:sym typeface="Helvetica Light"/>
              </a:rPr>
              <a:t>会議の利用拡大等による大容量の通信需要に安定的に対応できるよう、最新技術を活用したネットワークの高速化を実現する。</a:t>
            </a:r>
            <a:endParaRPr lang="en-US" altLang="ja-JP" sz="1200" dirty="0">
              <a:solidFill>
                <a:prstClr val="black"/>
              </a:solidFill>
              <a:latin typeface="メイリオ"/>
              <a:ea typeface="メイリオ"/>
              <a:sym typeface="Helvetica Light"/>
            </a:endParaRPr>
          </a:p>
          <a:p>
            <a:pPr marL="171450" indent="-171450">
              <a:buFont typeface="Arial" panose="020B0604020202020204" pitchFamily="34" charset="0"/>
              <a:buChar char="•"/>
            </a:pPr>
            <a:r>
              <a:rPr lang="ja-JP" altLang="en-US" sz="1200" dirty="0">
                <a:solidFill>
                  <a:prstClr val="black"/>
                </a:solidFill>
                <a:latin typeface="メイリオ"/>
                <a:ea typeface="メイリオ"/>
                <a:sym typeface="Helvetica Light"/>
              </a:rPr>
              <a:t>大規模災害時における継続的なネットワーク運用を実現する。</a:t>
            </a:r>
            <a:endParaRPr lang="en-US" altLang="ja-JP" sz="1200" dirty="0">
              <a:solidFill>
                <a:prstClr val="black"/>
              </a:solidFill>
              <a:latin typeface="メイリオ"/>
              <a:ea typeface="メイリオ"/>
              <a:sym typeface="Helvetica Light"/>
            </a:endParaRPr>
          </a:p>
        </p:txBody>
      </p:sp>
      <p:sp>
        <p:nvSpPr>
          <p:cNvPr id="37" name="ホームベース 36"/>
          <p:cNvSpPr/>
          <p:nvPr/>
        </p:nvSpPr>
        <p:spPr>
          <a:xfrm>
            <a:off x="2197182" y="4550491"/>
            <a:ext cx="3672408" cy="301759"/>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a:solidFill>
                  <a:srgbClr val="000000"/>
                </a:solidFill>
                <a:latin typeface="+mj-ea"/>
                <a:ea typeface="+mj-ea"/>
              </a:rPr>
              <a:t>開発</a:t>
            </a:r>
            <a:endParaRPr kumimoji="0" lang="ja-JP" altLang="ja-JP" sz="1100" kern="0">
              <a:solidFill>
                <a:srgbClr val="000000"/>
              </a:solidFill>
              <a:latin typeface="+mj-ea"/>
              <a:ea typeface="+mj-ea"/>
            </a:endParaRPr>
          </a:p>
        </p:txBody>
      </p:sp>
      <p:sp>
        <p:nvSpPr>
          <p:cNvPr id="22" name="テキスト ボックス 21"/>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155" name="正方形/長方形 154"/>
          <p:cNvSpPr/>
          <p:nvPr/>
        </p:nvSpPr>
        <p:spPr>
          <a:xfrm>
            <a:off x="503632" y="3656797"/>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156" name="ホームベース 155"/>
          <p:cNvSpPr/>
          <p:nvPr/>
        </p:nvSpPr>
        <p:spPr>
          <a:xfrm>
            <a:off x="5880460" y="4550491"/>
            <a:ext cx="3672408" cy="301759"/>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1100" kern="0" dirty="0">
                <a:solidFill>
                  <a:srgbClr val="000000"/>
                </a:solidFill>
                <a:latin typeface="+mj-ea"/>
                <a:ea typeface="+mj-ea"/>
              </a:rPr>
              <a:t>データセンター、庁舎ごとに順次切り替え</a:t>
            </a:r>
            <a:endParaRPr kumimoji="0" lang="ja-JP" altLang="ja-JP" sz="1100" kern="0" dirty="0">
              <a:solidFill>
                <a:srgbClr val="000000"/>
              </a:solidFill>
              <a:latin typeface="+mj-ea"/>
              <a:ea typeface="+mj-ea"/>
            </a:endParaRPr>
          </a:p>
        </p:txBody>
      </p:sp>
      <p:sp>
        <p:nvSpPr>
          <p:cNvPr id="16" name="Shape 128"/>
          <p:cNvSpPr/>
          <p:nvPr/>
        </p:nvSpPr>
        <p:spPr>
          <a:xfrm>
            <a:off x="269788" y="722327"/>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行政サービスを持続的に支える安定したネットワーク基盤の再整備</a:t>
            </a:r>
            <a:endParaRPr kumimoji="0" lang="en-US" altLang="ja-JP" sz="1687" kern="0" dirty="0">
              <a:solidFill>
                <a:srgbClr val="C00000"/>
              </a:solidFill>
              <a:latin typeface="メイリオ" panose="020B0604030504040204" pitchFamily="50" charset="-128"/>
              <a:sym typeface="Helvetica Light"/>
            </a:endParaRPr>
          </a:p>
        </p:txBody>
      </p:sp>
      <p:sp>
        <p:nvSpPr>
          <p:cNvPr id="15" name="スライド番号プレースホルダー 4"/>
          <p:cNvSpPr>
            <a:spLocks noGrp="1"/>
          </p:cNvSpPr>
          <p:nvPr>
            <p:ph type="sldNum" sz="quarter" idx="10"/>
          </p:nvPr>
        </p:nvSpPr>
        <p:spPr>
          <a:xfrm>
            <a:off x="7473950" y="6632575"/>
            <a:ext cx="2311400" cy="180975"/>
          </a:xfrm>
        </p:spPr>
        <p:txBody>
          <a:bodyPr/>
          <a:lstStyle/>
          <a:p>
            <a:fld id="{17D6AA89-1CAE-4232-B76E-BD1FB226AC19}" type="slidenum">
              <a:rPr lang="en-US" altLang="ja-JP" dirty="0" smtClean="0"/>
              <a:pPr/>
              <a:t>13</a:t>
            </a:fld>
            <a:endParaRPr lang="en-US" altLang="ja-JP" dirty="0"/>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979" y="2497218"/>
            <a:ext cx="3390481" cy="1487437"/>
          </a:xfrm>
          <a:prstGeom prst="rect">
            <a:avLst/>
          </a:prstGeom>
        </p:spPr>
      </p:pic>
      <p:sp>
        <p:nvSpPr>
          <p:cNvPr id="8" name="楕円 7"/>
          <p:cNvSpPr/>
          <p:nvPr/>
        </p:nvSpPr>
        <p:spPr bwMode="auto">
          <a:xfrm>
            <a:off x="6116799" y="2525082"/>
            <a:ext cx="2123533" cy="1112938"/>
          </a:xfrm>
          <a:prstGeom prst="ellipse">
            <a:avLst/>
          </a:prstGeom>
          <a:solidFill>
            <a:srgbClr val="F69200"/>
          </a:solidFill>
          <a:ln>
            <a:noFill/>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lang="ja-JP" altLang="en-US" sz="1200" dirty="0">
                <a:solidFill>
                  <a:schemeClr val="tx1"/>
                </a:solidFill>
                <a:latin typeface="Arial" charset="0"/>
                <a:cs typeface="メイリオ" pitchFamily="50" charset="-128"/>
              </a:rPr>
              <a:t>行政サービスを</a:t>
            </a:r>
            <a:endParaRPr lang="en-US" altLang="ja-JP" sz="1200" dirty="0">
              <a:solidFill>
                <a:schemeClr val="tx1"/>
              </a:solidFill>
              <a:latin typeface="Arial" charset="0"/>
              <a:cs typeface="メイリオ" pitchFamily="50" charset="-128"/>
            </a:endParaRPr>
          </a:p>
          <a:p>
            <a:pPr marL="0" marR="0" indent="0" algn="ctr" defTabSz="914400" rtl="0" eaLnBrk="1" fontAlgn="base" latinLnBrk="0" hangingPunct="1">
              <a:lnSpc>
                <a:spcPct val="140000"/>
              </a:lnSpc>
              <a:spcBef>
                <a:spcPct val="10000"/>
              </a:spcBef>
              <a:spcAft>
                <a:spcPct val="0"/>
              </a:spcAft>
              <a:buClrTx/>
              <a:buSzTx/>
              <a:buFontTx/>
              <a:buNone/>
              <a:tabLst/>
            </a:pPr>
            <a:r>
              <a:rPr lang="ja-JP" altLang="en-US" sz="1200" dirty="0">
                <a:solidFill>
                  <a:schemeClr val="tx1"/>
                </a:solidFill>
                <a:latin typeface="Arial" charset="0"/>
                <a:cs typeface="メイリオ" pitchFamily="50" charset="-128"/>
              </a:rPr>
              <a:t>支える</a:t>
            </a:r>
            <a:r>
              <a:rPr lang="en-US" altLang="ja-JP" sz="1200" dirty="0">
                <a:solidFill>
                  <a:schemeClr val="tx1"/>
                </a:solidFill>
                <a:latin typeface="Arial" charset="0"/>
                <a:cs typeface="メイリオ" pitchFamily="50" charset="-128"/>
              </a:rPr>
              <a:t>ICT</a:t>
            </a:r>
            <a:r>
              <a:rPr lang="ja-JP" altLang="en-US" sz="1200" dirty="0">
                <a:solidFill>
                  <a:schemeClr val="tx1"/>
                </a:solidFill>
                <a:latin typeface="Arial" charset="0"/>
                <a:cs typeface="メイリオ" pitchFamily="50" charset="-128"/>
              </a:rPr>
              <a:t>インフラのバージョンアップ</a:t>
            </a:r>
            <a:endParaRPr lang="en-US" altLang="ja-JP" sz="1200" dirty="0">
              <a:solidFill>
                <a:schemeClr val="tx1"/>
              </a:solidFill>
              <a:latin typeface="Arial" charset="0"/>
              <a:cs typeface="メイリオ" pitchFamily="50" charset="-128"/>
            </a:endParaRPr>
          </a:p>
        </p:txBody>
      </p:sp>
    </p:spTree>
    <p:extLst>
      <p:ext uri="{BB962C8B-B14F-4D97-AF65-F5344CB8AC3E}">
        <p14:creationId xmlns:p14="http://schemas.microsoft.com/office/powerpoint/2010/main" val="227373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5049520" y="5205564"/>
            <a:ext cx="4677883" cy="1458420"/>
          </a:xfrm>
          <a:prstGeom prst="roundRect">
            <a:avLst>
              <a:gd name="adj" fmla="val 8330"/>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j-lt"/>
                <a:ea typeface="メイリオ"/>
              </a:rPr>
              <a:t>【</a:t>
            </a:r>
            <a:r>
              <a:rPr kumimoji="1" lang="ja-JP" altLang="en-US" sz="1100" b="0" i="0" u="none" strike="noStrike" kern="1200" cap="none" spc="0" normalizeH="0" baseline="0" noProof="0" dirty="0">
                <a:ln>
                  <a:noFill/>
                </a:ln>
                <a:solidFill>
                  <a:schemeClr val="tx1"/>
                </a:solidFill>
                <a:effectLst/>
                <a:uLnTx/>
                <a:uFillTx/>
                <a:latin typeface="+mj-lt"/>
                <a:ea typeface="メイリオ"/>
              </a:rPr>
              <a:t>取組効果と今後の課題</a:t>
            </a:r>
            <a:r>
              <a:rPr kumimoji="1" lang="en-US" altLang="ja-JP" sz="1100" b="0" i="0" u="none" strike="noStrike" kern="1200" cap="none" spc="0" normalizeH="0" baseline="0" noProof="0" dirty="0">
                <a:ln>
                  <a:noFill/>
                </a:ln>
                <a:solidFill>
                  <a:schemeClr val="tx1"/>
                </a:solidFill>
                <a:effectLst/>
                <a:uLnTx/>
                <a:uFillTx/>
                <a:latin typeface="+mj-lt"/>
                <a:ea typeface="メイリオ"/>
              </a:rPr>
              <a:t>】</a:t>
            </a:r>
            <a:endParaRPr kumimoji="1" lang="en-US" altLang="ja-JP" sz="1100" b="0" i="0" u="none" strike="noStrike" kern="1200" cap="none" spc="0" normalizeH="0" baseline="0" noProof="0" dirty="0">
              <a:ln>
                <a:noFill/>
              </a:ln>
              <a:solidFill>
                <a:schemeClr val="tx1"/>
              </a:solidFill>
              <a:effectLst/>
              <a:uLnTx/>
              <a:uFillTx/>
              <a:latin typeface="+mj-lt"/>
              <a:ea typeface="メイリオ"/>
              <a:cs typeface="メイリオ" pitchFamily="50" charset="-128"/>
            </a:endParaRPr>
          </a:p>
          <a:p>
            <a:pPr marL="171450" indent="-171450">
              <a:lnSpc>
                <a:spcPts val="1200"/>
              </a:lnSpc>
              <a:spcBef>
                <a:spcPts val="600"/>
              </a:spcBef>
              <a:buFont typeface="Arial" panose="020B0604020202020204" pitchFamily="34" charset="0"/>
              <a:buChar char="•"/>
              <a:defRPr/>
            </a:pPr>
            <a:r>
              <a:rPr kumimoji="1" lang="ja-JP" altLang="en-US" sz="1100" b="0" i="0" u="none" strike="noStrike" kern="1200" cap="none" spc="0" normalizeH="0" baseline="0" noProof="0" dirty="0">
                <a:ln>
                  <a:noFill/>
                </a:ln>
                <a:solidFill>
                  <a:schemeClr val="tx1"/>
                </a:solidFill>
                <a:effectLst/>
                <a:uLnTx/>
                <a:uFillTx/>
                <a:latin typeface="+mj-lt"/>
                <a:ea typeface="メイリオ" pitchFamily="50" charset="-128"/>
                <a:cs typeface="メイリオ" pitchFamily="50" charset="-128"/>
              </a:rPr>
              <a:t>本取組は</a:t>
            </a:r>
            <a:r>
              <a:rPr kumimoji="1" lang="en-US" altLang="ja-JP" sz="1100" b="0" i="0" u="none" strike="noStrike" kern="1200" cap="none" spc="0" normalizeH="0" baseline="0" noProof="0" dirty="0">
                <a:ln>
                  <a:noFill/>
                </a:ln>
                <a:solidFill>
                  <a:schemeClr val="tx1"/>
                </a:solidFill>
                <a:effectLst/>
                <a:uLnTx/>
                <a:uFillTx/>
                <a:latin typeface="+mj-lt"/>
                <a:ea typeface="メイリオ" pitchFamily="50" charset="-128"/>
                <a:cs typeface="メイリオ" pitchFamily="50" charset="-128"/>
              </a:rPr>
              <a:t>2020</a:t>
            </a:r>
            <a:r>
              <a:rPr lang="ja-JP" altLang="en-US" sz="1100" dirty="0">
                <a:solidFill>
                  <a:schemeClr val="tx1"/>
                </a:solidFill>
                <a:latin typeface="+mj-lt"/>
                <a:ea typeface="メイリオ" pitchFamily="50" charset="-128"/>
                <a:cs typeface="メイリオ" pitchFamily="50" charset="-128"/>
              </a:rPr>
              <a:t>年度から開始しており、現時点で取組の効果や課題は出ていない。</a:t>
            </a:r>
            <a:endParaRPr lang="en-US" altLang="ja-JP" sz="1100" dirty="0">
              <a:solidFill>
                <a:schemeClr val="tx1"/>
              </a:solidFill>
              <a:latin typeface="+mj-lt"/>
              <a:ea typeface="メイリオ" pitchFamily="50" charset="-128"/>
              <a:cs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mj-lt"/>
                <a:ea typeface="メイリオ"/>
              </a:rPr>
              <a:t>「スマートモビリティのあり方」の調査検討結果を踏まえ、実証実験等に向けた調整を進め、都市課題の解決に繋げる。</a:t>
            </a:r>
            <a:endParaRPr lang="en-US" altLang="ja-JP" sz="1100" dirty="0">
              <a:solidFill>
                <a:schemeClr val="tx1"/>
              </a:solidFill>
              <a:latin typeface="+mj-lt"/>
              <a:ea typeface="メイリオ" pitchFamily="50" charset="-128"/>
            </a:endParaRP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mj-lt"/>
                <a:ea typeface="メイリオ" pitchFamily="50" charset="-128"/>
                <a:cs typeface="メイリオ" pitchFamily="50" charset="-128"/>
              </a:rPr>
              <a:t>「</a:t>
            </a:r>
            <a:r>
              <a:rPr lang="en-US" altLang="ja-JP" sz="1100" dirty="0">
                <a:solidFill>
                  <a:schemeClr val="tx1"/>
                </a:solidFill>
                <a:latin typeface="+mj-lt"/>
                <a:ea typeface="メイリオ" pitchFamily="50" charset="-128"/>
                <a:cs typeface="メイリオ" pitchFamily="50" charset="-128"/>
              </a:rPr>
              <a:t>AI</a:t>
            </a:r>
            <a:r>
              <a:rPr lang="ja-JP" altLang="en-US" sz="1100" dirty="0">
                <a:solidFill>
                  <a:schemeClr val="tx1"/>
                </a:solidFill>
                <a:latin typeface="+mj-lt"/>
                <a:ea typeface="メイリオ" pitchFamily="50" charset="-128"/>
                <a:cs typeface="メイリオ" pitchFamily="50" charset="-128"/>
              </a:rPr>
              <a:t>オンデマンド交通の社会実験」</a:t>
            </a:r>
            <a:r>
              <a:rPr lang="ja-JP" altLang="en-US" sz="1100" dirty="0">
                <a:solidFill>
                  <a:schemeClr val="tx1"/>
                </a:solidFill>
                <a:latin typeface="+mj-lt"/>
                <a:ea typeface="メイリオ"/>
              </a:rPr>
              <a:t>の結果を踏まえて、本格導入に向けた検討を進める。</a:t>
            </a: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dirty="0">
                <a:solidFill>
                  <a:srgbClr val="000000"/>
                </a:solidFill>
                <a:latin typeface="メイリオ" panose="020B0604030504040204" pitchFamily="50" charset="-128"/>
              </a:rPr>
              <a:pPr eaLnBrk="1" hangingPunct="1"/>
              <a:t>14</a:t>
            </a:fld>
            <a:endParaRPr kumimoji="0" lang="en-US" altLang="ja-JP" sz="1000" dirty="0">
              <a:solidFill>
                <a:srgbClr val="000000"/>
              </a:solidFill>
              <a:latin typeface="メイリオ" panose="020B0604030504040204" pitchFamily="50" charset="-128"/>
            </a:endParaRPr>
          </a:p>
        </p:txBody>
      </p:sp>
      <p:sp>
        <p:nvSpPr>
          <p:cNvPr id="3" name="テキスト ボックス 2"/>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2" name="タイトル 1"/>
          <p:cNvSpPr>
            <a:spLocks noGrp="1"/>
          </p:cNvSpPr>
          <p:nvPr>
            <p:ph type="title"/>
          </p:nvPr>
        </p:nvSpPr>
        <p:spPr/>
        <p:txBody>
          <a:bodyPr/>
          <a:lstStyle/>
          <a:p>
            <a:r>
              <a:rPr lang="ja-JP" altLang="en-US"/>
              <a:t>スマートモビリティ</a:t>
            </a:r>
            <a:endParaRPr kumimoji="1" lang="ja-JP" altLang="en-US"/>
          </a:p>
        </p:txBody>
      </p:sp>
      <p:sp>
        <p:nvSpPr>
          <p:cNvPr id="8" name="Shape 128"/>
          <p:cNvSpPr/>
          <p:nvPr/>
        </p:nvSpPr>
        <p:spPr>
          <a:xfrm>
            <a:off x="92460" y="720978"/>
            <a:ext cx="9692890"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　大阪市に相応しいスマートモビリティのあり方を検討</a:t>
            </a:r>
            <a:endParaRPr kumimoji="0" lang="en-US" altLang="ja-JP" sz="1687" kern="0" dirty="0">
              <a:solidFill>
                <a:srgbClr val="C00000"/>
              </a:solidFill>
              <a:latin typeface="メイリオ" panose="020B0604030504040204" pitchFamily="50" charset="-128"/>
              <a:sym typeface="Helvetica Light"/>
            </a:endParaRPr>
          </a:p>
        </p:txBody>
      </p:sp>
      <p:sp>
        <p:nvSpPr>
          <p:cNvPr id="9" name="正方形/長方形 8"/>
          <p:cNvSpPr/>
          <p:nvPr/>
        </p:nvSpPr>
        <p:spPr bwMode="auto">
          <a:xfrm>
            <a:off x="8121352" y="4720737"/>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18273074"/>
              </p:ext>
            </p:extLst>
          </p:nvPr>
        </p:nvGraphicFramePr>
        <p:xfrm>
          <a:off x="185588" y="4295109"/>
          <a:ext cx="9303916" cy="863819"/>
        </p:xfrm>
        <a:graphic>
          <a:graphicData uri="http://schemas.openxmlformats.org/drawingml/2006/table">
            <a:tbl>
              <a:tblPr firstRow="1" bandRow="1"/>
              <a:tblGrid>
                <a:gridCol w="4651958">
                  <a:extLst>
                    <a:ext uri="{9D8B030D-6E8A-4147-A177-3AD203B41FA5}">
                      <a16:colId xmlns:a16="http://schemas.microsoft.com/office/drawing/2014/main" val="20000"/>
                    </a:ext>
                  </a:extLst>
                </a:gridCol>
                <a:gridCol w="4651958">
                  <a:extLst>
                    <a:ext uri="{9D8B030D-6E8A-4147-A177-3AD203B41FA5}">
                      <a16:colId xmlns:a16="http://schemas.microsoft.com/office/drawing/2014/main" val="20001"/>
                    </a:ext>
                  </a:extLst>
                </a:gridCol>
              </a:tblGrid>
              <a:tr h="275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mj-ea"/>
                          <a:ea typeface="+mj-ea"/>
                          <a:cs typeface="+mn-cs"/>
                        </a:rPr>
                        <a:t>2020</a:t>
                      </a:r>
                      <a:r>
                        <a:rPr kumimoji="1" lang="ja-JP" altLang="en-US" sz="1200" b="1" kern="1200" dirty="0">
                          <a:solidFill>
                            <a:schemeClr val="bg1"/>
                          </a:solidFill>
                          <a:latin typeface="+mj-ea"/>
                          <a:ea typeface="+mj-ea"/>
                          <a:cs typeface="+mn-cs"/>
                        </a:rPr>
                        <a:t>年度</a:t>
                      </a: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2021</a:t>
                      </a:r>
                      <a:r>
                        <a:rPr kumimoji="1" lang="ja-JP" altLang="en-US" sz="1200" dirty="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88008">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正方形/長方形 12"/>
          <p:cNvSpPr/>
          <p:nvPr/>
        </p:nvSpPr>
        <p:spPr>
          <a:xfrm>
            <a:off x="200472" y="3964321"/>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7" name="テキスト ボックス 6"/>
          <p:cNvSpPr txBox="1"/>
          <p:nvPr/>
        </p:nvSpPr>
        <p:spPr>
          <a:xfrm>
            <a:off x="92460" y="996467"/>
            <a:ext cx="9649072" cy="20159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156845" indent="-156845">
              <a:lnSpc>
                <a:spcPts val="1600"/>
              </a:lnSpc>
              <a:spcBef>
                <a:spcPts val="0"/>
              </a:spcBef>
            </a:pPr>
            <a:r>
              <a:rPr lang="en-US" altLang="ja-JP" sz="1200" dirty="0" smtClean="0">
                <a:solidFill>
                  <a:schemeClr val="tx1"/>
                </a:solidFill>
                <a:latin typeface="メイリオ"/>
                <a:ea typeface="メイリオ"/>
                <a:cs typeface="+mn-lt"/>
              </a:rPr>
              <a:t>【</a:t>
            </a:r>
            <a:r>
              <a:rPr lang="ja-JP" altLang="en-US" sz="1200" dirty="0" smtClean="0">
                <a:solidFill>
                  <a:schemeClr val="tx1"/>
                </a:solidFill>
                <a:latin typeface="メイリオ"/>
                <a:ea typeface="メイリオ"/>
                <a:cs typeface="+mn-lt"/>
              </a:rPr>
              <a:t>めざす姿</a:t>
            </a:r>
            <a:r>
              <a:rPr lang="en-US" altLang="ja-JP" sz="1200" dirty="0">
                <a:solidFill>
                  <a:schemeClr val="tx1"/>
                </a:solidFill>
                <a:latin typeface="メイリオ"/>
                <a:ea typeface="メイリオ"/>
                <a:cs typeface="+mn-lt"/>
              </a:rPr>
              <a:t>】</a:t>
            </a:r>
          </a:p>
          <a:p>
            <a:pPr marL="171450" indent="-171450">
              <a:lnSpc>
                <a:spcPts val="1600"/>
              </a:lnSpc>
              <a:spcBef>
                <a:spcPts val="0"/>
              </a:spcBef>
              <a:buFont typeface="Arial" panose="020B0604020202020204" pitchFamily="34" charset="0"/>
              <a:buChar char="•"/>
            </a:pPr>
            <a:r>
              <a:rPr lang="ja-JP" altLang="en-US" sz="1200" dirty="0">
                <a:solidFill>
                  <a:schemeClr val="tx1"/>
                </a:solidFill>
                <a:latin typeface="メイリオ"/>
                <a:ea typeface="メイリオ"/>
                <a:cs typeface="+mn-lt"/>
              </a:rPr>
              <a:t>本市域内は公共交通網が充実しているが、慢性的な交通渋滞、公共交通の混雑率の高止まり、自転車や高齢者が関連する事故の多発等、依然として都市交通に係る課題に直面するとともに、新型コロナウイルス感染症拡大の影響により生活様式等が大きく変化し、新たなニーズと課題が生じることが想定される。</a:t>
            </a:r>
            <a:endParaRPr lang="en-US" altLang="ja-JP" sz="1200" dirty="0">
              <a:solidFill>
                <a:schemeClr val="tx1"/>
              </a:solidFill>
              <a:latin typeface="メイリオ"/>
              <a:ea typeface="メイリオ"/>
              <a:cs typeface="+mn-lt"/>
            </a:endParaRPr>
          </a:p>
          <a:p>
            <a:pPr marL="171450" indent="-171450">
              <a:lnSpc>
                <a:spcPts val="1600"/>
              </a:lnSpc>
              <a:spcBef>
                <a:spcPts val="0"/>
              </a:spcBef>
              <a:buFont typeface="Arial" panose="020B0604020202020204" pitchFamily="34" charset="0"/>
              <a:buChar char="•"/>
            </a:pPr>
            <a:r>
              <a:rPr lang="ja-JP" altLang="en-US" sz="1200" dirty="0">
                <a:solidFill>
                  <a:schemeClr val="tx1"/>
                </a:solidFill>
                <a:latin typeface="メイリオ"/>
                <a:ea typeface="メイリオ"/>
                <a:cs typeface="+mn-lt"/>
              </a:rPr>
              <a:t>一方、国内外の先進都市では、</a:t>
            </a:r>
            <a:r>
              <a:rPr lang="en-US" altLang="ja-JP" sz="1200" dirty="0">
                <a:solidFill>
                  <a:schemeClr val="tx1"/>
                </a:solidFill>
                <a:latin typeface="メイリオ"/>
                <a:ea typeface="メイリオ"/>
                <a:cs typeface="+mn-lt"/>
              </a:rPr>
              <a:t>ICT</a:t>
            </a:r>
            <a:r>
              <a:rPr lang="ja-JP" altLang="en-US" sz="1200" dirty="0">
                <a:solidFill>
                  <a:schemeClr val="tx1"/>
                </a:solidFill>
                <a:latin typeface="メイリオ"/>
                <a:ea typeface="メイリオ"/>
                <a:cs typeface="+mn-lt"/>
              </a:rPr>
              <a:t>の発展により、</a:t>
            </a:r>
            <a:r>
              <a:rPr lang="en-US" altLang="ja-JP" sz="1200" dirty="0">
                <a:solidFill>
                  <a:schemeClr val="tx1"/>
                </a:solidFill>
                <a:latin typeface="メイリオ"/>
                <a:ea typeface="メイリオ"/>
                <a:cs typeface="+mn-lt"/>
              </a:rPr>
              <a:t>AI</a:t>
            </a:r>
            <a:r>
              <a:rPr lang="ja-JP" altLang="en-US" sz="1200" dirty="0">
                <a:solidFill>
                  <a:schemeClr val="tx1"/>
                </a:solidFill>
                <a:latin typeface="メイリオ"/>
                <a:ea typeface="メイリオ"/>
                <a:cs typeface="+mn-lt"/>
              </a:rPr>
              <a:t>や自動運転技術の活用、</a:t>
            </a:r>
            <a:r>
              <a:rPr lang="en-US" altLang="ja-JP" sz="1200" dirty="0" err="1">
                <a:solidFill>
                  <a:schemeClr val="tx1"/>
                </a:solidFill>
                <a:latin typeface="メイリオ"/>
                <a:ea typeface="メイリオ"/>
                <a:cs typeface="+mn-lt"/>
              </a:rPr>
              <a:t>MaaS</a:t>
            </a:r>
            <a:r>
              <a:rPr lang="ja-JP" altLang="en-US" sz="1200" dirty="0">
                <a:solidFill>
                  <a:schemeClr val="tx1"/>
                </a:solidFill>
                <a:latin typeface="メイリオ"/>
                <a:ea typeface="メイリオ"/>
                <a:cs typeface="+mn-lt"/>
              </a:rPr>
              <a:t>の導入等について実証実験や社会実装が行われており、都市課題の解決に向けて、本市においてもスマートモビリティの導入を検討する必要がある。</a:t>
            </a:r>
            <a:endParaRPr lang="en-US" altLang="ja-JP" sz="1200" dirty="0">
              <a:solidFill>
                <a:schemeClr val="tx1"/>
              </a:solidFill>
              <a:latin typeface="メイリオ"/>
              <a:ea typeface="メイリオ"/>
              <a:cs typeface="+mn-lt"/>
            </a:endParaRPr>
          </a:p>
          <a:p>
            <a:pPr marL="171450" indent="-171450">
              <a:lnSpc>
                <a:spcPts val="1600"/>
              </a:lnSpc>
              <a:spcBef>
                <a:spcPts val="0"/>
              </a:spcBef>
              <a:buFont typeface="Arial" panose="020B0604020202020204" pitchFamily="34" charset="0"/>
              <a:buChar char="•"/>
            </a:pPr>
            <a:r>
              <a:rPr lang="ja-JP" altLang="en-US" sz="1200" dirty="0">
                <a:solidFill>
                  <a:schemeClr val="tx1"/>
                </a:solidFill>
                <a:latin typeface="メイリオ"/>
                <a:ea typeface="メイリオ"/>
                <a:cs typeface="+mn-lt"/>
              </a:rPr>
              <a:t>そこで、</a:t>
            </a:r>
            <a:r>
              <a:rPr lang="en-US" altLang="ja-JP" sz="1200" dirty="0">
                <a:solidFill>
                  <a:schemeClr val="tx1"/>
                </a:solidFill>
                <a:latin typeface="メイリオ"/>
                <a:ea typeface="メイリオ"/>
                <a:cs typeface="+mn-lt"/>
              </a:rPr>
              <a:t>AI</a:t>
            </a:r>
            <a:r>
              <a:rPr lang="ja-JP" altLang="en-US" sz="1200" dirty="0">
                <a:solidFill>
                  <a:schemeClr val="tx1"/>
                </a:solidFill>
                <a:latin typeface="メイリオ"/>
                <a:ea typeface="メイリオ"/>
                <a:cs typeface="+mn-lt"/>
              </a:rPr>
              <a:t>デマンド型交通のような新たな交通モードの導入可能性について調査することで、公共交通利用者のニーズと整合した最適な地域交通のあり方を検討するとともに、本市におけるスマートモビリティのあり方の検討を行うことで、スマートモビリティの実証・実装、さらには都市課題の解決に繋げる。</a:t>
            </a:r>
            <a:endParaRPr lang="ja-JP" altLang="en-US" dirty="0">
              <a:solidFill>
                <a:schemeClr val="tx1"/>
              </a:solidFill>
              <a:latin typeface="メイリオ"/>
              <a:ea typeface="メイリオ"/>
              <a:cs typeface="Arial"/>
            </a:endParaRPr>
          </a:p>
        </p:txBody>
      </p:sp>
      <p:sp>
        <p:nvSpPr>
          <p:cNvPr id="25" name="正方形/長方形 24"/>
          <p:cNvSpPr/>
          <p:nvPr/>
        </p:nvSpPr>
        <p:spPr bwMode="auto">
          <a:xfrm>
            <a:off x="8121352" y="4720737"/>
            <a:ext cx="1152253" cy="30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ja-JP" altLang="en-US">
              <a:latin typeface="Arial" charset="0"/>
              <a:cs typeface="メイリオ" pitchFamily="50" charset="-128"/>
            </a:endParaRPr>
          </a:p>
        </p:txBody>
      </p:sp>
      <p:sp>
        <p:nvSpPr>
          <p:cNvPr id="26" name="ホームベース 25"/>
          <p:cNvSpPr/>
          <p:nvPr/>
        </p:nvSpPr>
        <p:spPr>
          <a:xfrm>
            <a:off x="272804" y="4618868"/>
            <a:ext cx="4500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スマートモビリティのあり方</a:t>
            </a:r>
            <a:r>
              <a:rPr lang="en-US" altLang="ja-JP" sz="1050" dirty="0">
                <a:solidFill>
                  <a:schemeClr val="tx1"/>
                </a:solidFill>
                <a:latin typeface="Meiryo UI" panose="020B0604030504040204" pitchFamily="50" charset="-128"/>
                <a:ea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4917496" y="4618868"/>
            <a:ext cx="4500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chemeClr val="tx1"/>
                </a:solidFill>
                <a:latin typeface="Meiryo UI" panose="020B0604030504040204" pitchFamily="50" charset="-128"/>
                <a:ea typeface="Meiryo UI" panose="020B0604030504040204" pitchFamily="50" charset="-128"/>
              </a:rPr>
              <a:t>調査検討結果を踏まえ、実証実験に向けた調整・実施</a:t>
            </a:r>
          </a:p>
        </p:txBody>
      </p:sp>
      <p:sp>
        <p:nvSpPr>
          <p:cNvPr id="28" name="ホームベース 27"/>
          <p:cNvSpPr/>
          <p:nvPr/>
        </p:nvSpPr>
        <p:spPr>
          <a:xfrm>
            <a:off x="272804" y="4881056"/>
            <a:ext cx="3456000"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デマンド型交通に係る導入可能性</a:t>
            </a:r>
            <a:r>
              <a:rPr lang="en-US" altLang="ja-JP" sz="1050" dirty="0">
                <a:solidFill>
                  <a:schemeClr val="tx1"/>
                </a:solidFill>
                <a:latin typeface="Meiryo UI" panose="020B0604030504040204" pitchFamily="50" charset="-128"/>
                <a:ea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3774428" y="4881056"/>
            <a:ext cx="5643068" cy="216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a:solidFill>
                  <a:schemeClr val="tx1"/>
                </a:solidFill>
                <a:latin typeface="Meiryo UI" panose="020B0604030504040204" pitchFamily="50" charset="-128"/>
                <a:ea typeface="Meiryo UI" panose="020B0604030504040204" pitchFamily="50" charset="-128"/>
              </a:rPr>
              <a:t>調査・検討結果を踏まえ、実証実験に向けた調整・実施</a:t>
            </a:r>
          </a:p>
        </p:txBody>
      </p:sp>
      <p:sp>
        <p:nvSpPr>
          <p:cNvPr id="43" name="角丸四角形 42"/>
          <p:cNvSpPr/>
          <p:nvPr/>
        </p:nvSpPr>
        <p:spPr bwMode="auto">
          <a:xfrm>
            <a:off x="185589" y="5225884"/>
            <a:ext cx="4731907" cy="1344954"/>
          </a:xfrm>
          <a:prstGeom prst="roundRect">
            <a:avLst>
              <a:gd name="adj" fmla="val 13829"/>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j-lt"/>
                <a:ea typeface="メイリオ" pitchFamily="50" charset="-128"/>
                <a:cs typeface="メイリオ" pitchFamily="50" charset="-128"/>
              </a:rPr>
              <a:t>【</a:t>
            </a:r>
            <a:r>
              <a:rPr kumimoji="1" lang="ja-JP" altLang="en-US" sz="1100" b="0" i="0" u="none" strike="noStrike" kern="1200" cap="none" spc="0" normalizeH="0" baseline="0" noProof="0" dirty="0">
                <a:ln>
                  <a:noFill/>
                </a:ln>
                <a:solidFill>
                  <a:schemeClr val="tx1"/>
                </a:solidFill>
                <a:effectLst/>
                <a:uLnTx/>
                <a:uFillTx/>
                <a:latin typeface="+mj-lt"/>
                <a:ea typeface="メイリオ" pitchFamily="50" charset="-128"/>
                <a:cs typeface="メイリオ" pitchFamily="50" charset="-128"/>
              </a:rPr>
              <a:t>取組実績</a:t>
            </a:r>
            <a:r>
              <a:rPr kumimoji="1" lang="en-US" altLang="ja-JP" sz="1100" b="0" i="0" u="none" strike="noStrike" kern="1200" cap="none" spc="0" normalizeH="0" baseline="0" noProof="0" dirty="0">
                <a:ln>
                  <a:noFill/>
                </a:ln>
                <a:solidFill>
                  <a:schemeClr val="tx1"/>
                </a:solidFill>
                <a:effectLst/>
                <a:uLnTx/>
                <a:uFillTx/>
                <a:latin typeface="+mj-lt"/>
                <a:ea typeface="メイリオ" pitchFamily="50" charset="-128"/>
                <a:cs typeface="メイリオ" pitchFamily="50" charset="-128"/>
              </a:rPr>
              <a:t>】</a:t>
            </a:r>
          </a:p>
          <a:p>
            <a:pPr marL="171450" indent="-171450">
              <a:lnSpc>
                <a:spcPts val="1200"/>
              </a:lnSpc>
              <a:spcBef>
                <a:spcPts val="0"/>
              </a:spcBef>
              <a:buFont typeface="Arial" panose="020B0604020202020204" pitchFamily="34" charset="0"/>
              <a:buChar char="•"/>
              <a:defRPr/>
            </a:pPr>
            <a:r>
              <a:rPr lang="en-US" altLang="ja-JP" sz="1100" dirty="0">
                <a:solidFill>
                  <a:schemeClr val="tx1"/>
                </a:solidFill>
                <a:latin typeface="+mj-lt"/>
                <a:ea typeface="メイリオ"/>
              </a:rPr>
              <a:t>2020</a:t>
            </a:r>
            <a:r>
              <a:rPr lang="ja-JP" altLang="en-US" sz="1100" dirty="0">
                <a:solidFill>
                  <a:schemeClr val="tx1"/>
                </a:solidFill>
                <a:latin typeface="+mj-lt"/>
                <a:ea typeface="メイリオ"/>
              </a:rPr>
              <a:t>年度中に「スマートモビリティのあり方」を取りまとめていく。</a:t>
            </a:r>
            <a:endParaRPr lang="en-US" altLang="ja-JP" sz="1100" dirty="0">
              <a:solidFill>
                <a:schemeClr val="tx1"/>
              </a:solidFill>
              <a:latin typeface="+mj-lt"/>
              <a:ea typeface="メイリオ"/>
            </a:endParaRP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Meiryo UI" panose="020B0604030504040204" pitchFamily="50" charset="-128"/>
                <a:ea typeface="Meiryo UI" panose="020B0604030504040204" pitchFamily="50" charset="-128"/>
              </a:rPr>
              <a:t>デマンド型交通に係る導入の可能性を検討するため、</a:t>
            </a:r>
            <a:r>
              <a:rPr lang="ja-JP" altLang="en-US" sz="1100" dirty="0">
                <a:solidFill>
                  <a:schemeClr val="tx1"/>
                </a:solidFill>
                <a:latin typeface="+mj-lt"/>
                <a:ea typeface="メイリオ"/>
              </a:rPr>
              <a:t>「</a:t>
            </a:r>
            <a:r>
              <a:rPr lang="en-US" altLang="ja-JP" sz="1100" dirty="0">
                <a:solidFill>
                  <a:schemeClr val="tx1"/>
                </a:solidFill>
                <a:latin typeface="+mj-lt"/>
                <a:ea typeface="メイリオ"/>
              </a:rPr>
              <a:t>AI</a:t>
            </a:r>
            <a:r>
              <a:rPr lang="ja-JP" altLang="en-US" sz="1100" dirty="0">
                <a:solidFill>
                  <a:schemeClr val="tx1"/>
                </a:solidFill>
                <a:latin typeface="+mj-lt"/>
                <a:ea typeface="メイリオ"/>
              </a:rPr>
              <a:t>オンデマンド交通の社会実験」に関する民間事業提案を募集（</a:t>
            </a:r>
            <a:r>
              <a:rPr lang="en-US" altLang="ja-JP" sz="1100" dirty="0">
                <a:solidFill>
                  <a:schemeClr val="tx1"/>
                </a:solidFill>
                <a:latin typeface="+mj-lt"/>
                <a:ea typeface="メイリオ"/>
              </a:rPr>
              <a:t>2020.8</a:t>
            </a:r>
            <a:r>
              <a:rPr lang="ja-JP" altLang="en-US" sz="1100" dirty="0">
                <a:solidFill>
                  <a:schemeClr val="tx1"/>
                </a:solidFill>
                <a:latin typeface="+mj-lt"/>
                <a:ea typeface="メイリオ"/>
              </a:rPr>
              <a:t>）。生野区及び平野区において、地域公共交通会議での協議を経て、提案事業者が社会実験を実施予定（</a:t>
            </a:r>
            <a:r>
              <a:rPr lang="en-US" altLang="ja-JP" sz="1100" dirty="0">
                <a:solidFill>
                  <a:schemeClr val="tx1"/>
                </a:solidFill>
                <a:latin typeface="+mj-lt"/>
                <a:ea typeface="メイリオ"/>
              </a:rPr>
              <a:t>2021.3</a:t>
            </a:r>
            <a:r>
              <a:rPr lang="ja-JP" altLang="en-US" sz="1100" dirty="0">
                <a:solidFill>
                  <a:schemeClr val="tx1"/>
                </a:solidFill>
                <a:latin typeface="+mj-lt"/>
                <a:ea typeface="メイリオ"/>
              </a:rPr>
              <a:t>～＊以降エリアを追加する可能性あり ）</a:t>
            </a:r>
            <a:r>
              <a:rPr lang="en-US" altLang="ja-JP" sz="1100" dirty="0">
                <a:solidFill>
                  <a:schemeClr val="tx1"/>
                </a:solidFill>
                <a:latin typeface="+mj-lt"/>
                <a:ea typeface="メイリオ"/>
              </a:rPr>
              <a:t/>
            </a:r>
            <a:br>
              <a:rPr lang="en-US" altLang="ja-JP" sz="1100" dirty="0">
                <a:solidFill>
                  <a:schemeClr val="tx1"/>
                </a:solidFill>
                <a:latin typeface="+mj-lt"/>
                <a:ea typeface="メイリオ"/>
              </a:rPr>
            </a:br>
            <a:endParaRPr lang="ja-JP" altLang="en-US" sz="1100" dirty="0">
              <a:solidFill>
                <a:schemeClr val="tx1"/>
              </a:solidFill>
              <a:latin typeface="+mj-lt"/>
              <a:ea typeface="メイリオ"/>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2241" y="3041405"/>
            <a:ext cx="5887598" cy="1247708"/>
          </a:xfrm>
          <a:prstGeom prst="rect">
            <a:avLst/>
          </a:prstGeom>
        </p:spPr>
      </p:pic>
    </p:spTree>
    <p:extLst>
      <p:ext uri="{BB962C8B-B14F-4D97-AF65-F5344CB8AC3E}">
        <p14:creationId xmlns:p14="http://schemas.microsoft.com/office/powerpoint/2010/main" val="51696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15</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73050" y="776802"/>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ＡＩ、ＩｏＴ等を活用するスマート自治体への転換</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014128"/>
            <a:ext cx="9560408" cy="15650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100" dirty="0" smtClean="0">
                <a:solidFill>
                  <a:prstClr val="black"/>
                </a:solidFill>
                <a:latin typeface="メイリオ"/>
                <a:ea typeface="メイリオ"/>
              </a:rPr>
              <a:t>【</a:t>
            </a:r>
            <a:r>
              <a:rPr lang="ja-JP" altLang="en-US" sz="1100" dirty="0" smtClean="0">
                <a:solidFill>
                  <a:prstClr val="black"/>
                </a:solidFill>
                <a:latin typeface="メイリオ"/>
                <a:ea typeface="メイリオ"/>
              </a:rPr>
              <a:t>めざす姿</a:t>
            </a:r>
            <a:r>
              <a:rPr lang="en-US" altLang="ja-JP" sz="1100" dirty="0">
                <a:solidFill>
                  <a:prstClr val="black"/>
                </a:solidFill>
                <a:latin typeface="メイリオ"/>
                <a:ea typeface="メイリオ"/>
              </a:rPr>
              <a:t>】</a:t>
            </a:r>
          </a:p>
          <a:p>
            <a:pPr marL="171450" indent="-171450">
              <a:buFont typeface="Arial" panose="020B0604020202020204" pitchFamily="34" charset="0"/>
              <a:buChar char="•"/>
            </a:pPr>
            <a:r>
              <a:rPr lang="ja-JP" altLang="en-US" sz="1100" dirty="0">
                <a:solidFill>
                  <a:prstClr val="black"/>
                </a:solidFill>
                <a:latin typeface="メイリオ"/>
                <a:ea typeface="メイリオ"/>
              </a:rPr>
              <a:t>高齢者人口がピークを迎える</a:t>
            </a:r>
            <a:r>
              <a:rPr lang="en-US" altLang="ja-JP" sz="1100" dirty="0">
                <a:solidFill>
                  <a:prstClr val="black"/>
                </a:solidFill>
                <a:latin typeface="メイリオ"/>
                <a:ea typeface="メイリオ"/>
              </a:rPr>
              <a:t>2040</a:t>
            </a:r>
            <a:r>
              <a:rPr lang="ja-JP" altLang="en-US" sz="1100" dirty="0">
                <a:solidFill>
                  <a:prstClr val="black"/>
                </a:solidFill>
                <a:latin typeface="メイリオ"/>
                <a:ea typeface="メイリオ"/>
              </a:rPr>
              <a:t>年頃には、従来の半分の職員でも住民サービスを維持しなければならない状況が想定されることを踏まえて、</a:t>
            </a:r>
            <a:r>
              <a:rPr lang="en-US" altLang="ja-JP" sz="1100" dirty="0">
                <a:solidFill>
                  <a:prstClr val="black"/>
                </a:solidFill>
                <a:latin typeface="メイリオ"/>
                <a:ea typeface="メイリオ"/>
              </a:rPr>
              <a:t>AI</a:t>
            </a:r>
            <a:r>
              <a:rPr lang="ja-JP" altLang="en-US" sz="1100" dirty="0">
                <a:solidFill>
                  <a:prstClr val="black"/>
                </a:solidFill>
                <a:latin typeface="メイリオ"/>
                <a:ea typeface="メイリオ"/>
              </a:rPr>
              <a:t>等の最先端</a:t>
            </a:r>
            <a:r>
              <a:rPr lang="en-US" altLang="ja-JP" sz="1100" dirty="0">
                <a:solidFill>
                  <a:prstClr val="black"/>
                </a:solidFill>
                <a:latin typeface="メイリオ"/>
                <a:ea typeface="メイリオ"/>
              </a:rPr>
              <a:t>ICT</a:t>
            </a:r>
            <a:r>
              <a:rPr lang="ja-JP" altLang="en-US" sz="1100" dirty="0">
                <a:solidFill>
                  <a:prstClr val="black"/>
                </a:solidFill>
                <a:latin typeface="メイリオ"/>
                <a:ea typeface="メイリオ"/>
              </a:rPr>
              <a:t>を使いこなすスマート自治体への転換をめざしていく。</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en-US" altLang="ja-JP" sz="1100" dirty="0">
                <a:solidFill>
                  <a:prstClr val="black"/>
                </a:solidFill>
                <a:latin typeface="メイリオ"/>
                <a:ea typeface="メイリオ"/>
              </a:rPr>
              <a:t>AI</a:t>
            </a:r>
            <a:r>
              <a:rPr lang="ja-JP" altLang="en-US" sz="1100" dirty="0" err="1">
                <a:solidFill>
                  <a:prstClr val="black"/>
                </a:solidFill>
                <a:latin typeface="メイリオ"/>
                <a:ea typeface="メイリオ"/>
              </a:rPr>
              <a:t>、</a:t>
            </a:r>
            <a:r>
              <a:rPr lang="en-US" altLang="ja-JP" sz="1100" dirty="0" err="1">
                <a:solidFill>
                  <a:prstClr val="black"/>
                </a:solidFill>
                <a:latin typeface="メイリオ"/>
                <a:ea typeface="メイリオ"/>
              </a:rPr>
              <a:t>IoT</a:t>
            </a:r>
            <a:r>
              <a:rPr lang="ja-JP" altLang="en-US" sz="1100" dirty="0">
                <a:solidFill>
                  <a:prstClr val="black"/>
                </a:solidFill>
                <a:latin typeface="メイリオ"/>
                <a:ea typeface="メイリオ"/>
              </a:rPr>
              <a:t>などの革新的技術を駆使し、様々な社会課題や行政課題において、技術の提供箇所を模索、実証、実装する。</a:t>
            </a:r>
            <a:endParaRPr lang="en-US" altLang="ja-JP" sz="1100" dirty="0">
              <a:solidFill>
                <a:prstClr val="black"/>
              </a:solidFill>
              <a:latin typeface="メイリオ"/>
              <a:ea typeface="メイリオ"/>
            </a:endParaRPr>
          </a:p>
          <a:p>
            <a:pPr marL="171450" indent="-171450">
              <a:buFont typeface="Arial" panose="020B0604020202020204" pitchFamily="34" charset="0"/>
              <a:buChar char="•"/>
            </a:pPr>
            <a:r>
              <a:rPr lang="ja-JP" altLang="en-US" sz="1100" dirty="0">
                <a:solidFill>
                  <a:prstClr val="black"/>
                </a:solidFill>
                <a:latin typeface="メイリオ"/>
                <a:ea typeface="メイリオ"/>
              </a:rPr>
              <a:t>音声認識や検索エンジン等</a:t>
            </a:r>
            <a:r>
              <a:rPr lang="en-US" altLang="ja-JP" sz="1100" dirty="0">
                <a:solidFill>
                  <a:prstClr val="black"/>
                </a:solidFill>
                <a:latin typeface="メイリオ"/>
                <a:ea typeface="メイリオ"/>
              </a:rPr>
              <a:t>AI</a:t>
            </a:r>
            <a:r>
              <a:rPr lang="ja-JP" altLang="en-US" sz="1100" dirty="0">
                <a:solidFill>
                  <a:prstClr val="black"/>
                </a:solidFill>
                <a:latin typeface="メイリオ"/>
                <a:ea typeface="メイリオ"/>
              </a:rPr>
              <a:t>が組み込まれた製品・サービスについては積極的</a:t>
            </a:r>
            <a:r>
              <a:rPr lang="ja-JP" altLang="en-US" sz="1100" dirty="0">
                <a:solidFill>
                  <a:schemeClr val="tx1"/>
                </a:solidFill>
                <a:latin typeface="メイリオ"/>
                <a:ea typeface="メイリオ"/>
              </a:rPr>
              <a:t>な試行を推進する一方で、こども子育て施策や情報発信施策など重点分野において３～５年のプロジェクトとして取り組むべきテーマを検討し、</a:t>
            </a:r>
            <a:r>
              <a:rPr lang="en-US" altLang="ja-JP" sz="1100" dirty="0">
                <a:solidFill>
                  <a:schemeClr val="tx1"/>
                </a:solidFill>
                <a:latin typeface="メイリオ"/>
                <a:ea typeface="メイリオ"/>
              </a:rPr>
              <a:t>ICT</a:t>
            </a:r>
            <a:r>
              <a:rPr lang="ja-JP" altLang="en-US" sz="1100" dirty="0">
                <a:solidFill>
                  <a:schemeClr val="tx1"/>
                </a:solidFill>
                <a:latin typeface="メイリオ"/>
                <a:ea typeface="メイリオ"/>
              </a:rPr>
              <a:t>戦略室が所管</a:t>
            </a:r>
            <a:r>
              <a:rPr lang="ja-JP" altLang="en-US" sz="1100" dirty="0">
                <a:solidFill>
                  <a:prstClr val="black"/>
                </a:solidFill>
                <a:latin typeface="メイリオ"/>
                <a:ea typeface="メイリオ"/>
              </a:rPr>
              <a:t>部署と密接に連携して進める。</a:t>
            </a:r>
            <a:endParaRPr lang="en-US" altLang="ja-JP" sz="1100" dirty="0">
              <a:solidFill>
                <a:prstClr val="black"/>
              </a:solidFill>
              <a:latin typeface="メイリオ"/>
              <a:ea typeface="メイリオ"/>
            </a:endParaRPr>
          </a:p>
        </p:txBody>
      </p:sp>
      <p:sp>
        <p:nvSpPr>
          <p:cNvPr id="48" name="テキスト ボックス 47"/>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2" name="テキスト ボックス 1"/>
          <p:cNvSpPr txBox="1"/>
          <p:nvPr/>
        </p:nvSpPr>
        <p:spPr>
          <a:xfrm>
            <a:off x="2473382" y="3589648"/>
            <a:ext cx="2839239" cy="286232"/>
          </a:xfrm>
          <a:prstGeom prst="rect">
            <a:avLst/>
          </a:prstGeom>
          <a:noFill/>
        </p:spPr>
        <p:txBody>
          <a:bodyPr wrap="none" rtlCol="0">
            <a:spAutoFit/>
          </a:bodyPr>
          <a:lstStyle/>
          <a:p>
            <a:r>
              <a:rPr kumimoji="1" lang="en-US" altLang="ja-JP" sz="900" dirty="0"/>
              <a:t>※</a:t>
            </a:r>
            <a:r>
              <a:rPr kumimoji="1" lang="ja-JP" altLang="en-US" sz="900" dirty="0"/>
              <a:t>総務省「スマート自治体研究会報告書概要」抜粋</a:t>
            </a:r>
          </a:p>
        </p:txBody>
      </p:sp>
      <p:sp>
        <p:nvSpPr>
          <p:cNvPr id="17" name="正方形/長方形 16"/>
          <p:cNvSpPr/>
          <p:nvPr/>
        </p:nvSpPr>
        <p:spPr>
          <a:xfrm>
            <a:off x="5252721" y="2432776"/>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325" y="2653585"/>
            <a:ext cx="4947396" cy="1034927"/>
          </a:xfrm>
          <a:prstGeom prst="rect">
            <a:avLst/>
          </a:prstGeom>
        </p:spPr>
      </p:pic>
      <p:pic>
        <p:nvPicPr>
          <p:cNvPr id="4" name="図 3"/>
          <p:cNvPicPr>
            <a:picLocks noChangeAspect="1"/>
          </p:cNvPicPr>
          <p:nvPr/>
        </p:nvPicPr>
        <p:blipFill>
          <a:blip r:embed="rId3"/>
          <a:stretch>
            <a:fillRect/>
          </a:stretch>
        </p:blipFill>
        <p:spPr>
          <a:xfrm>
            <a:off x="5385873" y="2740414"/>
            <a:ext cx="4069810" cy="1071976"/>
          </a:xfrm>
          <a:prstGeom prst="rect">
            <a:avLst/>
          </a:prstGeom>
        </p:spPr>
      </p:pic>
      <p:sp>
        <p:nvSpPr>
          <p:cNvPr id="22" name="角丸四角形 21"/>
          <p:cNvSpPr/>
          <p:nvPr/>
        </p:nvSpPr>
        <p:spPr bwMode="auto">
          <a:xfrm>
            <a:off x="5017448" y="3792208"/>
            <a:ext cx="4770556" cy="2921651"/>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メイリオ"/>
                <a:ea typeface="メイリオ"/>
              </a:rPr>
              <a:t>【</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取組効果と今後の課題</a:t>
            </a:r>
            <a:r>
              <a:rPr kumimoji="1" lang="en-US" altLang="ja-JP" sz="1100" b="0" i="0" u="none" strike="noStrike" kern="1200" cap="none" spc="0" normalizeH="0" baseline="0" noProof="0" dirty="0">
                <a:ln>
                  <a:noFill/>
                </a:ln>
                <a:solidFill>
                  <a:schemeClr val="tx1"/>
                </a:solidFill>
                <a:effectLst/>
                <a:uLnTx/>
                <a:uFillTx/>
                <a:latin typeface="メイリオ"/>
                <a:ea typeface="メイリオ"/>
              </a:rPr>
              <a:t>】</a:t>
            </a:r>
            <a:endParaRPr kumimoji="1" lang="en-US" altLang="ja-JP" sz="1100" b="0" i="0" u="none" strike="noStrike" kern="1200" cap="none" spc="0" normalizeH="0" baseline="0" noProof="0" dirty="0">
              <a:ln>
                <a:noFill/>
              </a:ln>
              <a:solidFill>
                <a:schemeClr val="tx1"/>
              </a:solidFill>
              <a:effectLst/>
              <a:uLnTx/>
              <a:uFillTx/>
              <a:latin typeface="メイリオ"/>
              <a:ea typeface="メイリオ"/>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lang="en-US" altLang="ja-JP" sz="1100" noProof="0" dirty="0">
                <a:solidFill>
                  <a:schemeClr val="tx1"/>
                </a:solidFill>
                <a:latin typeface="Arial"/>
                <a:ea typeface="メイリオ"/>
                <a:cs typeface="メイリオ" pitchFamily="50" charset="-128"/>
              </a:rPr>
              <a:t>2020</a:t>
            </a:r>
            <a:r>
              <a:rPr lang="ja-JP" altLang="en-US" sz="1100" noProof="0">
                <a:solidFill>
                  <a:schemeClr val="tx1"/>
                </a:solidFill>
                <a:latin typeface="Arial"/>
                <a:ea typeface="メイリオ"/>
                <a:cs typeface="メイリオ" pitchFamily="50" charset="-128"/>
              </a:rPr>
              <a:t>年度に実施した調査・研究において、ＡＩ音声認識アプリを活用した議事録作成支援の利用回数が目標（</a:t>
            </a:r>
            <a:r>
              <a:rPr lang="en-US" altLang="ja-JP" sz="1100" noProof="0" dirty="0">
                <a:solidFill>
                  <a:schemeClr val="tx1"/>
                </a:solidFill>
                <a:latin typeface="Arial"/>
                <a:ea typeface="メイリオ"/>
                <a:cs typeface="メイリオ" pitchFamily="50" charset="-128"/>
              </a:rPr>
              <a:t>500</a:t>
            </a:r>
            <a:r>
              <a:rPr lang="ja-JP" altLang="en-US" sz="1100" noProof="0">
                <a:solidFill>
                  <a:schemeClr val="tx1"/>
                </a:solidFill>
                <a:latin typeface="Arial"/>
                <a:ea typeface="メイリオ"/>
                <a:cs typeface="メイリオ" pitchFamily="50" charset="-128"/>
              </a:rPr>
              <a:t>回以上）を大きく上回る</a:t>
            </a:r>
            <a:r>
              <a:rPr lang="en-US" altLang="ja-JP" sz="1100" dirty="0">
                <a:solidFill>
                  <a:schemeClr val="tx1"/>
                </a:solidFill>
                <a:latin typeface="Arial"/>
                <a:ea typeface="メイリオ"/>
                <a:cs typeface="メイリオ" pitchFamily="50" charset="-128"/>
              </a:rPr>
              <a:t>1,477</a:t>
            </a:r>
            <a:r>
              <a:rPr lang="ja-JP" altLang="en-US" sz="1100" noProof="0">
                <a:solidFill>
                  <a:schemeClr val="tx1"/>
                </a:solidFill>
                <a:latin typeface="Arial"/>
                <a:ea typeface="メイリオ"/>
                <a:cs typeface="メイリオ" pitchFamily="50" charset="-128"/>
              </a:rPr>
              <a:t>回の利用があり、また所属からの継続利用希望率が</a:t>
            </a:r>
            <a:r>
              <a:rPr lang="en-US" altLang="ja-JP" sz="1100" dirty="0">
                <a:solidFill>
                  <a:schemeClr val="tx1"/>
                </a:solidFill>
                <a:latin typeface="Arial"/>
                <a:ea typeface="メイリオ"/>
                <a:cs typeface="メイリオ" pitchFamily="50" charset="-128"/>
              </a:rPr>
              <a:t>80</a:t>
            </a:r>
            <a:r>
              <a:rPr lang="ja-JP" altLang="en-US" sz="1100">
                <a:solidFill>
                  <a:schemeClr val="tx1"/>
                </a:solidFill>
                <a:latin typeface="Arial"/>
                <a:ea typeface="メイリオ"/>
                <a:cs typeface="メイリオ" pitchFamily="50" charset="-128"/>
              </a:rPr>
              <a:t>％を超えるなど、業務の効率化や品質向上に有益であることが確認できている。</a:t>
            </a:r>
            <a:endParaRPr lang="en-US" altLang="ja-JP" sz="1100">
              <a:solidFill>
                <a:schemeClr val="tx1"/>
              </a:solidFill>
              <a:latin typeface="Arial"/>
              <a:ea typeface="メイリオ"/>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lang="ja-JP" altLang="en-US" sz="1100" dirty="0">
                <a:solidFill>
                  <a:schemeClr val="tx1"/>
                </a:solidFill>
                <a:latin typeface="Arial" charset="0"/>
                <a:ea typeface="メイリオ" pitchFamily="50" charset="-128"/>
                <a:cs typeface="メイリオ" pitchFamily="50" charset="-128"/>
              </a:rPr>
              <a:t>引き続き</a:t>
            </a:r>
            <a:r>
              <a:rPr lang="ja-JP" altLang="en-US" sz="1100" noProof="0" dirty="0">
                <a:solidFill>
                  <a:schemeClr val="tx1"/>
                </a:solidFill>
                <a:latin typeface="Arial" charset="0"/>
                <a:ea typeface="メイリオ" pitchFamily="50" charset="-128"/>
                <a:cs typeface="メイリオ" pitchFamily="50" charset="-128"/>
              </a:rPr>
              <a:t>市民サービスの向上</a:t>
            </a:r>
            <a:r>
              <a:rPr lang="ja-JP" altLang="en-US" sz="1100" dirty="0">
                <a:solidFill>
                  <a:schemeClr val="tx1"/>
                </a:solidFill>
                <a:latin typeface="Arial" charset="0"/>
                <a:ea typeface="メイリオ" pitchFamily="50" charset="-128"/>
                <a:cs typeface="メイリオ" pitchFamily="50" charset="-128"/>
              </a:rPr>
              <a:t>及び業務効率化を図り、行政ＤＸによるスマート自治体への転換に向けた調査・研究を進めている。</a:t>
            </a:r>
            <a:endParaRPr lang="en-US" altLang="ja-JP" sz="1100" dirty="0">
              <a:solidFill>
                <a:schemeClr val="tx1"/>
              </a:solidFill>
              <a:latin typeface="Arial" charset="0"/>
              <a:ea typeface="メイリオ" pitchFamily="50" charset="-128"/>
              <a:cs typeface="メイリオ" pitchFamily="50" charset="-128"/>
            </a:endParaRPr>
          </a:p>
          <a:p>
            <a:pPr marL="171450" marR="0" lvl="0" indent="-171450" algn="l" defTabSz="914400" rtl="0" eaLnBrk="1" fontAlgn="base" latinLnBrk="0" hangingPunct="1">
              <a:lnSpc>
                <a:spcPct val="140000"/>
              </a:lnSpc>
              <a:spcBef>
                <a:spcPct val="10000"/>
              </a:spcBef>
              <a:spcAft>
                <a:spcPct val="0"/>
              </a:spcAft>
              <a:buClrTx/>
              <a:buSzTx/>
              <a:buFont typeface="Arial" panose="020B0604020202020204" pitchFamily="34" charset="0"/>
              <a:buChar char="•"/>
              <a:tabLst/>
              <a:defRPr/>
            </a:pPr>
            <a:r>
              <a:rPr kumimoji="1" lang="ja-JP" altLang="ja-JP"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今後は、</a:t>
            </a:r>
            <a:r>
              <a:rPr lang="ja-JP" altLang="en-US" sz="1100" dirty="0">
                <a:solidFill>
                  <a:schemeClr val="tx1"/>
                </a:solidFill>
                <a:latin typeface="Arial" charset="0"/>
                <a:ea typeface="メイリオ" pitchFamily="50" charset="-128"/>
                <a:cs typeface="メイリオ" pitchFamily="50" charset="-128"/>
              </a:rPr>
              <a:t>こども子育て施策や情報発信施策など３～５年の複数年に渡るプロジェクトとして取り組むテーマにおいてもＡＩ等の利用検討を進めていく。</a:t>
            </a:r>
            <a:endParaRPr lang="en-US" altLang="ja-JP" sz="1100" dirty="0">
              <a:solidFill>
                <a:schemeClr val="tx1"/>
              </a:solidFill>
              <a:latin typeface="Arial" charset="0"/>
              <a:ea typeface="メイリオ" pitchFamily="50" charset="-128"/>
              <a:cs typeface="メイリオ" pitchFamily="50" charset="-128"/>
            </a:endParaRPr>
          </a:p>
        </p:txBody>
      </p:sp>
      <p:sp>
        <p:nvSpPr>
          <p:cNvPr id="27" name="角丸四角形 26"/>
          <p:cNvSpPr/>
          <p:nvPr/>
        </p:nvSpPr>
        <p:spPr bwMode="auto">
          <a:xfrm>
            <a:off x="234989" y="3832170"/>
            <a:ext cx="4701655" cy="2901220"/>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40000"/>
              </a:lnSpc>
              <a:spcBef>
                <a:spcPct val="100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r>
              <a:rPr kumimoji="1" lang="ja-JP" altLang="en-US"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取組実績</a:t>
            </a:r>
            <a:r>
              <a:rPr kumimoji="1" lang="en-US" altLang="ja-JP" sz="1100" b="0" i="0" u="none" strike="noStrike" kern="1200" cap="none" spc="0" normalizeH="0" baseline="0" noProof="0" dirty="0">
                <a:ln>
                  <a:noFill/>
                </a:ln>
                <a:solidFill>
                  <a:schemeClr val="tx1"/>
                </a:solidFill>
                <a:effectLst/>
                <a:uLnTx/>
                <a:uFillTx/>
                <a:latin typeface="Arial" charset="0"/>
                <a:ea typeface="メイリオ" pitchFamily="50" charset="-128"/>
                <a:cs typeface="メイリオ" pitchFamily="50" charset="-128"/>
              </a:rPr>
              <a:t>】</a:t>
            </a:r>
          </a:p>
          <a:p>
            <a:pPr marL="171450" indent="-171450">
              <a:lnSpc>
                <a:spcPts val="1200"/>
              </a:lnSpc>
              <a:spcBef>
                <a:spcPts val="600"/>
              </a:spcBef>
              <a:buFont typeface="Arial" panose="020B0604020202020204" pitchFamily="34" charset="0"/>
              <a:buChar char="•"/>
              <a:defRPr/>
            </a:pPr>
            <a:r>
              <a:rPr lang="ja-JP" altLang="en-US" sz="1100" dirty="0">
                <a:solidFill>
                  <a:schemeClr val="tx1"/>
                </a:solidFill>
                <a:latin typeface="Arial" charset="0"/>
                <a:ea typeface="メイリオ" pitchFamily="50" charset="-128"/>
                <a:cs typeface="メイリオ" pitchFamily="50" charset="-128"/>
              </a:rPr>
              <a:t>ＡＩ、Ｉ</a:t>
            </a:r>
            <a:r>
              <a:rPr lang="en-US" altLang="ja-JP" sz="1100" dirty="0">
                <a:solidFill>
                  <a:schemeClr val="tx1"/>
                </a:solidFill>
                <a:latin typeface="Arial" charset="0"/>
                <a:ea typeface="メイリオ" pitchFamily="50" charset="-128"/>
                <a:cs typeface="メイリオ" pitchFamily="50" charset="-128"/>
              </a:rPr>
              <a:t>o</a:t>
            </a:r>
            <a:r>
              <a:rPr lang="ja-JP" altLang="en-US" sz="1100" dirty="0">
                <a:solidFill>
                  <a:schemeClr val="tx1"/>
                </a:solidFill>
                <a:latin typeface="Arial" charset="0"/>
                <a:ea typeface="メイリオ" pitchFamily="50" charset="-128"/>
                <a:cs typeface="メイリオ" pitchFamily="50" charset="-128"/>
              </a:rPr>
              <a:t>Ｔ等が組み込まれた製品・サービスを本市に業務に積極的に試行導入し、実証実験を実施してきた。</a:t>
            </a:r>
            <a:endParaRPr lang="ja-JP" altLang="ja-JP" sz="1100" dirty="0">
              <a:solidFill>
                <a:schemeClr val="tx1"/>
              </a:solidFill>
              <a:latin typeface="Arial" charset="0"/>
              <a:ea typeface="メイリオ" pitchFamily="50" charset="-128"/>
              <a:cs typeface="メイリオ" pitchFamily="50" charset="-128"/>
            </a:endParaRPr>
          </a:p>
          <a:p>
            <a:pPr marL="171450" marR="0" lvl="0" indent="-171450" algn="l" defTabSz="914400" rtl="0" eaLnBrk="1" fontAlgn="base" latinLnBrk="0" hangingPunct="1">
              <a:lnSpc>
                <a:spcPts val="1200"/>
              </a:lnSpc>
              <a:spcBef>
                <a:spcPts val="600"/>
              </a:spcBef>
              <a:spcAft>
                <a:spcPct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メイリオ"/>
                <a:ea typeface="メイリオ"/>
              </a:rPr>
              <a:t>調査・研究を実施した取組件数（</a:t>
            </a:r>
            <a:r>
              <a:rPr kumimoji="1" lang="en-US" altLang="ja-JP" sz="1100" b="0" i="0" u="none" strike="noStrike" kern="1200" cap="none" spc="0" normalizeH="0" baseline="0" noProof="0" dirty="0">
                <a:ln>
                  <a:noFill/>
                </a:ln>
                <a:solidFill>
                  <a:schemeClr val="tx1"/>
                </a:solidFill>
                <a:effectLst/>
                <a:uLnTx/>
                <a:uFillTx/>
                <a:latin typeface="メイリオ"/>
                <a:ea typeface="メイリオ"/>
              </a:rPr>
              <a:t>2020</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年度）</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kumimoji="1" lang="ja-JP" altLang="en-US" sz="1100" b="0" i="0" u="none" strike="noStrike" kern="1200" cap="none" spc="0" normalizeH="0" baseline="0" noProof="0" dirty="0">
                <a:ln>
                  <a:noFill/>
                </a:ln>
                <a:solidFill>
                  <a:schemeClr val="tx1"/>
                </a:solidFill>
                <a:effectLst/>
                <a:uLnTx/>
                <a:uFillTx/>
                <a:latin typeface="メイリオ"/>
                <a:ea typeface="メイリオ"/>
              </a:rPr>
              <a:t>　（目標）</a:t>
            </a:r>
            <a:r>
              <a:rPr lang="ja-JP" altLang="en-US" sz="1100" dirty="0">
                <a:solidFill>
                  <a:schemeClr val="tx1"/>
                </a:solidFill>
                <a:latin typeface="メイリオ"/>
                <a:ea typeface="メイリオ"/>
              </a:rPr>
              <a:t>３件　</a:t>
            </a:r>
            <a:r>
              <a:rPr kumimoji="1" lang="ja-JP" altLang="en-US" sz="1100" b="0" i="0" u="none" strike="noStrike" kern="1200" cap="none" spc="0" normalizeH="0" baseline="0" noProof="0" dirty="0">
                <a:ln>
                  <a:noFill/>
                </a:ln>
                <a:solidFill>
                  <a:schemeClr val="tx1"/>
                </a:solidFill>
                <a:effectLst/>
                <a:uLnTx/>
                <a:uFillTx/>
                <a:latin typeface="メイリオ"/>
                <a:ea typeface="メイリオ"/>
              </a:rPr>
              <a:t>→（実績）</a:t>
            </a:r>
            <a:r>
              <a:rPr lang="ja-JP" altLang="en-US" sz="1100" dirty="0">
                <a:solidFill>
                  <a:schemeClr val="tx1"/>
                </a:solidFill>
                <a:latin typeface="メイリオ"/>
                <a:ea typeface="メイリオ"/>
              </a:rPr>
              <a:t>４件</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①ＡＩ音声認識アプリを活用した議事録作成支援</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②ＡＩ音声認識アプリを活用した</a:t>
            </a:r>
            <a:r>
              <a:rPr lang="ja-JP" altLang="en-US" sz="1100" dirty="0" err="1">
                <a:solidFill>
                  <a:schemeClr val="tx1"/>
                </a:solidFill>
                <a:latin typeface="メイリオ"/>
                <a:ea typeface="メイリオ"/>
              </a:rPr>
              <a:t>聴覚障がいを</a:t>
            </a:r>
            <a:r>
              <a:rPr lang="ja-JP" altLang="en-US" sz="1100" dirty="0">
                <a:solidFill>
                  <a:schemeClr val="tx1"/>
                </a:solidFill>
                <a:latin typeface="メイリオ"/>
                <a:ea typeface="メイリオ"/>
              </a:rPr>
              <a:t>持つ職員との</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コミュニケーションの円滑化</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③ＡＩ多言語翻訳アプリを活用した区役所等における多言語対応</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④ＡＩファイル全文検索エンジンを活用した業務効率化及び</a:t>
            </a:r>
            <a:endParaRPr lang="en-US" altLang="ja-JP" sz="1100" dirty="0">
              <a:solidFill>
                <a:schemeClr val="tx1"/>
              </a:solidFill>
              <a:latin typeface="メイリオ"/>
              <a:ea typeface="メイリオ"/>
            </a:endParaRPr>
          </a:p>
          <a:p>
            <a:pPr marR="0" lvl="0" algn="l" defTabSz="914400" rtl="0" eaLnBrk="1" fontAlgn="base" latinLnBrk="0" hangingPunct="1">
              <a:lnSpc>
                <a:spcPts val="1200"/>
              </a:lnSpc>
              <a:spcBef>
                <a:spcPts val="600"/>
              </a:spcBef>
              <a:spcAft>
                <a:spcPct val="0"/>
              </a:spcAft>
              <a:buClrTx/>
              <a:buSzTx/>
              <a:tabLst/>
              <a:defRPr/>
            </a:pPr>
            <a:r>
              <a:rPr lang="ja-JP" altLang="en-US" sz="1100" dirty="0">
                <a:solidFill>
                  <a:schemeClr val="tx1"/>
                </a:solidFill>
                <a:latin typeface="メイリオ"/>
                <a:ea typeface="メイリオ"/>
              </a:rPr>
              <a:t>　　　業務品質の向上</a:t>
            </a:r>
            <a:r>
              <a:rPr lang="en-US" altLang="ja-JP" sz="1100" dirty="0">
                <a:solidFill>
                  <a:schemeClr val="tx1"/>
                </a:solidFill>
                <a:latin typeface="メイリオ"/>
                <a:ea typeface="メイリオ"/>
              </a:rPr>
              <a:t/>
            </a:r>
            <a:br>
              <a:rPr lang="en-US" altLang="ja-JP" sz="1100" dirty="0">
                <a:solidFill>
                  <a:schemeClr val="tx1"/>
                </a:solidFill>
                <a:latin typeface="メイリオ"/>
                <a:ea typeface="メイリオ"/>
              </a:rPr>
            </a:br>
            <a:endParaRPr lang="en-US" altLang="ja-JP" sz="1100" dirty="0">
              <a:solidFill>
                <a:schemeClr val="tx1"/>
              </a:solidFill>
              <a:latin typeface="メイリオ"/>
              <a:ea typeface="メイリオ"/>
            </a:endParaRPr>
          </a:p>
        </p:txBody>
      </p:sp>
    </p:spTree>
    <p:extLst>
      <p:ext uri="{BB962C8B-B14F-4D97-AF65-F5344CB8AC3E}">
        <p14:creationId xmlns:p14="http://schemas.microsoft.com/office/powerpoint/2010/main" val="351508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extLst>
              <p:ext uri="{D42A27DB-BD31-4B8C-83A1-F6EECF244321}">
                <p14:modId xmlns:p14="http://schemas.microsoft.com/office/powerpoint/2010/main" val="1616094131"/>
              </p:ext>
            </p:extLst>
          </p:nvPr>
        </p:nvGraphicFramePr>
        <p:xfrm>
          <a:off x="1886066" y="3726993"/>
          <a:ext cx="6175617" cy="1027547"/>
        </p:xfrm>
        <a:graphic>
          <a:graphicData uri="http://schemas.openxmlformats.org/drawingml/2006/table">
            <a:tbl>
              <a:tblPr firstRow="1" bandRow="1"/>
              <a:tblGrid>
                <a:gridCol w="6175617">
                  <a:extLst>
                    <a:ext uri="{9D8B030D-6E8A-4147-A177-3AD203B41FA5}">
                      <a16:colId xmlns:a16="http://schemas.microsoft.com/office/drawing/2014/main" val="20000"/>
                    </a:ext>
                  </a:extLst>
                </a:gridCol>
              </a:tblGrid>
              <a:tr h="295539">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dirty="0">
                          <a:latin typeface="+mj-lt"/>
                        </a:rPr>
                        <a:t>2018</a:t>
                      </a:r>
                      <a:r>
                        <a:rPr kumimoji="1" lang="ja-JP" altLang="en-US" sz="1200" dirty="0">
                          <a:latin typeface="+mj-lt"/>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3200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669515"/>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戸籍事務における業務支援</a:t>
            </a:r>
            <a:r>
              <a:rPr kumimoji="0" lang="en-US" altLang="ja-JP" sz="1687" kern="0" dirty="0">
                <a:solidFill>
                  <a:srgbClr val="C00000"/>
                </a:solidFill>
                <a:latin typeface="メイリオ" panose="020B0604030504040204" pitchFamily="50" charset="-128"/>
                <a:sym typeface="Helvetica Light"/>
              </a:rPr>
              <a:t>AI</a:t>
            </a:r>
            <a:r>
              <a:rPr kumimoji="0" lang="ja-JP" altLang="en-US" sz="1687" kern="0" dirty="0">
                <a:solidFill>
                  <a:srgbClr val="C00000"/>
                </a:solidFill>
                <a:latin typeface="メイリオ" panose="020B0604030504040204" pitchFamily="50" charset="-128"/>
                <a:sym typeface="Helvetica Light"/>
              </a:rPr>
              <a:t>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869193"/>
            <a:ext cx="9568222" cy="14588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ベテラン職員の大量退職や雇用形態の多様化に伴う</a:t>
            </a:r>
            <a:r>
              <a:rPr lang="ja-JP" altLang="ja-JP" sz="1200" dirty="0">
                <a:solidFill>
                  <a:prstClr val="black"/>
                </a:solidFill>
                <a:latin typeface="メイリオ"/>
                <a:ea typeface="メイリオ"/>
              </a:rPr>
              <a:t>経験値の異なる</a:t>
            </a:r>
            <a:r>
              <a:rPr lang="ja-JP" altLang="en-US" sz="1200" dirty="0">
                <a:solidFill>
                  <a:prstClr val="black"/>
                </a:solidFill>
                <a:latin typeface="メイリオ"/>
                <a:ea typeface="メイリオ"/>
              </a:rPr>
              <a:t>職員の増加、短いサイクルでの人事異動等に対応するため、職員が従事する各業務に必要となる知識をサポートする</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（人工知能）を導入することによって、業務効率化と市民サービスの質の向上を図るとともに、ベテラン職員がこれまで培った知識・技術の継承を行い、次世代の人材育成に役立てる。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en-US" altLang="ja-JP" sz="1200" dirty="0">
                <a:solidFill>
                  <a:prstClr val="black"/>
                </a:solidFill>
                <a:latin typeface="メイリオ"/>
                <a:ea typeface="メイリオ"/>
              </a:rPr>
              <a:t>2018</a:t>
            </a:r>
            <a:r>
              <a:rPr lang="ja-JP" altLang="en-US" sz="1200" dirty="0">
                <a:solidFill>
                  <a:prstClr val="black"/>
                </a:solidFill>
                <a:latin typeface="メイリオ"/>
                <a:ea typeface="メイリオ"/>
              </a:rPr>
              <a:t>年度に２つの区役所でモデル運用を経て評価を実施し、</a:t>
            </a:r>
            <a:r>
              <a:rPr lang="en-US" altLang="ja-JP" sz="1200" dirty="0">
                <a:solidFill>
                  <a:prstClr val="black"/>
                </a:solidFill>
                <a:latin typeface="メイリオ"/>
                <a:ea typeface="メイリオ"/>
              </a:rPr>
              <a:t>2019</a:t>
            </a:r>
            <a:r>
              <a:rPr lang="ja-JP" altLang="en-US" sz="1200" dirty="0">
                <a:solidFill>
                  <a:prstClr val="black"/>
                </a:solidFill>
                <a:latin typeface="メイリオ"/>
                <a:ea typeface="メイリオ"/>
              </a:rPr>
              <a:t>年度からの</a:t>
            </a:r>
            <a:r>
              <a:rPr lang="en-US" altLang="ja-JP" sz="1200" dirty="0">
                <a:solidFill>
                  <a:prstClr val="black"/>
                </a:solidFill>
                <a:latin typeface="メイリオ"/>
                <a:ea typeface="メイリオ"/>
              </a:rPr>
              <a:t>24</a:t>
            </a:r>
            <a:r>
              <a:rPr lang="ja-JP" altLang="en-US" sz="1200" dirty="0">
                <a:solidFill>
                  <a:prstClr val="black"/>
                </a:solidFill>
                <a:latin typeface="メイリオ"/>
                <a:ea typeface="メイリオ"/>
              </a:rPr>
              <a:t>区への展開を検討する。</a:t>
            </a:r>
            <a:endParaRPr lang="en-US" altLang="ja-JP" sz="1200" dirty="0">
              <a:solidFill>
                <a:prstClr val="black"/>
              </a:solidFill>
              <a:latin typeface="メイリオ"/>
              <a:ea typeface="メイリオ"/>
            </a:endParaRPr>
          </a:p>
        </p:txBody>
      </p:sp>
      <p:sp>
        <p:nvSpPr>
          <p:cNvPr id="30" name="ホームベース 29"/>
          <p:cNvSpPr/>
          <p:nvPr/>
        </p:nvSpPr>
        <p:spPr>
          <a:xfrm>
            <a:off x="2035410" y="4076563"/>
            <a:ext cx="5876927" cy="2514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２区でモデル運用・評価</a:t>
            </a:r>
          </a:p>
        </p:txBody>
      </p:sp>
      <p:sp>
        <p:nvSpPr>
          <p:cNvPr id="45" name="ホームベース 44"/>
          <p:cNvSpPr/>
          <p:nvPr/>
        </p:nvSpPr>
        <p:spPr>
          <a:xfrm>
            <a:off x="2605118" y="4403528"/>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データ追加・再学習</a:t>
            </a:r>
          </a:p>
        </p:txBody>
      </p:sp>
      <p:sp>
        <p:nvSpPr>
          <p:cNvPr id="46" name="ホームベース 45"/>
          <p:cNvSpPr/>
          <p:nvPr/>
        </p:nvSpPr>
        <p:spPr>
          <a:xfrm>
            <a:off x="4260999" y="4403528"/>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データ追加・再学習</a:t>
            </a:r>
          </a:p>
        </p:txBody>
      </p:sp>
      <p:sp>
        <p:nvSpPr>
          <p:cNvPr id="47" name="ホームベース 46"/>
          <p:cNvSpPr/>
          <p:nvPr/>
        </p:nvSpPr>
        <p:spPr>
          <a:xfrm>
            <a:off x="6001553" y="4400598"/>
            <a:ext cx="1446516" cy="27401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eiryo UI" panose="020B0604030504040204" pitchFamily="50" charset="-128"/>
                <a:ea typeface="Meiryo UI" panose="020B0604030504040204" pitchFamily="50" charset="-128"/>
              </a:rPr>
              <a:t>データ追加・再学習</a:t>
            </a:r>
          </a:p>
        </p:txBody>
      </p:sp>
      <p:sp>
        <p:nvSpPr>
          <p:cNvPr id="50" name="角丸四角形 49"/>
          <p:cNvSpPr/>
          <p:nvPr/>
        </p:nvSpPr>
        <p:spPr bwMode="auto">
          <a:xfrm>
            <a:off x="5146636" y="4818016"/>
            <a:ext cx="4602865" cy="1872853"/>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ＡＩのモデル運用の結果、ベテラン職員の知識・技術の継承や調査対象案件に対する処理時間の短縮には有効性や効果が認められた。</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しかし、ＡＩに関する高度な専門人材を確保する必要があり、運用費が高額になることや、ＡＩに投入する学習データのほとんどが紙媒体であり、更なるデジタル化の推進が必要などの課題が判明したことから、その課題解決に向け、引続き取り組んでいく。</a:t>
            </a:r>
          </a:p>
        </p:txBody>
      </p:sp>
      <p:sp>
        <p:nvSpPr>
          <p:cNvPr id="51" name="角丸四角形 50"/>
          <p:cNvSpPr/>
          <p:nvPr/>
        </p:nvSpPr>
        <p:spPr bwMode="auto">
          <a:xfrm>
            <a:off x="162398" y="4814059"/>
            <a:ext cx="4811475" cy="1910310"/>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取組実績</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p>
          <a:p>
            <a:pPr marL="171450" indent="-171450">
              <a:buFont typeface="Arial" panose="020B0604020202020204" pitchFamily="34" charset="0"/>
              <a:buChar char="•"/>
            </a:pP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年度に２つの区役所でモデル運用を実施。</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しかし、運用費が高額になること、また学習データの更なるデジタル化の推進が必要になることなどの課題が判明し、</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年度で事業中断。</a:t>
            </a:r>
          </a:p>
          <a:p>
            <a:pPr marL="171450" indent="-171450">
              <a:buFont typeface="Arial" panose="020B0604020202020204" pitchFamily="34" charset="0"/>
              <a:buChar char="•"/>
            </a:pP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AI</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の有効回答率</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　（目標）</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85</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％以上　（実績）</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88.1</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2018</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年度）</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
            </a:r>
            <a:b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b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sp>
        <p:nvSpPr>
          <p:cNvPr id="52" name="正方形/長方形 51"/>
          <p:cNvSpPr/>
          <p:nvPr/>
        </p:nvSpPr>
        <p:spPr>
          <a:xfrm>
            <a:off x="787974" y="3745126"/>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48" name="テキスト ボックス 47"/>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dirty="0">
                <a:latin typeface="+mj-ea"/>
                <a:ea typeface="+mj-ea"/>
              </a:rPr>
              <a:t>スマートシティ</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2848" y="2273930"/>
            <a:ext cx="5952966" cy="1466410"/>
          </a:xfrm>
          <a:prstGeom prst="rect">
            <a:avLst/>
          </a:prstGeom>
        </p:spPr>
      </p:pic>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16</a:t>
            </a:fld>
            <a:endParaRPr kumimoji="0" lang="en-US" altLang="ja-JP" sz="1000" dirty="0">
              <a:solidFill>
                <a:srgbClr val="000000"/>
              </a:solidFill>
              <a:latin typeface="メイリオ" panose="020B0604030504040204" pitchFamily="50" charset="-128"/>
            </a:endParaRPr>
          </a:p>
        </p:txBody>
      </p:sp>
    </p:spTree>
    <p:extLst>
      <p:ext uri="{BB962C8B-B14F-4D97-AF65-F5344CB8AC3E}">
        <p14:creationId xmlns:p14="http://schemas.microsoft.com/office/powerpoint/2010/main" val="47616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472780" y="6576683"/>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17</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74063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ＡＩを活用した音声認識ツールによる議事録作成支援</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072394"/>
            <a:ext cx="9568222" cy="144039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mj-ea"/>
                <a:ea typeface="+mj-ea"/>
              </a:rPr>
              <a:t>【</a:t>
            </a:r>
            <a:r>
              <a:rPr lang="ja-JP" altLang="en-US" sz="1200" dirty="0" smtClean="0">
                <a:solidFill>
                  <a:prstClr val="black"/>
                </a:solidFill>
                <a:latin typeface="+mj-ea"/>
                <a:ea typeface="+mj-ea"/>
              </a:rPr>
              <a:t>めざす姿</a:t>
            </a:r>
            <a:r>
              <a:rPr lang="en-US" altLang="ja-JP" sz="1200" dirty="0">
                <a:solidFill>
                  <a:prstClr val="black"/>
                </a:solidFill>
                <a:latin typeface="+mj-ea"/>
                <a:ea typeface="+mj-ea"/>
              </a:rPr>
              <a:t>】</a:t>
            </a:r>
          </a:p>
          <a:p>
            <a:pPr marL="171450" indent="-171450">
              <a:buFont typeface="Arial" panose="020B0604020202020204" pitchFamily="34" charset="0"/>
              <a:buChar char="•"/>
            </a:pPr>
            <a:r>
              <a:rPr lang="en-US" altLang="ja-JP" sz="1200" dirty="0">
                <a:solidFill>
                  <a:srgbClr val="000000"/>
                </a:solidFill>
                <a:latin typeface="+mj-ea"/>
                <a:ea typeface="+mj-ea"/>
              </a:rPr>
              <a:t>2017</a:t>
            </a:r>
            <a:r>
              <a:rPr lang="ja-JP" altLang="en-US" sz="1200" dirty="0">
                <a:solidFill>
                  <a:srgbClr val="000000"/>
                </a:solidFill>
                <a:latin typeface="+mj-ea"/>
                <a:ea typeface="+mj-ea"/>
              </a:rPr>
              <a:t>年度より音声認識ツールの全庁的な試験導入を実施し、議事録作成支援の用途として活用している。</a:t>
            </a:r>
            <a:endParaRPr lang="en-US" altLang="ja-JP" sz="1200" dirty="0">
              <a:solidFill>
                <a:srgbClr val="000000"/>
              </a:solidFill>
              <a:latin typeface="+mj-ea"/>
              <a:ea typeface="+mj-ea"/>
            </a:endParaRPr>
          </a:p>
          <a:p>
            <a:pPr marL="171450" indent="-171450">
              <a:buFont typeface="Arial" panose="020B0604020202020204" pitchFamily="34" charset="0"/>
              <a:buChar char="•"/>
            </a:pPr>
            <a:r>
              <a:rPr lang="ja-JP" altLang="en-US" sz="1200" dirty="0">
                <a:solidFill>
                  <a:srgbClr val="000000"/>
                </a:solidFill>
                <a:latin typeface="+mj-ea"/>
                <a:ea typeface="+mj-ea"/>
              </a:rPr>
              <a:t>多くの所属で議事録作成における事務負担軽減のニーズがあったことから、より高い効果が見込まれる議事録作成支援に特化したツールを試行導入する。</a:t>
            </a:r>
            <a:endParaRPr lang="en-US" altLang="ja-JP" sz="1200" dirty="0">
              <a:solidFill>
                <a:srgbClr val="000000"/>
              </a:solidFill>
              <a:latin typeface="+mj-ea"/>
              <a:ea typeface="+mj-ea"/>
            </a:endParaRPr>
          </a:p>
          <a:p>
            <a:pPr marL="171450" indent="-171450">
              <a:buFont typeface="Arial" panose="020B0604020202020204" pitchFamily="34" charset="0"/>
              <a:buChar char="•"/>
            </a:pPr>
            <a:r>
              <a:rPr lang="ja-JP" altLang="en-US" sz="1200" dirty="0">
                <a:solidFill>
                  <a:srgbClr val="000000"/>
                </a:solidFill>
                <a:latin typeface="+mj-ea"/>
                <a:ea typeface="+mj-ea"/>
              </a:rPr>
              <a:t>専門用語の辞書登録、マイク等の収音設備環境を整備するなど音声認識精度の向上</a:t>
            </a:r>
            <a:r>
              <a:rPr lang="ja-JP" altLang="en-US" sz="1200" dirty="0" smtClean="0">
                <a:solidFill>
                  <a:srgbClr val="000000"/>
                </a:solidFill>
                <a:latin typeface="+mj-ea"/>
                <a:ea typeface="+mj-ea"/>
              </a:rPr>
              <a:t>をめざす。</a:t>
            </a:r>
            <a:endParaRPr lang="en-US" altLang="ja-JP" sz="1200" dirty="0">
              <a:solidFill>
                <a:srgbClr val="000000"/>
              </a:solidFill>
              <a:latin typeface="+mj-ea"/>
              <a:ea typeface="+mj-ea"/>
            </a:endParaRPr>
          </a:p>
        </p:txBody>
      </p:sp>
      <p:sp>
        <p:nvSpPr>
          <p:cNvPr id="50" name="角丸四角形 49"/>
          <p:cNvSpPr/>
          <p:nvPr/>
        </p:nvSpPr>
        <p:spPr bwMode="auto">
          <a:xfrm>
            <a:off x="5056375" y="3994274"/>
            <a:ext cx="4727805" cy="2153781"/>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取組効果と今後の課題</a:t>
            </a:r>
            <a:r>
              <a:rPr lang="en-US" altLang="ja-JP" sz="1100" dirty="0">
                <a:solidFill>
                  <a:schemeClr val="tx1"/>
                </a:solidFill>
                <a:latin typeface="メイリオ" panose="020B0604030504040204" pitchFamily="50" charset="-128"/>
                <a:ea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検証の結果、目標サービス利用回数を上回る延べ</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1,000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回以上利用されており、議事録作成時間の短縮による業務効率化の効果が認められる。</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会話の中に登録されていない専門用語を含んでいること及び音声が明瞭に録音できなかった場合、認識率が低くなること</a:t>
            </a:r>
            <a:r>
              <a:rPr lang="ja-JP" altLang="en-US" sz="1100">
                <a:solidFill>
                  <a:schemeClr val="tx1"/>
                </a:solidFill>
                <a:latin typeface="メイリオ" panose="020B0604030504040204" pitchFamily="50" charset="-128"/>
                <a:ea typeface="メイリオ" panose="020B0604030504040204" pitchFamily="50" charset="-128"/>
                <a:cs typeface="メイリオ" pitchFamily="50" charset="-128"/>
              </a:rPr>
              <a:t>が</a:t>
            </a:r>
            <a:r>
              <a:rPr lang="ja-JP" altLang="en-US" sz="1100" smtClean="0">
                <a:solidFill>
                  <a:schemeClr val="tx1"/>
                </a:solidFill>
                <a:latin typeface="メイリオ" panose="020B0604030504040204" pitchFamily="50" charset="-128"/>
                <a:ea typeface="メイリオ" panose="020B0604030504040204" pitchFamily="50" charset="-128"/>
                <a:cs typeface="メイリオ" pitchFamily="50" charset="-128"/>
              </a:rPr>
              <a:t>課題である。</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今後は、認識率の向上をめざし、専門用語の辞書登録等を行いつつ、マイク等の音響環境を整備し、更なる利用促進を目指していく。</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p:txBody>
      </p:sp>
      <p:sp>
        <p:nvSpPr>
          <p:cNvPr id="51" name="角丸四角形 50"/>
          <p:cNvSpPr/>
          <p:nvPr/>
        </p:nvSpPr>
        <p:spPr bwMode="auto">
          <a:xfrm>
            <a:off x="5056376" y="2531255"/>
            <a:ext cx="4727804" cy="1367183"/>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取組実績</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a:t>
            </a:r>
          </a:p>
          <a:p>
            <a:pPr marL="171450" indent="-171450">
              <a:buFont typeface="Arial" panose="020B0604020202020204" pitchFamily="34" charset="0"/>
              <a:buChar char="•"/>
            </a:pP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2020</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年</a:t>
            </a:r>
            <a:r>
              <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月より議事録作成支援に特化したＡＩを活用した音声認識ツールを全庁的に導入し、実証実験を開始。</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メイリオ" panose="020B0604030504040204" pitchFamily="50" charset="-128"/>
                <a:ea typeface="メイリオ" panose="020B0604030504040204" pitchFamily="50" charset="-128"/>
                <a:cs typeface="メイリオ" pitchFamily="50" charset="-128"/>
              </a:rPr>
              <a:t>サービス利用回数</a:t>
            </a:r>
            <a:endParaRPr lang="en-US" altLang="ja-JP" sz="1100" dirty="0">
              <a:solidFill>
                <a:schemeClr val="tx1"/>
              </a:solidFill>
              <a:latin typeface="メイリオ" panose="020B0604030504040204" pitchFamily="50" charset="-128"/>
              <a:ea typeface="メイリオ" panose="020B0604030504040204" pitchFamily="50" charset="-128"/>
              <a:cs typeface="メイリオ" pitchFamily="50" charset="-128"/>
            </a:endParaRPr>
          </a:p>
          <a:p>
            <a:r>
              <a:rPr lang="ja-JP" altLang="en-US" sz="1100">
                <a:solidFill>
                  <a:schemeClr val="tx1"/>
                </a:solidFill>
                <a:latin typeface="メイリオ"/>
                <a:ea typeface="メイリオ"/>
                <a:cs typeface="メイリオ" pitchFamily="50" charset="-128"/>
              </a:rPr>
              <a:t>　（目標）</a:t>
            </a:r>
            <a:r>
              <a:rPr lang="en-US" altLang="ja-JP" sz="1100" dirty="0">
                <a:solidFill>
                  <a:schemeClr val="tx1"/>
                </a:solidFill>
                <a:latin typeface="メイリオ"/>
                <a:ea typeface="メイリオ"/>
                <a:cs typeface="メイリオ" pitchFamily="50" charset="-128"/>
              </a:rPr>
              <a:t>500</a:t>
            </a:r>
            <a:r>
              <a:rPr lang="ja-JP" altLang="en-US" sz="1100">
                <a:solidFill>
                  <a:schemeClr val="tx1"/>
                </a:solidFill>
                <a:latin typeface="メイリオ"/>
                <a:ea typeface="メイリオ"/>
                <a:cs typeface="メイリオ" pitchFamily="50" charset="-128"/>
              </a:rPr>
              <a:t>回　（実績）</a:t>
            </a:r>
            <a:r>
              <a:rPr lang="en-US" altLang="ja-JP" sz="1100" dirty="0">
                <a:solidFill>
                  <a:schemeClr val="tx1"/>
                </a:solidFill>
                <a:latin typeface="メイリオ"/>
                <a:ea typeface="メイリオ"/>
                <a:cs typeface="メイリオ" pitchFamily="50" charset="-128"/>
              </a:rPr>
              <a:t>1,477</a:t>
            </a:r>
            <a:r>
              <a:rPr lang="ja-JP" altLang="en-US" sz="1100">
                <a:solidFill>
                  <a:schemeClr val="tx1"/>
                </a:solidFill>
                <a:latin typeface="メイリオ"/>
                <a:ea typeface="メイリオ"/>
                <a:cs typeface="メイリオ" pitchFamily="50" charset="-128"/>
              </a:rPr>
              <a:t>回　</a:t>
            </a:r>
            <a:r>
              <a:rPr lang="en-US" altLang="ja-JP" sz="1100" dirty="0">
                <a:solidFill>
                  <a:schemeClr val="tx1"/>
                </a:solidFill>
                <a:latin typeface="メイリオ"/>
                <a:ea typeface="メイリオ"/>
                <a:cs typeface="メイリオ" pitchFamily="50" charset="-128"/>
              </a:rPr>
              <a:t>※2021</a:t>
            </a:r>
            <a:r>
              <a:rPr lang="ja-JP" altLang="en-US" sz="1100">
                <a:solidFill>
                  <a:schemeClr val="tx1"/>
                </a:solidFill>
                <a:latin typeface="メイリオ"/>
                <a:ea typeface="メイリオ"/>
                <a:cs typeface="メイリオ" pitchFamily="50" charset="-128"/>
              </a:rPr>
              <a:t>年</a:t>
            </a:r>
            <a:r>
              <a:rPr lang="en-US" altLang="ja-JP" sz="1100" dirty="0">
                <a:solidFill>
                  <a:schemeClr val="tx1"/>
                </a:solidFill>
                <a:latin typeface="メイリオ"/>
                <a:ea typeface="メイリオ"/>
                <a:cs typeface="メイリオ" pitchFamily="50" charset="-128"/>
              </a:rPr>
              <a:t>1</a:t>
            </a:r>
            <a:r>
              <a:rPr lang="ja-JP" altLang="en-US" sz="1100">
                <a:solidFill>
                  <a:schemeClr val="tx1"/>
                </a:solidFill>
                <a:latin typeface="メイリオ"/>
                <a:ea typeface="メイリオ"/>
                <a:cs typeface="メイリオ" pitchFamily="50" charset="-128"/>
              </a:rPr>
              <a:t>月末時点</a:t>
            </a:r>
            <a:endParaRPr lang="en-US" altLang="ja-JP" sz="1100">
              <a:solidFill>
                <a:schemeClr val="tx1"/>
              </a:solidFill>
              <a:latin typeface="メイリオ"/>
              <a:ea typeface="メイリオ"/>
              <a:cs typeface="メイリオ" pitchFamily="50" charset="-128"/>
            </a:endParaRPr>
          </a:p>
        </p:txBody>
      </p:sp>
      <p:sp>
        <p:nvSpPr>
          <p:cNvPr id="48" name="テキスト ボックス 47"/>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46" name="正方形/長方形 45"/>
          <p:cNvSpPr/>
          <p:nvPr/>
        </p:nvSpPr>
        <p:spPr>
          <a:xfrm>
            <a:off x="195836" y="4545124"/>
            <a:ext cx="4572508" cy="329321"/>
          </a:xfrm>
          <a:prstGeom prst="rect">
            <a:avLst/>
          </a:prstGeom>
        </p:spPr>
        <p:txBody>
          <a:bodyPr wrap="square">
            <a:spAutoFit/>
          </a:bodyPr>
          <a:lstStyle/>
          <a:p>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スケジュール</a:t>
            </a:r>
            <a:r>
              <a:rPr lang="en-US" altLang="ja-JP" sz="1100">
                <a:solidFill>
                  <a:schemeClr val="tx1"/>
                </a:solidFill>
                <a:latin typeface="Meiryo UI" panose="020B0604030504040204" pitchFamily="50" charset="-128"/>
                <a:ea typeface="Meiryo UI" panose="020B0604030504040204" pitchFamily="50" charset="-128"/>
              </a:rPr>
              <a:t>】</a:t>
            </a:r>
          </a:p>
        </p:txBody>
      </p:sp>
      <p:graphicFrame>
        <p:nvGraphicFramePr>
          <p:cNvPr id="47" name="表 46"/>
          <p:cNvGraphicFramePr>
            <a:graphicFrameLocks noGrp="1"/>
          </p:cNvGraphicFramePr>
          <p:nvPr>
            <p:extLst>
              <p:ext uri="{D42A27DB-BD31-4B8C-83A1-F6EECF244321}">
                <p14:modId xmlns:p14="http://schemas.microsoft.com/office/powerpoint/2010/main" val="38152327"/>
              </p:ext>
            </p:extLst>
          </p:nvPr>
        </p:nvGraphicFramePr>
        <p:xfrm>
          <a:off x="231840" y="4977172"/>
          <a:ext cx="4608512" cy="1281209"/>
        </p:xfrm>
        <a:graphic>
          <a:graphicData uri="http://schemas.openxmlformats.org/drawingml/2006/table">
            <a:tbl>
              <a:tblPr firstRow="1" bandRow="1"/>
              <a:tblGrid>
                <a:gridCol w="1476164">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217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a:solidFill>
                            <a:schemeClr val="bg1"/>
                          </a:solidFill>
                          <a:latin typeface="+mj-ea"/>
                          <a:ea typeface="+mj-ea"/>
                          <a:cs typeface="+mn-cs"/>
                        </a:rPr>
                        <a:t>2018</a:t>
                      </a:r>
                      <a:r>
                        <a:rPr kumimoji="1" lang="ja-JP" altLang="en-US" sz="1200" b="1" kern="1200">
                          <a:solidFill>
                            <a:schemeClr val="bg1"/>
                          </a:solidFill>
                          <a:latin typeface="+mj-ea"/>
                          <a:ea typeface="+mj-ea"/>
                          <a:cs typeface="+mn-cs"/>
                        </a:rPr>
                        <a:t>年度</a:t>
                      </a:r>
                      <a:endParaRPr kumimoji="1" lang="ja-JP" altLang="en-US" sz="1200" b="1">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200">
                          <a:latin typeface="+mj-lt"/>
                        </a:rPr>
                        <a:t>2019</a:t>
                      </a:r>
                      <a:r>
                        <a:rPr kumimoji="1" lang="ja-JP" altLang="en-US" sz="1200">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200" b="1">
                          <a:solidFill>
                            <a:schemeClr val="bg1"/>
                          </a:solidFill>
                          <a:latin typeface="+mj-lt"/>
                        </a:rPr>
                        <a:t>2020</a:t>
                      </a:r>
                      <a:r>
                        <a:rPr kumimoji="1" lang="ja-JP" altLang="en-US" sz="1200" b="1">
                          <a:solidFill>
                            <a:schemeClr val="bg1"/>
                          </a:solidFill>
                          <a:latin typeface="+mj-lt"/>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06889">
                <a:tc>
                  <a:txBody>
                    <a:bodyPr/>
                    <a:lstStyle/>
                    <a:p>
                      <a:endParaRPr kumimoji="1" lang="ja-JP" altLang="en-US" sz="14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53" name="ホームベース 52"/>
          <p:cNvSpPr/>
          <p:nvPr/>
        </p:nvSpPr>
        <p:spPr>
          <a:xfrm>
            <a:off x="3266067" y="5365735"/>
            <a:ext cx="1512168"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全庁的な試行導入</a:t>
            </a:r>
          </a:p>
        </p:txBody>
      </p:sp>
      <p:sp>
        <p:nvSpPr>
          <p:cNvPr id="55" name="ホームベース 54"/>
          <p:cNvSpPr/>
          <p:nvPr/>
        </p:nvSpPr>
        <p:spPr>
          <a:xfrm>
            <a:off x="375856" y="5373216"/>
            <a:ext cx="12601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既存ツール評価</a:t>
            </a:r>
          </a:p>
        </p:txBody>
      </p:sp>
      <p:sp>
        <p:nvSpPr>
          <p:cNvPr id="56" name="ホームベース 55"/>
          <p:cNvSpPr/>
          <p:nvPr/>
        </p:nvSpPr>
        <p:spPr>
          <a:xfrm>
            <a:off x="1852020" y="5733256"/>
            <a:ext cx="1296144"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評価・導入検討</a:t>
            </a:r>
          </a:p>
        </p:txBody>
      </p:sp>
      <p:sp>
        <p:nvSpPr>
          <p:cNvPr id="66" name="ホームベース 65"/>
          <p:cNvSpPr/>
          <p:nvPr/>
        </p:nvSpPr>
        <p:spPr>
          <a:xfrm>
            <a:off x="1852020" y="5373216"/>
            <a:ext cx="12601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新規ツール検討</a:t>
            </a:r>
          </a:p>
        </p:txBody>
      </p:sp>
      <p:sp>
        <p:nvSpPr>
          <p:cNvPr id="67" name="ホームベース 66"/>
          <p:cNvSpPr/>
          <p:nvPr/>
        </p:nvSpPr>
        <p:spPr>
          <a:xfrm>
            <a:off x="3986147" y="5725775"/>
            <a:ext cx="792088"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効果検証</a:t>
            </a: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838" y="2633140"/>
            <a:ext cx="4572508" cy="1470031"/>
          </a:xfrm>
          <a:prstGeom prst="rect">
            <a:avLst/>
          </a:prstGeom>
        </p:spPr>
      </p:pic>
    </p:spTree>
    <p:extLst>
      <p:ext uri="{BB962C8B-B14F-4D97-AF65-F5344CB8AC3E}">
        <p14:creationId xmlns:p14="http://schemas.microsoft.com/office/powerpoint/2010/main" val="179574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18</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ＡＩの活用</a:t>
            </a:r>
            <a:endParaRPr lang="ja-JP" altLang="en-US" dirty="0">
              <a:latin typeface="+mn-ea"/>
              <a:ea typeface="+mn-ea"/>
            </a:endParaRPr>
          </a:p>
        </p:txBody>
      </p:sp>
      <p:sp>
        <p:nvSpPr>
          <p:cNvPr id="20" name="Shape 128"/>
          <p:cNvSpPr/>
          <p:nvPr/>
        </p:nvSpPr>
        <p:spPr>
          <a:xfrm>
            <a:off x="269788" y="75079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ＡＩを活用したファイル全文検索エンジンの導入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038828"/>
            <a:ext cx="9568222" cy="16804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solidFill>
                  <a:prstClr val="black"/>
                </a:solidFill>
                <a:latin typeface="メイリオ"/>
                <a:ea typeface="メイリオ"/>
              </a:rPr>
              <a:t>【</a:t>
            </a:r>
            <a:r>
              <a:rPr lang="ja-JP" altLang="en-US" sz="1200" dirty="0" smtClean="0">
                <a:solidFill>
                  <a:prstClr val="black"/>
                </a:solidFill>
                <a:latin typeface="メイリオ"/>
                <a:ea typeface="メイリオ"/>
              </a:rPr>
              <a:t>めざす姿</a:t>
            </a:r>
            <a:r>
              <a:rPr lang="en-US" altLang="ja-JP" sz="1200" dirty="0">
                <a:solidFill>
                  <a:prstClr val="black"/>
                </a:solidFill>
                <a:latin typeface="メイリオ"/>
                <a:ea typeface="メイリオ"/>
              </a:rPr>
              <a:t>】</a:t>
            </a:r>
          </a:p>
          <a:p>
            <a:pPr marL="171450" indent="-171450">
              <a:buFont typeface="Arial" panose="020B0604020202020204" pitchFamily="34" charset="0"/>
              <a:buChar char="•"/>
            </a:pPr>
            <a:r>
              <a:rPr lang="ja-JP" altLang="en-US" sz="1200" dirty="0">
                <a:solidFill>
                  <a:prstClr val="black"/>
                </a:solidFill>
                <a:latin typeface="メイリオ"/>
                <a:ea typeface="メイリオ"/>
              </a:rPr>
              <a:t>法律相談業務における過去の回答内容や相談結果を有効活用することによって、法的リスク審査の回答作成作業を効率化したいと考えている。また、審議会運営、答申書案の作成においても、過去事例を踏まえた見解、結論を導き出すことが求められるため、膨大な過去事例の中から類似案件を探す必要があり、何時間もかけて検索をすることもある。</a:t>
            </a:r>
            <a:endParaRPr lang="en-US" altLang="ja-JP" sz="1200" dirty="0">
              <a:solidFill>
                <a:prstClr val="black"/>
              </a:solidFill>
              <a:latin typeface="メイリオ"/>
              <a:ea typeface="メイリオ"/>
            </a:endParaRPr>
          </a:p>
          <a:p>
            <a:pPr marL="171450" indent="-171450">
              <a:buFont typeface="Arial" panose="020B0604020202020204" pitchFamily="34" charset="0"/>
              <a:buChar char="•"/>
            </a:pPr>
            <a:r>
              <a:rPr lang="ja-JP" altLang="en-US" sz="1200" dirty="0">
                <a:solidFill>
                  <a:prstClr val="black"/>
                </a:solidFill>
                <a:latin typeface="メイリオ"/>
                <a:ea typeface="メイリオ"/>
              </a:rPr>
              <a:t>今後も案件数が増える中で、職員の経験や記憶に頼りにしてファイル検索していくことには限界があり、持続可能な組織運営をしていくことためにも、</a:t>
            </a:r>
            <a:r>
              <a:rPr lang="en-US" altLang="ja-JP" sz="1200" dirty="0">
                <a:solidFill>
                  <a:prstClr val="black"/>
                </a:solidFill>
                <a:latin typeface="メイリオ"/>
                <a:ea typeface="メイリオ"/>
              </a:rPr>
              <a:t>AI</a:t>
            </a:r>
            <a:r>
              <a:rPr lang="ja-JP" altLang="en-US" sz="1200" dirty="0">
                <a:solidFill>
                  <a:prstClr val="black"/>
                </a:solidFill>
                <a:latin typeface="メイリオ"/>
                <a:ea typeface="メイリオ"/>
              </a:rPr>
              <a:t>を活用した</a:t>
            </a:r>
            <a:r>
              <a:rPr lang="en-US" altLang="ja-JP" sz="1200" dirty="0">
                <a:solidFill>
                  <a:prstClr val="black"/>
                </a:solidFill>
                <a:latin typeface="メイリオ"/>
                <a:ea typeface="メイリオ"/>
              </a:rPr>
              <a:t>ICT</a:t>
            </a:r>
            <a:r>
              <a:rPr lang="ja-JP" altLang="en-US" sz="1200" dirty="0">
                <a:solidFill>
                  <a:prstClr val="black"/>
                </a:solidFill>
                <a:latin typeface="メイリオ"/>
                <a:ea typeface="メイリオ"/>
              </a:rPr>
              <a:t>ツール（ファイル全文検索エンジン）を導入し、業務効率化や業務品質の向上</a:t>
            </a:r>
            <a:r>
              <a:rPr lang="ja-JP" altLang="en-US" sz="1200" dirty="0" smtClean="0">
                <a:solidFill>
                  <a:prstClr val="black"/>
                </a:solidFill>
                <a:latin typeface="メイリオ"/>
                <a:ea typeface="メイリオ"/>
              </a:rPr>
              <a:t>をめざす。</a:t>
            </a:r>
            <a:endParaRPr lang="ja-JP" altLang="en-US" sz="1200" dirty="0">
              <a:solidFill>
                <a:prstClr val="black"/>
              </a:solidFill>
              <a:latin typeface="メイリオ"/>
              <a:ea typeface="メイリオ"/>
            </a:endParaRPr>
          </a:p>
        </p:txBody>
      </p:sp>
      <p:sp>
        <p:nvSpPr>
          <p:cNvPr id="50" name="角丸四角形 49"/>
          <p:cNvSpPr/>
          <p:nvPr/>
        </p:nvSpPr>
        <p:spPr bwMode="auto">
          <a:xfrm>
            <a:off x="5034253" y="5091824"/>
            <a:ext cx="4611203" cy="1610654"/>
          </a:xfrm>
          <a:prstGeom prst="roundRect">
            <a:avLst/>
          </a:prstGeom>
          <a:solidFill>
            <a:srgbClr val="D7FFDE"/>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取組効果と今後の課題</a:t>
            </a:r>
            <a:r>
              <a:rPr lang="en-US" altLang="ja-JP" sz="1100" dirty="0">
                <a:solidFill>
                  <a:schemeClr val="tx1"/>
                </a:solidFill>
                <a:latin typeface="+mj-ea"/>
                <a:ea typeface="+mj-ea"/>
              </a:rPr>
              <a:t>】</a:t>
            </a:r>
            <a:endParaRPr lang="en-US" altLang="ja-JP" sz="1100" dirty="0">
              <a:solidFill>
                <a:schemeClr val="tx1"/>
              </a:solidFill>
              <a:latin typeface="+mj-ea"/>
              <a:ea typeface="+mj-ea"/>
              <a:cs typeface="メイリオ" pitchFamily="50" charset="-128"/>
            </a:endParaRPr>
          </a:p>
          <a:p>
            <a:pPr marL="171450" indent="-171450">
              <a:buFont typeface="Arial" panose="020B0604020202020204" pitchFamily="34" charset="0"/>
              <a:buChar char="•"/>
            </a:pPr>
            <a:r>
              <a:rPr lang="ja-JP" altLang="en-US" sz="1100" dirty="0">
                <a:solidFill>
                  <a:schemeClr val="tx1"/>
                </a:solidFill>
                <a:latin typeface="Arial" charset="0"/>
                <a:ea typeface="メイリオ" pitchFamily="50" charset="-128"/>
                <a:cs typeface="メイリオ" pitchFamily="50" charset="-128"/>
              </a:rPr>
              <a:t>検証の結果、過去の関連資料を網羅的に確認できることなどにより業務品質の担保が可能となったこと及び処理時間の短縮があり、一定の効果が認められた。</a:t>
            </a:r>
          </a:p>
          <a:p>
            <a:pPr marL="171450" indent="-171450">
              <a:buFont typeface="Arial" panose="020B0604020202020204" pitchFamily="34" charset="0"/>
              <a:buChar char="•"/>
            </a:pPr>
            <a:r>
              <a:rPr lang="ja-JP" altLang="en-US" sz="1100" dirty="0">
                <a:solidFill>
                  <a:schemeClr val="tx1"/>
                </a:solidFill>
                <a:latin typeface="Arial" charset="0"/>
                <a:ea typeface="メイリオ" pitchFamily="50" charset="-128"/>
                <a:cs typeface="メイリオ" pitchFamily="50" charset="-128"/>
              </a:rPr>
              <a:t>今後は効果検証を継続しつつ、適用範囲の拡大を行っていく。</a:t>
            </a:r>
            <a:r>
              <a:rPr lang="en-US" altLang="ja-JP" sz="1100" dirty="0">
                <a:solidFill>
                  <a:schemeClr val="tx1"/>
                </a:solidFill>
                <a:latin typeface="Arial" charset="0"/>
                <a:ea typeface="メイリオ" pitchFamily="50" charset="-128"/>
                <a:cs typeface="メイリオ" pitchFamily="50" charset="-128"/>
              </a:rPr>
              <a:t/>
            </a:r>
            <a:br>
              <a:rPr lang="en-US" altLang="ja-JP" sz="1100" dirty="0">
                <a:solidFill>
                  <a:schemeClr val="tx1"/>
                </a:solidFill>
                <a:latin typeface="Arial" charset="0"/>
                <a:ea typeface="メイリオ" pitchFamily="50" charset="-128"/>
                <a:cs typeface="メイリオ" pitchFamily="50" charset="-128"/>
              </a:rPr>
            </a:br>
            <a:endParaRPr lang="en-US" altLang="ja-JP" sz="1100" dirty="0">
              <a:solidFill>
                <a:schemeClr val="tx1"/>
              </a:solidFill>
              <a:latin typeface="Arial" charset="0"/>
              <a:ea typeface="メイリオ" pitchFamily="50" charset="-128"/>
              <a:cs typeface="メイリオ" pitchFamily="50" charset="-128"/>
            </a:endParaRPr>
          </a:p>
        </p:txBody>
      </p:sp>
      <p:sp>
        <p:nvSpPr>
          <p:cNvPr id="51" name="角丸四角形 50"/>
          <p:cNvSpPr/>
          <p:nvPr/>
        </p:nvSpPr>
        <p:spPr bwMode="auto">
          <a:xfrm>
            <a:off x="369141" y="5091824"/>
            <a:ext cx="4557645" cy="1629382"/>
          </a:xfrm>
          <a:prstGeom prst="roundRect">
            <a:avLst/>
          </a:prstGeom>
          <a:solidFill>
            <a:schemeClr val="accent2">
              <a:lumMod val="20000"/>
              <a:lumOff val="80000"/>
            </a:schemeClr>
          </a:solidFill>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100" dirty="0">
                <a:solidFill>
                  <a:schemeClr val="tx1"/>
                </a:solidFill>
                <a:latin typeface="+mj-ea"/>
                <a:ea typeface="+mj-ea"/>
                <a:cs typeface="メイリオ" pitchFamily="50" charset="-128"/>
              </a:rPr>
              <a:t>【</a:t>
            </a:r>
            <a:r>
              <a:rPr lang="ja-JP" altLang="en-US" sz="1100" dirty="0">
                <a:solidFill>
                  <a:schemeClr val="tx1"/>
                </a:solidFill>
                <a:latin typeface="+mj-ea"/>
                <a:ea typeface="+mj-ea"/>
                <a:cs typeface="メイリオ" pitchFamily="50" charset="-128"/>
              </a:rPr>
              <a:t>取組実績</a:t>
            </a:r>
            <a:r>
              <a:rPr lang="en-US" altLang="ja-JP" sz="1100" dirty="0">
                <a:solidFill>
                  <a:schemeClr val="tx1"/>
                </a:solidFill>
                <a:latin typeface="+mj-ea"/>
                <a:ea typeface="+mj-ea"/>
                <a:cs typeface="メイリオ" pitchFamily="50" charset="-128"/>
              </a:rPr>
              <a:t>】</a:t>
            </a:r>
          </a:p>
          <a:p>
            <a:pPr marL="171450" indent="-171450">
              <a:buFont typeface="Arial" panose="020B0604020202020204" pitchFamily="34" charset="0"/>
              <a:buChar char="•"/>
            </a:pPr>
            <a:r>
              <a:rPr lang="ja-JP" altLang="en-US" sz="1100" dirty="0">
                <a:solidFill>
                  <a:schemeClr val="tx1"/>
                </a:solidFill>
                <a:latin typeface="+mj-ea"/>
                <a:ea typeface="+mj-ea"/>
                <a:cs typeface="メイリオ" pitchFamily="50" charset="-128"/>
              </a:rPr>
              <a:t>過去の事例を踏まえた見解・結論を導き出す必要のある業務を行っている一部の所属を対象として、</a:t>
            </a:r>
            <a:r>
              <a:rPr lang="en-US" altLang="ja-JP" sz="1100" dirty="0">
                <a:solidFill>
                  <a:schemeClr val="tx1"/>
                </a:solidFill>
                <a:latin typeface="+mj-ea"/>
                <a:ea typeface="+mj-ea"/>
                <a:cs typeface="メイリオ" pitchFamily="50" charset="-128"/>
              </a:rPr>
              <a:t>2020</a:t>
            </a:r>
            <a:r>
              <a:rPr lang="ja-JP" altLang="en-US" sz="1100" dirty="0">
                <a:solidFill>
                  <a:schemeClr val="tx1"/>
                </a:solidFill>
                <a:latin typeface="+mj-ea"/>
                <a:ea typeface="+mj-ea"/>
                <a:cs typeface="メイリオ" pitchFamily="50" charset="-128"/>
              </a:rPr>
              <a:t>年度よりＡＩを活用したファイル全文検索エンジンを試行導入し、実証実験を開始。</a:t>
            </a:r>
          </a:p>
          <a:p>
            <a:pPr marL="171450" indent="-171450">
              <a:buFont typeface="Arial" panose="020B0604020202020204" pitchFamily="34" charset="0"/>
              <a:buChar char="•"/>
            </a:pPr>
            <a:r>
              <a:rPr lang="ja-JP" altLang="en-US" sz="1100" dirty="0">
                <a:solidFill>
                  <a:schemeClr val="tx1"/>
                </a:solidFill>
                <a:latin typeface="+mj-ea"/>
                <a:ea typeface="+mj-ea"/>
                <a:cs typeface="メイリオ" pitchFamily="50" charset="-128"/>
              </a:rPr>
              <a:t>利用者満足度</a:t>
            </a:r>
            <a:endParaRPr lang="en-US" altLang="ja-JP" sz="1100" dirty="0">
              <a:solidFill>
                <a:schemeClr val="tx1"/>
              </a:solidFill>
              <a:latin typeface="+mj-ea"/>
              <a:ea typeface="+mj-ea"/>
              <a:cs typeface="メイリオ" pitchFamily="50" charset="-128"/>
            </a:endParaRPr>
          </a:p>
          <a:p>
            <a:r>
              <a:rPr lang="ja-JP" altLang="en-US" sz="1100" dirty="0">
                <a:solidFill>
                  <a:schemeClr val="tx1"/>
                </a:solidFill>
                <a:latin typeface="+mj-ea"/>
                <a:ea typeface="+mj-ea"/>
                <a:cs typeface="メイリオ" pitchFamily="50" charset="-128"/>
              </a:rPr>
              <a:t>　（目標）</a:t>
            </a:r>
            <a:r>
              <a:rPr lang="en-US" altLang="ja-JP" sz="1100" dirty="0">
                <a:solidFill>
                  <a:schemeClr val="tx1"/>
                </a:solidFill>
                <a:latin typeface="+mj-ea"/>
                <a:ea typeface="+mj-ea"/>
                <a:cs typeface="メイリオ" pitchFamily="50" charset="-128"/>
              </a:rPr>
              <a:t>70</a:t>
            </a:r>
            <a:r>
              <a:rPr lang="ja-JP" altLang="en-US" sz="1100" dirty="0">
                <a:solidFill>
                  <a:schemeClr val="tx1"/>
                </a:solidFill>
                <a:latin typeface="+mj-ea"/>
                <a:ea typeface="+mj-ea"/>
                <a:cs typeface="メイリオ" pitchFamily="50" charset="-128"/>
              </a:rPr>
              <a:t>％　（実績）100％　※</a:t>
            </a:r>
            <a:r>
              <a:rPr lang="en-US" altLang="ja-JP" sz="1100" dirty="0">
                <a:solidFill>
                  <a:schemeClr val="tx1"/>
                </a:solidFill>
                <a:latin typeface="+mj-ea"/>
                <a:ea typeface="+mj-ea"/>
                <a:cs typeface="メイリオ" pitchFamily="50" charset="-128"/>
              </a:rPr>
              <a:t>2020</a:t>
            </a:r>
            <a:r>
              <a:rPr lang="ja-JP" altLang="en-US" sz="1100" dirty="0">
                <a:solidFill>
                  <a:schemeClr val="tx1"/>
                </a:solidFill>
                <a:latin typeface="+mj-ea"/>
                <a:ea typeface="+mj-ea"/>
                <a:cs typeface="メイリオ" pitchFamily="50" charset="-128"/>
              </a:rPr>
              <a:t>年12月時点</a:t>
            </a:r>
            <a:endParaRPr lang="en-US" altLang="ja-JP" sz="1100" dirty="0">
              <a:solidFill>
                <a:schemeClr val="tx1"/>
              </a:solidFill>
              <a:latin typeface="+mj-ea"/>
              <a:ea typeface="+mj-ea"/>
              <a:cs typeface="メイリオ" pitchFamily="50" charset="-128"/>
            </a:endParaRPr>
          </a:p>
        </p:txBody>
      </p:sp>
      <p:sp>
        <p:nvSpPr>
          <p:cNvPr id="48" name="テキスト ボックス 47"/>
          <p:cNvSpPr txBox="1"/>
          <p:nvPr/>
        </p:nvSpPr>
        <p:spPr>
          <a:xfrm>
            <a:off x="8240332" y="118722"/>
            <a:ext cx="1537204" cy="372410"/>
          </a:xfrm>
          <a:prstGeom prst="rect">
            <a:avLst/>
          </a:prstGeom>
          <a:solidFill>
            <a:srgbClr val="DF5327"/>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400">
                <a:latin typeface="+mj-ea"/>
                <a:ea typeface="+mj-ea"/>
              </a:rPr>
              <a:t>スマートシティ</a:t>
            </a:r>
          </a:p>
        </p:txBody>
      </p:sp>
      <p:sp>
        <p:nvSpPr>
          <p:cNvPr id="11" name="正方形/長方形 10"/>
          <p:cNvSpPr/>
          <p:nvPr/>
        </p:nvSpPr>
        <p:spPr>
          <a:xfrm>
            <a:off x="357282" y="3589081"/>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771217494"/>
              </p:ext>
            </p:extLst>
          </p:nvPr>
        </p:nvGraphicFramePr>
        <p:xfrm>
          <a:off x="491834" y="3943060"/>
          <a:ext cx="9057506" cy="1030592"/>
        </p:xfrm>
        <a:graphic>
          <a:graphicData uri="http://schemas.openxmlformats.org/drawingml/2006/table">
            <a:tbl>
              <a:tblPr firstRow="1" bandRow="1"/>
              <a:tblGrid>
                <a:gridCol w="212423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gridCol w="2648794">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2019</a:t>
                      </a:r>
                      <a:r>
                        <a:rPr kumimoji="1" lang="ja-JP" altLang="en-US" sz="1050">
                          <a:latin typeface="Meiryo UI" panose="020B0604030504040204" pitchFamily="50" charset="-128"/>
                          <a:ea typeface="Meiryo UI" panose="020B0604030504040204"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a:latin typeface="Meiryo UI" panose="020B0604030504040204" pitchFamily="50" charset="-128"/>
                          <a:ea typeface="Meiryo UI" panose="020B0604030504040204" pitchFamily="50" charset="-128"/>
                        </a:rPr>
                        <a:t>2020</a:t>
                      </a:r>
                      <a:r>
                        <a:rPr kumimoji="1" lang="ja-JP" altLang="en-US" sz="105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2021</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63842" y="4273157"/>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ツール調査・検証利用</a:t>
            </a:r>
          </a:p>
        </p:txBody>
      </p:sp>
      <p:sp>
        <p:nvSpPr>
          <p:cNvPr id="15" name="ホームベース 14"/>
          <p:cNvSpPr/>
          <p:nvPr/>
        </p:nvSpPr>
        <p:spPr>
          <a:xfrm>
            <a:off x="6972554" y="4273157"/>
            <a:ext cx="1512168" cy="576064"/>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適用範囲の拡大・</a:t>
            </a:r>
            <a:endParaRPr lang="en-US" altLang="ja-JP" sz="100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継続利用</a:t>
            </a:r>
            <a:endParaRPr lang="en-US" altLang="ja-JP" sz="1000">
              <a:solidFill>
                <a:srgbClr val="000000"/>
              </a:solidFill>
              <a:latin typeface="Meiryo UI" panose="020B0604030504040204" pitchFamily="50" charset="-128"/>
              <a:ea typeface="Meiryo UI" panose="020B0604030504040204" pitchFamily="50" charset="-128"/>
            </a:endParaRPr>
          </a:p>
        </p:txBody>
      </p:sp>
      <p:sp>
        <p:nvSpPr>
          <p:cNvPr id="16" name="山形 15"/>
          <p:cNvSpPr/>
          <p:nvPr/>
        </p:nvSpPr>
        <p:spPr bwMode="auto">
          <a:xfrm>
            <a:off x="8482827" y="4297388"/>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ホームベース 16"/>
          <p:cNvSpPr/>
          <p:nvPr/>
        </p:nvSpPr>
        <p:spPr>
          <a:xfrm>
            <a:off x="1427938" y="4633197"/>
            <a:ext cx="1080121"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所属ニーズ調査</a:t>
            </a:r>
          </a:p>
        </p:txBody>
      </p:sp>
      <p:sp>
        <p:nvSpPr>
          <p:cNvPr id="18" name="ホームベース 17"/>
          <p:cNvSpPr/>
          <p:nvPr/>
        </p:nvSpPr>
        <p:spPr>
          <a:xfrm>
            <a:off x="3300146" y="4273157"/>
            <a:ext cx="342038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実証実験</a:t>
            </a:r>
          </a:p>
        </p:txBody>
      </p:sp>
      <p:sp>
        <p:nvSpPr>
          <p:cNvPr id="19" name="ホームベース 18"/>
          <p:cNvSpPr/>
          <p:nvPr/>
        </p:nvSpPr>
        <p:spPr>
          <a:xfrm>
            <a:off x="5208358" y="4597193"/>
            <a:ext cx="1548172"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効果検証</a:t>
            </a:r>
          </a:p>
        </p:txBody>
      </p:sp>
      <p:sp>
        <p:nvSpPr>
          <p:cNvPr id="21" name="ホームベース 20"/>
          <p:cNvSpPr/>
          <p:nvPr/>
        </p:nvSpPr>
        <p:spPr>
          <a:xfrm>
            <a:off x="2688078" y="4273157"/>
            <a:ext cx="54006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a:solidFill>
                  <a:srgbClr val="000000"/>
                </a:solidFill>
                <a:latin typeface="Meiryo UI" panose="020B0604030504040204" pitchFamily="50" charset="-128"/>
                <a:ea typeface="Meiryo UI" panose="020B0604030504040204" pitchFamily="50" charset="-128"/>
              </a:rPr>
              <a:t>調達</a:t>
            </a:r>
          </a:p>
        </p:txBody>
      </p:sp>
      <p:sp>
        <p:nvSpPr>
          <p:cNvPr id="22" name="山形 21"/>
          <p:cNvSpPr/>
          <p:nvPr/>
        </p:nvSpPr>
        <p:spPr bwMode="auto">
          <a:xfrm>
            <a:off x="8682607" y="4297388"/>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5951" y="2826589"/>
            <a:ext cx="5972354" cy="1115616"/>
          </a:xfrm>
          <a:prstGeom prst="rect">
            <a:avLst/>
          </a:prstGeom>
        </p:spPr>
      </p:pic>
    </p:spTree>
    <p:extLst>
      <p:ext uri="{BB962C8B-B14F-4D97-AF65-F5344CB8AC3E}">
        <p14:creationId xmlns:p14="http://schemas.microsoft.com/office/powerpoint/2010/main" val="3328958301"/>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標準デザイン">
  <a:themeElements>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3702</Words>
  <Application>Microsoft Office PowerPoint</Application>
  <PresentationFormat>A4 210 x 297 mm</PresentationFormat>
  <Paragraphs>256</Paragraphs>
  <Slides>10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7</vt:i4>
      </vt:variant>
      <vt:variant>
        <vt:lpstr>スライド タイトル</vt:lpstr>
      </vt:variant>
      <vt:variant>
        <vt:i4>10</vt:i4>
      </vt:variant>
    </vt:vector>
  </HeadingPairs>
  <TitlesOfParts>
    <vt:vector size="24" baseType="lpstr">
      <vt:lpstr>Helvetica Light</vt:lpstr>
      <vt:lpstr>Meiryo UI</vt:lpstr>
      <vt:lpstr>ＭＳ Ｐゴシック</vt:lpstr>
      <vt:lpstr>ＭＳ Ｐ明朝</vt:lpstr>
      <vt:lpstr>メイリオ</vt:lpstr>
      <vt:lpstr>Arial</vt:lpstr>
      <vt:lpstr>Calibri</vt:lpstr>
      <vt:lpstr>6_標準デザイン</vt:lpstr>
      <vt:lpstr>4_標準デザイン</vt:lpstr>
      <vt:lpstr>7_標準デザイン</vt:lpstr>
      <vt:lpstr>2_標準デザイン</vt:lpstr>
      <vt:lpstr>5_標準デザイン</vt:lpstr>
      <vt:lpstr>3_標準デザイン</vt:lpstr>
      <vt:lpstr>9_標準デザイン</vt:lpstr>
      <vt:lpstr>職員の働き方改革－場所に制約されない新しい業務スタイルへの変革－</vt:lpstr>
      <vt:lpstr>職員の働き方改革</vt:lpstr>
      <vt:lpstr>業務システムの刷新</vt:lpstr>
      <vt:lpstr>ＩＣＴインフラのバージョンアップ</vt:lpstr>
      <vt:lpstr>スマートモビリティ</vt:lpstr>
      <vt:lpstr>ＡＩの活用</vt:lpstr>
      <vt:lpstr>ＡＩの活用</vt:lpstr>
      <vt:lpstr>ＡＩの活用</vt:lpstr>
      <vt:lpstr>ＡＩの活用</vt:lpstr>
      <vt:lpstr>ＡＩの活用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2021-03-11T04:46:21Z</dcterms:created>
  <dcterms:modified xsi:type="dcterms:W3CDTF">2021-03-11T04:46:27Z</dcterms:modified>
</cp:coreProperties>
</file>