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0" showSpecialPlsOnTitleSld="0" removePersonalInfoOnSave="1" saveSubsetFonts="1">
  <p:sldMasterIdLst>
    <p:sldMasterId id="2147483654" r:id="rId1"/>
    <p:sldMasterId id="2147483652" r:id="rId2"/>
    <p:sldMasterId id="2147483655" r:id="rId3"/>
    <p:sldMasterId id="2147483650" r:id="rId4"/>
    <p:sldMasterId id="2147483653" r:id="rId5"/>
    <p:sldMasterId id="2147483651" r:id="rId6"/>
    <p:sldMasterId id="2147483747" r:id="rId7"/>
  </p:sldMasterIdLst>
  <p:notesMasterIdLst>
    <p:notesMasterId r:id="rId24"/>
  </p:notesMasterIdLst>
  <p:handoutMasterIdLst>
    <p:handoutMasterId r:id="rId25"/>
  </p:handoutMasterIdLst>
  <p:sldIdLst>
    <p:sldId id="564" r:id="rId8"/>
    <p:sldId id="569" r:id="rId9"/>
    <p:sldId id="555" r:id="rId10"/>
    <p:sldId id="570" r:id="rId11"/>
    <p:sldId id="556" r:id="rId12"/>
    <p:sldId id="565" r:id="rId13"/>
    <p:sldId id="550" r:id="rId14"/>
    <p:sldId id="551" r:id="rId15"/>
    <p:sldId id="557" r:id="rId16"/>
    <p:sldId id="566" r:id="rId17"/>
    <p:sldId id="567" r:id="rId18"/>
    <p:sldId id="573" r:id="rId19"/>
    <p:sldId id="512" r:id="rId20"/>
    <p:sldId id="447" r:id="rId21"/>
    <p:sldId id="448" r:id="rId22"/>
    <p:sldId id="511" r:id="rId23"/>
  </p:sldIdLst>
  <p:sldSz cx="9906000" cy="6858000" type="A4"/>
  <p:notesSz cx="6807200" cy="9939338"/>
  <p:defaultTex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p:defaultTextStyle>
  <p:extLst>
    <p:ext uri="{EFAFB233-063F-42B5-8137-9DF3F51BA10A}">
      <p15:sldGuideLst xmlns:p15="http://schemas.microsoft.com/office/powerpoint/2012/main">
        <p15:guide id="1" orient="horz" pos="2546" userDrawn="1">
          <p15:clr>
            <a:srgbClr val="A4A3A4"/>
          </p15:clr>
        </p15:guide>
        <p15:guide id="2" orient="horz" pos="391">
          <p15:clr>
            <a:srgbClr val="A4A3A4"/>
          </p15:clr>
        </p15:guide>
        <p15:guide id="3" orient="horz" pos="2160">
          <p15:clr>
            <a:srgbClr val="A4A3A4"/>
          </p15:clr>
        </p15:guide>
        <p15:guide id="4" orient="horz" pos="1185">
          <p15:clr>
            <a:srgbClr val="A4A3A4"/>
          </p15:clr>
        </p15:guide>
        <p15:guide id="5" orient="horz" pos="3135">
          <p15:clr>
            <a:srgbClr val="A4A3A4"/>
          </p15:clr>
        </p15:guide>
        <p15:guide id="6" orient="horz" pos="595">
          <p15:clr>
            <a:srgbClr val="A4A3A4"/>
          </p15:clr>
        </p15:guide>
        <p15:guide id="7" pos="3120">
          <p15:clr>
            <a:srgbClr val="A4A3A4"/>
          </p15:clr>
        </p15:guide>
        <p15:guide id="8" pos="2145">
          <p15:clr>
            <a:srgbClr val="A4A3A4"/>
          </p15:clr>
        </p15:guide>
        <p15:guide id="9" pos="4095">
          <p15:clr>
            <a:srgbClr val="A4A3A4"/>
          </p15:clr>
        </p15:guide>
        <p15:guide id="10" pos="5728">
          <p15:clr>
            <a:srgbClr val="A4A3A4"/>
          </p15:clr>
        </p15:guide>
        <p15:guide id="11" pos="51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727"/>
    <a:srgbClr val="F69200"/>
    <a:srgbClr val="D9A601"/>
    <a:srgbClr val="EEF99F"/>
    <a:srgbClr val="CCFF99"/>
    <a:srgbClr val="CCFFCC"/>
    <a:srgbClr val="CCFF66"/>
    <a:srgbClr val="00FF99"/>
    <a:srgbClr val="12AE94"/>
    <a:srgbClr val="DF5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2F1EA-B78C-4BD1-840E-614BA818D5D2}" v="42" dt="2020-12-10T07:12:11.132"/>
    <p1510:client id="{0ECB4EDE-FA61-49D6-8BBB-DC4A8F8B90AC}" v="3" dt="2020-11-19T05:07:03.476"/>
    <p1510:client id="{13069052-C3E1-4A9F-80DB-9A3930362A86}" v="9" dt="2020-11-30T02:47:33.857"/>
    <p1510:client id="{19C3ACC7-AC74-41CA-ACC4-2B995720C57E}" v="71" dt="2020-11-26T05:43:28.103"/>
    <p1510:client id="{1E0157E2-D90E-40A7-BA6E-59DAFBD4F36C}" v="1725" dt="2020-11-26T00:56:33.314"/>
    <p1510:client id="{1F56AD91-3757-D4AA-97EC-2394958F8591}" v="138" dt="2021-02-10T05:30:42.311"/>
    <p1510:client id="{22E23F28-E194-4D6B-B2D4-43F6C2E28EBB}" v="6" dt="2020-12-01T05:34:00.436"/>
    <p1510:client id="{3D7FA436-35C0-43CD-BB37-8A4E973B1F7C}" v="373" dt="2020-11-26T05:34:43.104"/>
    <p1510:client id="{451E8C4C-742C-4FD7-8CED-BFA8AB7003E5}" v="167" dt="2020-11-30T08:03:19.271"/>
    <p1510:client id="{4608BAB2-479F-4BBF-890E-C447562CA707}" v="27" dt="2021-02-09T01:51:57.249"/>
    <p1510:client id="{4644A08B-0FE3-4D1E-A5CC-0E86CBB7BDFC}" v="1" dt="2021-01-18T05:17:39.448"/>
    <p1510:client id="{4770C5E9-00E5-BF45-8AAF-8DA87FE48817}" v="2" dt="2021-02-10T03:18:37.774"/>
    <p1510:client id="{4896A022-D51B-4C74-BEF5-79913FF75E70}" v="2" dt="2020-11-10T08:01:44.805"/>
    <p1510:client id="{4B379126-57C9-4E3A-A18F-F74097796348}" v="35" dt="2020-11-26T04:09:49.837"/>
    <p1510:client id="{4F0F022B-D397-8444-ED47-70FDAFD1AD94}" v="6" dt="2021-01-15T05:25:53.768"/>
    <p1510:client id="{5102BB94-1023-4D2D-A6F9-8E2FA15A922B}" v="1714" dt="2020-11-30T00:55:54.039"/>
    <p1510:client id="{52A2E130-1638-44A9-917E-D3F6897FC003}" v="14" dt="2020-07-07T08:51:27.641"/>
    <p1510:client id="{58539B79-D989-80E8-054D-5D5C59E0DEAF}" v="11" dt="2021-02-10T00:55:05.633"/>
    <p1510:client id="{62BB696D-2612-41C8-9839-0468B70D101C}" v="17" dt="2021-02-10T00:37:42.963"/>
    <p1510:client id="{64C1C8DF-2DE9-4B4F-9F38-1242B0AB5F36}" v="44" dt="2020-12-03T06:56:42.085"/>
    <p1510:client id="{68C2C9F4-5BD8-4384-A3F4-E4733B60D2B0}" v="2" dt="2020-07-07T08:49:12.910"/>
    <p1510:client id="{738B7A69-FC49-47BB-8282-DAD5373ADBB0}" v="4" dt="2020-11-26T03:43:58.148"/>
    <p1510:client id="{762365F9-0454-4E4F-80BD-B895221C317F}" v="111" dt="2020-06-18T09:16:40.620"/>
    <p1510:client id="{7772DC67-CC40-E49E-3C8B-64053F780B79}" v="3" dt="2020-11-26T00:25:29.545"/>
    <p1510:client id="{7902093E-C242-46A8-A18F-0CF4129C150D}" v="69" dt="2020-11-30T10:39:25.907"/>
    <p1510:client id="{87D29F1A-DD82-4D79-A728-9D92CE1EE5B5}" v="9" dt="2020-11-30T10:08:42.558"/>
    <p1510:client id="{8AB64DB3-E2E9-40A2-9FD2-A60F6A160EA7}" v="17" dt="2021-01-18T07:21:08.335"/>
    <p1510:client id="{8BC00771-286C-4D7A-B589-09DC12C055AF}" v="6" dt="2020-11-26T00:26:30.677"/>
    <p1510:client id="{93B9A1F8-8F4A-428E-9381-E1D12FB9A25C}" v="461" dt="2020-12-03T07:59:00.049"/>
    <p1510:client id="{9768072C-56BE-4A65-8123-EC6E6905C85B}" v="2" dt="2020-11-30T00:57:50.749"/>
    <p1510:client id="{A310A4A8-0444-1D2B-1C2B-001997DC7ACD}" v="58" dt="2021-02-10T01:49:36.532"/>
    <p1510:client id="{B53091F6-F68B-F735-02E4-D11EF7ABB1BB}" v="27" dt="2021-02-10T03:11:52.319"/>
    <p1510:client id="{BB403870-EA5A-48C8-A027-4CC40AB730EB}" v="9" dt="2020-07-16T05:53:06"/>
    <p1510:client id="{C287EDBF-A3DF-43FF-A31C-89978A13F750}" v="2" dt="2020-06-15T04:54:44.008"/>
    <p1510:client id="{C3F3C6DC-8CC7-8D17-1981-E8FD31FD34BF}" v="32" dt="2021-01-15T05:18:27.258"/>
    <p1510:client id="{C5349061-C865-4F8B-979F-F758FDE7D31A}" v="9" dt="2020-12-01T05:31:20.406"/>
    <p1510:client id="{D0B037B9-F4CE-4059-A636-5F991EA0066D}" v="53" dt="2021-01-15T03:06:14.830"/>
    <p1510:client id="{D1158AA2-61D6-1A84-C89F-46DC952049E8}" v="4" dt="2021-02-09T01:59:33.875"/>
    <p1510:client id="{DAC31F18-7639-48B4-A522-4669041BE398}" v="11" dt="2020-11-30T09:57:39.456"/>
    <p1510:client id="{E745D4D0-BE24-465E-B69F-FB389038BEA4}" v="240" dt="2020-11-18T01:05:23.92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1" autoAdjust="0"/>
    <p:restoredTop sz="93438" autoAdjust="0"/>
  </p:normalViewPr>
  <p:slideViewPr>
    <p:cSldViewPr snapToGrid="0">
      <p:cViewPr varScale="1">
        <p:scale>
          <a:sx n="60" d="100"/>
          <a:sy n="60" d="100"/>
        </p:scale>
        <p:origin x="1228" y="48"/>
      </p:cViewPr>
      <p:guideLst>
        <p:guide orient="horz" pos="2546"/>
        <p:guide orient="horz" pos="391"/>
        <p:guide orient="horz" pos="2160"/>
        <p:guide orient="horz" pos="1185"/>
        <p:guide orient="horz" pos="3135"/>
        <p:guide orient="horz" pos="595"/>
        <p:guide pos="3120"/>
        <p:guide pos="2145"/>
        <p:guide pos="4095"/>
        <p:guide pos="5728"/>
        <p:guide pos="512"/>
      </p:guideLst>
    </p:cSldViewPr>
  </p:slideViewPr>
  <p:outlineViewPr>
    <p:cViewPr>
      <p:scale>
        <a:sx n="33" d="100"/>
        <a:sy n="33" d="100"/>
      </p:scale>
      <p:origin x="0" y="-448"/>
    </p:cViewPr>
  </p:outlineViewPr>
  <p:notesTextViewPr>
    <p:cViewPr>
      <p:scale>
        <a:sx n="1" d="1"/>
        <a:sy n="1" d="1"/>
      </p:scale>
      <p:origin x="0" y="0"/>
    </p:cViewPr>
  </p:notesTextViewPr>
  <p:sorterViewPr>
    <p:cViewPr>
      <p:scale>
        <a:sx n="200" d="100"/>
        <a:sy n="200" d="100"/>
      </p:scale>
      <p:origin x="0" y="-60400"/>
    </p:cViewPr>
  </p:sorter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 Id="rId6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3" name="Rectangle 3"/>
          <p:cNvSpPr>
            <a:spLocks noGrp="1" noChangeArrowheads="1"/>
          </p:cNvSpPr>
          <p:nvPr>
            <p:ph type="dt" sz="quarter"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4" name="Rectangle 4"/>
          <p:cNvSpPr>
            <a:spLocks noGrp="1" noChangeArrowheads="1"/>
          </p:cNvSpPr>
          <p:nvPr>
            <p:ph type="ftr" sz="quarter" idx="2"/>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5" name="Rectangle 5"/>
          <p:cNvSpPr>
            <a:spLocks noGrp="1" noChangeArrowheads="1"/>
          </p:cNvSpPr>
          <p:nvPr>
            <p:ph type="sldNum" sz="quarter" idx="3"/>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4AA43CAA-F8D9-4772-8863-89498C00E2FB}" type="slidenum">
              <a:rPr lang="en-US" altLang="ja-JP"/>
              <a:pPr/>
              <a:t>‹#›</a:t>
            </a:fld>
            <a:endParaRPr lang="en-US" altLang="ja-JP"/>
          </a:p>
        </p:txBody>
      </p:sp>
    </p:spTree>
    <p:extLst>
      <p:ext uri="{BB962C8B-B14F-4D97-AF65-F5344CB8AC3E}">
        <p14:creationId xmlns:p14="http://schemas.microsoft.com/office/powerpoint/2010/main" val="428952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0112" y="4720684"/>
            <a:ext cx="5446977" cy="447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1510" name="Rectangle 6"/>
          <p:cNvSpPr>
            <a:spLocks noGrp="1" noChangeArrowheads="1"/>
          </p:cNvSpPr>
          <p:nvPr>
            <p:ph type="ftr" sz="quarter" idx="4"/>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D1BAD1C1-0E96-402A-B153-AAE1930FC3D4}" type="slidenum">
              <a:rPr lang="en-US" altLang="ja-JP"/>
              <a:pPr/>
              <a:t>‹#›</a:t>
            </a:fld>
            <a:endParaRPr lang="en-US" altLang="ja-JP"/>
          </a:p>
        </p:txBody>
      </p:sp>
    </p:spTree>
    <p:extLst>
      <p:ext uri="{BB962C8B-B14F-4D97-AF65-F5344CB8AC3E}">
        <p14:creationId xmlns:p14="http://schemas.microsoft.com/office/powerpoint/2010/main" val="1487058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20</a:t>
            </a:fld>
            <a:endParaRPr lang="en-US" altLang="ja-JP"/>
          </a:p>
        </p:txBody>
      </p:sp>
    </p:spTree>
    <p:extLst>
      <p:ext uri="{BB962C8B-B14F-4D97-AF65-F5344CB8AC3E}">
        <p14:creationId xmlns:p14="http://schemas.microsoft.com/office/powerpoint/2010/main" val="165678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24</a:t>
            </a:fld>
            <a:endParaRPr lang="en-US" altLang="ja-JP"/>
          </a:p>
        </p:txBody>
      </p:sp>
    </p:spTree>
    <p:extLst>
      <p:ext uri="{BB962C8B-B14F-4D97-AF65-F5344CB8AC3E}">
        <p14:creationId xmlns:p14="http://schemas.microsoft.com/office/powerpoint/2010/main" val="234630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30</a:t>
            </a:fld>
            <a:endParaRPr lang="en-US" altLang="ja-JP"/>
          </a:p>
        </p:txBody>
      </p:sp>
    </p:spTree>
    <p:extLst>
      <p:ext uri="{BB962C8B-B14F-4D97-AF65-F5344CB8AC3E}">
        <p14:creationId xmlns:p14="http://schemas.microsoft.com/office/powerpoint/2010/main" val="1010184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32</a:t>
            </a:fld>
            <a:endParaRPr lang="en-US" altLang="ja-JP"/>
          </a:p>
        </p:txBody>
      </p:sp>
    </p:spTree>
    <p:extLst>
      <p:ext uri="{BB962C8B-B14F-4D97-AF65-F5344CB8AC3E}">
        <p14:creationId xmlns:p14="http://schemas.microsoft.com/office/powerpoint/2010/main" val="213505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99039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73592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104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1CB25E3E-A466-48C9-9475-8605BDB45D95}" type="slidenum">
              <a:rPr lang="en-US" altLang="ja-JP"/>
              <a:pPr/>
              <a:t>‹#›</a:t>
            </a:fld>
            <a:endParaRPr lang="en-US" altLang="ja-JP"/>
          </a:p>
        </p:txBody>
      </p:sp>
    </p:spTree>
    <p:extLst>
      <p:ext uri="{BB962C8B-B14F-4D97-AF65-F5344CB8AC3E}">
        <p14:creationId xmlns:p14="http://schemas.microsoft.com/office/powerpoint/2010/main" val="35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F3ACBDD4-41DB-4240-A655-7396D11B8BEB}" type="slidenum">
              <a:rPr lang="en-US" altLang="ja-JP"/>
              <a:pPr/>
              <a:t>‹#›</a:t>
            </a:fld>
            <a:endParaRPr lang="en-US" altLang="ja-JP"/>
          </a:p>
        </p:txBody>
      </p:sp>
    </p:spTree>
    <p:extLst>
      <p:ext uri="{BB962C8B-B14F-4D97-AF65-F5344CB8AC3E}">
        <p14:creationId xmlns:p14="http://schemas.microsoft.com/office/powerpoint/2010/main" val="414457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F5CC3CC8-C8F7-48A5-A2D8-B541216CCBF8}" type="slidenum">
              <a:rPr lang="en-US" altLang="ja-JP"/>
              <a:pPr/>
              <a:t>‹#›</a:t>
            </a:fld>
            <a:endParaRPr lang="en-US" altLang="ja-JP"/>
          </a:p>
        </p:txBody>
      </p:sp>
    </p:spTree>
    <p:extLst>
      <p:ext uri="{BB962C8B-B14F-4D97-AF65-F5344CB8AC3E}">
        <p14:creationId xmlns:p14="http://schemas.microsoft.com/office/powerpoint/2010/main" val="290368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63281EA2-573B-4613-A30B-B24EC0C74477}" type="slidenum">
              <a:rPr lang="en-US" altLang="ja-JP"/>
              <a:pPr/>
              <a:t>‹#›</a:t>
            </a:fld>
            <a:endParaRPr lang="en-US" altLang="ja-JP"/>
          </a:p>
        </p:txBody>
      </p:sp>
    </p:spTree>
    <p:extLst>
      <p:ext uri="{BB962C8B-B14F-4D97-AF65-F5344CB8AC3E}">
        <p14:creationId xmlns:p14="http://schemas.microsoft.com/office/powerpoint/2010/main" val="195947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0BBCB1E7-E20E-4D82-8902-BEF31A1E5222}" type="slidenum">
              <a:rPr lang="en-US" altLang="ja-JP"/>
              <a:pPr/>
              <a:t>‹#›</a:t>
            </a:fld>
            <a:endParaRPr lang="en-US" altLang="ja-JP"/>
          </a:p>
        </p:txBody>
      </p:sp>
    </p:spTree>
    <p:extLst>
      <p:ext uri="{BB962C8B-B14F-4D97-AF65-F5344CB8AC3E}">
        <p14:creationId xmlns:p14="http://schemas.microsoft.com/office/powerpoint/2010/main" val="312420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BFD2F668-4010-4DAC-A2AE-7ED93632BBDE}" type="slidenum">
              <a:rPr lang="en-US" altLang="ja-JP"/>
              <a:pPr/>
              <a:t>‹#›</a:t>
            </a:fld>
            <a:endParaRPr lang="en-US" altLang="ja-JP"/>
          </a:p>
        </p:txBody>
      </p:sp>
    </p:spTree>
    <p:extLst>
      <p:ext uri="{BB962C8B-B14F-4D97-AF65-F5344CB8AC3E}">
        <p14:creationId xmlns:p14="http://schemas.microsoft.com/office/powerpoint/2010/main" val="141575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610008DB-0F20-43EA-8913-5E4B0327B793}" type="slidenum">
              <a:rPr lang="en-US" altLang="ja-JP"/>
              <a:pPr/>
              <a:t>‹#›</a:t>
            </a:fld>
            <a:endParaRPr lang="en-US" altLang="ja-JP"/>
          </a:p>
        </p:txBody>
      </p:sp>
    </p:spTree>
    <p:extLst>
      <p:ext uri="{BB962C8B-B14F-4D97-AF65-F5344CB8AC3E}">
        <p14:creationId xmlns:p14="http://schemas.microsoft.com/office/powerpoint/2010/main" val="291877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AAA15475-3E1A-415A-B7B2-2FCF67F6D27A}" type="slidenum">
              <a:rPr lang="en-US" altLang="ja-JP"/>
              <a:pPr/>
              <a:t>‹#›</a:t>
            </a:fld>
            <a:endParaRPr lang="en-US" altLang="ja-JP"/>
          </a:p>
        </p:txBody>
      </p:sp>
    </p:spTree>
    <p:extLst>
      <p:ext uri="{BB962C8B-B14F-4D97-AF65-F5344CB8AC3E}">
        <p14:creationId xmlns:p14="http://schemas.microsoft.com/office/powerpoint/2010/main" val="331535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602192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80644892-C690-4E53-AE3A-BEE9C1E3CA98}" type="slidenum">
              <a:rPr lang="en-US" altLang="ja-JP"/>
              <a:pPr/>
              <a:t>‹#›</a:t>
            </a:fld>
            <a:endParaRPr lang="en-US" altLang="ja-JP"/>
          </a:p>
        </p:txBody>
      </p:sp>
    </p:spTree>
    <p:extLst>
      <p:ext uri="{BB962C8B-B14F-4D97-AF65-F5344CB8AC3E}">
        <p14:creationId xmlns:p14="http://schemas.microsoft.com/office/powerpoint/2010/main" val="129794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00CCD2E6-93FE-494A-A2C7-02B2FA80D45E}" type="slidenum">
              <a:rPr lang="en-US" altLang="ja-JP"/>
              <a:pPr/>
              <a:t>‹#›</a:t>
            </a:fld>
            <a:endParaRPr lang="en-US" altLang="ja-JP"/>
          </a:p>
        </p:txBody>
      </p:sp>
    </p:spTree>
    <p:extLst>
      <p:ext uri="{BB962C8B-B14F-4D97-AF65-F5344CB8AC3E}">
        <p14:creationId xmlns:p14="http://schemas.microsoft.com/office/powerpoint/2010/main" val="381515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8EF3EC3-E668-4D77-8970-6F16AD6744AE}" type="slidenum">
              <a:rPr lang="en-US" altLang="ja-JP"/>
              <a:pPr/>
              <a:t>‹#›</a:t>
            </a:fld>
            <a:endParaRPr lang="en-US" altLang="ja-JP"/>
          </a:p>
        </p:txBody>
      </p:sp>
    </p:spTree>
    <p:extLst>
      <p:ext uri="{BB962C8B-B14F-4D97-AF65-F5344CB8AC3E}">
        <p14:creationId xmlns:p14="http://schemas.microsoft.com/office/powerpoint/2010/main" val="374658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1261479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4033327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427502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65985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188082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00248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54724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722405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30971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880554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4274291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267598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743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B12151A9-9E7E-42F3-8191-C3306623388C}" type="slidenum">
              <a:rPr lang="en-US" altLang="ja-JP"/>
              <a:pPr/>
              <a:t>‹#›</a:t>
            </a:fld>
            <a:endParaRPr lang="en-US" altLang="ja-JP"/>
          </a:p>
        </p:txBody>
      </p:sp>
    </p:spTree>
    <p:extLst>
      <p:ext uri="{BB962C8B-B14F-4D97-AF65-F5344CB8AC3E}">
        <p14:creationId xmlns:p14="http://schemas.microsoft.com/office/powerpoint/2010/main" val="41897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D54622F9-BBBC-4961-8942-6B6AD84B81FE}" type="slidenum">
              <a:rPr lang="en-US" altLang="ja-JP"/>
              <a:pPr/>
              <a:t>‹#›</a:t>
            </a:fld>
            <a:endParaRPr lang="en-US" altLang="ja-JP"/>
          </a:p>
        </p:txBody>
      </p:sp>
    </p:spTree>
    <p:extLst>
      <p:ext uri="{BB962C8B-B14F-4D97-AF65-F5344CB8AC3E}">
        <p14:creationId xmlns:p14="http://schemas.microsoft.com/office/powerpoint/2010/main" val="243904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6CB733D7-6E1D-4904-9F5D-9BF4CEF47844}" type="slidenum">
              <a:rPr lang="en-US" altLang="ja-JP"/>
              <a:pPr/>
              <a:t>‹#›</a:t>
            </a:fld>
            <a:endParaRPr lang="en-US" altLang="ja-JP"/>
          </a:p>
        </p:txBody>
      </p:sp>
    </p:spTree>
    <p:extLst>
      <p:ext uri="{BB962C8B-B14F-4D97-AF65-F5344CB8AC3E}">
        <p14:creationId xmlns:p14="http://schemas.microsoft.com/office/powerpoint/2010/main" val="170610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2B059851-E708-4C0C-9789-8A3495182428}" type="slidenum">
              <a:rPr lang="en-US" altLang="ja-JP"/>
              <a:pPr/>
              <a:t>‹#›</a:t>
            </a:fld>
            <a:endParaRPr lang="en-US" altLang="ja-JP"/>
          </a:p>
        </p:txBody>
      </p:sp>
    </p:spTree>
    <p:extLst>
      <p:ext uri="{BB962C8B-B14F-4D97-AF65-F5344CB8AC3E}">
        <p14:creationId xmlns:p14="http://schemas.microsoft.com/office/powerpoint/2010/main" val="183445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5EF8FCF7-3228-447B-B58D-075A5A48AC1F}" type="slidenum">
              <a:rPr lang="en-US" altLang="ja-JP"/>
              <a:pPr/>
              <a:t>‹#›</a:t>
            </a:fld>
            <a:endParaRPr lang="en-US" altLang="ja-JP"/>
          </a:p>
        </p:txBody>
      </p:sp>
    </p:spTree>
    <p:extLst>
      <p:ext uri="{BB962C8B-B14F-4D97-AF65-F5344CB8AC3E}">
        <p14:creationId xmlns:p14="http://schemas.microsoft.com/office/powerpoint/2010/main" val="25565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12892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6D7E2887-AB3A-4CB2-9FE3-0FC7420669AF}" type="slidenum">
              <a:rPr lang="en-US" altLang="ja-JP"/>
              <a:pPr/>
              <a:t>‹#›</a:t>
            </a:fld>
            <a:endParaRPr lang="en-US" altLang="ja-JP"/>
          </a:p>
        </p:txBody>
      </p:sp>
    </p:spTree>
    <p:extLst>
      <p:ext uri="{BB962C8B-B14F-4D97-AF65-F5344CB8AC3E}">
        <p14:creationId xmlns:p14="http://schemas.microsoft.com/office/powerpoint/2010/main" val="1530393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70A24804-7C61-4983-AD88-E752E1EAE919}" type="slidenum">
              <a:rPr lang="en-US" altLang="ja-JP"/>
              <a:pPr/>
              <a:t>‹#›</a:t>
            </a:fld>
            <a:endParaRPr lang="en-US" altLang="ja-JP"/>
          </a:p>
        </p:txBody>
      </p:sp>
    </p:spTree>
    <p:extLst>
      <p:ext uri="{BB962C8B-B14F-4D97-AF65-F5344CB8AC3E}">
        <p14:creationId xmlns:p14="http://schemas.microsoft.com/office/powerpoint/2010/main" val="3717429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EACFDFF5-02AD-4008-B22A-0E80D267831C}" type="slidenum">
              <a:rPr lang="en-US" altLang="ja-JP"/>
              <a:pPr/>
              <a:t>‹#›</a:t>
            </a:fld>
            <a:endParaRPr lang="en-US" altLang="ja-JP"/>
          </a:p>
        </p:txBody>
      </p:sp>
    </p:spTree>
    <p:extLst>
      <p:ext uri="{BB962C8B-B14F-4D97-AF65-F5344CB8AC3E}">
        <p14:creationId xmlns:p14="http://schemas.microsoft.com/office/powerpoint/2010/main" val="235596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33B1B20-871F-4CFF-A874-3E9CF5EA9C86}" type="slidenum">
              <a:rPr lang="en-US" altLang="ja-JP"/>
              <a:pPr/>
              <a:t>‹#›</a:t>
            </a:fld>
            <a:endParaRPr lang="en-US" altLang="ja-JP"/>
          </a:p>
        </p:txBody>
      </p:sp>
    </p:spTree>
    <p:extLst>
      <p:ext uri="{BB962C8B-B14F-4D97-AF65-F5344CB8AC3E}">
        <p14:creationId xmlns:p14="http://schemas.microsoft.com/office/powerpoint/2010/main" val="3321791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6414557C-F985-4657-9E85-EB1FED5C4CFA}" type="slidenum">
              <a:rPr lang="en-US" altLang="ja-JP"/>
              <a:pPr/>
              <a:t>‹#›</a:t>
            </a:fld>
            <a:endParaRPr lang="en-US" altLang="ja-JP"/>
          </a:p>
        </p:txBody>
      </p:sp>
    </p:spTree>
    <p:extLst>
      <p:ext uri="{BB962C8B-B14F-4D97-AF65-F5344CB8AC3E}">
        <p14:creationId xmlns:p14="http://schemas.microsoft.com/office/powerpoint/2010/main" val="754707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AC99E245-D082-4305-A804-C16C424B0A81}" type="slidenum">
              <a:rPr lang="en-US" altLang="ja-JP"/>
              <a:pPr/>
              <a:t>‹#›</a:t>
            </a:fld>
            <a:endParaRPr lang="en-US" altLang="ja-JP"/>
          </a:p>
        </p:txBody>
      </p:sp>
    </p:spTree>
    <p:extLst>
      <p:ext uri="{BB962C8B-B14F-4D97-AF65-F5344CB8AC3E}">
        <p14:creationId xmlns:p14="http://schemas.microsoft.com/office/powerpoint/2010/main" val="1978927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6302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4392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753540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29644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08189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3391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8848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813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766730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28030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5282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a:prstGeom prst="rect">
            <a:avLst/>
          </a:prstGeo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274638"/>
            <a:ext cx="65341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98161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3BDCAAE4-29E5-4F3F-804C-A9A65059E0CB}" type="slidenum">
              <a:rPr lang="en-US" altLang="ja-JP"/>
              <a:pPr/>
              <a:t>‹#›</a:t>
            </a:fld>
            <a:endParaRPr lang="en-US" altLang="ja-JP"/>
          </a:p>
        </p:txBody>
      </p:sp>
    </p:spTree>
    <p:extLst>
      <p:ext uri="{BB962C8B-B14F-4D97-AF65-F5344CB8AC3E}">
        <p14:creationId xmlns:p14="http://schemas.microsoft.com/office/powerpoint/2010/main" val="2909515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B08479D-F2DC-4A63-B59A-8E9AE873EB6B}" type="slidenum">
              <a:rPr lang="en-US" altLang="ja-JP"/>
              <a:pPr/>
              <a:t>‹#›</a:t>
            </a:fld>
            <a:endParaRPr lang="en-US" altLang="ja-JP"/>
          </a:p>
        </p:txBody>
      </p:sp>
    </p:spTree>
    <p:extLst>
      <p:ext uri="{BB962C8B-B14F-4D97-AF65-F5344CB8AC3E}">
        <p14:creationId xmlns:p14="http://schemas.microsoft.com/office/powerpoint/2010/main" val="1192856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E936E9A4-44AB-47A5-BE8C-71D8F8A8E468}" type="slidenum">
              <a:rPr lang="en-US" altLang="ja-JP"/>
              <a:pPr/>
              <a:t>‹#›</a:t>
            </a:fld>
            <a:endParaRPr lang="en-US" altLang="ja-JP"/>
          </a:p>
        </p:txBody>
      </p:sp>
    </p:spTree>
    <p:extLst>
      <p:ext uri="{BB962C8B-B14F-4D97-AF65-F5344CB8AC3E}">
        <p14:creationId xmlns:p14="http://schemas.microsoft.com/office/powerpoint/2010/main" val="59338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40575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E4A8D23B-0AE5-4A0E-BF17-3EBBEA5402BB}" type="slidenum">
              <a:rPr lang="en-US" altLang="ja-JP"/>
              <a:pPr/>
              <a:t>‹#›</a:t>
            </a:fld>
            <a:endParaRPr lang="en-US" altLang="ja-JP"/>
          </a:p>
        </p:txBody>
      </p:sp>
    </p:spTree>
    <p:extLst>
      <p:ext uri="{BB962C8B-B14F-4D97-AF65-F5344CB8AC3E}">
        <p14:creationId xmlns:p14="http://schemas.microsoft.com/office/powerpoint/2010/main" val="4127402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26220419-0B87-4419-8FA1-2BF7246C924B}" type="slidenum">
              <a:rPr lang="en-US" altLang="ja-JP"/>
              <a:pPr/>
              <a:t>‹#›</a:t>
            </a:fld>
            <a:endParaRPr lang="en-US" altLang="ja-JP"/>
          </a:p>
        </p:txBody>
      </p:sp>
    </p:spTree>
    <p:extLst>
      <p:ext uri="{BB962C8B-B14F-4D97-AF65-F5344CB8AC3E}">
        <p14:creationId xmlns:p14="http://schemas.microsoft.com/office/powerpoint/2010/main" val="3342688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5CAF7163-7FCD-421B-B69E-5F573F78EED4}" type="slidenum">
              <a:rPr lang="en-US" altLang="ja-JP"/>
              <a:pPr/>
              <a:t>‹#›</a:t>
            </a:fld>
            <a:endParaRPr lang="en-US" altLang="ja-JP"/>
          </a:p>
        </p:txBody>
      </p:sp>
    </p:spTree>
    <p:extLst>
      <p:ext uri="{BB962C8B-B14F-4D97-AF65-F5344CB8AC3E}">
        <p14:creationId xmlns:p14="http://schemas.microsoft.com/office/powerpoint/2010/main" val="4092147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21580EEB-D223-4CB0-934B-390F2402DDBE}" type="slidenum">
              <a:rPr lang="en-US" altLang="ja-JP"/>
              <a:pPr/>
              <a:t>‹#›</a:t>
            </a:fld>
            <a:endParaRPr lang="en-US" altLang="ja-JP"/>
          </a:p>
        </p:txBody>
      </p:sp>
    </p:spTree>
    <p:extLst>
      <p:ext uri="{BB962C8B-B14F-4D97-AF65-F5344CB8AC3E}">
        <p14:creationId xmlns:p14="http://schemas.microsoft.com/office/powerpoint/2010/main" val="2070496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F42002B-0E65-4B97-8ACC-98BFCA89BB18}" type="slidenum">
              <a:rPr lang="en-US" altLang="ja-JP"/>
              <a:pPr/>
              <a:t>‹#›</a:t>
            </a:fld>
            <a:endParaRPr lang="en-US" altLang="ja-JP"/>
          </a:p>
        </p:txBody>
      </p:sp>
    </p:spTree>
    <p:extLst>
      <p:ext uri="{BB962C8B-B14F-4D97-AF65-F5344CB8AC3E}">
        <p14:creationId xmlns:p14="http://schemas.microsoft.com/office/powerpoint/2010/main" val="884232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2E3CFD6F-2230-4BBB-A785-BAB62141AC91}" type="slidenum">
              <a:rPr lang="en-US" altLang="ja-JP"/>
              <a:pPr/>
              <a:t>‹#›</a:t>
            </a:fld>
            <a:endParaRPr lang="en-US" altLang="ja-JP"/>
          </a:p>
        </p:txBody>
      </p:sp>
    </p:spTree>
    <p:extLst>
      <p:ext uri="{BB962C8B-B14F-4D97-AF65-F5344CB8AC3E}">
        <p14:creationId xmlns:p14="http://schemas.microsoft.com/office/powerpoint/2010/main" val="2023368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DE07A26-CB65-45F7-B18A-C9947D9AA599}" type="slidenum">
              <a:rPr lang="en-US" altLang="ja-JP"/>
              <a:pPr/>
              <a:t>‹#›</a:t>
            </a:fld>
            <a:endParaRPr lang="en-US" altLang="ja-JP"/>
          </a:p>
        </p:txBody>
      </p:sp>
    </p:spTree>
    <p:extLst>
      <p:ext uri="{BB962C8B-B14F-4D97-AF65-F5344CB8AC3E}">
        <p14:creationId xmlns:p14="http://schemas.microsoft.com/office/powerpoint/2010/main" val="293215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CFA3940-07F6-4FB5-AF5C-AB84B62AB08E}" type="slidenum">
              <a:rPr lang="en-US" altLang="ja-JP"/>
              <a:pPr/>
              <a:t>‹#›</a:t>
            </a:fld>
            <a:endParaRPr lang="en-US" altLang="ja-JP"/>
          </a:p>
        </p:txBody>
      </p:sp>
    </p:spTree>
    <p:extLst>
      <p:ext uri="{BB962C8B-B14F-4D97-AF65-F5344CB8AC3E}">
        <p14:creationId xmlns:p14="http://schemas.microsoft.com/office/powerpoint/2010/main" val="79473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37283143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248781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863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5681161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3285580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6269081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8012300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28025693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772869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33861422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1802765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31514101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94136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13132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7525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75779"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C5487078-0306-46D7-81FD-FBFBA1FC3E1E}" type="slidenum">
              <a:rPr lang="en-US" altLang="ja-JP"/>
              <a:pPr/>
              <a:t>‹#›</a:t>
            </a:fld>
            <a:endParaRPr lang="en-US" altLang="ja-JP"/>
          </a:p>
        </p:txBody>
      </p:sp>
      <p:sp>
        <p:nvSpPr>
          <p:cNvPr id="2052" name="Rectangle 6"/>
          <p:cNvSpPr>
            <a:spLocks noChangeArrowheads="1"/>
          </p:cNvSpPr>
          <p:nvPr userDrawn="1"/>
        </p:nvSpPr>
        <p:spPr bwMode="auto">
          <a:xfrm>
            <a:off x="0" y="0"/>
            <a:ext cx="1892300" cy="6858000"/>
          </a:xfrm>
          <a:prstGeom prst="rect">
            <a:avLst/>
          </a:prstGeom>
          <a:solidFill>
            <a:srgbClr val="0071B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35843"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34B95594-0B9A-43EF-A624-26FE9996884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spcBef>
          <a:spcPct val="0"/>
        </a:spcBef>
        <a:spcAft>
          <a:spcPct val="0"/>
        </a:spcAft>
        <a:defRPr kumimoji="1" sz="2200" b="1">
          <a:solidFill>
            <a:srgbClr val="5F5F5F"/>
          </a:solidFill>
          <a:latin typeface="+mj-lt"/>
          <a:ea typeface="+mj-ea"/>
          <a:cs typeface="+mj-cs"/>
        </a:defRPr>
      </a:lvl1pPr>
      <a:lvl2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2pPr>
      <a:lvl3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3pPr>
      <a:lvl4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4pPr>
      <a:lvl5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5pPr>
      <a:lvl6pPr marL="457200" algn="l" rtl="0" fontAlgn="base">
        <a:spcBef>
          <a:spcPct val="0"/>
        </a:spcBef>
        <a:spcAft>
          <a:spcPct val="0"/>
        </a:spcAft>
        <a:defRPr kumimoji="1" sz="2200" b="1">
          <a:solidFill>
            <a:srgbClr val="5F5F5F"/>
          </a:solidFill>
          <a:latin typeface="メイリオ" pitchFamily="50" charset="-128"/>
          <a:ea typeface="ＭＳ Ｐゴシック" pitchFamily="50" charset="-128"/>
        </a:defRPr>
      </a:lvl6pPr>
      <a:lvl7pPr marL="914400" algn="l" rtl="0" fontAlgn="base">
        <a:spcBef>
          <a:spcPct val="0"/>
        </a:spcBef>
        <a:spcAft>
          <a:spcPct val="0"/>
        </a:spcAft>
        <a:defRPr kumimoji="1" sz="2200" b="1">
          <a:solidFill>
            <a:srgbClr val="5F5F5F"/>
          </a:solidFill>
          <a:latin typeface="メイリオ" pitchFamily="50" charset="-128"/>
          <a:ea typeface="ＭＳ Ｐゴシック" pitchFamily="50" charset="-128"/>
        </a:defRPr>
      </a:lvl7pPr>
      <a:lvl8pPr marL="1371600" algn="l" rtl="0" fontAlgn="base">
        <a:spcBef>
          <a:spcPct val="0"/>
        </a:spcBef>
        <a:spcAft>
          <a:spcPct val="0"/>
        </a:spcAft>
        <a:defRPr kumimoji="1" sz="2200" b="1">
          <a:solidFill>
            <a:srgbClr val="5F5F5F"/>
          </a:solidFill>
          <a:latin typeface="メイリオ" pitchFamily="50" charset="-128"/>
          <a:ea typeface="ＭＳ Ｐゴシック" pitchFamily="50" charset="-128"/>
        </a:defRPr>
      </a:lvl8pPr>
      <a:lvl9pPr marL="1828800" algn="l" rtl="0" fontAlgn="base">
        <a:spcBef>
          <a:spcPct val="0"/>
        </a:spcBef>
        <a:spcAft>
          <a:spcPct val="0"/>
        </a:spcAft>
        <a:defRPr kumimoji="1" sz="2200" b="1">
          <a:solidFill>
            <a:srgbClr val="5F5F5F"/>
          </a:solidFill>
          <a:latin typeface="メイリオ"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userDrawn="1"/>
        </p:nvSpPr>
        <p:spPr bwMode="auto">
          <a:xfrm>
            <a:off x="0" y="0"/>
            <a:ext cx="9906000" cy="620713"/>
          </a:xfrm>
          <a:prstGeom prst="rect">
            <a:avLst/>
          </a:prstGeom>
          <a:solidFill>
            <a:srgbClr val="7777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
        <p:nvSpPr>
          <p:cNvPr id="5123"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44035"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084C9C92-0CB8-4936-A90C-7FF69F23A0F7}" type="slidenum">
              <a:rPr lang="en-US" altLang="ja-JP"/>
              <a:pPr/>
              <a:t>‹#›</a:t>
            </a:fld>
            <a:endParaRPr lang="en-US" altLang="ja-JP"/>
          </a:p>
        </p:txBody>
      </p:sp>
      <p:sp>
        <p:nvSpPr>
          <p:cNvPr id="5125" name="Line 5"/>
          <p:cNvSpPr>
            <a:spLocks noChangeShapeType="1"/>
          </p:cNvSpPr>
          <p:nvPr userDrawn="1"/>
        </p:nvSpPr>
        <p:spPr bwMode="auto">
          <a:xfrm>
            <a:off x="0" y="620713"/>
            <a:ext cx="99060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extLst>
      <p:ext uri="{BB962C8B-B14F-4D97-AF65-F5344CB8AC3E}">
        <p14:creationId xmlns:p14="http://schemas.microsoft.com/office/powerpoint/2010/main" val="38463207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bwMode="auto">
          <a:xfrm>
            <a:off x="5820231" y="2421226"/>
            <a:ext cx="2412133" cy="2232000"/>
          </a:xfrm>
          <a:prstGeom prst="roundRect">
            <a:avLst>
              <a:gd name="adj" fmla="val 9422"/>
            </a:avLst>
          </a:prstGeom>
          <a:solidFill>
            <a:schemeClr val="bg1">
              <a:lumMod val="95000"/>
            </a:schemeClr>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2" name="タイトル 1"/>
          <p:cNvSpPr>
            <a:spLocks noGrp="1"/>
          </p:cNvSpPr>
          <p:nvPr>
            <p:ph type="title"/>
          </p:nvPr>
        </p:nvSpPr>
        <p:spPr>
          <a:xfrm>
            <a:off x="273050" y="188913"/>
            <a:ext cx="9072563" cy="395287"/>
          </a:xfrm>
        </p:spPr>
        <p:txBody>
          <a:bodyPr/>
          <a:lstStyle/>
          <a:p>
            <a:r>
              <a:rPr lang="ja-JP" altLang="en-US"/>
              <a:t>市民向け情報のスマートフォン対応</a:t>
            </a:r>
            <a:endParaRPr kumimoji="1" lang="ja-JP" altLang="en-US"/>
          </a:p>
        </p:txBody>
      </p:sp>
      <p:sp>
        <p:nvSpPr>
          <p:cNvPr id="5" name="スライド番号プレースホルダー 4"/>
          <p:cNvSpPr>
            <a:spLocks noGrp="1"/>
          </p:cNvSpPr>
          <p:nvPr>
            <p:ph type="sldNum" sz="quarter" idx="10"/>
          </p:nvPr>
        </p:nvSpPr>
        <p:spPr>
          <a:xfrm>
            <a:off x="7473950" y="6632575"/>
            <a:ext cx="2311400" cy="180975"/>
          </a:xfrm>
        </p:spPr>
        <p:txBody>
          <a:bodyPr/>
          <a:lstStyle/>
          <a:p>
            <a:fld id="{17D6AA89-1CAE-4232-B76E-BD1FB226AC19}" type="slidenum">
              <a:rPr lang="en-US" altLang="ja-JP" smtClean="0"/>
              <a:pPr/>
              <a:t>20</a:t>
            </a:fld>
            <a:endParaRPr lang="en-US" altLang="ja-JP"/>
          </a:p>
        </p:txBody>
      </p:sp>
      <p:sp>
        <p:nvSpPr>
          <p:cNvPr id="6" name="Shape 128"/>
          <p:cNvSpPr/>
          <p:nvPr/>
        </p:nvSpPr>
        <p:spPr>
          <a:xfrm>
            <a:off x="588375" y="703599"/>
            <a:ext cx="8070650" cy="59138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en-US" altLang="ja-JP" sz="1687" kern="0" dirty="0">
                <a:solidFill>
                  <a:srgbClr val="C00000"/>
                </a:solidFill>
                <a:latin typeface="メイリオ" panose="020B0604030504040204" pitchFamily="50" charset="-128"/>
                <a:sym typeface="Helvetica Light"/>
              </a:rPr>
              <a:t>『</a:t>
            </a:r>
            <a:r>
              <a:rPr kumimoji="0" lang="ja-JP" altLang="en-US" sz="1687" kern="0" dirty="0">
                <a:solidFill>
                  <a:srgbClr val="C00000"/>
                </a:solidFill>
                <a:latin typeface="メイリオ" panose="020B0604030504040204" pitchFamily="50" charset="-128"/>
                <a:sym typeface="Helvetica Light"/>
              </a:rPr>
              <a:t>大阪市ＬＩＮＥ公式アカウント</a:t>
            </a:r>
            <a:r>
              <a:rPr kumimoji="0" lang="en-US" altLang="ja-JP" sz="1687" kern="0" dirty="0">
                <a:solidFill>
                  <a:srgbClr val="C00000"/>
                </a:solidFill>
                <a:latin typeface="メイリオ" panose="020B0604030504040204" pitchFamily="50" charset="-128"/>
                <a:sym typeface="Helvetica Light"/>
              </a:rPr>
              <a:t>』</a:t>
            </a:r>
            <a:br>
              <a:rPr kumimoji="0" lang="en-US" altLang="ja-JP" sz="1687" kern="0" dirty="0">
                <a:solidFill>
                  <a:srgbClr val="C00000"/>
                </a:solidFill>
                <a:latin typeface="メイリオ" panose="020B0604030504040204" pitchFamily="50" charset="-128"/>
                <a:sym typeface="Helvetica Light"/>
              </a:rPr>
            </a:br>
            <a:r>
              <a:rPr kumimoji="0" lang="ja-JP" altLang="en-US" sz="1687" kern="0" dirty="0">
                <a:solidFill>
                  <a:srgbClr val="C00000"/>
                </a:solidFill>
                <a:latin typeface="メイリオ" panose="020B0604030504040204" pitchFamily="50" charset="-128"/>
                <a:sym typeface="Helvetica Light"/>
              </a:rPr>
              <a:t>　新型コロナウイルス感染症に関する注意喚起や支援情報などをメニューに集約</a:t>
            </a:r>
          </a:p>
        </p:txBody>
      </p:sp>
      <p:sp>
        <p:nvSpPr>
          <p:cNvPr id="7" name="テキスト ボックス 6"/>
          <p:cNvSpPr txBox="1"/>
          <p:nvPr/>
        </p:nvSpPr>
        <p:spPr>
          <a:xfrm>
            <a:off x="3111026" y="1513113"/>
            <a:ext cx="4271088" cy="106798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00000"/>
              </a:lnSpc>
              <a:buClr>
                <a:schemeClr val="tx1">
                  <a:lumMod val="75000"/>
                  <a:lumOff val="25000"/>
                </a:schemeClr>
              </a:buClr>
              <a:buFont typeface="Wingdings" panose="05000000000000000000" pitchFamily="2" charset="2"/>
              <a:buChar char="l"/>
            </a:pPr>
            <a:r>
              <a:rPr lang="ja-JP" altLang="en-US" sz="1400" dirty="0">
                <a:solidFill>
                  <a:schemeClr val="tx1"/>
                </a:solidFill>
                <a:latin typeface="メイリオ"/>
                <a:ea typeface="メイリオ"/>
              </a:rPr>
              <a:t>災害時の緊急情報や市民サービスに関する情報を</a:t>
            </a:r>
            <a:r>
              <a:rPr lang="en-US" altLang="ja-JP" sz="1400" dirty="0">
                <a:solidFill>
                  <a:schemeClr val="tx1"/>
                </a:solidFill>
                <a:latin typeface="メイリオ"/>
                <a:ea typeface="メイリオ"/>
              </a:rPr>
              <a:t/>
            </a:r>
            <a:br>
              <a:rPr lang="en-US" altLang="ja-JP" sz="1400" dirty="0">
                <a:solidFill>
                  <a:schemeClr val="tx1"/>
                </a:solidFill>
                <a:latin typeface="メイリオ"/>
                <a:ea typeface="メイリオ"/>
              </a:rPr>
            </a:br>
            <a:r>
              <a:rPr lang="ja-JP" altLang="en-US" sz="1400" dirty="0">
                <a:solidFill>
                  <a:schemeClr val="tx1"/>
                </a:solidFill>
                <a:latin typeface="メイリオ"/>
                <a:ea typeface="メイリオ"/>
              </a:rPr>
              <a:t>定期的にメッセージを発信</a:t>
            </a:r>
            <a:r>
              <a:rPr lang="en-US" altLang="ja-JP" sz="600" dirty="0">
                <a:solidFill>
                  <a:schemeClr val="tx1"/>
                </a:solidFill>
                <a:latin typeface="メイリオ"/>
                <a:ea typeface="メイリオ"/>
              </a:rPr>
              <a:t/>
            </a:r>
            <a:br>
              <a:rPr lang="en-US" altLang="ja-JP" sz="600" dirty="0">
                <a:solidFill>
                  <a:schemeClr val="tx1"/>
                </a:solidFill>
                <a:latin typeface="メイリオ"/>
                <a:ea typeface="メイリオ"/>
              </a:rPr>
            </a:br>
            <a:endParaRPr lang="en-US" altLang="ja-JP" sz="600" dirty="0">
              <a:solidFill>
                <a:schemeClr val="tx1"/>
              </a:solidFill>
              <a:latin typeface="メイリオ"/>
              <a:ea typeface="メイリオ"/>
            </a:endParaRPr>
          </a:p>
          <a:p>
            <a:pPr marL="171450" indent="-171450">
              <a:lnSpc>
                <a:spcPct val="100000"/>
              </a:lnSpc>
              <a:buClr>
                <a:schemeClr val="tx1">
                  <a:lumMod val="75000"/>
                  <a:lumOff val="25000"/>
                </a:schemeClr>
              </a:buClr>
              <a:buFont typeface="Wingdings" panose="05000000000000000000" pitchFamily="2" charset="2"/>
              <a:buChar char="l"/>
            </a:pPr>
            <a:r>
              <a:rPr lang="ja-JP" altLang="en-US" sz="1400" dirty="0">
                <a:solidFill>
                  <a:schemeClr val="tx1"/>
                </a:solidFill>
                <a:latin typeface="メイリオ"/>
                <a:ea typeface="メイリオ"/>
              </a:rPr>
              <a:t>新型コロナウイルス感染症に関するコンテンツをトップ画面のメニューに集約</a:t>
            </a:r>
          </a:p>
        </p:txBody>
      </p:sp>
      <p:sp>
        <p:nvSpPr>
          <p:cNvPr id="25" name="テキスト ボックス 24"/>
          <p:cNvSpPr txBox="1"/>
          <p:nvPr/>
        </p:nvSpPr>
        <p:spPr>
          <a:xfrm>
            <a:off x="8240332" y="118722"/>
            <a:ext cx="1537204" cy="393954"/>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z="1400" dirty="0">
                <a:latin typeface="+mj-ea"/>
                <a:ea typeface="+mj-ea"/>
              </a:rPr>
              <a:t>スマートシティ</a:t>
            </a:r>
          </a:p>
        </p:txBody>
      </p:sp>
      <p:pic>
        <p:nvPicPr>
          <p:cNvPr id="26" name="Picture 2" descr="å¤§éªå¸LINEäºæ¬¡åã³ã¼ã">
            <a:extLst>
              <a:ext uri="{FF2B5EF4-FFF2-40B4-BE49-F238E27FC236}">
                <a16:creationId xmlns:a16="http://schemas.microsoft.com/office/drawing/2014/main" id="{0B282F9F-A9AC-4581-AD77-28EB455B5C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6198" y="2968970"/>
            <a:ext cx="868682" cy="868682"/>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2B17744B-2FEB-4E57-B4E6-9C70DAA52A40}"/>
              </a:ext>
            </a:extLst>
          </p:cNvPr>
          <p:cNvSpPr txBox="1"/>
          <p:nvPr/>
        </p:nvSpPr>
        <p:spPr>
          <a:xfrm>
            <a:off x="8131125" y="2598531"/>
            <a:ext cx="1816578" cy="369332"/>
          </a:xfrm>
          <a:prstGeom prst="rect">
            <a:avLst/>
          </a:prstGeom>
          <a:noFill/>
        </p:spPr>
        <p:txBody>
          <a:bodyPr wrap="square" rtlCol="0">
            <a:spAutoFit/>
          </a:bodyPr>
          <a:lstStyle/>
          <a:p>
            <a:pPr lvl="0" algn="ctr" fontAlgn="auto">
              <a:lnSpc>
                <a:spcPct val="100000"/>
              </a:lnSpc>
              <a:spcBef>
                <a:spcPts val="0"/>
              </a:spcBef>
              <a:spcAft>
                <a:spcPts val="0"/>
              </a:spcAft>
              <a:defRPr/>
            </a:pPr>
            <a:r>
              <a:rPr lang="ja-JP" altLang="en-US" sz="900" dirty="0">
                <a:solidFill>
                  <a:prstClr val="black"/>
                </a:solidFill>
                <a:latin typeface="Meiryo UI" panose="020B0604030504040204" pitchFamily="50" charset="-128"/>
                <a:ea typeface="Meiryo UI" panose="020B0604030504040204" pitchFamily="50" charset="-128"/>
              </a:rPr>
              <a:t>大阪市</a:t>
            </a:r>
            <a:r>
              <a:rPr lang="en-US" altLang="ja-JP" sz="900" dirty="0">
                <a:solidFill>
                  <a:prstClr val="black"/>
                </a:solidFill>
                <a:latin typeface="Meiryo UI" panose="020B0604030504040204" pitchFamily="50" charset="-128"/>
                <a:ea typeface="Meiryo UI" panose="020B0604030504040204" pitchFamily="50" charset="-128"/>
              </a:rPr>
              <a:t>LINE</a:t>
            </a:r>
            <a:r>
              <a:rPr lang="ja-JP" altLang="en-US" sz="900" dirty="0">
                <a:solidFill>
                  <a:prstClr val="black"/>
                </a:solidFill>
                <a:latin typeface="Meiryo UI" panose="020B0604030504040204" pitchFamily="50" charset="-128"/>
                <a:ea typeface="Meiryo UI" panose="020B0604030504040204" pitchFamily="50" charset="-128"/>
              </a:rPr>
              <a:t>公式</a:t>
            </a:r>
            <a:endParaRPr lang="en-US" altLang="ja-JP" sz="900" dirty="0">
              <a:solidFill>
                <a:prstClr val="black"/>
              </a:solidFill>
              <a:latin typeface="Meiryo UI" panose="020B0604030504040204" pitchFamily="50" charset="-128"/>
              <a:ea typeface="Meiryo UI" panose="020B0604030504040204" pitchFamily="50" charset="-128"/>
            </a:endParaRPr>
          </a:p>
          <a:p>
            <a:pPr lvl="0" algn="ctr" fontAlgn="auto">
              <a:lnSpc>
                <a:spcPct val="100000"/>
              </a:lnSpc>
              <a:spcBef>
                <a:spcPts val="0"/>
              </a:spcBef>
              <a:spcAft>
                <a:spcPts val="0"/>
              </a:spcAft>
              <a:defRPr/>
            </a:pPr>
            <a:r>
              <a:rPr lang="ja-JP" altLang="en-US" sz="900" dirty="0">
                <a:solidFill>
                  <a:prstClr val="black"/>
                </a:solidFill>
                <a:latin typeface="Meiryo UI" panose="020B0604030504040204" pitchFamily="50" charset="-128"/>
                <a:ea typeface="Meiryo UI" panose="020B0604030504040204" pitchFamily="50" charset="-128"/>
              </a:rPr>
              <a:t>アカウント</a:t>
            </a:r>
            <a:r>
              <a:rPr kumimoji="1" lang="ja-JP" altLang="en-US" sz="900" dirty="0">
                <a:solidFill>
                  <a:prstClr val="black"/>
                </a:solidFill>
                <a:latin typeface="Meiryo UI" panose="020B0604030504040204" pitchFamily="50" charset="-128"/>
                <a:ea typeface="Meiryo UI" panose="020B0604030504040204" pitchFamily="50" charset="-128"/>
              </a:rPr>
              <a:t>を友だち追加</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9" name="Picture 4" descr="ç©ºãä¿è²æ½è¨­1">
            <a:extLst>
              <a:ext uri="{FF2B5EF4-FFF2-40B4-BE49-F238E27FC236}">
                <a16:creationId xmlns:a16="http://schemas.microsoft.com/office/drawing/2014/main" id="{1E8BCBBD-AAA9-4D0A-BAEE-3C45B60FCD4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44906" y="2810486"/>
            <a:ext cx="1213155" cy="8193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1" name="角丸四角形 40"/>
          <p:cNvSpPr/>
          <p:nvPr/>
        </p:nvSpPr>
        <p:spPr bwMode="auto">
          <a:xfrm>
            <a:off x="8396607" y="2585262"/>
            <a:ext cx="1292880" cy="1267528"/>
          </a:xfrm>
          <a:prstGeom prst="roundRect">
            <a:avLst>
              <a:gd name="adj" fmla="val 7871"/>
            </a:avLst>
          </a:prstGeom>
          <a:noFill/>
          <a:ln w="28575">
            <a:solidFill>
              <a:schemeClr val="tx1"/>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23" name="角丸四角形 22"/>
          <p:cNvSpPr/>
          <p:nvPr/>
        </p:nvSpPr>
        <p:spPr bwMode="auto">
          <a:xfrm>
            <a:off x="272809" y="4704513"/>
            <a:ext cx="5362959" cy="1797939"/>
          </a:xfrm>
          <a:prstGeom prst="roundRect">
            <a:avLst/>
          </a:prstGeom>
          <a:solidFill>
            <a:schemeClr val="accent6">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lvl="0">
              <a:defRPr/>
            </a:pPr>
            <a:r>
              <a:rPr kumimoji="1" lang="en-US" altLang="ja-JP" sz="1200" b="0" i="0" u="none" strike="noStrike" kern="1200" cap="none" spc="0" normalizeH="0" baseline="0" noProof="0" dirty="0">
                <a:ln>
                  <a:noFill/>
                </a:ln>
                <a:solidFill>
                  <a:srgbClr val="000000"/>
                </a:solidFill>
                <a:effectLst/>
                <a:uLnTx/>
                <a:uFillTx/>
                <a:latin typeface="メイリオ"/>
                <a:ea typeface="メイリオ"/>
              </a:rPr>
              <a:t>【</a:t>
            </a:r>
            <a:r>
              <a:rPr lang="ja-JP" altLang="en-US" sz="1200" dirty="0">
                <a:solidFill>
                  <a:srgbClr val="000000"/>
                </a:solidFill>
                <a:latin typeface="メイリオ"/>
                <a:ea typeface="メイリオ"/>
              </a:rPr>
              <a:t>取組実績</a:t>
            </a:r>
            <a:r>
              <a:rPr kumimoji="1" lang="en-US" altLang="ja-JP" sz="1200" b="0" i="0" u="none" strike="noStrike" kern="1200" cap="none" spc="0" normalizeH="0" baseline="0" noProof="0" dirty="0">
                <a:ln>
                  <a:noFill/>
                </a:ln>
                <a:solidFill>
                  <a:srgbClr val="000000"/>
                </a:solidFill>
                <a:effectLst/>
                <a:uLnTx/>
                <a:uFillTx/>
                <a:latin typeface="メイリオ"/>
                <a:ea typeface="メイリオ"/>
              </a:rPr>
              <a:t>】</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メイリオ" pitchFamily="50" charset="-128"/>
            </a:endParaRPr>
          </a:p>
          <a:p>
            <a:pPr marL="171450" marR="0" lvl="0" indent="-171450" algn="l" defTabSz="914400" rtl="0" eaLnBrk="1" fontAlgn="base" latinLnBrk="0" hangingPunct="1">
              <a:lnSpc>
                <a:spcPct val="100000"/>
              </a:lnSpc>
              <a:spcBef>
                <a:spcPct val="10000"/>
              </a:spcBef>
              <a:spcAft>
                <a:spcPct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2019</a:t>
            </a:r>
            <a:r>
              <a:rPr kumimoji="1" lang="ja-JP" altLang="en-US"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年度に「大阪市</a:t>
            </a:r>
            <a:r>
              <a:rPr kumimoji="1" lang="en-US" altLang="ja-JP"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LINE</a:t>
            </a:r>
            <a:r>
              <a:rPr kumimoji="1" lang="ja-JP" altLang="en-US"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公式アカウント」を開設し、従来、公式ホー　　ムページから案内していた「赤ちゃんの駅</a:t>
            </a:r>
            <a:r>
              <a:rPr kumimoji="1" lang="en-US" altLang="ja-JP"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MAP</a:t>
            </a:r>
            <a:r>
              <a:rPr kumimoji="1" lang="ja-JP" altLang="en-US"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」や「保育施設空き情報</a:t>
            </a:r>
            <a:r>
              <a:rPr kumimoji="1" lang="en-US" altLang="ja-JP"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MAP</a:t>
            </a:r>
            <a:r>
              <a:rPr kumimoji="1" lang="ja-JP" altLang="en-US"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」などの生活に役立つコンテンツにメニューから簡単にアクセスができるよう改善。</a:t>
            </a:r>
            <a:endParaRPr kumimoji="1" lang="en-US" altLang="ja-JP"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endParaRPr>
          </a:p>
          <a:p>
            <a:pPr marL="171450" marR="0" lvl="0" indent="-171450" algn="l" defTabSz="914400" rtl="0" eaLnBrk="1" fontAlgn="base" latinLnBrk="0" hangingPunct="1">
              <a:lnSpc>
                <a:spcPct val="100000"/>
              </a:lnSpc>
              <a:spcBef>
                <a:spcPct val="10000"/>
              </a:spcBef>
              <a:spcAft>
                <a:spcPct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新型コロナウイルス感染症の全国的</a:t>
            </a:r>
            <a:r>
              <a:rPr kumimoji="1" lang="ja-JP" altLang="en-US" sz="120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な</a:t>
            </a:r>
            <a:r>
              <a:rPr lang="ja-JP" altLang="en-US" sz="1200" dirty="0">
                <a:solidFill>
                  <a:schemeClr val="tx1"/>
                </a:solidFill>
                <a:latin typeface="Arial" charset="0"/>
                <a:ea typeface="メイリオ" pitchFamily="50" charset="-128"/>
                <a:cs typeface="メイリオ" pitchFamily="50" charset="-128"/>
              </a:rPr>
              <a:t>拡大</a:t>
            </a:r>
            <a:r>
              <a:rPr kumimoji="1" lang="ja-JP" altLang="en-US"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にあわせ、トップ画面で利用できるコンテンツを利用者がメニューを</a:t>
            </a:r>
            <a:r>
              <a:rPr lang="ja-JP" altLang="en-US" sz="1200" dirty="0">
                <a:solidFill>
                  <a:srgbClr val="000000"/>
                </a:solidFill>
                <a:latin typeface="Arial" charset="0"/>
                <a:ea typeface="メイリオ" pitchFamily="50" charset="-128"/>
                <a:cs typeface="メイリオ" pitchFamily="50" charset="-128"/>
              </a:rPr>
              <a:t>切り替えて、欲しい情報が得られる仕組みに変更。</a:t>
            </a:r>
            <a:endParaRPr kumimoji="1" lang="en-US" altLang="ja-JP"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endParaRPr>
          </a:p>
        </p:txBody>
      </p:sp>
      <p:pic>
        <p:nvPicPr>
          <p:cNvPr id="3" name="図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8375" y="1860773"/>
            <a:ext cx="2039958" cy="2717820"/>
          </a:xfrm>
          <a:prstGeom prst="rect">
            <a:avLst/>
          </a:prstGeom>
          <a:ln>
            <a:solidFill>
              <a:schemeClr val="tx1"/>
            </a:solidFill>
          </a:ln>
        </p:spPr>
      </p:pic>
      <p:sp>
        <p:nvSpPr>
          <p:cNvPr id="37" name="テキスト ボックス 36"/>
          <p:cNvSpPr txBox="1"/>
          <p:nvPr/>
        </p:nvSpPr>
        <p:spPr>
          <a:xfrm>
            <a:off x="6032418" y="3663652"/>
            <a:ext cx="2050591" cy="93871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00000"/>
              </a:lnSpc>
            </a:pPr>
            <a:r>
              <a:rPr lang="ja-JP" altLang="en-US" sz="1100" dirty="0">
                <a:solidFill>
                  <a:prstClr val="black"/>
                </a:solidFill>
                <a:latin typeface="メイリオ"/>
                <a:ea typeface="メイリオ"/>
              </a:rPr>
              <a:t>通常メニューからは、「ごみ分別アプリ」や「赤ちゃんの駅</a:t>
            </a:r>
            <a:r>
              <a:rPr lang="en-US" altLang="ja-JP" sz="1100" dirty="0">
                <a:solidFill>
                  <a:prstClr val="black"/>
                </a:solidFill>
                <a:latin typeface="メイリオ"/>
                <a:ea typeface="メイリオ"/>
              </a:rPr>
              <a:t>MAP</a:t>
            </a:r>
            <a:r>
              <a:rPr lang="ja-JP" altLang="en-US" sz="1100" dirty="0">
                <a:solidFill>
                  <a:prstClr val="black"/>
                </a:solidFill>
                <a:latin typeface="メイリオ"/>
                <a:ea typeface="メイリオ"/>
              </a:rPr>
              <a:t>」、「保育施設空き情報</a:t>
            </a:r>
            <a:r>
              <a:rPr lang="en-US" altLang="ja-JP" sz="1100" dirty="0">
                <a:solidFill>
                  <a:prstClr val="black"/>
                </a:solidFill>
                <a:latin typeface="メイリオ"/>
                <a:ea typeface="メイリオ"/>
              </a:rPr>
              <a:t>MAP</a:t>
            </a:r>
            <a:r>
              <a:rPr lang="ja-JP" altLang="en-US" sz="1100" dirty="0">
                <a:solidFill>
                  <a:prstClr val="black"/>
                </a:solidFill>
                <a:latin typeface="メイリオ"/>
                <a:ea typeface="メイリオ"/>
              </a:rPr>
              <a:t>」などの、生活に役立つコンテンツが利用可能</a:t>
            </a:r>
          </a:p>
        </p:txBody>
      </p:sp>
      <p:pic>
        <p:nvPicPr>
          <p:cNvPr id="9" name="図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76347" y="3021797"/>
            <a:ext cx="2338668" cy="1572644"/>
          </a:xfrm>
          <a:prstGeom prst="rect">
            <a:avLst/>
          </a:prstGeom>
          <a:ln>
            <a:solidFill>
              <a:schemeClr val="tx1"/>
            </a:solidFill>
          </a:ln>
        </p:spPr>
      </p:pic>
      <p:sp>
        <p:nvSpPr>
          <p:cNvPr id="44" name="テキスト ボックス 43"/>
          <p:cNvSpPr txBox="1"/>
          <p:nvPr/>
        </p:nvSpPr>
        <p:spPr>
          <a:xfrm>
            <a:off x="477459" y="1633165"/>
            <a:ext cx="2051375" cy="2616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00000"/>
              </a:lnSpc>
            </a:pPr>
            <a:r>
              <a:rPr lang="ja-JP" altLang="en-US" sz="1100" b="1" dirty="0">
                <a:solidFill>
                  <a:schemeClr val="tx1">
                    <a:lumMod val="75000"/>
                    <a:lumOff val="25000"/>
                  </a:schemeClr>
                </a:solidFill>
                <a:latin typeface="メイリオ"/>
                <a:ea typeface="メイリオ"/>
              </a:rPr>
              <a:t>大阪市</a:t>
            </a:r>
            <a:r>
              <a:rPr lang="en-US" altLang="ja-JP" sz="1100" b="1" dirty="0">
                <a:solidFill>
                  <a:schemeClr val="tx1">
                    <a:lumMod val="75000"/>
                    <a:lumOff val="25000"/>
                  </a:schemeClr>
                </a:solidFill>
                <a:latin typeface="メイリオ"/>
                <a:ea typeface="メイリオ"/>
              </a:rPr>
              <a:t>LINE</a:t>
            </a:r>
            <a:r>
              <a:rPr lang="ja-JP" altLang="en-US" sz="1100" b="1" dirty="0">
                <a:solidFill>
                  <a:schemeClr val="tx1">
                    <a:lumMod val="75000"/>
                    <a:lumOff val="25000"/>
                  </a:schemeClr>
                </a:solidFill>
                <a:latin typeface="メイリオ"/>
                <a:ea typeface="メイリオ"/>
              </a:rPr>
              <a:t>公式アカウント</a:t>
            </a:r>
          </a:p>
        </p:txBody>
      </p:sp>
      <p:sp>
        <p:nvSpPr>
          <p:cNvPr id="45" name="テキスト ボックス 44"/>
          <p:cNvSpPr txBox="1"/>
          <p:nvPr/>
        </p:nvSpPr>
        <p:spPr>
          <a:xfrm>
            <a:off x="2571721" y="2768032"/>
            <a:ext cx="3369610" cy="2616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00000"/>
              </a:lnSpc>
            </a:pPr>
            <a:r>
              <a:rPr lang="ja-JP" altLang="en-US" sz="1100" b="1" dirty="0">
                <a:solidFill>
                  <a:schemeClr val="tx1">
                    <a:lumMod val="75000"/>
                    <a:lumOff val="25000"/>
                  </a:schemeClr>
                </a:solidFill>
                <a:latin typeface="メイリオ"/>
                <a:ea typeface="メイリオ"/>
              </a:rPr>
              <a:t>新型コロナウイルス感染症対策支援情報サイト</a:t>
            </a:r>
          </a:p>
        </p:txBody>
      </p:sp>
      <p:sp>
        <p:nvSpPr>
          <p:cNvPr id="46" name="テキスト ボックス 45"/>
          <p:cNvSpPr txBox="1"/>
          <p:nvPr/>
        </p:nvSpPr>
        <p:spPr>
          <a:xfrm>
            <a:off x="5932171" y="2548876"/>
            <a:ext cx="2247643" cy="2616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00000"/>
              </a:lnSpc>
            </a:pPr>
            <a:r>
              <a:rPr lang="ja-JP" altLang="en-US" sz="1100" b="1" dirty="0">
                <a:solidFill>
                  <a:schemeClr val="tx1">
                    <a:lumMod val="75000"/>
                    <a:lumOff val="25000"/>
                  </a:schemeClr>
                </a:solidFill>
                <a:latin typeface="メイリオ"/>
                <a:ea typeface="メイリオ"/>
              </a:rPr>
              <a:t>通常メニューにも切り替え可能</a:t>
            </a:r>
          </a:p>
        </p:txBody>
      </p:sp>
      <p:sp>
        <p:nvSpPr>
          <p:cNvPr id="12" name="二等辺三角形 11"/>
          <p:cNvSpPr/>
          <p:nvPr/>
        </p:nvSpPr>
        <p:spPr bwMode="auto">
          <a:xfrm rot="5400000">
            <a:off x="2716066" y="3127991"/>
            <a:ext cx="274260" cy="202186"/>
          </a:xfrm>
          <a:prstGeom prst="triangle">
            <a:avLst/>
          </a:prstGeom>
          <a:solidFill>
            <a:schemeClr val="accent3">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20" name="角丸四角形 19"/>
          <p:cNvSpPr/>
          <p:nvPr/>
        </p:nvSpPr>
        <p:spPr bwMode="auto">
          <a:xfrm>
            <a:off x="5760002" y="4924752"/>
            <a:ext cx="3929485" cy="1552766"/>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lvl="0">
              <a:defRPr/>
            </a:pPr>
            <a:r>
              <a:rPr kumimoji="1" lang="en-US" altLang="ja-JP" sz="1200" b="0" i="0" u="none" strike="noStrike" kern="1200" cap="none" spc="0" normalizeH="0" baseline="0" noProof="0" dirty="0">
                <a:ln>
                  <a:noFill/>
                </a:ln>
                <a:solidFill>
                  <a:srgbClr val="000000"/>
                </a:solidFill>
                <a:effectLst/>
                <a:uLnTx/>
                <a:uFillTx/>
                <a:latin typeface="メイリオ"/>
                <a:ea typeface="メイリオ"/>
              </a:rPr>
              <a:t>【</a:t>
            </a:r>
            <a:r>
              <a:rPr lang="ja-JP" altLang="en-US" sz="1200" dirty="0">
                <a:solidFill>
                  <a:srgbClr val="000000"/>
                </a:solidFill>
                <a:latin typeface="メイリオ"/>
                <a:ea typeface="メイリオ"/>
              </a:rPr>
              <a:t>取組効果と今後の課題</a:t>
            </a:r>
            <a:r>
              <a:rPr kumimoji="1" lang="en-US" altLang="ja-JP" sz="1200" b="0" i="0" u="none" strike="noStrike" kern="1200" cap="none" spc="0" normalizeH="0" baseline="0" noProof="0" dirty="0">
                <a:ln>
                  <a:noFill/>
                </a:ln>
                <a:solidFill>
                  <a:srgbClr val="000000"/>
                </a:solidFill>
                <a:effectLst/>
                <a:uLnTx/>
                <a:uFillTx/>
                <a:latin typeface="メイリオ"/>
                <a:ea typeface="メイリオ"/>
              </a:rPr>
              <a:t>】</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メイリオ" pitchFamily="50" charset="-128"/>
            </a:endParaRPr>
          </a:p>
          <a:p>
            <a:pPr marL="171450" marR="0" lvl="0" indent="-171450" algn="l" defTabSz="914400" rtl="0" eaLnBrk="1" fontAlgn="base" latinLnBrk="0" hangingPunct="1">
              <a:lnSpc>
                <a:spcPct val="100000"/>
              </a:lnSpc>
              <a:spcBef>
                <a:spcPct val="10000"/>
              </a:spcBef>
              <a:spcAft>
                <a:spcPct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利用者にとって利便性の高い</a:t>
            </a:r>
            <a:r>
              <a:rPr kumimoji="1" lang="en-US" altLang="ja-JP"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SNS</a:t>
            </a:r>
            <a:r>
              <a:rPr kumimoji="1" lang="ja-JP" altLang="en-US"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を活用することで、効果的な情報発信ができるようになった。</a:t>
            </a:r>
            <a:endParaRPr lang="en-US" altLang="ja-JP" sz="1200" dirty="0">
              <a:solidFill>
                <a:srgbClr val="000000"/>
              </a:solidFill>
              <a:latin typeface="Arial" charset="0"/>
              <a:ea typeface="メイリオ" pitchFamily="50" charset="-128"/>
              <a:cs typeface="メイリオ" pitchFamily="50" charset="-128"/>
            </a:endParaRPr>
          </a:p>
          <a:p>
            <a:pPr marL="171450" marR="0" lvl="0" indent="-171450" algn="l" defTabSz="914400" rtl="0" eaLnBrk="1" fontAlgn="base" latinLnBrk="0" hangingPunct="1">
              <a:lnSpc>
                <a:spcPct val="100000"/>
              </a:lnSpc>
              <a:spcBef>
                <a:spcPct val="10000"/>
              </a:spcBef>
              <a:spcAft>
                <a:spcPct val="0"/>
              </a:spcAft>
              <a:buClrTx/>
              <a:buSzTx/>
              <a:buFont typeface="Arial" panose="020B0604020202020204" pitchFamily="34" charset="0"/>
              <a:buChar char="•"/>
              <a:tabLst/>
              <a:defRPr/>
            </a:pPr>
            <a:r>
              <a:rPr lang="ja-JP" altLang="en-US" sz="1200" dirty="0">
                <a:solidFill>
                  <a:srgbClr val="000000"/>
                </a:solidFill>
                <a:latin typeface="Arial" charset="0"/>
                <a:ea typeface="メイリオ" pitchFamily="50" charset="-128"/>
                <a:cs typeface="メイリオ" pitchFamily="50" charset="-128"/>
              </a:rPr>
              <a:t>新型コロナウイルス感染症に関する注意喚起や支援情報を利用者が得やすい仕組みに変更するなど、緊急的な市民ニーズに対しても柔軟に対応することができている。</a:t>
            </a:r>
            <a:endParaRPr kumimoji="1" lang="en-US" altLang="ja-JP"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endParaRPr>
          </a:p>
        </p:txBody>
      </p:sp>
      <p:sp>
        <p:nvSpPr>
          <p:cNvPr id="4" name="テキスト ボックス 3"/>
          <p:cNvSpPr txBox="1"/>
          <p:nvPr/>
        </p:nvSpPr>
        <p:spPr>
          <a:xfrm>
            <a:off x="352537" y="1248435"/>
            <a:ext cx="2039958" cy="393954"/>
          </a:xfrm>
          <a:prstGeom prst="rect">
            <a:avLst/>
          </a:prstGeom>
          <a:noFill/>
        </p:spPr>
        <p:txBody>
          <a:bodyPr wrap="square" rtlCol="0">
            <a:spAutoFit/>
          </a:bodyPr>
          <a:lstStyle/>
          <a:p>
            <a:r>
              <a:rPr kumimoji="1" lang="en-US" altLang="ja-JP" sz="1400" dirty="0" smtClean="0"/>
              <a:t>【</a:t>
            </a:r>
            <a:r>
              <a:rPr kumimoji="1" lang="ja-JP" altLang="en-US" sz="1400" dirty="0" smtClean="0"/>
              <a:t>めざす姿</a:t>
            </a:r>
            <a:r>
              <a:rPr kumimoji="1" lang="en-US" altLang="ja-JP" sz="1400" dirty="0"/>
              <a:t>】</a:t>
            </a:r>
            <a:endParaRPr kumimoji="1" lang="ja-JP" altLang="en-US" sz="1400" dirty="0"/>
          </a:p>
        </p:txBody>
      </p:sp>
    </p:spTree>
    <p:extLst>
      <p:ext uri="{BB962C8B-B14F-4D97-AF65-F5344CB8AC3E}">
        <p14:creationId xmlns:p14="http://schemas.microsoft.com/office/powerpoint/2010/main" val="30282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66128" y="999132"/>
            <a:ext cx="9365166" cy="187025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700"/>
              </a:lnSpc>
            </a:pPr>
            <a:r>
              <a:rPr lang="en-US" altLang="ja-JP" sz="1100" dirty="0" smtClean="0">
                <a:solidFill>
                  <a:schemeClr val="tx1"/>
                </a:solidFill>
                <a:latin typeface="メイリオ"/>
                <a:ea typeface="メイリオ"/>
              </a:rPr>
              <a:t>【</a:t>
            </a:r>
            <a:r>
              <a:rPr lang="ja-JP" altLang="en-US" sz="1100" dirty="0" smtClean="0">
                <a:solidFill>
                  <a:schemeClr val="tx1"/>
                </a:solidFill>
                <a:latin typeface="メイリオ"/>
                <a:ea typeface="メイリオ"/>
              </a:rPr>
              <a:t>めざす姿</a:t>
            </a:r>
            <a:r>
              <a:rPr lang="en-US" altLang="ja-JP" sz="1100" dirty="0">
                <a:solidFill>
                  <a:schemeClr val="tx1"/>
                </a:solidFill>
                <a:latin typeface="メイリオ"/>
                <a:ea typeface="メイリオ"/>
              </a:rPr>
              <a:t>】</a:t>
            </a:r>
          </a:p>
          <a:p>
            <a:pPr marL="171450" indent="-171450">
              <a:lnSpc>
                <a:spcPts val="1700"/>
              </a:lnSpc>
              <a:buFont typeface="Arial" panose="020B0604020202020204" pitchFamily="34" charset="0"/>
              <a:buChar char="•"/>
            </a:pPr>
            <a:r>
              <a:rPr lang="ja-JP" altLang="en-US" sz="1100" dirty="0">
                <a:solidFill>
                  <a:schemeClr val="tx1"/>
                </a:solidFill>
                <a:latin typeface="メイリオ"/>
                <a:ea typeface="メイリオ"/>
              </a:rPr>
              <a:t>災害時に市民が発信する</a:t>
            </a:r>
            <a:r>
              <a:rPr lang="en-US" altLang="ja-JP" sz="1100" dirty="0">
                <a:solidFill>
                  <a:schemeClr val="tx1"/>
                </a:solidFill>
                <a:latin typeface="メイリオ"/>
                <a:ea typeface="メイリオ"/>
              </a:rPr>
              <a:t>SNS</a:t>
            </a:r>
            <a:r>
              <a:rPr lang="ja-JP" altLang="en-US" sz="1100" dirty="0">
                <a:solidFill>
                  <a:schemeClr val="tx1"/>
                </a:solidFill>
                <a:latin typeface="メイリオ"/>
                <a:ea typeface="メイリオ"/>
              </a:rPr>
              <a:t>の情報は、臨場感や即時性を持つ貴重な情報源となるため、その情報を収集・分析し活用することで、より効果的な災害対応に繋がることが期待できる。また、災害時の市民に対する情報発信手段の一つとして、より多くの市民が利用している</a:t>
            </a:r>
            <a:r>
              <a:rPr lang="en-US" altLang="ja-JP" sz="1100" dirty="0">
                <a:solidFill>
                  <a:schemeClr val="tx1"/>
                </a:solidFill>
                <a:latin typeface="メイリオ"/>
                <a:ea typeface="メイリオ"/>
              </a:rPr>
              <a:t>SNS</a:t>
            </a:r>
            <a:r>
              <a:rPr lang="ja-JP" altLang="en-US" sz="1100" dirty="0">
                <a:solidFill>
                  <a:schemeClr val="tx1"/>
                </a:solidFill>
                <a:latin typeface="メイリオ"/>
                <a:ea typeface="メイリオ"/>
              </a:rPr>
              <a:t>の活用も非常に有効な手段と考えられる。</a:t>
            </a:r>
            <a:endParaRPr lang="en-US" altLang="ja-JP" sz="1100" dirty="0">
              <a:solidFill>
                <a:schemeClr val="tx1"/>
              </a:solidFill>
              <a:latin typeface="メイリオ"/>
              <a:ea typeface="メイリオ"/>
            </a:endParaRPr>
          </a:p>
          <a:p>
            <a:pPr marL="171450" indent="-171450">
              <a:lnSpc>
                <a:spcPts val="1700"/>
              </a:lnSpc>
              <a:buFont typeface="Arial" panose="020B0604020202020204" pitchFamily="34" charset="0"/>
              <a:buChar char="•"/>
            </a:pPr>
            <a:r>
              <a:rPr lang="en-US" altLang="ja-JP" sz="1100" dirty="0">
                <a:solidFill>
                  <a:schemeClr val="tx1"/>
                </a:solidFill>
                <a:latin typeface="メイリオ"/>
                <a:ea typeface="メイリオ"/>
              </a:rPr>
              <a:t>2018</a:t>
            </a:r>
            <a:r>
              <a:rPr lang="ja-JP" altLang="en-US" sz="1100" dirty="0">
                <a:solidFill>
                  <a:schemeClr val="tx1"/>
                </a:solidFill>
                <a:latin typeface="メイリオ"/>
                <a:ea typeface="メイリオ"/>
              </a:rPr>
              <a:t>年度震災総合訓練では、実証実験として、</a:t>
            </a:r>
            <a:r>
              <a:rPr lang="en-US" altLang="ja-JP" sz="1100" dirty="0">
                <a:solidFill>
                  <a:schemeClr val="tx1"/>
                </a:solidFill>
                <a:latin typeface="メイリオ"/>
                <a:ea typeface="メイリオ"/>
              </a:rPr>
              <a:t>SNS</a:t>
            </a:r>
            <a:r>
              <a:rPr lang="ja-JP" altLang="en-US" sz="1100" dirty="0">
                <a:solidFill>
                  <a:schemeClr val="tx1"/>
                </a:solidFill>
                <a:latin typeface="メイリオ"/>
                <a:ea typeface="メイリオ"/>
              </a:rPr>
              <a:t>情報分析ツール（</a:t>
            </a:r>
            <a:r>
              <a:rPr lang="en-US" altLang="ja-JP" sz="1100" dirty="0">
                <a:solidFill>
                  <a:schemeClr val="tx1"/>
                </a:solidFill>
                <a:latin typeface="メイリオ"/>
                <a:ea typeface="メイリオ"/>
              </a:rPr>
              <a:t>D-SUMM</a:t>
            </a:r>
            <a:r>
              <a:rPr lang="ja-JP" altLang="en-US" sz="1100" dirty="0">
                <a:solidFill>
                  <a:schemeClr val="tx1"/>
                </a:solidFill>
                <a:latin typeface="メイリオ"/>
                <a:ea typeface="メイリオ"/>
              </a:rPr>
              <a:t>）による</a:t>
            </a:r>
            <a:r>
              <a:rPr lang="en-US" altLang="ja-JP" sz="1100" dirty="0">
                <a:solidFill>
                  <a:schemeClr val="tx1"/>
                </a:solidFill>
                <a:latin typeface="メイリオ"/>
                <a:ea typeface="メイリオ"/>
              </a:rPr>
              <a:t>SNS</a:t>
            </a:r>
            <a:r>
              <a:rPr lang="ja-JP" altLang="en-US" sz="1100" dirty="0">
                <a:solidFill>
                  <a:schemeClr val="tx1"/>
                </a:solidFill>
                <a:latin typeface="メイリオ"/>
                <a:ea typeface="メイリオ"/>
              </a:rPr>
              <a:t>情報の収集訓練を行ったほか、新たな</a:t>
            </a:r>
            <a:r>
              <a:rPr lang="en-US" altLang="ja-JP" sz="1100" dirty="0">
                <a:solidFill>
                  <a:schemeClr val="tx1"/>
                </a:solidFill>
                <a:latin typeface="メイリオ"/>
                <a:ea typeface="メイリオ"/>
              </a:rPr>
              <a:t>SNS</a:t>
            </a:r>
            <a:r>
              <a:rPr lang="ja-JP" altLang="en-US" sz="1100" dirty="0">
                <a:solidFill>
                  <a:schemeClr val="tx1"/>
                </a:solidFill>
                <a:latin typeface="メイリオ"/>
                <a:ea typeface="メイリオ"/>
              </a:rPr>
              <a:t>（大阪市</a:t>
            </a:r>
            <a:r>
              <a:rPr lang="en-US" altLang="ja-JP" sz="1100" dirty="0">
                <a:solidFill>
                  <a:schemeClr val="tx1"/>
                </a:solidFill>
                <a:latin typeface="メイリオ"/>
                <a:ea typeface="メイリオ"/>
              </a:rPr>
              <a:t>LINE</a:t>
            </a:r>
            <a:r>
              <a:rPr lang="ja-JP" altLang="en-US" sz="1100" dirty="0">
                <a:solidFill>
                  <a:schemeClr val="tx1"/>
                </a:solidFill>
                <a:latin typeface="メイリオ"/>
                <a:ea typeface="メイリオ"/>
              </a:rPr>
              <a:t>公式アカウント）による災害情報の発信訓練を実施した。</a:t>
            </a:r>
            <a:endParaRPr lang="en-US" altLang="ja-JP" sz="1100" dirty="0">
              <a:solidFill>
                <a:schemeClr val="tx1"/>
              </a:solidFill>
              <a:latin typeface="メイリオ"/>
              <a:ea typeface="メイリオ"/>
            </a:endParaRPr>
          </a:p>
          <a:p>
            <a:pPr marL="171450" indent="-171450">
              <a:lnSpc>
                <a:spcPts val="1700"/>
              </a:lnSpc>
              <a:buFont typeface="Arial" panose="020B0604020202020204" pitchFamily="34" charset="0"/>
              <a:buChar char="•"/>
            </a:pPr>
            <a:r>
              <a:rPr lang="en-US" altLang="ja-JP" sz="1100" dirty="0">
                <a:solidFill>
                  <a:schemeClr val="tx1"/>
                </a:solidFill>
                <a:latin typeface="メイリオ"/>
                <a:ea typeface="メイリオ"/>
              </a:rPr>
              <a:t>2019</a:t>
            </a:r>
            <a:r>
              <a:rPr lang="ja-JP" altLang="en-US" sz="1100" dirty="0">
                <a:solidFill>
                  <a:schemeClr val="tx1"/>
                </a:solidFill>
                <a:latin typeface="メイリオ"/>
                <a:ea typeface="メイリオ"/>
              </a:rPr>
              <a:t>年度以降も引き続き、市・区災害対策本部における</a:t>
            </a:r>
            <a:r>
              <a:rPr lang="en-US" altLang="ja-JP" sz="1100" dirty="0">
                <a:solidFill>
                  <a:schemeClr val="tx1"/>
                </a:solidFill>
                <a:latin typeface="メイリオ"/>
                <a:ea typeface="メイリオ"/>
              </a:rPr>
              <a:t>SNS</a:t>
            </a:r>
            <a:r>
              <a:rPr lang="ja-JP" altLang="en-US" sz="1100" dirty="0">
                <a:solidFill>
                  <a:schemeClr val="tx1"/>
                </a:solidFill>
                <a:latin typeface="メイリオ"/>
                <a:ea typeface="メイリオ"/>
              </a:rPr>
              <a:t>情報分析ツールの活用方法や、</a:t>
            </a:r>
            <a:r>
              <a:rPr lang="en-US" altLang="ja-JP" sz="1100" dirty="0">
                <a:solidFill>
                  <a:schemeClr val="tx1"/>
                </a:solidFill>
                <a:latin typeface="メイリオ"/>
                <a:ea typeface="メイリオ"/>
              </a:rPr>
              <a:t>HP</a:t>
            </a:r>
            <a:r>
              <a:rPr lang="ja-JP" altLang="en-US" sz="1100" dirty="0">
                <a:solidFill>
                  <a:schemeClr val="tx1"/>
                </a:solidFill>
                <a:latin typeface="メイリオ"/>
                <a:ea typeface="メイリオ"/>
              </a:rPr>
              <a:t>・</a:t>
            </a:r>
            <a:r>
              <a:rPr lang="en-US" altLang="ja-JP" sz="1100" dirty="0">
                <a:solidFill>
                  <a:schemeClr val="tx1"/>
                </a:solidFill>
                <a:latin typeface="メイリオ"/>
                <a:ea typeface="メイリオ"/>
              </a:rPr>
              <a:t>SNS</a:t>
            </a:r>
            <a:r>
              <a:rPr lang="ja-JP" altLang="en-US" sz="1100" dirty="0">
                <a:solidFill>
                  <a:schemeClr val="tx1"/>
                </a:solidFill>
                <a:latin typeface="メイリオ"/>
                <a:ea typeface="メイリオ"/>
              </a:rPr>
              <a:t>など、</a:t>
            </a:r>
            <a:r>
              <a:rPr lang="en-US" altLang="ja-JP" sz="1100" dirty="0">
                <a:solidFill>
                  <a:schemeClr val="tx1"/>
                </a:solidFill>
                <a:latin typeface="メイリオ"/>
                <a:ea typeface="メイリオ"/>
              </a:rPr>
              <a:t>ICT</a:t>
            </a:r>
            <a:r>
              <a:rPr lang="ja-JP" altLang="en-US" sz="1100" dirty="0">
                <a:solidFill>
                  <a:schemeClr val="tx1"/>
                </a:solidFill>
                <a:latin typeface="メイリオ"/>
                <a:ea typeface="メイリオ"/>
              </a:rPr>
              <a:t>を活用した災害時の情報発信手法について、検討と検証を進める。</a:t>
            </a:r>
            <a:endParaRPr lang="en-US" altLang="ja-JP" sz="1100" dirty="0">
              <a:solidFill>
                <a:schemeClr val="tx1"/>
              </a:solidFill>
              <a:latin typeface="メイリオ"/>
              <a:ea typeface="メイリオ"/>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dirty="0">
                <a:solidFill>
                  <a:srgbClr val="000000"/>
                </a:solidFill>
                <a:latin typeface="メイリオ" panose="020B0604030504040204" pitchFamily="50" charset="-128"/>
              </a:rPr>
              <a:pPr eaLnBrk="1" hangingPunct="1"/>
              <a:t>29</a:t>
            </a:fld>
            <a:endParaRPr kumimoji="0" lang="en-US" altLang="ja-JP" sz="1000" dirty="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a:t>防災</a:t>
            </a:r>
          </a:p>
        </p:txBody>
      </p:sp>
      <p:sp>
        <p:nvSpPr>
          <p:cNvPr id="20" name="Shape 128"/>
          <p:cNvSpPr/>
          <p:nvPr/>
        </p:nvSpPr>
        <p:spPr>
          <a:xfrm>
            <a:off x="286444" y="746775"/>
            <a:ext cx="949890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ＩＣＴを活用した災害時の情報収集・発信力の強化</a:t>
            </a:r>
            <a:endParaRPr kumimoji="0" lang="en-US" altLang="ja-JP" sz="1687" kern="0" dirty="0">
              <a:solidFill>
                <a:srgbClr val="C00000"/>
              </a:solidFill>
              <a:latin typeface="メイリオ" panose="020B0604030504040204" pitchFamily="50" charset="-128"/>
              <a:sym typeface="Helvetica Light"/>
            </a:endParaRPr>
          </a:p>
        </p:txBody>
      </p:sp>
      <p:sp>
        <p:nvSpPr>
          <p:cNvPr id="33" name="テキスト ボックス 32"/>
          <p:cNvSpPr txBox="1"/>
          <p:nvPr/>
        </p:nvSpPr>
        <p:spPr>
          <a:xfrm>
            <a:off x="8240332" y="118722"/>
            <a:ext cx="1537204" cy="393954"/>
          </a:xfrm>
          <a:prstGeom prst="rect">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レジリエンス</a:t>
            </a:r>
            <a:endParaRPr kumimoji="1" lang="ja-JP" altLang="en-US" sz="1400" dirty="0">
              <a:latin typeface="+mj-ea"/>
              <a:ea typeface="+mj-ea"/>
            </a:endParaRPr>
          </a:p>
        </p:txBody>
      </p:sp>
      <p:graphicFrame>
        <p:nvGraphicFramePr>
          <p:cNvPr id="35" name="表 34"/>
          <p:cNvGraphicFramePr>
            <a:graphicFrameLocks noGrp="1"/>
          </p:cNvGraphicFramePr>
          <p:nvPr>
            <p:extLst>
              <p:ext uri="{D42A27DB-BD31-4B8C-83A1-F6EECF244321}">
                <p14:modId xmlns:p14="http://schemas.microsoft.com/office/powerpoint/2010/main" val="2367304615"/>
              </p:ext>
            </p:extLst>
          </p:nvPr>
        </p:nvGraphicFramePr>
        <p:xfrm>
          <a:off x="593173" y="4428316"/>
          <a:ext cx="5644922" cy="774139"/>
        </p:xfrm>
        <a:graphic>
          <a:graphicData uri="http://schemas.openxmlformats.org/drawingml/2006/table">
            <a:tbl>
              <a:tblPr firstRow="1" bandRow="1"/>
              <a:tblGrid>
                <a:gridCol w="2734259">
                  <a:extLst>
                    <a:ext uri="{9D8B030D-6E8A-4147-A177-3AD203B41FA5}">
                      <a16:colId xmlns:a16="http://schemas.microsoft.com/office/drawing/2014/main" val="20000"/>
                    </a:ext>
                  </a:extLst>
                </a:gridCol>
                <a:gridCol w="1499433">
                  <a:extLst>
                    <a:ext uri="{9D8B030D-6E8A-4147-A177-3AD203B41FA5}">
                      <a16:colId xmlns:a16="http://schemas.microsoft.com/office/drawing/2014/main" val="20001"/>
                    </a:ext>
                  </a:extLst>
                </a:gridCol>
                <a:gridCol w="1411230">
                  <a:extLst>
                    <a:ext uri="{9D8B030D-6E8A-4147-A177-3AD203B41FA5}">
                      <a16:colId xmlns:a16="http://schemas.microsoft.com/office/drawing/2014/main" val="20002"/>
                    </a:ext>
                  </a:extLst>
                </a:gridCol>
              </a:tblGrid>
              <a:tr h="284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mj-ea"/>
                          <a:ea typeface="+mj-ea"/>
                          <a:cs typeface="+mn-cs"/>
                        </a:rPr>
                        <a:t>2018</a:t>
                      </a:r>
                      <a:r>
                        <a:rPr kumimoji="1" lang="ja-JP" altLang="en-US" sz="1100" b="1" kern="1200" dirty="0">
                          <a:solidFill>
                            <a:schemeClr val="bg1"/>
                          </a:solidFill>
                          <a:latin typeface="+mj-ea"/>
                          <a:ea typeface="+mj-ea"/>
                          <a:cs typeface="+mn-cs"/>
                        </a:rPr>
                        <a:t>年度</a:t>
                      </a:r>
                      <a:endParaRPr kumimoji="1" lang="ja-JP" altLang="en-US" sz="11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100" dirty="0">
                          <a:latin typeface="+mj-lt"/>
                        </a:rPr>
                        <a:t>2019</a:t>
                      </a:r>
                      <a:r>
                        <a:rPr kumimoji="1" lang="ja-JP" altLang="en-US" sz="1100" dirty="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100" b="1" dirty="0">
                          <a:solidFill>
                            <a:schemeClr val="bg1"/>
                          </a:solidFill>
                          <a:latin typeface="+mj-lt"/>
                        </a:rPr>
                        <a:t>2020</a:t>
                      </a:r>
                      <a:r>
                        <a:rPr kumimoji="1" lang="ja-JP" altLang="en-US" sz="1100" b="1" dirty="0">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89584">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36" name="ホームベース 35"/>
          <p:cNvSpPr/>
          <p:nvPr/>
        </p:nvSpPr>
        <p:spPr>
          <a:xfrm>
            <a:off x="3116858" y="4785368"/>
            <a:ext cx="3035823" cy="352417"/>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訓練実施及び手法の改善</a:t>
            </a:r>
            <a:endParaRPr lang="en-US" altLang="ja-JP" sz="1050" dirty="0">
              <a:solidFill>
                <a:srgbClr val="000000"/>
              </a:solidFill>
              <a:latin typeface="Meiryo UI" panose="020B0604030504040204" pitchFamily="50" charset="-128"/>
              <a:ea typeface="Meiryo UI" panose="020B0604030504040204" pitchFamily="50" charset="-128"/>
            </a:endParaRPr>
          </a:p>
        </p:txBody>
      </p:sp>
      <p:sp>
        <p:nvSpPr>
          <p:cNvPr id="37" name="ホームベース 36"/>
          <p:cNvSpPr/>
          <p:nvPr/>
        </p:nvSpPr>
        <p:spPr>
          <a:xfrm>
            <a:off x="640698" y="4785368"/>
            <a:ext cx="2344670" cy="352417"/>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1050" dirty="0">
                <a:solidFill>
                  <a:srgbClr val="000000"/>
                </a:solidFill>
                <a:latin typeface="Meiryo UI" panose="020B0604030504040204" pitchFamily="50" charset="-128"/>
                <a:ea typeface="Meiryo UI" panose="020B0604030504040204" pitchFamily="50" charset="-128"/>
              </a:rPr>
              <a:t>ICT</a:t>
            </a:r>
            <a:r>
              <a:rPr lang="ja-JP" altLang="en-US" sz="1050" dirty="0">
                <a:solidFill>
                  <a:srgbClr val="000000"/>
                </a:solidFill>
                <a:latin typeface="Meiryo UI" panose="020B0604030504040204" pitchFamily="50" charset="-128"/>
                <a:ea typeface="Meiryo UI" panose="020B0604030504040204" pitchFamily="50" charset="-128"/>
              </a:rPr>
              <a:t>を活用した情報収集</a:t>
            </a:r>
            <a:endParaRPr lang="en-US" altLang="ja-JP" sz="1050" dirty="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・情報発信手法の検討</a:t>
            </a:r>
          </a:p>
        </p:txBody>
      </p:sp>
      <p:sp>
        <p:nvSpPr>
          <p:cNvPr id="40" name="正方形/長方形 39"/>
          <p:cNvSpPr/>
          <p:nvPr/>
        </p:nvSpPr>
        <p:spPr>
          <a:xfrm>
            <a:off x="579835" y="4158819"/>
            <a:ext cx="1233198" cy="298095"/>
          </a:xfrm>
          <a:prstGeom prst="rect">
            <a:avLst/>
          </a:prstGeom>
        </p:spPr>
        <p:txBody>
          <a:bodyPr wrap="square">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スケジュール</a:t>
            </a:r>
            <a:r>
              <a:rPr lang="en-US" altLang="ja-JP" sz="1100" dirty="0">
                <a:solidFill>
                  <a:schemeClr val="tx1"/>
                </a:solidFill>
                <a:latin typeface="Meiryo UI" panose="020B0604030504040204" pitchFamily="50" charset="-128"/>
                <a:ea typeface="Meiryo UI" panose="020B0604030504040204" pitchFamily="50" charset="-128"/>
              </a:rPr>
              <a:t>】</a:t>
            </a:r>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382" y="2869388"/>
            <a:ext cx="5483432" cy="1315581"/>
          </a:xfrm>
          <a:prstGeom prst="rect">
            <a:avLst/>
          </a:prstGeom>
        </p:spPr>
      </p:pic>
      <p:sp>
        <p:nvSpPr>
          <p:cNvPr id="69" name="角丸四角形 68"/>
          <p:cNvSpPr/>
          <p:nvPr/>
        </p:nvSpPr>
        <p:spPr bwMode="auto">
          <a:xfrm>
            <a:off x="6469718" y="2798655"/>
            <a:ext cx="3224029" cy="2403800"/>
          </a:xfrm>
          <a:prstGeom prst="roundRect">
            <a:avLst>
              <a:gd name="adj" fmla="val 11674"/>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b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取組効果と今後の課題</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p>
          <a:p>
            <a:pPr marL="0" marR="0" lvl="0" indent="0" algn="l" defTabSz="914400" rtl="0" eaLnBrk="1" fontAlgn="base" latinLnBrk="0" hangingPunct="1">
              <a:lnSpc>
                <a:spcPct val="100000"/>
              </a:lnSpc>
              <a:spcBef>
                <a:spcPct val="10000"/>
              </a:spcBef>
              <a:spcAft>
                <a:spcPct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endParaRPr>
          </a:p>
          <a:p>
            <a:pPr marL="171450" lvl="0" indent="-171450">
              <a:lnSpc>
                <a:spcPct val="100000"/>
              </a:lnSpc>
              <a:buFont typeface="Arial" panose="020B0604020202020204" pitchFamily="34" charset="0"/>
              <a:buChar char="•"/>
              <a:defRPr/>
            </a:pP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rPr>
              <a:t>SNS</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rPr>
              <a:t>情報分析</a:t>
            </a:r>
            <a:r>
              <a:rPr lang="ja-JP" altLang="en-US" sz="1100" noProof="0" dirty="0">
                <a:solidFill>
                  <a:srgbClr val="000000"/>
                </a:solidFill>
                <a:latin typeface="メイリオ" panose="020B0604030504040204" pitchFamily="50" charset="-128"/>
                <a:ea typeface="メイリオ" panose="020B0604030504040204" pitchFamily="50" charset="-128"/>
                <a:cs typeface="メイリオ" pitchFamily="50" charset="-128"/>
              </a:rPr>
              <a:t>ツールを活用すれば整理・分類された</a:t>
            </a:r>
            <a:r>
              <a:rPr lang="en-US" altLang="ja-JP" sz="1100" noProof="0" dirty="0">
                <a:solidFill>
                  <a:srgbClr val="000000"/>
                </a:solidFill>
                <a:latin typeface="メイリオ" panose="020B0604030504040204" pitchFamily="50" charset="-128"/>
                <a:ea typeface="メイリオ" panose="020B0604030504040204" pitchFamily="50" charset="-128"/>
                <a:cs typeface="メイリオ" pitchFamily="50" charset="-128"/>
              </a:rPr>
              <a:t>SNS</a:t>
            </a:r>
            <a:r>
              <a:rPr lang="ja-JP" altLang="en-US" sz="1100" noProof="0" dirty="0">
                <a:solidFill>
                  <a:srgbClr val="000000"/>
                </a:solidFill>
                <a:latin typeface="メイリオ" panose="020B0604030504040204" pitchFamily="50" charset="-128"/>
                <a:ea typeface="メイリオ" panose="020B0604030504040204" pitchFamily="50" charset="-128"/>
                <a:cs typeface="メイリオ" pitchFamily="50" charset="-128"/>
              </a:rPr>
              <a:t>の投稿を、効率よく収集することが可能なことが確認できた。引き続き、収集した情報の市内部</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で</a:t>
            </a:r>
            <a:r>
              <a:rPr lang="ja-JP" altLang="en-US" sz="1100" noProof="0" dirty="0">
                <a:solidFill>
                  <a:srgbClr val="000000"/>
                </a:solidFill>
                <a:latin typeface="メイリオ" panose="020B0604030504040204" pitchFamily="50" charset="-128"/>
                <a:ea typeface="メイリオ" panose="020B0604030504040204" pitchFamily="50" charset="-128"/>
                <a:cs typeface="メイリオ" pitchFamily="50" charset="-128"/>
              </a:rPr>
              <a:t>の共有手段や情報の活用手法について検討と検証を進める。</a:t>
            </a:r>
            <a:endPar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endParaRPr>
          </a:p>
          <a:p>
            <a:pPr marL="171450" lvl="0" indent="-171450">
              <a:lnSpc>
                <a:spcPct val="100000"/>
              </a:lnSpc>
              <a:buFont typeface="Arial" panose="020B0604020202020204" pitchFamily="34" charset="0"/>
              <a:buChar char="•"/>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災害時に発信する情報をより多くの市民の方に届けるためには、より多くのフォロワー（友だち）を獲得することが重要となる。そのためには、平常時から魅力あるコンテンツを配信するなどの工夫が必要となる。</a:t>
            </a:r>
            <a:endPar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endParaRPr>
          </a:p>
        </p:txBody>
      </p:sp>
      <p:sp>
        <p:nvSpPr>
          <p:cNvPr id="70" name="角丸四角形 69"/>
          <p:cNvSpPr/>
          <p:nvPr/>
        </p:nvSpPr>
        <p:spPr bwMode="auto">
          <a:xfrm>
            <a:off x="640698" y="5399690"/>
            <a:ext cx="9053049" cy="1028367"/>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rPr>
              <a:t>【</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rPr>
              <a:t>取組実績</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rPr>
              <a:t>】</a:t>
            </a:r>
          </a:p>
          <a:p>
            <a:pPr marL="171450" indent="-171450">
              <a:lnSpc>
                <a:spcPts val="1200"/>
              </a:lnSpc>
              <a:spcBef>
                <a:spcPts val="600"/>
              </a:spcBef>
              <a:buFont typeface="Arial" panose="020B0604020202020204" pitchFamily="34" charset="0"/>
              <a:buChar char="•"/>
              <a:defRPr/>
            </a:pP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2018</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年度震災総合訓練（</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2019</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年１月に実施）において、</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SNS</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情報分析ツールを活用した</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SNS</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情報の収集訓練を実施</a:t>
            </a:r>
            <a:endPar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endParaRPr>
          </a:p>
          <a:p>
            <a:pPr marL="171450" indent="-171450">
              <a:lnSpc>
                <a:spcPts val="1200"/>
              </a:lnSpc>
              <a:spcBef>
                <a:spcPts val="600"/>
              </a:spcBef>
              <a:buFont typeface="Arial" panose="020B0604020202020204" pitchFamily="34" charset="0"/>
              <a:buChar char="•"/>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大阪市</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LINE</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公式アカウントを活用した災害情報の発信訓練　各年</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2</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回実施（総合防災訓練・震災総合訓練）</a:t>
            </a:r>
            <a:endPar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endParaRPr>
          </a:p>
          <a:p>
            <a:pPr>
              <a:lnSpc>
                <a:spcPts val="1200"/>
              </a:lnSpc>
              <a:spcBef>
                <a:spcPts val="600"/>
              </a:spcBef>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　（</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2018</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年</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12</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月にアカウント開設のため、</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2018</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年度は</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1</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回のみ実施）</a:t>
            </a:r>
            <a:endParaRPr lang="en-US" altLang="ja-JP" sz="100" dirty="0">
              <a:solidFill>
                <a:srgbClr val="000000"/>
              </a:solidFill>
              <a:latin typeface="メイリオ" panose="020B0604030504040204" pitchFamily="50" charset="-128"/>
              <a:ea typeface="メイリオ" panose="020B0604030504040204" pitchFamily="50" charset="-128"/>
              <a:cs typeface="メイリオ" pitchFamily="50" charset="-128"/>
            </a:endParaRPr>
          </a:p>
        </p:txBody>
      </p:sp>
      <p:sp>
        <p:nvSpPr>
          <p:cNvPr id="15" name="テキスト ボックス 14"/>
          <p:cNvSpPr txBox="1"/>
          <p:nvPr/>
        </p:nvSpPr>
        <p:spPr>
          <a:xfrm>
            <a:off x="5461946" y="129494"/>
            <a:ext cx="2649437" cy="372410"/>
          </a:xfrm>
          <a:prstGeom prst="rect">
            <a:avLst/>
          </a:prstGeom>
          <a:solidFill>
            <a:srgbClr val="A6B7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smtClean="0">
                <a:latin typeface="+mj-ea"/>
                <a:ea typeface="+mj-ea"/>
              </a:rPr>
              <a:t>オープンイノベ</a:t>
            </a:r>
            <a:r>
              <a:rPr lang="en-US" altLang="ja-JP" sz="1400" dirty="0" smtClean="0">
                <a:latin typeface="+mj-ea"/>
                <a:ea typeface="+mj-ea"/>
              </a:rPr>
              <a:t>―</a:t>
            </a:r>
            <a:r>
              <a:rPr lang="ja-JP" altLang="en-US" sz="1400" dirty="0" smtClean="0">
                <a:latin typeface="+mj-ea"/>
                <a:ea typeface="+mj-ea"/>
              </a:rPr>
              <a:t>ション</a:t>
            </a:r>
            <a:endParaRPr kumimoji="1" lang="ja-JP" altLang="en-US" sz="1400" dirty="0">
              <a:latin typeface="+mj-ea"/>
              <a:ea typeface="+mj-ea"/>
            </a:endParaRPr>
          </a:p>
        </p:txBody>
      </p:sp>
    </p:spTree>
    <p:extLst>
      <p:ext uri="{BB962C8B-B14F-4D97-AF65-F5344CB8AC3E}">
        <p14:creationId xmlns:p14="http://schemas.microsoft.com/office/powerpoint/2010/main" val="67264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69788" y="960460"/>
            <a:ext cx="9568222" cy="192052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altLang="ja-JP" sz="1100" dirty="0" smtClean="0">
                <a:solidFill>
                  <a:schemeClr val="tx1"/>
                </a:solidFill>
                <a:latin typeface="メイリオ"/>
                <a:ea typeface="メイリオ"/>
              </a:rPr>
              <a:t>【</a:t>
            </a:r>
            <a:r>
              <a:rPr lang="ja-JP" altLang="en-US" sz="1100" dirty="0" smtClean="0">
                <a:solidFill>
                  <a:schemeClr val="tx1"/>
                </a:solidFill>
                <a:latin typeface="メイリオ"/>
                <a:ea typeface="メイリオ"/>
              </a:rPr>
              <a:t>めざす姿</a:t>
            </a:r>
            <a:r>
              <a:rPr lang="en-US" altLang="ja-JP" sz="1100" dirty="0">
                <a:solidFill>
                  <a:schemeClr val="tx1"/>
                </a:solidFill>
                <a:latin typeface="メイリオ"/>
                <a:ea typeface="メイリオ"/>
              </a:rPr>
              <a:t>】</a:t>
            </a:r>
          </a:p>
          <a:p>
            <a:pPr marL="171450" indent="-171450">
              <a:lnSpc>
                <a:spcPct val="150000"/>
              </a:lnSpc>
              <a:buFont typeface="Arial" panose="020B0604020202020204" pitchFamily="34" charset="0"/>
              <a:buChar char="•"/>
            </a:pPr>
            <a:r>
              <a:rPr lang="ja-JP" altLang="en-US" sz="1100" dirty="0">
                <a:solidFill>
                  <a:schemeClr val="tx1"/>
                </a:solidFill>
                <a:latin typeface="メイリオ"/>
                <a:ea typeface="メイリオ"/>
              </a:rPr>
              <a:t>災害時には本市関係部局及び関係事業者等が保有する情報の集約・共有・伝達を円滑に行うことが不可欠であり、災害対策本部において集約した情報を速やかに関係部局や職員個人間等で共有することで、効果的かつ迅速な災害対応を行うことが期待できる。</a:t>
            </a:r>
            <a:endParaRPr lang="en-US" altLang="ja-JP" sz="1100" dirty="0">
              <a:solidFill>
                <a:schemeClr val="tx1"/>
              </a:solidFill>
              <a:latin typeface="メイリオ"/>
              <a:ea typeface="メイリオ"/>
            </a:endParaRPr>
          </a:p>
          <a:p>
            <a:pPr marL="171450" indent="-171450">
              <a:lnSpc>
                <a:spcPct val="150000"/>
              </a:lnSpc>
              <a:buFont typeface="Arial" panose="020B0604020202020204" pitchFamily="34" charset="0"/>
              <a:buChar char="•"/>
            </a:pPr>
            <a:r>
              <a:rPr lang="en-US" altLang="ja-JP" sz="1100" dirty="0">
                <a:solidFill>
                  <a:schemeClr val="tx1"/>
                </a:solidFill>
                <a:latin typeface="メイリオ"/>
                <a:ea typeface="メイリオ"/>
              </a:rPr>
              <a:t>2018</a:t>
            </a:r>
            <a:r>
              <a:rPr lang="ja-JP" altLang="en-US" sz="1100" dirty="0">
                <a:solidFill>
                  <a:schemeClr val="tx1"/>
                </a:solidFill>
                <a:latin typeface="メイリオ"/>
                <a:ea typeface="メイリオ"/>
              </a:rPr>
              <a:t>年度震災総合訓練では、災害ポータルサイトに市本部長（市長）からの指示事項や災害対策本部会議資料等を掲載、災害対策本部会議の</a:t>
            </a:r>
            <a:r>
              <a:rPr lang="en-US" altLang="ja-JP" sz="1100" dirty="0">
                <a:solidFill>
                  <a:schemeClr val="tx1"/>
                </a:solidFill>
                <a:latin typeface="メイリオ"/>
                <a:ea typeface="メイリオ"/>
              </a:rPr>
              <a:t>Web</a:t>
            </a:r>
            <a:r>
              <a:rPr lang="ja-JP" altLang="en-US" sz="1100" dirty="0">
                <a:solidFill>
                  <a:schemeClr val="tx1"/>
                </a:solidFill>
                <a:latin typeface="メイリオ"/>
                <a:ea typeface="メイリオ"/>
              </a:rPr>
              <a:t>会議配信、市長</a:t>
            </a:r>
            <a:r>
              <a:rPr lang="en-US" altLang="ja-JP" sz="1100" dirty="0">
                <a:solidFill>
                  <a:schemeClr val="tx1"/>
                </a:solidFill>
                <a:latin typeface="メイリオ"/>
                <a:ea typeface="メイリオ"/>
              </a:rPr>
              <a:t>‐</a:t>
            </a:r>
            <a:r>
              <a:rPr lang="ja-JP" altLang="en-US" sz="1100" dirty="0">
                <a:solidFill>
                  <a:schemeClr val="tx1"/>
                </a:solidFill>
                <a:latin typeface="メイリオ"/>
                <a:ea typeface="メイリオ"/>
              </a:rPr>
              <a:t>所属長間におけるリアルタイムの情報伝達ツールとして、</a:t>
            </a:r>
            <a:r>
              <a:rPr lang="en-US" altLang="ja-JP" sz="1100" dirty="0">
                <a:solidFill>
                  <a:schemeClr val="tx1"/>
                </a:solidFill>
                <a:latin typeface="メイリオ"/>
                <a:ea typeface="メイリオ"/>
              </a:rPr>
              <a:t>LINE WORKS</a:t>
            </a:r>
            <a:r>
              <a:rPr lang="ja-JP" altLang="en-US" sz="1100" dirty="0">
                <a:solidFill>
                  <a:schemeClr val="tx1"/>
                </a:solidFill>
                <a:latin typeface="メイリオ"/>
                <a:ea typeface="メイリオ"/>
              </a:rPr>
              <a:t>を活用した訓練を実施した。</a:t>
            </a:r>
            <a:endParaRPr lang="en-US" altLang="ja-JP" sz="1100" dirty="0">
              <a:solidFill>
                <a:schemeClr val="tx1"/>
              </a:solidFill>
              <a:latin typeface="メイリオ"/>
              <a:ea typeface="メイリオ"/>
            </a:endParaRPr>
          </a:p>
          <a:p>
            <a:pPr marL="171450" indent="-171450">
              <a:lnSpc>
                <a:spcPct val="150000"/>
              </a:lnSpc>
              <a:buFont typeface="Arial" panose="020B0604020202020204" pitchFamily="34" charset="0"/>
              <a:buChar char="•"/>
            </a:pPr>
            <a:r>
              <a:rPr lang="en-US" altLang="ja-JP" sz="1100" dirty="0">
                <a:solidFill>
                  <a:schemeClr val="tx1"/>
                </a:solidFill>
                <a:latin typeface="メイリオ"/>
                <a:ea typeface="メイリオ"/>
              </a:rPr>
              <a:t>2019</a:t>
            </a:r>
            <a:r>
              <a:rPr lang="ja-JP" altLang="en-US" sz="1100" dirty="0">
                <a:solidFill>
                  <a:schemeClr val="tx1"/>
                </a:solidFill>
                <a:latin typeface="メイリオ"/>
                <a:ea typeface="メイリオ"/>
              </a:rPr>
              <a:t>年度以降は、新たな取組として、</a:t>
            </a:r>
            <a:r>
              <a:rPr lang="en-US" altLang="ja-JP" sz="1100" dirty="0">
                <a:solidFill>
                  <a:schemeClr val="tx1"/>
                </a:solidFill>
                <a:latin typeface="メイリオ"/>
                <a:ea typeface="メイリオ"/>
              </a:rPr>
              <a:t>BYOD</a:t>
            </a:r>
            <a:r>
              <a:rPr lang="ja-JP" altLang="en-US" sz="1100" dirty="0">
                <a:solidFill>
                  <a:schemeClr val="tx1"/>
                </a:solidFill>
                <a:latin typeface="メイリオ"/>
                <a:ea typeface="メイリオ"/>
              </a:rPr>
              <a:t>を活用した写真による被害状況報告、「大阪市</a:t>
            </a:r>
            <a:r>
              <a:rPr lang="en-US" altLang="ja-JP" sz="1100" dirty="0">
                <a:solidFill>
                  <a:schemeClr val="tx1"/>
                </a:solidFill>
                <a:latin typeface="メイリオ"/>
                <a:ea typeface="メイリオ"/>
              </a:rPr>
              <a:t>LINE</a:t>
            </a:r>
            <a:r>
              <a:rPr lang="ja-JP" altLang="en-US" sz="1100" dirty="0">
                <a:solidFill>
                  <a:schemeClr val="tx1"/>
                </a:solidFill>
                <a:latin typeface="メイリオ"/>
                <a:ea typeface="メイリオ"/>
              </a:rPr>
              <a:t>公式アカウント」を活用した地域との情報共有について、それぞれモデル区と連携しながら検証を進めていく。</a:t>
            </a:r>
          </a:p>
        </p:txBody>
      </p:sp>
      <p:sp>
        <p:nvSpPr>
          <p:cNvPr id="8195" name="Rectangle 2"/>
          <p:cNvSpPr>
            <a:spLocks noGrp="1" noChangeArrowheads="1"/>
          </p:cNvSpPr>
          <p:nvPr>
            <p:ph type="title"/>
          </p:nvPr>
        </p:nvSpPr>
        <p:spPr>
          <a:noFill/>
        </p:spPr>
        <p:txBody>
          <a:bodyPr anchor="ctr"/>
          <a:lstStyle/>
          <a:p>
            <a:pPr eaLnBrk="1" hangingPunct="1"/>
            <a:r>
              <a:rPr lang="ja-JP" altLang="en-US"/>
              <a:t>防災</a:t>
            </a:r>
          </a:p>
        </p:txBody>
      </p:sp>
      <p:sp>
        <p:nvSpPr>
          <p:cNvPr id="20" name="Shape 128"/>
          <p:cNvSpPr/>
          <p:nvPr/>
        </p:nvSpPr>
        <p:spPr>
          <a:xfrm>
            <a:off x="269788" y="733552"/>
            <a:ext cx="949890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災害時におけるＩＣＴを活用した情報共有手法を強化</a:t>
            </a:r>
            <a:endParaRPr kumimoji="0" lang="en-US" altLang="ja-JP" sz="1687" kern="0" dirty="0">
              <a:solidFill>
                <a:srgbClr val="C00000"/>
              </a:solidFill>
              <a:latin typeface="メイリオ" panose="020B0604030504040204" pitchFamily="50" charset="-128"/>
              <a:sym typeface="Helvetica Light"/>
            </a:endParaRPr>
          </a:p>
        </p:txBody>
      </p:sp>
      <p:graphicFrame>
        <p:nvGraphicFramePr>
          <p:cNvPr id="29" name="表 28"/>
          <p:cNvGraphicFramePr>
            <a:graphicFrameLocks noGrp="1"/>
          </p:cNvGraphicFramePr>
          <p:nvPr>
            <p:extLst>
              <p:ext uri="{D42A27DB-BD31-4B8C-83A1-F6EECF244321}">
                <p14:modId xmlns:p14="http://schemas.microsoft.com/office/powerpoint/2010/main" val="311680856"/>
              </p:ext>
            </p:extLst>
          </p:nvPr>
        </p:nvGraphicFramePr>
        <p:xfrm>
          <a:off x="553747" y="4476734"/>
          <a:ext cx="5856678" cy="737421"/>
        </p:xfrm>
        <a:graphic>
          <a:graphicData uri="http://schemas.openxmlformats.org/drawingml/2006/table">
            <a:tbl>
              <a:tblPr firstRow="1" bandRow="1"/>
              <a:tblGrid>
                <a:gridCol w="1952226">
                  <a:extLst>
                    <a:ext uri="{9D8B030D-6E8A-4147-A177-3AD203B41FA5}">
                      <a16:colId xmlns:a16="http://schemas.microsoft.com/office/drawing/2014/main" val="20000"/>
                    </a:ext>
                  </a:extLst>
                </a:gridCol>
                <a:gridCol w="1952226">
                  <a:extLst>
                    <a:ext uri="{9D8B030D-6E8A-4147-A177-3AD203B41FA5}">
                      <a16:colId xmlns:a16="http://schemas.microsoft.com/office/drawing/2014/main" val="20001"/>
                    </a:ext>
                  </a:extLst>
                </a:gridCol>
                <a:gridCol w="1952226">
                  <a:extLst>
                    <a:ext uri="{9D8B030D-6E8A-4147-A177-3AD203B41FA5}">
                      <a16:colId xmlns:a16="http://schemas.microsoft.com/office/drawing/2014/main" val="20002"/>
                    </a:ext>
                  </a:extLst>
                </a:gridCol>
              </a:tblGrid>
              <a:tr h="225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mj-ea"/>
                          <a:ea typeface="+mj-ea"/>
                          <a:cs typeface="+mn-cs"/>
                        </a:rPr>
                        <a:t>2018</a:t>
                      </a:r>
                      <a:r>
                        <a:rPr kumimoji="1" lang="ja-JP" altLang="en-US" sz="1100" b="1" kern="1200" dirty="0">
                          <a:solidFill>
                            <a:schemeClr val="bg1"/>
                          </a:solidFill>
                          <a:latin typeface="+mj-ea"/>
                          <a:ea typeface="+mj-ea"/>
                          <a:cs typeface="+mn-cs"/>
                        </a:rPr>
                        <a:t>年度</a:t>
                      </a:r>
                      <a:endParaRPr kumimoji="1" lang="ja-JP" altLang="en-US" sz="11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100" dirty="0">
                          <a:latin typeface="+mj-lt"/>
                        </a:rPr>
                        <a:t>2019</a:t>
                      </a:r>
                      <a:r>
                        <a:rPr kumimoji="1" lang="ja-JP" altLang="en-US" sz="1100" dirty="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100" b="1" dirty="0">
                          <a:solidFill>
                            <a:schemeClr val="bg1"/>
                          </a:solidFill>
                          <a:latin typeface="+mj-lt"/>
                        </a:rPr>
                        <a:t>2020</a:t>
                      </a:r>
                      <a:r>
                        <a:rPr kumimoji="1" lang="ja-JP" altLang="en-US" sz="1100" b="1" dirty="0">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78341">
                <a:tc>
                  <a:txBody>
                    <a:bodyPr/>
                    <a:lstStyle/>
                    <a:p>
                      <a:endParaRPr kumimoji="1" lang="ja-JP" altLang="en-US" sz="1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1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36" name="正方形/長方形 35"/>
          <p:cNvSpPr/>
          <p:nvPr/>
        </p:nvSpPr>
        <p:spPr>
          <a:xfrm>
            <a:off x="553747" y="4176276"/>
            <a:ext cx="1075143"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40" name="テキスト ボックス 39"/>
          <p:cNvSpPr txBox="1"/>
          <p:nvPr/>
        </p:nvSpPr>
        <p:spPr>
          <a:xfrm>
            <a:off x="8240332" y="118722"/>
            <a:ext cx="1537204" cy="393954"/>
          </a:xfrm>
          <a:prstGeom prst="rect">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a:latin typeface="+mj-ea"/>
                <a:ea typeface="+mj-ea"/>
              </a:rPr>
              <a:t>レジリエンス</a:t>
            </a:r>
            <a:endParaRPr kumimoji="1" lang="ja-JP" altLang="en-US" sz="1400">
              <a:latin typeface="+mj-ea"/>
              <a:ea typeface="+mj-ea"/>
            </a:endParaRPr>
          </a:p>
        </p:txBody>
      </p:sp>
      <p:sp>
        <p:nvSpPr>
          <p:cNvPr id="52" name="スライド番号プレースホルダー 4"/>
          <p:cNvSpPr txBox="1">
            <a:spLocks/>
          </p:cNvSpPr>
          <p:nvPr/>
        </p:nvSpPr>
        <p:spPr bwMode="auto">
          <a:xfrm>
            <a:off x="7492166" y="667702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smtClean="0">
                <a:solidFill>
                  <a:schemeClr val="tx1"/>
                </a:solidFill>
                <a:latin typeface="メイリオ" panose="020B0604030504040204" pitchFamily="50" charset="-128"/>
              </a:rPr>
              <a:pPr eaLnBrk="1" hangingPunct="1"/>
              <a:t>30</a:t>
            </a:fld>
            <a:endParaRPr kumimoji="0" lang="en-US" altLang="ja-JP" sz="1000">
              <a:solidFill>
                <a:schemeClr val="tx1"/>
              </a:solidFill>
              <a:latin typeface="メイリオ" panose="020B0604030504040204" pitchFamily="50" charset="-128"/>
            </a:endParaRPr>
          </a:p>
        </p:txBody>
      </p:sp>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954" y="2852192"/>
            <a:ext cx="4847368" cy="1396589"/>
          </a:xfrm>
          <a:prstGeom prst="rect">
            <a:avLst/>
          </a:prstGeom>
        </p:spPr>
      </p:pic>
      <p:sp>
        <p:nvSpPr>
          <p:cNvPr id="67" name="角丸四角形 66"/>
          <p:cNvSpPr/>
          <p:nvPr/>
        </p:nvSpPr>
        <p:spPr bwMode="auto">
          <a:xfrm>
            <a:off x="6691507" y="2788393"/>
            <a:ext cx="2980813" cy="2204990"/>
          </a:xfrm>
          <a:prstGeom prst="roundRect">
            <a:avLst>
              <a:gd name="adj" fmla="val 11674"/>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b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取組効果と今後の課題</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b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b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endParaRPr>
          </a:p>
          <a:p>
            <a:pPr marL="171450" lvl="0" indent="-171450">
              <a:lnSpc>
                <a:spcPct val="100000"/>
              </a:lnSpc>
              <a:buFont typeface="Arial" panose="020B0604020202020204" pitchFamily="34" charset="0"/>
              <a:buChar char="•"/>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rPr>
              <a:t>災害対策本部会議の</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rPr>
              <a:t>Web</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rPr>
              <a:t>会議配信や</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rPr>
              <a:t>LINE</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 </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WORKS</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を活用したリアルタイムの情報共有など、災害対応において</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ICT</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を活用した様々な取組が進んでいる。</a:t>
            </a:r>
            <a:endPar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endParaRPr>
          </a:p>
          <a:p>
            <a:pPr marL="171450" lvl="0" indent="-171450">
              <a:lnSpc>
                <a:spcPct val="100000"/>
              </a:lnSpc>
              <a:buFont typeface="Arial" panose="020B0604020202020204" pitchFamily="34" charset="0"/>
              <a:buChar char="•"/>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災害時に迅速に各ツール等を活用するためには、日常的に操作に慣れているツールを活用することが重要となるため、平常時から繰り返し訓練を積み重ねていく必要がある。</a:t>
            </a:r>
            <a:endPar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endParaRPr>
          </a:p>
        </p:txBody>
      </p:sp>
      <p:sp>
        <p:nvSpPr>
          <p:cNvPr id="68" name="角丸四角形 67"/>
          <p:cNvSpPr/>
          <p:nvPr/>
        </p:nvSpPr>
        <p:spPr bwMode="auto">
          <a:xfrm>
            <a:off x="612984" y="5358903"/>
            <a:ext cx="9059336" cy="1198626"/>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取組実績</a:t>
            </a:r>
            <a:r>
              <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a:t>
            </a:r>
          </a:p>
          <a:p>
            <a:pPr marL="171450" indent="-171450">
              <a:lnSpc>
                <a:spcPts val="1200"/>
              </a:lnSpc>
              <a:spcBef>
                <a:spcPts val="600"/>
              </a:spcBef>
              <a:buFont typeface="Arial" panose="020B0604020202020204" pitchFamily="34" charset="0"/>
              <a:buChar char="•"/>
              <a:defRPr/>
            </a:pPr>
            <a:r>
              <a:rPr lang="ja-JP" altLang="en-US" sz="1100" dirty="0">
                <a:solidFill>
                  <a:schemeClr val="tx1"/>
                </a:solidFill>
                <a:latin typeface="メイリオ" panose="020B0604030504040204" pitchFamily="50" charset="-128"/>
                <a:ea typeface="メイリオ" panose="020B0604030504040204" pitchFamily="50" charset="-128"/>
              </a:rPr>
              <a:t>市長</a:t>
            </a:r>
            <a:r>
              <a:rPr lang="en-US" altLang="ja-JP" sz="11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所属長間におけるリアルタイムの情報伝達ツールとして、</a:t>
            </a:r>
            <a:r>
              <a:rPr lang="en-US" altLang="ja-JP" sz="1100" dirty="0">
                <a:solidFill>
                  <a:schemeClr val="tx1"/>
                </a:solidFill>
                <a:latin typeface="メイリオ" panose="020B0604030504040204" pitchFamily="50" charset="-128"/>
                <a:ea typeface="メイリオ" panose="020B0604030504040204" pitchFamily="50" charset="-128"/>
              </a:rPr>
              <a:t>2018</a:t>
            </a:r>
            <a:r>
              <a:rPr lang="ja-JP" altLang="en-US" sz="1100" dirty="0">
                <a:solidFill>
                  <a:schemeClr val="tx1"/>
                </a:solidFill>
                <a:latin typeface="メイリオ" panose="020B0604030504040204" pitchFamily="50" charset="-128"/>
                <a:ea typeface="メイリオ" panose="020B0604030504040204" pitchFamily="50" charset="-128"/>
              </a:rPr>
              <a:t>年</a:t>
            </a:r>
            <a:r>
              <a:rPr lang="en-US" altLang="ja-JP" sz="1100" dirty="0">
                <a:solidFill>
                  <a:schemeClr val="tx1"/>
                </a:solidFill>
                <a:latin typeface="メイリオ" panose="020B0604030504040204" pitchFamily="50" charset="-128"/>
                <a:ea typeface="メイリオ" panose="020B0604030504040204" pitchFamily="50" charset="-128"/>
              </a:rPr>
              <a:t>12</a:t>
            </a:r>
            <a:r>
              <a:rPr lang="ja-JP" altLang="en-US" sz="1100" dirty="0">
                <a:solidFill>
                  <a:schemeClr val="tx1"/>
                </a:solidFill>
                <a:latin typeface="メイリオ" panose="020B0604030504040204" pitchFamily="50" charset="-128"/>
                <a:ea typeface="メイリオ" panose="020B0604030504040204" pitchFamily="50" charset="-128"/>
              </a:rPr>
              <a:t>月に</a:t>
            </a:r>
            <a:r>
              <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LINE WORKS</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を導入し、以降、</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震災総合訓練</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itchFamily="50" charset="-128"/>
              </a:rPr>
              <a:t>や新型</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コロナウイルス感染症に関する対応等において活用中。</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171450" indent="-171450">
              <a:lnSpc>
                <a:spcPts val="1200"/>
              </a:lnSpc>
              <a:spcBef>
                <a:spcPts val="600"/>
              </a:spcBef>
              <a:buFont typeface="Arial" panose="020B0604020202020204" pitchFamily="34" charset="0"/>
              <a:buChar char="•"/>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職員間の情報共有訓練実施回数　　</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2018</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2020</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年度　各年</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回実施（総合防災訓練・震災総合訓練）</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171450" indent="-171450">
              <a:lnSpc>
                <a:spcPts val="1200"/>
              </a:lnSpc>
              <a:spcBef>
                <a:spcPts val="600"/>
              </a:spcBef>
              <a:buFont typeface="Arial" panose="020B0604020202020204" pitchFamily="34" charset="0"/>
              <a:buChar char="•"/>
              <a:defRPr/>
            </a:pPr>
            <a:r>
              <a:rPr lang="ja-JP" altLang="en-US" sz="1100" dirty="0">
                <a:solidFill>
                  <a:schemeClr val="tx1"/>
                </a:solidFill>
                <a:latin typeface="メイリオ"/>
                <a:ea typeface="メイリオ"/>
                <a:cs typeface="メイリオ" pitchFamily="50" charset="-128"/>
              </a:rPr>
              <a:t>地域との情報共有訓練実施回数　　</a:t>
            </a:r>
            <a:r>
              <a:rPr lang="en-US" altLang="ja-JP" sz="1100" dirty="0">
                <a:solidFill>
                  <a:schemeClr val="tx1"/>
                </a:solidFill>
                <a:latin typeface="メイリオ"/>
                <a:ea typeface="メイリオ"/>
                <a:cs typeface="メイリオ" pitchFamily="50" charset="-128"/>
              </a:rPr>
              <a:t>2019</a:t>
            </a:r>
            <a:r>
              <a:rPr lang="ja-JP" altLang="en-US" sz="1100" dirty="0">
                <a:solidFill>
                  <a:schemeClr val="tx1"/>
                </a:solidFill>
                <a:latin typeface="メイリオ"/>
                <a:ea typeface="メイリオ"/>
                <a:cs typeface="メイリオ" pitchFamily="50" charset="-128"/>
              </a:rPr>
              <a:t>年度　</a:t>
            </a:r>
            <a:r>
              <a:rPr lang="en-US" altLang="ja-JP" sz="1100" dirty="0">
                <a:solidFill>
                  <a:schemeClr val="tx1"/>
                </a:solidFill>
                <a:latin typeface="メイリオ"/>
                <a:ea typeface="メイリオ"/>
                <a:cs typeface="メイリオ" pitchFamily="50" charset="-128"/>
              </a:rPr>
              <a:t>2</a:t>
            </a:r>
            <a:r>
              <a:rPr lang="ja-JP" altLang="en-US" sz="1100" dirty="0">
                <a:solidFill>
                  <a:schemeClr val="tx1"/>
                </a:solidFill>
                <a:latin typeface="メイリオ"/>
                <a:ea typeface="メイリオ"/>
                <a:cs typeface="メイリオ" pitchFamily="50" charset="-128"/>
              </a:rPr>
              <a:t>区役所で実施　　</a:t>
            </a:r>
            <a:r>
              <a:rPr lang="en-US" altLang="ja-JP" sz="1100" dirty="0">
                <a:solidFill>
                  <a:schemeClr val="tx1"/>
                </a:solidFill>
                <a:latin typeface="メイリオ"/>
                <a:ea typeface="メイリオ"/>
                <a:cs typeface="メイリオ" pitchFamily="50" charset="-128"/>
              </a:rPr>
              <a:t>2020</a:t>
            </a:r>
            <a:r>
              <a:rPr lang="ja-JP" altLang="en-US" sz="1100" dirty="0">
                <a:solidFill>
                  <a:schemeClr val="tx1"/>
                </a:solidFill>
                <a:latin typeface="メイリオ"/>
                <a:ea typeface="メイリオ"/>
                <a:cs typeface="メイリオ" pitchFamily="50" charset="-128"/>
              </a:rPr>
              <a:t>年度　2区役所で実施</a:t>
            </a:r>
            <a:endParaRPr lang="en-US" altLang="ja-JP" sz="100" dirty="0">
              <a:solidFill>
                <a:schemeClr val="tx1"/>
              </a:solidFill>
              <a:latin typeface="メイリオ"/>
              <a:ea typeface="メイリオ"/>
              <a:cs typeface="メイリオ" pitchFamily="50" charset="-128"/>
            </a:endParaRPr>
          </a:p>
        </p:txBody>
      </p:sp>
      <p:sp>
        <p:nvSpPr>
          <p:cNvPr id="14" name="ホームベース 13"/>
          <p:cNvSpPr/>
          <p:nvPr/>
        </p:nvSpPr>
        <p:spPr>
          <a:xfrm>
            <a:off x="2356396" y="4840045"/>
            <a:ext cx="3980395" cy="277547"/>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900">
                <a:solidFill>
                  <a:srgbClr val="000000"/>
                </a:solidFill>
                <a:latin typeface="Meiryo UI" panose="020B0604030504040204" pitchFamily="50" charset="-128"/>
                <a:ea typeface="Meiryo UI" panose="020B0604030504040204" pitchFamily="50" charset="-128"/>
              </a:rPr>
              <a:t>訓練実施及び手法の改善</a:t>
            </a:r>
            <a:endParaRPr lang="en-US" altLang="ja-JP" sz="900">
              <a:solidFill>
                <a:srgbClr val="000000"/>
              </a:solidFill>
              <a:latin typeface="Meiryo UI" panose="020B0604030504040204" pitchFamily="50" charset="-128"/>
              <a:ea typeface="Meiryo UI" panose="020B0604030504040204" pitchFamily="50" charset="-128"/>
            </a:endParaRPr>
          </a:p>
        </p:txBody>
      </p:sp>
      <p:sp>
        <p:nvSpPr>
          <p:cNvPr id="15" name="ホームベース 14"/>
          <p:cNvSpPr/>
          <p:nvPr/>
        </p:nvSpPr>
        <p:spPr>
          <a:xfrm>
            <a:off x="612984" y="4836443"/>
            <a:ext cx="1695537" cy="281149"/>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800" dirty="0">
                <a:solidFill>
                  <a:srgbClr val="000000"/>
                </a:solidFill>
                <a:latin typeface="Meiryo UI" panose="020B0604030504040204" pitchFamily="50" charset="-128"/>
                <a:ea typeface="Meiryo UI" panose="020B0604030504040204" pitchFamily="50" charset="-128"/>
              </a:rPr>
              <a:t>ICT</a:t>
            </a:r>
            <a:r>
              <a:rPr lang="ja-JP" altLang="en-US" sz="800" dirty="0">
                <a:solidFill>
                  <a:srgbClr val="000000"/>
                </a:solidFill>
                <a:latin typeface="Meiryo UI" panose="020B0604030504040204" pitchFamily="50" charset="-128"/>
                <a:ea typeface="Meiryo UI" panose="020B0604030504040204" pitchFamily="50" charset="-128"/>
              </a:rPr>
              <a:t>を活用した情報共有</a:t>
            </a:r>
            <a:endParaRPr lang="en-US" altLang="ja-JP" sz="800" dirty="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800" dirty="0">
                <a:solidFill>
                  <a:srgbClr val="000000"/>
                </a:solidFill>
                <a:latin typeface="Meiryo UI" panose="020B0604030504040204" pitchFamily="50" charset="-128"/>
                <a:ea typeface="Meiryo UI" panose="020B0604030504040204" pitchFamily="50" charset="-128"/>
              </a:rPr>
              <a:t>手法の検討</a:t>
            </a:r>
          </a:p>
        </p:txBody>
      </p:sp>
      <p:sp>
        <p:nvSpPr>
          <p:cNvPr id="16" name="テキスト ボックス 15"/>
          <p:cNvSpPr txBox="1"/>
          <p:nvPr/>
        </p:nvSpPr>
        <p:spPr>
          <a:xfrm>
            <a:off x="5461946" y="129494"/>
            <a:ext cx="2649437" cy="372410"/>
          </a:xfrm>
          <a:prstGeom prst="rect">
            <a:avLst/>
          </a:prstGeom>
          <a:solidFill>
            <a:srgbClr val="A6B7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smtClean="0">
                <a:latin typeface="+mj-ea"/>
                <a:ea typeface="+mj-ea"/>
              </a:rPr>
              <a:t>オープンイノベ</a:t>
            </a:r>
            <a:r>
              <a:rPr lang="en-US" altLang="ja-JP" sz="1400" dirty="0" smtClean="0">
                <a:latin typeface="+mj-ea"/>
                <a:ea typeface="+mj-ea"/>
              </a:rPr>
              <a:t>―</a:t>
            </a:r>
            <a:r>
              <a:rPr lang="ja-JP" altLang="en-US" sz="1400" dirty="0" smtClean="0">
                <a:latin typeface="+mj-ea"/>
                <a:ea typeface="+mj-ea"/>
              </a:rPr>
              <a:t>ション</a:t>
            </a:r>
            <a:endParaRPr kumimoji="1" lang="ja-JP" altLang="en-US" sz="1400" dirty="0">
              <a:latin typeface="+mj-ea"/>
              <a:ea typeface="+mj-ea"/>
            </a:endParaRPr>
          </a:p>
        </p:txBody>
      </p:sp>
    </p:spTree>
    <p:extLst>
      <p:ext uri="{BB962C8B-B14F-4D97-AF65-F5344CB8AC3E}">
        <p14:creationId xmlns:p14="http://schemas.microsoft.com/office/powerpoint/2010/main" val="240892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角丸四角形 101"/>
          <p:cNvSpPr/>
          <p:nvPr/>
        </p:nvSpPr>
        <p:spPr bwMode="auto">
          <a:xfrm>
            <a:off x="237563" y="2975567"/>
            <a:ext cx="4633364" cy="1757077"/>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取組実績</a:t>
            </a:r>
            <a:r>
              <a:rPr lang="en-US" altLang="ja-JP" sz="1200" dirty="0">
                <a:solidFill>
                  <a:schemeClr val="tx1"/>
                </a:solidFill>
                <a:latin typeface="メイリオ" panose="020B0604030504040204" pitchFamily="50" charset="-128"/>
                <a:ea typeface="メイリオ" panose="020B0604030504040204" pitchFamily="50" charset="-128"/>
              </a:rPr>
              <a:t>】</a:t>
            </a:r>
          </a:p>
          <a:p>
            <a:pPr marL="171450" indent="-171450">
              <a:buFont typeface="Arial" panose="020B0604020202020204" pitchFamily="34" charset="0"/>
              <a:buChar char="•"/>
            </a:pPr>
            <a:r>
              <a:rPr lang="en-US" altLang="ja-JP" sz="1200" dirty="0">
                <a:solidFill>
                  <a:schemeClr val="tx1"/>
                </a:solidFill>
                <a:latin typeface="メイリオ" panose="020B0604030504040204" pitchFamily="50" charset="-128"/>
                <a:ea typeface="メイリオ" panose="020B0604030504040204" pitchFamily="50" charset="-128"/>
              </a:rPr>
              <a:t>2017</a:t>
            </a:r>
            <a:r>
              <a:rPr lang="ja-JP" altLang="en-US" sz="1200" dirty="0">
                <a:solidFill>
                  <a:schemeClr val="tx1"/>
                </a:solidFill>
                <a:latin typeface="メイリオ" panose="020B0604030504040204" pitchFamily="50" charset="-128"/>
                <a:ea typeface="メイリオ" panose="020B0604030504040204" pitchFamily="50" charset="-128"/>
              </a:rPr>
              <a:t>年度に浪速区全域において、スマートフォンアプリを利用した地域の見守りサービスに関する実証実験を開始。</a:t>
            </a:r>
            <a:endParaRPr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en-US" altLang="ja-JP" sz="1200" dirty="0">
                <a:solidFill>
                  <a:schemeClr val="tx1"/>
                </a:solidFill>
                <a:latin typeface="メイリオ" panose="020B0604030504040204" pitchFamily="50" charset="-128"/>
                <a:ea typeface="メイリオ" panose="020B0604030504040204" pitchFamily="50" charset="-128"/>
              </a:rPr>
              <a:t>2018</a:t>
            </a:r>
            <a:r>
              <a:rPr lang="ja-JP" altLang="en-US" sz="1200" dirty="0">
                <a:solidFill>
                  <a:schemeClr val="tx1"/>
                </a:solidFill>
                <a:latin typeface="メイリオ" panose="020B0604030504040204" pitchFamily="50" charset="-128"/>
                <a:ea typeface="メイリオ" panose="020B0604030504040204" pitchFamily="50" charset="-128"/>
              </a:rPr>
              <a:t>年度より浪速区の防犯施策の一環として同サービスを本格実施したが、運用費の負担など課題もあり利用者数</a:t>
            </a:r>
            <a:r>
              <a:rPr lang="ja-JP" altLang="en-US" sz="1200" dirty="0" smtClean="0">
                <a:solidFill>
                  <a:schemeClr val="tx1"/>
                </a:solidFill>
                <a:latin typeface="メイリオ" panose="020B0604030504040204" pitchFamily="50" charset="-128"/>
                <a:ea typeface="メイリオ" panose="020B0604030504040204" pitchFamily="50" charset="-128"/>
              </a:rPr>
              <a:t>が基準を下回った</a:t>
            </a:r>
            <a:r>
              <a:rPr lang="ja-JP" altLang="en-US" sz="1200" smtClean="0">
                <a:solidFill>
                  <a:schemeClr val="tx1"/>
                </a:solidFill>
                <a:latin typeface="メイリオ" panose="020B0604030504040204" pitchFamily="50" charset="-128"/>
                <a:ea typeface="メイリオ" panose="020B0604030504040204" pitchFamily="50" charset="-128"/>
              </a:rPr>
              <a:t>ため、</a:t>
            </a:r>
            <a:r>
              <a:rPr lang="en-US" altLang="ja-JP" sz="1200" smtClean="0">
                <a:solidFill>
                  <a:schemeClr val="tx1"/>
                </a:solidFill>
                <a:latin typeface="メイリオ" panose="020B0604030504040204" pitchFamily="50" charset="-128"/>
                <a:ea typeface="メイリオ" panose="020B0604030504040204" pitchFamily="50" charset="-128"/>
              </a:rPr>
              <a:t>2019</a:t>
            </a:r>
            <a:r>
              <a:rPr lang="ja-JP" altLang="en-US" sz="1200" dirty="0">
                <a:solidFill>
                  <a:schemeClr val="tx1"/>
                </a:solidFill>
                <a:latin typeface="メイリオ" panose="020B0604030504040204" pitchFamily="50" charset="-128"/>
                <a:ea typeface="メイリオ" panose="020B0604030504040204" pitchFamily="50" charset="-128"/>
              </a:rPr>
              <a:t>年度で事業を取りやめた。</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01" name="角丸四角形 100"/>
          <p:cNvSpPr/>
          <p:nvPr/>
        </p:nvSpPr>
        <p:spPr bwMode="auto">
          <a:xfrm>
            <a:off x="246273" y="4868937"/>
            <a:ext cx="4615943" cy="1872853"/>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ja-JP" altLang="en-US" sz="1100" dirty="0">
                <a:solidFill>
                  <a:schemeClr val="tx1"/>
                </a:solidFill>
                <a:latin typeface="メイリオ" panose="020B0604030504040204" pitchFamily="50" charset="-128"/>
                <a:ea typeface="メイリオ" panose="020B0604030504040204" pitchFamily="50" charset="-128"/>
              </a:rPr>
              <a:t>　</a:t>
            </a:r>
            <a:r>
              <a:rPr lang="en-US" altLang="ja-JP" sz="11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取組効果と今後の課題</a:t>
            </a:r>
            <a:r>
              <a:rPr lang="en-US" altLang="ja-JP" sz="1100" dirty="0">
                <a:solidFill>
                  <a:schemeClr val="tx1"/>
                </a:solidFill>
                <a:latin typeface="メイリオ" panose="020B0604030504040204" pitchFamily="50" charset="-128"/>
                <a:ea typeface="メイリオ" panose="020B0604030504040204" pitchFamily="50" charset="-128"/>
              </a:rPr>
              <a:t>】</a:t>
            </a: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rPr>
              <a:t>地域の見守りサービスに対する取組は、こどもの居場所把握により保護者へ安心感を与えるなどの。一定効果が認められた。</a:t>
            </a:r>
            <a:endParaRPr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rPr>
              <a:t>見守りタグの運用費としての利用者負担の発生や、スマートフォン（ＧＰＳ機能搭載）の普及により、保護者が民間の見守りサービスを利用してリアルタイムで子どもの居場所を把握できる環境が進んでいるなどの状況がある。</a:t>
            </a:r>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31</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xfrm>
            <a:off x="272480" y="224644"/>
            <a:ext cx="9072563" cy="395287"/>
          </a:xfrm>
          <a:noFill/>
        </p:spPr>
        <p:txBody>
          <a:bodyPr anchor="ctr"/>
          <a:lstStyle/>
          <a:p>
            <a:pPr eaLnBrk="1" hangingPunct="1"/>
            <a:r>
              <a:rPr lang="ja-JP" altLang="en-US" dirty="0"/>
              <a:t>安全・安心</a:t>
            </a:r>
          </a:p>
        </p:txBody>
      </p:sp>
      <p:sp>
        <p:nvSpPr>
          <p:cNvPr id="20" name="Shape 128"/>
          <p:cNvSpPr/>
          <p:nvPr/>
        </p:nvSpPr>
        <p:spPr>
          <a:xfrm>
            <a:off x="269788" y="742905"/>
            <a:ext cx="9515562" cy="59138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地域の見守りサービス事業</a:t>
            </a:r>
            <a:endParaRPr kumimoji="0" lang="en-US" altLang="ja-JP" sz="1687" kern="0" dirty="0">
              <a:solidFill>
                <a:srgbClr val="C00000"/>
              </a:solidFill>
              <a:latin typeface="メイリオ" panose="020B0604030504040204" pitchFamily="50" charset="-128"/>
              <a:sym typeface="Helvetica Light"/>
            </a:endParaRPr>
          </a:p>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　　～スマートフォンによる見守りサービスにより地域ぐるみの小学生見守りを支援～</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56456" y="1340768"/>
            <a:ext cx="9442348" cy="149810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050" dirty="0" smtClean="0">
                <a:solidFill>
                  <a:prstClr val="black"/>
                </a:solidFill>
                <a:ea typeface="メイリオ"/>
              </a:rPr>
              <a:t>【</a:t>
            </a:r>
            <a:r>
              <a:rPr lang="ja-JP" altLang="en-US" sz="1050" dirty="0" smtClean="0">
                <a:solidFill>
                  <a:prstClr val="black"/>
                </a:solidFill>
                <a:ea typeface="メイリオ"/>
              </a:rPr>
              <a:t>めざす姿</a:t>
            </a:r>
            <a:r>
              <a:rPr lang="en-US" altLang="ja-JP" sz="1050" dirty="0">
                <a:solidFill>
                  <a:prstClr val="black"/>
                </a:solidFill>
                <a:ea typeface="メイリオ"/>
              </a:rPr>
              <a:t>】</a:t>
            </a:r>
          </a:p>
          <a:p>
            <a:pPr marL="171450" indent="-171450">
              <a:buFont typeface="Arial" panose="020B0604020202020204" pitchFamily="34" charset="0"/>
              <a:buChar char="•"/>
            </a:pPr>
            <a:r>
              <a:rPr lang="ja-JP" altLang="en-US" sz="1050" dirty="0">
                <a:solidFill>
                  <a:prstClr val="black"/>
                </a:solidFill>
                <a:ea typeface="メイリオ"/>
              </a:rPr>
              <a:t>地域においては、見守り活動、夜間巡視等が実施されているが、見守りボランティア活動に従事する人の負担に頼っている実態に加え、学校の統廃合により通学路が長くなる等、保護者から不安の声があり、新しい見守り施策の要望が挙がるといった状況がある。</a:t>
            </a:r>
            <a:endParaRPr lang="en-US" altLang="ja-JP" sz="1050" dirty="0">
              <a:solidFill>
                <a:prstClr val="black"/>
              </a:solidFill>
              <a:ea typeface="メイリオ"/>
            </a:endParaRPr>
          </a:p>
          <a:p>
            <a:pPr marL="171450" indent="-171450">
              <a:buFont typeface="Arial" panose="020B0604020202020204" pitchFamily="34" charset="0"/>
              <a:buChar char="•"/>
            </a:pPr>
            <a:r>
              <a:rPr lang="ja-JP" altLang="en-US" sz="1050" dirty="0">
                <a:solidFill>
                  <a:prstClr val="black"/>
                </a:solidFill>
                <a:ea typeface="メイリオ"/>
              </a:rPr>
              <a:t>このような背景から、</a:t>
            </a:r>
            <a:r>
              <a:rPr lang="en-US" altLang="ja-JP" sz="1050" dirty="0">
                <a:solidFill>
                  <a:prstClr val="black"/>
                </a:solidFill>
                <a:ea typeface="メイリオ"/>
              </a:rPr>
              <a:t>2017</a:t>
            </a:r>
            <a:r>
              <a:rPr lang="ja-JP" altLang="en-US" sz="1050" dirty="0">
                <a:solidFill>
                  <a:prstClr val="black"/>
                </a:solidFill>
                <a:ea typeface="メイリオ"/>
              </a:rPr>
              <a:t>年度にビーコン（小型発信機）と基地局（定点検知器）に加え、スマートフォンアプリを利用した子どもの見守りサービス（実証実験）を浪速区全域で実施し、</a:t>
            </a:r>
            <a:r>
              <a:rPr lang="en-US" altLang="ja-JP" sz="1050" dirty="0">
                <a:solidFill>
                  <a:prstClr val="black"/>
                </a:solidFill>
                <a:ea typeface="メイリオ"/>
              </a:rPr>
              <a:t>2018</a:t>
            </a:r>
            <a:r>
              <a:rPr lang="ja-JP" altLang="en-US" sz="1050" dirty="0">
                <a:solidFill>
                  <a:prstClr val="black"/>
                </a:solidFill>
                <a:ea typeface="メイリオ"/>
              </a:rPr>
              <a:t>年度から</a:t>
            </a:r>
            <a:r>
              <a:rPr lang="en-US" altLang="ja-JP" sz="1050" dirty="0">
                <a:solidFill>
                  <a:prstClr val="black"/>
                </a:solidFill>
                <a:ea typeface="メイリオ"/>
              </a:rPr>
              <a:t>2019</a:t>
            </a:r>
            <a:r>
              <a:rPr lang="ja-JP" altLang="en-US" sz="1050" dirty="0">
                <a:solidFill>
                  <a:prstClr val="black"/>
                </a:solidFill>
                <a:ea typeface="メイリオ"/>
              </a:rPr>
              <a:t>年度まで浪速区の防犯施策の一環として同サービスの提供を行った。</a:t>
            </a:r>
            <a:endParaRPr lang="en-US" altLang="ja-JP" sz="1050" dirty="0">
              <a:solidFill>
                <a:prstClr val="black"/>
              </a:solidFill>
              <a:ea typeface="メイリオ"/>
            </a:endParaRPr>
          </a:p>
          <a:p>
            <a:pPr marL="171450" indent="-171450">
              <a:buFont typeface="Arial" panose="020B0604020202020204" pitchFamily="34" charset="0"/>
              <a:buChar char="•"/>
            </a:pPr>
            <a:r>
              <a:rPr lang="ja-JP" altLang="en-US" sz="1050" dirty="0">
                <a:solidFill>
                  <a:prstClr val="black"/>
                </a:solidFill>
                <a:ea typeface="メイリオ"/>
              </a:rPr>
              <a:t>今後は今回の検証結果をふまえ、見守りサービスが有効と考えられる施策への導入を必要に応じて検討していく。</a:t>
            </a:r>
            <a:endParaRPr lang="en-US" altLang="ja-JP" sz="1050" dirty="0">
              <a:solidFill>
                <a:prstClr val="black"/>
              </a:solidFill>
              <a:ea typeface="メイリオ"/>
            </a:endParaRPr>
          </a:p>
        </p:txBody>
      </p:sp>
      <p:sp>
        <p:nvSpPr>
          <p:cNvPr id="99" name="テキスト ボックス 98"/>
          <p:cNvSpPr txBox="1"/>
          <p:nvPr/>
        </p:nvSpPr>
        <p:spPr>
          <a:xfrm>
            <a:off x="8240332" y="118722"/>
            <a:ext cx="1537204" cy="393954"/>
          </a:xfrm>
          <a:prstGeom prst="rect">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レジリエンス</a:t>
            </a:r>
            <a:endParaRPr kumimoji="1" lang="ja-JP" altLang="en-US" sz="1400" dirty="0">
              <a:latin typeface="+mj-ea"/>
              <a:ea typeface="+mj-ea"/>
            </a:endParaRPr>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7569" y="3241978"/>
            <a:ext cx="4835682" cy="2987489"/>
          </a:xfrm>
          <a:prstGeom prst="rect">
            <a:avLst/>
          </a:prstGeom>
        </p:spPr>
      </p:pic>
    </p:spTree>
    <p:extLst>
      <p:ext uri="{BB962C8B-B14F-4D97-AF65-F5344CB8AC3E}">
        <p14:creationId xmlns:p14="http://schemas.microsoft.com/office/powerpoint/2010/main" val="221203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09314" y="869834"/>
            <a:ext cx="9568222" cy="23406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solidFill>
                  <a:prstClr val="black"/>
                </a:solidFill>
                <a:latin typeface="メイリオ"/>
                <a:ea typeface="メイリオ"/>
              </a:rPr>
              <a:t>【</a:t>
            </a:r>
            <a:r>
              <a:rPr lang="ja-JP" altLang="en-US" sz="1200" dirty="0" smtClean="0">
                <a:solidFill>
                  <a:prstClr val="black"/>
                </a:solidFill>
                <a:latin typeface="メイリオ"/>
                <a:ea typeface="メイリオ"/>
              </a:rPr>
              <a:t>めざす姿</a:t>
            </a:r>
            <a:r>
              <a:rPr lang="en-US" altLang="ja-JP" sz="1200" dirty="0">
                <a:solidFill>
                  <a:prstClr val="black"/>
                </a:solidFill>
                <a:latin typeface="メイリオ"/>
                <a:ea typeface="メイリオ"/>
              </a:rPr>
              <a:t>】</a:t>
            </a:r>
          </a:p>
          <a:p>
            <a:pPr marL="171450" indent="-171450">
              <a:buFont typeface="Arial" panose="020B0604020202020204" pitchFamily="34" charset="0"/>
              <a:buChar char="•"/>
            </a:pPr>
            <a:r>
              <a:rPr lang="ja-JP" altLang="en-US" sz="1200" dirty="0">
                <a:solidFill>
                  <a:prstClr val="black"/>
                </a:solidFill>
                <a:latin typeface="メイリオ"/>
                <a:ea typeface="メイリオ"/>
              </a:rPr>
              <a:t>世界的規模で生じているサイバー攻撃による脅威の深刻化や、新しい技術の導入やクラウドサービスの利用等に伴って生じるリスクに対して、情報の自由な流通を確保しつつ、本市全体のガバナンスを効かせながら、情報セキュリティの確保を図ることが喫緊の課題となっている。</a:t>
            </a:r>
            <a:endParaRPr lang="en-US" altLang="ja-JP" sz="1200" dirty="0">
              <a:solidFill>
                <a:prstClr val="black"/>
              </a:solidFill>
              <a:latin typeface="メイリオ"/>
              <a:ea typeface="メイリオ"/>
            </a:endParaRPr>
          </a:p>
          <a:p>
            <a:pPr marL="171450" indent="-171450">
              <a:buFont typeface="Arial" panose="020B0604020202020204" pitchFamily="34" charset="0"/>
              <a:buChar char="•"/>
            </a:pPr>
            <a:r>
              <a:rPr lang="ja-JP" altLang="en-US" sz="1200" dirty="0">
                <a:solidFill>
                  <a:prstClr val="black"/>
                </a:solidFill>
                <a:latin typeface="メイリオ"/>
                <a:ea typeface="メイリオ"/>
              </a:rPr>
              <a:t>この状況に対応するため、情報セキュリティ戦略を策定し、</a:t>
            </a:r>
            <a:r>
              <a:rPr lang="en-US" altLang="ja-JP" sz="1200" dirty="0">
                <a:solidFill>
                  <a:prstClr val="black"/>
                </a:solidFill>
                <a:latin typeface="メイリオ"/>
                <a:ea typeface="メイリオ"/>
              </a:rPr>
              <a:t>CSIRT</a:t>
            </a:r>
            <a:r>
              <a:rPr lang="ja-JP" altLang="en-US" sz="1200" dirty="0">
                <a:solidFill>
                  <a:prstClr val="black"/>
                </a:solidFill>
                <a:latin typeface="メイリオ"/>
                <a:ea typeface="メイリオ"/>
              </a:rPr>
              <a:t>の強化やセキュリティ・バイ・デザインの導入を推進するなど情報セキュリティ対策の強化を図り、サイバー攻撃など情報セキュリティに関するリスクを低減することで、信頼性の高い行政サービスの提供を実現する。</a:t>
            </a:r>
            <a:endParaRPr lang="en-US" altLang="ja-JP" sz="1200" dirty="0">
              <a:solidFill>
                <a:prstClr val="black"/>
              </a:solidFill>
              <a:latin typeface="メイリオ"/>
              <a:ea typeface="メイリオ"/>
            </a:endParaRPr>
          </a:p>
          <a:p>
            <a:pPr lvl="1"/>
            <a:r>
              <a:rPr lang="en-US" altLang="ja-JP" sz="900" dirty="0">
                <a:solidFill>
                  <a:prstClr val="black"/>
                </a:solidFill>
                <a:latin typeface="メイリオ"/>
                <a:ea typeface="メイリオ"/>
              </a:rPr>
              <a:t>※CSIRT</a:t>
            </a:r>
            <a:r>
              <a:rPr lang="ja-JP" altLang="en-US" sz="900" dirty="0">
                <a:solidFill>
                  <a:prstClr val="black"/>
                </a:solidFill>
                <a:latin typeface="メイリオ"/>
                <a:ea typeface="メイリオ"/>
              </a:rPr>
              <a:t>（</a:t>
            </a:r>
            <a:r>
              <a:rPr lang="en-US" altLang="ja-JP" sz="900" dirty="0">
                <a:solidFill>
                  <a:prstClr val="black"/>
                </a:solidFill>
                <a:latin typeface="メイリオ"/>
                <a:ea typeface="メイリオ"/>
              </a:rPr>
              <a:t>Computer Security Incident Response Team</a:t>
            </a:r>
            <a:r>
              <a:rPr lang="ja-JP" altLang="en-US" sz="900" dirty="0">
                <a:solidFill>
                  <a:prstClr val="black"/>
                </a:solidFill>
                <a:latin typeface="メイリオ"/>
                <a:ea typeface="メイリオ"/>
              </a:rPr>
              <a:t>）とは、情報セキュリティインシデントに対処するための体制</a:t>
            </a:r>
            <a:endParaRPr lang="en-US" altLang="ja-JP" sz="900" dirty="0">
              <a:solidFill>
                <a:prstClr val="black"/>
              </a:solidFill>
              <a:latin typeface="メイリオ"/>
              <a:ea typeface="メイリオ"/>
            </a:endParaRPr>
          </a:p>
          <a:p>
            <a:pPr lvl="1"/>
            <a:r>
              <a:rPr lang="en-US" altLang="ja-JP" sz="900" dirty="0">
                <a:solidFill>
                  <a:prstClr val="black"/>
                </a:solidFill>
                <a:latin typeface="メイリオ"/>
                <a:ea typeface="メイリオ"/>
              </a:rPr>
              <a:t>※</a:t>
            </a:r>
            <a:r>
              <a:rPr lang="ja-JP" altLang="en-US" sz="900" dirty="0">
                <a:solidFill>
                  <a:prstClr val="black"/>
                </a:solidFill>
                <a:latin typeface="メイリオ"/>
                <a:ea typeface="メイリオ"/>
              </a:rPr>
              <a:t>セキュリティ・バイ・デザインとは、情報セキュリティを情報システムのライフサイクル（企画・予算要求・開発・運用）の各段階から確保するための考え方</a:t>
            </a:r>
            <a:endParaRPr lang="en-US" altLang="ja-JP" sz="1050" dirty="0">
              <a:solidFill>
                <a:prstClr val="black"/>
              </a:solidFill>
              <a:latin typeface="メイリオ"/>
              <a:ea typeface="メイリオ"/>
            </a:endParaRPr>
          </a:p>
        </p:txBody>
      </p:sp>
      <p:sp>
        <p:nvSpPr>
          <p:cNvPr id="8195" name="Rectangle 2"/>
          <p:cNvSpPr>
            <a:spLocks noGrp="1" noChangeArrowheads="1"/>
          </p:cNvSpPr>
          <p:nvPr>
            <p:ph type="title"/>
          </p:nvPr>
        </p:nvSpPr>
        <p:spPr>
          <a:noFill/>
        </p:spPr>
        <p:txBody>
          <a:bodyPr anchor="ctr"/>
          <a:lstStyle/>
          <a:p>
            <a:pPr eaLnBrk="1" hangingPunct="1"/>
            <a:r>
              <a:rPr lang="ja-JP" altLang="en-US"/>
              <a:t>情報セキュリティ</a:t>
            </a:r>
          </a:p>
        </p:txBody>
      </p:sp>
      <p:sp>
        <p:nvSpPr>
          <p:cNvPr id="20" name="Shape 128"/>
          <p:cNvSpPr/>
          <p:nvPr/>
        </p:nvSpPr>
        <p:spPr>
          <a:xfrm>
            <a:off x="273050" y="660858"/>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情報セキュリティ戦略の策定</a:t>
            </a:r>
            <a:endParaRPr kumimoji="0" lang="en-US" altLang="ja-JP" sz="1687" u="sng" kern="0" dirty="0">
              <a:solidFill>
                <a:srgbClr val="C00000"/>
              </a:solidFill>
              <a:latin typeface="メイリオ" panose="020B0604030504040204" pitchFamily="50" charset="-128"/>
              <a:sym typeface="Helvetica Light"/>
            </a:endParaRPr>
          </a:p>
        </p:txBody>
      </p:sp>
      <p:sp>
        <p:nvSpPr>
          <p:cNvPr id="6" name="円形吹き出し 5"/>
          <p:cNvSpPr/>
          <p:nvPr/>
        </p:nvSpPr>
        <p:spPr bwMode="auto">
          <a:xfrm>
            <a:off x="6098985" y="4063597"/>
            <a:ext cx="1944216" cy="314303"/>
          </a:xfrm>
          <a:prstGeom prst="wedgeEllipse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ja-JP" altLang="en-US">
              <a:latin typeface="Arial" charset="0"/>
              <a:cs typeface="メイリオ" pitchFamily="50" charset="-128"/>
            </a:endParaRPr>
          </a:p>
        </p:txBody>
      </p:sp>
      <p:sp>
        <p:nvSpPr>
          <p:cNvPr id="17" name="スライド番号プレースホルダー 4"/>
          <p:cNvSpPr txBox="1">
            <a:spLocks/>
          </p:cNvSpPr>
          <p:nvPr/>
        </p:nvSpPr>
        <p:spPr bwMode="auto">
          <a:xfrm>
            <a:off x="878414" y="41827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dirty="0" smtClean="0">
                <a:solidFill>
                  <a:srgbClr val="000000"/>
                </a:solidFill>
                <a:latin typeface="メイリオ" panose="020B0604030504040204" pitchFamily="50" charset="-128"/>
              </a:rPr>
              <a:pPr eaLnBrk="1" hangingPunct="1"/>
              <a:t>32</a:t>
            </a:fld>
            <a:endParaRPr kumimoji="0" lang="en-US" altLang="ja-JP" sz="1000" dirty="0">
              <a:solidFill>
                <a:srgbClr val="000000"/>
              </a:solidFill>
              <a:latin typeface="メイリオ"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392256408"/>
              </p:ext>
            </p:extLst>
          </p:nvPr>
        </p:nvGraphicFramePr>
        <p:xfrm>
          <a:off x="373689" y="3921674"/>
          <a:ext cx="9166056" cy="885431"/>
        </p:xfrm>
        <a:graphic>
          <a:graphicData uri="http://schemas.openxmlformats.org/drawingml/2006/table">
            <a:tbl>
              <a:tblPr firstRow="1" bandRow="1"/>
              <a:tblGrid>
                <a:gridCol w="4593548">
                  <a:extLst>
                    <a:ext uri="{9D8B030D-6E8A-4147-A177-3AD203B41FA5}">
                      <a16:colId xmlns:a16="http://schemas.microsoft.com/office/drawing/2014/main" val="20000"/>
                    </a:ext>
                  </a:extLst>
                </a:gridCol>
                <a:gridCol w="4572508">
                  <a:extLst>
                    <a:ext uri="{9D8B030D-6E8A-4147-A177-3AD203B41FA5}">
                      <a16:colId xmlns:a16="http://schemas.microsoft.com/office/drawing/2014/main" val="20001"/>
                    </a:ext>
                  </a:extLst>
                </a:gridCol>
              </a:tblGrid>
              <a:tr h="3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j-ea"/>
                          <a:ea typeface="+mj-ea"/>
                          <a:cs typeface="+mn-cs"/>
                        </a:rPr>
                        <a:t>2019</a:t>
                      </a:r>
                      <a:r>
                        <a:rPr kumimoji="1" lang="ja-JP" altLang="en-US" sz="1200" b="1" kern="1200" dirty="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a:latin typeface="+mj-lt"/>
                        </a:rPr>
                        <a:t>2020</a:t>
                      </a:r>
                      <a:r>
                        <a:rPr kumimoji="1" lang="ja-JP" altLang="en-US" sz="12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69206">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9" name="ホームベース 18"/>
          <p:cNvSpPr/>
          <p:nvPr/>
        </p:nvSpPr>
        <p:spPr>
          <a:xfrm>
            <a:off x="5092300" y="4269078"/>
            <a:ext cx="4356791" cy="45145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rPr>
              <a:t>情報セキュリティ戦略の更新</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ロードマップの策定</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21" name="ホームベース 20"/>
          <p:cNvSpPr/>
          <p:nvPr/>
        </p:nvSpPr>
        <p:spPr>
          <a:xfrm>
            <a:off x="2572020" y="4261392"/>
            <a:ext cx="2380455" cy="44934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情報セキュリティ戦略の策定</a:t>
            </a:r>
          </a:p>
        </p:txBody>
      </p:sp>
      <p:sp>
        <p:nvSpPr>
          <p:cNvPr id="23" name="正方形/長方形 22"/>
          <p:cNvSpPr/>
          <p:nvPr/>
        </p:nvSpPr>
        <p:spPr>
          <a:xfrm>
            <a:off x="452500" y="3652443"/>
            <a:ext cx="1152128"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27" name="テキスト ボックス 26"/>
          <p:cNvSpPr txBox="1"/>
          <p:nvPr/>
        </p:nvSpPr>
        <p:spPr>
          <a:xfrm>
            <a:off x="8240332" y="118722"/>
            <a:ext cx="1537204" cy="393954"/>
          </a:xfrm>
          <a:prstGeom prst="rect">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a:latin typeface="+mj-ea"/>
                <a:ea typeface="+mj-ea"/>
              </a:rPr>
              <a:t>レジリエンス</a:t>
            </a:r>
            <a:endParaRPr kumimoji="1" lang="ja-JP" altLang="en-US" sz="1400">
              <a:latin typeface="+mj-ea"/>
              <a:ea typeface="+mj-ea"/>
            </a:endParaRPr>
          </a:p>
        </p:txBody>
      </p:sp>
      <p:sp>
        <p:nvSpPr>
          <p:cNvPr id="28" name="ホームベース 27"/>
          <p:cNvSpPr/>
          <p:nvPr/>
        </p:nvSpPr>
        <p:spPr>
          <a:xfrm>
            <a:off x="495403" y="4261392"/>
            <a:ext cx="2076618" cy="44934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chemeClr val="tx1"/>
                </a:solidFill>
                <a:latin typeface="Meiryo UI" panose="020B0604030504040204" pitchFamily="50" charset="-128"/>
                <a:ea typeface="Meiryo UI" panose="020B0604030504040204" pitchFamily="50" charset="-128"/>
              </a:rPr>
              <a:t>現状の分析及び今後強化すべき機能の検討・整理</a:t>
            </a:r>
          </a:p>
        </p:txBody>
      </p:sp>
      <p:sp>
        <p:nvSpPr>
          <p:cNvPr id="5" name="角丸四角形 4"/>
          <p:cNvSpPr/>
          <p:nvPr/>
        </p:nvSpPr>
        <p:spPr bwMode="auto">
          <a:xfrm>
            <a:off x="146739" y="4910306"/>
            <a:ext cx="4404941" cy="1757077"/>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メイリオ" panose="020B0604030504040204" pitchFamily="50" charset="-128"/>
                <a:ea typeface="メイリオ" panose="020B0604030504040204" pitchFamily="50" charset="-128"/>
              </a:rPr>
              <a:t>【</a:t>
            </a:r>
            <a:r>
              <a:rPr lang="ja-JP" sz="1200" dirty="0">
                <a:solidFill>
                  <a:schemeClr val="tx1"/>
                </a:solidFill>
                <a:latin typeface="メイリオ" panose="020B0604030504040204" pitchFamily="50" charset="-128"/>
                <a:ea typeface="メイリオ" panose="020B0604030504040204" pitchFamily="50" charset="-128"/>
              </a:rPr>
              <a:t>取組内容と実績</a:t>
            </a:r>
            <a:r>
              <a:rPr lang="en-US" altLang="ja-JP" sz="1200" dirty="0">
                <a:solidFill>
                  <a:schemeClr val="tx1"/>
                </a:solidFill>
                <a:latin typeface="メイリオ" panose="020B0604030504040204" pitchFamily="50" charset="-128"/>
                <a:ea typeface="メイリオ" panose="020B0604030504040204" pitchFamily="50" charset="-128"/>
              </a:rPr>
              <a:t>】</a:t>
            </a:r>
            <a:endParaRPr lang="ja-JP" sz="12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sz="1200" dirty="0">
                <a:solidFill>
                  <a:schemeClr val="tx1"/>
                </a:solidFill>
                <a:latin typeface="メイリオ" panose="020B0604030504040204" pitchFamily="50" charset="-128"/>
                <a:ea typeface="メイリオ" panose="020B0604030504040204" pitchFamily="50" charset="-128"/>
              </a:rPr>
              <a:t>情報セキュリティ戦略及びロードマップを策定し、今後のリスク低減を含むセキュリティ対策強化の計画を定めた。</a:t>
            </a:r>
            <a:endParaRPr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sz="1200" dirty="0">
                <a:solidFill>
                  <a:schemeClr val="tx1"/>
                </a:solidFill>
                <a:latin typeface="メイリオ" panose="020B0604030504040204" pitchFamily="50" charset="-128"/>
                <a:ea typeface="メイリオ" panose="020B0604030504040204" pitchFamily="50" charset="-128"/>
              </a:rPr>
              <a:t>2020年度は、情報セキュリティ戦略に基づき</a:t>
            </a:r>
            <a:r>
              <a:rPr lang="ja-JP" altLang="en-US" sz="1200" dirty="0">
                <a:solidFill>
                  <a:schemeClr val="tx1"/>
                </a:solidFill>
                <a:latin typeface="メイリオ" panose="020B0604030504040204" pitchFamily="50" charset="-128"/>
                <a:ea typeface="メイリオ" panose="020B0604030504040204" pitchFamily="50" charset="-128"/>
              </a:rPr>
              <a:t>、</a:t>
            </a:r>
            <a:r>
              <a:rPr lang="ja-JP" sz="1200" dirty="0">
                <a:solidFill>
                  <a:schemeClr val="tx1"/>
                </a:solidFill>
                <a:latin typeface="メイリオ" panose="020B0604030504040204" pitchFamily="50" charset="-128"/>
                <a:ea typeface="メイリオ" panose="020B0604030504040204" pitchFamily="50" charset="-128"/>
              </a:rPr>
              <a:t>本市情報セキュリティポリシーの</a:t>
            </a:r>
            <a:r>
              <a:rPr lang="ja-JP" altLang="en-US" sz="1200" dirty="0">
                <a:solidFill>
                  <a:schemeClr val="tx1"/>
                </a:solidFill>
                <a:latin typeface="メイリオ" panose="020B0604030504040204" pitchFamily="50" charset="-128"/>
                <a:ea typeface="メイリオ" panose="020B0604030504040204" pitchFamily="50" charset="-128"/>
              </a:rPr>
              <a:t>改正作業に取り組んでいる（</a:t>
            </a:r>
            <a:r>
              <a:rPr lang="en-US" altLang="ja-JP" sz="1200" dirty="0">
                <a:solidFill>
                  <a:schemeClr val="tx1"/>
                </a:solidFill>
                <a:latin typeface="メイリオ" panose="020B0604030504040204" pitchFamily="50" charset="-128"/>
                <a:ea typeface="メイリオ" panose="020B0604030504040204" pitchFamily="50" charset="-128"/>
              </a:rPr>
              <a:t>2021</a:t>
            </a:r>
            <a:r>
              <a:rPr lang="ja-JP" altLang="en-US" sz="1200" dirty="0">
                <a:solidFill>
                  <a:schemeClr val="tx1"/>
                </a:solidFill>
                <a:latin typeface="メイリオ" panose="020B0604030504040204" pitchFamily="50" charset="-128"/>
                <a:ea typeface="メイリオ" panose="020B0604030504040204" pitchFamily="50" charset="-128"/>
              </a:rPr>
              <a:t>年</a:t>
            </a:r>
            <a:r>
              <a:rPr lang="en-US" altLang="ja-JP" sz="1200" dirty="0">
                <a:solidFill>
                  <a:schemeClr val="tx1"/>
                </a:solidFill>
                <a:latin typeface="メイリオ" panose="020B0604030504040204" pitchFamily="50" charset="-128"/>
                <a:ea typeface="メイリオ" panose="020B0604030504040204" pitchFamily="50" charset="-128"/>
              </a:rPr>
              <a:t>3</a:t>
            </a:r>
            <a:r>
              <a:rPr lang="ja-JP" altLang="en-US" sz="1200" dirty="0">
                <a:solidFill>
                  <a:schemeClr val="tx1"/>
                </a:solidFill>
                <a:latin typeface="メイリオ" panose="020B0604030504040204" pitchFamily="50" charset="-128"/>
                <a:ea typeface="メイリオ" panose="020B0604030504040204" pitchFamily="50" charset="-128"/>
              </a:rPr>
              <a:t>月末頃改正予定）</a:t>
            </a:r>
            <a:r>
              <a:rPr lang="ja-JP" sz="1200" dirty="0">
                <a:solidFill>
                  <a:schemeClr val="tx1"/>
                </a:solidFill>
                <a:latin typeface="メイリオ" panose="020B0604030504040204" pitchFamily="50" charset="-128"/>
                <a:ea typeface="メイリオ" panose="020B0604030504040204" pitchFamily="50" charset="-128"/>
              </a:rPr>
              <a:t>。</a:t>
            </a:r>
          </a:p>
        </p:txBody>
      </p:sp>
      <p:sp>
        <p:nvSpPr>
          <p:cNvPr id="24" name="角丸四角形 4">
            <a:extLst>
              <a:ext uri="{FF2B5EF4-FFF2-40B4-BE49-F238E27FC236}">
                <a16:creationId xmlns:a16="http://schemas.microsoft.com/office/drawing/2014/main" id="{EE2DF594-01C1-4B99-AFC3-15029EC23F9F}"/>
              </a:ext>
            </a:extLst>
          </p:cNvPr>
          <p:cNvSpPr/>
          <p:nvPr/>
        </p:nvSpPr>
        <p:spPr bwMode="auto">
          <a:xfrm>
            <a:off x="4722514" y="4837114"/>
            <a:ext cx="5055021" cy="1872853"/>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ja-JP" sz="1100" dirty="0">
                <a:solidFill>
                  <a:schemeClr val="tx1"/>
                </a:solidFill>
                <a:latin typeface="メイリオ" panose="020B0604030504040204" pitchFamily="50" charset="-128"/>
                <a:ea typeface="メイリオ" panose="020B0604030504040204" pitchFamily="50" charset="-128"/>
              </a:rPr>
              <a:t>&lt;</a:t>
            </a:r>
            <a:r>
              <a:rPr lang="ja-JP" altLang="en-US" sz="1100" dirty="0">
                <a:solidFill>
                  <a:schemeClr val="tx1"/>
                </a:solidFill>
                <a:latin typeface="メイリオ" panose="020B0604030504040204" pitchFamily="50" charset="-128"/>
                <a:ea typeface="メイリオ" panose="020B0604030504040204" pitchFamily="50" charset="-128"/>
              </a:rPr>
              <a:t>効果</a:t>
            </a:r>
            <a:r>
              <a:rPr lang="ja-JP" sz="1100" dirty="0">
                <a:solidFill>
                  <a:schemeClr val="tx1"/>
                </a:solidFill>
                <a:latin typeface="メイリオ" panose="020B0604030504040204" pitchFamily="50" charset="-128"/>
                <a:ea typeface="メイリオ" panose="020B0604030504040204" pitchFamily="50" charset="-128"/>
              </a:rPr>
              <a:t>と</a:t>
            </a:r>
            <a:r>
              <a:rPr lang="ja-JP" altLang="en-US" sz="1100" dirty="0">
                <a:solidFill>
                  <a:schemeClr val="tx1"/>
                </a:solidFill>
                <a:latin typeface="メイリオ" panose="020B0604030504040204" pitchFamily="50" charset="-128"/>
                <a:ea typeface="メイリオ" panose="020B0604030504040204" pitchFamily="50" charset="-128"/>
              </a:rPr>
              <a:t>課題</a:t>
            </a:r>
            <a:r>
              <a:rPr lang="ja-JP" sz="1100" dirty="0">
                <a:solidFill>
                  <a:schemeClr val="tx1"/>
                </a:solidFill>
                <a:latin typeface="メイリオ" panose="020B0604030504040204" pitchFamily="50" charset="-128"/>
                <a:ea typeface="メイリオ" panose="020B0604030504040204" pitchFamily="50" charset="-128"/>
              </a:rPr>
              <a:t>&gt;</a:t>
            </a:r>
          </a:p>
          <a:p>
            <a:pPr marL="171450" indent="-171450">
              <a:buFont typeface="Arial" panose="020B0604020202020204" pitchFamily="34" charset="0"/>
              <a:buChar char="•"/>
            </a:pPr>
            <a:r>
              <a:rPr lang="ja-JP" sz="1100" dirty="0">
                <a:solidFill>
                  <a:schemeClr val="tx1"/>
                </a:solidFill>
                <a:latin typeface="メイリオ" panose="020B0604030504040204" pitchFamily="50" charset="-128"/>
                <a:ea typeface="メイリオ" panose="020B0604030504040204" pitchFamily="50" charset="-128"/>
              </a:rPr>
              <a:t>情報セキュリティ戦略</a:t>
            </a:r>
            <a:r>
              <a:rPr lang="ja-JP" altLang="en-US" sz="1100" dirty="0">
                <a:solidFill>
                  <a:schemeClr val="tx1"/>
                </a:solidFill>
                <a:latin typeface="メイリオ" panose="020B0604030504040204" pitchFamily="50" charset="-128"/>
                <a:ea typeface="メイリオ" panose="020B0604030504040204" pitchFamily="50" charset="-128"/>
              </a:rPr>
              <a:t>に基づく取組として、本市情報セキュリティポリシ</a:t>
            </a:r>
            <a:r>
              <a:rPr lang="ja-JP" sz="1100" dirty="0">
                <a:solidFill>
                  <a:schemeClr val="tx1"/>
                </a:solidFill>
                <a:latin typeface="メイリオ" panose="020B0604030504040204" pitchFamily="50" charset="-128"/>
                <a:ea typeface="メイリオ" panose="020B0604030504040204" pitchFamily="50" charset="-128"/>
              </a:rPr>
              <a:t>ー</a:t>
            </a:r>
            <a:r>
              <a:rPr lang="ja-JP" altLang="en-US" sz="1100" dirty="0">
                <a:solidFill>
                  <a:schemeClr val="tx1"/>
                </a:solidFill>
                <a:latin typeface="メイリオ" panose="020B0604030504040204" pitchFamily="50" charset="-128"/>
                <a:ea typeface="メイリオ" panose="020B0604030504040204" pitchFamily="50" charset="-128"/>
              </a:rPr>
              <a:t>の改正、クラウド利用のガイ</a:t>
            </a:r>
            <a:r>
              <a:rPr lang="ja-JP" sz="1100" dirty="0">
                <a:solidFill>
                  <a:schemeClr val="tx1"/>
                </a:solidFill>
                <a:latin typeface="メイリオ" panose="020B0604030504040204" pitchFamily="50" charset="-128"/>
                <a:ea typeface="メイリオ" panose="020B0604030504040204" pitchFamily="50" charset="-128"/>
              </a:rPr>
              <a:t>ド</a:t>
            </a:r>
            <a:r>
              <a:rPr lang="ja-JP" altLang="en-US" sz="1100" dirty="0">
                <a:solidFill>
                  <a:schemeClr val="tx1"/>
                </a:solidFill>
                <a:latin typeface="メイリオ" panose="020B0604030504040204" pitchFamily="50" charset="-128"/>
                <a:ea typeface="メイリオ" panose="020B0604030504040204" pitchFamily="50" charset="-128"/>
              </a:rPr>
              <a:t>ラインの整備・運用を開始することで</a:t>
            </a:r>
            <a:r>
              <a:rPr lang="ja-JP" sz="11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クラウド利用における</a:t>
            </a:r>
            <a:r>
              <a:rPr lang="ja-JP" sz="1100" dirty="0">
                <a:solidFill>
                  <a:schemeClr val="tx1"/>
                </a:solidFill>
                <a:latin typeface="メイリオ" panose="020B0604030504040204" pitchFamily="50" charset="-128"/>
                <a:ea typeface="メイリオ" panose="020B0604030504040204" pitchFamily="50" charset="-128"/>
              </a:rPr>
              <a:t>リスク</a:t>
            </a:r>
            <a:r>
              <a:rPr lang="ja-JP" altLang="en-US" sz="1100" dirty="0">
                <a:solidFill>
                  <a:schemeClr val="tx1"/>
                </a:solidFill>
                <a:latin typeface="メイリオ" panose="020B0604030504040204" pitchFamily="50" charset="-128"/>
                <a:ea typeface="メイリオ" panose="020B0604030504040204" pitchFamily="50" charset="-128"/>
              </a:rPr>
              <a:t>の</a:t>
            </a:r>
            <a:r>
              <a:rPr lang="ja-JP" sz="1100" dirty="0">
                <a:solidFill>
                  <a:schemeClr val="tx1"/>
                </a:solidFill>
                <a:latin typeface="メイリオ" panose="020B0604030504040204" pitchFamily="50" charset="-128"/>
                <a:ea typeface="メイリオ" panose="020B0604030504040204" pitchFamily="50" charset="-128"/>
              </a:rPr>
              <a:t>低減</a:t>
            </a:r>
            <a:r>
              <a:rPr lang="ja-JP" altLang="en-US" sz="1100" dirty="0">
                <a:solidFill>
                  <a:schemeClr val="tx1"/>
                </a:solidFill>
                <a:latin typeface="メイリオ" panose="020B0604030504040204" pitchFamily="50" charset="-128"/>
                <a:ea typeface="メイリオ" panose="020B0604030504040204" pitchFamily="50" charset="-128"/>
              </a:rPr>
              <a:t>を目的としたセキュリティ対策</a:t>
            </a:r>
            <a:r>
              <a:rPr lang="ja-JP" altLang="en-US" sz="1100" dirty="0" smtClean="0">
                <a:solidFill>
                  <a:schemeClr val="tx1"/>
                </a:solidFill>
                <a:latin typeface="メイリオ" panose="020B0604030504040204" pitchFamily="50" charset="-128"/>
                <a:ea typeface="メイリオ" panose="020B0604030504040204" pitchFamily="50" charset="-128"/>
              </a:rPr>
              <a:t>を強化した</a:t>
            </a:r>
            <a:r>
              <a:rPr lang="ja-JP" altLang="en-US" sz="1100" dirty="0">
                <a:solidFill>
                  <a:schemeClr val="tx1"/>
                </a:solidFill>
                <a:latin typeface="メイリオ" panose="020B0604030504040204" pitchFamily="50" charset="-128"/>
                <a:ea typeface="メイリオ" panose="020B0604030504040204" pitchFamily="50" charset="-128"/>
              </a:rPr>
              <a:t>。</a:t>
            </a:r>
            <a:endParaRPr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rPr>
              <a:t>今後も</a:t>
            </a:r>
            <a:r>
              <a:rPr lang="ja-JP" sz="1100" dirty="0">
                <a:solidFill>
                  <a:schemeClr val="tx1"/>
                </a:solidFill>
                <a:latin typeface="メイリオ" panose="020B0604030504040204" pitchFamily="50" charset="-128"/>
                <a:ea typeface="メイリオ" panose="020B0604030504040204" pitchFamily="50" charset="-128"/>
              </a:rPr>
              <a:t>情報セキュリティ戦略に基づ</a:t>
            </a:r>
            <a:r>
              <a:rPr lang="ja-JP" altLang="en-US" sz="1100" dirty="0">
                <a:solidFill>
                  <a:schemeClr val="tx1"/>
                </a:solidFill>
                <a:latin typeface="メイリオ" panose="020B0604030504040204" pitchFamily="50" charset="-128"/>
                <a:ea typeface="メイリオ" panose="020B0604030504040204" pitchFamily="50" charset="-128"/>
              </a:rPr>
              <a:t>く各種</a:t>
            </a:r>
            <a:r>
              <a:rPr lang="ja-JP" sz="1100" dirty="0">
                <a:solidFill>
                  <a:schemeClr val="tx1"/>
                </a:solidFill>
                <a:latin typeface="メイリオ" panose="020B0604030504040204" pitchFamily="50" charset="-128"/>
                <a:ea typeface="メイリオ" panose="020B0604030504040204" pitchFamily="50" charset="-128"/>
              </a:rPr>
              <a:t>の</a:t>
            </a:r>
            <a:r>
              <a:rPr lang="ja-JP" altLang="en-US" sz="1100" dirty="0">
                <a:solidFill>
                  <a:schemeClr val="tx1"/>
                </a:solidFill>
                <a:latin typeface="メイリオ" panose="020B0604030504040204" pitchFamily="50" charset="-128"/>
                <a:ea typeface="メイリオ" panose="020B0604030504040204" pitchFamily="50" charset="-128"/>
              </a:rPr>
              <a:t>取組</a:t>
            </a:r>
            <a:r>
              <a:rPr lang="ja-JP" sz="1100" dirty="0">
                <a:solidFill>
                  <a:schemeClr val="tx1"/>
                </a:solidFill>
                <a:latin typeface="メイリオ" panose="020B0604030504040204" pitchFamily="50" charset="-128"/>
                <a:ea typeface="メイリオ" panose="020B0604030504040204" pitchFamily="50" charset="-128"/>
              </a:rPr>
              <a:t>を</a:t>
            </a:r>
            <a:r>
              <a:rPr lang="ja-JP" altLang="en-US" sz="1100" dirty="0">
                <a:solidFill>
                  <a:schemeClr val="tx1"/>
                </a:solidFill>
                <a:latin typeface="メイリオ" panose="020B0604030504040204" pitchFamily="50" charset="-128"/>
                <a:ea typeface="メイリオ" panose="020B0604030504040204" pitchFamily="50" charset="-128"/>
              </a:rPr>
              <a:t>確</a:t>
            </a:r>
            <a:r>
              <a:rPr lang="ja-JP" sz="1100" dirty="0">
                <a:solidFill>
                  <a:schemeClr val="tx1"/>
                </a:solidFill>
                <a:latin typeface="メイリオ" panose="020B0604030504040204" pitchFamily="50" charset="-128"/>
                <a:ea typeface="メイリオ" panose="020B0604030504040204" pitchFamily="50" charset="-128"/>
              </a:rPr>
              <a:t>実</a:t>
            </a:r>
            <a:r>
              <a:rPr lang="ja-JP" altLang="en-US" sz="1100" dirty="0">
                <a:solidFill>
                  <a:schemeClr val="tx1"/>
                </a:solidFill>
                <a:latin typeface="メイリオ" panose="020B0604030504040204" pitchFamily="50" charset="-128"/>
                <a:ea typeface="メイリオ" panose="020B0604030504040204" pitchFamily="50" charset="-128"/>
              </a:rPr>
              <a:t>に進めて情報セキュリティ対策の強化を図っていく必要がある</a:t>
            </a:r>
            <a:r>
              <a:rPr lang="ja-JP" sz="1100" dirty="0">
                <a:solidFill>
                  <a:schemeClr val="tx1"/>
                </a:solidFill>
                <a:latin typeface="メイリオ" panose="020B0604030504040204" pitchFamily="50" charset="-128"/>
                <a:ea typeface="メイリオ" panose="020B0604030504040204" pitchFamily="50" charset="-128"/>
              </a:rPr>
              <a:t>。</a:t>
            </a: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1842" y="3210475"/>
            <a:ext cx="6186185" cy="659039"/>
          </a:xfrm>
          <a:prstGeom prst="rect">
            <a:avLst/>
          </a:prstGeom>
        </p:spPr>
      </p:pic>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dirty="0">
                <a:solidFill>
                  <a:srgbClr val="000000"/>
                </a:solidFill>
                <a:latin typeface="メイリオ" panose="020B0604030504040204" pitchFamily="50" charset="-128"/>
              </a:rPr>
              <a:pPr eaLnBrk="1" hangingPunct="1"/>
              <a:t>32</a:t>
            </a:fld>
            <a:endParaRPr kumimoji="0" lang="en-US" altLang="ja-JP" sz="1000" dirty="0">
              <a:solidFill>
                <a:srgbClr val="000000"/>
              </a:solidFill>
              <a:latin typeface="メイリオ" panose="020B0604030504040204" pitchFamily="50" charset="-128"/>
            </a:endParaRPr>
          </a:p>
        </p:txBody>
      </p:sp>
    </p:spTree>
    <p:extLst>
      <p:ext uri="{BB962C8B-B14F-4D97-AF65-F5344CB8AC3E}">
        <p14:creationId xmlns:p14="http://schemas.microsoft.com/office/powerpoint/2010/main" val="233037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用語集（アルファベットなど）</a:t>
            </a:r>
            <a:endParaRPr kumimoji="1" lang="ja-JP" altLang="en-US"/>
          </a:p>
        </p:txBody>
      </p:sp>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4001182492"/>
              </p:ext>
            </p:extLst>
          </p:nvPr>
        </p:nvGraphicFramePr>
        <p:xfrm>
          <a:off x="380492" y="908720"/>
          <a:ext cx="9289032" cy="5482804"/>
        </p:xfrm>
        <a:graphic>
          <a:graphicData uri="http://schemas.openxmlformats.org/drawingml/2006/table">
            <a:tbl>
              <a:tblPr firstRow="1">
                <a:tableStyleId>{9DCAF9ED-07DC-4A11-8D7F-57B35C25682E}</a:tableStyleId>
              </a:tblPr>
              <a:tblGrid>
                <a:gridCol w="1560648">
                  <a:extLst>
                    <a:ext uri="{9D8B030D-6E8A-4147-A177-3AD203B41FA5}">
                      <a16:colId xmlns:a16="http://schemas.microsoft.com/office/drawing/2014/main" val="20000"/>
                    </a:ext>
                  </a:extLst>
                </a:gridCol>
                <a:gridCol w="7728384">
                  <a:extLst>
                    <a:ext uri="{9D8B030D-6E8A-4147-A177-3AD203B41FA5}">
                      <a16:colId xmlns:a16="http://schemas.microsoft.com/office/drawing/2014/main" val="20001"/>
                    </a:ext>
                  </a:extLst>
                </a:gridCol>
              </a:tblGrid>
              <a:tr h="256890">
                <a:tc>
                  <a:txBody>
                    <a:bodyPr/>
                    <a:lstStyle/>
                    <a:p>
                      <a:pPr algn="l" fontAlgn="ctr"/>
                      <a:r>
                        <a:rPr lang="ja-JP" altLang="en-US" sz="1200" u="none" strike="noStrike" baseline="0" dirty="0">
                          <a:effectLst/>
                          <a:latin typeface="+mj-ea"/>
                          <a:ea typeface="+mj-ea"/>
                        </a:rPr>
                        <a:t>用語</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200" u="none" strike="noStrike" baseline="0">
                          <a:effectLst/>
                          <a:latin typeface="+mj-ea"/>
                          <a:ea typeface="+mj-ea"/>
                        </a:rPr>
                        <a:t>説明</a:t>
                      </a:r>
                      <a:endParaRPr lang="ja-JP" altLang="en-US" sz="12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0"/>
                  </a:ext>
                </a:extLst>
              </a:tr>
              <a:tr h="407538">
                <a:tc>
                  <a:txBody>
                    <a:bodyPr/>
                    <a:lstStyle/>
                    <a:p>
                      <a:pPr algn="l" fontAlgn="ctr"/>
                      <a:r>
                        <a:rPr lang="en-US" sz="1200" u="none" strike="noStrike" baseline="0" dirty="0">
                          <a:effectLst/>
                          <a:latin typeface="+mj-ea"/>
                          <a:ea typeface="+mj-ea"/>
                        </a:rPr>
                        <a:t>AI</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人工的にコンピュータ上などで人間と同様の知能を実現させようという試み、あるいはそのための一連の基礎技術のこと。</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1"/>
                  </a:ext>
                </a:extLst>
              </a:tr>
              <a:tr h="507564">
                <a:tc>
                  <a:txBody>
                    <a:bodyPr/>
                    <a:lstStyle/>
                    <a:p>
                      <a:pPr algn="l" fontAlgn="ctr"/>
                      <a:r>
                        <a:rPr lang="en-US" sz="1200" u="none" strike="noStrike" baseline="0" dirty="0">
                          <a:effectLst/>
                          <a:latin typeface="+mj-ea"/>
                          <a:ea typeface="+mj-ea"/>
                        </a:rPr>
                        <a:t>BYOD</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(Bring Your Own Device)</a:t>
                      </a:r>
                      <a:r>
                        <a:rPr lang="ja-JP" altLang="en-US" sz="1100" u="none" strike="noStrike" baseline="0" dirty="0">
                          <a:effectLst/>
                          <a:latin typeface="+mj-ea"/>
                          <a:ea typeface="+mj-ea"/>
                        </a:rPr>
                        <a:t>個人所有端末（個人で所有しているスマートフォンなどの情報端末）を業務で使用する行為。</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2"/>
                  </a:ext>
                </a:extLst>
              </a:tr>
              <a:tr h="507564">
                <a:tc>
                  <a:txBody>
                    <a:bodyPr/>
                    <a:lstStyle/>
                    <a:p>
                      <a:pPr algn="l" fontAlgn="ctr"/>
                      <a:r>
                        <a:rPr lang="en-US" altLang="ja-JP" sz="1200" b="0" i="0" u="none" strike="noStrike" baseline="0" dirty="0">
                          <a:solidFill>
                            <a:srgbClr val="000000"/>
                          </a:solidFill>
                          <a:effectLst/>
                          <a:latin typeface="+mj-ea"/>
                          <a:ea typeface="+mj-ea"/>
                        </a:rPr>
                        <a:t>DX</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b="0" i="0" u="none" strike="noStrike" baseline="0" dirty="0">
                          <a:solidFill>
                            <a:srgbClr val="000000"/>
                          </a:solidFill>
                          <a:effectLst/>
                          <a:latin typeface="+mj-ea"/>
                          <a:ea typeface="+mj-ea"/>
                        </a:rPr>
                        <a:t>(Digital transformation)</a:t>
                      </a:r>
                      <a:r>
                        <a:rPr lang="ja-JP" altLang="en-US" sz="1100" b="0" i="0" u="none" strike="noStrike" baseline="0" dirty="0">
                          <a:solidFill>
                            <a:srgbClr val="000000"/>
                          </a:solidFill>
                          <a:effectLst/>
                          <a:latin typeface="+mj-ea"/>
                          <a:ea typeface="+mj-ea"/>
                        </a:rPr>
                        <a:t>新たな価値を創造することを目的に、デジタル技術の駆使によって既存の枠組みを変化させること。</a:t>
                      </a:r>
                    </a:p>
                  </a:txBody>
                  <a:tcPr marL="3022" marR="3022" marT="3022" marB="0" anchor="ctr"/>
                </a:tc>
                <a:extLst>
                  <a:ext uri="{0D108BD9-81ED-4DB2-BD59-A6C34878D82A}">
                    <a16:rowId xmlns:a16="http://schemas.microsoft.com/office/drawing/2014/main" val="3014705098"/>
                  </a:ext>
                </a:extLst>
              </a:tr>
              <a:tr h="507564">
                <a:tc>
                  <a:txBody>
                    <a:bodyPr/>
                    <a:lstStyle/>
                    <a:p>
                      <a:pPr algn="l" fontAlgn="ctr"/>
                      <a:r>
                        <a:rPr lang="en-US" sz="1200" u="none" strike="noStrike" baseline="0" dirty="0">
                          <a:effectLst/>
                          <a:latin typeface="+mj-ea"/>
                          <a:ea typeface="+mj-ea"/>
                        </a:rPr>
                        <a:t>EBPM</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(Evidence Based Policy Making)</a:t>
                      </a:r>
                      <a:r>
                        <a:rPr lang="ja-JP" altLang="en-US" sz="1100" u="none" strike="noStrike" baseline="0">
                          <a:effectLst/>
                          <a:latin typeface="+mj-ea"/>
                          <a:ea typeface="+mj-ea"/>
                        </a:rPr>
                        <a:t>政策目的を明確化させ、その目的のため本当に効果が上がる行政手段は何かなど、「政策の基本的な枠組み」を証拠に基づいて明確にするための取組。</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4"/>
                  </a:ext>
                </a:extLst>
              </a:tr>
              <a:tr h="407538">
                <a:tc>
                  <a:txBody>
                    <a:bodyPr/>
                    <a:lstStyle/>
                    <a:p>
                      <a:pPr algn="l" fontAlgn="ctr"/>
                      <a:r>
                        <a:rPr lang="en-US" sz="1200" u="none" strike="noStrike" baseline="0" dirty="0">
                          <a:effectLst/>
                          <a:latin typeface="+mj-ea"/>
                          <a:ea typeface="+mj-ea"/>
                        </a:rPr>
                        <a:t>e</a:t>
                      </a:r>
                      <a:r>
                        <a:rPr lang="ja-JP" altLang="en-US" sz="1200" u="none" strike="noStrike" baseline="0">
                          <a:effectLst/>
                          <a:latin typeface="+mj-ea"/>
                          <a:ea typeface="+mj-ea"/>
                        </a:rPr>
                        <a:t>ラーニング</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一つの講義を大人数が受講する「講師側中心」ではなく、その個人に適した講座内容を双方向で学習する「学習者側中心」の企業内教育を可能とするもの。</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5"/>
                  </a:ext>
                </a:extLst>
              </a:tr>
              <a:tr h="507564">
                <a:tc>
                  <a:txBody>
                    <a:bodyPr/>
                    <a:lstStyle/>
                    <a:p>
                      <a:pPr algn="l" fontAlgn="ctr"/>
                      <a:r>
                        <a:rPr lang="en-US" sz="1200" u="none" strike="noStrike" baseline="0" dirty="0">
                          <a:effectLst/>
                          <a:latin typeface="+mj-ea"/>
                          <a:ea typeface="+mj-ea"/>
                        </a:rPr>
                        <a:t>GPS</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(Global Positioning System)</a:t>
                      </a:r>
                      <a:r>
                        <a:rPr lang="ja-JP" altLang="en-US" sz="1100" u="none" strike="noStrike" baseline="0">
                          <a:effectLst/>
                          <a:latin typeface="+mj-ea"/>
                          <a:ea typeface="+mj-ea"/>
                        </a:rPr>
                        <a:t>全世界的衛星測位システムの略である。低軌道周回衛星を利用して正確な軌道と時刻情報を取得することにより、 現在位置の緯経度や高度を測定するシステムのこと。</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6"/>
                  </a:ext>
                </a:extLst>
              </a:tr>
              <a:tr h="256890">
                <a:tc>
                  <a:txBody>
                    <a:bodyPr/>
                    <a:lstStyle/>
                    <a:p>
                      <a:pPr algn="l" fontAlgn="ctr"/>
                      <a:r>
                        <a:rPr lang="en-US" sz="1200" u="none" strike="noStrike" baseline="0" dirty="0">
                          <a:effectLst/>
                          <a:latin typeface="+mj-ea"/>
                          <a:ea typeface="+mj-ea"/>
                        </a:rPr>
                        <a:t>ICT</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sz="1100" u="none" strike="noStrike" baseline="0" dirty="0">
                          <a:effectLst/>
                          <a:latin typeface="+mj-ea"/>
                          <a:ea typeface="+mj-ea"/>
                        </a:rPr>
                        <a:t>(Internet Communication Technology)</a:t>
                      </a:r>
                      <a:r>
                        <a:rPr lang="ja-JP" altLang="en-US" sz="1100" u="none" strike="noStrike" baseline="0">
                          <a:effectLst/>
                          <a:latin typeface="+mj-ea"/>
                          <a:ea typeface="+mj-ea"/>
                        </a:rPr>
                        <a:t>情報通信技術のこと。</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7"/>
                  </a:ext>
                </a:extLst>
              </a:tr>
              <a:tr h="256890">
                <a:tc>
                  <a:txBody>
                    <a:bodyPr/>
                    <a:lstStyle/>
                    <a:p>
                      <a:pPr algn="l" fontAlgn="ctr"/>
                      <a:r>
                        <a:rPr lang="en-US" sz="1200" u="none" strike="noStrike" baseline="0" dirty="0">
                          <a:effectLst/>
                          <a:latin typeface="+mj-ea"/>
                          <a:ea typeface="+mj-ea"/>
                        </a:rPr>
                        <a:t>ICT</a:t>
                      </a:r>
                      <a:r>
                        <a:rPr lang="ja-JP" altLang="en-US" sz="1200" u="none" strike="noStrike" baseline="0" dirty="0">
                          <a:effectLst/>
                          <a:latin typeface="+mj-ea"/>
                          <a:ea typeface="+mj-ea"/>
                        </a:rPr>
                        <a:t>リテラシー</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情報処理・情報通信における技術・産業・設備・サービスなどを使いこなす能力のこと。</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8"/>
                  </a:ext>
                </a:extLst>
              </a:tr>
              <a:tr h="451880">
                <a:tc>
                  <a:txBody>
                    <a:bodyPr/>
                    <a:lstStyle/>
                    <a:p>
                      <a:pPr algn="l" fontAlgn="ctr"/>
                      <a:r>
                        <a:rPr lang="en-US" sz="1200" u="none" strike="noStrike" baseline="0" dirty="0">
                          <a:effectLst/>
                          <a:latin typeface="+mj-ea"/>
                          <a:ea typeface="+mj-ea"/>
                        </a:rPr>
                        <a:t>KPI</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(Key Performance Indicator)</a:t>
                      </a:r>
                      <a:r>
                        <a:rPr lang="ja-JP" altLang="en-US" sz="1100" u="none" strike="noStrike" baseline="0" dirty="0">
                          <a:effectLst/>
                          <a:latin typeface="+mj-ea"/>
                          <a:ea typeface="+mj-ea"/>
                        </a:rPr>
                        <a:t>重要業績評価指標の略。業績評価を定量的に評価するため、目標に対しどれだけの進捗が見られたかを明確にできる指標。</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9"/>
                  </a:ext>
                </a:extLst>
              </a:tr>
              <a:tr h="469758">
                <a:tc>
                  <a:txBody>
                    <a:bodyPr/>
                    <a:lstStyle/>
                    <a:p>
                      <a:pPr algn="l" fontAlgn="ctr"/>
                      <a:r>
                        <a:rPr lang="en-US" altLang="ja-JP" sz="1200" b="0" i="0" u="none" strike="noStrike" baseline="0" dirty="0" err="1">
                          <a:solidFill>
                            <a:srgbClr val="000000"/>
                          </a:solidFill>
                          <a:effectLst/>
                          <a:latin typeface="+mj-ea"/>
                          <a:ea typeface="+mj-ea"/>
                        </a:rPr>
                        <a:t>MaaS</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b="0" i="0" u="none" strike="noStrike" baseline="0" dirty="0">
                          <a:solidFill>
                            <a:srgbClr val="000000"/>
                          </a:solidFill>
                          <a:effectLst/>
                          <a:latin typeface="+mj-ea"/>
                          <a:ea typeface="+mj-ea"/>
                        </a:rPr>
                        <a:t>(Mobility as a Service)</a:t>
                      </a:r>
                      <a:r>
                        <a:rPr lang="ja-JP" altLang="en-US" sz="1100" b="0" i="0" u="none" strike="noStrike" baseline="0" dirty="0">
                          <a:solidFill>
                            <a:srgbClr val="000000"/>
                          </a:solidFill>
                          <a:effectLst/>
                          <a:latin typeface="+mj-ea"/>
                          <a:ea typeface="+mj-ea"/>
                        </a:rPr>
                        <a:t>出発地から目的地まで、利用者にとっての最適経路を提示するとともに、複数の交通手段やその他のサービスを含め、一括して提供するサービスのこと。</a:t>
                      </a:r>
                    </a:p>
                  </a:txBody>
                  <a:tcPr marL="3022" marR="3022" marT="3022" marB="0" anchor="ctr"/>
                </a:tc>
                <a:extLst>
                  <a:ext uri="{0D108BD9-81ED-4DB2-BD59-A6C34878D82A}">
                    <a16:rowId xmlns:a16="http://schemas.microsoft.com/office/drawing/2014/main" val="764958832"/>
                  </a:ext>
                </a:extLst>
              </a:tr>
              <a:tr h="268813">
                <a:tc>
                  <a:txBody>
                    <a:bodyPr/>
                    <a:lstStyle/>
                    <a:p>
                      <a:pPr algn="l" fontAlgn="ctr"/>
                      <a:r>
                        <a:rPr lang="en-US" altLang="ja-JP" sz="1200" b="0" i="0" u="none" strike="noStrike" baseline="0" dirty="0" err="1">
                          <a:solidFill>
                            <a:srgbClr val="000000"/>
                          </a:solidFill>
                          <a:effectLst/>
                          <a:latin typeface="+mj-ea"/>
                          <a:ea typeface="+mj-ea"/>
                        </a:rPr>
                        <a:t>QoL</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b="0" i="0" u="none" strike="noStrike" baseline="0" dirty="0">
                          <a:solidFill>
                            <a:srgbClr val="000000"/>
                          </a:solidFill>
                          <a:effectLst/>
                          <a:latin typeface="+mj-ea"/>
                          <a:ea typeface="+mj-ea"/>
                        </a:rPr>
                        <a:t>(Quality of Life)</a:t>
                      </a:r>
                      <a:r>
                        <a:rPr lang="ja-JP" altLang="en-US" sz="1100" b="0" i="0" u="none" strike="noStrike" baseline="0" dirty="0">
                          <a:solidFill>
                            <a:srgbClr val="000000"/>
                          </a:solidFill>
                          <a:effectLst/>
                          <a:latin typeface="+mj-ea"/>
                          <a:ea typeface="+mj-ea"/>
                        </a:rPr>
                        <a:t>ひとりひとりの人生の内容の質や社会的にみた生活の質のこと</a:t>
                      </a:r>
                    </a:p>
                  </a:txBody>
                  <a:tcPr marL="3022" marR="3022" marT="3022" marB="0" anchor="ctr"/>
                </a:tc>
                <a:extLst>
                  <a:ext uri="{0D108BD9-81ED-4DB2-BD59-A6C34878D82A}">
                    <a16:rowId xmlns:a16="http://schemas.microsoft.com/office/drawing/2014/main" val="1096968758"/>
                  </a:ext>
                </a:extLst>
              </a:tr>
              <a:tr h="268813">
                <a:tc>
                  <a:txBody>
                    <a:bodyPr/>
                    <a:lstStyle/>
                    <a:p>
                      <a:pPr algn="l" fontAlgn="ctr"/>
                      <a:r>
                        <a:rPr lang="en-US" altLang="ja-JP" sz="1200" b="0" i="0" u="none" strike="noStrike" baseline="0" dirty="0">
                          <a:solidFill>
                            <a:srgbClr val="000000"/>
                          </a:solidFill>
                          <a:effectLst/>
                          <a:latin typeface="+mj-ea"/>
                          <a:ea typeface="+mj-ea"/>
                        </a:rPr>
                        <a:t>RPA</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b="0" i="0" u="none" strike="noStrike" baseline="0" dirty="0">
                          <a:solidFill>
                            <a:srgbClr val="000000"/>
                          </a:solidFill>
                          <a:effectLst/>
                          <a:latin typeface="+mj-ea"/>
                          <a:ea typeface="+mj-ea"/>
                        </a:rPr>
                        <a:t>(Robotic Process Automation)AI </a:t>
                      </a:r>
                      <a:r>
                        <a:rPr lang="ja-JP" altLang="en-US" sz="1100" b="0" i="0" u="none" strike="noStrike" baseline="0" dirty="0">
                          <a:solidFill>
                            <a:srgbClr val="000000"/>
                          </a:solidFill>
                          <a:effectLst/>
                          <a:latin typeface="+mj-ea"/>
                          <a:ea typeface="+mj-ea"/>
                        </a:rPr>
                        <a:t>等の技術を用いて、業務効率化・自動処理を行うこと。</a:t>
                      </a:r>
                    </a:p>
                  </a:txBody>
                  <a:tcPr marL="3022" marR="3022" marT="3022" marB="0" anchor="ctr"/>
                </a:tc>
                <a:extLst>
                  <a:ext uri="{0D108BD9-81ED-4DB2-BD59-A6C34878D82A}">
                    <a16:rowId xmlns:a16="http://schemas.microsoft.com/office/drawing/2014/main" val="3470806508"/>
                  </a:ext>
                </a:extLst>
              </a:tr>
              <a:tr h="407538">
                <a:tc>
                  <a:txBody>
                    <a:bodyPr/>
                    <a:lstStyle/>
                    <a:p>
                      <a:pPr algn="l" fontAlgn="ctr"/>
                      <a:r>
                        <a:rPr lang="en-US" sz="1200" u="none" strike="noStrike" baseline="0" dirty="0">
                          <a:effectLst/>
                          <a:latin typeface="+mj-ea"/>
                          <a:ea typeface="+mj-ea"/>
                        </a:rPr>
                        <a:t>SNS</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(Social Networking Service(Site))</a:t>
                      </a:r>
                      <a:r>
                        <a:rPr lang="ja-JP" altLang="en-US" sz="1100" u="none" strike="noStrike" baseline="0" dirty="0">
                          <a:effectLst/>
                          <a:latin typeface="+mj-ea"/>
                          <a:ea typeface="+mj-ea"/>
                        </a:rPr>
                        <a:t>個人間の交流を支援するサービス（サイト）で、参加者は共通の興味、知人などをもとに様々な交流を図ることができるもの。</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1"/>
                  </a:ext>
                </a:extLst>
              </a:tr>
            </a:tbl>
          </a:graphicData>
        </a:graphic>
      </p:graphicFrame>
      <p:sp>
        <p:nvSpPr>
          <p:cNvPr id="5" name="スライド番号プレースホルダー 4"/>
          <p:cNvSpPr>
            <a:spLocks noGrp="1"/>
          </p:cNvSpPr>
          <p:nvPr>
            <p:ph type="sldNum" sz="quarter" idx="10"/>
          </p:nvPr>
        </p:nvSpPr>
        <p:spPr/>
        <p:txBody>
          <a:bodyPr/>
          <a:lstStyle/>
          <a:p>
            <a:fld id="{17D6AA89-1CAE-4232-B76E-BD1FB226AC19}" type="slidenum">
              <a:rPr lang="en-US" altLang="ja-JP" dirty="0" smtClean="0"/>
              <a:pPr/>
              <a:t>33</a:t>
            </a:fld>
            <a:endParaRPr lang="en-US" altLang="ja-JP" dirty="0"/>
          </a:p>
        </p:txBody>
      </p:sp>
    </p:spTree>
    <p:extLst>
      <p:ext uri="{BB962C8B-B14F-4D97-AF65-F5344CB8AC3E}">
        <p14:creationId xmlns:p14="http://schemas.microsoft.com/office/powerpoint/2010/main" val="173473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用語集（カタカナなど）</a:t>
            </a:r>
            <a:endParaRPr kumimoji="1" lang="ja-JP" altLang="en-US"/>
          </a:p>
        </p:txBody>
      </p:sp>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2168398170"/>
              </p:ext>
            </p:extLst>
          </p:nvPr>
        </p:nvGraphicFramePr>
        <p:xfrm>
          <a:off x="164468" y="784497"/>
          <a:ext cx="9505056" cy="5557480"/>
        </p:xfrm>
        <a:graphic>
          <a:graphicData uri="http://schemas.openxmlformats.org/drawingml/2006/table">
            <a:tbl>
              <a:tblPr firstRow="1">
                <a:tableStyleId>{9DCAF9ED-07DC-4A11-8D7F-57B35C25682E}</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11685">
                <a:tc>
                  <a:txBody>
                    <a:bodyPr/>
                    <a:lstStyle/>
                    <a:p>
                      <a:pPr algn="l" fontAlgn="ctr"/>
                      <a:r>
                        <a:rPr lang="ja-JP" altLang="en-US" sz="1200" u="none" strike="noStrike" baseline="0" dirty="0">
                          <a:effectLst/>
                          <a:latin typeface="+mj-ea"/>
                          <a:ea typeface="+mj-ea"/>
                        </a:rPr>
                        <a:t>用語</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200" u="none" strike="noStrike" baseline="0">
                          <a:effectLst/>
                          <a:latin typeface="+mj-ea"/>
                          <a:ea typeface="+mj-ea"/>
                        </a:rPr>
                        <a:t>説明</a:t>
                      </a:r>
                      <a:endParaRPr lang="ja-JP" altLang="en-US" sz="12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0"/>
                  </a:ext>
                </a:extLst>
              </a:tr>
              <a:tr h="455129">
                <a:tc>
                  <a:txBody>
                    <a:bodyPr/>
                    <a:lstStyle/>
                    <a:p>
                      <a:pPr algn="l" fontAlgn="ctr"/>
                      <a:r>
                        <a:rPr lang="ja-JP" altLang="en-US" sz="1200" u="none" strike="noStrike" baseline="0">
                          <a:effectLst/>
                          <a:latin typeface="+mj-ea"/>
                          <a:ea typeface="+mj-ea"/>
                        </a:rPr>
                        <a:t>アクセスポイント</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ノートパソコンやスマートフォンなどの無線</a:t>
                      </a:r>
                      <a:r>
                        <a:rPr lang="en-US" altLang="ja-JP" sz="1100" u="none" strike="noStrike" baseline="0" dirty="0">
                          <a:effectLst/>
                          <a:latin typeface="+mj-ea"/>
                          <a:ea typeface="+mj-ea"/>
                        </a:rPr>
                        <a:t>LAN</a:t>
                      </a:r>
                      <a:r>
                        <a:rPr lang="ja-JP" altLang="en-US" sz="1100" u="none" strike="noStrike" baseline="0">
                          <a:effectLst/>
                          <a:latin typeface="+mj-ea"/>
                          <a:ea typeface="+mj-ea"/>
                        </a:rPr>
                        <a:t>接続機能を備えた端末を、相互に接続したり、有線</a:t>
                      </a:r>
                      <a:r>
                        <a:rPr lang="en-US" altLang="ja-JP" sz="1100" u="none" strike="noStrike" baseline="0" dirty="0">
                          <a:effectLst/>
                          <a:latin typeface="+mj-ea"/>
                          <a:ea typeface="+mj-ea"/>
                        </a:rPr>
                        <a:t>LAN</a:t>
                      </a:r>
                      <a:r>
                        <a:rPr lang="ja-JP" altLang="en-US" sz="1100" u="none" strike="noStrike" baseline="0">
                          <a:effectLst/>
                          <a:latin typeface="+mj-ea"/>
                          <a:ea typeface="+mj-ea"/>
                        </a:rPr>
                        <a:t>など他のネットワークに接続するための機器のこと。</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1"/>
                  </a:ext>
                </a:extLst>
              </a:tr>
              <a:tr h="738781">
                <a:tc>
                  <a:txBody>
                    <a:bodyPr/>
                    <a:lstStyle/>
                    <a:p>
                      <a:pPr algn="l" fontAlgn="ctr"/>
                      <a:r>
                        <a:rPr lang="ja-JP" altLang="en-US" sz="1200" u="none" strike="noStrike" baseline="0" dirty="0">
                          <a:effectLst/>
                          <a:latin typeface="+mj-ea"/>
                          <a:ea typeface="+mj-ea"/>
                        </a:rPr>
                        <a:t>アプリ</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コンピュータの</a:t>
                      </a:r>
                      <a:r>
                        <a:rPr lang="en-US" altLang="ja-JP" sz="1100" u="none" strike="noStrike" baseline="0" dirty="0">
                          <a:effectLst/>
                          <a:latin typeface="+mj-ea"/>
                          <a:ea typeface="+mj-ea"/>
                        </a:rPr>
                        <a:t>OS</a:t>
                      </a:r>
                      <a:r>
                        <a:rPr lang="ja-JP" altLang="en-US" sz="1100" u="none" strike="noStrike" baseline="0" dirty="0">
                          <a:effectLst/>
                          <a:latin typeface="+mj-ea"/>
                          <a:ea typeface="+mj-ea"/>
                        </a:rPr>
                        <a:t>上で動作するソフトウェアのこと。ファイル管理やネットワーク管理、ハードウェア管理、ユーザ管理といった基本的な機能を持つ</a:t>
                      </a:r>
                      <a:r>
                        <a:rPr lang="en-US" altLang="ja-JP" sz="1100" u="none" strike="noStrike" baseline="0" dirty="0">
                          <a:effectLst/>
                          <a:latin typeface="+mj-ea"/>
                          <a:ea typeface="+mj-ea"/>
                        </a:rPr>
                        <a:t>OS</a:t>
                      </a:r>
                      <a:r>
                        <a:rPr lang="ja-JP" altLang="en-US" sz="1100" u="none" strike="noStrike" baseline="0" dirty="0">
                          <a:effectLst/>
                          <a:latin typeface="+mj-ea"/>
                          <a:ea typeface="+mj-ea"/>
                        </a:rPr>
                        <a:t>（基本ソフト）に対して、ワープロソフトや表計算ソフトといったソフトウェアのことをアプリケーション（応用ソフト）と呼ぶ。 また、スマートフォンの場合は、ゲームをはじめ、辞書機能や動画再生、文書作成など、さまざまな目的に応じたアプリケーションがある。</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2"/>
                  </a:ext>
                </a:extLst>
              </a:tr>
              <a:tr h="391267">
                <a:tc>
                  <a:txBody>
                    <a:bodyPr/>
                    <a:lstStyle/>
                    <a:p>
                      <a:pPr algn="l" fontAlgn="ctr"/>
                      <a:r>
                        <a:rPr lang="ja-JP" altLang="en-US" sz="1200" b="0" i="0" u="none" strike="noStrike" baseline="0" dirty="0">
                          <a:solidFill>
                            <a:srgbClr val="000000"/>
                          </a:solidFill>
                          <a:effectLst/>
                          <a:latin typeface="+mj-ea"/>
                          <a:ea typeface="+mj-ea"/>
                        </a:rPr>
                        <a:t>インクルーシブ</a:t>
                      </a:r>
                    </a:p>
                  </a:txBody>
                  <a:tcPr marL="3022" marR="3022" marT="3022"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baseline="0" dirty="0">
                          <a:solidFill>
                            <a:schemeClr val="dk1"/>
                          </a:solidFill>
                          <a:effectLst/>
                          <a:latin typeface="+mj-ea"/>
                          <a:ea typeface="+mj-ea"/>
                          <a:cs typeface="+mn-cs"/>
                        </a:rPr>
                        <a:t>言葉の意味は「すべてを含んだ」「包括した」ということ。インクルーシブなデジタル社会とは、デジタル技術の恩恵を誰もが社会の構成員として享受できるような社会ということ。</a:t>
                      </a:r>
                      <a:endParaRPr kumimoji="1" lang="ja-JP" altLang="en-US" sz="1100" b="0" i="0" u="none" strike="noStrike" kern="1200" baseline="0" dirty="0">
                        <a:solidFill>
                          <a:srgbClr val="000000"/>
                        </a:solidFill>
                        <a:effectLst/>
                        <a:latin typeface="+mj-ea"/>
                        <a:ea typeface="+mn-ea"/>
                        <a:cs typeface="+mn-cs"/>
                      </a:endParaRPr>
                    </a:p>
                  </a:txBody>
                  <a:tcPr marL="3022" marR="3022" marT="3022" marB="0" anchor="ctr"/>
                </a:tc>
                <a:extLst>
                  <a:ext uri="{0D108BD9-81ED-4DB2-BD59-A6C34878D82A}">
                    <a16:rowId xmlns:a16="http://schemas.microsoft.com/office/drawing/2014/main" val="420477696"/>
                  </a:ext>
                </a:extLst>
              </a:tr>
              <a:tr h="203896">
                <a:tc>
                  <a:txBody>
                    <a:bodyPr/>
                    <a:lstStyle/>
                    <a:p>
                      <a:pPr algn="l" fontAlgn="ctr"/>
                      <a:r>
                        <a:rPr lang="ja-JP" altLang="en-US" sz="1200" u="none" strike="noStrike" baseline="0" dirty="0">
                          <a:effectLst/>
                          <a:latin typeface="+mj-ea"/>
                          <a:ea typeface="+mj-ea"/>
                        </a:rPr>
                        <a:t>インシデント</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ウイルス感染や不正アクセス等、情報管理やシステム運用に関して保安上の脅威となる事象のこと。</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3"/>
                  </a:ext>
                </a:extLst>
              </a:tr>
              <a:tr h="203896">
                <a:tc>
                  <a:txBody>
                    <a:bodyPr/>
                    <a:lstStyle/>
                    <a:p>
                      <a:pPr algn="l" fontAlgn="ctr"/>
                      <a:r>
                        <a:rPr lang="ja-JP" altLang="en-US" sz="1200" u="none" strike="noStrike" baseline="0" dirty="0">
                          <a:effectLst/>
                          <a:latin typeface="+mj-ea"/>
                          <a:ea typeface="+mj-ea"/>
                        </a:rPr>
                        <a:t>オープンイノベーション</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組織の枠組みを越え、新しい技術、新しいアイデアを取り入れて新たな価値を生みだし、社会的に大きな変化を起こすこと。</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4"/>
                  </a:ext>
                </a:extLst>
              </a:tr>
              <a:tr h="371047">
                <a:tc>
                  <a:txBody>
                    <a:bodyPr/>
                    <a:lstStyle/>
                    <a:p>
                      <a:pPr algn="l" fontAlgn="ctr"/>
                      <a:r>
                        <a:rPr lang="ja-JP" altLang="en-US" sz="1200" u="none" strike="noStrike" baseline="0">
                          <a:effectLst/>
                          <a:latin typeface="+mj-ea"/>
                          <a:ea typeface="+mj-ea"/>
                        </a:rPr>
                        <a:t>オープンデータ</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行政が保有する地理空間情報、防災・減災情報、調達情報、統計情報などの公共データを二次利用可能な形（二次利用が可能な利用ルールかつ機械判読に適したデータ形式での公開）で民間へ開放したもの。</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5"/>
                  </a:ext>
                </a:extLst>
              </a:tr>
              <a:tr h="371047">
                <a:tc>
                  <a:txBody>
                    <a:bodyPr/>
                    <a:lstStyle/>
                    <a:p>
                      <a:pPr algn="l" fontAlgn="ctr"/>
                      <a:r>
                        <a:rPr lang="ja-JP" altLang="en-US" sz="1200" b="0" i="0" u="none" strike="noStrike" baseline="0" dirty="0">
                          <a:solidFill>
                            <a:srgbClr val="000000"/>
                          </a:solidFill>
                          <a:effectLst/>
                          <a:latin typeface="+mj-ea"/>
                          <a:ea typeface="+mj-ea"/>
                        </a:rPr>
                        <a:t>オープン・バイ・デフォルト</a:t>
                      </a:r>
                    </a:p>
                  </a:txBody>
                  <a:tcPr marL="3022" marR="3022" marT="3022" marB="0" anchor="ctr"/>
                </a:tc>
                <a:tc>
                  <a:txBody>
                    <a:bodyPr/>
                    <a:lstStyle/>
                    <a:p>
                      <a:pPr algn="l" fontAlgn="ctr"/>
                      <a:r>
                        <a:rPr lang="ja-JP" altLang="en-US" sz="1100" b="0" i="0" u="none" strike="noStrike" baseline="0" dirty="0">
                          <a:solidFill>
                            <a:srgbClr val="000000"/>
                          </a:solidFill>
                          <a:effectLst/>
                          <a:latin typeface="+mj-ea"/>
                          <a:ea typeface="+mj-ea"/>
                        </a:rPr>
                        <a:t>行政が保有するデータについて、オープン（公開）を前提とする考え方のこと。</a:t>
                      </a:r>
                    </a:p>
                  </a:txBody>
                  <a:tcPr marL="3022" marR="3022" marT="3022" marB="0" anchor="ctr"/>
                </a:tc>
                <a:extLst>
                  <a:ext uri="{0D108BD9-81ED-4DB2-BD59-A6C34878D82A}">
                    <a16:rowId xmlns:a16="http://schemas.microsoft.com/office/drawing/2014/main" val="1403781502"/>
                  </a:ext>
                </a:extLst>
              </a:tr>
              <a:tr h="554914">
                <a:tc>
                  <a:txBody>
                    <a:bodyPr/>
                    <a:lstStyle/>
                    <a:p>
                      <a:pPr algn="l" fontAlgn="ctr"/>
                      <a:r>
                        <a:rPr lang="ja-JP" altLang="en-US" sz="1200" u="none" strike="noStrike" baseline="0">
                          <a:effectLst/>
                          <a:latin typeface="+mj-ea"/>
                          <a:ea typeface="+mj-ea"/>
                        </a:rPr>
                        <a:t>官民データ</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電磁的記録に記録された情報（国の安全を損ない、公の秩序の維持を妨げ、又は公衆の安全の保護に支障を来すことになるおそれがあるものを除く。）であって、国若しくは地方公共団体又は独立行政法人若しくはその他の事業者により、その事務又は事業の遂行に当たり、管理され、利用され、又は提供されるものをいう。</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6"/>
                  </a:ext>
                </a:extLst>
              </a:tr>
              <a:tr h="371047">
                <a:tc>
                  <a:txBody>
                    <a:bodyPr/>
                    <a:lstStyle/>
                    <a:p>
                      <a:pPr algn="l" fontAlgn="ctr"/>
                      <a:r>
                        <a:rPr lang="ja-JP" altLang="en-US" sz="1200" u="none" strike="noStrike" baseline="0">
                          <a:effectLst/>
                          <a:latin typeface="+mj-ea"/>
                          <a:ea typeface="+mj-ea"/>
                        </a:rPr>
                        <a:t>クラウドサービス</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従来は利用者が手元のコンピュータで利用していたデータやソフトウェアを、インターネットなどのネットワークを通じて、サービスとして利用者に提供するもの。</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7"/>
                  </a:ext>
                </a:extLst>
              </a:tr>
              <a:tr h="371047">
                <a:tc>
                  <a:txBody>
                    <a:bodyPr/>
                    <a:lstStyle/>
                    <a:p>
                      <a:pPr algn="l" fontAlgn="ctr"/>
                      <a:r>
                        <a:rPr lang="ja-JP" altLang="en-US" sz="1200" b="0" i="0" u="none" strike="noStrike" baseline="0" dirty="0">
                          <a:solidFill>
                            <a:srgbClr val="000000"/>
                          </a:solidFill>
                          <a:effectLst/>
                          <a:latin typeface="+mj-ea"/>
                          <a:ea typeface="+mj-ea"/>
                        </a:rPr>
                        <a:t>クラウド・バイ・デフォルト原則</a:t>
                      </a:r>
                    </a:p>
                  </a:txBody>
                  <a:tcPr marL="3022" marR="3022" marT="3022" marB="0" anchor="ctr"/>
                </a:tc>
                <a:tc>
                  <a:txBody>
                    <a:bodyPr/>
                    <a:lstStyle/>
                    <a:p>
                      <a:pPr algn="l" fontAlgn="ctr"/>
                      <a:r>
                        <a:rPr lang="ja-JP" altLang="en-US" sz="1100" b="0" i="0" u="none" strike="noStrike" baseline="0" dirty="0">
                          <a:solidFill>
                            <a:srgbClr val="000000"/>
                          </a:solidFill>
                          <a:effectLst/>
                          <a:latin typeface="+mj-ea"/>
                          <a:ea typeface="+mj-ea"/>
                        </a:rPr>
                        <a:t>情報システム導入に際し、クラウドサービスの活用を前提とする考え方のこと。</a:t>
                      </a:r>
                    </a:p>
                  </a:txBody>
                  <a:tcPr marL="3022" marR="3022" marT="3022" marB="0" anchor="ctr"/>
                </a:tc>
                <a:extLst>
                  <a:ext uri="{0D108BD9-81ED-4DB2-BD59-A6C34878D82A}">
                    <a16:rowId xmlns:a16="http://schemas.microsoft.com/office/drawing/2014/main" val="636245888"/>
                  </a:ext>
                </a:extLst>
              </a:tr>
              <a:tr h="203896">
                <a:tc>
                  <a:txBody>
                    <a:bodyPr/>
                    <a:lstStyle/>
                    <a:p>
                      <a:pPr algn="l" fontAlgn="ctr"/>
                      <a:r>
                        <a:rPr lang="ja-JP" altLang="en-US" sz="1200" u="none" strike="noStrike" baseline="0">
                          <a:effectLst/>
                          <a:latin typeface="+mj-ea"/>
                          <a:ea typeface="+mj-ea"/>
                        </a:rPr>
                        <a:t>スマートシティ</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デジタルファースト（</a:t>
                      </a:r>
                      <a:r>
                        <a:rPr lang="en-US" altLang="ja-JP" sz="1100" u="none" strike="noStrike" baseline="0" dirty="0">
                          <a:effectLst/>
                          <a:latin typeface="+mj-ea"/>
                          <a:ea typeface="+mj-ea"/>
                        </a:rPr>
                        <a:t>ICT</a:t>
                      </a:r>
                      <a:r>
                        <a:rPr lang="ja-JP" altLang="en-US" sz="1100" u="none" strike="noStrike" baseline="0" dirty="0" err="1">
                          <a:effectLst/>
                          <a:latin typeface="+mj-ea"/>
                          <a:ea typeface="+mj-ea"/>
                        </a:rPr>
                        <a:t>で</a:t>
                      </a:r>
                      <a:r>
                        <a:rPr lang="ja-JP" altLang="en-US" sz="1100" u="none" strike="noStrike" baseline="0" dirty="0">
                          <a:effectLst/>
                          <a:latin typeface="+mj-ea"/>
                          <a:ea typeface="+mj-ea"/>
                        </a:rPr>
                        <a:t>できることは原則的に</a:t>
                      </a:r>
                      <a:r>
                        <a:rPr lang="en-US" altLang="ja-JP" sz="1100" u="none" strike="noStrike" baseline="0" dirty="0">
                          <a:effectLst/>
                          <a:latin typeface="+mj-ea"/>
                          <a:ea typeface="+mj-ea"/>
                        </a:rPr>
                        <a:t>ICT</a:t>
                      </a:r>
                      <a:r>
                        <a:rPr lang="ja-JP" altLang="en-US" sz="1100" u="none" strike="noStrike" baseline="0" dirty="0">
                          <a:effectLst/>
                          <a:latin typeface="+mj-ea"/>
                          <a:ea typeface="+mj-ea"/>
                        </a:rPr>
                        <a:t>を活用する）の取組の先にある新しい都市のこと。</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8"/>
                  </a:ext>
                </a:extLst>
              </a:tr>
              <a:tr h="554914">
                <a:tc>
                  <a:txBody>
                    <a:bodyPr/>
                    <a:lstStyle/>
                    <a:p>
                      <a:pPr algn="l" fontAlgn="ctr"/>
                      <a:r>
                        <a:rPr lang="ja-JP" altLang="en-US" sz="1200" u="none" strike="noStrike" baseline="0" dirty="0">
                          <a:effectLst/>
                          <a:latin typeface="+mj-ea"/>
                          <a:ea typeface="+mj-ea"/>
                        </a:rPr>
                        <a:t>スマートフォン</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アプリケーションを追加することで、いろいろな機能を使うことができる携帯電話のこと。音声通話のほか、</a:t>
                      </a:r>
                      <a:r>
                        <a:rPr lang="en-US" altLang="ja-JP" sz="1100" u="none" strike="noStrike" baseline="0" dirty="0">
                          <a:effectLst/>
                          <a:latin typeface="+mj-ea"/>
                          <a:ea typeface="+mj-ea"/>
                        </a:rPr>
                        <a:t>Web</a:t>
                      </a:r>
                      <a:r>
                        <a:rPr lang="ja-JP" altLang="en-US" sz="1100" u="none" strike="noStrike" baseline="0" dirty="0">
                          <a:effectLst/>
                          <a:latin typeface="+mj-ea"/>
                          <a:ea typeface="+mj-ea"/>
                        </a:rPr>
                        <a:t>ブラウザによる</a:t>
                      </a:r>
                      <a:r>
                        <a:rPr lang="en-US" altLang="ja-JP" sz="1100" u="none" strike="noStrike" baseline="0" dirty="0">
                          <a:effectLst/>
                          <a:latin typeface="+mj-ea"/>
                          <a:ea typeface="+mj-ea"/>
                        </a:rPr>
                        <a:t>Web</a:t>
                      </a:r>
                      <a:r>
                        <a:rPr lang="ja-JP" altLang="en-US" sz="1100" u="none" strike="noStrike" baseline="0" dirty="0">
                          <a:effectLst/>
                          <a:latin typeface="+mj-ea"/>
                          <a:ea typeface="+mj-ea"/>
                        </a:rPr>
                        <a:t>サイトの閲覧や、電子メールの送受信、文書ファイルの作成・閲覧、写真や音楽、動画の再生、内蔵カメラのある機種では写真や動画の撮影などができる。</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9"/>
                  </a:ext>
                </a:extLst>
              </a:tr>
              <a:tr h="554914">
                <a:tc>
                  <a:txBody>
                    <a:bodyPr/>
                    <a:lstStyle/>
                    <a:p>
                      <a:pPr algn="l" fontAlgn="ctr"/>
                      <a:r>
                        <a:rPr lang="ja-JP" altLang="en-US" sz="1200" b="0" i="0" u="none" strike="noStrike" baseline="0" dirty="0">
                          <a:solidFill>
                            <a:srgbClr val="000000"/>
                          </a:solidFill>
                          <a:effectLst/>
                          <a:latin typeface="+mj-ea"/>
                          <a:ea typeface="+mj-ea"/>
                        </a:rPr>
                        <a:t>スマートモビリティ</a:t>
                      </a:r>
                    </a:p>
                  </a:txBody>
                  <a:tcPr marL="3022" marR="3022" marT="3022" marB="0" anchor="ctr"/>
                </a:tc>
                <a:tc>
                  <a:txBody>
                    <a:bodyPr/>
                    <a:lstStyle/>
                    <a:p>
                      <a:pPr algn="l" fontAlgn="ctr"/>
                      <a:r>
                        <a:rPr lang="en-US" altLang="ja-JP" sz="1100" b="0" i="0" u="none" strike="noStrike" baseline="0" dirty="0">
                          <a:solidFill>
                            <a:srgbClr val="000000"/>
                          </a:solidFill>
                          <a:effectLst/>
                          <a:latin typeface="+mj-ea"/>
                          <a:ea typeface="+mj-ea"/>
                        </a:rPr>
                        <a:t>AI</a:t>
                      </a:r>
                      <a:r>
                        <a:rPr lang="ja-JP" altLang="en-US" sz="1100" b="0" i="0" u="none" strike="noStrike" baseline="0" dirty="0">
                          <a:solidFill>
                            <a:srgbClr val="000000"/>
                          </a:solidFill>
                          <a:effectLst/>
                          <a:latin typeface="+mj-ea"/>
                          <a:ea typeface="+mj-ea"/>
                        </a:rPr>
                        <a:t>による予約と最適ルートを組み合わせたデマンド型交通や、自動運転、</a:t>
                      </a:r>
                      <a:r>
                        <a:rPr lang="en-US" altLang="ja-JP" sz="1100" b="0" i="0" u="none" strike="noStrike" baseline="0" dirty="0" err="1">
                          <a:solidFill>
                            <a:srgbClr val="000000"/>
                          </a:solidFill>
                          <a:effectLst/>
                          <a:latin typeface="+mj-ea"/>
                          <a:ea typeface="+mj-ea"/>
                        </a:rPr>
                        <a:t>MaaS</a:t>
                      </a:r>
                      <a:r>
                        <a:rPr lang="ja-JP" altLang="en-US" sz="1100" b="0" i="0" u="none" strike="noStrike" baseline="0" dirty="0" err="1">
                          <a:solidFill>
                            <a:srgbClr val="000000"/>
                          </a:solidFill>
                          <a:effectLst/>
                          <a:latin typeface="+mj-ea"/>
                          <a:ea typeface="+mj-ea"/>
                        </a:rPr>
                        <a:t>、</a:t>
                      </a:r>
                      <a:r>
                        <a:rPr lang="ja-JP" altLang="en-US" sz="1100" b="0" i="0" u="none" strike="noStrike" baseline="0" dirty="0">
                          <a:solidFill>
                            <a:srgbClr val="000000"/>
                          </a:solidFill>
                          <a:effectLst/>
                          <a:latin typeface="+mj-ea"/>
                          <a:ea typeface="+mj-ea"/>
                        </a:rPr>
                        <a:t>ドローン等の新たな移動・交通に係る技術やサービスのこと。</a:t>
                      </a:r>
                    </a:p>
                  </a:txBody>
                  <a:tcPr marL="3022" marR="3022" marT="3022" marB="0" anchor="ctr"/>
                </a:tc>
                <a:extLst>
                  <a:ext uri="{0D108BD9-81ED-4DB2-BD59-A6C34878D82A}">
                    <a16:rowId xmlns:a16="http://schemas.microsoft.com/office/drawing/2014/main" val="4167070263"/>
                  </a:ext>
                </a:extLst>
              </a:tr>
            </a:tbl>
          </a:graphicData>
        </a:graphic>
      </p:graphicFrame>
      <p:sp>
        <p:nvSpPr>
          <p:cNvPr id="5" name="スライド番号プレースホルダー 4"/>
          <p:cNvSpPr>
            <a:spLocks noGrp="1"/>
          </p:cNvSpPr>
          <p:nvPr>
            <p:ph type="sldNum" sz="quarter" idx="10"/>
          </p:nvPr>
        </p:nvSpPr>
        <p:spPr>
          <a:xfrm>
            <a:off x="7473950" y="6668405"/>
            <a:ext cx="2311400" cy="180975"/>
          </a:xfrm>
        </p:spPr>
        <p:txBody>
          <a:bodyPr/>
          <a:lstStyle/>
          <a:p>
            <a:fld id="{17D6AA89-1CAE-4232-B76E-BD1FB226AC19}" type="slidenum">
              <a:rPr lang="en-US" altLang="ja-JP" dirty="0" smtClean="0"/>
              <a:pPr/>
              <a:t>34</a:t>
            </a:fld>
            <a:endParaRPr lang="en-US" altLang="ja-JP" dirty="0"/>
          </a:p>
        </p:txBody>
      </p:sp>
    </p:spTree>
    <p:extLst>
      <p:ext uri="{BB962C8B-B14F-4D97-AF65-F5344CB8AC3E}">
        <p14:creationId xmlns:p14="http://schemas.microsoft.com/office/powerpoint/2010/main" val="41544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用語集（カタカナなど）</a:t>
            </a:r>
            <a:endParaRPr kumimoji="1" lang="ja-JP" altLang="en-US"/>
          </a:p>
        </p:txBody>
      </p:sp>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2428956754"/>
              </p:ext>
            </p:extLst>
          </p:nvPr>
        </p:nvGraphicFramePr>
        <p:xfrm>
          <a:off x="164468" y="784497"/>
          <a:ext cx="9505056" cy="2821622"/>
        </p:xfrm>
        <a:graphic>
          <a:graphicData uri="http://schemas.openxmlformats.org/drawingml/2006/table">
            <a:tbl>
              <a:tblPr firstRow="1">
                <a:tableStyleId>{9DCAF9ED-07DC-4A11-8D7F-57B35C25682E}</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28880">
                <a:tc>
                  <a:txBody>
                    <a:bodyPr/>
                    <a:lstStyle/>
                    <a:p>
                      <a:pPr algn="l" fontAlgn="ctr"/>
                      <a:r>
                        <a:rPr lang="ja-JP" altLang="en-US" sz="1200" u="none" strike="noStrike" baseline="0" dirty="0">
                          <a:effectLst/>
                          <a:latin typeface="+mj-ea"/>
                          <a:ea typeface="+mj-ea"/>
                        </a:rPr>
                        <a:t>用語</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200" u="none" strike="noStrike" baseline="0">
                          <a:effectLst/>
                          <a:latin typeface="+mj-ea"/>
                          <a:ea typeface="+mj-ea"/>
                        </a:rPr>
                        <a:t>説明</a:t>
                      </a:r>
                      <a:endParaRPr lang="ja-JP" altLang="en-US" sz="12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0"/>
                  </a:ext>
                </a:extLst>
              </a:tr>
              <a:tr h="220459">
                <a:tc>
                  <a:txBody>
                    <a:bodyPr/>
                    <a:lstStyle/>
                    <a:p>
                      <a:pPr algn="l" fontAlgn="ctr"/>
                      <a:r>
                        <a:rPr lang="ja-JP" altLang="en-US" sz="1200" u="none" strike="noStrike" baseline="0" dirty="0">
                          <a:effectLst/>
                          <a:latin typeface="+mj-ea"/>
                          <a:ea typeface="+mj-ea"/>
                        </a:rPr>
                        <a:t>データセット</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コンピューターで処理されるデータのまとまりのこと。</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0"/>
                  </a:ext>
                </a:extLst>
              </a:tr>
              <a:tr h="220459">
                <a:tc>
                  <a:txBody>
                    <a:bodyPr/>
                    <a:lstStyle/>
                    <a:p>
                      <a:pPr algn="l" fontAlgn="ctr"/>
                      <a:r>
                        <a:rPr lang="ja-JP" altLang="en-US" sz="1200" u="none" strike="noStrike" baseline="0">
                          <a:effectLst/>
                          <a:latin typeface="+mj-ea"/>
                          <a:ea typeface="+mj-ea"/>
                        </a:rPr>
                        <a:t>データドリブン</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データを総合的に分析し、未来予測・意思決定・企画立案などに役立てること。</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1"/>
                  </a:ext>
                </a:extLst>
              </a:tr>
              <a:tr h="220459">
                <a:tc>
                  <a:txBody>
                    <a:bodyPr/>
                    <a:lstStyle/>
                    <a:p>
                      <a:pPr algn="l" fontAlgn="ctr"/>
                      <a:r>
                        <a:rPr lang="ja-JP" altLang="en-US" sz="1200" u="none" strike="noStrike" baseline="0">
                          <a:effectLst/>
                          <a:latin typeface="+mj-ea"/>
                          <a:ea typeface="+mj-ea"/>
                        </a:rPr>
                        <a:t>テレワーク</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ICT</a:t>
                      </a:r>
                      <a:r>
                        <a:rPr lang="ja-JP" altLang="en-US" sz="1100" u="none" strike="noStrike" baseline="0" dirty="0">
                          <a:effectLst/>
                          <a:latin typeface="+mj-ea"/>
                          <a:ea typeface="+mj-ea"/>
                        </a:rPr>
                        <a:t>（情報通信技術）を活用した、場所や時間にとらわれない柔軟な働き方のこと。</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2"/>
                  </a:ext>
                </a:extLst>
              </a:tr>
              <a:tr h="220459">
                <a:tc>
                  <a:txBody>
                    <a:bodyPr/>
                    <a:lstStyle/>
                    <a:p>
                      <a:pPr algn="l" fontAlgn="ctr"/>
                      <a:r>
                        <a:rPr lang="ja-JP" altLang="en-US" sz="1200" u="none" strike="noStrike" baseline="0">
                          <a:effectLst/>
                          <a:latin typeface="+mj-ea"/>
                          <a:ea typeface="+mj-ea"/>
                        </a:rPr>
                        <a:t>パイロット事業</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試験的に行う事業や先行する事業のこと。</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3"/>
                  </a:ext>
                </a:extLst>
              </a:tr>
              <a:tr h="599990">
                <a:tc>
                  <a:txBody>
                    <a:bodyPr/>
                    <a:lstStyle/>
                    <a:p>
                      <a:pPr algn="l" fontAlgn="ctr"/>
                      <a:r>
                        <a:rPr lang="ja-JP" altLang="en-US" sz="1200" u="none" strike="noStrike" baseline="0">
                          <a:effectLst/>
                          <a:latin typeface="+mj-ea"/>
                          <a:ea typeface="+mj-ea"/>
                        </a:rPr>
                        <a:t>ビックデータ</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従来の数値化されたデータの集合体であるデータベースよりも、より巨大でさまざまな形式の情報（動画や音声、</a:t>
                      </a:r>
                      <a:r>
                        <a:rPr lang="en-US" altLang="ja-JP" sz="1100" u="none" strike="noStrike" baseline="0" dirty="0">
                          <a:effectLst/>
                          <a:latin typeface="+mj-ea"/>
                          <a:ea typeface="+mj-ea"/>
                        </a:rPr>
                        <a:t>SNS </a:t>
                      </a:r>
                      <a:r>
                        <a:rPr lang="ja-JP" altLang="en-US" sz="1100" u="none" strike="noStrike" baseline="0" dirty="0">
                          <a:effectLst/>
                          <a:latin typeface="+mj-ea"/>
                          <a:ea typeface="+mj-ea"/>
                        </a:rPr>
                        <a:t>の記録、位置情報等）が蓄積され、異変の察知や近未来の予測等を通じ、利用者個々のニーズに即したサービスの提供、業務運営の効率化や新産業の創出等が可能となるといわれている。</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4"/>
                  </a:ext>
                </a:extLst>
              </a:tr>
              <a:tr h="437334">
                <a:tc>
                  <a:txBody>
                    <a:bodyPr/>
                    <a:lstStyle/>
                    <a:p>
                      <a:pPr algn="l" fontAlgn="ctr"/>
                      <a:r>
                        <a:rPr lang="ja-JP" altLang="en-US" sz="1100" u="none" strike="noStrike" baseline="0">
                          <a:effectLst/>
                          <a:latin typeface="+mj-ea"/>
                          <a:ea typeface="+mj-ea"/>
                        </a:rPr>
                        <a:t>プロジェクトマネジメント</a:t>
                      </a:r>
                      <a:endParaRPr lang="ja-JP" altLang="en-US" sz="11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プロジェクトの制約条件である、コスト、資源、時間のバランスを常に考慮してプロジェクトを遂行し、期待したアウトプットを得ること。</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5"/>
                  </a:ext>
                </a:extLst>
              </a:tr>
              <a:tr h="652235">
                <a:tc>
                  <a:txBody>
                    <a:bodyPr/>
                    <a:lstStyle/>
                    <a:p>
                      <a:pPr algn="l" fontAlgn="ctr"/>
                      <a:r>
                        <a:rPr lang="ja-JP" altLang="en-US" sz="1200" u="none" strike="noStrike" baseline="0">
                          <a:effectLst/>
                          <a:latin typeface="+mj-ea"/>
                          <a:ea typeface="+mj-ea"/>
                        </a:rPr>
                        <a:t>レジリエンス</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経済、暮らしが、災害や事故などにより致命的な被害を負わない強さと、速やかに回復するしなやかさをもつこと。</a:t>
                      </a:r>
                      <a:endParaRPr lang="en-US" altLang="ja-JP" sz="1100" u="none" strike="noStrike" baseline="0" dirty="0">
                        <a:effectLst/>
                        <a:latin typeface="+mj-ea"/>
                        <a:ea typeface="+mj-ea"/>
                      </a:endParaRPr>
                    </a:p>
                    <a:p>
                      <a:pPr algn="l" fontAlgn="ctr"/>
                      <a:r>
                        <a:rPr lang="ja-JP" altLang="en-US" sz="1100" b="0" i="0" u="none" strike="noStrike" baseline="0" dirty="0">
                          <a:solidFill>
                            <a:srgbClr val="000000"/>
                          </a:solidFill>
                          <a:effectLst/>
                          <a:latin typeface="+mj-ea"/>
                          <a:ea typeface="+mj-ea"/>
                        </a:rPr>
                        <a:t>本アクションプランでの「レジリエンス」とは、「行政事務そのものが停止してしまうような事態に直面したときでも、受ける影響の範囲を小さく抑え、できる限り通常と同じレベルで市民に行政サービスを提供し続けられる能力」のことを意味する。</a:t>
                      </a:r>
                    </a:p>
                  </a:txBody>
                  <a:tcPr marL="3022" marR="3022" marT="3022" marB="0" anchor="ctr"/>
                </a:tc>
                <a:extLst>
                  <a:ext uri="{0D108BD9-81ED-4DB2-BD59-A6C34878D82A}">
                    <a16:rowId xmlns:a16="http://schemas.microsoft.com/office/drawing/2014/main" val="10016"/>
                  </a:ext>
                </a:extLst>
              </a:tr>
            </a:tbl>
          </a:graphicData>
        </a:graphic>
      </p:graphicFrame>
      <p:sp>
        <p:nvSpPr>
          <p:cNvPr id="5" name="スライド番号プレースホルダー 4"/>
          <p:cNvSpPr>
            <a:spLocks noGrp="1"/>
          </p:cNvSpPr>
          <p:nvPr>
            <p:ph type="sldNum" sz="quarter" idx="10"/>
          </p:nvPr>
        </p:nvSpPr>
        <p:spPr>
          <a:xfrm>
            <a:off x="7473950" y="6668405"/>
            <a:ext cx="2311400" cy="180975"/>
          </a:xfrm>
        </p:spPr>
        <p:txBody>
          <a:bodyPr/>
          <a:lstStyle/>
          <a:p>
            <a:fld id="{17D6AA89-1CAE-4232-B76E-BD1FB226AC19}" type="slidenum">
              <a:rPr lang="en-US" altLang="ja-JP" dirty="0" smtClean="0"/>
              <a:pPr/>
              <a:t>35</a:t>
            </a:fld>
            <a:endParaRPr lang="en-US" altLang="ja-JP" dirty="0"/>
          </a:p>
        </p:txBody>
      </p:sp>
    </p:spTree>
    <p:extLst>
      <p:ext uri="{BB962C8B-B14F-4D97-AF65-F5344CB8AC3E}">
        <p14:creationId xmlns:p14="http://schemas.microsoft.com/office/powerpoint/2010/main" val="22046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21</a:t>
            </a:fld>
            <a:endParaRPr kumimoji="0" lang="en-US" altLang="ja-JP" sz="100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職員の働き方改革</a:t>
            </a:r>
          </a:p>
        </p:txBody>
      </p:sp>
      <p:sp>
        <p:nvSpPr>
          <p:cNvPr id="20" name="Shape 128"/>
          <p:cNvSpPr/>
          <p:nvPr/>
        </p:nvSpPr>
        <p:spPr>
          <a:xfrm>
            <a:off x="269788" y="742905"/>
            <a:ext cx="8895680" cy="59138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　ごみ収集車両にＧＰＳ車載器を搭載</a:t>
            </a:r>
            <a:endParaRPr kumimoji="0" lang="en-US" altLang="ja-JP" sz="1687" kern="0" dirty="0">
              <a:solidFill>
                <a:srgbClr val="C00000"/>
              </a:solidFill>
              <a:latin typeface="メイリオ" panose="020B0604030504040204" pitchFamily="50" charset="-128"/>
              <a:sym typeface="Helvetica Light"/>
            </a:endParaRPr>
          </a:p>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　　　～運行状況・走行状況を把握し、収集作業の効率化と公務上の交通事故削減を図る～</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69788" y="1335358"/>
            <a:ext cx="9467660" cy="118186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solidFill>
                  <a:prstClr val="black"/>
                </a:solidFill>
                <a:latin typeface="メイリオ"/>
                <a:ea typeface="メイリオ"/>
              </a:rPr>
              <a:t>【</a:t>
            </a:r>
            <a:r>
              <a:rPr lang="ja-JP" altLang="en-US" sz="1200" dirty="0" smtClean="0">
                <a:solidFill>
                  <a:prstClr val="black"/>
                </a:solidFill>
                <a:latin typeface="メイリオ"/>
                <a:ea typeface="メイリオ"/>
              </a:rPr>
              <a:t>めざす姿</a:t>
            </a:r>
            <a:r>
              <a:rPr lang="en-US" altLang="ja-JP" sz="1200" dirty="0">
                <a:solidFill>
                  <a:prstClr val="black"/>
                </a:solidFill>
                <a:latin typeface="メイリオ"/>
                <a:ea typeface="メイリオ"/>
              </a:rPr>
              <a:t>】</a:t>
            </a:r>
          </a:p>
          <a:p>
            <a:pPr marL="171450" indent="-171450">
              <a:buFont typeface="Arial" panose="020B0604020202020204" pitchFamily="34" charset="0"/>
              <a:buChar char="•"/>
            </a:pPr>
            <a:r>
              <a:rPr lang="en-US" altLang="ja-JP" sz="1200" dirty="0">
                <a:solidFill>
                  <a:schemeClr val="tx1"/>
                </a:solidFill>
                <a:latin typeface="+mj-ea"/>
                <a:ea typeface="+mj-ea"/>
              </a:rPr>
              <a:t>GPS</a:t>
            </a:r>
            <a:r>
              <a:rPr lang="ja-JP" altLang="en-US" sz="1200" dirty="0">
                <a:solidFill>
                  <a:schemeClr val="tx1"/>
                </a:solidFill>
                <a:latin typeface="+mj-ea"/>
                <a:ea typeface="+mj-ea"/>
              </a:rPr>
              <a:t>の軌跡情報やごみの排出情報を関係部署でデータ蓄積・共有・分析することで収集コースを最適化し、収集作業の効率化を図る</a:t>
            </a:r>
            <a:r>
              <a:rPr lang="ja-JP" altLang="en-US" sz="1200" dirty="0">
                <a:solidFill>
                  <a:prstClr val="black"/>
                </a:solidFill>
                <a:latin typeface="+mj-ea"/>
                <a:ea typeface="+mj-ea"/>
              </a:rPr>
              <a:t>。</a:t>
            </a:r>
            <a:endParaRPr lang="en-US" altLang="ja-JP" sz="1200" dirty="0">
              <a:solidFill>
                <a:prstClr val="black"/>
              </a:solidFill>
              <a:latin typeface="+mj-ea"/>
              <a:ea typeface="+mj-ea"/>
            </a:endParaRPr>
          </a:p>
          <a:p>
            <a:pPr marL="171450" indent="-171450">
              <a:buFont typeface="Arial" panose="020B0604020202020204" pitchFamily="34" charset="0"/>
              <a:buChar char="•"/>
            </a:pPr>
            <a:r>
              <a:rPr lang="en-US" altLang="ja-JP" sz="1200" dirty="0">
                <a:solidFill>
                  <a:prstClr val="black"/>
                </a:solidFill>
                <a:latin typeface="+mj-ea"/>
                <a:ea typeface="+mj-ea"/>
              </a:rPr>
              <a:t>GPS</a:t>
            </a:r>
            <a:r>
              <a:rPr lang="ja-JP" altLang="en-US" sz="1200" dirty="0">
                <a:solidFill>
                  <a:prstClr val="black"/>
                </a:solidFill>
                <a:latin typeface="+mj-ea"/>
                <a:ea typeface="+mj-ea"/>
              </a:rPr>
              <a:t>を活用し、急発進、急ブレーキ、走行速度超過といった、走行状況を把握・蓄積し、関係部署でデータ共有・分析することで公務上の交通事故削減を図る。</a:t>
            </a:r>
            <a:endParaRPr lang="en-US" altLang="ja-JP" sz="1200" dirty="0">
              <a:solidFill>
                <a:prstClr val="black"/>
              </a:solidFill>
              <a:latin typeface="+mj-ea"/>
              <a:ea typeface="+mj-ea"/>
            </a:endParaRPr>
          </a:p>
        </p:txBody>
      </p:sp>
      <p:graphicFrame>
        <p:nvGraphicFramePr>
          <p:cNvPr id="75" name="表 74"/>
          <p:cNvGraphicFramePr>
            <a:graphicFrameLocks noGrp="1"/>
          </p:cNvGraphicFramePr>
          <p:nvPr>
            <p:extLst>
              <p:ext uri="{D42A27DB-BD31-4B8C-83A1-F6EECF244321}">
                <p14:modId xmlns:p14="http://schemas.microsoft.com/office/powerpoint/2010/main" val="3374735821"/>
              </p:ext>
            </p:extLst>
          </p:nvPr>
        </p:nvGraphicFramePr>
        <p:xfrm>
          <a:off x="269788" y="5887376"/>
          <a:ext cx="3459991" cy="730429"/>
        </p:xfrm>
        <a:graphic>
          <a:graphicData uri="http://schemas.openxmlformats.org/drawingml/2006/table">
            <a:tbl>
              <a:tblPr firstRow="1" bandRow="1"/>
              <a:tblGrid>
                <a:gridCol w="2095924">
                  <a:extLst>
                    <a:ext uri="{9D8B030D-6E8A-4147-A177-3AD203B41FA5}">
                      <a16:colId xmlns:a16="http://schemas.microsoft.com/office/drawing/2014/main" val="20000"/>
                    </a:ext>
                  </a:extLst>
                </a:gridCol>
                <a:gridCol w="1364067">
                  <a:extLst>
                    <a:ext uri="{9D8B030D-6E8A-4147-A177-3AD203B41FA5}">
                      <a16:colId xmlns:a16="http://schemas.microsoft.com/office/drawing/2014/main" val="20001"/>
                    </a:ext>
                  </a:extLst>
                </a:gridCol>
              </a:tblGrid>
              <a:tr h="202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j-ea"/>
                          <a:ea typeface="+mj-ea"/>
                          <a:cs typeface="+mn-cs"/>
                        </a:rPr>
                        <a:t>2018</a:t>
                      </a:r>
                      <a:r>
                        <a:rPr kumimoji="1" lang="ja-JP" altLang="en-US" sz="1200" b="1" kern="1200" dirty="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a:latin typeface="+mj-lt"/>
                        </a:rPr>
                        <a:t>2019</a:t>
                      </a:r>
                      <a:r>
                        <a:rPr kumimoji="1" lang="ja-JP" altLang="en-US" sz="1200" dirty="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5610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76" name="ホームベース 75"/>
          <p:cNvSpPr/>
          <p:nvPr/>
        </p:nvSpPr>
        <p:spPr>
          <a:xfrm>
            <a:off x="357303" y="6245530"/>
            <a:ext cx="1396953" cy="25934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導入準備等</a:t>
            </a:r>
            <a:r>
              <a:rPr lang="en-US" altLang="ja-JP" sz="900" dirty="0">
                <a:solidFill>
                  <a:srgbClr val="000000"/>
                </a:solidFill>
                <a:latin typeface="Meiryo UI" panose="020B0604030504040204" pitchFamily="50" charset="-128"/>
                <a:ea typeface="Meiryo UI" panose="020B0604030504040204" pitchFamily="50" charset="-128"/>
              </a:rPr>
              <a:t>(5</a:t>
            </a:r>
            <a:r>
              <a:rPr lang="ja-JP" altLang="en-US" sz="900" dirty="0">
                <a:solidFill>
                  <a:srgbClr val="000000"/>
                </a:solidFill>
                <a:latin typeface="Meiryo UI" panose="020B0604030504040204" pitchFamily="50" charset="-128"/>
                <a:ea typeface="Meiryo UI" panose="020B0604030504040204" pitchFamily="50" charset="-128"/>
              </a:rPr>
              <a:t>月～</a:t>
            </a:r>
            <a:r>
              <a:rPr lang="en-US" altLang="ja-JP" sz="900" dirty="0">
                <a:solidFill>
                  <a:srgbClr val="000000"/>
                </a:solidFill>
                <a:latin typeface="Meiryo UI" panose="020B0604030504040204" pitchFamily="50" charset="-128"/>
                <a:ea typeface="Meiryo UI" panose="020B0604030504040204" pitchFamily="50" charset="-128"/>
              </a:rPr>
              <a:t>)</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77" name="ホームベース 76"/>
          <p:cNvSpPr/>
          <p:nvPr/>
        </p:nvSpPr>
        <p:spPr>
          <a:xfrm>
            <a:off x="1800991" y="6245530"/>
            <a:ext cx="1860865" cy="25934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本格開始</a:t>
            </a:r>
            <a:r>
              <a:rPr lang="en-US" altLang="ja-JP" sz="900" dirty="0">
                <a:solidFill>
                  <a:srgbClr val="000000"/>
                </a:solidFill>
                <a:latin typeface="Meiryo UI" panose="020B0604030504040204" pitchFamily="50" charset="-128"/>
                <a:ea typeface="Meiryo UI" panose="020B0604030504040204" pitchFamily="50" charset="-128"/>
              </a:rPr>
              <a:t>(9</a:t>
            </a:r>
            <a:r>
              <a:rPr lang="ja-JP" altLang="en-US" sz="900" dirty="0">
                <a:solidFill>
                  <a:srgbClr val="000000"/>
                </a:solidFill>
                <a:latin typeface="Meiryo UI" panose="020B0604030504040204" pitchFamily="50" charset="-128"/>
                <a:ea typeface="Meiryo UI" panose="020B0604030504040204" pitchFamily="50" charset="-128"/>
              </a:rPr>
              <a:t>月～</a:t>
            </a:r>
            <a:r>
              <a:rPr lang="en-US" altLang="ja-JP" sz="900" dirty="0">
                <a:solidFill>
                  <a:srgbClr val="000000"/>
                </a:solidFill>
                <a:latin typeface="Meiryo UI" panose="020B0604030504040204" pitchFamily="50" charset="-128"/>
                <a:ea typeface="Meiryo UI" panose="020B0604030504040204" pitchFamily="50" charset="-128"/>
              </a:rPr>
              <a:t>)</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78" name="正方形/長方形 77"/>
          <p:cNvSpPr/>
          <p:nvPr/>
        </p:nvSpPr>
        <p:spPr>
          <a:xfrm>
            <a:off x="435011" y="5459560"/>
            <a:ext cx="1098092"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71" name="テキスト ボックス 70"/>
          <p:cNvSpPr txBox="1"/>
          <p:nvPr/>
        </p:nvSpPr>
        <p:spPr>
          <a:xfrm>
            <a:off x="8240332" y="118722"/>
            <a:ext cx="1537204" cy="372410"/>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a:latin typeface="+mj-ea"/>
                <a:ea typeface="+mj-ea"/>
              </a:rPr>
              <a:t>スマートシティ</a:t>
            </a:r>
          </a:p>
        </p:txBody>
      </p:sp>
      <p:sp>
        <p:nvSpPr>
          <p:cNvPr id="73" name="角丸四角形 72"/>
          <p:cNvSpPr/>
          <p:nvPr/>
        </p:nvSpPr>
        <p:spPr bwMode="auto">
          <a:xfrm>
            <a:off x="3911899" y="5459560"/>
            <a:ext cx="5433714" cy="1245012"/>
          </a:xfrm>
          <a:prstGeom prst="roundRect">
            <a:avLst/>
          </a:prstGeom>
          <a:solidFill>
            <a:srgbClr val="D7FFDE"/>
          </a:solidFill>
          <a:ln/>
        </p:spPr>
        <p:style>
          <a:lnRef idx="3">
            <a:schemeClr val="lt1"/>
          </a:lnRef>
          <a:fillRef idx="1">
            <a:schemeClr val="accent1"/>
          </a:fillRef>
          <a:effectRef idx="1">
            <a:schemeClr val="accent1"/>
          </a:effectRef>
          <a:fontRef idx="minor">
            <a:schemeClr val="lt1"/>
          </a:fontRef>
        </p:style>
        <p:txBody>
          <a:bodyPr vert="horz" wrap="square" lIns="72000" tIns="72000" rIns="0" bIns="0" numCol="1" rtlCol="0" anchor="t" anchorCtr="0" compatLnSpc="1">
            <a:prstTxWarp prst="textNoShape">
              <a:avLst/>
            </a:prstTxWarp>
            <a:spAutoFit/>
          </a:bodyPr>
          <a:lstStyle/>
          <a:p>
            <a:pPr lvl="0">
              <a:defRPr/>
            </a:pPr>
            <a:r>
              <a:rPr lang="en-US" altLang="ja-JP" sz="1200" dirty="0">
                <a:solidFill>
                  <a:srgbClr val="000000"/>
                </a:solidFill>
                <a:latin typeface="メイリオ"/>
                <a:ea typeface="メイリオ"/>
              </a:rPr>
              <a:t>【</a:t>
            </a:r>
            <a:r>
              <a:rPr lang="ja-JP" altLang="en-US" sz="1200" dirty="0">
                <a:solidFill>
                  <a:srgbClr val="000000"/>
                </a:solidFill>
                <a:latin typeface="メイリオ"/>
                <a:ea typeface="メイリオ"/>
              </a:rPr>
              <a:t>取組効果と今後の課題</a:t>
            </a:r>
            <a:r>
              <a:rPr lang="en-US" altLang="ja-JP" sz="1200" dirty="0">
                <a:solidFill>
                  <a:srgbClr val="000000"/>
                </a:solidFill>
                <a:latin typeface="メイリオ"/>
                <a:ea typeface="メイリオ"/>
              </a:rPr>
              <a:t>】</a:t>
            </a:r>
            <a:endParaRPr lang="en-US" altLang="ja-JP" sz="1200" dirty="0">
              <a:solidFill>
                <a:srgbClr val="000000"/>
              </a:solidFill>
              <a:latin typeface="メイリオ"/>
              <a:ea typeface="メイリオ"/>
              <a:cs typeface="メイリオ" pitchFamily="50" charset="-128"/>
            </a:endParaRPr>
          </a:p>
          <a:p>
            <a:pPr marL="171450" indent="-171450">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rPr>
              <a:t>蓄積されたデータを用いて、走行の軌跡情報分析し、ごみ収集コースの最適化により収集作業の効率化及び運転者ごとに運転傾向をグラフ化し、交通事故の削減を図った。</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80" name="角丸四角形 79"/>
          <p:cNvSpPr/>
          <p:nvPr/>
        </p:nvSpPr>
        <p:spPr bwMode="auto">
          <a:xfrm>
            <a:off x="5309642" y="2517220"/>
            <a:ext cx="4427806" cy="2797777"/>
          </a:xfrm>
          <a:prstGeom prst="roundRect">
            <a:avLst/>
          </a:prstGeom>
          <a:solidFill>
            <a:schemeClr val="accent6">
              <a:lumMod val="20000"/>
              <a:lumOff val="80000"/>
            </a:schemeClr>
          </a:solidFill>
          <a:ln/>
        </p:spPr>
        <p:style>
          <a:lnRef idx="3">
            <a:schemeClr val="lt1"/>
          </a:lnRef>
          <a:fillRef idx="1">
            <a:schemeClr val="accent1"/>
          </a:fillRef>
          <a:effectRef idx="1">
            <a:schemeClr val="accent1"/>
          </a:effectRef>
          <a:fontRef idx="minor">
            <a:schemeClr val="lt1"/>
          </a:fontRef>
        </p:style>
        <p:txBody>
          <a:bodyPr vert="horz" wrap="square" lIns="72000" tIns="72000" rIns="0" bIns="0" numCol="1" rtlCol="0" anchor="t" anchorCtr="0" compatLnSpc="1">
            <a:prstTxWarp prst="textNoShape">
              <a:avLst/>
            </a:prstTxWarp>
            <a:spAutoFit/>
          </a:bodyPr>
          <a:lstStyle/>
          <a:p>
            <a:pPr lvl="0">
              <a:defRPr/>
            </a:pP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取組実績</a:t>
            </a:r>
            <a:r>
              <a:rPr lang="en-US" altLang="ja-JP" sz="1200" dirty="0">
                <a:solidFill>
                  <a:srgbClr val="000000"/>
                </a:solidFill>
                <a:latin typeface="Meiryo UI" panose="020B0604030504040204" pitchFamily="50" charset="-128"/>
                <a:ea typeface="Meiryo UI" panose="020B0604030504040204" pitchFamily="50" charset="-128"/>
              </a:rPr>
              <a:t>】</a:t>
            </a:r>
          </a:p>
          <a:p>
            <a:pPr marL="171450" lvl="0" indent="-171450">
              <a:buFont typeface="Arial" panose="020B0604020202020204" pitchFamily="34" charset="0"/>
              <a:buChar char="•"/>
              <a:defRPr/>
            </a:pPr>
            <a:r>
              <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rPr>
              <a:t>2018</a:t>
            </a: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年</a:t>
            </a:r>
            <a:r>
              <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rPr>
              <a:t>9</a:t>
            </a: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月より</a:t>
            </a:r>
            <a:r>
              <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rPr>
              <a:t>GPS</a:t>
            </a: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軌跡情報等を収集する「ごみ収集車両運行管理システム」の稼働。</a:t>
            </a:r>
            <a:endPar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endParaRPr>
          </a:p>
          <a:p>
            <a:pPr marL="171450" lvl="0" indent="-171450">
              <a:buFont typeface="Arial" panose="020B0604020202020204" pitchFamily="34" charset="0"/>
              <a:buChar char="•"/>
              <a:defRPr/>
            </a:pP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職員定数の見直し（</a:t>
            </a:r>
            <a:r>
              <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rPr>
              <a:t>2020</a:t>
            </a: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年３</a:t>
            </a: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月時点）</a:t>
            </a:r>
            <a:endPar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endParaRPr>
          </a:p>
          <a:p>
            <a:pPr lvl="0">
              <a:defRPr/>
            </a:pP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　（目標）</a:t>
            </a:r>
            <a:r>
              <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rPr>
              <a:t>2017</a:t>
            </a: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年度末より</a:t>
            </a:r>
            <a:r>
              <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rPr>
              <a:t>150</a:t>
            </a: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名削減</a:t>
            </a:r>
            <a:r>
              <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rPr>
              <a:t> </a:t>
            </a: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　</a:t>
            </a:r>
            <a:endPar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endParaRPr>
          </a:p>
          <a:p>
            <a:pPr lvl="0">
              <a:defRPr/>
            </a:pP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　（実績）</a:t>
            </a:r>
            <a:r>
              <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rPr>
              <a:t>2017</a:t>
            </a: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年度末より</a:t>
            </a:r>
            <a:r>
              <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rPr>
              <a:t>152</a:t>
            </a: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名削減</a:t>
            </a:r>
            <a:endPar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endParaRPr>
          </a:p>
          <a:p>
            <a:pPr marL="171450" lvl="0" indent="-171450">
              <a:buFont typeface="Arial" panose="020B0604020202020204" pitchFamily="34" charset="0"/>
              <a:buChar char="•"/>
              <a:defRPr/>
            </a:pP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公務上の交通事故件数（</a:t>
            </a:r>
            <a:r>
              <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rPr>
              <a:t>2020</a:t>
            </a: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年３</a:t>
            </a: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月時点）</a:t>
            </a:r>
            <a:endPar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endParaRPr>
          </a:p>
          <a:p>
            <a:pPr lvl="0">
              <a:defRPr/>
            </a:pP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　（目標）</a:t>
            </a:r>
            <a:r>
              <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rPr>
              <a:t>2019</a:t>
            </a: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年度</a:t>
            </a:r>
            <a:r>
              <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rPr>
              <a:t>45</a:t>
            </a: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件以下　</a:t>
            </a:r>
            <a:endPar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endParaRPr>
          </a:p>
          <a:p>
            <a:pPr lvl="0">
              <a:defRPr/>
            </a:pPr>
            <a:r>
              <a:rPr lang="ja-JP" altLang="en-US" sz="1200" dirty="0">
                <a:solidFill>
                  <a:srgbClr val="000000"/>
                </a:solidFill>
                <a:latin typeface="Meiryo UI" panose="020B0604030504040204" pitchFamily="50" charset="-128"/>
                <a:ea typeface="Meiryo UI" panose="020B0604030504040204" pitchFamily="50" charset="-128"/>
                <a:cs typeface="メイリオ" pitchFamily="50" charset="-128"/>
              </a:rPr>
              <a:t>　（実績）</a:t>
            </a:r>
            <a:r>
              <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rPr>
              <a:t>2019</a:t>
            </a: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年度</a:t>
            </a:r>
            <a:r>
              <a:rPr lang="en-US" altLang="ja-JP" sz="1200" dirty="0">
                <a:solidFill>
                  <a:schemeClr val="tx1"/>
                </a:solidFill>
                <a:latin typeface="Meiryo UI" panose="020B0604030504040204" pitchFamily="50" charset="-128"/>
                <a:ea typeface="Meiryo UI" panose="020B0604030504040204" pitchFamily="50" charset="-128"/>
                <a:cs typeface="メイリオ" pitchFamily="50" charset="-128"/>
              </a:rPr>
              <a:t>20</a:t>
            </a: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件</a:t>
            </a:r>
            <a:endParaRPr lang="en-US" altLang="ja-JP" sz="1200" dirty="0">
              <a:solidFill>
                <a:srgbClr val="000000"/>
              </a:solidFill>
              <a:latin typeface="Meiryo UI" panose="020B0604030504040204" pitchFamily="50" charset="-128"/>
              <a:ea typeface="Meiryo UI" panose="020B0604030504040204" pitchFamily="50" charset="-128"/>
              <a:cs typeface="メイリオ" pitchFamily="50" charset="-128"/>
            </a:endParaRPr>
          </a:p>
        </p:txBody>
      </p:sp>
      <p:sp>
        <p:nvSpPr>
          <p:cNvPr id="81" name="テキスト ボックス 80"/>
          <p:cNvSpPr txBox="1"/>
          <p:nvPr/>
        </p:nvSpPr>
        <p:spPr>
          <a:xfrm>
            <a:off x="1593485" y="6411143"/>
            <a:ext cx="873957" cy="316753"/>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2018</a:t>
            </a:r>
            <a:r>
              <a:rPr kumimoji="1" lang="en-US" altLang="ja-JP" sz="1200" dirty="0">
                <a:latin typeface="Meiryo UI" panose="020B0604030504040204" pitchFamily="50" charset="-128"/>
                <a:ea typeface="Meiryo UI" panose="020B0604030504040204" pitchFamily="50" charset="-128"/>
              </a:rPr>
              <a:t>.9</a:t>
            </a:r>
            <a:endParaRPr kumimoji="1" lang="ja-JP" altLang="en-US"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252891" y="2308876"/>
            <a:ext cx="4840709" cy="3150684"/>
          </a:xfrm>
          <a:prstGeom prst="rect">
            <a:avLst/>
          </a:prstGeom>
        </p:spPr>
      </p:pic>
    </p:spTree>
    <p:extLst>
      <p:ext uri="{BB962C8B-B14F-4D97-AF65-F5344CB8AC3E}">
        <p14:creationId xmlns:p14="http://schemas.microsoft.com/office/powerpoint/2010/main" val="74451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bwMode="auto">
          <a:xfrm>
            <a:off x="3816478" y="3994189"/>
            <a:ext cx="5891708" cy="2678180"/>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取組効果と今後の課題</a:t>
            </a:r>
            <a:r>
              <a:rPr lang="en-US" altLang="ja-JP" sz="1100" dirty="0">
                <a:solidFill>
                  <a:schemeClr val="tx1"/>
                </a:solidFill>
                <a:latin typeface="メイリオ" panose="020B0604030504040204" pitchFamily="50" charset="-128"/>
                <a:ea typeface="メイリオ" panose="020B0604030504040204" pitchFamily="50" charset="-128"/>
              </a:rPr>
              <a:t>】</a:t>
            </a: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rPr>
              <a:t>これまではファイル形式を問わずオープンデータポータルサイトにデータ掲載することを優先してきたが、利用者目線に立ち、掲載データを機械判読性の高いデータ（</a:t>
            </a:r>
            <a:r>
              <a:rPr lang="en-US" altLang="ja-JP" sz="1100" dirty="0">
                <a:solidFill>
                  <a:schemeClr val="tx1"/>
                </a:solidFill>
                <a:latin typeface="メイリオ" panose="020B0604030504040204" pitchFamily="50" charset="-128"/>
                <a:ea typeface="メイリオ" panose="020B0604030504040204" pitchFamily="50" charset="-128"/>
              </a:rPr>
              <a:t>CSV</a:t>
            </a:r>
            <a:r>
              <a:rPr lang="ja-JP" altLang="en-US" sz="1100" dirty="0">
                <a:solidFill>
                  <a:schemeClr val="tx1"/>
                </a:solidFill>
                <a:latin typeface="メイリオ" panose="020B0604030504040204" pitchFamily="50" charset="-128"/>
                <a:ea typeface="メイリオ" panose="020B0604030504040204" pitchFamily="50" charset="-128"/>
              </a:rPr>
              <a:t>ファイル）に特化することとし、ポータルサイトの掲載データを一新した。</a:t>
            </a:r>
            <a:endParaRPr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rPr>
              <a:t>掲載データの件数を増やすとともに、利用者にとって使いやすいデータとなるようデータ構造等を検討、整理した。さらに、データ内容、項目を容易に知ることができるメタデータの充実を図った。この取組を今後も継続していく必要がある。</a:t>
            </a:r>
            <a:endParaRPr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rPr>
              <a:t>オープンデータを官民問わずより多く活用してもらうことが今後の課題である。引き続き、官民でのデータ利</a:t>
            </a:r>
            <a:r>
              <a:rPr lang="ja-JP" altLang="en-US" sz="1100" dirty="0" smtClean="0">
                <a:solidFill>
                  <a:schemeClr val="tx1"/>
                </a:solidFill>
                <a:latin typeface="メイリオ" panose="020B0604030504040204" pitchFamily="50" charset="-128"/>
                <a:ea typeface="メイリオ" panose="020B0604030504040204" pitchFamily="50" charset="-128"/>
              </a:rPr>
              <a:t>活用</a:t>
            </a:r>
            <a:r>
              <a:rPr lang="ja-JP" altLang="en-US" sz="1100" smtClean="0">
                <a:solidFill>
                  <a:schemeClr val="tx1"/>
                </a:solidFill>
                <a:latin typeface="メイリオ" panose="020B0604030504040204" pitchFamily="50" charset="-128"/>
                <a:ea typeface="メイリオ" panose="020B0604030504040204" pitchFamily="50" charset="-128"/>
              </a:rPr>
              <a:t>が見込まれるデータセット</a:t>
            </a:r>
            <a:r>
              <a:rPr lang="ja-JP" altLang="en-US" sz="1100" dirty="0">
                <a:solidFill>
                  <a:schemeClr val="tx1"/>
                </a:solidFill>
                <a:latin typeface="メイリオ" panose="020B0604030504040204" pitchFamily="50" charset="-128"/>
                <a:ea typeface="メイリオ" panose="020B0604030504040204" pitchFamily="50" charset="-128"/>
              </a:rPr>
              <a:t>について検討を行い、公開を進めていく。</a:t>
            </a:r>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5" name="角丸四角形 14"/>
          <p:cNvSpPr/>
          <p:nvPr/>
        </p:nvSpPr>
        <p:spPr bwMode="auto">
          <a:xfrm>
            <a:off x="3365500" y="2815296"/>
            <a:ext cx="6197600" cy="1086255"/>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取組実績</a:t>
            </a:r>
            <a:r>
              <a:rPr lang="en-US" altLang="ja-JP" sz="1100" dirty="0">
                <a:solidFill>
                  <a:schemeClr val="tx1"/>
                </a:solidFill>
                <a:latin typeface="メイリオ" panose="020B0604030504040204" pitchFamily="50" charset="-128"/>
                <a:ea typeface="メイリオ" panose="020B0604030504040204" pitchFamily="50" charset="-128"/>
              </a:rPr>
              <a:t>】</a:t>
            </a:r>
          </a:p>
          <a:p>
            <a:pPr marL="171450" indent="-171450">
              <a:buFont typeface="Arial" panose="020B0604020202020204" pitchFamily="34" charset="0"/>
              <a:buChar char="•"/>
            </a:pPr>
            <a:r>
              <a:rPr lang="en-US" altLang="ja-JP" sz="1100" dirty="0">
                <a:solidFill>
                  <a:schemeClr val="tx1"/>
                </a:solidFill>
                <a:latin typeface="メイリオ" panose="020B0604030504040204" pitchFamily="50" charset="-128"/>
                <a:ea typeface="メイリオ" panose="020B0604030504040204" pitchFamily="50" charset="-128"/>
              </a:rPr>
              <a:t> CSV</a:t>
            </a:r>
            <a:r>
              <a:rPr lang="ja-JP" altLang="en-US" sz="1100" dirty="0">
                <a:solidFill>
                  <a:schemeClr val="tx1"/>
                </a:solidFill>
                <a:latin typeface="メイリオ" panose="020B0604030504040204" pitchFamily="50" charset="-128"/>
                <a:ea typeface="メイリオ" panose="020B0604030504040204" pitchFamily="50" charset="-128"/>
              </a:rPr>
              <a:t>を中心とした機械判読性の高いデータに特化したポータルサイトとしてリニューアルを行い、</a:t>
            </a:r>
            <a:r>
              <a:rPr lang="en-US" altLang="ja-JP" sz="1100" dirty="0">
                <a:solidFill>
                  <a:schemeClr val="tx1"/>
                </a:solidFill>
                <a:latin typeface="メイリオ" panose="020B0604030504040204" pitchFamily="50" charset="-128"/>
                <a:ea typeface="メイリオ" panose="020B0604030504040204" pitchFamily="50" charset="-128"/>
              </a:rPr>
              <a:t>2019</a:t>
            </a:r>
            <a:r>
              <a:rPr lang="ja-JP" altLang="en-US" sz="1100" dirty="0">
                <a:solidFill>
                  <a:schemeClr val="tx1"/>
                </a:solidFill>
                <a:latin typeface="メイリオ" panose="020B0604030504040204" pitchFamily="50" charset="-128"/>
                <a:ea typeface="メイリオ" panose="020B0604030504040204" pitchFamily="50" charset="-128"/>
              </a:rPr>
              <a:t>年</a:t>
            </a:r>
            <a:r>
              <a:rPr lang="en-US" altLang="ja-JP" sz="1100" dirty="0">
                <a:solidFill>
                  <a:schemeClr val="tx1"/>
                </a:solidFill>
                <a:latin typeface="メイリオ" panose="020B0604030504040204" pitchFamily="50" charset="-128"/>
                <a:ea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rPr>
              <a:t>月より運用を開始し、各種市政情報や人口統計等を公開してきた。</a:t>
            </a:r>
            <a:endParaRPr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rPr>
              <a:t>リニューアル当初、約</a:t>
            </a:r>
            <a:r>
              <a:rPr lang="en-US" altLang="ja-JP" sz="1100" dirty="0">
                <a:solidFill>
                  <a:schemeClr val="tx1"/>
                </a:solidFill>
                <a:latin typeface="メイリオ" panose="020B0604030504040204" pitchFamily="50" charset="-128"/>
                <a:ea typeface="メイリオ" panose="020B0604030504040204" pitchFamily="50" charset="-128"/>
              </a:rPr>
              <a:t>70</a:t>
            </a:r>
            <a:r>
              <a:rPr lang="ja-JP" altLang="en-US" sz="1100" dirty="0">
                <a:solidFill>
                  <a:schemeClr val="tx1"/>
                </a:solidFill>
                <a:latin typeface="メイリオ" panose="020B0604030504040204" pitchFamily="50" charset="-128"/>
                <a:ea typeface="メイリオ" panose="020B0604030504040204" pitchFamily="50" charset="-128"/>
              </a:rPr>
              <a:t>であったデータセット数を</a:t>
            </a:r>
            <a:r>
              <a:rPr lang="en-US" altLang="ja-JP" sz="1100" dirty="0">
                <a:solidFill>
                  <a:schemeClr val="tx1"/>
                </a:solidFill>
                <a:latin typeface="メイリオ" panose="020B0604030504040204" pitchFamily="50" charset="-128"/>
                <a:ea typeface="メイリオ" panose="020B0604030504040204" pitchFamily="50" charset="-128"/>
              </a:rPr>
              <a:t>211</a:t>
            </a:r>
            <a:r>
              <a:rPr lang="ja-JP" altLang="en-US" sz="1100" dirty="0">
                <a:solidFill>
                  <a:schemeClr val="tx1"/>
                </a:solidFill>
                <a:latin typeface="メイリオ" panose="020B0604030504040204" pitchFamily="50" charset="-128"/>
                <a:ea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rPr>
              <a:t>2021</a:t>
            </a:r>
            <a:r>
              <a:rPr lang="ja-JP" altLang="en-US" sz="1100" dirty="0">
                <a:solidFill>
                  <a:schemeClr val="tx1"/>
                </a:solidFill>
                <a:latin typeface="メイリオ" panose="020B0604030504040204" pitchFamily="50" charset="-128"/>
                <a:ea typeface="メイリオ" panose="020B0604030504040204" pitchFamily="50" charset="-128"/>
              </a:rPr>
              <a:t>年</a:t>
            </a:r>
            <a:r>
              <a:rPr lang="en-US" altLang="ja-JP" sz="1100" dirty="0">
                <a:solidFill>
                  <a:schemeClr val="tx1"/>
                </a:solidFill>
                <a:latin typeface="メイリオ" panose="020B0604030504040204" pitchFamily="50" charset="-128"/>
                <a:ea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rPr>
              <a:t>月時点）まで増加。</a:t>
            </a:r>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22</a:t>
            </a:fld>
            <a:endParaRPr kumimoji="0" lang="en-US" altLang="ja-JP" sz="1000" dirty="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xfrm>
            <a:off x="273051" y="188913"/>
            <a:ext cx="5400030" cy="395287"/>
          </a:xfrm>
          <a:noFill/>
        </p:spPr>
        <p:txBody>
          <a:bodyPr anchor="ctr"/>
          <a:lstStyle/>
          <a:p>
            <a:pPr eaLnBrk="1" hangingPunct="1"/>
            <a:r>
              <a:rPr lang="ja-JP" altLang="en-US" dirty="0"/>
              <a:t>官民データの容易な利用</a:t>
            </a:r>
          </a:p>
        </p:txBody>
      </p:sp>
      <p:sp>
        <p:nvSpPr>
          <p:cNvPr id="20" name="Shape 128"/>
          <p:cNvSpPr/>
          <p:nvPr/>
        </p:nvSpPr>
        <p:spPr>
          <a:xfrm>
            <a:off x="269788" y="671785"/>
            <a:ext cx="8679656" cy="59138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オープンデータ・ビッグデータの利活用促進</a:t>
            </a:r>
            <a:endParaRPr kumimoji="0" lang="en-US" altLang="ja-JP" sz="1687" kern="0" dirty="0">
              <a:solidFill>
                <a:srgbClr val="C00000"/>
              </a:solidFill>
              <a:latin typeface="メイリオ" panose="020B0604030504040204" pitchFamily="50" charset="-128"/>
              <a:sym typeface="Helvetica Light"/>
            </a:endParaRPr>
          </a:p>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　　～官民データの容易な利用に向けてオープンデータポータルサイトのデータを充実～</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7" y="1134621"/>
            <a:ext cx="9568222" cy="171739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altLang="ja-JP" sz="1200" dirty="0" smtClean="0">
                <a:solidFill>
                  <a:schemeClr val="tx1"/>
                </a:solidFill>
                <a:latin typeface="メイリオ"/>
                <a:ea typeface="メイリオ"/>
              </a:rPr>
              <a:t>【</a:t>
            </a:r>
            <a:r>
              <a:rPr lang="ja-JP" altLang="en-US" sz="1200" dirty="0" smtClean="0">
                <a:solidFill>
                  <a:schemeClr val="tx1"/>
                </a:solidFill>
                <a:latin typeface="メイリオ"/>
                <a:ea typeface="メイリオ"/>
              </a:rPr>
              <a:t>めざす姿</a:t>
            </a:r>
            <a:r>
              <a:rPr lang="en-US" altLang="ja-JP" sz="1200" dirty="0">
                <a:solidFill>
                  <a:schemeClr val="tx1"/>
                </a:solidFill>
                <a:latin typeface="メイリオ"/>
                <a:ea typeface="メイリオ"/>
              </a:rPr>
              <a:t>】</a:t>
            </a:r>
          </a:p>
          <a:p>
            <a:pPr marL="171450" indent="-171450">
              <a:buFont typeface="Arial" panose="020B0604020202020204" pitchFamily="34" charset="0"/>
              <a:buChar char="•"/>
            </a:pPr>
            <a:r>
              <a:rPr lang="ja-JP" altLang="en-US" sz="1200" dirty="0">
                <a:solidFill>
                  <a:schemeClr val="tx1"/>
                </a:solidFill>
                <a:latin typeface="メイリオ"/>
                <a:ea typeface="メイリオ"/>
              </a:rPr>
              <a:t>国の「オープン・バイ・デフォルト」の方針のもと、本市が保有する各種行政情報をオープンデータとして積極的に公開し、行政の透明性を高めるとともに、業務の効率化につなげる。</a:t>
            </a:r>
            <a:endParaRPr lang="en-US" altLang="ja-JP" sz="1200" dirty="0">
              <a:solidFill>
                <a:schemeClr val="tx1"/>
              </a:solidFill>
              <a:latin typeface="メイリオ"/>
              <a:ea typeface="メイリオ"/>
            </a:endParaRPr>
          </a:p>
          <a:p>
            <a:pPr marL="171450" indent="-171450">
              <a:buFont typeface="Arial" panose="020B0604020202020204" pitchFamily="34" charset="0"/>
              <a:buChar char="•"/>
            </a:pPr>
            <a:r>
              <a:rPr lang="ja-JP" altLang="en-US" sz="1200" dirty="0">
                <a:solidFill>
                  <a:schemeClr val="tx1"/>
                </a:solidFill>
                <a:latin typeface="メイリオ"/>
                <a:ea typeface="メイリオ"/>
              </a:rPr>
              <a:t>ポータルサイトで公開されているデータが、使いやすく、アクセスが良い状態で、適切に更新がされている状態をめざす。</a:t>
            </a:r>
            <a:endParaRPr lang="en-US" altLang="ja-JP" sz="1200" dirty="0">
              <a:solidFill>
                <a:schemeClr val="tx1"/>
              </a:solidFill>
              <a:latin typeface="メイリオ"/>
              <a:ea typeface="メイリオ"/>
            </a:endParaRPr>
          </a:p>
          <a:p>
            <a:pPr marL="171450" indent="-171450">
              <a:buFont typeface="Arial" panose="020B0604020202020204" pitchFamily="34" charset="0"/>
              <a:buChar char="•"/>
            </a:pPr>
            <a:r>
              <a:rPr lang="ja-JP" altLang="en-US" sz="1200" dirty="0">
                <a:solidFill>
                  <a:schemeClr val="tx1"/>
                </a:solidFill>
                <a:latin typeface="メイリオ"/>
                <a:ea typeface="メイリオ"/>
              </a:rPr>
              <a:t>より多くのデータセット公開に向けた仕組みづくりや、掲載すべきデータセットの選定を行い、掲載データのさらなる充実を進める。</a:t>
            </a:r>
            <a:endParaRPr lang="en-US" altLang="ja-JP" sz="1200" dirty="0">
              <a:solidFill>
                <a:srgbClr val="FF0000"/>
              </a:solidFill>
              <a:latin typeface="メイリオ"/>
              <a:ea typeface="メイリオ"/>
            </a:endParaRPr>
          </a:p>
          <a:p>
            <a:pPr marL="171450" indent="-171450">
              <a:buFont typeface="Arial" panose="020B0604020202020204" pitchFamily="34" charset="0"/>
              <a:buChar char="•"/>
            </a:pPr>
            <a:r>
              <a:rPr lang="ja-JP" altLang="en-US" sz="1200" dirty="0">
                <a:solidFill>
                  <a:schemeClr val="tx1"/>
                </a:solidFill>
                <a:latin typeface="メイリオ"/>
                <a:ea typeface="メイリオ"/>
              </a:rPr>
              <a:t>将来的には民間企業や大学等とデータを連携することも視野に入れ、データ活用プラットフォームのあり方について検討する。</a:t>
            </a:r>
            <a:endParaRPr lang="en-US" altLang="ja-JP" sz="1200" dirty="0">
              <a:solidFill>
                <a:schemeClr val="tx1"/>
              </a:solidFill>
              <a:latin typeface="メイリオ"/>
              <a:ea typeface="メイリオ"/>
            </a:endParaRPr>
          </a:p>
        </p:txBody>
      </p:sp>
      <p:sp>
        <p:nvSpPr>
          <p:cNvPr id="12" name="テキスト ボックス 11"/>
          <p:cNvSpPr txBox="1"/>
          <p:nvPr/>
        </p:nvSpPr>
        <p:spPr>
          <a:xfrm>
            <a:off x="8240332" y="118722"/>
            <a:ext cx="1537204" cy="372410"/>
          </a:xfrm>
          <a:prstGeom prst="rect">
            <a:avLst/>
          </a:prstGeom>
          <a:solidFill>
            <a:srgbClr val="F6920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データドリブン</a:t>
            </a:r>
            <a:endParaRPr kumimoji="1" lang="ja-JP" altLang="en-US" sz="1400" dirty="0">
              <a:latin typeface="+mj-ea"/>
              <a:ea typeface="+mj-ea"/>
            </a:endParaRPr>
          </a:p>
        </p:txBody>
      </p:sp>
      <p:sp>
        <p:nvSpPr>
          <p:cNvPr id="27" name="正方形/長方形 26"/>
          <p:cNvSpPr/>
          <p:nvPr/>
        </p:nvSpPr>
        <p:spPr>
          <a:xfrm>
            <a:off x="217127" y="4489212"/>
            <a:ext cx="1046817" cy="350865"/>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054" y="2947025"/>
            <a:ext cx="2810861" cy="1447176"/>
          </a:xfrm>
          <a:prstGeom prst="rect">
            <a:avLst/>
          </a:prstGeom>
        </p:spPr>
      </p:pic>
      <p:pic>
        <p:nvPicPr>
          <p:cNvPr id="3" name="図 2"/>
          <p:cNvPicPr>
            <a:picLocks noChangeAspect="1"/>
          </p:cNvPicPr>
          <p:nvPr/>
        </p:nvPicPr>
        <p:blipFill>
          <a:blip r:embed="rId3"/>
          <a:stretch>
            <a:fillRect/>
          </a:stretch>
        </p:blipFill>
        <p:spPr>
          <a:xfrm>
            <a:off x="269788" y="4837442"/>
            <a:ext cx="3441413" cy="1489567"/>
          </a:xfrm>
          <a:prstGeom prst="rect">
            <a:avLst/>
          </a:prstGeom>
        </p:spPr>
      </p:pic>
    </p:spTree>
    <p:extLst>
      <p:ext uri="{BB962C8B-B14F-4D97-AF65-F5344CB8AC3E}">
        <p14:creationId xmlns:p14="http://schemas.microsoft.com/office/powerpoint/2010/main" val="320601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262306" y="1336340"/>
            <a:ext cx="9515230" cy="142192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solidFill>
                  <a:prstClr val="black"/>
                </a:solidFill>
                <a:latin typeface="メイリオ"/>
                <a:ea typeface="メイリオ"/>
              </a:rPr>
              <a:t>【</a:t>
            </a:r>
            <a:r>
              <a:rPr lang="ja-JP" altLang="en-US" sz="1200" dirty="0" smtClean="0">
                <a:solidFill>
                  <a:prstClr val="black"/>
                </a:solidFill>
                <a:latin typeface="メイリオ"/>
                <a:ea typeface="メイリオ"/>
              </a:rPr>
              <a:t>めざす姿</a:t>
            </a:r>
            <a:r>
              <a:rPr lang="en-US" altLang="ja-JP" sz="1200" dirty="0">
                <a:solidFill>
                  <a:prstClr val="black"/>
                </a:solidFill>
                <a:latin typeface="メイリオ"/>
                <a:ea typeface="メイリオ"/>
              </a:rPr>
              <a:t>】</a:t>
            </a:r>
          </a:p>
          <a:p>
            <a:pPr marL="171450" indent="-171450">
              <a:buFont typeface="Arial" panose="020B0604020202020204" pitchFamily="34" charset="0"/>
              <a:buChar char="•"/>
            </a:pPr>
            <a:r>
              <a:rPr lang="ja-JP" altLang="en-US" sz="1200" dirty="0">
                <a:solidFill>
                  <a:prstClr val="black"/>
                </a:solidFill>
                <a:latin typeface="メイリオ"/>
                <a:ea typeface="メイリオ"/>
              </a:rPr>
              <a:t>地域社会の課題解決や観光産業、民間企業などによる新たな産業創出等、地域経済に資することを目的に、「大阪市立図書館デジタルアーカイブ」で公開している</a:t>
            </a:r>
            <a:r>
              <a:rPr lang="ja-JP" altLang="en-US" sz="1200">
                <a:solidFill>
                  <a:prstClr val="black"/>
                </a:solidFill>
                <a:latin typeface="メイリオ"/>
                <a:ea typeface="メイリオ"/>
              </a:rPr>
              <a:t>著作権</a:t>
            </a:r>
            <a:r>
              <a:rPr lang="ja-JP" altLang="en-US" sz="1200" smtClean="0">
                <a:solidFill>
                  <a:prstClr val="black"/>
                </a:solidFill>
                <a:latin typeface="メイリオ"/>
                <a:ea typeface="メイリオ"/>
              </a:rPr>
              <a:t>の消滅した昔</a:t>
            </a:r>
            <a:r>
              <a:rPr lang="ja-JP" altLang="en-US" sz="1200" dirty="0">
                <a:solidFill>
                  <a:prstClr val="black"/>
                </a:solidFill>
                <a:latin typeface="メイリオ"/>
                <a:ea typeface="メイリオ"/>
              </a:rPr>
              <a:t>の写真や絵はがき等のコレクション画像をオープンデータとして提供し、利活用を推進する。</a:t>
            </a:r>
            <a:endParaRPr lang="en-US" altLang="ja-JP" sz="1200" dirty="0">
              <a:solidFill>
                <a:prstClr val="black"/>
              </a:solidFill>
              <a:latin typeface="メイリオ"/>
              <a:ea typeface="メイリオ"/>
            </a:endParaRPr>
          </a:p>
          <a:p>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「大阪市立図書館デジタルアーカイブ」・・・大阪市立中央図書館が所蔵している古文書や写真、絵はがき、地図などの貴重資料の画像閲覧サービス。</a:t>
            </a:r>
          </a:p>
        </p:txBody>
      </p:sp>
      <p:sp>
        <p:nvSpPr>
          <p:cNvPr id="8195" name="Rectangle 2"/>
          <p:cNvSpPr>
            <a:spLocks noGrp="1" noChangeArrowheads="1"/>
          </p:cNvSpPr>
          <p:nvPr>
            <p:ph type="title"/>
          </p:nvPr>
        </p:nvSpPr>
        <p:spPr>
          <a:xfrm>
            <a:off x="272480" y="188913"/>
            <a:ext cx="9072563" cy="395287"/>
          </a:xfrm>
          <a:noFill/>
        </p:spPr>
        <p:txBody>
          <a:bodyPr anchor="ctr"/>
          <a:lstStyle/>
          <a:p>
            <a:pPr eaLnBrk="1" hangingPunct="1"/>
            <a:r>
              <a:rPr lang="ja-JP" altLang="en-US"/>
              <a:t>官民データの容易な利用</a:t>
            </a:r>
            <a:endParaRPr lang="ja-JP" altLang="en-US">
              <a:latin typeface="+mn-ea"/>
              <a:ea typeface="+mn-ea"/>
            </a:endParaRPr>
          </a:p>
        </p:txBody>
      </p:sp>
      <p:sp>
        <p:nvSpPr>
          <p:cNvPr id="63" name="Shape 128"/>
          <p:cNvSpPr/>
          <p:nvPr/>
        </p:nvSpPr>
        <p:spPr>
          <a:xfrm>
            <a:off x="256219" y="785344"/>
            <a:ext cx="9529132" cy="59138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オープンデータ・ビッグデータの利活用促進</a:t>
            </a:r>
            <a:r>
              <a:rPr kumimoji="0" lang="en-US" altLang="ja-JP" sz="1687" kern="0" dirty="0">
                <a:solidFill>
                  <a:srgbClr val="C00000"/>
                </a:solidFill>
                <a:latin typeface="メイリオ" panose="020B0604030504040204" pitchFamily="50" charset="-128"/>
                <a:sym typeface="Helvetica Light"/>
              </a:rPr>
              <a:t/>
            </a:r>
            <a:br>
              <a:rPr kumimoji="0" lang="en-US" altLang="ja-JP" sz="1687" kern="0" dirty="0">
                <a:solidFill>
                  <a:srgbClr val="C00000"/>
                </a:solidFill>
                <a:latin typeface="メイリオ" panose="020B0604030504040204" pitchFamily="50" charset="-128"/>
                <a:sym typeface="Helvetica Light"/>
              </a:rPr>
            </a:br>
            <a:r>
              <a:rPr kumimoji="0" lang="ja-JP" altLang="en-US" sz="1687" kern="0" dirty="0">
                <a:solidFill>
                  <a:srgbClr val="C00000"/>
                </a:solidFill>
                <a:latin typeface="メイリオ" panose="020B0604030504040204" pitchFamily="50" charset="-128"/>
                <a:sym typeface="Helvetica Light"/>
              </a:rPr>
              <a:t>　～オープンデータ化した図書館の地域資料の利活用を通じて、大阪の魅力を発信～　　　　　　　　　　</a:t>
            </a:r>
          </a:p>
        </p:txBody>
      </p:sp>
      <p:sp>
        <p:nvSpPr>
          <p:cNvPr id="15" name="Shape 128"/>
          <p:cNvSpPr/>
          <p:nvPr/>
        </p:nvSpPr>
        <p:spPr>
          <a:xfrm>
            <a:off x="164468" y="5977562"/>
            <a:ext cx="9251320"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endParaRPr kumimoji="0" lang="ja-JP" altLang="en-US" sz="1687" kern="0">
              <a:solidFill>
                <a:srgbClr val="C00000"/>
              </a:solidFill>
              <a:latin typeface="メイリオ" panose="020B0604030504040204" pitchFamily="50" charset="-128"/>
              <a:sym typeface="Helvetica Light"/>
            </a:endParaRPr>
          </a:p>
        </p:txBody>
      </p:sp>
      <p:sp>
        <p:nvSpPr>
          <p:cNvPr id="16" name="テキスト ボックス 15"/>
          <p:cNvSpPr txBox="1"/>
          <p:nvPr/>
        </p:nvSpPr>
        <p:spPr>
          <a:xfrm>
            <a:off x="8240332" y="118722"/>
            <a:ext cx="1537204" cy="372410"/>
          </a:xfrm>
          <a:prstGeom prst="rect">
            <a:avLst/>
          </a:prstGeom>
          <a:solidFill>
            <a:srgbClr val="F6920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a:latin typeface="+mj-ea"/>
                <a:ea typeface="+mj-ea"/>
              </a:rPr>
              <a:t>データドリブン</a:t>
            </a:r>
            <a:endParaRPr kumimoji="1" lang="ja-JP" altLang="en-US" sz="1400">
              <a:latin typeface="+mj-ea"/>
              <a:ea typeface="+mj-ea"/>
            </a:endParaRPr>
          </a:p>
        </p:txBody>
      </p:sp>
      <p:sp>
        <p:nvSpPr>
          <p:cNvPr id="26" name="角丸四角形 25"/>
          <p:cNvSpPr/>
          <p:nvPr/>
        </p:nvSpPr>
        <p:spPr bwMode="auto">
          <a:xfrm>
            <a:off x="256219" y="4344350"/>
            <a:ext cx="5047300" cy="1872853"/>
          </a:xfrm>
          <a:prstGeom prst="roundRect">
            <a:avLst/>
          </a:prstGeom>
          <a:solidFill>
            <a:schemeClr val="accent6">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取組実績</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a:t>
            </a:r>
          </a:p>
          <a:p>
            <a:pPr marL="171450" indent="-171450">
              <a:buFont typeface="Arial" panose="020B0604020202020204" pitchFamily="34" charset="0"/>
              <a:buChar char="•"/>
            </a:pP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2019</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年</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10</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月よりデジタルアーカイブオープンデータコンテンツ（画像・メタデータ）の二次利用の条件を「</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CC0※</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」に変更し、出典表示を必須要件とせず、自由に利用することを可能とした。</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また、</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2020</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年</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月のリニューアルに伴いデータ項目を豊富化し、</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2020</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年</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月末にデジタルアーカイブデータセットを更新。さらに</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2021</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年</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月に向けて追加更新を進めている。</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23</a:t>
            </a:fld>
            <a:endParaRPr kumimoji="0" lang="en-US" altLang="ja-JP" sz="1000">
              <a:solidFill>
                <a:srgbClr val="000000"/>
              </a:solidFill>
              <a:latin typeface="メイリオ" panose="020B0604030504040204" pitchFamily="50" charset="-128"/>
            </a:endParaRPr>
          </a:p>
        </p:txBody>
      </p:sp>
      <p:sp>
        <p:nvSpPr>
          <p:cNvPr id="23" name="角丸四角形 22"/>
          <p:cNvSpPr/>
          <p:nvPr/>
        </p:nvSpPr>
        <p:spPr bwMode="auto">
          <a:xfrm>
            <a:off x="5435600" y="4346324"/>
            <a:ext cx="4341936" cy="1872853"/>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取組効果と今後の課題</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a:t>
            </a: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「大阪市立図書館デジタルアーカイブ」の認知度アップと利活用の増加に効果が出ている。</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今後も大阪ゆかりの文化資源の活用による新たなビジネスの創出、市民のシビックプライド（都市に対する市民の誇り）向上につながるように取り組んでいく。</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
            </a:r>
            <a:b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br>
            <a:endPar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endParaRPr>
          </a:p>
        </p:txBody>
      </p:sp>
      <p:pic>
        <p:nvPicPr>
          <p:cNvPr id="10" name="図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5795" y="2817742"/>
            <a:ext cx="7066938" cy="1504067"/>
          </a:xfrm>
          <a:prstGeom prst="rect">
            <a:avLst/>
          </a:prstGeom>
        </p:spPr>
      </p:pic>
      <p:sp>
        <p:nvSpPr>
          <p:cNvPr id="11" name="テキスト ボックス 10"/>
          <p:cNvSpPr txBox="1"/>
          <p:nvPr/>
        </p:nvSpPr>
        <p:spPr>
          <a:xfrm>
            <a:off x="318199" y="6264169"/>
            <a:ext cx="9143308" cy="583237"/>
          </a:xfrm>
          <a:prstGeom prst="rect">
            <a:avLst/>
          </a:prstGeom>
          <a:noFill/>
        </p:spPr>
        <p:txBody>
          <a:bodyPr wrap="square" rtlCol="0">
            <a:spAutoFit/>
          </a:bodyPr>
          <a:lstStyle/>
          <a:p>
            <a:r>
              <a:rPr kumimoji="1" lang="en-US" altLang="ja-JP" sz="1100" dirty="0">
                <a:solidFill>
                  <a:schemeClr val="tx1"/>
                </a:solidFill>
              </a:rPr>
              <a:t>※CC</a:t>
            </a:r>
            <a:r>
              <a:rPr lang="en-US" altLang="ja-JP" sz="1100" dirty="0">
                <a:solidFill>
                  <a:schemeClr val="tx1"/>
                </a:solidFill>
              </a:rPr>
              <a:t>0</a:t>
            </a:r>
            <a:r>
              <a:rPr lang="ja-JP" altLang="en-US" sz="1100" dirty="0">
                <a:solidFill>
                  <a:schemeClr val="tx1"/>
                </a:solidFill>
              </a:rPr>
              <a:t>（クリエイティブ・コモンズ・ライセンス・ゼロ）・・・国際的非営利組織のクリエイティブ・コモンズが提供している著作権利用</a:t>
            </a:r>
            <a:endParaRPr lang="en-US" altLang="ja-JP" sz="1100" dirty="0">
              <a:solidFill>
                <a:schemeClr val="tx1"/>
              </a:solidFill>
            </a:endParaRPr>
          </a:p>
          <a:p>
            <a:r>
              <a:rPr lang="ja-JP" altLang="en-US" sz="1100" dirty="0">
                <a:solidFill>
                  <a:schemeClr val="tx1"/>
                </a:solidFill>
              </a:rPr>
              <a:t>　ルールに基づく意思表示の表記です。</a:t>
            </a:r>
            <a:r>
              <a:rPr lang="en-US" altLang="ja-JP" sz="1100" dirty="0">
                <a:solidFill>
                  <a:schemeClr val="tx1"/>
                </a:solidFill>
              </a:rPr>
              <a:t>CC0</a:t>
            </a:r>
            <a:r>
              <a:rPr lang="ja-JP" altLang="en-US" sz="1100" dirty="0">
                <a:solidFill>
                  <a:schemeClr val="tx1"/>
                </a:solidFill>
              </a:rPr>
              <a:t>は公開しているデータに対して自由に追加・拡張・再利用できることを示しています。</a:t>
            </a:r>
            <a:endParaRPr kumimoji="1" lang="ja-JP" altLang="en-US" sz="2000" dirty="0">
              <a:solidFill>
                <a:schemeClr val="tx1"/>
              </a:solidFill>
            </a:endParaRPr>
          </a:p>
        </p:txBody>
      </p:sp>
    </p:spTree>
    <p:extLst>
      <p:ext uri="{BB962C8B-B14F-4D97-AF65-F5344CB8AC3E}">
        <p14:creationId xmlns:p14="http://schemas.microsoft.com/office/powerpoint/2010/main" val="1341243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bwMode="auto">
          <a:xfrm>
            <a:off x="132081" y="4728901"/>
            <a:ext cx="4368800" cy="1891582"/>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取組実績</a:t>
            </a:r>
            <a:r>
              <a:rPr lang="en-US" altLang="ja-JP" sz="1100" dirty="0">
                <a:solidFill>
                  <a:schemeClr val="tx1"/>
                </a:solidFill>
                <a:latin typeface="メイリオ" panose="020B0604030504040204" pitchFamily="50" charset="-128"/>
                <a:ea typeface="メイリオ" panose="020B0604030504040204" pitchFamily="50" charset="-128"/>
              </a:rPr>
              <a:t>】</a:t>
            </a: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rPr>
              <a:t>パイロット事業として複数の事業においてデータ分析を実施。</a:t>
            </a:r>
            <a:endParaRPr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rPr>
              <a:t>株式会社日立製作所とデータ利活用のための連携協定を締結し、企業とも連携してデータ分析や情報収集を実施。</a:t>
            </a:r>
            <a:endParaRPr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rPr>
              <a:t>現状調査やこれまでの課題整理・検討結果及びパイロット事業の分析から得られた知見をもとに職員向けデータ活用ガイドラインの作成を進めている。</a:t>
            </a:r>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38" name="角丸四角形 37"/>
          <p:cNvSpPr/>
          <p:nvPr/>
        </p:nvSpPr>
        <p:spPr bwMode="auto">
          <a:xfrm>
            <a:off x="4592320" y="4738265"/>
            <a:ext cx="5224114" cy="1891582"/>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取組効果と今後の課題</a:t>
            </a:r>
            <a:r>
              <a:rPr lang="en-US" altLang="ja-JP" sz="1100" dirty="0">
                <a:solidFill>
                  <a:schemeClr val="tx1"/>
                </a:solidFill>
                <a:latin typeface="メイリオ" panose="020B0604030504040204" pitchFamily="50" charset="-128"/>
                <a:ea typeface="メイリオ" panose="020B0604030504040204" pitchFamily="50" charset="-128"/>
              </a:rPr>
              <a:t>】</a:t>
            </a: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rPr>
              <a:t>データ活用に向けた現状調査を実施し、課題や問題点を整理するとともに、複数の事業におけるデータ分析を通してデータ活用の可能性や有効性を確認することができた。</a:t>
            </a:r>
            <a:endParaRPr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rPr>
              <a:t>一方でデータ分析を行った結果は現状把握や現状分析にとどまっており、施策の改善等の具体的なアクションにつなげていくことが今後の課題である。</a:t>
            </a:r>
            <a:endParaRPr lang="en-US" altLang="ja-JP" sz="1100" dirty="0">
              <a:solidFill>
                <a:schemeClr val="tx1"/>
              </a:solidFill>
              <a:latin typeface="メイリオ" panose="020B0604030504040204" pitchFamily="50" charset="-128"/>
              <a:ea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4" name="スライド番号プレースホルダー 4"/>
          <p:cNvSpPr>
            <a:spLocks noGrp="1"/>
          </p:cNvSpPr>
          <p:nvPr>
            <p:ph type="sldNum" sz="quarter" idx="10"/>
          </p:nvPr>
        </p:nvSpPr>
        <p:spPr>
          <a:xfrm>
            <a:off x="7505033" y="6590956"/>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24</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官民データの容易な利用</a:t>
            </a:r>
          </a:p>
        </p:txBody>
      </p:sp>
      <p:sp>
        <p:nvSpPr>
          <p:cNvPr id="20" name="Shape 128"/>
          <p:cNvSpPr/>
          <p:nvPr/>
        </p:nvSpPr>
        <p:spPr>
          <a:xfrm>
            <a:off x="269788" y="699476"/>
            <a:ext cx="8679656" cy="59138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ＥＢＰＭ（客観的な証拠に基づく政策の策定）の推進</a:t>
            </a:r>
            <a:endParaRPr kumimoji="0" lang="en-US" altLang="ja-JP" sz="1687" kern="0" dirty="0">
              <a:solidFill>
                <a:srgbClr val="C00000"/>
              </a:solidFill>
              <a:latin typeface="メイリオ" panose="020B0604030504040204" pitchFamily="50" charset="-128"/>
            </a:endParaRPr>
          </a:p>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　～ＥＢＰＭを推進するための「コトづくり」～</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69788" y="1146553"/>
            <a:ext cx="9568222" cy="171739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altLang="ja-JP" sz="1200" dirty="0" smtClean="0">
                <a:solidFill>
                  <a:schemeClr val="tx1"/>
                </a:solidFill>
                <a:latin typeface="メイリオ"/>
                <a:ea typeface="メイリオ"/>
              </a:rPr>
              <a:t>【</a:t>
            </a:r>
            <a:r>
              <a:rPr lang="ja-JP" altLang="en-US" sz="1200" dirty="0" smtClean="0">
                <a:solidFill>
                  <a:schemeClr val="tx1"/>
                </a:solidFill>
                <a:latin typeface="メイリオ"/>
                <a:ea typeface="メイリオ"/>
              </a:rPr>
              <a:t>めざす姿</a:t>
            </a:r>
            <a:r>
              <a:rPr lang="en-US" altLang="ja-JP" sz="1200" dirty="0">
                <a:solidFill>
                  <a:schemeClr val="tx1"/>
                </a:solidFill>
                <a:latin typeface="メイリオ"/>
                <a:ea typeface="メイリオ"/>
              </a:rPr>
              <a:t>】</a:t>
            </a:r>
          </a:p>
          <a:p>
            <a:pPr marL="171450" indent="-171450">
              <a:buFont typeface="Arial" panose="020B0604020202020204" pitchFamily="34" charset="0"/>
              <a:buChar char="•"/>
            </a:pPr>
            <a:r>
              <a:rPr lang="ja-JP" altLang="en-US" sz="1200" dirty="0">
                <a:solidFill>
                  <a:schemeClr val="tx1"/>
                </a:solidFill>
                <a:latin typeface="メイリオ"/>
                <a:ea typeface="メイリオ"/>
              </a:rPr>
              <a:t>厳しい財政状況や変化し続ける社会情勢の中で、効果的に資源を投入し、最適な手法で事業を遂行することが求められている。</a:t>
            </a:r>
            <a:endParaRPr lang="en-US" altLang="ja-JP" sz="1200" dirty="0">
              <a:solidFill>
                <a:schemeClr val="tx1"/>
              </a:solidFill>
              <a:latin typeface="メイリオ"/>
              <a:ea typeface="メイリオ"/>
            </a:endParaRPr>
          </a:p>
          <a:p>
            <a:pPr marL="171450" indent="-171450">
              <a:buFont typeface="Arial" panose="020B0604020202020204" pitchFamily="34" charset="0"/>
              <a:buChar char="•"/>
            </a:pPr>
            <a:r>
              <a:rPr lang="ja-JP" altLang="en-US" sz="1200" dirty="0">
                <a:solidFill>
                  <a:schemeClr val="tx1"/>
                </a:solidFill>
                <a:latin typeface="メイリオ"/>
                <a:ea typeface="メイリオ"/>
              </a:rPr>
              <a:t>膨大な行政データを可視化・分析することにより、業務の最適化や効果予測、新たな付加価値の創出につなげていく。</a:t>
            </a:r>
            <a:endParaRPr lang="en-US" altLang="ja-JP" sz="1200" dirty="0">
              <a:solidFill>
                <a:schemeClr val="tx1"/>
              </a:solidFill>
              <a:latin typeface="メイリオ"/>
              <a:ea typeface="メイリオ"/>
            </a:endParaRPr>
          </a:p>
          <a:p>
            <a:pPr marL="171450" indent="-171450">
              <a:buFont typeface="Arial" panose="020B0604020202020204" pitchFamily="34" charset="0"/>
              <a:buChar char="•"/>
            </a:pPr>
            <a:r>
              <a:rPr lang="ja-JP" altLang="en-US" sz="1200" dirty="0">
                <a:solidFill>
                  <a:schemeClr val="tx1"/>
                </a:solidFill>
                <a:latin typeface="メイリオ"/>
                <a:ea typeface="メイリオ"/>
              </a:rPr>
              <a:t>データ分析のパイロット事業として、</a:t>
            </a:r>
            <a:r>
              <a:rPr lang="ja-JP" altLang="en-US" sz="1200" dirty="0">
                <a:solidFill>
                  <a:prstClr val="black"/>
                </a:solidFill>
                <a:latin typeface="メイリオ"/>
                <a:ea typeface="メイリオ"/>
              </a:rPr>
              <a:t>異なるタイプのデータを分析することにより、具体的なアクションの変化につなげる実績づくりを行うとともに、課題となる点を洗い出し、さらなるデータ活用を実現する。</a:t>
            </a:r>
            <a:endParaRPr lang="en-US" altLang="ja-JP" sz="1200" dirty="0">
              <a:solidFill>
                <a:prstClr val="black"/>
              </a:solidFill>
              <a:latin typeface="メイリオ"/>
              <a:ea typeface="メイリオ"/>
            </a:endParaRPr>
          </a:p>
          <a:p>
            <a:pPr marL="171450" indent="-171450">
              <a:buFont typeface="Arial" panose="020B0604020202020204" pitchFamily="34" charset="0"/>
              <a:buChar char="•"/>
            </a:pPr>
            <a:r>
              <a:rPr lang="ja-JP" altLang="en-US" sz="1200" dirty="0">
                <a:solidFill>
                  <a:schemeClr val="tx1"/>
                </a:solidFill>
                <a:latin typeface="メイリオ"/>
                <a:ea typeface="メイリオ"/>
              </a:rPr>
              <a:t>課題整理の結果やパイロット分析による知見を加えるなど、全庁的な</a:t>
            </a:r>
            <a:r>
              <a:rPr lang="en-US" altLang="ja-JP" sz="1200" dirty="0">
                <a:solidFill>
                  <a:schemeClr val="tx1"/>
                </a:solidFill>
                <a:latin typeface="メイリオ"/>
                <a:ea typeface="メイリオ"/>
              </a:rPr>
              <a:t>EBPM</a:t>
            </a:r>
            <a:r>
              <a:rPr lang="ja-JP" altLang="en-US" sz="1200" dirty="0">
                <a:solidFill>
                  <a:schemeClr val="tx1"/>
                </a:solidFill>
                <a:latin typeface="メイリオ"/>
                <a:ea typeface="メイリオ"/>
              </a:rPr>
              <a:t>を推進するための「ガイドライン」の策定に取り組む。</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5194" y="3043985"/>
            <a:ext cx="1983740" cy="1406029"/>
          </a:xfrm>
          <a:prstGeom prst="plaque">
            <a:avLst>
              <a:gd name="adj" fmla="val 23893"/>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339238" y="2717154"/>
            <a:ext cx="1257959"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22" name="テキスト ボックス 21"/>
          <p:cNvSpPr txBox="1"/>
          <p:nvPr/>
        </p:nvSpPr>
        <p:spPr>
          <a:xfrm>
            <a:off x="5487990" y="96627"/>
            <a:ext cx="1537204" cy="372410"/>
          </a:xfrm>
          <a:prstGeom prst="rect">
            <a:avLst/>
          </a:prstGeom>
          <a:solidFill>
            <a:srgbClr val="F6920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データドリブン</a:t>
            </a:r>
            <a:endParaRPr kumimoji="1" lang="ja-JP" altLang="en-US" sz="1400" dirty="0">
              <a:latin typeface="+mj-ea"/>
              <a:ea typeface="+mj-ea"/>
            </a:endParaRPr>
          </a:p>
        </p:txBody>
      </p:sp>
      <p:sp>
        <p:nvSpPr>
          <p:cNvPr id="4" name="角丸四角形吹き出し 3"/>
          <p:cNvSpPr/>
          <p:nvPr/>
        </p:nvSpPr>
        <p:spPr bwMode="auto">
          <a:xfrm>
            <a:off x="7905328" y="4602328"/>
            <a:ext cx="1728192" cy="1058920"/>
          </a:xfrm>
          <a:prstGeom prst="wedgeRound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 name="図 2"/>
          <p:cNvPicPr>
            <a:picLocks noChangeAspect="1"/>
          </p:cNvPicPr>
          <p:nvPr/>
        </p:nvPicPr>
        <p:blipFill>
          <a:blip r:embed="rId4"/>
          <a:stretch>
            <a:fillRect/>
          </a:stretch>
        </p:blipFill>
        <p:spPr>
          <a:xfrm>
            <a:off x="448422" y="3043985"/>
            <a:ext cx="5694158" cy="1585097"/>
          </a:xfrm>
          <a:prstGeom prst="rect">
            <a:avLst/>
          </a:prstGeom>
        </p:spPr>
      </p:pic>
      <p:sp>
        <p:nvSpPr>
          <p:cNvPr id="13" name="テキスト ボックス 12"/>
          <p:cNvSpPr txBox="1"/>
          <p:nvPr/>
        </p:nvSpPr>
        <p:spPr>
          <a:xfrm>
            <a:off x="7166996" y="96627"/>
            <a:ext cx="2649437" cy="372410"/>
          </a:xfrm>
          <a:prstGeom prst="rect">
            <a:avLst/>
          </a:prstGeom>
          <a:solidFill>
            <a:srgbClr val="A6B7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smtClean="0">
                <a:latin typeface="+mj-ea"/>
                <a:ea typeface="+mj-ea"/>
              </a:rPr>
              <a:t>オープンイノベ</a:t>
            </a:r>
            <a:r>
              <a:rPr lang="en-US" altLang="ja-JP" sz="1400" dirty="0" smtClean="0">
                <a:latin typeface="+mj-ea"/>
                <a:ea typeface="+mj-ea"/>
              </a:rPr>
              <a:t>―</a:t>
            </a:r>
            <a:r>
              <a:rPr lang="ja-JP" altLang="en-US" sz="1400" dirty="0" smtClean="0">
                <a:latin typeface="+mj-ea"/>
                <a:ea typeface="+mj-ea"/>
              </a:rPr>
              <a:t>ション</a:t>
            </a:r>
            <a:endParaRPr kumimoji="1" lang="ja-JP" altLang="en-US" sz="1400" dirty="0">
              <a:latin typeface="+mj-ea"/>
              <a:ea typeface="+mj-ea"/>
            </a:endParaRPr>
          </a:p>
        </p:txBody>
      </p:sp>
    </p:spTree>
    <p:extLst>
      <p:ext uri="{BB962C8B-B14F-4D97-AF65-F5344CB8AC3E}">
        <p14:creationId xmlns:p14="http://schemas.microsoft.com/office/powerpoint/2010/main" val="47609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73050" y="910956"/>
            <a:ext cx="9338185" cy="18918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700"/>
              </a:lnSpc>
            </a:pPr>
            <a:r>
              <a:rPr lang="en-US" altLang="ja-JP" sz="1200" dirty="0" smtClean="0">
                <a:solidFill>
                  <a:prstClr val="black"/>
                </a:solidFill>
                <a:latin typeface="メイリオ"/>
                <a:ea typeface="メイリオ"/>
              </a:rPr>
              <a:t>【</a:t>
            </a:r>
            <a:r>
              <a:rPr lang="ja-JP" altLang="en-US" sz="1200" dirty="0" smtClean="0">
                <a:solidFill>
                  <a:prstClr val="black"/>
                </a:solidFill>
                <a:latin typeface="メイリオ"/>
                <a:ea typeface="メイリオ"/>
              </a:rPr>
              <a:t>めざす姿</a:t>
            </a:r>
            <a:r>
              <a:rPr lang="en-US" altLang="ja-JP" sz="1200" dirty="0">
                <a:solidFill>
                  <a:prstClr val="black"/>
                </a:solidFill>
                <a:latin typeface="メイリオ"/>
                <a:ea typeface="メイリオ"/>
              </a:rPr>
              <a:t>】</a:t>
            </a:r>
          </a:p>
          <a:p>
            <a:pPr marL="171450" indent="-171450">
              <a:lnSpc>
                <a:spcPts val="1700"/>
              </a:lnSpc>
              <a:buFont typeface="Arial" panose="020B0604020202020204" pitchFamily="34" charset="0"/>
              <a:buChar char="•"/>
            </a:pPr>
            <a:r>
              <a:rPr lang="ja-JP" altLang="en-US" sz="1200" dirty="0">
                <a:solidFill>
                  <a:prstClr val="black"/>
                </a:solidFill>
                <a:latin typeface="メイリオ"/>
                <a:ea typeface="メイリオ"/>
              </a:rPr>
              <a:t>本市では、以前より</a:t>
            </a:r>
            <a:r>
              <a:rPr lang="en-US" altLang="ja-JP" sz="1200" dirty="0">
                <a:solidFill>
                  <a:prstClr val="black"/>
                </a:solidFill>
                <a:latin typeface="メイリオ"/>
                <a:ea typeface="メイリオ"/>
              </a:rPr>
              <a:t>Twitter</a:t>
            </a:r>
            <a:r>
              <a:rPr lang="ja-JP" altLang="en-US" sz="1200" dirty="0">
                <a:solidFill>
                  <a:prstClr val="black"/>
                </a:solidFill>
                <a:latin typeface="メイリオ"/>
                <a:ea typeface="メイリオ"/>
              </a:rPr>
              <a:t>や</a:t>
            </a:r>
            <a:r>
              <a:rPr lang="en-US" altLang="ja-JP" sz="1200" dirty="0">
                <a:solidFill>
                  <a:prstClr val="black"/>
                </a:solidFill>
                <a:latin typeface="メイリオ"/>
                <a:ea typeface="メイリオ"/>
              </a:rPr>
              <a:t>Facebook</a:t>
            </a:r>
            <a:r>
              <a:rPr lang="ja-JP" altLang="en-US" sz="1200" dirty="0">
                <a:solidFill>
                  <a:prstClr val="black"/>
                </a:solidFill>
                <a:latin typeface="メイリオ"/>
                <a:ea typeface="メイリオ"/>
              </a:rPr>
              <a:t>といった</a:t>
            </a:r>
            <a:r>
              <a:rPr lang="en-US" altLang="ja-JP" sz="1200" dirty="0">
                <a:solidFill>
                  <a:prstClr val="black"/>
                </a:solidFill>
                <a:latin typeface="メイリオ"/>
                <a:ea typeface="メイリオ"/>
              </a:rPr>
              <a:t>SNS</a:t>
            </a:r>
            <a:r>
              <a:rPr lang="ja-JP" altLang="en-US" sz="1200" dirty="0">
                <a:solidFill>
                  <a:prstClr val="black"/>
                </a:solidFill>
                <a:latin typeface="メイリオ"/>
                <a:ea typeface="メイリオ"/>
              </a:rPr>
              <a:t>等をはじめとするインターネットメディアを活用した情報発信を日々行っているが、より効果的な情報発信を行うためには、各</a:t>
            </a:r>
            <a:r>
              <a:rPr lang="en-US" altLang="ja-JP" sz="1200" dirty="0">
                <a:solidFill>
                  <a:prstClr val="black"/>
                </a:solidFill>
                <a:latin typeface="メイリオ"/>
                <a:ea typeface="メイリオ"/>
              </a:rPr>
              <a:t>SNS</a:t>
            </a:r>
            <a:r>
              <a:rPr lang="ja-JP" altLang="en-US" sz="1200" dirty="0">
                <a:solidFill>
                  <a:prstClr val="black"/>
                </a:solidFill>
                <a:latin typeface="メイリオ"/>
                <a:ea typeface="メイリオ"/>
              </a:rPr>
              <a:t>の特性を十分に理解し、発信する目的・情報・対象に応じた適切な</a:t>
            </a:r>
            <a:r>
              <a:rPr lang="en-US" altLang="ja-JP" sz="1200" dirty="0">
                <a:solidFill>
                  <a:prstClr val="black"/>
                </a:solidFill>
                <a:latin typeface="メイリオ"/>
                <a:ea typeface="メイリオ"/>
              </a:rPr>
              <a:t>SNS</a:t>
            </a:r>
            <a:r>
              <a:rPr lang="ja-JP" altLang="en-US" sz="1200" dirty="0">
                <a:solidFill>
                  <a:prstClr val="black"/>
                </a:solidFill>
                <a:latin typeface="メイリオ"/>
                <a:ea typeface="メイリオ"/>
              </a:rPr>
              <a:t>を選択することが必要となる。</a:t>
            </a:r>
            <a:endParaRPr lang="en-US" altLang="ja-JP" sz="1200" dirty="0">
              <a:solidFill>
                <a:prstClr val="black"/>
              </a:solidFill>
              <a:latin typeface="メイリオ"/>
              <a:ea typeface="メイリオ"/>
            </a:endParaRPr>
          </a:p>
          <a:p>
            <a:pPr marL="171450" indent="-171450">
              <a:lnSpc>
                <a:spcPts val="1700"/>
              </a:lnSpc>
              <a:buFont typeface="Arial" panose="020B0604020202020204" pitchFamily="34" charset="0"/>
              <a:buChar char="•"/>
            </a:pPr>
            <a:r>
              <a:rPr lang="en-US" altLang="ja-JP" sz="1200" dirty="0">
                <a:solidFill>
                  <a:prstClr val="black"/>
                </a:solidFill>
                <a:latin typeface="メイリオ"/>
                <a:ea typeface="メイリオ"/>
              </a:rPr>
              <a:t>SNS</a:t>
            </a:r>
            <a:r>
              <a:rPr lang="ja-JP" altLang="en-US" sz="1200" dirty="0">
                <a:solidFill>
                  <a:prstClr val="black"/>
                </a:solidFill>
                <a:latin typeface="メイリオ"/>
                <a:ea typeface="メイリオ"/>
              </a:rPr>
              <a:t>を</a:t>
            </a:r>
            <a:r>
              <a:rPr lang="ja-JP" altLang="en-US" sz="1200" dirty="0">
                <a:solidFill>
                  <a:schemeClr val="tx1"/>
                </a:solidFill>
                <a:latin typeface="メイリオ"/>
                <a:ea typeface="メイリオ"/>
              </a:rPr>
              <a:t>活用する所属において、ツール等を活用して投稿やフォロワー属性等にかかるデータを収集・測定し、</a:t>
            </a:r>
            <a:r>
              <a:rPr lang="en-US" altLang="ja-JP" sz="1200" dirty="0">
                <a:solidFill>
                  <a:schemeClr val="tx1"/>
                </a:solidFill>
                <a:latin typeface="メイリオ"/>
                <a:ea typeface="メイリオ"/>
              </a:rPr>
              <a:t>SNS</a:t>
            </a:r>
            <a:r>
              <a:rPr lang="ja-JP" altLang="en-US" sz="1200" dirty="0">
                <a:solidFill>
                  <a:schemeClr val="tx1"/>
                </a:solidFill>
                <a:latin typeface="メイリオ"/>
                <a:ea typeface="メイリオ"/>
              </a:rPr>
              <a:t>の活用方法の改善に向けた取組を進める。</a:t>
            </a:r>
            <a:endParaRPr lang="en-US" altLang="ja-JP" sz="1200" dirty="0">
              <a:solidFill>
                <a:schemeClr val="tx1"/>
              </a:solidFill>
              <a:latin typeface="メイリオ"/>
              <a:ea typeface="メイリオ"/>
            </a:endParaRPr>
          </a:p>
          <a:p>
            <a:pPr marL="171450" indent="-171450">
              <a:lnSpc>
                <a:spcPts val="1700"/>
              </a:lnSpc>
              <a:buFont typeface="Arial" panose="020B0604020202020204" pitchFamily="34" charset="0"/>
              <a:buChar char="•"/>
            </a:pPr>
            <a:r>
              <a:rPr lang="en-US" altLang="ja-JP" sz="1200" dirty="0">
                <a:solidFill>
                  <a:schemeClr val="tx1"/>
                </a:solidFill>
                <a:latin typeface="メイリオ"/>
                <a:ea typeface="メイリオ"/>
              </a:rPr>
              <a:t>ICT</a:t>
            </a:r>
            <a:r>
              <a:rPr lang="ja-JP" altLang="en-US" sz="1200" dirty="0">
                <a:solidFill>
                  <a:schemeClr val="tx1"/>
                </a:solidFill>
                <a:latin typeface="メイリオ"/>
                <a:ea typeface="メイリオ"/>
              </a:rPr>
              <a:t>戦略室では、国や他都市における</a:t>
            </a:r>
            <a:r>
              <a:rPr lang="en-US" altLang="ja-JP" sz="1200" dirty="0">
                <a:solidFill>
                  <a:schemeClr val="tx1"/>
                </a:solidFill>
                <a:latin typeface="メイリオ"/>
                <a:ea typeface="メイリオ"/>
              </a:rPr>
              <a:t>SNS</a:t>
            </a:r>
            <a:r>
              <a:rPr lang="ja-JP" altLang="en-US" sz="1200" dirty="0">
                <a:solidFill>
                  <a:schemeClr val="tx1"/>
                </a:solidFill>
                <a:latin typeface="メイリオ"/>
                <a:ea typeface="メイリオ"/>
              </a:rPr>
              <a:t>活用事例を調査・研究するとともに、ツールの提供やその他の技術的支援等、各所属の</a:t>
            </a:r>
            <a:r>
              <a:rPr lang="en-US" altLang="ja-JP" sz="1200" dirty="0">
                <a:solidFill>
                  <a:schemeClr val="tx1"/>
                </a:solidFill>
                <a:latin typeface="メイリオ"/>
                <a:ea typeface="メイリオ"/>
              </a:rPr>
              <a:t>SNS</a:t>
            </a:r>
            <a:r>
              <a:rPr lang="ja-JP" altLang="en-US" sz="1200" dirty="0">
                <a:solidFill>
                  <a:schemeClr val="tx1"/>
                </a:solidFill>
                <a:latin typeface="メイリオ"/>
                <a:ea typeface="メイリオ"/>
              </a:rPr>
              <a:t>活用</a:t>
            </a:r>
            <a:r>
              <a:rPr lang="ja-JP" altLang="en-US" sz="1200" dirty="0">
                <a:solidFill>
                  <a:prstClr val="black"/>
                </a:solidFill>
                <a:latin typeface="メイリオ"/>
                <a:ea typeface="メイリオ"/>
              </a:rPr>
              <a:t>の改善に向けた取組を支援する。</a:t>
            </a:r>
            <a:endParaRPr lang="en-US" altLang="ja-JP" sz="1200" dirty="0">
              <a:solidFill>
                <a:prstClr val="black"/>
              </a:solidFill>
              <a:latin typeface="メイリオ"/>
              <a:ea typeface="メイリオ"/>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25</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官民データの容易な利用</a:t>
            </a:r>
            <a:endParaRPr lang="ja-JP" altLang="en-US" dirty="0">
              <a:solidFill>
                <a:srgbClr val="FF0000"/>
              </a:solidFill>
            </a:endParaRPr>
          </a:p>
        </p:txBody>
      </p:sp>
      <p:sp>
        <p:nvSpPr>
          <p:cNvPr id="20" name="Shape 128"/>
          <p:cNvSpPr/>
          <p:nvPr/>
        </p:nvSpPr>
        <p:spPr>
          <a:xfrm>
            <a:off x="273050" y="677300"/>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情報発信におけるＳＮＳ等インターネットメディア活用の推進</a:t>
            </a:r>
            <a:endParaRPr kumimoji="0" lang="en-US" altLang="ja-JP" sz="1687" kern="0" dirty="0">
              <a:solidFill>
                <a:srgbClr val="C00000"/>
              </a:solidFill>
              <a:latin typeface="メイリオ" panose="020B0604030504040204" pitchFamily="50" charset="-128"/>
              <a:sym typeface="Helvetica Light"/>
            </a:endParaRPr>
          </a:p>
        </p:txBody>
      </p:sp>
      <p:graphicFrame>
        <p:nvGraphicFramePr>
          <p:cNvPr id="57" name="表 56"/>
          <p:cNvGraphicFramePr>
            <a:graphicFrameLocks noGrp="1"/>
          </p:cNvGraphicFramePr>
          <p:nvPr>
            <p:extLst>
              <p:ext uri="{D42A27DB-BD31-4B8C-83A1-F6EECF244321}">
                <p14:modId xmlns:p14="http://schemas.microsoft.com/office/powerpoint/2010/main" val="4121563856"/>
              </p:ext>
            </p:extLst>
          </p:nvPr>
        </p:nvGraphicFramePr>
        <p:xfrm>
          <a:off x="710292" y="4413619"/>
          <a:ext cx="6137391" cy="859160"/>
        </p:xfrm>
        <a:graphic>
          <a:graphicData uri="http://schemas.openxmlformats.org/drawingml/2006/table">
            <a:tbl>
              <a:tblPr firstRow="1" bandRow="1"/>
              <a:tblGrid>
                <a:gridCol w="2045797">
                  <a:extLst>
                    <a:ext uri="{9D8B030D-6E8A-4147-A177-3AD203B41FA5}">
                      <a16:colId xmlns:a16="http://schemas.microsoft.com/office/drawing/2014/main" val="20000"/>
                    </a:ext>
                  </a:extLst>
                </a:gridCol>
                <a:gridCol w="2045797">
                  <a:extLst>
                    <a:ext uri="{9D8B030D-6E8A-4147-A177-3AD203B41FA5}">
                      <a16:colId xmlns:a16="http://schemas.microsoft.com/office/drawing/2014/main" val="647913762"/>
                    </a:ext>
                  </a:extLst>
                </a:gridCol>
                <a:gridCol w="2045797">
                  <a:extLst>
                    <a:ext uri="{9D8B030D-6E8A-4147-A177-3AD203B41FA5}">
                      <a16:colId xmlns:a16="http://schemas.microsoft.com/office/drawing/2014/main" val="20001"/>
                    </a:ext>
                  </a:extLst>
                </a:gridCol>
              </a:tblGrid>
              <a:tr h="2640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bg1"/>
                          </a:solidFill>
                          <a:latin typeface="+mj-ea"/>
                          <a:ea typeface="+mj-ea"/>
                          <a:cs typeface="+mn-cs"/>
                        </a:rPr>
                        <a:t>2018</a:t>
                      </a:r>
                      <a:r>
                        <a:rPr kumimoji="1" lang="ja-JP" altLang="en-US" sz="1050" b="1" kern="1200" dirty="0">
                          <a:solidFill>
                            <a:schemeClr val="bg1"/>
                          </a:solidFill>
                          <a:latin typeface="+mj-ea"/>
                          <a:ea typeface="+mj-ea"/>
                          <a:cs typeface="+mn-cs"/>
                        </a:rPr>
                        <a:t>年度</a:t>
                      </a:r>
                      <a:endParaRPr kumimoji="1" lang="ja-JP" altLang="en-US" sz="105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bg1"/>
                          </a:solidFill>
                          <a:latin typeface="+mj-ea"/>
                          <a:ea typeface="+mn-ea"/>
                          <a:cs typeface="+mn-cs"/>
                        </a:rPr>
                        <a:t>2019</a:t>
                      </a:r>
                      <a:r>
                        <a:rPr kumimoji="1" lang="ja-JP" altLang="en-US" sz="1050" b="1" kern="1200" dirty="0">
                          <a:solidFill>
                            <a:schemeClr val="bg1"/>
                          </a:solidFill>
                          <a:latin typeface="+mj-ea"/>
                          <a:ea typeface="+mn-ea"/>
                          <a:cs typeface="+mn-cs"/>
                        </a:rPr>
                        <a:t>年度</a:t>
                      </a:r>
                      <a:endParaRPr kumimoji="1" lang="ja-JP" altLang="en-US" sz="1050" b="1" kern="1200" dirty="0">
                        <a:solidFill>
                          <a:schemeClr val="tx1"/>
                        </a:solidFill>
                        <a:latin typeface="+mn-lt"/>
                        <a:ea typeface="+mn-ea"/>
                        <a:cs typeface="+mn-cs"/>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dirty="0">
                          <a:latin typeface="+mj-lt"/>
                        </a:rPr>
                        <a:t>2020</a:t>
                      </a:r>
                      <a:r>
                        <a:rPr kumimoji="1" lang="ja-JP" altLang="en-US" sz="1050" dirty="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95124">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58" name="ホームベース 57"/>
          <p:cNvSpPr/>
          <p:nvPr/>
        </p:nvSpPr>
        <p:spPr>
          <a:xfrm>
            <a:off x="762686" y="5019301"/>
            <a:ext cx="6032601" cy="1626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データ収集・測定ツールの開発</a:t>
            </a:r>
          </a:p>
        </p:txBody>
      </p:sp>
      <p:sp>
        <p:nvSpPr>
          <p:cNvPr id="62" name="正方形/長方形 61"/>
          <p:cNvSpPr/>
          <p:nvPr/>
        </p:nvSpPr>
        <p:spPr>
          <a:xfrm>
            <a:off x="671036" y="4144085"/>
            <a:ext cx="1612771" cy="298095"/>
          </a:xfrm>
          <a:prstGeom prst="rect">
            <a:avLst/>
          </a:prstGeom>
        </p:spPr>
        <p:txBody>
          <a:bodyPr wrap="square">
            <a:spAutoFit/>
          </a:bodyPr>
          <a:lstStyle/>
          <a:p>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スケジュール</a:t>
            </a:r>
            <a:r>
              <a:rPr lang="en-US" altLang="ja-JP" sz="1050" dirty="0">
                <a:solidFill>
                  <a:schemeClr val="tx1"/>
                </a:solidFill>
                <a:latin typeface="Meiryo UI" panose="020B0604030504040204" pitchFamily="50" charset="-128"/>
                <a:ea typeface="Meiryo UI" panose="020B0604030504040204" pitchFamily="50" charset="-128"/>
              </a:rPr>
              <a:t>】</a:t>
            </a:r>
          </a:p>
        </p:txBody>
      </p:sp>
      <p:sp>
        <p:nvSpPr>
          <p:cNvPr id="55" name="テキスト ボックス 54"/>
          <p:cNvSpPr txBox="1"/>
          <p:nvPr/>
        </p:nvSpPr>
        <p:spPr>
          <a:xfrm>
            <a:off x="8240332" y="118722"/>
            <a:ext cx="1537204" cy="372410"/>
          </a:xfrm>
          <a:prstGeom prst="rect">
            <a:avLst/>
          </a:prstGeom>
          <a:solidFill>
            <a:srgbClr val="F6920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データドリブン</a:t>
            </a:r>
            <a:endParaRPr kumimoji="1" lang="ja-JP" altLang="en-US" sz="1400" dirty="0">
              <a:latin typeface="+mj-ea"/>
              <a:ea typeface="+mj-ea"/>
            </a:endParaRPr>
          </a:p>
        </p:txBody>
      </p:sp>
      <p:sp>
        <p:nvSpPr>
          <p:cNvPr id="49" name="角丸四角形 48"/>
          <p:cNvSpPr/>
          <p:nvPr/>
        </p:nvSpPr>
        <p:spPr bwMode="auto">
          <a:xfrm>
            <a:off x="7040423" y="2653174"/>
            <a:ext cx="2399818" cy="2474452"/>
          </a:xfrm>
          <a:prstGeom prst="roundRect">
            <a:avLst>
              <a:gd name="adj" fmla="val 11674"/>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en-US" altLang="ja-JP" sz="500" b="0" i="0" u="none" strike="noStrike" kern="1200" cap="none" spc="0" normalizeH="0" baseline="0" noProof="0" dirty="0">
                <a:ln>
                  <a:noFill/>
                </a:ln>
                <a:solidFill>
                  <a:srgbClr val="000000"/>
                </a:solidFill>
                <a:effectLst/>
                <a:uLnTx/>
                <a:uFillTx/>
                <a:latin typeface="メイリオ"/>
                <a:ea typeface="メイリオ"/>
              </a:rPr>
              <a:t/>
            </a:r>
            <a:br>
              <a:rPr kumimoji="1" lang="en-US" altLang="ja-JP" sz="500" b="0" i="0" u="none" strike="noStrike" kern="1200" cap="none" spc="0" normalizeH="0" baseline="0" noProof="0" dirty="0">
                <a:ln>
                  <a:noFill/>
                </a:ln>
                <a:solidFill>
                  <a:srgbClr val="000000"/>
                </a:solidFill>
                <a:effectLst/>
                <a:uLnTx/>
                <a:uFillTx/>
                <a:latin typeface="メイリオ"/>
                <a:ea typeface="メイリオ"/>
              </a:rPr>
            </a:br>
            <a:r>
              <a:rPr kumimoji="1" lang="en-US" altLang="ja-JP" sz="1050" b="0" i="0" u="none" strike="noStrike" kern="1200" cap="none" spc="0" normalizeH="0" baseline="0" noProof="0" dirty="0">
                <a:ln>
                  <a:noFill/>
                </a:ln>
                <a:solidFill>
                  <a:srgbClr val="000000"/>
                </a:solidFill>
                <a:effectLst/>
                <a:uLnTx/>
                <a:uFillTx/>
                <a:latin typeface="メイリオ"/>
                <a:ea typeface="メイリオ"/>
              </a:rPr>
              <a:t>【</a:t>
            </a:r>
            <a:r>
              <a:rPr kumimoji="1" lang="ja-JP" altLang="en-US" sz="1050" b="0" i="0" u="none" strike="noStrike" kern="1200" cap="none" spc="0" normalizeH="0" baseline="0" noProof="0" dirty="0">
                <a:ln>
                  <a:noFill/>
                </a:ln>
                <a:solidFill>
                  <a:srgbClr val="000000"/>
                </a:solidFill>
                <a:effectLst/>
                <a:uLnTx/>
                <a:uFillTx/>
                <a:latin typeface="メイリオ"/>
                <a:ea typeface="メイリオ"/>
              </a:rPr>
              <a:t>取組効果と今後の課題</a:t>
            </a:r>
            <a:r>
              <a:rPr kumimoji="1" lang="en-US" altLang="ja-JP" sz="1050" b="0" i="0" u="none" strike="noStrike" kern="1200" cap="none" spc="0" normalizeH="0" baseline="0" noProof="0" dirty="0">
                <a:ln>
                  <a:noFill/>
                </a:ln>
                <a:solidFill>
                  <a:srgbClr val="000000"/>
                </a:solidFill>
                <a:effectLst/>
                <a:uLnTx/>
                <a:uFillTx/>
                <a:latin typeface="メイリオ"/>
                <a:ea typeface="メイリオ"/>
              </a:rPr>
              <a:t>】</a:t>
            </a:r>
            <a:r>
              <a:rPr kumimoji="1" lang="en-US" altLang="ja-JP" sz="500" b="0" i="0" u="none" strike="noStrike" kern="1200" cap="none" spc="0" normalizeH="0" baseline="0" noProof="0" dirty="0">
                <a:ln>
                  <a:noFill/>
                </a:ln>
                <a:solidFill>
                  <a:srgbClr val="000000"/>
                </a:solidFill>
                <a:effectLst/>
                <a:uLnTx/>
                <a:uFillTx/>
                <a:latin typeface="メイリオ"/>
                <a:ea typeface="メイリオ"/>
              </a:rPr>
              <a:t/>
            </a:r>
            <a:br>
              <a:rPr kumimoji="1" lang="en-US" altLang="ja-JP" sz="500" b="0" i="0" u="none" strike="noStrike" kern="1200" cap="none" spc="0" normalizeH="0" baseline="0" noProof="0" dirty="0">
                <a:ln>
                  <a:noFill/>
                </a:ln>
                <a:solidFill>
                  <a:srgbClr val="000000"/>
                </a:solidFill>
                <a:effectLst/>
                <a:uLnTx/>
                <a:uFillTx/>
                <a:latin typeface="メイリオ"/>
                <a:ea typeface="メイリオ"/>
              </a:rPr>
            </a:br>
            <a:endParaRPr kumimoji="1" lang="en-US" altLang="ja-JP" sz="500" b="0" i="0" u="none" strike="noStrike" kern="1200" cap="none" spc="0" normalizeH="0" baseline="0" noProof="0" dirty="0">
              <a:ln>
                <a:noFill/>
              </a:ln>
              <a:solidFill>
                <a:srgbClr val="000000"/>
              </a:solidFill>
              <a:effectLst/>
              <a:uLnTx/>
              <a:uFillTx/>
              <a:latin typeface="メイリオ"/>
              <a:ea typeface="メイリオ"/>
              <a:cs typeface="メイリオ" pitchFamily="50" charset="-128"/>
            </a:endParaRPr>
          </a:p>
          <a:p>
            <a:pPr marL="171450" lvl="0" indent="-171450">
              <a:lnSpc>
                <a:spcPct val="100000"/>
              </a:lnSpc>
              <a:buFont typeface="Arial" panose="020B0604020202020204" pitchFamily="34" charset="0"/>
              <a:buChar char="•"/>
              <a:defRPr/>
            </a:pPr>
            <a:r>
              <a:rPr lang="ja-JP" altLang="en-US" sz="1050" noProof="0" dirty="0">
                <a:solidFill>
                  <a:srgbClr val="000000"/>
                </a:solidFill>
                <a:latin typeface="Arial" charset="0"/>
                <a:ea typeface="メイリオ" pitchFamily="50" charset="-128"/>
                <a:cs typeface="メイリオ" pitchFamily="50" charset="-128"/>
              </a:rPr>
              <a:t>大阪市</a:t>
            </a:r>
            <a:r>
              <a:rPr lang="en-US" altLang="ja-JP" sz="1050" noProof="0" dirty="0">
                <a:solidFill>
                  <a:srgbClr val="000000"/>
                </a:solidFill>
                <a:latin typeface="Arial" charset="0"/>
                <a:ea typeface="メイリオ" pitchFamily="50" charset="-128"/>
                <a:cs typeface="メイリオ" pitchFamily="50" charset="-128"/>
              </a:rPr>
              <a:t>LINE</a:t>
            </a:r>
            <a:r>
              <a:rPr lang="ja-JP" altLang="en-US" sz="1050" noProof="0" dirty="0">
                <a:solidFill>
                  <a:srgbClr val="000000"/>
                </a:solidFill>
                <a:latin typeface="Arial" charset="0"/>
                <a:ea typeface="メイリオ" pitchFamily="50" charset="-128"/>
                <a:cs typeface="メイリオ" pitchFamily="50" charset="-128"/>
              </a:rPr>
              <a:t>公式アカウントで導入</a:t>
            </a:r>
            <a:r>
              <a:rPr lang="en-US" altLang="ja-JP" sz="1050" noProof="0" dirty="0">
                <a:solidFill>
                  <a:srgbClr val="000000"/>
                </a:solidFill>
                <a:latin typeface="Arial" charset="0"/>
                <a:ea typeface="メイリオ" pitchFamily="50" charset="-128"/>
                <a:cs typeface="メイリオ" pitchFamily="50" charset="-128"/>
              </a:rPr>
              <a:t/>
            </a:r>
            <a:br>
              <a:rPr lang="en-US" altLang="ja-JP" sz="1050" noProof="0" dirty="0">
                <a:solidFill>
                  <a:srgbClr val="000000"/>
                </a:solidFill>
                <a:latin typeface="Arial" charset="0"/>
                <a:ea typeface="メイリオ" pitchFamily="50" charset="-128"/>
                <a:cs typeface="メイリオ" pitchFamily="50" charset="-128"/>
              </a:rPr>
            </a:br>
            <a:r>
              <a:rPr lang="ja-JP" altLang="en-US" sz="1050" noProof="0" dirty="0">
                <a:solidFill>
                  <a:srgbClr val="000000"/>
                </a:solidFill>
                <a:latin typeface="Arial" charset="0"/>
                <a:ea typeface="メイリオ" pitchFamily="50" charset="-128"/>
                <a:cs typeface="メイリオ" pitchFamily="50" charset="-128"/>
              </a:rPr>
              <a:t>したメニューを活用した情報発信手法が、各所属においても導入されるなど</a:t>
            </a:r>
            <a:r>
              <a:rPr lang="ja-JP" altLang="en-US" sz="1050" dirty="0" err="1">
                <a:solidFill>
                  <a:srgbClr val="000000"/>
                </a:solidFill>
                <a:latin typeface="Arial" charset="0"/>
                <a:ea typeface="メイリオ" pitchFamily="50" charset="-128"/>
                <a:cs typeface="メイリオ" pitchFamily="50" charset="-128"/>
              </a:rPr>
              <a:t>、</a:t>
            </a:r>
            <a:r>
              <a:rPr lang="ja-JP" altLang="en-US" sz="1050" noProof="0" dirty="0">
                <a:solidFill>
                  <a:srgbClr val="000000"/>
                </a:solidFill>
                <a:latin typeface="Arial" charset="0"/>
                <a:ea typeface="メイリオ" pitchFamily="50" charset="-128"/>
                <a:cs typeface="メイリオ" pitchFamily="50" charset="-128"/>
              </a:rPr>
              <a:t>活用の幅が</a:t>
            </a:r>
            <a:r>
              <a:rPr lang="ja-JP" altLang="en-US" sz="1050" noProof="0" dirty="0">
                <a:solidFill>
                  <a:schemeClr val="tx1"/>
                </a:solidFill>
                <a:latin typeface="Arial" charset="0"/>
                <a:ea typeface="メイリオ" pitchFamily="50" charset="-128"/>
                <a:cs typeface="メイリオ" pitchFamily="50" charset="-128"/>
              </a:rPr>
              <a:t>広がったことで、より市民の方に情報が</a:t>
            </a:r>
            <a:r>
              <a:rPr lang="ja-JP" altLang="en-US" sz="1050" noProof="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届きやすく</a:t>
            </a:r>
            <a:r>
              <a:rPr lang="ja-JP" altLang="en-US" sz="1050" noProof="0" dirty="0">
                <a:solidFill>
                  <a:schemeClr val="tx1"/>
                </a:solidFill>
                <a:latin typeface="Arial" charset="0"/>
                <a:ea typeface="メイリオ" pitchFamily="50" charset="-128"/>
                <a:cs typeface="メイリオ" pitchFamily="50" charset="-128"/>
              </a:rPr>
              <a:t>なった。</a:t>
            </a:r>
            <a:r>
              <a:rPr lang="en-US" altLang="ja-JP" sz="200" dirty="0">
                <a:solidFill>
                  <a:schemeClr val="tx1"/>
                </a:solidFill>
                <a:latin typeface="Arial" charset="0"/>
                <a:ea typeface="メイリオ" pitchFamily="50" charset="-128"/>
                <a:cs typeface="メイリオ" pitchFamily="50" charset="-128"/>
              </a:rPr>
              <a:t/>
            </a:r>
            <a:br>
              <a:rPr lang="en-US" altLang="ja-JP" sz="200" dirty="0">
                <a:solidFill>
                  <a:schemeClr val="tx1"/>
                </a:solidFill>
                <a:latin typeface="Arial" charset="0"/>
                <a:ea typeface="メイリオ" pitchFamily="50" charset="-128"/>
                <a:cs typeface="メイリオ" pitchFamily="50" charset="-128"/>
              </a:rPr>
            </a:br>
            <a:endParaRPr lang="en-US" altLang="ja-JP" sz="200" dirty="0">
              <a:solidFill>
                <a:schemeClr val="tx1"/>
              </a:solidFill>
              <a:latin typeface="Arial" charset="0"/>
              <a:ea typeface="メイリオ" pitchFamily="50" charset="-128"/>
              <a:cs typeface="メイリオ" pitchFamily="50" charset="-128"/>
            </a:endParaRPr>
          </a:p>
          <a:p>
            <a:pPr marL="171450" lvl="0" indent="-171450">
              <a:lnSpc>
                <a:spcPct val="100000"/>
              </a:lnSpc>
              <a:buFont typeface="Arial" panose="020B0604020202020204" pitchFamily="34" charset="0"/>
              <a:buChar char="•"/>
              <a:defRPr/>
            </a:pPr>
            <a:r>
              <a:rPr lang="en-US" altLang="ja-JP" sz="1050" dirty="0">
                <a:solidFill>
                  <a:schemeClr val="tx1"/>
                </a:solidFill>
                <a:latin typeface="Arial" charset="0"/>
                <a:ea typeface="メイリオ" pitchFamily="50" charset="-128"/>
                <a:cs typeface="メイリオ" pitchFamily="50" charset="-128"/>
              </a:rPr>
              <a:t>SNS</a:t>
            </a:r>
            <a:r>
              <a:rPr lang="ja-JP" altLang="en-US" sz="1050" dirty="0">
                <a:solidFill>
                  <a:schemeClr val="tx1"/>
                </a:solidFill>
                <a:latin typeface="Arial" charset="0"/>
                <a:ea typeface="メイリオ" pitchFamily="50" charset="-128"/>
                <a:cs typeface="メイリオ" pitchFamily="50" charset="-128"/>
              </a:rPr>
              <a:t>の投稿データを活用した運用改善については、どういった改善取組が効果的なのかをモデル的に検証を進めるなど、</a:t>
            </a:r>
            <a:r>
              <a:rPr lang="en-US" altLang="ja-JP" sz="1050" dirty="0">
                <a:solidFill>
                  <a:schemeClr val="tx1"/>
                </a:solidFill>
                <a:latin typeface="Arial" charset="0"/>
                <a:ea typeface="メイリオ" pitchFamily="50" charset="-128"/>
                <a:cs typeface="メイリオ" pitchFamily="50" charset="-128"/>
              </a:rPr>
              <a:t>ICT</a:t>
            </a:r>
            <a:r>
              <a:rPr lang="ja-JP" altLang="en-US" sz="1050" dirty="0">
                <a:solidFill>
                  <a:schemeClr val="tx1"/>
                </a:solidFill>
                <a:latin typeface="Arial" charset="0"/>
                <a:ea typeface="メイリオ" pitchFamily="50" charset="-128"/>
                <a:cs typeface="メイリオ" pitchFamily="50" charset="-128"/>
              </a:rPr>
              <a:t>戦略室は各所属の支援に向け引き続き検討を進める。</a:t>
            </a:r>
            <a:endParaRPr lang="en-US" altLang="ja-JP" sz="400" dirty="0">
              <a:solidFill>
                <a:schemeClr val="tx1"/>
              </a:solidFill>
              <a:latin typeface="Arial" charset="0"/>
              <a:ea typeface="メイリオ" pitchFamily="50" charset="-128"/>
              <a:cs typeface="メイリオ" pitchFamily="50" charset="-128"/>
            </a:endParaRPr>
          </a:p>
        </p:txBody>
      </p:sp>
      <p:sp>
        <p:nvSpPr>
          <p:cNvPr id="50" name="角丸四角形 49"/>
          <p:cNvSpPr/>
          <p:nvPr/>
        </p:nvSpPr>
        <p:spPr bwMode="auto">
          <a:xfrm>
            <a:off x="641521" y="5353813"/>
            <a:ext cx="8798719" cy="1198626"/>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rPr>
              <a:t>【</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rPr>
              <a:t>取組実績</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itchFamily="50" charset="-128"/>
              </a:rPr>
              <a:t>】</a:t>
            </a:r>
          </a:p>
          <a:p>
            <a:pPr marL="171450" indent="-171450">
              <a:lnSpc>
                <a:spcPts val="1200"/>
              </a:lnSpc>
              <a:spcBef>
                <a:spcPts val="600"/>
              </a:spcBef>
              <a:buFont typeface="Arial" panose="020B0604020202020204" pitchFamily="34" charset="0"/>
              <a:buChar char="•"/>
              <a:defRPr/>
            </a:pPr>
            <a:r>
              <a:rPr lang="en-US" altLang="ja-JP" sz="1100" noProof="0" dirty="0">
                <a:solidFill>
                  <a:srgbClr val="000000"/>
                </a:solidFill>
                <a:latin typeface="メイリオ" panose="020B0604030504040204" pitchFamily="50" charset="-128"/>
                <a:ea typeface="メイリオ" panose="020B0604030504040204" pitchFamily="50" charset="-128"/>
              </a:rPr>
              <a:t>2018</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年</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12</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月に新たに「大阪市</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LINE</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公式アカウント」を開設し、市民向け情報発信手段の拡充を行った。また、</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2019</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年８月にごみや子育て関連などの生活に役立つコンテンツをアカウントのトップ画面から簡単にアクセスできるように改善。</a:t>
            </a:r>
            <a:endPar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endParaRPr>
          </a:p>
          <a:p>
            <a:pPr marL="171450" indent="-171450">
              <a:lnSpc>
                <a:spcPts val="1200"/>
              </a:lnSpc>
              <a:spcBef>
                <a:spcPts val="600"/>
              </a:spcBef>
              <a:buFont typeface="Arial" panose="020B0604020202020204" pitchFamily="34" charset="0"/>
              <a:buChar char="•"/>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大阪市</a:t>
            </a:r>
            <a:r>
              <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rPr>
              <a:t>LINE</a:t>
            </a:r>
            <a:r>
              <a:rPr lang="ja-JP" altLang="en-US" sz="1100" dirty="0">
                <a:solidFill>
                  <a:srgbClr val="000000"/>
                </a:solidFill>
                <a:latin typeface="メイリオ" panose="020B0604030504040204" pitchFamily="50" charset="-128"/>
                <a:ea typeface="メイリオ" panose="020B0604030504040204" pitchFamily="50" charset="-128"/>
                <a:cs typeface="メイリオ" pitchFamily="50" charset="-128"/>
              </a:rPr>
              <a:t>公式アカウント　友だち登録者数</a:t>
            </a:r>
            <a:endParaRPr lang="en-US" altLang="ja-JP" sz="1100" dirty="0">
              <a:solidFill>
                <a:srgbClr val="000000"/>
              </a:solidFill>
              <a:latin typeface="メイリオ" panose="020B0604030504040204" pitchFamily="50" charset="-128"/>
              <a:ea typeface="メイリオ" panose="020B0604030504040204" pitchFamily="50" charset="-128"/>
              <a:cs typeface="メイリオ" pitchFamily="50" charset="-128"/>
            </a:endParaRPr>
          </a:p>
          <a:p>
            <a:pPr>
              <a:lnSpc>
                <a:spcPts val="1200"/>
              </a:lnSpc>
              <a:spcBef>
                <a:spcPts val="600"/>
              </a:spcBef>
              <a:defRPr/>
            </a:pPr>
            <a:r>
              <a:rPr lang="ja-JP" altLang="en-US" sz="1100">
                <a:solidFill>
                  <a:schemeClr val="tx1"/>
                </a:solidFill>
                <a:latin typeface="メイリオ"/>
                <a:ea typeface="メイリオ"/>
                <a:cs typeface="メイリオ" pitchFamily="50" charset="-128"/>
              </a:rPr>
              <a:t>　　２</a:t>
            </a:r>
            <a:r>
              <a:rPr lang="en-US" altLang="ja-JP" sz="1100" dirty="0">
                <a:solidFill>
                  <a:schemeClr val="tx1"/>
                </a:solidFill>
                <a:latin typeface="メイリオ"/>
                <a:ea typeface="メイリオ"/>
                <a:cs typeface="メイリオ" pitchFamily="50" charset="-128"/>
              </a:rPr>
              <a:t>018</a:t>
            </a:r>
            <a:r>
              <a:rPr lang="ja-JP" altLang="en-US" sz="1100">
                <a:solidFill>
                  <a:schemeClr val="tx1"/>
                </a:solidFill>
                <a:latin typeface="メイリオ"/>
                <a:ea typeface="メイリオ"/>
                <a:cs typeface="メイリオ" pitchFamily="50" charset="-128"/>
              </a:rPr>
              <a:t>年度 </a:t>
            </a:r>
            <a:r>
              <a:rPr lang="en-US" altLang="ja-JP" sz="1100" dirty="0">
                <a:solidFill>
                  <a:schemeClr val="tx1"/>
                </a:solidFill>
                <a:latin typeface="メイリオ"/>
                <a:ea typeface="メイリオ"/>
                <a:cs typeface="メイリオ" pitchFamily="50" charset="-128"/>
              </a:rPr>
              <a:t>9,801</a:t>
            </a:r>
            <a:r>
              <a:rPr lang="ja-JP" altLang="en-US" sz="1100">
                <a:solidFill>
                  <a:schemeClr val="tx1"/>
                </a:solidFill>
                <a:latin typeface="メイリオ"/>
                <a:ea typeface="メイリオ"/>
                <a:cs typeface="メイリオ" pitchFamily="50" charset="-128"/>
              </a:rPr>
              <a:t>人　</a:t>
            </a:r>
            <a:r>
              <a:rPr lang="en-US" altLang="ja-JP" sz="1100" dirty="0">
                <a:solidFill>
                  <a:schemeClr val="tx1"/>
                </a:solidFill>
                <a:latin typeface="メイリオ"/>
                <a:ea typeface="メイリオ"/>
                <a:cs typeface="メイリオ" pitchFamily="50" charset="-128"/>
              </a:rPr>
              <a:t>2019</a:t>
            </a:r>
            <a:r>
              <a:rPr lang="ja-JP" altLang="en-US" sz="1100">
                <a:solidFill>
                  <a:schemeClr val="tx1"/>
                </a:solidFill>
                <a:latin typeface="メイリオ"/>
                <a:ea typeface="メイリオ"/>
                <a:cs typeface="メイリオ" pitchFamily="50" charset="-128"/>
              </a:rPr>
              <a:t>年度 </a:t>
            </a:r>
            <a:r>
              <a:rPr lang="en-US" altLang="ja-JP" sz="1100" dirty="0">
                <a:solidFill>
                  <a:schemeClr val="tx1"/>
                </a:solidFill>
                <a:latin typeface="メイリオ"/>
                <a:ea typeface="メイリオ"/>
                <a:cs typeface="メイリオ" pitchFamily="50" charset="-128"/>
              </a:rPr>
              <a:t>20,278</a:t>
            </a:r>
            <a:r>
              <a:rPr lang="ja-JP" altLang="en-US" sz="1100">
                <a:solidFill>
                  <a:schemeClr val="tx1"/>
                </a:solidFill>
                <a:latin typeface="メイリオ"/>
                <a:ea typeface="メイリオ"/>
                <a:cs typeface="メイリオ" pitchFamily="50" charset="-128"/>
              </a:rPr>
              <a:t>人　</a:t>
            </a:r>
            <a:r>
              <a:rPr lang="en-US" altLang="ja-JP" sz="1100" dirty="0">
                <a:solidFill>
                  <a:schemeClr val="tx1"/>
                </a:solidFill>
                <a:latin typeface="メイリオ"/>
                <a:ea typeface="メイリオ"/>
                <a:cs typeface="メイリオ" pitchFamily="50" charset="-128"/>
              </a:rPr>
              <a:t>2020</a:t>
            </a:r>
            <a:r>
              <a:rPr lang="ja-JP" altLang="en-US" sz="1100">
                <a:solidFill>
                  <a:schemeClr val="tx1"/>
                </a:solidFill>
                <a:latin typeface="メイリオ"/>
                <a:ea typeface="メイリオ"/>
                <a:cs typeface="メイリオ" pitchFamily="50" charset="-128"/>
              </a:rPr>
              <a:t>年度 </a:t>
            </a:r>
            <a:r>
              <a:rPr lang="en-US" altLang="ja-JP" sz="1100" dirty="0">
                <a:solidFill>
                  <a:schemeClr val="tx1"/>
                </a:solidFill>
                <a:latin typeface="メイリオ"/>
                <a:ea typeface="メイリオ"/>
                <a:cs typeface="メイリオ" pitchFamily="50" charset="-128"/>
              </a:rPr>
              <a:t>32,896</a:t>
            </a:r>
            <a:r>
              <a:rPr lang="ja-JP" altLang="en-US" sz="1100">
                <a:solidFill>
                  <a:schemeClr val="tx1"/>
                </a:solidFill>
                <a:latin typeface="メイリオ"/>
                <a:ea typeface="メイリオ"/>
                <a:cs typeface="メイリオ" pitchFamily="50" charset="-128"/>
              </a:rPr>
              <a:t>人（</a:t>
            </a:r>
            <a:r>
              <a:rPr lang="en-US" altLang="ja-JP" sz="1100" dirty="0">
                <a:solidFill>
                  <a:schemeClr val="tx1"/>
                </a:solidFill>
                <a:latin typeface="メイリオ"/>
                <a:ea typeface="メイリオ"/>
                <a:cs typeface="メイリオ" pitchFamily="50" charset="-128"/>
              </a:rPr>
              <a:t>2021</a:t>
            </a:r>
            <a:r>
              <a:rPr lang="ja-JP" altLang="en-US" sz="1100">
                <a:solidFill>
                  <a:schemeClr val="tx1"/>
                </a:solidFill>
                <a:latin typeface="メイリオ"/>
                <a:ea typeface="メイリオ"/>
                <a:cs typeface="メイリオ" pitchFamily="50" charset="-128"/>
              </a:rPr>
              <a:t>年</a:t>
            </a:r>
            <a:r>
              <a:rPr lang="en-US" altLang="ja-JP" sz="1100" dirty="0">
                <a:solidFill>
                  <a:schemeClr val="tx1"/>
                </a:solidFill>
                <a:latin typeface="メイリオ"/>
                <a:ea typeface="メイリオ"/>
                <a:cs typeface="メイリオ" pitchFamily="50" charset="-128"/>
              </a:rPr>
              <a:t>1</a:t>
            </a:r>
            <a:r>
              <a:rPr lang="ja-JP" altLang="en-US" sz="1100">
                <a:solidFill>
                  <a:schemeClr val="tx1"/>
                </a:solidFill>
                <a:latin typeface="メイリオ"/>
                <a:ea typeface="メイリオ"/>
                <a:cs typeface="メイリオ" pitchFamily="50" charset="-128"/>
              </a:rPr>
              <a:t>月末時点）</a:t>
            </a:r>
            <a:endParaRPr lang="en-US" altLang="ja-JP" sz="1100">
              <a:solidFill>
                <a:schemeClr val="tx1"/>
              </a:solidFill>
              <a:latin typeface="メイリオ"/>
              <a:ea typeface="メイリオ"/>
              <a:cs typeface="メイリオ" pitchFamily="50" charset="-128"/>
            </a:endParaRPr>
          </a:p>
        </p:txBody>
      </p:sp>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8039" y="2855454"/>
            <a:ext cx="2616072" cy="1232010"/>
          </a:xfrm>
          <a:prstGeom prst="rect">
            <a:avLst/>
          </a:prstGeom>
        </p:spPr>
      </p:pic>
      <p:sp>
        <p:nvSpPr>
          <p:cNvPr id="67" name="ホームベース 66"/>
          <p:cNvSpPr/>
          <p:nvPr/>
        </p:nvSpPr>
        <p:spPr>
          <a:xfrm>
            <a:off x="3674772" y="4773967"/>
            <a:ext cx="3120515" cy="16018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1000" dirty="0">
                <a:solidFill>
                  <a:srgbClr val="000000"/>
                </a:solidFill>
                <a:latin typeface="Meiryo UI" panose="020B0604030504040204" pitchFamily="50" charset="-128"/>
                <a:ea typeface="Meiryo UI" panose="020B0604030504040204" pitchFamily="50" charset="-128"/>
              </a:rPr>
              <a:t>SNS</a:t>
            </a:r>
            <a:r>
              <a:rPr lang="ja-JP" altLang="en-US" sz="1000" dirty="0">
                <a:solidFill>
                  <a:srgbClr val="000000"/>
                </a:solidFill>
                <a:latin typeface="Meiryo UI" panose="020B0604030504040204" pitchFamily="50" charset="-128"/>
                <a:ea typeface="Meiryo UI" panose="020B0604030504040204" pitchFamily="50" charset="-128"/>
              </a:rPr>
              <a:t>活用改善の取組方法の検討</a:t>
            </a: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2209" y="2943464"/>
            <a:ext cx="2232563" cy="1144000"/>
          </a:xfrm>
          <a:prstGeom prst="rect">
            <a:avLst/>
          </a:prstGeom>
        </p:spPr>
      </p:pic>
    </p:spTree>
    <p:extLst>
      <p:ext uri="{BB962C8B-B14F-4D97-AF65-F5344CB8AC3E}">
        <p14:creationId xmlns:p14="http://schemas.microsoft.com/office/powerpoint/2010/main" val="147184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93600" y="964800"/>
            <a:ext cx="9692890" cy="91307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85725" lvl="0" indent="-85725">
              <a:lnSpc>
                <a:spcPts val="1600"/>
              </a:lnSpc>
              <a:spcBef>
                <a:spcPts val="0"/>
              </a:spcBef>
              <a:defRPr/>
            </a:pPr>
            <a:r>
              <a:rPr lang="en-US" altLang="ja-JP" sz="1200" dirty="0" smtClean="0">
                <a:solidFill>
                  <a:srgbClr val="000000"/>
                </a:solidFill>
                <a:latin typeface="メイリオ"/>
                <a:ea typeface="メイリオ"/>
              </a:rPr>
              <a:t>【</a:t>
            </a:r>
            <a:r>
              <a:rPr lang="ja-JP" altLang="en-US" sz="1200" dirty="0" smtClean="0">
                <a:solidFill>
                  <a:srgbClr val="000000"/>
                </a:solidFill>
                <a:latin typeface="メイリオ"/>
                <a:ea typeface="メイリオ"/>
              </a:rPr>
              <a:t>めざす姿</a:t>
            </a:r>
            <a:r>
              <a:rPr lang="en-US" altLang="ja-JP" sz="1200" dirty="0">
                <a:solidFill>
                  <a:srgbClr val="000000"/>
                </a:solidFill>
                <a:latin typeface="メイリオ"/>
                <a:ea typeface="メイリオ"/>
              </a:rPr>
              <a:t>】</a:t>
            </a:r>
          </a:p>
          <a:p>
            <a:pPr marL="171450" lvl="0" indent="-171450">
              <a:lnSpc>
                <a:spcPts val="1600"/>
              </a:lnSpc>
              <a:spcBef>
                <a:spcPts val="0"/>
              </a:spcBef>
              <a:buFont typeface="Arial" panose="020B0604020202020204" pitchFamily="34" charset="0"/>
              <a:buChar char="•"/>
              <a:defRPr/>
            </a:pPr>
            <a:r>
              <a:rPr lang="ja-JP" altLang="en-US" sz="1200" dirty="0">
                <a:solidFill>
                  <a:srgbClr val="000000"/>
                </a:solidFill>
                <a:latin typeface="+mj-ea"/>
                <a:ea typeface="+mj-ea"/>
              </a:rPr>
              <a:t>本</a:t>
            </a:r>
            <a:r>
              <a:rPr kumimoji="1" lang="ja-JP" altLang="en-US" sz="1200" b="0" i="0" u="none" strike="noStrike" kern="1200" cap="none" spc="0" normalizeH="0" baseline="0" noProof="0" dirty="0">
                <a:ln>
                  <a:noFill/>
                </a:ln>
                <a:solidFill>
                  <a:srgbClr val="000000"/>
                </a:solidFill>
                <a:effectLst/>
                <a:uLnTx/>
                <a:uFillTx/>
                <a:latin typeface="+mj-ea"/>
                <a:ea typeface="+mj-ea"/>
              </a:rPr>
              <a:t>市としてのシステム開発における標準プロセスを整備、準備・トライアルし、各所属実施のシステム開発プロジェクトに適用する。</a:t>
            </a:r>
            <a:endParaRPr lang="en-US" altLang="ja-JP" sz="1200" dirty="0">
              <a:solidFill>
                <a:srgbClr val="000000"/>
              </a:solidFill>
              <a:latin typeface="+mj-ea"/>
              <a:ea typeface="+mj-ea"/>
            </a:endParaRPr>
          </a:p>
          <a:p>
            <a:pPr marL="171450" lvl="0" indent="-171450">
              <a:lnSpc>
                <a:spcPts val="1600"/>
              </a:lnSpc>
              <a:spcBef>
                <a:spcPts val="0"/>
              </a:spcBef>
              <a:buFont typeface="Arial" panose="020B0604020202020204" pitchFamily="34" charset="0"/>
              <a:buChar char="•"/>
              <a:defRPr/>
            </a:pPr>
            <a:r>
              <a:rPr kumimoji="1" lang="ja-JP" altLang="en-US" sz="1200" b="0" i="0" u="none" strike="noStrike" kern="1200" cap="none" spc="0" normalizeH="0" baseline="0" noProof="0" dirty="0">
                <a:ln>
                  <a:noFill/>
                </a:ln>
                <a:solidFill>
                  <a:srgbClr val="000000"/>
                </a:solidFill>
                <a:effectLst/>
                <a:uLnTx/>
                <a:uFillTx/>
                <a:latin typeface="+mj-ea"/>
                <a:ea typeface="+mj-ea"/>
              </a:rPr>
              <a:t>本市システム開発プロセスにおける重要ポイントに関所を設け、</a:t>
            </a:r>
            <a:r>
              <a:rPr kumimoji="1" lang="en-US" altLang="ja-JP" sz="1200" b="0" i="0" u="none" strike="noStrike" kern="1200" cap="none" spc="0" normalizeH="0" baseline="0" noProof="0" dirty="0">
                <a:ln>
                  <a:noFill/>
                </a:ln>
                <a:solidFill>
                  <a:srgbClr val="000000"/>
                </a:solidFill>
                <a:effectLst/>
                <a:uLnTx/>
                <a:uFillTx/>
                <a:latin typeface="+mj-ea"/>
                <a:ea typeface="+mj-ea"/>
              </a:rPr>
              <a:t>ICT</a:t>
            </a:r>
            <a:r>
              <a:rPr kumimoji="1" lang="ja-JP" altLang="en-US" sz="1200" b="0" i="0" u="none" strike="noStrike" kern="1200" cap="none" spc="0" normalizeH="0" baseline="0" noProof="0" dirty="0">
                <a:ln>
                  <a:noFill/>
                </a:ln>
                <a:solidFill>
                  <a:srgbClr val="000000"/>
                </a:solidFill>
                <a:effectLst/>
                <a:uLnTx/>
                <a:uFillTx/>
                <a:latin typeface="+mj-ea"/>
                <a:ea typeface="+mj-ea"/>
              </a:rPr>
              <a:t>戦略室によるレビューを実施、結果を蓄積・共有する。</a:t>
            </a:r>
            <a:endParaRPr lang="en-US" altLang="ja-JP" sz="1200" dirty="0">
              <a:solidFill>
                <a:srgbClr val="000000"/>
              </a:solidFill>
              <a:latin typeface="+mj-ea"/>
              <a:ea typeface="+mj-ea"/>
            </a:endParaRPr>
          </a:p>
          <a:p>
            <a:pPr marL="171450" lvl="0" indent="-171450">
              <a:lnSpc>
                <a:spcPts val="1600"/>
              </a:lnSpc>
              <a:spcBef>
                <a:spcPts val="0"/>
              </a:spcBef>
              <a:buFont typeface="Arial" panose="020B0604020202020204" pitchFamily="34" charset="0"/>
              <a:buChar char="•"/>
              <a:defRPr/>
            </a:pPr>
            <a:r>
              <a:rPr kumimoji="1" lang="ja-JP" altLang="en-US" sz="1200" b="0" i="0" u="none" strike="noStrike" kern="1200" cap="none" spc="0" normalizeH="0" baseline="0" noProof="0" dirty="0">
                <a:ln>
                  <a:noFill/>
                </a:ln>
                <a:solidFill>
                  <a:srgbClr val="000000"/>
                </a:solidFill>
                <a:effectLst/>
                <a:uLnTx/>
                <a:uFillTx/>
                <a:latin typeface="+mj-ea"/>
                <a:ea typeface="+mj-ea"/>
              </a:rPr>
              <a:t>フェーズレビューを通じて、プロジェクトマネジメントを体験させることで、プロジェクトマネージャー（</a:t>
            </a:r>
            <a:r>
              <a:rPr kumimoji="1" lang="en-US" altLang="ja-JP" sz="1200" b="0" i="0" u="none" strike="noStrike" kern="1200" cap="none" spc="0" normalizeH="0" baseline="0" noProof="0" dirty="0">
                <a:ln>
                  <a:noFill/>
                </a:ln>
                <a:solidFill>
                  <a:srgbClr val="000000"/>
                </a:solidFill>
                <a:effectLst/>
                <a:uLnTx/>
                <a:uFillTx/>
                <a:latin typeface="+mj-ea"/>
                <a:ea typeface="+mj-ea"/>
              </a:rPr>
              <a:t>PM</a:t>
            </a:r>
            <a:r>
              <a:rPr kumimoji="1" lang="ja-JP" altLang="en-US" sz="1200" b="0" i="0" u="none" strike="noStrike" kern="1200" cap="none" spc="0" normalizeH="0" baseline="0" noProof="0" dirty="0">
                <a:ln>
                  <a:noFill/>
                </a:ln>
                <a:solidFill>
                  <a:srgbClr val="000000"/>
                </a:solidFill>
                <a:effectLst/>
                <a:uLnTx/>
                <a:uFillTx/>
                <a:latin typeface="+mj-ea"/>
                <a:ea typeface="+mj-ea"/>
              </a:rPr>
              <a:t>）候補人材の育成を図る。</a:t>
            </a:r>
            <a:endParaRPr kumimoji="1" lang="en-US" altLang="ja-JP" sz="1200" b="0" i="0" u="none" strike="noStrike" kern="1200" cap="none" spc="0" normalizeH="0" baseline="0" noProof="0" dirty="0">
              <a:ln>
                <a:noFill/>
              </a:ln>
              <a:solidFill>
                <a:srgbClr val="000000"/>
              </a:solidFill>
              <a:effectLst/>
              <a:uLnTx/>
              <a:uFillTx/>
              <a:latin typeface="+mj-ea"/>
              <a:ea typeface="+mj-ea"/>
            </a:endParaRPr>
          </a:p>
        </p:txBody>
      </p:sp>
      <p:sp>
        <p:nvSpPr>
          <p:cNvPr id="14" name="スライド番号プレースホルダー 4"/>
          <p:cNvSpPr>
            <a:spLocks noGrp="1"/>
          </p:cNvSpPr>
          <p:nvPr>
            <p:ph type="sldNum" sz="quarter" idx="10"/>
          </p:nvPr>
        </p:nvSpPr>
        <p:spPr>
          <a:xfrm>
            <a:off x="7473280" y="66030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A53795-6EF6-48D5-90A5-2535AB951785}" type="slidenum">
              <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195" name="Rectangle 2"/>
          <p:cNvSpPr>
            <a:spLocks noGrp="1" noChangeArrowheads="1"/>
          </p:cNvSpPr>
          <p:nvPr>
            <p:ph type="title"/>
          </p:nvPr>
        </p:nvSpPr>
        <p:spPr>
          <a:noFill/>
        </p:spPr>
        <p:txBody>
          <a:bodyPr anchor="ctr"/>
          <a:lstStyle/>
          <a:p>
            <a:pPr eaLnBrk="1" hangingPunct="1"/>
            <a:r>
              <a:rPr lang="ja-JP" altLang="en-US"/>
              <a:t>主要な情報システムの管理体制の強化</a:t>
            </a:r>
          </a:p>
        </p:txBody>
      </p:sp>
      <p:sp>
        <p:nvSpPr>
          <p:cNvPr id="20" name="Shape 128"/>
          <p:cNvSpPr/>
          <p:nvPr/>
        </p:nvSpPr>
        <p:spPr>
          <a:xfrm>
            <a:off x="127118" y="756982"/>
            <a:ext cx="939973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marL="0" marR="0" lvl="0" indent="0" algn="l" defTabSz="410751" rtl="0" eaLnBrk="1" fontAlgn="auto" latinLnBrk="0" hangingPunct="0">
              <a:lnSpc>
                <a:spcPct val="100000"/>
              </a:lnSpc>
              <a:spcBef>
                <a:spcPts val="0"/>
              </a:spcBef>
              <a:spcAft>
                <a:spcPts val="0"/>
              </a:spcAft>
              <a:buClrTx/>
              <a:buSzTx/>
              <a:buFontTx/>
              <a:buNone/>
              <a:tabLst/>
              <a:defRPr sz="2600"/>
            </a:pPr>
            <a:r>
              <a:rPr kumimoji="0" lang="ja-JP" altLang="en-US" sz="1687" b="0" i="0" u="none" strike="noStrike" kern="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sym typeface="Helvetica Light"/>
              </a:rPr>
              <a:t>プロジェクトマネジメント機能の強化とプロジェクトマネジメント人材の育成</a:t>
            </a:r>
            <a:endParaRPr kumimoji="0" lang="en-US" altLang="ja-JP" sz="1687" b="0" i="0" u="none" strike="noStrike" kern="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sym typeface="Helvetica Light"/>
            </a:endParaRPr>
          </a:p>
        </p:txBody>
      </p:sp>
      <p:sp>
        <p:nvSpPr>
          <p:cNvPr id="4" name="ホームベース 3"/>
          <p:cNvSpPr/>
          <p:nvPr/>
        </p:nvSpPr>
        <p:spPr bwMode="auto">
          <a:xfrm>
            <a:off x="6465168" y="368660"/>
            <a:ext cx="468052" cy="835814"/>
          </a:xfrm>
          <a:prstGeom prst="homePlat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5" name="楕円 4"/>
          <p:cNvSpPr/>
          <p:nvPr/>
        </p:nvSpPr>
        <p:spPr bwMode="auto">
          <a:xfrm>
            <a:off x="-1779748" y="656692"/>
            <a:ext cx="1224136" cy="666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itchFamily="50" charset="-128"/>
              <a:cs typeface="メイリオ" pitchFamily="50" charset="-128"/>
            </a:endParaRPr>
          </a:p>
        </p:txBody>
      </p:sp>
      <p:sp>
        <p:nvSpPr>
          <p:cNvPr id="91" name="テキスト ボックス 90"/>
          <p:cNvSpPr txBox="1"/>
          <p:nvPr/>
        </p:nvSpPr>
        <p:spPr>
          <a:xfrm>
            <a:off x="8240332" y="118722"/>
            <a:ext cx="1537204" cy="393954"/>
          </a:xfrm>
          <a:prstGeom prst="rect">
            <a:avLst/>
          </a:prstGeom>
          <a:solidFill>
            <a:srgbClr val="FEC306"/>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ICT</a:t>
            </a: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リテラシー</a:t>
            </a:r>
          </a:p>
        </p:txBody>
      </p:sp>
      <p:sp>
        <p:nvSpPr>
          <p:cNvPr id="92" name="角丸四角形 91"/>
          <p:cNvSpPr/>
          <p:nvPr/>
        </p:nvSpPr>
        <p:spPr bwMode="auto">
          <a:xfrm>
            <a:off x="6346716" y="2186743"/>
            <a:ext cx="3430820" cy="2526649"/>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取組効果と今後の課題</a:t>
            </a:r>
            <a:r>
              <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rPr>
              <a:t>】</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メイリオ" pitchFamily="50" charset="-128"/>
            </a:endParaRPr>
          </a:p>
          <a:p>
            <a:pPr marL="171450" marR="0" lvl="0" indent="-171450" algn="l" defTabSz="914400" rtl="0" eaLnBrk="1" fontAlgn="base" latinLnBrk="0" hangingPunct="1">
              <a:lnSpc>
                <a:spcPct val="140000"/>
              </a:lnSpc>
              <a:spcBef>
                <a:spcPct val="1000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第三者レビューを通して設計やテストパターンの考慮不足の発見に繋がり、適切に開発プロセスを終えてたことで、本番稼働後のシステム障害の低減に一定の効果がでている。</a:t>
            </a:r>
            <a:endParaRPr lang="en-US" altLang="ja-JP" sz="1050" dirty="0">
              <a:solidFill>
                <a:srgbClr val="000000"/>
              </a:solidFill>
              <a:latin typeface="Arial" charset="0"/>
              <a:ea typeface="メイリオ" pitchFamily="50" charset="-128"/>
              <a:cs typeface="メイリオ" pitchFamily="50" charset="-128"/>
            </a:endParaRPr>
          </a:p>
          <a:p>
            <a:pPr marL="171450" marR="0" lvl="0" indent="-171450" algn="l" defTabSz="914400" rtl="0" eaLnBrk="1" fontAlgn="base" latinLnBrk="0" hangingPunct="1">
              <a:lnSpc>
                <a:spcPct val="140000"/>
              </a:lnSpc>
              <a:spcBef>
                <a:spcPct val="10000"/>
              </a:spcBef>
              <a:spcAft>
                <a:spcPct val="0"/>
              </a:spcAft>
              <a:buClrTx/>
              <a:buSzTx/>
              <a:buFont typeface="Arial" panose="020B0604020202020204" pitchFamily="34" charset="0"/>
              <a:buChar char="•"/>
              <a:tabLst/>
              <a:defRPr/>
            </a:pPr>
            <a:r>
              <a:rPr kumimoji="1" lang="ja-JP" altLang="ja-JP" sz="105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今後は、</a:t>
            </a:r>
            <a:r>
              <a:rPr kumimoji="1" lang="ja-JP" altLang="en-US" sz="105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第三者レビューの実績を積み重ねることで数多くのノウハウを蓄積し、多様化するシステムに対応するとともに第三者レビューア</a:t>
            </a:r>
            <a:r>
              <a:rPr lang="ja-JP" altLang="en-US" sz="1050" dirty="0">
                <a:solidFill>
                  <a:srgbClr val="000000"/>
                </a:solidFill>
                <a:latin typeface="Arial" charset="0"/>
                <a:ea typeface="メイリオ" pitchFamily="50" charset="-128"/>
                <a:cs typeface="メイリオ" pitchFamily="50" charset="-128"/>
              </a:rPr>
              <a:t>及び各システムのプロジェクトマネージャーの継続した育成に努める。</a:t>
            </a:r>
            <a:endParaRPr lang="en-US" altLang="ja-JP" sz="1050" dirty="0">
              <a:solidFill>
                <a:srgbClr val="000000"/>
              </a:solidFill>
              <a:latin typeface="Arial" charset="0"/>
              <a:ea typeface="メイリオ" pitchFamily="50" charset="-128"/>
              <a:cs typeface="メイリオ" pitchFamily="50" charset="-128"/>
            </a:endParaRPr>
          </a:p>
        </p:txBody>
      </p:sp>
      <p:sp>
        <p:nvSpPr>
          <p:cNvPr id="93" name="角丸四角形 92"/>
          <p:cNvSpPr/>
          <p:nvPr/>
        </p:nvSpPr>
        <p:spPr bwMode="auto">
          <a:xfrm>
            <a:off x="248438" y="4899928"/>
            <a:ext cx="9529098" cy="1392722"/>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a:t>
            </a:r>
            <a:r>
              <a:rPr kumimoji="1" lang="ja-JP" altLang="en-US"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取組実績</a:t>
            </a:r>
            <a:r>
              <a:rPr kumimoji="1" lang="en-US" altLang="ja-JP" sz="120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a:t>
            </a:r>
          </a:p>
          <a:p>
            <a:pPr marL="171450" lvl="0" indent="-171450">
              <a:lnSpc>
                <a:spcPts val="1200"/>
              </a:lnSpc>
              <a:spcBef>
                <a:spcPts val="600"/>
              </a:spcBef>
              <a:buFont typeface="Arial" panose="020B0604020202020204" pitchFamily="34" charset="0"/>
              <a:buChar char="•"/>
              <a:defRPr/>
            </a:pPr>
            <a:r>
              <a:rPr lang="ja-JP" altLang="en-US" sz="1200" dirty="0">
                <a:solidFill>
                  <a:schemeClr val="tx1"/>
                </a:solidFill>
                <a:latin typeface="メイリオ"/>
                <a:ea typeface="メイリオ"/>
              </a:rPr>
              <a:t>システム開発プロジェクトにおける標準的な開発工程並びに発注者である市側の役割と責任を示すことで、プロジェクトの</a:t>
            </a:r>
            <a:r>
              <a:rPr lang="en-US" altLang="ja-JP" sz="1200" dirty="0">
                <a:solidFill>
                  <a:schemeClr val="tx1"/>
                </a:solidFill>
                <a:latin typeface="メイリオ"/>
                <a:ea typeface="メイリオ"/>
              </a:rPr>
              <a:t>QCD</a:t>
            </a:r>
            <a:r>
              <a:rPr lang="ja-JP" altLang="en-US" sz="1200" dirty="0">
                <a:solidFill>
                  <a:schemeClr val="tx1"/>
                </a:solidFill>
                <a:latin typeface="メイリオ"/>
                <a:ea typeface="メイリオ"/>
              </a:rPr>
              <a:t>　（</a:t>
            </a:r>
            <a:r>
              <a:rPr lang="en-US" altLang="ja-JP" sz="1200" dirty="0">
                <a:solidFill>
                  <a:schemeClr val="tx1"/>
                </a:solidFill>
                <a:latin typeface="メイリオ"/>
                <a:ea typeface="メイリオ"/>
              </a:rPr>
              <a:t>Quality=</a:t>
            </a:r>
            <a:r>
              <a:rPr lang="ja-JP" altLang="en-US" sz="1200" dirty="0">
                <a:solidFill>
                  <a:schemeClr val="tx1"/>
                </a:solidFill>
                <a:latin typeface="メイリオ"/>
                <a:ea typeface="メイリオ"/>
              </a:rPr>
              <a:t>品質、</a:t>
            </a:r>
            <a:r>
              <a:rPr lang="en-US" altLang="ja-JP" sz="1200" dirty="0">
                <a:solidFill>
                  <a:schemeClr val="tx1"/>
                </a:solidFill>
                <a:latin typeface="メイリオ"/>
                <a:ea typeface="メイリオ"/>
              </a:rPr>
              <a:t>Cost=</a:t>
            </a:r>
            <a:r>
              <a:rPr lang="ja-JP" altLang="en-US" sz="1200" dirty="0">
                <a:solidFill>
                  <a:schemeClr val="tx1"/>
                </a:solidFill>
                <a:latin typeface="メイリオ"/>
                <a:ea typeface="メイリオ"/>
              </a:rPr>
              <a:t>費用、</a:t>
            </a:r>
            <a:r>
              <a:rPr lang="en-US" altLang="ja-JP" sz="1200" dirty="0">
                <a:solidFill>
                  <a:schemeClr val="tx1"/>
                </a:solidFill>
                <a:latin typeface="メイリオ"/>
                <a:ea typeface="メイリオ"/>
              </a:rPr>
              <a:t>Delivery=</a:t>
            </a:r>
            <a:r>
              <a:rPr lang="ja-JP" altLang="en-US" sz="1200" dirty="0">
                <a:solidFill>
                  <a:schemeClr val="tx1"/>
                </a:solidFill>
                <a:latin typeface="メイリオ"/>
                <a:ea typeface="メイリオ"/>
              </a:rPr>
              <a:t>納期）を確保して、信頼性・安全性の高いシステム構築を図ることを目的に</a:t>
            </a:r>
            <a:r>
              <a:rPr lang="en-US" altLang="ja-JP" sz="1200" dirty="0">
                <a:solidFill>
                  <a:schemeClr val="tx1"/>
                </a:solidFill>
                <a:latin typeface="メイリオ"/>
                <a:ea typeface="メイリオ"/>
              </a:rPr>
              <a:t>2019</a:t>
            </a:r>
            <a:r>
              <a:rPr lang="ja-JP" altLang="en-US" sz="1200" dirty="0">
                <a:solidFill>
                  <a:schemeClr val="tx1"/>
                </a:solidFill>
                <a:latin typeface="メイリオ"/>
                <a:ea typeface="メイリオ"/>
              </a:rPr>
              <a:t>年４月に「大阪市情報システム開発ガイドライン」及び「</a:t>
            </a:r>
            <a:r>
              <a:rPr lang="en-US" altLang="ja-JP" sz="1200" dirty="0">
                <a:solidFill>
                  <a:schemeClr val="tx1"/>
                </a:solidFill>
                <a:latin typeface="メイリオ"/>
                <a:ea typeface="メイリオ"/>
              </a:rPr>
              <a:t>ICT</a:t>
            </a:r>
            <a:r>
              <a:rPr lang="ja-JP" altLang="en-US" sz="1200" dirty="0">
                <a:solidFill>
                  <a:schemeClr val="tx1"/>
                </a:solidFill>
                <a:latin typeface="メイリオ"/>
                <a:ea typeface="メイリオ"/>
              </a:rPr>
              <a:t>プロジェクト管理ガイドライン」を策定し、運用を開始。</a:t>
            </a:r>
            <a:endParaRPr lang="en-US" altLang="ja-JP" sz="1200" dirty="0">
              <a:solidFill>
                <a:schemeClr val="tx1"/>
              </a:solidFill>
              <a:latin typeface="メイリオ"/>
              <a:ea typeface="メイリオ"/>
            </a:endParaRPr>
          </a:p>
          <a:p>
            <a:pPr marL="171450" lvl="0" indent="-171450">
              <a:lnSpc>
                <a:spcPts val="1200"/>
              </a:lnSpc>
              <a:spcBef>
                <a:spcPts val="600"/>
              </a:spcBef>
              <a:buFont typeface="Arial" panose="020B0604020202020204" pitchFamily="34" charset="0"/>
              <a:buChar char="•"/>
              <a:defRPr/>
            </a:pPr>
            <a:r>
              <a:rPr lang="en-US" altLang="ja-JP" sz="1200" dirty="0">
                <a:solidFill>
                  <a:schemeClr val="tx1"/>
                </a:solidFill>
                <a:latin typeface="メイリオ"/>
                <a:ea typeface="メイリオ"/>
              </a:rPr>
              <a:t>ICT</a:t>
            </a:r>
            <a:r>
              <a:rPr lang="ja-JP" altLang="en-US" sz="1200" dirty="0">
                <a:solidFill>
                  <a:schemeClr val="tx1"/>
                </a:solidFill>
                <a:latin typeface="メイリオ"/>
                <a:ea typeface="メイリオ"/>
              </a:rPr>
              <a:t>戦略室による</a:t>
            </a:r>
            <a:r>
              <a:rPr lang="ja-JP" altLang="en-US" sz="1200" dirty="0">
                <a:solidFill>
                  <a:srgbClr val="000000"/>
                </a:solidFill>
                <a:latin typeface="メイリオ"/>
                <a:ea typeface="メイリオ"/>
              </a:rPr>
              <a:t>第三者レビュー実績（レビューア３名）</a:t>
            </a:r>
            <a:endParaRPr lang="en-US" altLang="ja-JP" sz="1200" dirty="0">
              <a:solidFill>
                <a:srgbClr val="000000"/>
              </a:solidFill>
              <a:latin typeface="メイリオ"/>
              <a:ea typeface="メイリオ"/>
            </a:endParaRPr>
          </a:p>
          <a:p>
            <a:pPr marL="0" marR="0" lvl="0" indent="0" algn="l" defTabSz="914400" rtl="0" eaLnBrk="1" fontAlgn="base" latinLnBrk="0" hangingPunct="1">
              <a:lnSpc>
                <a:spcPts val="1200"/>
              </a:lnSpc>
              <a:spcBef>
                <a:spcPts val="600"/>
              </a:spcBef>
              <a:spcAft>
                <a:spcPct val="0"/>
              </a:spcAft>
              <a:buClrTx/>
              <a:buSzTx/>
              <a:buFontTx/>
              <a:buNone/>
              <a:tabLst/>
              <a:defRPr/>
            </a:pPr>
            <a:r>
              <a:rPr lang="ja-JP" altLang="en-US" sz="1200" dirty="0">
                <a:solidFill>
                  <a:srgbClr val="000000"/>
                </a:solidFill>
                <a:latin typeface="メイリオ"/>
                <a:ea typeface="メイリオ"/>
              </a:rPr>
              <a:t>　　</a:t>
            </a:r>
            <a:r>
              <a:rPr lang="en-US" altLang="ja-JP" sz="1200" dirty="0">
                <a:solidFill>
                  <a:srgbClr val="000000"/>
                </a:solidFill>
                <a:latin typeface="メイリオ"/>
                <a:ea typeface="メイリオ"/>
              </a:rPr>
              <a:t>2018</a:t>
            </a:r>
            <a:r>
              <a:rPr lang="ja-JP" altLang="en-US" sz="1200" dirty="0">
                <a:solidFill>
                  <a:srgbClr val="000000"/>
                </a:solidFill>
                <a:latin typeface="メイリオ"/>
                <a:ea typeface="メイリオ"/>
              </a:rPr>
              <a:t>年度：１プロジェクト（実施２回）　</a:t>
            </a:r>
            <a:r>
              <a:rPr lang="en-US" altLang="ja-JP" sz="1200" dirty="0">
                <a:solidFill>
                  <a:srgbClr val="000000"/>
                </a:solidFill>
                <a:latin typeface="メイリオ"/>
                <a:ea typeface="メイリオ"/>
              </a:rPr>
              <a:t>2019</a:t>
            </a:r>
            <a:r>
              <a:rPr lang="ja-JP" altLang="en-US" sz="1200" dirty="0">
                <a:solidFill>
                  <a:srgbClr val="000000"/>
                </a:solidFill>
                <a:latin typeface="メイリオ"/>
                <a:ea typeface="メイリオ"/>
              </a:rPr>
              <a:t>年度：３プロジェクト（実施４回）　</a:t>
            </a:r>
            <a:r>
              <a:rPr lang="en-US" altLang="ja-JP" sz="1200" dirty="0">
                <a:solidFill>
                  <a:srgbClr val="000000"/>
                </a:solidFill>
                <a:latin typeface="メイリオ"/>
                <a:ea typeface="メイリオ"/>
              </a:rPr>
              <a:t>2020</a:t>
            </a:r>
            <a:r>
              <a:rPr lang="ja-JP" altLang="en-US" sz="1200" dirty="0">
                <a:solidFill>
                  <a:srgbClr val="000000"/>
                </a:solidFill>
                <a:latin typeface="メイリオ"/>
                <a:ea typeface="メイリオ"/>
              </a:rPr>
              <a:t>年度：２プロジェクト（実施８回）</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438" y="2344051"/>
            <a:ext cx="6270599" cy="2237153"/>
          </a:xfrm>
          <a:prstGeom prst="rect">
            <a:avLst/>
          </a:prstGeom>
        </p:spPr>
      </p:pic>
    </p:spTree>
    <p:extLst>
      <p:ext uri="{BB962C8B-B14F-4D97-AF65-F5344CB8AC3E}">
        <p14:creationId xmlns:p14="http://schemas.microsoft.com/office/powerpoint/2010/main" val="392109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92460" y="964800"/>
            <a:ext cx="9515562" cy="91307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ja-JP"/>
            </a:defPPr>
            <a:lvl1pPr marL="85725" lvl="0" indent="-85725">
              <a:lnSpc>
                <a:spcPts val="1600"/>
              </a:lnSpc>
              <a:spcBef>
                <a:spcPts val="0"/>
              </a:spcBef>
              <a:defRPr sz="1200">
                <a:solidFill>
                  <a:srgbClr val="000000"/>
                </a:solidFill>
                <a:latin typeface="メイリオ"/>
                <a:ea typeface="メイリオ"/>
              </a:defRPr>
            </a:lvl1pPr>
          </a:lstStyle>
          <a:p>
            <a:r>
              <a:rPr lang="en-US" altLang="ja-JP" dirty="0" smtClean="0"/>
              <a:t>【</a:t>
            </a:r>
            <a:r>
              <a:rPr lang="ja-JP" altLang="en-US" dirty="0" smtClean="0"/>
              <a:t>めざす姿</a:t>
            </a:r>
            <a:r>
              <a:rPr lang="en-US" altLang="ja-JP" dirty="0"/>
              <a:t>】</a:t>
            </a:r>
          </a:p>
          <a:p>
            <a:pPr marL="171450" indent="-171450">
              <a:buFont typeface="Arial" panose="020B0604020202020204" pitchFamily="34" charset="0"/>
              <a:buChar char="•"/>
            </a:pPr>
            <a:r>
              <a:rPr lang="ja-JP" altLang="en-US" dirty="0"/>
              <a:t>本市の</a:t>
            </a:r>
            <a:r>
              <a:rPr lang="en-US" altLang="ja-JP" dirty="0"/>
              <a:t>ICT</a:t>
            </a:r>
            <a:r>
              <a:rPr lang="ja-JP" altLang="en-US" dirty="0"/>
              <a:t>全てを対象に、全体最適を目指して、現在、各局のシステムごとに分散している</a:t>
            </a:r>
            <a:r>
              <a:rPr lang="en-US" altLang="ja-JP" dirty="0"/>
              <a:t>ICT</a:t>
            </a:r>
            <a:r>
              <a:rPr lang="ja-JP" altLang="en-US" dirty="0"/>
              <a:t>管理機能強化の検討を行い、再編成計画を検討・策定する。</a:t>
            </a:r>
            <a:endParaRPr lang="en-US" altLang="ja-JP" dirty="0"/>
          </a:p>
          <a:p>
            <a:pPr marL="171450" indent="-171450">
              <a:buFont typeface="Arial" panose="020B0604020202020204" pitchFamily="34" charset="0"/>
              <a:buChar char="•"/>
            </a:pPr>
            <a:r>
              <a:rPr lang="ja-JP" altLang="en-US" dirty="0"/>
              <a:t>計画に沿って実行することで、本市</a:t>
            </a:r>
            <a:r>
              <a:rPr lang="en-US" altLang="ja-JP" dirty="0"/>
              <a:t>ICT</a:t>
            </a:r>
            <a:r>
              <a:rPr lang="ja-JP" altLang="en-US" dirty="0"/>
              <a:t>のマネジメントレベルの向上を図り、将来の本市の成長・発展に繋げる。</a:t>
            </a:r>
            <a:endParaRPr lang="en-US" altLang="ja-JP" dirty="0"/>
          </a:p>
        </p:txBody>
      </p:sp>
      <p:sp>
        <p:nvSpPr>
          <p:cNvPr id="14" name="スライド番号プレースホルダー 4"/>
          <p:cNvSpPr>
            <a:spLocks noGrp="1"/>
          </p:cNvSpPr>
          <p:nvPr>
            <p:ph type="sldNum" sz="quarter" idx="10"/>
          </p:nvPr>
        </p:nvSpPr>
        <p:spPr>
          <a:xfrm>
            <a:off x="7473280" y="666840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A53795-6EF6-48D5-90A5-2535AB951785}" type="slidenum">
              <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195" name="Rectangle 2"/>
          <p:cNvSpPr>
            <a:spLocks noGrp="1" noChangeArrowheads="1"/>
          </p:cNvSpPr>
          <p:nvPr>
            <p:ph type="title"/>
          </p:nvPr>
        </p:nvSpPr>
        <p:spPr>
          <a:noFill/>
        </p:spPr>
        <p:txBody>
          <a:bodyPr anchor="ctr"/>
          <a:lstStyle/>
          <a:p>
            <a:pPr eaLnBrk="1" hangingPunct="1"/>
            <a:r>
              <a:rPr lang="ja-JP" altLang="en-US"/>
              <a:t>主要な情報システムの管理体制の強化</a:t>
            </a:r>
          </a:p>
        </p:txBody>
      </p:sp>
      <p:sp>
        <p:nvSpPr>
          <p:cNvPr id="20" name="Shape 128"/>
          <p:cNvSpPr/>
          <p:nvPr/>
        </p:nvSpPr>
        <p:spPr>
          <a:xfrm>
            <a:off x="128464" y="737388"/>
            <a:ext cx="939973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marL="0" marR="0" lvl="0" indent="0" algn="l" defTabSz="410751" rtl="0" eaLnBrk="1" fontAlgn="auto" latinLnBrk="0" hangingPunct="0">
              <a:lnSpc>
                <a:spcPct val="100000"/>
              </a:lnSpc>
              <a:spcBef>
                <a:spcPts val="0"/>
              </a:spcBef>
              <a:spcAft>
                <a:spcPts val="0"/>
              </a:spcAft>
              <a:buClrTx/>
              <a:buSzTx/>
              <a:buFontTx/>
              <a:buNone/>
              <a:tabLst/>
              <a:defRPr sz="2600"/>
            </a:pPr>
            <a:r>
              <a:rPr kumimoji="0" lang="ja-JP" altLang="en-US" sz="1687"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sym typeface="Helvetica Light"/>
              </a:rPr>
              <a:t>大阪市ＩＣＴ管理機能の再編成計画の策定</a:t>
            </a:r>
            <a:endParaRPr kumimoji="0" lang="en-US" altLang="ja-JP" sz="1800" b="1"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sym typeface="Helvetica Light"/>
            </a:endParaRPr>
          </a:p>
        </p:txBody>
      </p:sp>
      <p:sp>
        <p:nvSpPr>
          <p:cNvPr id="4" name="ホームベース 3"/>
          <p:cNvSpPr/>
          <p:nvPr/>
        </p:nvSpPr>
        <p:spPr bwMode="auto">
          <a:xfrm>
            <a:off x="6465168" y="368660"/>
            <a:ext cx="468052" cy="835814"/>
          </a:xfrm>
          <a:prstGeom prst="homePlat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35" name="スライド番号プレースホルダー 4"/>
          <p:cNvSpPr txBox="1">
            <a:spLocks/>
          </p:cNvSpPr>
          <p:nvPr/>
        </p:nvSpPr>
        <p:spPr bwMode="auto">
          <a:xfrm>
            <a:off x="7473280" y="6411832"/>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1" name="下カーブ矢印 10"/>
          <p:cNvSpPr/>
          <p:nvPr/>
        </p:nvSpPr>
        <p:spPr bwMode="auto">
          <a:xfrm>
            <a:off x="6732316" y="1736812"/>
            <a:ext cx="797295" cy="633784"/>
          </a:xfrm>
          <a:prstGeom prst="curved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61" name="テキスト ボックス 60"/>
          <p:cNvSpPr txBox="1"/>
          <p:nvPr/>
        </p:nvSpPr>
        <p:spPr>
          <a:xfrm>
            <a:off x="8240332" y="118722"/>
            <a:ext cx="1537204" cy="393954"/>
          </a:xfrm>
          <a:prstGeom prst="rect">
            <a:avLst/>
          </a:prstGeom>
          <a:solidFill>
            <a:srgbClr val="FEC306"/>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ICT</a:t>
            </a: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リテラシー</a:t>
            </a:r>
          </a:p>
        </p:txBody>
      </p:sp>
      <p:pic>
        <p:nvPicPr>
          <p:cNvPr id="62" name="図 61"/>
          <p:cNvPicPr>
            <a:picLocks noChangeAspect="1"/>
          </p:cNvPicPr>
          <p:nvPr/>
        </p:nvPicPr>
        <p:blipFill>
          <a:blip r:embed="rId2"/>
          <a:stretch>
            <a:fillRect/>
          </a:stretch>
        </p:blipFill>
        <p:spPr>
          <a:xfrm>
            <a:off x="227936" y="2370596"/>
            <a:ext cx="5925980" cy="1957683"/>
          </a:xfrm>
          <a:prstGeom prst="rect">
            <a:avLst/>
          </a:prstGeom>
        </p:spPr>
      </p:pic>
      <p:sp>
        <p:nvSpPr>
          <p:cNvPr id="15" name="角丸四角形 14"/>
          <p:cNvSpPr/>
          <p:nvPr/>
        </p:nvSpPr>
        <p:spPr bwMode="auto">
          <a:xfrm>
            <a:off x="6333570" y="2003645"/>
            <a:ext cx="3430820" cy="2526649"/>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取組効果と今後の課題</a:t>
            </a:r>
            <a:r>
              <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rPr>
              <a:t>】</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メイリオ" pitchFamily="50" charset="-128"/>
            </a:endParaRPr>
          </a:p>
          <a:p>
            <a:pPr marL="171450" lvl="0" indent="-171450">
              <a:buFont typeface="Arial" panose="020B0604020202020204" pitchFamily="34" charset="0"/>
              <a:buChar char="•"/>
              <a:defRPr/>
            </a:pPr>
            <a:r>
              <a:rPr lang="en-US" altLang="ja-JP" sz="1050" dirty="0">
                <a:solidFill>
                  <a:srgbClr val="000000"/>
                </a:solidFill>
                <a:latin typeface="Arial" charset="0"/>
                <a:ea typeface="メイリオ" pitchFamily="50" charset="-128"/>
                <a:cs typeface="メイリオ" pitchFamily="50" charset="-128"/>
              </a:rPr>
              <a:t>ICT</a:t>
            </a:r>
            <a:r>
              <a:rPr lang="ja-JP" altLang="en-US" sz="1050" dirty="0">
                <a:solidFill>
                  <a:srgbClr val="000000"/>
                </a:solidFill>
                <a:latin typeface="Arial" charset="0"/>
                <a:ea typeface="メイリオ" pitchFamily="50" charset="-128"/>
                <a:cs typeface="メイリオ" pitchFamily="50" charset="-128"/>
              </a:rPr>
              <a:t>資産の現状を一元的に把握したことで、当該データの分析結果をもとにリスク対策や全体最適な再編成にむけた基本計画の策定を行った。また、計画に則り、システム開発や運用保守関連のガイドラインの運用やインフラ基盤の最適化を進めたことにより、安定したシステムの提供及びリスクへの対応に一定の効果がでている。</a:t>
            </a:r>
            <a:endParaRPr lang="en-US" altLang="ja-JP" sz="1050" dirty="0">
              <a:solidFill>
                <a:srgbClr val="000000"/>
              </a:solidFill>
              <a:latin typeface="Arial" charset="0"/>
              <a:ea typeface="メイリオ" pitchFamily="50" charset="-128"/>
              <a:cs typeface="メイリオ" pitchFamily="50" charset="-128"/>
            </a:endParaRPr>
          </a:p>
          <a:p>
            <a:pPr marL="171450" lvl="0" indent="-171450">
              <a:buFont typeface="Arial" panose="020B0604020202020204" pitchFamily="34" charset="0"/>
              <a:buChar char="•"/>
              <a:defRPr/>
            </a:pPr>
            <a:r>
              <a:rPr kumimoji="1" lang="ja-JP" altLang="ja-JP" sz="105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今後</a:t>
            </a:r>
            <a:r>
              <a:rPr lang="ja-JP" altLang="en-US" sz="1050" dirty="0">
                <a:solidFill>
                  <a:srgbClr val="000000"/>
                </a:solidFill>
                <a:latin typeface="Arial" charset="0"/>
                <a:ea typeface="メイリオ" pitchFamily="50" charset="-128"/>
                <a:cs typeface="メイリオ" pitchFamily="50" charset="-128"/>
              </a:rPr>
              <a:t>も引き続き計画の推進に努め、本市</a:t>
            </a:r>
            <a:r>
              <a:rPr lang="en-US" altLang="ja-JP" sz="1050" dirty="0">
                <a:solidFill>
                  <a:srgbClr val="000000"/>
                </a:solidFill>
                <a:latin typeface="Arial" charset="0"/>
                <a:ea typeface="メイリオ" pitchFamily="50" charset="-128"/>
                <a:cs typeface="メイリオ" pitchFamily="50" charset="-128"/>
              </a:rPr>
              <a:t>ICT</a:t>
            </a:r>
            <a:r>
              <a:rPr lang="ja-JP" altLang="en-US" sz="1050" dirty="0">
                <a:solidFill>
                  <a:srgbClr val="000000"/>
                </a:solidFill>
                <a:latin typeface="Arial" charset="0"/>
                <a:ea typeface="メイリオ" pitchFamily="50" charset="-128"/>
                <a:cs typeface="メイリオ" pitchFamily="50" charset="-128"/>
              </a:rPr>
              <a:t>マネジメントレベルの更なる向上を図っていく。</a:t>
            </a:r>
            <a:endParaRPr lang="en-US" altLang="ja-JP" sz="1050" dirty="0">
              <a:solidFill>
                <a:srgbClr val="000000"/>
              </a:solidFill>
              <a:latin typeface="Arial" charset="0"/>
              <a:ea typeface="メイリオ" pitchFamily="50" charset="-128"/>
              <a:cs typeface="メイリオ" pitchFamily="50" charset="-128"/>
            </a:endParaRPr>
          </a:p>
        </p:txBody>
      </p:sp>
      <p:sp>
        <p:nvSpPr>
          <p:cNvPr id="16" name="角丸四角形 15"/>
          <p:cNvSpPr/>
          <p:nvPr/>
        </p:nvSpPr>
        <p:spPr bwMode="auto">
          <a:xfrm>
            <a:off x="127118" y="4651384"/>
            <a:ext cx="9657562" cy="1818370"/>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a:t>
            </a:r>
            <a:r>
              <a:rPr kumimoji="1" lang="ja-JP" altLang="en-US"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取組実績</a:t>
            </a:r>
            <a:r>
              <a:rPr kumimoji="1" lang="en-US" altLang="ja-JP" sz="1200" b="0" i="0" u="none" strike="noStrike" kern="1200" cap="none" spc="0" normalizeH="0" baseline="0" noProof="0" dirty="0">
                <a:ln>
                  <a:noFill/>
                </a:ln>
                <a:solidFill>
                  <a:srgbClr val="000000"/>
                </a:solidFill>
                <a:effectLst/>
                <a:uLnTx/>
                <a:uFillTx/>
                <a:latin typeface="Arial" charset="0"/>
                <a:ea typeface="メイリオ" pitchFamily="50" charset="-128"/>
                <a:cs typeface="メイリオ" pitchFamily="50" charset="-128"/>
              </a:rPr>
              <a:t>】</a:t>
            </a:r>
          </a:p>
          <a:p>
            <a:pPr marL="171450" lvl="0" indent="-171450">
              <a:lnSpc>
                <a:spcPts val="1200"/>
              </a:lnSpc>
              <a:spcBef>
                <a:spcPts val="600"/>
              </a:spcBef>
              <a:buFont typeface="Arial" panose="020B0604020202020204" pitchFamily="34" charset="0"/>
              <a:buChar char="•"/>
              <a:defRPr/>
            </a:pPr>
            <a:r>
              <a:rPr lang="ja-JP" altLang="en-US" sz="1200" dirty="0">
                <a:solidFill>
                  <a:srgbClr val="000000"/>
                </a:solidFill>
                <a:latin typeface="メイリオ"/>
                <a:ea typeface="メイリオ"/>
              </a:rPr>
              <a:t>本市の</a:t>
            </a:r>
            <a:r>
              <a:rPr lang="en-US" altLang="ja-JP" sz="1200" dirty="0">
                <a:solidFill>
                  <a:srgbClr val="000000"/>
                </a:solidFill>
                <a:latin typeface="メイリオ"/>
                <a:ea typeface="メイリオ"/>
              </a:rPr>
              <a:t>ICT</a:t>
            </a:r>
            <a:r>
              <a:rPr lang="ja-JP" altLang="en-US" sz="1200" dirty="0">
                <a:solidFill>
                  <a:srgbClr val="000000"/>
                </a:solidFill>
                <a:latin typeface="メイリオ"/>
                <a:ea typeface="メイリオ"/>
              </a:rPr>
              <a:t>管理機能（システムの資産管理、システム管理業務、セキュリティ管理業務）について「集約すべきもの」「標準化すべきもの」「把握すべきもの」に分類し、再編成を行うことで、大阪市として</a:t>
            </a:r>
            <a:r>
              <a:rPr lang="en-US" altLang="ja-JP" sz="1200" dirty="0">
                <a:solidFill>
                  <a:srgbClr val="000000"/>
                </a:solidFill>
                <a:latin typeface="メイリオ"/>
                <a:ea typeface="メイリオ"/>
              </a:rPr>
              <a:t>ICT</a:t>
            </a:r>
            <a:r>
              <a:rPr lang="ja-JP" altLang="en-US" sz="1200" dirty="0">
                <a:solidFill>
                  <a:srgbClr val="000000"/>
                </a:solidFill>
                <a:latin typeface="メイリオ"/>
                <a:ea typeface="メイリオ"/>
              </a:rPr>
              <a:t>マネジメントレベルの向上を図り、効果的・効率的なシステム管理業務の実施とともにシステム品質を確保し、信頼性・安全性の高いシステム構築と安定的なシステム運用の実現を目的に「大阪市</a:t>
            </a:r>
            <a:r>
              <a:rPr lang="en-US" altLang="ja-JP" sz="1200" dirty="0">
                <a:solidFill>
                  <a:srgbClr val="000000"/>
                </a:solidFill>
                <a:latin typeface="メイリオ"/>
                <a:ea typeface="メイリオ"/>
              </a:rPr>
              <a:t>ICT</a:t>
            </a:r>
            <a:r>
              <a:rPr lang="ja-JP" altLang="en-US" sz="1200" dirty="0">
                <a:solidFill>
                  <a:srgbClr val="000000"/>
                </a:solidFill>
                <a:latin typeface="メイリオ"/>
                <a:ea typeface="メイリオ"/>
              </a:rPr>
              <a:t>管理機能再編成基本</a:t>
            </a:r>
            <a:r>
              <a:rPr lang="ja-JP" altLang="en-US" sz="1200" dirty="0">
                <a:solidFill>
                  <a:schemeClr val="tx1"/>
                </a:solidFill>
                <a:latin typeface="メイリオ"/>
                <a:ea typeface="メイリオ"/>
              </a:rPr>
              <a:t>方針</a:t>
            </a:r>
            <a:r>
              <a:rPr lang="ja-JP" altLang="en-US" sz="1200" dirty="0">
                <a:solidFill>
                  <a:srgbClr val="000000"/>
                </a:solidFill>
                <a:latin typeface="メイリオ"/>
                <a:ea typeface="メイリオ"/>
              </a:rPr>
              <a:t>」を策定し、取組を着手。</a:t>
            </a:r>
            <a:endParaRPr lang="en-US" altLang="ja-JP" sz="1200" dirty="0">
              <a:solidFill>
                <a:srgbClr val="000000"/>
              </a:solidFill>
              <a:latin typeface="メイリオ"/>
              <a:ea typeface="メイリオ"/>
            </a:endParaRPr>
          </a:p>
          <a:p>
            <a:pPr marL="171450" lvl="0" indent="-171450">
              <a:lnSpc>
                <a:spcPts val="1200"/>
              </a:lnSpc>
              <a:spcBef>
                <a:spcPts val="600"/>
              </a:spcBef>
              <a:buFont typeface="Arial" panose="020B0604020202020204" pitchFamily="34" charset="0"/>
              <a:buChar char="•"/>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資産管理：本市全システムの</a:t>
            </a:r>
            <a:r>
              <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rPr>
              <a:t>ICT</a:t>
            </a: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資産情報の把握を実施（毎年度更新）</a:t>
            </a:r>
            <a:endParaRPr lang="en-US" altLang="ja-JP" sz="1200" dirty="0">
              <a:solidFill>
                <a:srgbClr val="000000"/>
              </a:solidFill>
              <a:latin typeface="メイリオ"/>
              <a:ea typeface="メイリオ"/>
            </a:endParaRPr>
          </a:p>
          <a:p>
            <a:pPr marL="171450" lvl="0" indent="-171450">
              <a:lnSpc>
                <a:spcPts val="1200"/>
              </a:lnSpc>
              <a:spcBef>
                <a:spcPts val="600"/>
              </a:spcBef>
              <a:buFont typeface="Arial" panose="020B0604020202020204" pitchFamily="34" charset="0"/>
              <a:buChar char="•"/>
              <a:defRPr/>
            </a:pPr>
            <a:r>
              <a:rPr lang="ja-JP" altLang="en-US" sz="1200" dirty="0">
                <a:solidFill>
                  <a:srgbClr val="000000"/>
                </a:solidFill>
                <a:latin typeface="メイリオ"/>
                <a:ea typeface="メイリオ"/>
              </a:rPr>
              <a:t>管理業務：プロジェクト管理ガイドライン・システム開発ガイドライン・システム運用保守における委託管理の手引きを策定、運用開始</a:t>
            </a:r>
            <a:endParaRPr lang="en-US" altLang="ja-JP" sz="1200" dirty="0">
              <a:solidFill>
                <a:srgbClr val="000000"/>
              </a:solidFill>
              <a:latin typeface="メイリオ"/>
              <a:ea typeface="メイリオ"/>
            </a:endParaRPr>
          </a:p>
          <a:p>
            <a:pPr marL="171450" lvl="0" indent="-171450">
              <a:lnSpc>
                <a:spcPts val="1200"/>
              </a:lnSpc>
              <a:spcBef>
                <a:spcPts val="600"/>
              </a:spcBef>
              <a:buFont typeface="Arial" panose="020B0604020202020204" pitchFamily="34" charset="0"/>
              <a:buChar char="•"/>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ネットワークやサーバ機器等の最適化、人材育成等に関する取組</a:t>
            </a:r>
            <a:r>
              <a:rPr lang="ja-JP" altLang="en-US" sz="1200" dirty="0">
                <a:solidFill>
                  <a:srgbClr val="000000"/>
                </a:solidFill>
                <a:latin typeface="メイリオ"/>
                <a:ea typeface="メイリオ"/>
              </a:rPr>
              <a:t>を</a:t>
            </a: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計画</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endParaRPr>
          </a:p>
        </p:txBody>
      </p:sp>
    </p:spTree>
    <p:extLst>
      <p:ext uri="{BB962C8B-B14F-4D97-AF65-F5344CB8AC3E}">
        <p14:creationId xmlns:p14="http://schemas.microsoft.com/office/powerpoint/2010/main" val="79713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bwMode="auto">
          <a:xfrm>
            <a:off x="5158020" y="2466759"/>
            <a:ext cx="4619516" cy="1471041"/>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取組実績</a:t>
            </a:r>
            <a:r>
              <a:rPr lang="en-US" altLang="ja-JP" sz="1200" dirty="0">
                <a:solidFill>
                  <a:schemeClr val="tx1"/>
                </a:solidFill>
                <a:latin typeface="メイリオ" panose="020B0604030504040204" pitchFamily="50" charset="-128"/>
                <a:ea typeface="メイリオ" panose="020B0604030504040204" pitchFamily="50" charset="-128"/>
              </a:rPr>
              <a:t>】</a:t>
            </a:r>
          </a:p>
          <a:p>
            <a:pPr marL="171450" indent="-171450">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rPr>
              <a:t>データ活用に向けた現状調査からの知見を踏まえ、「</a:t>
            </a:r>
            <a:r>
              <a:rPr lang="en-US" altLang="ja-JP" sz="1200" dirty="0">
                <a:solidFill>
                  <a:schemeClr val="tx1"/>
                </a:solidFill>
                <a:latin typeface="メイリオ" panose="020B0604030504040204" pitchFamily="50" charset="-128"/>
                <a:ea typeface="メイリオ" panose="020B0604030504040204" pitchFamily="50" charset="-128"/>
              </a:rPr>
              <a:t>EBPM</a:t>
            </a:r>
            <a:r>
              <a:rPr lang="ja-JP" altLang="en-US" sz="1200" dirty="0">
                <a:solidFill>
                  <a:schemeClr val="tx1"/>
                </a:solidFill>
                <a:latin typeface="メイリオ" panose="020B0604030504040204" pitchFamily="50" charset="-128"/>
                <a:ea typeface="メイリオ" panose="020B0604030504040204" pitchFamily="50" charset="-128"/>
              </a:rPr>
              <a:t>の実現に向けた人材育成方針（素案）」を策定。</a:t>
            </a:r>
            <a:endParaRPr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en-US" altLang="ja-JP" sz="1200" dirty="0">
                <a:solidFill>
                  <a:schemeClr val="tx1"/>
                </a:solidFill>
                <a:latin typeface="メイリオ" panose="020B0604030504040204" pitchFamily="50" charset="-128"/>
                <a:ea typeface="メイリオ" panose="020B0604030504040204" pitchFamily="50" charset="-128"/>
              </a:rPr>
              <a:t>EBPM</a:t>
            </a:r>
            <a:r>
              <a:rPr lang="ja-JP" altLang="en-US" sz="1200" dirty="0">
                <a:solidFill>
                  <a:schemeClr val="tx1"/>
                </a:solidFill>
                <a:latin typeface="メイリオ" panose="020B0604030504040204" pitchFamily="50" charset="-128"/>
                <a:ea typeface="メイリオ" panose="020B0604030504040204" pitchFamily="50" charset="-128"/>
              </a:rPr>
              <a:t>推進に向けた研修を管理職や中堅職員に対して実施したほか、自主的に学びたい職員のための研修も実施。</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21" name="角丸四角形 20"/>
          <p:cNvSpPr/>
          <p:nvPr/>
        </p:nvSpPr>
        <p:spPr bwMode="auto">
          <a:xfrm>
            <a:off x="5158020" y="4086705"/>
            <a:ext cx="4631860" cy="2349579"/>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取組効果と今後の課題</a:t>
            </a:r>
            <a:r>
              <a:rPr lang="en-US" altLang="ja-JP" sz="1200" dirty="0">
                <a:solidFill>
                  <a:schemeClr val="tx1"/>
                </a:solidFill>
                <a:latin typeface="メイリオ" panose="020B0604030504040204" pitchFamily="50" charset="-128"/>
                <a:ea typeface="メイリオ" panose="020B0604030504040204" pitchFamily="50" charset="-128"/>
              </a:rPr>
              <a:t>】</a:t>
            </a:r>
          </a:p>
          <a:p>
            <a:pPr marL="171450" indent="-171450">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rPr>
              <a:t>それぞれの職員がデータを適切に扱い、活用することができるようになるための必要なスキルについて検討・整理を行った。</a:t>
            </a:r>
            <a:endParaRPr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en-US" sz="1200" dirty="0" err="1">
                <a:solidFill>
                  <a:schemeClr val="tx1"/>
                </a:solidFill>
                <a:latin typeface="メイリオ" panose="020B0604030504040204" pitchFamily="50" charset="-128"/>
                <a:ea typeface="メイリオ" panose="020B0604030504040204" pitchFamily="50" charset="-128"/>
                <a:cs typeface="+mn-lt"/>
              </a:rPr>
              <a:t>EBPM</a:t>
            </a:r>
            <a:r>
              <a:rPr lang="en-US" sz="1200" dirty="0" err="1" smtClean="0">
                <a:solidFill>
                  <a:schemeClr val="tx1"/>
                </a:solidFill>
                <a:latin typeface="メイリオ" panose="020B0604030504040204" pitchFamily="50" charset="-128"/>
                <a:ea typeface="メイリオ" panose="020B0604030504040204" pitchFamily="50" charset="-128"/>
                <a:cs typeface="+mn-lt"/>
              </a:rPr>
              <a:t>やデータ活用を本市職員において必須の知識と整理し</a:t>
            </a:r>
            <a:r>
              <a:rPr lang="en-US" sz="1200" dirty="0">
                <a:solidFill>
                  <a:schemeClr val="tx1"/>
                </a:solidFill>
                <a:latin typeface="メイリオ" panose="020B0604030504040204" pitchFamily="50" charset="-128"/>
                <a:ea typeface="メイリオ" panose="020B0604030504040204" pitchFamily="50" charset="-128"/>
                <a:cs typeface="+mn-lt"/>
              </a:rPr>
              <a:t>、</a:t>
            </a:r>
            <a:r>
              <a:rPr lang="ja-JP" altLang="en-US" sz="1200" dirty="0">
                <a:solidFill>
                  <a:schemeClr val="tx1"/>
                </a:solidFill>
                <a:latin typeface="メイリオ" panose="020B0604030504040204" pitchFamily="50" charset="-128"/>
                <a:ea typeface="メイリオ" panose="020B0604030504040204" pitchFamily="50" charset="-128"/>
                <a:cs typeface="+mn-lt"/>
              </a:rPr>
              <a:t>中堅職員や新任管理職向けに行われる研修に組み込んだ。</a:t>
            </a:r>
            <a:endParaRPr lang="ja-JP" altLang="en-US" sz="1200" dirty="0">
              <a:solidFill>
                <a:schemeClr val="tx1"/>
              </a:solidFill>
              <a:latin typeface="メイリオ" panose="020B0604030504040204" pitchFamily="50" charset="-128"/>
              <a:ea typeface="メイリオ" panose="020B0604030504040204" pitchFamily="50" charset="-128"/>
              <a:cs typeface="Arial"/>
            </a:endParaRPr>
          </a:p>
          <a:p>
            <a:pPr marL="171450" indent="-171450">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rPr>
              <a:t>一方で</a:t>
            </a:r>
            <a:r>
              <a:rPr lang="en-US" altLang="ja-JP" sz="1200" dirty="0">
                <a:solidFill>
                  <a:schemeClr val="tx1"/>
                </a:solidFill>
                <a:latin typeface="メイリオ" panose="020B0604030504040204" pitchFamily="50" charset="-128"/>
                <a:ea typeface="メイリオ" panose="020B0604030504040204" pitchFamily="50" charset="-128"/>
              </a:rPr>
              <a:t>EBPM</a:t>
            </a:r>
            <a:r>
              <a:rPr lang="ja-JP" altLang="en-US" sz="1200" dirty="0">
                <a:solidFill>
                  <a:schemeClr val="tx1"/>
                </a:solidFill>
                <a:latin typeface="メイリオ" panose="020B0604030504040204" pitchFamily="50" charset="-128"/>
                <a:ea typeface="メイリオ" panose="020B0604030504040204" pitchFamily="50" charset="-128"/>
              </a:rPr>
              <a:t>の推進に必要な知識や思考をすべての職員に浸透させるには相当の時間を要するため、粘り強い取組が必要。</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4" name="スライド番号プレースホルダー 4"/>
          <p:cNvSpPr>
            <a:spLocks noGrp="1"/>
          </p:cNvSpPr>
          <p:nvPr>
            <p:ph type="sldNum" sz="quarter" idx="10"/>
          </p:nvPr>
        </p:nvSpPr>
        <p:spPr>
          <a:xfrm>
            <a:off x="7473950" y="6639484"/>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28</a:t>
            </a:fld>
            <a:endParaRPr kumimoji="0" lang="en-US" altLang="ja-JP" sz="1000" dirty="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官民データの容易な利用</a:t>
            </a:r>
          </a:p>
        </p:txBody>
      </p:sp>
      <p:sp>
        <p:nvSpPr>
          <p:cNvPr id="20" name="Shape 128"/>
          <p:cNvSpPr/>
          <p:nvPr/>
        </p:nvSpPr>
        <p:spPr>
          <a:xfrm>
            <a:off x="269788" y="742904"/>
            <a:ext cx="8679656" cy="59138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ＥＢＰＭ（客観的な証拠に基づく政策の策定）の推進</a:t>
            </a:r>
            <a:endParaRPr kumimoji="0" lang="en-US" altLang="ja-JP" sz="1687" kern="0" dirty="0">
              <a:solidFill>
                <a:srgbClr val="C00000"/>
              </a:solidFill>
              <a:latin typeface="メイリオ" panose="020B0604030504040204" pitchFamily="50" charset="-128"/>
              <a:sym typeface="Helvetica Light"/>
            </a:endParaRPr>
          </a:p>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　　～ＥＢＰＭを推進するための人材育成～</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97674"/>
            <a:ext cx="9568222" cy="142192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solidFill>
                  <a:schemeClr val="tx1"/>
                </a:solidFill>
                <a:latin typeface="メイリオ"/>
                <a:ea typeface="メイリオ"/>
              </a:rPr>
              <a:t>【</a:t>
            </a:r>
            <a:r>
              <a:rPr lang="ja-JP" altLang="en-US" sz="1200" dirty="0" smtClean="0">
                <a:solidFill>
                  <a:schemeClr val="tx1"/>
                </a:solidFill>
                <a:latin typeface="メイリオ"/>
                <a:ea typeface="メイリオ"/>
              </a:rPr>
              <a:t>めざす姿</a:t>
            </a:r>
            <a:r>
              <a:rPr lang="en-US" altLang="ja-JP" sz="1200" dirty="0">
                <a:solidFill>
                  <a:schemeClr val="tx1"/>
                </a:solidFill>
                <a:latin typeface="メイリオ"/>
                <a:ea typeface="メイリオ"/>
              </a:rPr>
              <a:t>】</a:t>
            </a:r>
          </a:p>
          <a:p>
            <a:pPr marL="171450" indent="-171450">
              <a:buFont typeface="Arial" panose="020B0604020202020204" pitchFamily="34" charset="0"/>
              <a:buChar char="•"/>
            </a:pPr>
            <a:r>
              <a:rPr lang="ja-JP" altLang="en-US" sz="1200" dirty="0">
                <a:solidFill>
                  <a:schemeClr val="tx1"/>
                </a:solidFill>
                <a:latin typeface="メイリオ"/>
                <a:ea typeface="メイリオ"/>
              </a:rPr>
              <a:t>職員がそれぞれの職責に応じて、統計的な計算力にとどまらない行政課題の解決に向けたデータに基づく合理的な思考力を身につけることができるよう、人材育成を推進する。</a:t>
            </a:r>
            <a:endParaRPr lang="en-US" altLang="ja-JP" sz="1200" dirty="0">
              <a:solidFill>
                <a:schemeClr val="tx1"/>
              </a:solidFill>
              <a:latin typeface="メイリオ"/>
              <a:ea typeface="メイリオ"/>
            </a:endParaRPr>
          </a:p>
          <a:p>
            <a:pPr marL="171450" indent="-171450">
              <a:buFont typeface="Arial" panose="020B0604020202020204" pitchFamily="34" charset="0"/>
              <a:buChar char="•"/>
            </a:pPr>
            <a:r>
              <a:rPr lang="ja-JP" altLang="en-US" sz="1200" dirty="0">
                <a:solidFill>
                  <a:schemeClr val="tx1"/>
                </a:solidFill>
                <a:latin typeface="メイリオ"/>
                <a:ea typeface="メイリオ"/>
              </a:rPr>
              <a:t>組織的にデータ分析を普及させるため、データ活用推進にかかる研修等を実施するとともに、外部人材の活用を含めた環境づくりについても検討を行う。</a:t>
            </a:r>
            <a:endParaRPr lang="en-US" altLang="ja-JP" sz="1200" dirty="0">
              <a:solidFill>
                <a:schemeClr val="tx1"/>
              </a:solidFill>
              <a:latin typeface="メイリオ"/>
              <a:ea typeface="メイリオ"/>
            </a:endParaRPr>
          </a:p>
        </p:txBody>
      </p:sp>
      <p:sp>
        <p:nvSpPr>
          <p:cNvPr id="15" name="正方形/長方形 14"/>
          <p:cNvSpPr/>
          <p:nvPr/>
        </p:nvSpPr>
        <p:spPr>
          <a:xfrm>
            <a:off x="2014083" y="2478635"/>
            <a:ext cx="3348372" cy="350865"/>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【EBPM</a:t>
            </a:r>
            <a:r>
              <a:rPr lang="ja-JP" altLang="en-US" sz="1200" dirty="0">
                <a:solidFill>
                  <a:schemeClr val="tx1"/>
                </a:solidFill>
                <a:latin typeface="Meiryo UI" panose="020B0604030504040204" pitchFamily="50" charset="-128"/>
                <a:ea typeface="Meiryo UI" panose="020B0604030504040204" pitchFamily="50" charset="-128"/>
              </a:rPr>
              <a:t>推進に必要な</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err="1">
                <a:solidFill>
                  <a:schemeClr val="tx1"/>
                </a:solidFill>
                <a:latin typeface="Meiryo UI" panose="020B0604030504040204" pitchFamily="50" charset="-128"/>
                <a:ea typeface="Meiryo UI" panose="020B0604030504040204" pitchFamily="50" charset="-128"/>
              </a:rPr>
              <a:t>つの</a:t>
            </a:r>
            <a:r>
              <a:rPr lang="ja-JP" altLang="en-US" sz="1200" dirty="0">
                <a:solidFill>
                  <a:schemeClr val="tx1"/>
                </a:solidFill>
                <a:latin typeface="Meiryo UI" panose="020B0604030504040204" pitchFamily="50" charset="-128"/>
                <a:ea typeface="Meiryo UI" panose="020B0604030504040204" pitchFamily="50" charset="-128"/>
              </a:rPr>
              <a:t>力</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24" name="正方形/長方形 23"/>
          <p:cNvSpPr/>
          <p:nvPr/>
        </p:nvSpPr>
        <p:spPr>
          <a:xfrm>
            <a:off x="126454" y="5431461"/>
            <a:ext cx="1164494" cy="350865"/>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16" name="テキスト ボックス 15"/>
          <p:cNvSpPr txBox="1"/>
          <p:nvPr/>
        </p:nvSpPr>
        <p:spPr>
          <a:xfrm>
            <a:off x="8240332" y="118722"/>
            <a:ext cx="1537204" cy="393954"/>
          </a:xfrm>
          <a:prstGeom prst="rect">
            <a:avLst/>
          </a:prstGeom>
          <a:solidFill>
            <a:srgbClr val="FEC306"/>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ja-JP" sz="1400" dirty="0">
                <a:latin typeface="+mj-ea"/>
                <a:ea typeface="+mj-ea"/>
              </a:rPr>
              <a:t>ICT</a:t>
            </a:r>
            <a:r>
              <a:rPr lang="ja-JP" altLang="en-US" sz="1400" dirty="0">
                <a:latin typeface="+mj-ea"/>
                <a:ea typeface="+mj-ea"/>
              </a:rPr>
              <a:t>リテラシー</a:t>
            </a:r>
            <a:endParaRPr kumimoji="1" lang="ja-JP" altLang="en-US" sz="1400" dirty="0">
              <a:latin typeface="+mj-ea"/>
              <a:ea typeface="+mj-ea"/>
            </a:endParaRPr>
          </a:p>
        </p:txBody>
      </p:sp>
      <p:graphicFrame>
        <p:nvGraphicFramePr>
          <p:cNvPr id="17" name="表 16"/>
          <p:cNvGraphicFramePr>
            <a:graphicFrameLocks noGrp="1"/>
          </p:cNvGraphicFramePr>
          <p:nvPr>
            <p:extLst>
              <p:ext uri="{D42A27DB-BD31-4B8C-83A1-F6EECF244321}">
                <p14:modId xmlns:p14="http://schemas.microsoft.com/office/powerpoint/2010/main" val="553220429"/>
              </p:ext>
            </p:extLst>
          </p:nvPr>
        </p:nvGraphicFramePr>
        <p:xfrm>
          <a:off x="140939" y="5741818"/>
          <a:ext cx="4769990" cy="897666"/>
        </p:xfrm>
        <a:graphic>
          <a:graphicData uri="http://schemas.openxmlformats.org/drawingml/2006/table">
            <a:tbl>
              <a:tblPr firstRow="1" bandRow="1"/>
              <a:tblGrid>
                <a:gridCol w="2078289">
                  <a:extLst>
                    <a:ext uri="{9D8B030D-6E8A-4147-A177-3AD203B41FA5}">
                      <a16:colId xmlns:a16="http://schemas.microsoft.com/office/drawing/2014/main" val="20000"/>
                    </a:ext>
                  </a:extLst>
                </a:gridCol>
                <a:gridCol w="1326159">
                  <a:extLst>
                    <a:ext uri="{9D8B030D-6E8A-4147-A177-3AD203B41FA5}">
                      <a16:colId xmlns:a16="http://schemas.microsoft.com/office/drawing/2014/main" val="20001"/>
                    </a:ext>
                  </a:extLst>
                </a:gridCol>
                <a:gridCol w="1365542">
                  <a:extLst>
                    <a:ext uri="{9D8B030D-6E8A-4147-A177-3AD203B41FA5}">
                      <a16:colId xmlns:a16="http://schemas.microsoft.com/office/drawing/2014/main" val="20002"/>
                    </a:ext>
                  </a:extLst>
                </a:gridCol>
              </a:tblGrid>
              <a:tr h="3182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j-ea"/>
                          <a:ea typeface="+mj-ea"/>
                          <a:cs typeface="+mn-cs"/>
                        </a:rPr>
                        <a:t>2018</a:t>
                      </a:r>
                      <a:r>
                        <a:rPr kumimoji="1" lang="ja-JP" altLang="en-US" sz="1200" b="1" kern="1200" dirty="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a:latin typeface="+mj-lt"/>
                        </a:rPr>
                        <a:t>2019</a:t>
                      </a:r>
                      <a:r>
                        <a:rPr kumimoji="1" lang="ja-JP" altLang="en-US" sz="1200" dirty="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dirty="0">
                          <a:solidFill>
                            <a:schemeClr val="bg1"/>
                          </a:solidFill>
                          <a:latin typeface="+mj-lt"/>
                        </a:rPr>
                        <a:t>2020</a:t>
                      </a:r>
                      <a:r>
                        <a:rPr kumimoji="1" lang="ja-JP" altLang="en-US" sz="1200" b="1" dirty="0">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79377">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8" name="ホームベース 17"/>
          <p:cNvSpPr/>
          <p:nvPr/>
        </p:nvSpPr>
        <p:spPr>
          <a:xfrm>
            <a:off x="2281285" y="6139754"/>
            <a:ext cx="2521632" cy="41906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人材育成方針に基づく研修等の実施</a:t>
            </a:r>
            <a:endParaRPr lang="en-US" altLang="ja-JP" sz="1050" dirty="0">
              <a:solidFill>
                <a:srgbClr val="000000"/>
              </a:solidFill>
              <a:latin typeface="Meiryo UI" panose="020B0604030504040204" pitchFamily="50" charset="-128"/>
              <a:ea typeface="Meiryo UI" panose="020B0604030504040204" pitchFamily="50" charset="-128"/>
            </a:endParaRPr>
          </a:p>
        </p:txBody>
      </p:sp>
      <p:sp>
        <p:nvSpPr>
          <p:cNvPr id="19" name="ホームベース 18"/>
          <p:cNvSpPr/>
          <p:nvPr/>
        </p:nvSpPr>
        <p:spPr>
          <a:xfrm>
            <a:off x="194405" y="6144193"/>
            <a:ext cx="1978868" cy="39041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人材育成方針の策定</a:t>
            </a:r>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7447" y="2877679"/>
            <a:ext cx="2826983" cy="2662952"/>
          </a:xfrm>
          <a:prstGeom prst="rect">
            <a:avLst/>
          </a:prstGeom>
        </p:spPr>
      </p:pic>
    </p:spTree>
    <p:extLst>
      <p:ext uri="{BB962C8B-B14F-4D97-AF65-F5344CB8AC3E}">
        <p14:creationId xmlns:p14="http://schemas.microsoft.com/office/powerpoint/2010/main" val="959745048"/>
      </p:ext>
    </p:extLst>
  </p:cSld>
  <p:clrMapOvr>
    <a:masterClrMapping/>
  </p:clrMapOvr>
</p:sld>
</file>

<file path=ppt/theme/theme1.xml><?xml version="1.0" encoding="utf-8"?>
<a:theme xmlns:a="http://schemas.openxmlformats.org/drawingml/2006/main" name="6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標準デザイン">
  <a:themeElements>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標準デザイン">
  <a:themeElements>
    <a:clrScheme name="ユーザー定義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70C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標準デザイン">
  <a:themeElements>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標準デザイン">
      <a:majorFont>
        <a:latin typeface="メイリオ"/>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標準デザイン">
  <a:themeElements>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5877</Words>
  <Application>Microsoft Office PowerPoint</Application>
  <PresentationFormat>A4 210 x 297 mm</PresentationFormat>
  <Paragraphs>335</Paragraphs>
  <Slides>16</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7</vt:i4>
      </vt:variant>
      <vt:variant>
        <vt:lpstr>スライド タイトル</vt:lpstr>
      </vt:variant>
      <vt:variant>
        <vt:i4>16</vt:i4>
      </vt:variant>
    </vt:vector>
  </HeadingPairs>
  <TitlesOfParts>
    <vt:vector size="31" baseType="lpstr">
      <vt:lpstr>Helvetica Light</vt:lpstr>
      <vt:lpstr>Meiryo UI</vt:lpstr>
      <vt:lpstr>ＭＳ Ｐゴシック</vt:lpstr>
      <vt:lpstr>ＭＳ Ｐ明朝</vt:lpstr>
      <vt:lpstr>メイリオ</vt:lpstr>
      <vt:lpstr>Arial</vt:lpstr>
      <vt:lpstr>Calibri</vt:lpstr>
      <vt:lpstr>Wingdings</vt:lpstr>
      <vt:lpstr>6_標準デザイン</vt:lpstr>
      <vt:lpstr>4_標準デザイン</vt:lpstr>
      <vt:lpstr>7_標準デザイン</vt:lpstr>
      <vt:lpstr>2_標準デザイン</vt:lpstr>
      <vt:lpstr>5_標準デザイン</vt:lpstr>
      <vt:lpstr>3_標準デザイン</vt:lpstr>
      <vt:lpstr>9_標準デザイン</vt:lpstr>
      <vt:lpstr>市民向け情報のスマートフォン対応</vt:lpstr>
      <vt:lpstr>職員の働き方改革</vt:lpstr>
      <vt:lpstr>官民データの容易な利用</vt:lpstr>
      <vt:lpstr>官民データの容易な利用</vt:lpstr>
      <vt:lpstr>官民データの容易な利用</vt:lpstr>
      <vt:lpstr>官民データの容易な利用</vt:lpstr>
      <vt:lpstr>主要な情報システムの管理体制の強化</vt:lpstr>
      <vt:lpstr>主要な情報システムの管理体制の強化</vt:lpstr>
      <vt:lpstr>官民データの容易な利用</vt:lpstr>
      <vt:lpstr>防災</vt:lpstr>
      <vt:lpstr>防災</vt:lpstr>
      <vt:lpstr>安全・安心</vt:lpstr>
      <vt:lpstr>情報セキュリティ</vt:lpstr>
      <vt:lpstr>用語集（アルファベットなど）</vt:lpstr>
      <vt:lpstr>用語集（カタカナなど）</vt:lpstr>
      <vt:lpstr>用語集（カタカナなど）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2021-03-11T04:46:42Z</dcterms:created>
  <dcterms:modified xsi:type="dcterms:W3CDTF">2021-03-11T04:46:48Z</dcterms:modified>
</cp:coreProperties>
</file>