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3"/>
  </p:notesMasterIdLst>
  <p:sldIdLst>
    <p:sldId id="256" r:id="rId2"/>
    <p:sldId id="329" r:id="rId3"/>
    <p:sldId id="330" r:id="rId4"/>
    <p:sldId id="331" r:id="rId5"/>
    <p:sldId id="266" r:id="rId6"/>
    <p:sldId id="320" r:id="rId7"/>
    <p:sldId id="324" r:id="rId8"/>
    <p:sldId id="332" r:id="rId9"/>
    <p:sldId id="309" r:id="rId10"/>
    <p:sldId id="322" r:id="rId11"/>
    <p:sldId id="328" r:id="rId12"/>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40"/>
    <a:srgbClr val="339933"/>
    <a:srgbClr val="00E271"/>
    <a:srgbClr val="00CC66"/>
    <a:srgbClr val="3DB93D"/>
    <a:srgbClr val="00CC00"/>
    <a:srgbClr val="E5FFF2"/>
    <a:srgbClr val="C1FFE0"/>
    <a:srgbClr val="E7FFF3"/>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826" autoAdjust="0"/>
  </p:normalViewPr>
  <p:slideViewPr>
    <p:cSldViewPr snapToGrid="0">
      <p:cViewPr varScale="1">
        <p:scale>
          <a:sx n="109" d="100"/>
          <a:sy n="109" d="100"/>
        </p:scale>
        <p:origin x="72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3E7218-FC21-49A3-B27E-DC6BDA6E3B4F}" type="doc">
      <dgm:prSet loTypeId="urn:microsoft.com/office/officeart/2005/8/layout/pyramid1" loCatId="pyramid" qsTypeId="urn:microsoft.com/office/officeart/2005/8/quickstyle/simple1" qsCatId="simple" csTypeId="urn:microsoft.com/office/officeart/2005/8/colors/accent3_2" csCatId="accent3" phldr="1"/>
      <dgm:spPr/>
    </dgm:pt>
    <dgm:pt modelId="{964CB094-3CA8-443A-97DA-51FEF09F8C3E}">
      <dgm:prSet phldrT="[テキスト]" custT="1"/>
      <dgm:spPr>
        <a:solidFill>
          <a:schemeClr val="bg1">
            <a:lumMod val="65000"/>
          </a:schemeClr>
        </a:solidFill>
      </dgm:spPr>
      <dgm:t>
        <a:bodyPr/>
        <a:lstStyle/>
        <a:p>
          <a:pPr marL="0" algn="ctr" defTabSz="914400" rtl="0" eaLnBrk="1" latinLnBrk="0" hangingPunct="1"/>
          <a:r>
            <a:rPr kumimoji="1" lang="ja-JP" altLang="en-US" sz="1800" kern="1200" dirty="0">
              <a:solidFill>
                <a:schemeClr val="lt1"/>
              </a:solidFill>
              <a:latin typeface="+mn-lt"/>
              <a:ea typeface="+mn-ea"/>
              <a:cs typeface="+mn-cs"/>
            </a:rPr>
            <a:t>　</a:t>
          </a:r>
        </a:p>
      </dgm:t>
    </dgm:pt>
    <dgm:pt modelId="{7B949A95-B9B9-40AB-AF2C-C1E4A527EE9A}" type="parTrans" cxnId="{A85E12C6-8621-4125-AECC-831E16CDB085}">
      <dgm:prSet/>
      <dgm:spPr/>
      <dgm:t>
        <a:bodyPr/>
        <a:lstStyle/>
        <a:p>
          <a:endParaRPr kumimoji="1" lang="ja-JP" altLang="en-US"/>
        </a:p>
      </dgm:t>
    </dgm:pt>
    <dgm:pt modelId="{E72552B6-3922-4315-9A20-AF3C9E2E989E}" type="sibTrans" cxnId="{A85E12C6-8621-4125-AECC-831E16CDB085}">
      <dgm:prSet/>
      <dgm:spPr/>
      <dgm:t>
        <a:bodyPr/>
        <a:lstStyle/>
        <a:p>
          <a:endParaRPr kumimoji="1" lang="ja-JP" altLang="en-US"/>
        </a:p>
      </dgm:t>
    </dgm:pt>
    <dgm:pt modelId="{127F17EF-425A-40E5-A0EF-272671133A21}">
      <dgm:prSet phldrT="[テキスト]"/>
      <dgm:spPr>
        <a:solidFill>
          <a:schemeClr val="bg1">
            <a:lumMod val="65000"/>
          </a:schemeClr>
        </a:solidFill>
      </dgm:spPr>
      <dgm:t>
        <a:bodyPr/>
        <a:lstStyle/>
        <a:p>
          <a:r>
            <a:rPr kumimoji="1" lang="ja-JP" altLang="en-US" dirty="0"/>
            <a:t>　</a:t>
          </a:r>
        </a:p>
      </dgm:t>
    </dgm:pt>
    <dgm:pt modelId="{720E80E4-E6C8-4F52-8F62-CDE32252A79E}" type="parTrans" cxnId="{6E7CA772-EF1B-47FB-B76B-8239E4E1C757}">
      <dgm:prSet/>
      <dgm:spPr/>
      <dgm:t>
        <a:bodyPr/>
        <a:lstStyle/>
        <a:p>
          <a:endParaRPr kumimoji="1" lang="ja-JP" altLang="en-US"/>
        </a:p>
      </dgm:t>
    </dgm:pt>
    <dgm:pt modelId="{8D7BEAB8-401C-4B8E-A4D0-44C6DC3E1695}" type="sibTrans" cxnId="{6E7CA772-EF1B-47FB-B76B-8239E4E1C757}">
      <dgm:prSet/>
      <dgm:spPr/>
      <dgm:t>
        <a:bodyPr/>
        <a:lstStyle/>
        <a:p>
          <a:endParaRPr kumimoji="1" lang="ja-JP" altLang="en-US"/>
        </a:p>
      </dgm:t>
    </dgm:pt>
    <dgm:pt modelId="{6BE04012-2AB2-4ABB-BF06-9875A7A07795}">
      <dgm:prSet phldrT="[テキスト]"/>
      <dgm:spPr>
        <a:solidFill>
          <a:schemeClr val="bg1">
            <a:lumMod val="65000"/>
          </a:schemeClr>
        </a:solidFill>
      </dgm:spPr>
      <dgm:t>
        <a:bodyPr/>
        <a:lstStyle/>
        <a:p>
          <a:r>
            <a:rPr kumimoji="1" lang="ja-JP" altLang="en-US" dirty="0"/>
            <a:t>　</a:t>
          </a:r>
        </a:p>
      </dgm:t>
    </dgm:pt>
    <dgm:pt modelId="{EEC57F15-8693-447D-9BBB-79C698ADC7C3}" type="sibTrans" cxnId="{4F5D1608-83C3-4D5F-9D07-48A9F3F5C506}">
      <dgm:prSet/>
      <dgm:spPr/>
      <dgm:t>
        <a:bodyPr/>
        <a:lstStyle/>
        <a:p>
          <a:endParaRPr kumimoji="1" lang="ja-JP" altLang="en-US"/>
        </a:p>
      </dgm:t>
    </dgm:pt>
    <dgm:pt modelId="{F5F3F840-EB5F-4240-A711-DF5B35849B64}" type="parTrans" cxnId="{4F5D1608-83C3-4D5F-9D07-48A9F3F5C506}">
      <dgm:prSet/>
      <dgm:spPr/>
      <dgm:t>
        <a:bodyPr/>
        <a:lstStyle/>
        <a:p>
          <a:endParaRPr kumimoji="1" lang="ja-JP" altLang="en-US"/>
        </a:p>
      </dgm:t>
    </dgm:pt>
    <dgm:pt modelId="{44778D16-1FF7-405C-AA34-70D253185E30}" type="pres">
      <dgm:prSet presAssocID="{793E7218-FC21-49A3-B27E-DC6BDA6E3B4F}" presName="Name0" presStyleCnt="0">
        <dgm:presLayoutVars>
          <dgm:dir/>
          <dgm:animLvl val="lvl"/>
          <dgm:resizeHandles val="exact"/>
        </dgm:presLayoutVars>
      </dgm:prSet>
      <dgm:spPr/>
    </dgm:pt>
    <dgm:pt modelId="{726883DE-90D3-40C4-B2AD-76AECEAD9DA8}" type="pres">
      <dgm:prSet presAssocID="{6BE04012-2AB2-4ABB-BF06-9875A7A07795}" presName="Name8" presStyleCnt="0"/>
      <dgm:spPr/>
    </dgm:pt>
    <dgm:pt modelId="{1F74BC88-5C85-404C-8245-0B5B1E84EBE9}" type="pres">
      <dgm:prSet presAssocID="{6BE04012-2AB2-4ABB-BF06-9875A7A07795}" presName="level" presStyleLbl="node1" presStyleIdx="0" presStyleCnt="3">
        <dgm:presLayoutVars>
          <dgm:chMax val="1"/>
          <dgm:bulletEnabled val="1"/>
        </dgm:presLayoutVars>
      </dgm:prSet>
      <dgm:spPr/>
      <dgm:t>
        <a:bodyPr/>
        <a:lstStyle/>
        <a:p>
          <a:endParaRPr kumimoji="1" lang="ja-JP" altLang="en-US"/>
        </a:p>
      </dgm:t>
    </dgm:pt>
    <dgm:pt modelId="{E08F39E9-69A3-4E8C-81B0-AE9BDA53C7EC}" type="pres">
      <dgm:prSet presAssocID="{6BE04012-2AB2-4ABB-BF06-9875A7A07795}" presName="levelTx" presStyleLbl="revTx" presStyleIdx="0" presStyleCnt="0">
        <dgm:presLayoutVars>
          <dgm:chMax val="1"/>
          <dgm:bulletEnabled val="1"/>
        </dgm:presLayoutVars>
      </dgm:prSet>
      <dgm:spPr/>
      <dgm:t>
        <a:bodyPr/>
        <a:lstStyle/>
        <a:p>
          <a:endParaRPr kumimoji="1" lang="ja-JP" altLang="en-US"/>
        </a:p>
      </dgm:t>
    </dgm:pt>
    <dgm:pt modelId="{3CE98826-200A-4A29-9DD7-A98FC07AF482}" type="pres">
      <dgm:prSet presAssocID="{964CB094-3CA8-443A-97DA-51FEF09F8C3E}" presName="Name8" presStyleCnt="0"/>
      <dgm:spPr/>
    </dgm:pt>
    <dgm:pt modelId="{ADCF2957-813D-46E5-848D-985173FC81B2}" type="pres">
      <dgm:prSet presAssocID="{964CB094-3CA8-443A-97DA-51FEF09F8C3E}" presName="level" presStyleLbl="node1" presStyleIdx="1" presStyleCnt="3">
        <dgm:presLayoutVars>
          <dgm:chMax val="1"/>
          <dgm:bulletEnabled val="1"/>
        </dgm:presLayoutVars>
      </dgm:prSet>
      <dgm:spPr/>
      <dgm:t>
        <a:bodyPr/>
        <a:lstStyle/>
        <a:p>
          <a:endParaRPr kumimoji="1" lang="ja-JP" altLang="en-US"/>
        </a:p>
      </dgm:t>
    </dgm:pt>
    <dgm:pt modelId="{52553B23-8FC9-4025-8CDC-A49F8BF3E98D}" type="pres">
      <dgm:prSet presAssocID="{964CB094-3CA8-443A-97DA-51FEF09F8C3E}" presName="levelTx" presStyleLbl="revTx" presStyleIdx="0" presStyleCnt="0">
        <dgm:presLayoutVars>
          <dgm:chMax val="1"/>
          <dgm:bulletEnabled val="1"/>
        </dgm:presLayoutVars>
      </dgm:prSet>
      <dgm:spPr/>
      <dgm:t>
        <a:bodyPr/>
        <a:lstStyle/>
        <a:p>
          <a:endParaRPr kumimoji="1" lang="ja-JP" altLang="en-US"/>
        </a:p>
      </dgm:t>
    </dgm:pt>
    <dgm:pt modelId="{EB837B97-F60A-4690-8E64-B9A40348E858}" type="pres">
      <dgm:prSet presAssocID="{127F17EF-425A-40E5-A0EF-272671133A21}" presName="Name8" presStyleCnt="0"/>
      <dgm:spPr/>
    </dgm:pt>
    <dgm:pt modelId="{2B11C05E-4BDE-460A-AE7A-32FFFA5E32F6}" type="pres">
      <dgm:prSet presAssocID="{127F17EF-425A-40E5-A0EF-272671133A21}" presName="level" presStyleLbl="node1" presStyleIdx="2" presStyleCnt="3">
        <dgm:presLayoutVars>
          <dgm:chMax val="1"/>
          <dgm:bulletEnabled val="1"/>
        </dgm:presLayoutVars>
      </dgm:prSet>
      <dgm:spPr/>
      <dgm:t>
        <a:bodyPr/>
        <a:lstStyle/>
        <a:p>
          <a:endParaRPr kumimoji="1" lang="ja-JP" altLang="en-US"/>
        </a:p>
      </dgm:t>
    </dgm:pt>
    <dgm:pt modelId="{EBCE9DB9-42C6-4287-8155-C90C52470B1B}" type="pres">
      <dgm:prSet presAssocID="{127F17EF-425A-40E5-A0EF-272671133A21}" presName="levelTx" presStyleLbl="revTx" presStyleIdx="0" presStyleCnt="0">
        <dgm:presLayoutVars>
          <dgm:chMax val="1"/>
          <dgm:bulletEnabled val="1"/>
        </dgm:presLayoutVars>
      </dgm:prSet>
      <dgm:spPr/>
      <dgm:t>
        <a:bodyPr/>
        <a:lstStyle/>
        <a:p>
          <a:endParaRPr kumimoji="1" lang="ja-JP" altLang="en-US"/>
        </a:p>
      </dgm:t>
    </dgm:pt>
  </dgm:ptLst>
  <dgm:cxnLst>
    <dgm:cxn modelId="{4488A86F-47C4-49C8-BBDD-490F330650DC}" type="presOf" srcId="{127F17EF-425A-40E5-A0EF-272671133A21}" destId="{EBCE9DB9-42C6-4287-8155-C90C52470B1B}" srcOrd="1" destOrd="0" presId="urn:microsoft.com/office/officeart/2005/8/layout/pyramid1"/>
    <dgm:cxn modelId="{4F5D1608-83C3-4D5F-9D07-48A9F3F5C506}" srcId="{793E7218-FC21-49A3-B27E-DC6BDA6E3B4F}" destId="{6BE04012-2AB2-4ABB-BF06-9875A7A07795}" srcOrd="0" destOrd="0" parTransId="{F5F3F840-EB5F-4240-A711-DF5B35849B64}" sibTransId="{EEC57F15-8693-447D-9BBB-79C698ADC7C3}"/>
    <dgm:cxn modelId="{D305C5F4-AECB-401F-9D08-0263E46E3495}" type="presOf" srcId="{793E7218-FC21-49A3-B27E-DC6BDA6E3B4F}" destId="{44778D16-1FF7-405C-AA34-70D253185E30}" srcOrd="0" destOrd="0" presId="urn:microsoft.com/office/officeart/2005/8/layout/pyramid1"/>
    <dgm:cxn modelId="{54BCE072-BABC-4DFE-AD9F-41338CD8A2BA}" type="presOf" srcId="{6BE04012-2AB2-4ABB-BF06-9875A7A07795}" destId="{1F74BC88-5C85-404C-8245-0B5B1E84EBE9}" srcOrd="0" destOrd="0" presId="urn:microsoft.com/office/officeart/2005/8/layout/pyramid1"/>
    <dgm:cxn modelId="{567111BD-2FE4-4161-B091-90CEAF2EFE47}" type="presOf" srcId="{127F17EF-425A-40E5-A0EF-272671133A21}" destId="{2B11C05E-4BDE-460A-AE7A-32FFFA5E32F6}" srcOrd="0" destOrd="0" presId="urn:microsoft.com/office/officeart/2005/8/layout/pyramid1"/>
    <dgm:cxn modelId="{E16B1C6C-2B06-4261-A93B-1BB9DA86512F}" type="presOf" srcId="{964CB094-3CA8-443A-97DA-51FEF09F8C3E}" destId="{ADCF2957-813D-46E5-848D-985173FC81B2}" srcOrd="0" destOrd="0" presId="urn:microsoft.com/office/officeart/2005/8/layout/pyramid1"/>
    <dgm:cxn modelId="{697BB990-FEF8-4555-B539-CF55677A618F}" type="presOf" srcId="{6BE04012-2AB2-4ABB-BF06-9875A7A07795}" destId="{E08F39E9-69A3-4E8C-81B0-AE9BDA53C7EC}" srcOrd="1" destOrd="0" presId="urn:microsoft.com/office/officeart/2005/8/layout/pyramid1"/>
    <dgm:cxn modelId="{A85E12C6-8621-4125-AECC-831E16CDB085}" srcId="{793E7218-FC21-49A3-B27E-DC6BDA6E3B4F}" destId="{964CB094-3CA8-443A-97DA-51FEF09F8C3E}" srcOrd="1" destOrd="0" parTransId="{7B949A95-B9B9-40AB-AF2C-C1E4A527EE9A}" sibTransId="{E72552B6-3922-4315-9A20-AF3C9E2E989E}"/>
    <dgm:cxn modelId="{78CEBE97-91A9-4EB6-B2A6-6C25474FB62E}" type="presOf" srcId="{964CB094-3CA8-443A-97DA-51FEF09F8C3E}" destId="{52553B23-8FC9-4025-8CDC-A49F8BF3E98D}" srcOrd="1" destOrd="0" presId="urn:microsoft.com/office/officeart/2005/8/layout/pyramid1"/>
    <dgm:cxn modelId="{6E7CA772-EF1B-47FB-B76B-8239E4E1C757}" srcId="{793E7218-FC21-49A3-B27E-DC6BDA6E3B4F}" destId="{127F17EF-425A-40E5-A0EF-272671133A21}" srcOrd="2" destOrd="0" parTransId="{720E80E4-E6C8-4F52-8F62-CDE32252A79E}" sibTransId="{8D7BEAB8-401C-4B8E-A4D0-44C6DC3E1695}"/>
    <dgm:cxn modelId="{79A8B0F4-F9B4-48C5-998C-2147DF4972E6}" type="presParOf" srcId="{44778D16-1FF7-405C-AA34-70D253185E30}" destId="{726883DE-90D3-40C4-B2AD-76AECEAD9DA8}" srcOrd="0" destOrd="0" presId="urn:microsoft.com/office/officeart/2005/8/layout/pyramid1"/>
    <dgm:cxn modelId="{AFE3D976-774A-4C20-886C-26DAE4FA6776}" type="presParOf" srcId="{726883DE-90D3-40C4-B2AD-76AECEAD9DA8}" destId="{1F74BC88-5C85-404C-8245-0B5B1E84EBE9}" srcOrd="0" destOrd="0" presId="urn:microsoft.com/office/officeart/2005/8/layout/pyramid1"/>
    <dgm:cxn modelId="{E97BAE8D-C24B-4A64-9A10-457D58454F49}" type="presParOf" srcId="{726883DE-90D3-40C4-B2AD-76AECEAD9DA8}" destId="{E08F39E9-69A3-4E8C-81B0-AE9BDA53C7EC}" srcOrd="1" destOrd="0" presId="urn:microsoft.com/office/officeart/2005/8/layout/pyramid1"/>
    <dgm:cxn modelId="{60E2859B-7DCF-4BF0-8F14-C8FB5C525632}" type="presParOf" srcId="{44778D16-1FF7-405C-AA34-70D253185E30}" destId="{3CE98826-200A-4A29-9DD7-A98FC07AF482}" srcOrd="1" destOrd="0" presId="urn:microsoft.com/office/officeart/2005/8/layout/pyramid1"/>
    <dgm:cxn modelId="{5967FF2F-745D-45A7-80A3-7C9C227A280F}" type="presParOf" srcId="{3CE98826-200A-4A29-9DD7-A98FC07AF482}" destId="{ADCF2957-813D-46E5-848D-985173FC81B2}" srcOrd="0" destOrd="0" presId="urn:microsoft.com/office/officeart/2005/8/layout/pyramid1"/>
    <dgm:cxn modelId="{E73DEA88-99DF-4BBE-98EF-28CFFD6FDF1C}" type="presParOf" srcId="{3CE98826-200A-4A29-9DD7-A98FC07AF482}" destId="{52553B23-8FC9-4025-8CDC-A49F8BF3E98D}" srcOrd="1" destOrd="0" presId="urn:microsoft.com/office/officeart/2005/8/layout/pyramid1"/>
    <dgm:cxn modelId="{76C804E5-0815-426D-B6E7-4DBBF5638A78}" type="presParOf" srcId="{44778D16-1FF7-405C-AA34-70D253185E30}" destId="{EB837B97-F60A-4690-8E64-B9A40348E858}" srcOrd="2" destOrd="0" presId="urn:microsoft.com/office/officeart/2005/8/layout/pyramid1"/>
    <dgm:cxn modelId="{3987EDDC-2416-48A9-AFF4-EE06663FECB5}" type="presParOf" srcId="{EB837B97-F60A-4690-8E64-B9A40348E858}" destId="{2B11C05E-4BDE-460A-AE7A-32FFFA5E32F6}" srcOrd="0" destOrd="0" presId="urn:microsoft.com/office/officeart/2005/8/layout/pyramid1"/>
    <dgm:cxn modelId="{CE9C23AF-13E3-4076-8B6D-EA7AF9D1EAD7}" type="presParOf" srcId="{EB837B97-F60A-4690-8E64-B9A40348E858}" destId="{EBCE9DB9-42C6-4287-8155-C90C52470B1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4BC88-5C85-404C-8245-0B5B1E84EBE9}">
      <dsp:nvSpPr>
        <dsp:cNvPr id="0" name=""/>
        <dsp:cNvSpPr/>
      </dsp:nvSpPr>
      <dsp:spPr>
        <a:xfrm>
          <a:off x="896730" y="0"/>
          <a:ext cx="896730" cy="838031"/>
        </a:xfrm>
        <a:prstGeom prst="trapezoid">
          <a:avLst>
            <a:gd name="adj" fmla="val 53502"/>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kumimoji="1" lang="ja-JP" altLang="en-US" sz="3700" kern="1200" dirty="0"/>
            <a:t>　</a:t>
          </a:r>
        </a:p>
      </dsp:txBody>
      <dsp:txXfrm>
        <a:off x="896730" y="0"/>
        <a:ext cx="896730" cy="838031"/>
      </dsp:txXfrm>
    </dsp:sp>
    <dsp:sp modelId="{ADCF2957-813D-46E5-848D-985173FC81B2}">
      <dsp:nvSpPr>
        <dsp:cNvPr id="0" name=""/>
        <dsp:cNvSpPr/>
      </dsp:nvSpPr>
      <dsp:spPr>
        <a:xfrm>
          <a:off x="448365" y="838031"/>
          <a:ext cx="1793460" cy="838031"/>
        </a:xfrm>
        <a:prstGeom prst="trapezoid">
          <a:avLst>
            <a:gd name="adj" fmla="val 53502"/>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algn="ctr" defTabSz="914400" rtl="0" eaLnBrk="1" latinLnBrk="0" hangingPunct="1">
            <a:lnSpc>
              <a:spcPct val="90000"/>
            </a:lnSpc>
            <a:spcBef>
              <a:spcPct val="0"/>
            </a:spcBef>
            <a:spcAft>
              <a:spcPct val="35000"/>
            </a:spcAft>
          </a:pPr>
          <a:r>
            <a:rPr kumimoji="1" lang="ja-JP" altLang="en-US" sz="1800" kern="1200" dirty="0">
              <a:solidFill>
                <a:schemeClr val="lt1"/>
              </a:solidFill>
              <a:latin typeface="+mn-lt"/>
              <a:ea typeface="+mn-ea"/>
              <a:cs typeface="+mn-cs"/>
            </a:rPr>
            <a:t>　</a:t>
          </a:r>
        </a:p>
      </dsp:txBody>
      <dsp:txXfrm>
        <a:off x="762220" y="838031"/>
        <a:ext cx="1165749" cy="838031"/>
      </dsp:txXfrm>
    </dsp:sp>
    <dsp:sp modelId="{2B11C05E-4BDE-460A-AE7A-32FFFA5E32F6}">
      <dsp:nvSpPr>
        <dsp:cNvPr id="0" name=""/>
        <dsp:cNvSpPr/>
      </dsp:nvSpPr>
      <dsp:spPr>
        <a:xfrm>
          <a:off x="0" y="1676062"/>
          <a:ext cx="2690191" cy="838031"/>
        </a:xfrm>
        <a:prstGeom prst="trapezoid">
          <a:avLst>
            <a:gd name="adj" fmla="val 53502"/>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kumimoji="1" lang="ja-JP" altLang="en-US" sz="3700" kern="1200" dirty="0"/>
            <a:t>　</a:t>
          </a:r>
        </a:p>
      </dsp:txBody>
      <dsp:txXfrm>
        <a:off x="470783" y="1676062"/>
        <a:ext cx="1748624" cy="838031"/>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1"/>
            <a:ext cx="3078428" cy="513508"/>
          </a:xfrm>
          <a:prstGeom prst="rect">
            <a:avLst/>
          </a:prstGeom>
        </p:spPr>
        <p:txBody>
          <a:bodyPr vert="horz" lIns="94668" tIns="47334" rIns="94668" bIns="47334" rtlCol="0"/>
          <a:lstStyle>
            <a:lvl1pPr algn="r">
              <a:defRPr sz="1200"/>
            </a:lvl1pPr>
          </a:lstStyle>
          <a:p>
            <a:fld id="{238A32AD-D256-4F8A-AF77-9179CD010BEB}" type="datetimeFigureOut">
              <a:rPr kumimoji="1" lang="ja-JP" altLang="en-US" smtClean="0"/>
              <a:t>2022/4/11</a:t>
            </a:fld>
            <a:endParaRPr kumimoji="1" lang="ja-JP" altLang="en-US"/>
          </a:p>
        </p:txBody>
      </p:sp>
      <p:sp>
        <p:nvSpPr>
          <p:cNvPr id="4" name="スライド イメージ プレースホルダー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407" y="4925408"/>
            <a:ext cx="5683250" cy="402987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68" tIns="47334" rIns="94668" bIns="47334" rtlCol="0" anchor="b"/>
          <a:lstStyle>
            <a:lvl1pPr algn="r">
              <a:defRPr sz="1200"/>
            </a:lvl1pPr>
          </a:lstStyle>
          <a:p>
            <a:fld id="{CDAE15CC-E0C5-4584-BA81-E2BCF6E84F33}" type="slidenum">
              <a:rPr kumimoji="1" lang="ja-JP" altLang="en-US" smtClean="0"/>
              <a:t>‹#›</a:t>
            </a:fld>
            <a:endParaRPr kumimoji="1" lang="ja-JP" altLang="en-US"/>
          </a:p>
        </p:txBody>
      </p:sp>
    </p:spTree>
    <p:extLst>
      <p:ext uri="{BB962C8B-B14F-4D97-AF65-F5344CB8AC3E}">
        <p14:creationId xmlns:p14="http://schemas.microsoft.com/office/powerpoint/2010/main" val="28493282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0889C6C-EB90-41D2-8715-1A746B6C3AAA}" type="datetime1">
              <a:rPr kumimoji="1" lang="ja-JP" altLang="en-US" smtClean="0"/>
              <a:t>2022/4/11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1995060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6FC565-23C5-4A22-87C8-675E656644D8}" type="datetime1">
              <a:rPr kumimoji="1" lang="ja-JP" altLang="en-US" smtClean="0"/>
              <a:t>2022/4/11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355226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D9B419-D465-453C-8D6D-AD412AF1E941}" type="datetime1">
              <a:rPr kumimoji="1" lang="ja-JP" altLang="en-US" smtClean="0"/>
              <a:t>2022/4/11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935739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D1F922-8848-4544-8FC8-85CAE40A7357}" type="datetime1">
              <a:rPr kumimoji="1" lang="ja-JP" altLang="en-US" smtClean="0"/>
              <a:t>2022/4/11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241863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F5F2CA8-292A-42F0-93D7-E6F0456F341A}" type="datetime1">
              <a:rPr kumimoji="1" lang="ja-JP" altLang="en-US" smtClean="0"/>
              <a:t>2022/4/11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490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1C786E1-B0ED-4DBE-AF2B-AEBC689B941B}" type="datetime1">
              <a:rPr kumimoji="1" lang="ja-JP" altLang="en-US" smtClean="0"/>
              <a:t>2022/4/11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3285242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2A6FEEE-0EE1-4B02-8566-BC2E9A9FB500}" type="datetime1">
              <a:rPr kumimoji="1" lang="ja-JP" altLang="en-US" smtClean="0"/>
              <a:t>2022/4/11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17356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81F7BF-B888-4CC6-A02C-9B17CD8D812F}" type="datetime1">
              <a:rPr kumimoji="1" lang="ja-JP" altLang="en-US" smtClean="0"/>
              <a:t>2022/4/11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17052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070CAD-2B50-4431-B366-034534EBC426}" type="datetime1">
              <a:rPr kumimoji="1" lang="ja-JP" altLang="en-US" smtClean="0"/>
              <a:t>2022/4/11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196802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AD7C4C-3D5C-40EE-8C1C-CF15FF0DB2DF}" type="datetime1">
              <a:rPr kumimoji="1" lang="ja-JP" altLang="en-US" smtClean="0"/>
              <a:t>2022/4/11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369192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FF337A-2665-44B2-A267-F23DF836AE4A}" type="datetime1">
              <a:rPr kumimoji="1" lang="ja-JP" altLang="en-US" smtClean="0"/>
              <a:t>2022/4/11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77017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B1F1A-1875-466E-A171-FD63F2B1F5C6}" type="datetime1">
              <a:rPr kumimoji="1" lang="ja-JP" altLang="en-US" smtClean="0"/>
              <a:t>2022/4/11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8BD6A-94ED-4ABE-A2F6-CA117FFF143C}" type="slidenum">
              <a:rPr kumimoji="1" lang="ja-JP" altLang="en-US" smtClean="0"/>
              <a:t>‹#›</a:t>
            </a:fld>
            <a:endParaRPr kumimoji="1" lang="ja-JP" altLang="en-US"/>
          </a:p>
        </p:txBody>
      </p:sp>
    </p:spTree>
    <p:extLst>
      <p:ext uri="{BB962C8B-B14F-4D97-AF65-F5344CB8AC3E}">
        <p14:creationId xmlns:p14="http://schemas.microsoft.com/office/powerpoint/2010/main" val="3457073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782763"/>
            <a:ext cx="12192000" cy="2387600"/>
          </a:xfrm>
          <a:effectLst>
            <a:outerShdw blurRad="50800" dist="38100" dir="2700000" algn="tl" rotWithShape="0">
              <a:prstClr val="black">
                <a:alpha val="40000"/>
              </a:prstClr>
            </a:outerShdw>
          </a:effectLst>
        </p:spPr>
        <p:txBody>
          <a:bodyPr/>
          <a:lstStyle/>
          <a:p>
            <a:r>
              <a:rPr lang="en-US" altLang="ja-JP" sz="6200" b="1" dirty="0">
                <a:solidFill>
                  <a:srgbClr val="008040"/>
                </a:solidFill>
                <a:latin typeface="UD デジタル 教科書体 NP-R" panose="02020400000000000000" pitchFamily="18" charset="-128"/>
                <a:ea typeface="UD デジタル 教科書体 NP-R" panose="02020400000000000000" pitchFamily="18" charset="-128"/>
                <a:cs typeface="Arial" panose="020B0604020202020204" pitchFamily="34" charset="0"/>
              </a:rPr>
              <a:t>Re-Design</a:t>
            </a:r>
            <a:r>
              <a:rPr lang="ja-JP" altLang="en-US" sz="6200" b="1" dirty="0">
                <a:solidFill>
                  <a:srgbClr val="008040"/>
                </a:solidFill>
                <a:latin typeface="UD デジタル 教科書体 NP-R" panose="02020400000000000000" pitchFamily="18" charset="-128"/>
                <a:ea typeface="UD デジタル 教科書体 NP-R" panose="02020400000000000000" pitchFamily="18" charset="-128"/>
                <a:cs typeface="Arial" panose="020B0604020202020204" pitchFamily="34" charset="0"/>
              </a:rPr>
              <a:t>おおさか</a:t>
            </a:r>
            <a:r>
              <a:rPr lang="en-US" altLang="ja-JP" sz="1000" b="1" dirty="0">
                <a:solidFill>
                  <a:srgbClr val="008040"/>
                </a:solidFill>
                <a:latin typeface="UD デジタル 教科書体 NP-R" panose="02020400000000000000" pitchFamily="18" charset="-128"/>
                <a:ea typeface="UD デジタル 教科書体 NP-R" panose="02020400000000000000" pitchFamily="18" charset="-128"/>
                <a:cs typeface="Arial" panose="020B0604020202020204" pitchFamily="34" charset="0"/>
              </a:rPr>
              <a:t/>
            </a:r>
            <a:br>
              <a:rPr lang="en-US" altLang="ja-JP" sz="1000" b="1" dirty="0">
                <a:solidFill>
                  <a:srgbClr val="008040"/>
                </a:solidFill>
                <a:latin typeface="UD デジタル 教科書体 NP-R" panose="02020400000000000000" pitchFamily="18" charset="-128"/>
                <a:ea typeface="UD デジタル 教科書体 NP-R" panose="02020400000000000000" pitchFamily="18" charset="-128"/>
                <a:cs typeface="Arial" panose="020B0604020202020204" pitchFamily="34" charset="0"/>
              </a:rPr>
            </a:br>
            <a:r>
              <a:rPr lang="en-US" altLang="ja-JP" sz="1000" b="1" dirty="0">
                <a:solidFill>
                  <a:srgbClr val="008040"/>
                </a:solidFill>
                <a:latin typeface="游ゴシック" panose="020B0400000000000000" pitchFamily="50" charset="-128"/>
                <a:ea typeface="游ゴシック" panose="020B0400000000000000" pitchFamily="50" charset="-128"/>
              </a:rPr>
              <a:t/>
            </a:r>
            <a:br>
              <a:rPr lang="en-US" altLang="ja-JP" sz="1000" b="1" dirty="0">
                <a:solidFill>
                  <a:srgbClr val="008040"/>
                </a:solidFill>
                <a:latin typeface="游ゴシック" panose="020B0400000000000000" pitchFamily="50" charset="-128"/>
                <a:ea typeface="游ゴシック" panose="020B0400000000000000" pitchFamily="50" charset="-128"/>
              </a:rPr>
            </a:br>
            <a:r>
              <a:rPr lang="ja-JP" altLang="en-US" sz="3600" dirty="0">
                <a:latin typeface="UD デジタル 教科書体 NP-R" panose="02020400000000000000" pitchFamily="18" charset="-128"/>
                <a:ea typeface="UD デジタル 教科書体 NP-R" panose="02020400000000000000" pitchFamily="18" charset="-128"/>
              </a:rPr>
              <a:t>～大阪市</a:t>
            </a:r>
            <a:r>
              <a:rPr lang="en-US" altLang="ja-JP" sz="3600" dirty="0">
                <a:latin typeface="UD デジタル 教科書体 NP-R" panose="02020400000000000000" pitchFamily="18" charset="-128"/>
                <a:ea typeface="UD デジタル 教科書体 NP-R" panose="02020400000000000000" pitchFamily="18" charset="-128"/>
              </a:rPr>
              <a:t>DX</a:t>
            </a:r>
            <a:r>
              <a:rPr lang="ja-JP" altLang="en-US" sz="3600" dirty="0">
                <a:latin typeface="UD デジタル 教科書体 NP-R" panose="02020400000000000000" pitchFamily="18" charset="-128"/>
                <a:ea typeface="UD デジタル 教科書体 NP-R" panose="02020400000000000000" pitchFamily="18" charset="-128"/>
              </a:rPr>
              <a:t>戦略の基本的な考え方～</a:t>
            </a:r>
            <a:endParaRPr kumimoji="1" lang="ja-JP" altLang="en-US" sz="3600" dirty="0">
              <a:latin typeface="UD デジタル 教科書体 NP-R" panose="02020400000000000000" pitchFamily="18" charset="-128"/>
              <a:ea typeface="UD デジタル 教科書体 NP-R" panose="02020400000000000000" pitchFamily="18" charset="-128"/>
            </a:endParaRPr>
          </a:p>
        </p:txBody>
      </p:sp>
      <p:sp>
        <p:nvSpPr>
          <p:cNvPr id="5" name="サブタイトル 4"/>
          <p:cNvSpPr txBox="1">
            <a:spLocks noGrp="1"/>
          </p:cNvSpPr>
          <p:nvPr>
            <p:ph type="subTitle" idx="1"/>
          </p:nvPr>
        </p:nvSpPr>
        <p:spPr>
          <a:xfrm>
            <a:off x="0" y="4465638"/>
            <a:ext cx="12192000" cy="430054"/>
          </a:xfrm>
          <a:prstGeom prst="rect">
            <a:avLst/>
          </a:prstGeom>
          <a:noFill/>
        </p:spPr>
        <p:txBody>
          <a:bodyPr wrap="square" rtlCol="0">
            <a:spAutoFit/>
          </a:bodyPr>
          <a:lstStyle/>
          <a:p>
            <a:pPr algn="ctr"/>
            <a:r>
              <a:rPr kumimoji="1" lang="ja-JP" altLang="en-US">
                <a:latin typeface="UD デジタル 教科書体 NK-R" panose="02020400000000000000" pitchFamily="18" charset="-128"/>
                <a:ea typeface="UD デジタル 教科書体 NK-R" panose="02020400000000000000" pitchFamily="18" charset="-128"/>
                <a:cs typeface="Arial" panose="020B0604020202020204" pitchFamily="34" charset="0"/>
              </a:rPr>
              <a:t>令和</a:t>
            </a:r>
            <a:r>
              <a:rPr lang="ja-JP" altLang="en-US">
                <a:latin typeface="UD デジタル 教科書体 NK-R" panose="02020400000000000000" pitchFamily="18" charset="-128"/>
                <a:ea typeface="UD デジタル 教科書体 NK-R" panose="02020400000000000000" pitchFamily="18" charset="-128"/>
                <a:cs typeface="Arial" panose="020B0604020202020204" pitchFamily="34" charset="0"/>
              </a:rPr>
              <a:t>４</a:t>
            </a:r>
            <a:r>
              <a:rPr kumimoji="1" lang="ja-JP" altLang="en-US">
                <a:latin typeface="UD デジタル 教科書体 NK-R" panose="02020400000000000000" pitchFamily="18" charset="-128"/>
                <a:ea typeface="UD デジタル 教科書体 NK-R" panose="02020400000000000000" pitchFamily="18" charset="-128"/>
                <a:cs typeface="Arial" panose="020B0604020202020204" pitchFamily="34" charset="0"/>
              </a:rPr>
              <a:t>年</a:t>
            </a:r>
            <a:r>
              <a:rPr lang="ja-JP" altLang="en-US"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４</a:t>
            </a:r>
            <a:r>
              <a:rPr kumimoji="1" lang="ja-JP" altLang="en-US">
                <a:latin typeface="UD デジタル 教科書体 NK-R" panose="02020400000000000000" pitchFamily="18" charset="-128"/>
                <a:ea typeface="UD デジタル 教科書体 NK-R" panose="02020400000000000000" pitchFamily="18" charset="-128"/>
                <a:cs typeface="Arial" panose="020B0604020202020204" pitchFamily="34" charset="0"/>
              </a:rPr>
              <a:t>月</a:t>
            </a:r>
            <a:r>
              <a:rPr kumimoji="1" lang="ja-JP" altLang="en-US"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　大阪市</a:t>
            </a:r>
          </a:p>
        </p:txBody>
      </p:sp>
    </p:spTree>
    <p:extLst>
      <p:ext uri="{BB962C8B-B14F-4D97-AF65-F5344CB8AC3E}">
        <p14:creationId xmlns:p14="http://schemas.microsoft.com/office/powerpoint/2010/main" val="3924041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ph type="title"/>
          </p:nvPr>
        </p:nvSpPr>
        <p:spPr>
          <a:xfrm>
            <a:off x="838200" y="360000"/>
            <a:ext cx="10515600" cy="1325563"/>
          </a:xfrm>
          <a:effectLst>
            <a:outerShdw blurRad="50800" dist="38100" dir="2700000" algn="tl" rotWithShape="0">
              <a:prstClr val="black">
                <a:alpha val="40000"/>
              </a:prstClr>
            </a:outerShdw>
          </a:effectLst>
        </p:spPr>
        <p:txBody>
          <a:bodyPr>
            <a:normAutofit/>
          </a:bodyPr>
          <a:lstStyle/>
          <a:p>
            <a:pPr marL="92075" indent="-92075"/>
            <a:r>
              <a:rPr lang="ja-JP" altLang="en-US"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推進のための制度及び措置</a:t>
            </a:r>
            <a:endParaRPr lang="en-US" altLang="ja-JP" sz="30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sp>
        <p:nvSpPr>
          <p:cNvPr id="11" name="テキスト ボックス 10">
            <a:extLst>
              <a:ext uri="{FF2B5EF4-FFF2-40B4-BE49-F238E27FC236}">
                <a16:creationId xmlns:a16="http://schemas.microsoft.com/office/drawing/2014/main" id="{72557C9F-F100-4BF2-B67E-1D14F612722F}"/>
              </a:ext>
            </a:extLst>
          </p:cNvPr>
          <p:cNvSpPr txBox="1"/>
          <p:nvPr/>
        </p:nvSpPr>
        <p:spPr>
          <a:xfrm>
            <a:off x="1049528" y="1901138"/>
            <a:ext cx="9999472" cy="3785652"/>
          </a:xfrm>
          <a:prstGeom prst="rect">
            <a:avLst/>
          </a:prstGeom>
          <a:noFill/>
        </p:spPr>
        <p:txBody>
          <a:bodyPr wrap="square" rtlCol="0">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これまでの</a:t>
            </a:r>
            <a:r>
              <a:rPr lang="en-US" altLang="ja-JP" sz="2000" dirty="0">
                <a:latin typeface="UD デジタル 教科書体 NK-R" panose="02020400000000000000" pitchFamily="18" charset="-128"/>
                <a:ea typeface="UD デジタル 教科書体 NK-R" panose="02020400000000000000" pitchFamily="18" charset="-128"/>
              </a:rPr>
              <a:t>ICT</a:t>
            </a:r>
            <a:r>
              <a:rPr lang="ja-JP" altLang="en-US" sz="2000" dirty="0">
                <a:latin typeface="UD デジタル 教科書体 NK-R" panose="02020400000000000000" pitchFamily="18" charset="-128"/>
                <a:ea typeface="UD デジタル 教科書体 NK-R" panose="02020400000000000000" pitchFamily="18" charset="-128"/>
              </a:rPr>
              <a:t>関連経費の適正化や業務・システムの最適化のためのガバナンスに加え、</a:t>
            </a:r>
            <a:r>
              <a:rPr kumimoji="1" lang="en-US" altLang="ja-JP" sz="2000" dirty="0">
                <a:latin typeface="UD デジタル 教科書体 NK-R" panose="02020400000000000000" pitchFamily="18" charset="-128"/>
                <a:ea typeface="UD デジタル 教科書体 NK-R" panose="02020400000000000000" pitchFamily="18" charset="-128"/>
              </a:rPr>
              <a:t>DX</a:t>
            </a:r>
            <a:r>
              <a:rPr kumimoji="1" lang="ja-JP" altLang="en-US" sz="2000" dirty="0">
                <a:latin typeface="UD デジタル 教科書体 NK-R" panose="02020400000000000000" pitchFamily="18" charset="-128"/>
                <a:ea typeface="UD デジタル 教科書体 NK-R" panose="02020400000000000000" pitchFamily="18" charset="-128"/>
              </a:rPr>
              <a:t>視点での</a:t>
            </a:r>
            <a:r>
              <a:rPr lang="ja-JP" altLang="en-US" sz="2000" dirty="0">
                <a:latin typeface="UD デジタル 教科書体 NK-R" panose="02020400000000000000" pitchFamily="18" charset="-128"/>
                <a:ea typeface="UD デジタル 教科書体 NK-R" panose="02020400000000000000" pitchFamily="18" charset="-128"/>
              </a:rPr>
              <a:t>新たなガバナンスを実現するためのルール整備を行う必要があります。</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en-US" altLang="ja-JP" sz="2000" dirty="0">
                <a:latin typeface="UD デジタル 教科書体 NK-R" panose="02020400000000000000" pitchFamily="18" charset="-128"/>
                <a:ea typeface="UD デジタル 教科書体 NK-R" panose="02020400000000000000" pitchFamily="18" charset="-128"/>
              </a:rPr>
              <a:t>DX</a:t>
            </a:r>
            <a:r>
              <a:rPr lang="ja-JP" altLang="en-US" sz="2000" dirty="0">
                <a:latin typeface="UD デジタル 教科書体 NK-R" panose="02020400000000000000" pitchFamily="18" charset="-128"/>
                <a:ea typeface="UD デジタル 教科書体 NK-R" panose="02020400000000000000" pitchFamily="18" charset="-128"/>
              </a:rPr>
              <a:t>の取組をスピーディに企画立案・実行できるようにするとともに、実効性を向上させるため、次の項目について検討していきます。</a:t>
            </a:r>
            <a:endParaRPr lang="en-US" altLang="ja-JP" sz="2000" dirty="0">
              <a:latin typeface="UD デジタル 教科書体 NK-R" panose="02020400000000000000" pitchFamily="18" charset="-128"/>
              <a:ea typeface="UD デジタル 教科書体 NK-R" panose="02020400000000000000" pitchFamily="18" charset="-128"/>
            </a:endParaRPr>
          </a:p>
          <a:p>
            <a:pPr marL="342900" indent="-342900">
              <a:buFont typeface="Wingdings" panose="05000000000000000000" pitchFamily="2" charset="2"/>
              <a:buChar char="p"/>
            </a:pPr>
            <a:r>
              <a:rPr lang="ja-JP" altLang="en-US" sz="2000" dirty="0">
                <a:latin typeface="UD デジタル 教科書体 NK-R" panose="02020400000000000000" pitchFamily="18" charset="-128"/>
                <a:ea typeface="UD デジタル 教科書体 NK-R" panose="02020400000000000000" pitchFamily="18" charset="-128"/>
              </a:rPr>
              <a:t>全職員が目標に向かって試行・実行しやすい組織や仕組みづくり</a:t>
            </a:r>
            <a:endParaRPr lang="en-US" altLang="ja-JP" sz="2000" dirty="0">
              <a:latin typeface="UD デジタル 教科書体 NK-R" panose="02020400000000000000" pitchFamily="18" charset="-128"/>
              <a:ea typeface="UD デジタル 教科書体 NK-R" panose="02020400000000000000" pitchFamily="18" charset="-128"/>
            </a:endParaRPr>
          </a:p>
          <a:p>
            <a:pPr marL="342900" indent="-342900">
              <a:buFont typeface="Wingdings" panose="05000000000000000000" pitchFamily="2" charset="2"/>
              <a:buChar char="p"/>
            </a:pPr>
            <a:r>
              <a:rPr lang="en-US" altLang="ja-JP" sz="2000" dirty="0">
                <a:latin typeface="UD デジタル 教科書体 NK-R" panose="02020400000000000000" pitchFamily="18" charset="-128"/>
                <a:ea typeface="UD デジタル 教科書体 NK-R" panose="02020400000000000000" pitchFamily="18" charset="-128"/>
              </a:rPr>
              <a:t>DX</a:t>
            </a:r>
            <a:r>
              <a:rPr lang="ja-JP" altLang="en-US" sz="2000" dirty="0">
                <a:latin typeface="UD デジタル 教科書体 NK-R" panose="02020400000000000000" pitchFamily="18" charset="-128"/>
                <a:ea typeface="UD デジタル 教科書体 NK-R" panose="02020400000000000000" pitchFamily="18" charset="-128"/>
              </a:rPr>
              <a:t>の推進に必要な人材の確保・育成　　　　　</a:t>
            </a:r>
          </a:p>
          <a:p>
            <a:pPr marL="342900" indent="-342900">
              <a:buFont typeface="Wingdings" panose="05000000000000000000" pitchFamily="2" charset="2"/>
              <a:buChar char="p"/>
            </a:pPr>
            <a:r>
              <a:rPr lang="en-US" altLang="ja-JP" sz="2000" dirty="0">
                <a:latin typeface="UD デジタル 教科書体 NK-R" panose="02020400000000000000" pitchFamily="18" charset="-128"/>
                <a:ea typeface="UD デジタル 教科書体 NK-R" panose="02020400000000000000" pitchFamily="18" charset="-128"/>
              </a:rPr>
              <a:t>DX</a:t>
            </a:r>
            <a:r>
              <a:rPr lang="ja-JP" altLang="en-US" sz="2000" dirty="0">
                <a:latin typeface="UD デジタル 教科書体 NK-R" panose="02020400000000000000" pitchFamily="18" charset="-128"/>
                <a:ea typeface="UD デジタル 教科書体 NK-R" panose="02020400000000000000" pitchFamily="18" charset="-128"/>
              </a:rPr>
              <a:t>の推進に向けた全庁共通事務の最適化</a:t>
            </a:r>
            <a:endParaRPr lang="en-US" altLang="ja-JP" sz="2000" dirty="0">
              <a:latin typeface="UD デジタル 教科書体 NK-R" panose="02020400000000000000" pitchFamily="18" charset="-128"/>
              <a:ea typeface="UD デジタル 教科書体 NK-R" panose="02020400000000000000" pitchFamily="18" charset="-128"/>
            </a:endParaRPr>
          </a:p>
          <a:p>
            <a:pPr marL="342900" indent="-342900">
              <a:buFont typeface="Wingdings" panose="05000000000000000000" pitchFamily="2" charset="2"/>
              <a:buChar char="p"/>
            </a:pPr>
            <a:r>
              <a:rPr lang="en-US" altLang="ja-JP" sz="2000" dirty="0">
                <a:latin typeface="UD デジタル 教科書体 NK-R" panose="02020400000000000000" pitchFamily="18" charset="-128"/>
                <a:ea typeface="UD デジタル 教科書体 NK-R" panose="02020400000000000000" pitchFamily="18" charset="-128"/>
              </a:rPr>
              <a:t>DX</a:t>
            </a:r>
            <a:r>
              <a:rPr lang="ja-JP" altLang="en-US" sz="2000" dirty="0">
                <a:latin typeface="UD デジタル 教科書体 NK-R" panose="02020400000000000000" pitchFamily="18" charset="-128"/>
                <a:ea typeface="UD デジタル 教科書体 NK-R" panose="02020400000000000000" pitchFamily="18" charset="-128"/>
              </a:rPr>
              <a:t>の推進に適した事業評価</a:t>
            </a:r>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2000" dirty="0">
                <a:latin typeface="UD デジタル 教科書体 NK-R" panose="02020400000000000000" pitchFamily="18" charset="-128"/>
                <a:ea typeface="UD デジタル 教科書体 NK-R" panose="02020400000000000000" pitchFamily="18" charset="-128"/>
              </a:rPr>
              <a:t>など</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1353800" y="258400"/>
            <a:ext cx="482138" cy="369332"/>
          </a:xfrm>
          <a:prstGeom prst="rect">
            <a:avLst/>
          </a:prstGeom>
          <a:noFill/>
        </p:spPr>
        <p:txBody>
          <a:bodyPr wrap="square" rtlCol="0">
            <a:spAutoFit/>
          </a:bodyPr>
          <a:lstStyle/>
          <a:p>
            <a:pPr algn="ctr"/>
            <a:r>
              <a:rPr kumimoji="1" lang="en-US" altLang="ja-JP" dirty="0"/>
              <a:t>9</a:t>
            </a:r>
          </a:p>
        </p:txBody>
      </p:sp>
      <p:pic>
        <p:nvPicPr>
          <p:cNvPr id="9" name="図 8"/>
          <p:cNvPicPr>
            <a:picLocks noChangeAspect="1"/>
          </p:cNvPicPr>
          <p:nvPr/>
        </p:nvPicPr>
        <p:blipFill>
          <a:blip r:embed="rId2"/>
          <a:stretch>
            <a:fillRect/>
          </a:stretch>
        </p:blipFill>
        <p:spPr>
          <a:xfrm>
            <a:off x="1" y="6575192"/>
            <a:ext cx="12236450" cy="323895"/>
          </a:xfrm>
          <a:prstGeom prst="rect">
            <a:avLst/>
          </a:prstGeom>
        </p:spPr>
      </p:pic>
    </p:spTree>
    <p:extLst>
      <p:ext uri="{BB962C8B-B14F-4D97-AF65-F5344CB8AC3E}">
        <p14:creationId xmlns:p14="http://schemas.microsoft.com/office/powerpoint/2010/main" val="4255006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534832" y="3850507"/>
            <a:ext cx="5075478" cy="2163280"/>
          </a:xfrm>
          <a:prstGeom prst="roundRect">
            <a:avLst/>
          </a:prstGeom>
          <a:solidFill>
            <a:schemeClr val="bg1">
              <a:lumMod val="95000"/>
            </a:schemeClr>
          </a:solidFill>
          <a:ln w="38100" cmpd="dbl">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ctr" anchorCtr="0"/>
          <a:lstStyle/>
          <a:p>
            <a:r>
              <a:rPr lang="ja-JP" altLang="en-US" sz="2200" b="1" dirty="0">
                <a:solidFill>
                  <a:schemeClr val="tx1"/>
                </a:solidFill>
                <a:latin typeface="UD デジタル 教科書体 NP-R" panose="02020400000000000000" pitchFamily="18" charset="-128"/>
                <a:ea typeface="UD デジタル 教科書体 NP-R" panose="02020400000000000000" pitchFamily="18" charset="-128"/>
              </a:rPr>
              <a:t>大阪市デジタル統括室</a:t>
            </a:r>
            <a:endParaRPr lang="en-US" altLang="ja-JP" sz="800" b="1"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800" b="1" dirty="0">
              <a:solidFill>
                <a:schemeClr val="tx1"/>
              </a:solidFill>
              <a:latin typeface="UD デジタル 教科書体 NP-R" panose="02020400000000000000" pitchFamily="18" charset="-128"/>
              <a:ea typeface="UD デジタル 教科書体 NP-R" panose="02020400000000000000" pitchFamily="18" charset="-128"/>
            </a:endParaRPr>
          </a:p>
          <a:p>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530-8201 </a:t>
            </a: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大阪市北区中之島</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1-3-20</a:t>
            </a:r>
          </a:p>
          <a:p>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TEL</a:t>
            </a: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2000" b="1" dirty="0" smtClean="0">
                <a:solidFill>
                  <a:schemeClr val="tx1"/>
                </a:solidFill>
                <a:latin typeface="UD デジタル 教科書体 NP-R" panose="02020400000000000000" pitchFamily="18" charset="-128"/>
                <a:ea typeface="UD デジタル 教科書体 NP-R" panose="02020400000000000000" pitchFamily="18" charset="-128"/>
              </a:rPr>
              <a:t>06-6208-7735</a:t>
            </a:r>
            <a:endParaRPr lang="en-US" altLang="ja-JP" sz="2000" b="1"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FAX</a:t>
            </a: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050-3737-2976</a:t>
            </a:r>
          </a:p>
          <a:p>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E-mail</a:t>
            </a: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2000" b="1" dirty="0" smtClean="0">
                <a:solidFill>
                  <a:schemeClr val="tx1"/>
                </a:solidFill>
                <a:latin typeface="UD デジタル 教科書体 NP-R" panose="02020400000000000000" pitchFamily="18" charset="-128"/>
                <a:ea typeface="UD デジタル 教科書体 NP-R" panose="02020400000000000000" pitchFamily="18" charset="-128"/>
              </a:rPr>
              <a:t>bb0009@city.osaka.lg.jp</a:t>
            </a:r>
            <a:endPar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11353800" y="258400"/>
            <a:ext cx="482138" cy="369332"/>
          </a:xfrm>
          <a:prstGeom prst="rect">
            <a:avLst/>
          </a:prstGeom>
          <a:noFill/>
        </p:spPr>
        <p:txBody>
          <a:bodyPr wrap="square" rtlCol="0">
            <a:spAutoFit/>
          </a:bodyPr>
          <a:lstStyle/>
          <a:p>
            <a:pPr algn="ctr"/>
            <a:r>
              <a:rPr kumimoji="1" lang="en-US" altLang="ja-JP" dirty="0"/>
              <a:t>10</a:t>
            </a: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914" y="4696226"/>
            <a:ext cx="755039" cy="728233"/>
          </a:xfrm>
          <a:prstGeom prst="rect">
            <a:avLst/>
          </a:prstGeom>
        </p:spPr>
      </p:pic>
      <p:sp>
        <p:nvSpPr>
          <p:cNvPr id="6" name="正方形/長方形 5"/>
          <p:cNvSpPr/>
          <p:nvPr/>
        </p:nvSpPr>
        <p:spPr>
          <a:xfrm>
            <a:off x="516914" y="5424459"/>
            <a:ext cx="5637701" cy="276999"/>
          </a:xfrm>
          <a:prstGeom prst="rect">
            <a:avLst/>
          </a:prstGeom>
        </p:spPr>
        <p:txBody>
          <a:bodyPr wrap="square">
            <a:spAutoFit/>
          </a:bodyPr>
          <a:lstStyle/>
          <a:p>
            <a:r>
              <a:rPr lang="ja-JP" altLang="en-US" sz="1200" dirty="0">
                <a:latin typeface="UD デジタル 教科書体 NP-R" panose="02020400000000000000" pitchFamily="18" charset="-128"/>
                <a:ea typeface="UD デジタル 教科書体 NP-R" panose="02020400000000000000" pitchFamily="18" charset="-128"/>
              </a:rPr>
              <a:t>https://www.city.osaka.lg.jp/ictsenryakushitsu/page/0000563884.html</a:t>
            </a:r>
          </a:p>
        </p:txBody>
      </p:sp>
      <p:sp>
        <p:nvSpPr>
          <p:cNvPr id="8" name="正方形/長方形 7"/>
          <p:cNvSpPr/>
          <p:nvPr/>
        </p:nvSpPr>
        <p:spPr>
          <a:xfrm>
            <a:off x="509170" y="5701458"/>
            <a:ext cx="2454886" cy="338554"/>
          </a:xfrm>
          <a:prstGeom prst="rect">
            <a:avLst/>
          </a:prstGeom>
        </p:spPr>
        <p:txBody>
          <a:bodyPr wrap="square">
            <a:spAutoFit/>
          </a:bodyPr>
          <a:lstStyle/>
          <a:p>
            <a:r>
              <a:rPr lang="ja-JP" altLang="en-US" sz="1600" dirty="0" smtClean="0">
                <a:latin typeface="UD デジタル 教科書体 NP-R" panose="02020400000000000000" pitchFamily="18" charset="-128"/>
                <a:ea typeface="UD デジタル 教科書体 NP-R" panose="02020400000000000000" pitchFamily="18" charset="-128"/>
              </a:rPr>
              <a:t>本書掲載場所</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61908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タイトル 1"/>
          <p:cNvSpPr>
            <a:spLocks noGrp="1"/>
          </p:cNvSpPr>
          <p:nvPr>
            <p:ph type="title"/>
          </p:nvPr>
        </p:nvSpPr>
        <p:spPr>
          <a:xfrm>
            <a:off x="838200" y="360000"/>
            <a:ext cx="10515600" cy="1325563"/>
          </a:xfrm>
          <a:effectLst>
            <a:outerShdw blurRad="50800" dist="38100" dir="2700000" algn="tl" rotWithShape="0">
              <a:prstClr val="black">
                <a:alpha val="40000"/>
              </a:prstClr>
            </a:outerShdw>
          </a:effectLst>
        </p:spPr>
        <p:txBody>
          <a:bodyPr>
            <a:normAutofit/>
          </a:bodyPr>
          <a:lstStyle/>
          <a:p>
            <a:pPr marL="92075" indent="-92075"/>
            <a:r>
              <a:rPr lang="ja-JP" altLang="en-US"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本資料の構成</a:t>
            </a:r>
            <a:endParaRPr lang="en-US" altLang="ja-JP" sz="30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sp>
        <p:nvSpPr>
          <p:cNvPr id="28" name="テキスト ボックス 27">
            <a:extLst>
              <a:ext uri="{FF2B5EF4-FFF2-40B4-BE49-F238E27FC236}">
                <a16:creationId xmlns:a16="http://schemas.microsoft.com/office/drawing/2014/main" id="{72557C9F-F100-4BF2-B67E-1D14F612722F}"/>
              </a:ext>
            </a:extLst>
          </p:cNvPr>
          <p:cNvSpPr txBox="1"/>
          <p:nvPr/>
        </p:nvSpPr>
        <p:spPr>
          <a:xfrm>
            <a:off x="1171864" y="1787163"/>
            <a:ext cx="9848272" cy="2677656"/>
          </a:xfrm>
          <a:prstGeom prst="rect">
            <a:avLst/>
          </a:prstGeom>
          <a:noFill/>
        </p:spPr>
        <p:txBody>
          <a:bodyPr wrap="square" rtlCol="0">
            <a:spAutoFit/>
          </a:bodyPr>
          <a:lstStyle/>
          <a:p>
            <a:pPr marL="342900" indent="-342900">
              <a:buFont typeface="Wingdings" panose="05000000000000000000" pitchFamily="2" charset="2"/>
              <a:buChar char="l"/>
            </a:pPr>
            <a:r>
              <a:rPr lang="ja-JP" altLang="en-US" sz="2400" dirty="0">
                <a:latin typeface="UD デジタル 教科書体 NP-R" panose="02020400000000000000" pitchFamily="18" charset="-128"/>
                <a:ea typeface="UD デジタル 教科書体 NP-R" panose="02020400000000000000" pitchFamily="18" charset="-128"/>
              </a:rPr>
              <a:t>はじめに</a:t>
            </a:r>
          </a:p>
          <a:p>
            <a:pPr marL="342900" indent="-342900">
              <a:buFont typeface="Wingdings" panose="05000000000000000000" pitchFamily="2" charset="2"/>
              <a:buChar char="l"/>
            </a:pPr>
            <a:endParaRPr lang="ja-JP" altLang="en-US" sz="2400" dirty="0">
              <a:latin typeface="UD デジタル 教科書体 NP-R" panose="02020400000000000000" pitchFamily="18" charset="-128"/>
              <a:ea typeface="UD デジタル 教科書体 NP-R" panose="02020400000000000000" pitchFamily="18" charset="-128"/>
            </a:endParaRPr>
          </a:p>
          <a:p>
            <a:pPr marL="342900" indent="-342900">
              <a:buFont typeface="Wingdings" panose="05000000000000000000" pitchFamily="2" charset="2"/>
              <a:buChar char="l"/>
            </a:pPr>
            <a:r>
              <a:rPr lang="en-US" altLang="ja-JP" sz="2400" dirty="0">
                <a:latin typeface="UD デジタル 教科書体 NP-R" panose="02020400000000000000" pitchFamily="18" charset="-128"/>
                <a:ea typeface="UD デジタル 教科書体 NP-R" panose="02020400000000000000" pitchFamily="18" charset="-128"/>
              </a:rPr>
              <a:t>DX</a:t>
            </a:r>
            <a:r>
              <a:rPr lang="ja-JP" altLang="en-US" sz="2400" dirty="0">
                <a:latin typeface="UD デジタル 教科書体 NP-R" panose="02020400000000000000" pitchFamily="18" charset="-128"/>
                <a:ea typeface="UD デジタル 教科書体 NP-R" panose="02020400000000000000" pitchFamily="18" charset="-128"/>
              </a:rPr>
              <a:t>戦略の基本方針</a:t>
            </a:r>
          </a:p>
          <a:p>
            <a:pPr marL="342900" indent="-342900">
              <a:buFont typeface="Wingdings" panose="05000000000000000000" pitchFamily="2" charset="2"/>
              <a:buChar char="l"/>
            </a:pPr>
            <a:endParaRPr lang="ja-JP" altLang="en-US" sz="2400" dirty="0">
              <a:latin typeface="UD デジタル 教科書体 NP-R" panose="02020400000000000000" pitchFamily="18" charset="-128"/>
              <a:ea typeface="UD デジタル 教科書体 NP-R" panose="02020400000000000000" pitchFamily="18" charset="-128"/>
            </a:endParaRPr>
          </a:p>
          <a:p>
            <a:pPr marL="342900" indent="-342900">
              <a:buFont typeface="Wingdings" panose="05000000000000000000" pitchFamily="2" charset="2"/>
              <a:buChar char="l"/>
            </a:pPr>
            <a:r>
              <a:rPr lang="ja-JP" altLang="en-US" sz="2400" dirty="0">
                <a:latin typeface="UD デジタル 教科書体 NP-R" panose="02020400000000000000" pitchFamily="18" charset="-128"/>
                <a:ea typeface="UD デジタル 教科書体 NP-R" panose="02020400000000000000" pitchFamily="18" charset="-128"/>
              </a:rPr>
              <a:t>推進体制及びスケジュール</a:t>
            </a:r>
          </a:p>
          <a:p>
            <a:pPr marL="342900" indent="-342900">
              <a:buFont typeface="Wingdings" panose="05000000000000000000" pitchFamily="2" charset="2"/>
              <a:buChar char="l"/>
            </a:pPr>
            <a:endParaRPr lang="ja-JP" altLang="en-US" sz="2400" dirty="0">
              <a:latin typeface="UD デジタル 教科書体 NP-R" panose="02020400000000000000" pitchFamily="18" charset="-128"/>
              <a:ea typeface="UD デジタル 教科書体 NP-R" panose="02020400000000000000" pitchFamily="18" charset="-128"/>
            </a:endParaRPr>
          </a:p>
          <a:p>
            <a:pPr marL="342900" indent="-342900">
              <a:buFont typeface="Wingdings" panose="05000000000000000000" pitchFamily="2" charset="2"/>
              <a:buChar char="l"/>
            </a:pPr>
            <a:r>
              <a:rPr lang="ja-JP" altLang="en-US" sz="2400" dirty="0">
                <a:latin typeface="UD デジタル 教科書体 NP-R" panose="02020400000000000000" pitchFamily="18" charset="-128"/>
                <a:ea typeface="UD デジタル 教科書体 NP-R" panose="02020400000000000000" pitchFamily="18" charset="-128"/>
              </a:rPr>
              <a:t>推進のための制度及び措置</a:t>
            </a:r>
          </a:p>
        </p:txBody>
      </p:sp>
      <p:sp>
        <p:nvSpPr>
          <p:cNvPr id="2" name="テキスト ボックス 1"/>
          <p:cNvSpPr txBox="1"/>
          <p:nvPr/>
        </p:nvSpPr>
        <p:spPr>
          <a:xfrm>
            <a:off x="11353800" y="258400"/>
            <a:ext cx="482138" cy="369332"/>
          </a:xfrm>
          <a:prstGeom prst="rect">
            <a:avLst/>
          </a:prstGeom>
          <a:noFill/>
        </p:spPr>
        <p:txBody>
          <a:bodyPr wrap="square" rtlCol="0">
            <a:spAutoFit/>
          </a:bodyPr>
          <a:lstStyle/>
          <a:p>
            <a:pPr algn="ctr"/>
            <a:r>
              <a:rPr kumimoji="1" lang="en-US" altLang="ja-JP" dirty="0"/>
              <a:t>1</a:t>
            </a:r>
            <a:endParaRPr kumimoji="1" lang="ja-JP" altLang="en-US" dirty="0"/>
          </a:p>
        </p:txBody>
      </p:sp>
    </p:spTree>
    <p:extLst>
      <p:ext uri="{BB962C8B-B14F-4D97-AF65-F5344CB8AC3E}">
        <p14:creationId xmlns:p14="http://schemas.microsoft.com/office/powerpoint/2010/main" val="361223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72557C9F-F100-4BF2-B67E-1D14F612722F}"/>
              </a:ext>
            </a:extLst>
          </p:cNvPr>
          <p:cNvSpPr txBox="1"/>
          <p:nvPr/>
        </p:nvSpPr>
        <p:spPr>
          <a:xfrm>
            <a:off x="902855" y="1545860"/>
            <a:ext cx="10565384" cy="4585871"/>
          </a:xfrm>
          <a:prstGeom prst="rect">
            <a:avLst/>
          </a:prstGeom>
          <a:noFill/>
        </p:spPr>
        <p:txBody>
          <a:bodyPr wrap="square" rtlCol="0">
            <a:spAutoFit/>
          </a:bodyPr>
          <a:lstStyle/>
          <a:p>
            <a:r>
              <a:rPr kumimoji="1" lang="ja-JP" altLang="en-US" sz="2000" dirty="0">
                <a:latin typeface="UD デジタル 教科書体 NP-R" panose="02020400000000000000" pitchFamily="18" charset="-128"/>
                <a:ea typeface="UD デジタル 教科書体 NP-R" panose="02020400000000000000" pitchFamily="18" charset="-128"/>
              </a:rPr>
              <a:t>　</a:t>
            </a:r>
            <a:r>
              <a:rPr lang="ja-JP" altLang="en-US" sz="2000" dirty="0">
                <a:latin typeface="UD デジタル 教科書体 NP-R" panose="02020400000000000000" pitchFamily="18" charset="-128"/>
                <a:ea typeface="UD デジタル 教科書体 NP-R" panose="02020400000000000000" pitchFamily="18" charset="-128"/>
              </a:rPr>
              <a:t>我が国</a:t>
            </a:r>
            <a:r>
              <a:rPr kumimoji="1" lang="ja-JP" altLang="en-US" sz="2000" dirty="0">
                <a:latin typeface="UD デジタル 教科書体 NP-R" panose="02020400000000000000" pitchFamily="18" charset="-128"/>
                <a:ea typeface="UD デジタル 教科書体 NP-R" panose="02020400000000000000" pitchFamily="18" charset="-128"/>
              </a:rPr>
              <a:t>においては、近い将来、生産年齢人口の減少に伴う労働力の不足が</a:t>
            </a:r>
            <a:r>
              <a:rPr lang="ja-JP" altLang="en-US" sz="2000" dirty="0">
                <a:latin typeface="UD デジタル 教科書体 NP-R" panose="02020400000000000000" pitchFamily="18" charset="-128"/>
                <a:ea typeface="UD デジタル 教科書体 NP-R" panose="02020400000000000000" pitchFamily="18" charset="-128"/>
              </a:rPr>
              <a:t>想定</a:t>
            </a:r>
            <a:r>
              <a:rPr kumimoji="1" lang="ja-JP" altLang="en-US" sz="2000" dirty="0">
                <a:latin typeface="UD デジタル 教科書体 NP-R" panose="02020400000000000000" pitchFamily="18" charset="-128"/>
                <a:ea typeface="UD デジタル 教科書体 NP-R" panose="02020400000000000000" pitchFamily="18" charset="-128"/>
              </a:rPr>
              <a:t>されています。</a:t>
            </a:r>
            <a:endParaRPr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　また、少子高齢化の進展やライフスタイルの多様化等、人々を取り巻く社会環境の変化に伴って、地域課題や社会ニーズは複雑化、多様化しており、これまでの行政サービスのスタイルでは十分に対応できなくなっています。</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　加えて、新型コロナウィルス感染症の感染拡大に伴い、人々の生活・くらしが大きく変わり、行政の抱える様々な課題が浮き彫りにもなりました</a:t>
            </a:r>
            <a:r>
              <a:rPr lang="ja-JP" altLang="en-US" sz="2000" dirty="0" smtClean="0">
                <a:latin typeface="UD デジタル 教科書体 NP-R" panose="02020400000000000000" pitchFamily="18" charset="-128"/>
                <a:ea typeface="UD デジタル 教科書体 NP-R" panose="02020400000000000000" pitchFamily="18" charset="-128"/>
              </a:rPr>
              <a:t>。</a:t>
            </a:r>
            <a:endParaRPr lang="en-US" altLang="ja-JP" sz="1200"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sz="1200" dirty="0">
                <a:latin typeface="UD デジタル 教科書体 NP-R" panose="02020400000000000000" pitchFamily="18" charset="-128"/>
                <a:ea typeface="UD デジタル 教科書体 NP-R" panose="02020400000000000000" pitchFamily="18" charset="-128"/>
              </a:rPr>
              <a:t>　</a:t>
            </a:r>
            <a:r>
              <a:rPr lang="ja-JP" altLang="en-US" sz="2000" dirty="0" smtClean="0">
                <a:latin typeface="UD デジタル 教科書体 NP-R" panose="02020400000000000000" pitchFamily="18" charset="-128"/>
                <a:ea typeface="UD デジタル 教科書体 NP-R" panose="02020400000000000000" pitchFamily="18" charset="-128"/>
              </a:rPr>
              <a:t>この</a:t>
            </a:r>
            <a:r>
              <a:rPr lang="ja-JP" altLang="en-US" sz="2000" dirty="0">
                <a:latin typeface="UD デジタル 教科書体 NP-R" panose="02020400000000000000" pitchFamily="18" charset="-128"/>
                <a:ea typeface="UD デジタル 教科書体 NP-R" panose="02020400000000000000" pitchFamily="18" charset="-128"/>
              </a:rPr>
              <a:t>ような状況を踏まえ、行政</a:t>
            </a:r>
            <a:r>
              <a:rPr kumimoji="1" lang="ja-JP" altLang="en-US" sz="2000" dirty="0">
                <a:latin typeface="UD デジタル 教科書体 NP-R" panose="02020400000000000000" pitchFamily="18" charset="-128"/>
                <a:ea typeface="UD デジタル 教科書体 NP-R" panose="02020400000000000000" pitchFamily="18" charset="-128"/>
              </a:rPr>
              <a:t>サービスの安定的・持続的供給、多様化する地域課題の解決や社会ニーズへの対応、さらには将来に向かって大阪市の持続的な成長・</a:t>
            </a:r>
            <a:r>
              <a:rPr kumimoji="1" lang="ja-JP" altLang="en-US" sz="2000" dirty="0" smtClean="0">
                <a:latin typeface="UD デジタル 教科書体 NP-R" panose="02020400000000000000" pitchFamily="18" charset="-128"/>
                <a:ea typeface="UD デジタル 教科書体 NP-R" panose="02020400000000000000" pitchFamily="18" charset="-128"/>
              </a:rPr>
              <a:t>発展とともに、</a:t>
            </a:r>
            <a:r>
              <a:rPr lang="ja-JP" altLang="en-US" sz="2000" dirty="0">
                <a:solidFill>
                  <a:srgbClr val="0070C0"/>
                </a:solidFill>
                <a:latin typeface="UD デジタル 教科書体 NP-R" panose="02020400000000000000" pitchFamily="18" charset="-128"/>
                <a:ea typeface="UD デジタル 教科書体 NP-R" panose="02020400000000000000" pitchFamily="18" charset="-128"/>
              </a:rPr>
              <a:t> </a:t>
            </a:r>
            <a:r>
              <a:rPr lang="ja-JP" altLang="en-US" sz="2000" dirty="0" smtClean="0">
                <a:latin typeface="UD デジタル 教科書体 NP-R" panose="02020400000000000000" pitchFamily="18" charset="-128"/>
                <a:ea typeface="UD デジタル 教科書体 NP-R" panose="02020400000000000000" pitchFamily="18" charset="-128"/>
              </a:rPr>
              <a:t>持続</a:t>
            </a:r>
            <a:r>
              <a:rPr lang="ja-JP" altLang="en-US" sz="2000" dirty="0">
                <a:latin typeface="UD デジタル 教科書体 NP-R" panose="02020400000000000000" pitchFamily="18" charset="-128"/>
                <a:ea typeface="UD デジタル 教科書体 NP-R" panose="02020400000000000000" pitchFamily="18" charset="-128"/>
              </a:rPr>
              <a:t>可能でよりよい世界をめざす</a:t>
            </a:r>
            <a:r>
              <a:rPr lang="en-US" altLang="ja-JP" sz="2000" dirty="0" smtClean="0">
                <a:latin typeface="UD デジタル 教科書体 NP-R" panose="02020400000000000000" pitchFamily="18" charset="-128"/>
                <a:ea typeface="UD デジタル 教科書体 NP-R" panose="02020400000000000000" pitchFamily="18" charset="-128"/>
              </a:rPr>
              <a:t>SDGs</a:t>
            </a:r>
            <a:r>
              <a:rPr lang="ja-JP" altLang="en-US" sz="2000" dirty="0" smtClean="0">
                <a:latin typeface="UD デジタル 教科書体 NP-R" panose="02020400000000000000" pitchFamily="18" charset="-128"/>
                <a:ea typeface="UD デジタル 教科書体 NP-R" panose="02020400000000000000" pitchFamily="18" charset="-128"/>
              </a:rPr>
              <a:t>を</a:t>
            </a:r>
            <a:r>
              <a:rPr kumimoji="1" lang="ja-JP" altLang="en-US" sz="2000" dirty="0" smtClean="0">
                <a:latin typeface="UD デジタル 教科書体 NP-R" panose="02020400000000000000" pitchFamily="18" charset="-128"/>
                <a:ea typeface="UD デジタル 教科書体 NP-R" panose="02020400000000000000" pitchFamily="18" charset="-128"/>
              </a:rPr>
              <a:t>実現</a:t>
            </a:r>
            <a:r>
              <a:rPr kumimoji="1" lang="ja-JP" altLang="en-US" sz="2000" dirty="0">
                <a:latin typeface="UD デジタル 教科書体 NP-R" panose="02020400000000000000" pitchFamily="18" charset="-128"/>
                <a:ea typeface="UD デジタル 教科書体 NP-R" panose="02020400000000000000" pitchFamily="18" charset="-128"/>
              </a:rPr>
              <a:t>していかなければなりません</a:t>
            </a:r>
            <a:r>
              <a:rPr kumimoji="1" lang="ja-JP" altLang="en-US" sz="2000" dirty="0" smtClean="0">
                <a:latin typeface="UD デジタル 教科書体 NP-R" panose="02020400000000000000" pitchFamily="18" charset="-128"/>
                <a:ea typeface="UD デジタル 教科書体 NP-R" panose="02020400000000000000" pitchFamily="18" charset="-128"/>
              </a:rPr>
              <a:t>。</a:t>
            </a:r>
            <a:endParaRPr kumimoji="1" lang="en-US" altLang="ja-JP" sz="2000" dirty="0" smtClean="0">
              <a:latin typeface="UD デジタル 教科書体 NP-R" panose="02020400000000000000" pitchFamily="18" charset="-128"/>
              <a:ea typeface="UD デジタル 教科書体 NP-R" panose="02020400000000000000" pitchFamily="18" charset="-128"/>
            </a:endParaRPr>
          </a:p>
          <a:p>
            <a:r>
              <a:rPr lang="ja-JP" altLang="en-US" sz="2000" i="1" dirty="0" smtClean="0">
                <a:latin typeface="UD デジタル 教科書体 NP-R" panose="02020400000000000000" pitchFamily="18" charset="-128"/>
                <a:ea typeface="UD デジタル 教科書体 NP-R" panose="02020400000000000000" pitchFamily="18" charset="-128"/>
              </a:rPr>
              <a:t>　</a:t>
            </a:r>
            <a:endParaRPr lang="en-US" altLang="ja-JP" sz="1200" dirty="0" smtClean="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　そのため、日々進歩するデジタル</a:t>
            </a:r>
            <a:r>
              <a:rPr lang="ja-JP" altLang="en-US" sz="2000" dirty="0" smtClean="0">
                <a:latin typeface="UD デジタル 教科書体 NP-R" panose="02020400000000000000" pitchFamily="18" charset="-128"/>
                <a:ea typeface="UD デジタル 教科書体 NP-R" panose="02020400000000000000" pitchFamily="18" charset="-128"/>
              </a:rPr>
              <a:t>技術やデータを</a:t>
            </a:r>
            <a:r>
              <a:rPr lang="ja-JP" altLang="en-US" sz="2000" dirty="0">
                <a:latin typeface="UD デジタル 教科書体 NP-R" panose="02020400000000000000" pitchFamily="18" charset="-128"/>
                <a:ea typeface="UD デジタル 教科書体 NP-R" panose="02020400000000000000" pitchFamily="18" charset="-128"/>
              </a:rPr>
              <a:t>活用し、大胆に業務を見直すことによって、行政サービスの向上と徹底した業務効率化を図る ＝ デジタルトランスフォーメーション（</a:t>
            </a:r>
            <a:r>
              <a:rPr lang="en-US" altLang="ja-JP" sz="2000" dirty="0">
                <a:latin typeface="UD デジタル 教科書体 NP-R" panose="02020400000000000000" pitchFamily="18" charset="-128"/>
                <a:ea typeface="UD デジタル 教科書体 NP-R" panose="02020400000000000000" pitchFamily="18" charset="-128"/>
              </a:rPr>
              <a:t>DX</a:t>
            </a:r>
            <a:r>
              <a:rPr lang="ja-JP" altLang="en-US" sz="2000" dirty="0">
                <a:latin typeface="UD デジタル 教科書体 NP-R" panose="02020400000000000000" pitchFamily="18" charset="-128"/>
                <a:ea typeface="UD デジタル 教科書体 NP-R" panose="02020400000000000000" pitchFamily="18" charset="-128"/>
              </a:rPr>
              <a:t>）を次のとおり進めていきます</a:t>
            </a:r>
            <a:r>
              <a:rPr lang="ja-JP" altLang="en-US" sz="2000" dirty="0" smtClean="0">
                <a:latin typeface="UD デジタル 教科書体 NP-R" panose="02020400000000000000" pitchFamily="18" charset="-128"/>
                <a:ea typeface="UD デジタル 教科書体 NP-R" panose="02020400000000000000" pitchFamily="18" charset="-128"/>
              </a:rPr>
              <a:t>。</a:t>
            </a:r>
            <a:endParaRPr kumimoji="1" lang="en-US" altLang="ja-JP" sz="20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8" name="タイトル 1"/>
          <p:cNvSpPr>
            <a:spLocks noGrp="1"/>
          </p:cNvSpPr>
          <p:nvPr>
            <p:ph type="title"/>
          </p:nvPr>
        </p:nvSpPr>
        <p:spPr>
          <a:xfrm>
            <a:off x="838200" y="360000"/>
            <a:ext cx="10515600" cy="1325563"/>
          </a:xfrm>
          <a:effectLst>
            <a:outerShdw blurRad="50800" dist="38100" dir="2700000" algn="tl" rotWithShape="0">
              <a:prstClr val="black">
                <a:alpha val="40000"/>
              </a:prstClr>
            </a:outerShdw>
          </a:effectLst>
        </p:spPr>
        <p:txBody>
          <a:bodyPr>
            <a:normAutofit/>
          </a:bodyPr>
          <a:lstStyle/>
          <a:p>
            <a:pPr marL="92075" indent="-92075"/>
            <a:r>
              <a:rPr lang="ja-JP" altLang="en-US"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はじめに</a:t>
            </a:r>
            <a:endParaRPr lang="en-US" altLang="ja-JP" sz="30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sp>
        <p:nvSpPr>
          <p:cNvPr id="5" name="テキスト ボックス 4"/>
          <p:cNvSpPr txBox="1"/>
          <p:nvPr/>
        </p:nvSpPr>
        <p:spPr>
          <a:xfrm>
            <a:off x="11353800" y="258400"/>
            <a:ext cx="482138" cy="369332"/>
          </a:xfrm>
          <a:prstGeom prst="rect">
            <a:avLst/>
          </a:prstGeom>
          <a:noFill/>
        </p:spPr>
        <p:txBody>
          <a:bodyPr wrap="square" rtlCol="0">
            <a:spAutoFit/>
          </a:bodyPr>
          <a:lstStyle/>
          <a:p>
            <a:pPr algn="ctr"/>
            <a:r>
              <a:rPr kumimoji="1" lang="en-US" altLang="ja-JP" dirty="0"/>
              <a:t>2</a:t>
            </a:r>
          </a:p>
        </p:txBody>
      </p:sp>
      <p:pic>
        <p:nvPicPr>
          <p:cNvPr id="2" name="図 1"/>
          <p:cNvPicPr>
            <a:picLocks noChangeAspect="1"/>
          </p:cNvPicPr>
          <p:nvPr/>
        </p:nvPicPr>
        <p:blipFill>
          <a:blip r:embed="rId2"/>
          <a:stretch>
            <a:fillRect/>
          </a:stretch>
        </p:blipFill>
        <p:spPr>
          <a:xfrm>
            <a:off x="0" y="6581731"/>
            <a:ext cx="12192000" cy="314369"/>
          </a:xfrm>
          <a:prstGeom prst="rect">
            <a:avLst/>
          </a:prstGeom>
        </p:spPr>
      </p:pic>
    </p:spTree>
    <p:extLst>
      <p:ext uri="{BB962C8B-B14F-4D97-AF65-F5344CB8AC3E}">
        <p14:creationId xmlns:p14="http://schemas.microsoft.com/office/powerpoint/2010/main" val="33656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a:cxnSpLocks/>
          </p:cNvCxnSpPr>
          <p:nvPr/>
        </p:nvCxnSpPr>
        <p:spPr>
          <a:xfrm>
            <a:off x="5824208" y="5159272"/>
            <a:ext cx="46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a:cxnSpLocks/>
          </p:cNvCxnSpPr>
          <p:nvPr/>
        </p:nvCxnSpPr>
        <p:spPr>
          <a:xfrm>
            <a:off x="4353626" y="3507850"/>
            <a:ext cx="612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タイトル 1"/>
          <p:cNvSpPr>
            <a:spLocks noGrp="1"/>
          </p:cNvSpPr>
          <p:nvPr>
            <p:ph type="title"/>
          </p:nvPr>
        </p:nvSpPr>
        <p:spPr>
          <a:xfrm>
            <a:off x="6279397" y="2848609"/>
            <a:ext cx="4608877" cy="788897"/>
          </a:xfrm>
          <a:effectLst>
            <a:outerShdw blurRad="50800" dist="38100" dir="2700000" algn="tl" rotWithShape="0">
              <a:prstClr val="black">
                <a:alpha val="40000"/>
              </a:prstClr>
            </a:outerShdw>
          </a:effectLst>
        </p:spPr>
        <p:txBody>
          <a:bodyPr>
            <a:normAutofit/>
          </a:bodyPr>
          <a:lstStyle/>
          <a:p>
            <a:pPr marL="92075" indent="-92075"/>
            <a:r>
              <a:rPr lang="en-US" altLang="ja-JP" sz="30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MISSION</a:t>
            </a:r>
            <a:r>
              <a:rPr lang="ja-JP" altLang="en-US" sz="18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 </a:t>
            </a:r>
            <a:r>
              <a:rPr lang="ja-JP" altLang="en-US" sz="1600"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（本市の使命）</a:t>
            </a:r>
            <a:endParaRPr lang="en-US" altLang="ja-JP" sz="1600" dirty="0">
              <a:latin typeface="UD デジタル 教科書体 NP-R" panose="02020400000000000000" pitchFamily="18" charset="-128"/>
              <a:ea typeface="UD デジタル 教科書体 NP-R" panose="02020400000000000000" pitchFamily="18" charset="-128"/>
              <a:cs typeface="Arial" panose="020B0604020202020204" pitchFamily="34" charset="0"/>
            </a:endParaRPr>
          </a:p>
        </p:txBody>
      </p:sp>
      <p:sp>
        <p:nvSpPr>
          <p:cNvPr id="18" name="タイトル 1"/>
          <p:cNvSpPr txBox="1">
            <a:spLocks/>
          </p:cNvSpPr>
          <p:nvPr/>
        </p:nvSpPr>
        <p:spPr>
          <a:xfrm>
            <a:off x="6279398" y="3761002"/>
            <a:ext cx="4608876" cy="600542"/>
          </a:xfrm>
          <a:prstGeom prst="rect">
            <a:avLst/>
          </a:prstGeom>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92075" indent="-92075"/>
            <a:r>
              <a:rPr lang="en-US" altLang="ja-JP" sz="30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VISION</a:t>
            </a:r>
            <a:r>
              <a:rPr lang="ja-JP" altLang="en-US" sz="1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  </a:t>
            </a:r>
            <a:r>
              <a:rPr lang="ja-JP" altLang="en-US" sz="1600"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（実現したい未来、めざす姿）</a:t>
            </a:r>
            <a:endParaRPr lang="en-US" altLang="ja-JP" sz="16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sp>
        <p:nvSpPr>
          <p:cNvPr id="19" name="タイトル 1"/>
          <p:cNvSpPr txBox="1">
            <a:spLocks/>
          </p:cNvSpPr>
          <p:nvPr/>
        </p:nvSpPr>
        <p:spPr>
          <a:xfrm>
            <a:off x="6278920" y="4685678"/>
            <a:ext cx="4390280" cy="409677"/>
          </a:xfrm>
          <a:prstGeom prst="rect">
            <a:avLst/>
          </a:prstGeom>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92075" indent="-92075"/>
            <a:r>
              <a:rPr lang="en-US" altLang="ja-JP" sz="30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VALUE</a:t>
            </a:r>
            <a:r>
              <a:rPr lang="ja-JP" altLang="en-US" sz="18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 </a:t>
            </a:r>
            <a:r>
              <a:rPr lang="ja-JP" altLang="en-US" sz="1600"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（届けたい価値）</a:t>
            </a:r>
            <a:endParaRPr lang="en-US" altLang="ja-JP" sz="1600" dirty="0">
              <a:latin typeface="UD デジタル 教科書体 NP-R" panose="02020400000000000000" pitchFamily="18" charset="-128"/>
              <a:ea typeface="UD デジタル 教科書体 NP-R" panose="02020400000000000000" pitchFamily="18" charset="-128"/>
              <a:cs typeface="Arial" panose="020B0604020202020204" pitchFamily="34" charset="0"/>
            </a:endParaRPr>
          </a:p>
        </p:txBody>
      </p:sp>
      <p:sp>
        <p:nvSpPr>
          <p:cNvPr id="20" name="タイトル 1"/>
          <p:cNvSpPr txBox="1">
            <a:spLocks/>
          </p:cNvSpPr>
          <p:nvPr/>
        </p:nvSpPr>
        <p:spPr>
          <a:xfrm>
            <a:off x="6278920" y="5289270"/>
            <a:ext cx="4390280" cy="650059"/>
          </a:xfrm>
          <a:prstGeom prst="rect">
            <a:avLst/>
          </a:prstGeom>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92075" indent="-92075"/>
            <a:r>
              <a:rPr lang="en-US" altLang="ja-JP" sz="30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CREDO</a:t>
            </a:r>
            <a:r>
              <a:rPr lang="ja-JP" altLang="en-US" sz="1800"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 </a:t>
            </a:r>
            <a:r>
              <a:rPr lang="ja-JP" altLang="en-US" sz="1600"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（私たちの行動指針）</a:t>
            </a:r>
            <a:endParaRPr lang="en-US" altLang="ja-JP" sz="16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grpSp>
        <p:nvGrpSpPr>
          <p:cNvPr id="4" name="グループ化 3"/>
          <p:cNvGrpSpPr>
            <a:grpSpLocks noChangeAspect="1"/>
          </p:cNvGrpSpPr>
          <p:nvPr/>
        </p:nvGrpSpPr>
        <p:grpSpPr>
          <a:xfrm>
            <a:off x="1725225" y="2654232"/>
            <a:ext cx="4028020" cy="3283688"/>
            <a:chOff x="1167952" y="1477511"/>
            <a:chExt cx="2843579" cy="2309931"/>
          </a:xfrm>
        </p:grpSpPr>
        <p:sp>
          <p:nvSpPr>
            <p:cNvPr id="21" name="楕円 20"/>
            <p:cNvSpPr/>
            <p:nvPr/>
          </p:nvSpPr>
          <p:spPr>
            <a:xfrm>
              <a:off x="1167952" y="2875488"/>
              <a:ext cx="2843579" cy="911954"/>
            </a:xfrm>
            <a:prstGeom prst="ellipse">
              <a:avLst/>
            </a:prstGeom>
            <a:pattFill prst="dashHorz">
              <a:fgClr>
                <a:schemeClr val="bg1">
                  <a:lumMod val="50000"/>
                </a:schemeClr>
              </a:fgClr>
              <a:bgClr>
                <a:schemeClr val="bg1"/>
              </a:bgClr>
            </a:patt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schemeClr val="accent6">
                    <a:lumMod val="75000"/>
                  </a:schemeClr>
                </a:solidFill>
              </a:endParaRPr>
            </a:p>
          </p:txBody>
        </p:sp>
        <p:graphicFrame>
          <p:nvGraphicFramePr>
            <p:cNvPr id="22" name="図表 21"/>
            <p:cNvGraphicFramePr/>
            <p:nvPr>
              <p:extLst>
                <p:ext uri="{D42A27DB-BD31-4B8C-83A1-F6EECF244321}">
                  <p14:modId xmlns:p14="http://schemas.microsoft.com/office/powerpoint/2010/main" val="1437549162"/>
                </p:ext>
              </p:extLst>
            </p:nvPr>
          </p:nvGraphicFramePr>
          <p:xfrm>
            <a:off x="1640173" y="1477511"/>
            <a:ext cx="1899139" cy="1768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cxnSp>
        <p:nvCxnSpPr>
          <p:cNvPr id="15" name="直線コネクタ 14"/>
          <p:cNvCxnSpPr>
            <a:cxnSpLocks/>
          </p:cNvCxnSpPr>
          <p:nvPr/>
        </p:nvCxnSpPr>
        <p:spPr>
          <a:xfrm>
            <a:off x="4732676" y="4326798"/>
            <a:ext cx="576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タイトル 1"/>
          <p:cNvSpPr txBox="1">
            <a:spLocks/>
          </p:cNvSpPr>
          <p:nvPr/>
        </p:nvSpPr>
        <p:spPr>
          <a:xfrm>
            <a:off x="838200" y="360000"/>
            <a:ext cx="10515600" cy="1325563"/>
          </a:xfrm>
          <a:prstGeom prst="rect">
            <a:avLst/>
          </a:prstGeom>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92075" indent="-92075"/>
            <a:r>
              <a:rPr lang="en-US" altLang="ja-JP"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DX</a:t>
            </a:r>
            <a:r>
              <a:rPr lang="ja-JP" altLang="en-US"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戦略の基本方針</a:t>
            </a:r>
            <a:endParaRPr lang="en-US" altLang="ja-JP" sz="30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sp>
        <p:nvSpPr>
          <p:cNvPr id="3" name="正方形/長方形 2"/>
          <p:cNvSpPr/>
          <p:nvPr/>
        </p:nvSpPr>
        <p:spPr>
          <a:xfrm>
            <a:off x="978857" y="1590748"/>
            <a:ext cx="10600126" cy="707886"/>
          </a:xfrm>
          <a:prstGeom prst="rect">
            <a:avLst/>
          </a:prstGeom>
        </p:spPr>
        <p:txBody>
          <a:bodyPr wrap="square">
            <a:spAutoFit/>
          </a:bodyPr>
          <a:lstStyle/>
          <a:p>
            <a:r>
              <a:rPr lang="ja-JP" altLang="en-US" sz="2000" dirty="0">
                <a:latin typeface="UD デジタル 教科書体 NP-R" panose="02020400000000000000" pitchFamily="18" charset="-128"/>
                <a:ea typeface="UD デジタル 教科書体 NP-R" panose="02020400000000000000" pitchFamily="18" charset="-128"/>
              </a:rPr>
              <a:t>　大阪市における</a:t>
            </a:r>
            <a:r>
              <a:rPr lang="en-US" altLang="ja-JP" sz="2000" dirty="0">
                <a:latin typeface="UD デジタル 教科書体 NP-R" panose="02020400000000000000" pitchFamily="18" charset="-128"/>
                <a:ea typeface="UD デジタル 教科書体 NP-R" panose="02020400000000000000" pitchFamily="18" charset="-128"/>
              </a:rPr>
              <a:t>DX</a:t>
            </a:r>
            <a:r>
              <a:rPr lang="ja-JP" altLang="en-US" sz="2000" dirty="0">
                <a:latin typeface="UD デジタル 教科書体 NP-R" panose="02020400000000000000" pitchFamily="18" charset="-128"/>
                <a:ea typeface="UD デジタル 教科書体 NP-R" panose="02020400000000000000" pitchFamily="18" charset="-128"/>
              </a:rPr>
              <a:t>戦略の基本方針は、</a:t>
            </a:r>
            <a:r>
              <a:rPr lang="en-US" altLang="ja-JP" sz="2000" dirty="0">
                <a:latin typeface="UD デジタル 教科書体 NP-R" panose="02020400000000000000" pitchFamily="18" charset="-128"/>
                <a:ea typeface="UD デジタル 教科書体 NP-R" panose="02020400000000000000" pitchFamily="18" charset="-128"/>
              </a:rPr>
              <a:t>MISSION</a:t>
            </a:r>
            <a:r>
              <a:rPr lang="ja-JP" altLang="en-US" sz="2000" dirty="0">
                <a:latin typeface="UD デジタル 教科書体 NP-R" panose="02020400000000000000" pitchFamily="18" charset="-128"/>
                <a:ea typeface="UD デジタル 教科書体 NP-R" panose="02020400000000000000" pitchFamily="18" charset="-128"/>
              </a:rPr>
              <a:t>（ミッション）、</a:t>
            </a:r>
            <a:r>
              <a:rPr lang="en-US" altLang="ja-JP" sz="2000" dirty="0">
                <a:latin typeface="UD デジタル 教科書体 NP-R" panose="02020400000000000000" pitchFamily="18" charset="-128"/>
                <a:ea typeface="UD デジタル 教科書体 NP-R" panose="02020400000000000000" pitchFamily="18" charset="-128"/>
              </a:rPr>
              <a:t>VISION</a:t>
            </a:r>
            <a:r>
              <a:rPr lang="ja-JP" altLang="en-US" sz="2000" dirty="0">
                <a:latin typeface="UD デジタル 教科書体 NP-R" panose="02020400000000000000" pitchFamily="18" charset="-128"/>
                <a:ea typeface="UD デジタル 教科書体 NP-R" panose="02020400000000000000" pitchFamily="18" charset="-128"/>
              </a:rPr>
              <a:t>（ビジョン）、</a:t>
            </a:r>
            <a:r>
              <a:rPr lang="en-US" altLang="ja-JP" sz="2000" dirty="0">
                <a:latin typeface="UD デジタル 教科書体 NP-R" panose="02020400000000000000" pitchFamily="18" charset="-128"/>
                <a:ea typeface="UD デジタル 教科書体 NP-R" panose="02020400000000000000" pitchFamily="18" charset="-128"/>
              </a:rPr>
              <a:t>VALUE</a:t>
            </a:r>
            <a:r>
              <a:rPr lang="ja-JP" altLang="en-US" sz="2000" dirty="0">
                <a:latin typeface="UD デジタル 教科書体 NP-R" panose="02020400000000000000" pitchFamily="18" charset="-128"/>
                <a:ea typeface="UD デジタル 教科書体 NP-R" panose="02020400000000000000" pitchFamily="18" charset="-128"/>
              </a:rPr>
              <a:t>（バリュー）、</a:t>
            </a:r>
            <a:r>
              <a:rPr lang="en-US" altLang="ja-JP" sz="2000" dirty="0">
                <a:latin typeface="UD デジタル 教科書体 NP-R" panose="02020400000000000000" pitchFamily="18" charset="-128"/>
                <a:ea typeface="UD デジタル 教科書体 NP-R" panose="02020400000000000000" pitchFamily="18" charset="-128"/>
              </a:rPr>
              <a:t>CREDO</a:t>
            </a:r>
            <a:r>
              <a:rPr lang="ja-JP" altLang="en-US" sz="2000" dirty="0">
                <a:latin typeface="UD デジタル 教科書体 NP-R" panose="02020400000000000000" pitchFamily="18" charset="-128"/>
                <a:ea typeface="UD デジタル 教科書体 NP-R" panose="02020400000000000000" pitchFamily="18" charset="-128"/>
              </a:rPr>
              <a:t>（クレド）の４つによって構成します。</a:t>
            </a:r>
          </a:p>
        </p:txBody>
      </p:sp>
      <p:sp>
        <p:nvSpPr>
          <p:cNvPr id="24" name="テキスト ボックス 23"/>
          <p:cNvSpPr txBox="1"/>
          <p:nvPr/>
        </p:nvSpPr>
        <p:spPr>
          <a:xfrm>
            <a:off x="11353800" y="258400"/>
            <a:ext cx="482138" cy="369332"/>
          </a:xfrm>
          <a:prstGeom prst="rect">
            <a:avLst/>
          </a:prstGeom>
          <a:noFill/>
        </p:spPr>
        <p:txBody>
          <a:bodyPr wrap="square" rtlCol="0">
            <a:spAutoFit/>
          </a:bodyPr>
          <a:lstStyle/>
          <a:p>
            <a:pPr algn="ctr"/>
            <a:r>
              <a:rPr kumimoji="1" lang="en-US" altLang="ja-JP" dirty="0"/>
              <a:t>3</a:t>
            </a:r>
          </a:p>
        </p:txBody>
      </p:sp>
      <p:pic>
        <p:nvPicPr>
          <p:cNvPr id="25" name="図 24"/>
          <p:cNvPicPr>
            <a:picLocks noChangeAspect="1"/>
          </p:cNvPicPr>
          <p:nvPr/>
        </p:nvPicPr>
        <p:blipFill>
          <a:blip r:embed="rId7"/>
          <a:stretch>
            <a:fillRect/>
          </a:stretch>
        </p:blipFill>
        <p:spPr>
          <a:xfrm>
            <a:off x="0" y="6581731"/>
            <a:ext cx="12192000" cy="314369"/>
          </a:xfrm>
          <a:prstGeom prst="rect">
            <a:avLst/>
          </a:prstGeom>
        </p:spPr>
      </p:pic>
      <p:sp>
        <p:nvSpPr>
          <p:cNvPr id="26" name="角丸四角形 25">
            <a:extLst>
              <a:ext uri="{FF2B5EF4-FFF2-40B4-BE49-F238E27FC236}">
                <a16:creationId xmlns:a16="http://schemas.microsoft.com/office/drawing/2014/main" id="{5632783C-523E-485C-B66F-97059CA45797}"/>
              </a:ext>
            </a:extLst>
          </p:cNvPr>
          <p:cNvSpPr/>
          <p:nvPr/>
        </p:nvSpPr>
        <p:spPr>
          <a:xfrm>
            <a:off x="1412524" y="6165703"/>
            <a:ext cx="9672155" cy="349346"/>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300" dirty="0" smtClean="0">
                <a:latin typeface="UD デジタル 教科書体 NK-R" panose="02020400000000000000" pitchFamily="18" charset="-128"/>
                <a:ea typeface="UD デジタル 教科書体 NK-R" panose="02020400000000000000" pitchFamily="18" charset="-128"/>
              </a:rPr>
              <a:t>※CREDO</a:t>
            </a:r>
            <a:r>
              <a:rPr lang="ja-JP" altLang="en-US" sz="1300" dirty="0" smtClean="0">
                <a:latin typeface="UD デジタル 教科書体 NK-R" panose="02020400000000000000" pitchFamily="18" charset="-128"/>
                <a:ea typeface="UD デジタル 教科書体 NK-R" panose="02020400000000000000" pitchFamily="18" charset="-128"/>
              </a:rPr>
              <a:t>（クレド）とは、ラテン語で「志」や「信条」を意味する言葉で、企業全体の従業員が心がけるべき信条や行動指針を指します。</a:t>
            </a:r>
            <a:endParaRPr kumimoji="1" lang="en-US" altLang="ja-JP" sz="1300" dirty="0">
              <a:solidFill>
                <a:prstClr val="black"/>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14709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41192" y="1598790"/>
            <a:ext cx="10541747" cy="4031873"/>
          </a:xfrm>
          <a:prstGeom prst="rect">
            <a:avLst/>
          </a:prstGeom>
          <a:noFill/>
        </p:spPr>
        <p:txBody>
          <a:bodyPr wrap="square" rtlCol="0">
            <a:spAutoFit/>
          </a:bodyPr>
          <a:lstStyle/>
          <a:p>
            <a:r>
              <a:rPr lang="ja-JP" altLang="en-US" sz="2000" dirty="0" smtClean="0">
                <a:latin typeface="UD デジタル 教科書体 NK-R" panose="02020400000000000000" pitchFamily="18" charset="-128"/>
                <a:ea typeface="UD デジタル 教科書体 NK-R" panose="02020400000000000000" pitchFamily="18" charset="-128"/>
              </a:rPr>
              <a:t>  冒頭</a:t>
            </a:r>
            <a:r>
              <a:rPr lang="ja-JP" altLang="en-US" sz="2000" dirty="0">
                <a:latin typeface="UD デジタル 教科書体 NK-R" panose="02020400000000000000" pitchFamily="18" charset="-128"/>
                <a:ea typeface="UD デジタル 教科書体 NK-R" panose="02020400000000000000" pitchFamily="18" charset="-128"/>
              </a:rPr>
              <a:t>で述べた認識のもと、大阪市は</a:t>
            </a:r>
            <a:r>
              <a:rPr lang="ja-JP" altLang="en-US" sz="2000" dirty="0" smtClean="0">
                <a:latin typeface="UD デジタル 教科書体 NK-R" panose="02020400000000000000" pitchFamily="18" charset="-128"/>
                <a:ea typeface="UD デジタル 教科書体 NK-R" panose="02020400000000000000" pitchFamily="18" charset="-128"/>
              </a:rPr>
              <a:t>、東西二極の一極として、</a:t>
            </a:r>
            <a:r>
              <a:rPr lang="ja-JP" altLang="en-US" sz="2000" dirty="0">
                <a:latin typeface="UD デジタル 教科書体 NK-R" panose="02020400000000000000" pitchFamily="18" charset="-128"/>
                <a:ea typeface="UD デジタル 教科書体 NK-R" panose="02020400000000000000" pitchFamily="18" charset="-128"/>
              </a:rPr>
              <a:t>西日本の経済・文化・交通の中心地と</a:t>
            </a:r>
            <a:r>
              <a:rPr lang="ja-JP" altLang="en-US" sz="2000" dirty="0" smtClean="0">
                <a:latin typeface="UD デジタル 教科書体 NK-R" panose="02020400000000000000" pitchFamily="18" charset="-128"/>
                <a:ea typeface="UD デジタル 教科書体 NK-R" panose="02020400000000000000" pitchFamily="18" charset="-128"/>
              </a:rPr>
              <a:t>いうポテンシャルや、自由闊達で進取の気質を活かし、</a:t>
            </a:r>
            <a:r>
              <a:rPr lang="ja-JP" altLang="en-US" sz="2000" dirty="0">
                <a:latin typeface="UD デジタル 教科書体 NK-R" panose="02020400000000000000" pitchFamily="18" charset="-128"/>
                <a:ea typeface="UD デジタル 教科書体 NK-R" panose="02020400000000000000" pitchFamily="18" charset="-128"/>
              </a:rPr>
              <a:t>　　　　　　　　　　　　　　　　</a:t>
            </a:r>
          </a:p>
          <a:p>
            <a:endParaRPr lang="ja-JP" altLang="en-US" sz="5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すなわち　、</a:t>
            </a:r>
            <a:endParaRPr lang="en-US" altLang="ja-JP" dirty="0">
              <a:latin typeface="UD デジタル 教科書体 NK-R" panose="02020400000000000000" pitchFamily="18" charset="-128"/>
              <a:ea typeface="UD デジタル 教科書体 NK-R" panose="02020400000000000000" pitchFamily="18" charset="-128"/>
            </a:endParaRPr>
          </a:p>
          <a:p>
            <a:endParaRPr lang="en-US" altLang="ja-JP" sz="66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ことにより</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4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を実現します。</a:t>
            </a:r>
          </a:p>
        </p:txBody>
      </p:sp>
      <p:sp>
        <p:nvSpPr>
          <p:cNvPr id="9" name="コンテンツ プレースホルダー 2">
            <a:extLst>
              <a:ext uri="{FF2B5EF4-FFF2-40B4-BE49-F238E27FC236}">
                <a16:creationId xmlns:a16="http://schemas.microsoft.com/office/drawing/2014/main" id="{58EA1664-AEEC-4453-8FEC-B5FFD982FB3E}"/>
              </a:ext>
            </a:extLst>
          </p:cNvPr>
          <p:cNvSpPr>
            <a:spLocks noGrp="1"/>
          </p:cNvSpPr>
          <p:nvPr>
            <p:ph idx="1"/>
          </p:nvPr>
        </p:nvSpPr>
        <p:spPr>
          <a:xfrm>
            <a:off x="941192" y="5556388"/>
            <a:ext cx="10770236" cy="348076"/>
          </a:xfrm>
        </p:spPr>
        <p:txBody>
          <a:bodyPr>
            <a:normAutofit lnSpcReduction="10000"/>
          </a:bodyPr>
          <a:lstStyle/>
          <a:p>
            <a:pPr marL="0" indent="0">
              <a:buNone/>
            </a:pPr>
            <a:r>
              <a:rPr lang="ja-JP" altLang="en-US" sz="2000" dirty="0">
                <a:latin typeface="UD デジタル 教科書体 NK-R" panose="02020400000000000000" pitchFamily="18" charset="-128"/>
                <a:ea typeface="UD デジタル 教科書体 NK-R" panose="02020400000000000000" pitchFamily="18" charset="-128"/>
              </a:rPr>
              <a:t>これが、大阪市の</a:t>
            </a:r>
            <a:r>
              <a:rPr lang="en-US" altLang="ja-JP" sz="2000" dirty="0">
                <a:latin typeface="UD デジタル 教科書体 NK-R" panose="02020400000000000000" pitchFamily="18" charset="-128"/>
                <a:ea typeface="UD デジタル 教科書体 NK-R" panose="02020400000000000000" pitchFamily="18" charset="-128"/>
              </a:rPr>
              <a:t>DX</a:t>
            </a:r>
            <a:r>
              <a:rPr lang="ja-JP" altLang="en-US" sz="2000" dirty="0">
                <a:latin typeface="UD デジタル 教科書体 NK-R" panose="02020400000000000000" pitchFamily="18" charset="-128"/>
                <a:ea typeface="UD デジタル 教科書体 NK-R" panose="02020400000000000000" pitchFamily="18" charset="-128"/>
              </a:rPr>
              <a:t>（デジタルトランスフォーメーション）であり、 私たちの使命です。</a:t>
            </a:r>
          </a:p>
        </p:txBody>
      </p:sp>
      <p:sp>
        <p:nvSpPr>
          <p:cNvPr id="11" name="角丸四角形 10">
            <a:extLst>
              <a:ext uri="{FF2B5EF4-FFF2-40B4-BE49-F238E27FC236}">
                <a16:creationId xmlns:a16="http://schemas.microsoft.com/office/drawing/2014/main" id="{5632783C-523E-485C-B66F-97059CA45797}"/>
              </a:ext>
            </a:extLst>
          </p:cNvPr>
          <p:cNvSpPr/>
          <p:nvPr/>
        </p:nvSpPr>
        <p:spPr>
          <a:xfrm>
            <a:off x="1268585" y="5950513"/>
            <a:ext cx="9672155" cy="564536"/>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上記の「まち」とは、市民</a:t>
            </a:r>
            <a:r>
              <a:rPr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等にとっての社会経済活動の場となる街や地域、行政が市民等に直接的に提供するサービスや行政内部の仕事、行政と市民生活やビジネス等に関係する事業者等</a:t>
            </a:r>
            <a:r>
              <a:rPr lang="ja-JP" altLang="en-US" sz="1300" dirty="0">
                <a:latin typeface="UD デジタル 教科書体 NK-R" panose="02020400000000000000" pitchFamily="18" charset="-128"/>
                <a:ea typeface="UD デジタル 教科書体 NK-R" panose="02020400000000000000" pitchFamily="18" charset="-128"/>
              </a:rPr>
              <a:t>が協働・連携し、市民等に向けて公益的に提供するサービスの総称としています。</a:t>
            </a:r>
            <a:endParaRPr kumimoji="1" lang="en-US" altLang="ja-JP" sz="13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 name="角丸四角形 2"/>
          <p:cNvSpPr/>
          <p:nvPr/>
        </p:nvSpPr>
        <p:spPr>
          <a:xfrm>
            <a:off x="2242877" y="4676520"/>
            <a:ext cx="8172139" cy="493725"/>
          </a:xfrm>
          <a:prstGeom prst="roundRect">
            <a:avLst/>
          </a:prstGeom>
          <a:pattFill prst="dashHorz">
            <a:fgClr>
              <a:schemeClr val="bg1">
                <a:lumMod val="85000"/>
              </a:schemeClr>
            </a:fgClr>
            <a:bgClr>
              <a:schemeClr val="bg1"/>
            </a:bgClr>
          </a:patt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一人ひとりの多様な幸せ（</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Well-being</a:t>
            </a: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）を実感できる都市への発展</a:t>
            </a:r>
            <a:endParaRPr kumimoji="1" lang="ja-JP" altLang="en-US" sz="20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タイトル 1">
            <a:extLst>
              <a:ext uri="{FF2B5EF4-FFF2-40B4-BE49-F238E27FC236}">
                <a16:creationId xmlns:a16="http://schemas.microsoft.com/office/drawing/2014/main" id="{9CB725C6-040F-4D83-AA4A-D0E8184CAC0E}"/>
              </a:ext>
            </a:extLst>
          </p:cNvPr>
          <p:cNvSpPr txBox="1">
            <a:spLocks/>
          </p:cNvSpPr>
          <p:nvPr/>
        </p:nvSpPr>
        <p:spPr>
          <a:xfrm>
            <a:off x="2823974" y="2318445"/>
            <a:ext cx="6524800" cy="715215"/>
          </a:xfrm>
          <a:prstGeom prst="rect">
            <a:avLst/>
          </a:prstGeom>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4200" b="1" dirty="0" smtClean="0">
                <a:solidFill>
                  <a:srgbClr val="008040"/>
                </a:solidFill>
                <a:latin typeface="UD デジタル 教科書体 NP-R" panose="02020400000000000000" pitchFamily="18" charset="-128"/>
                <a:ea typeface="UD デジタル 教科書体 NP-R" panose="02020400000000000000" pitchFamily="18" charset="-128"/>
                <a:cs typeface="Arial" panose="020B0604020202020204" pitchFamily="34" charset="0"/>
              </a:rPr>
              <a:t>Re-Design</a:t>
            </a:r>
            <a:r>
              <a:rPr lang="ja-JP" altLang="en-US" sz="4200" b="1" dirty="0">
                <a:solidFill>
                  <a:srgbClr val="008040"/>
                </a:solidFill>
                <a:latin typeface="UD デジタル 教科書体 NP-R" panose="02020400000000000000" pitchFamily="18" charset="-128"/>
                <a:ea typeface="UD デジタル 教科書体 NP-R" panose="02020400000000000000" pitchFamily="18" charset="-128"/>
                <a:cs typeface="Arial" panose="020B0604020202020204" pitchFamily="34" charset="0"/>
              </a:rPr>
              <a:t>おおさか</a:t>
            </a:r>
            <a:endParaRPr lang="ja-JP" altLang="en-US" sz="4200" dirty="0">
              <a:latin typeface="UD デジタル 教科書体 NP-R" panose="02020400000000000000" pitchFamily="18" charset="-128"/>
              <a:ea typeface="UD デジタル 教科書体 NP-R" panose="02020400000000000000" pitchFamily="18" charset="-128"/>
            </a:endParaRPr>
          </a:p>
        </p:txBody>
      </p:sp>
      <p:pic>
        <p:nvPicPr>
          <p:cNvPr id="14" name="図 13"/>
          <p:cNvPicPr>
            <a:picLocks noChangeAspect="1"/>
          </p:cNvPicPr>
          <p:nvPr/>
        </p:nvPicPr>
        <p:blipFill>
          <a:blip r:embed="rId2"/>
          <a:stretch>
            <a:fillRect/>
          </a:stretch>
        </p:blipFill>
        <p:spPr>
          <a:xfrm>
            <a:off x="716358" y="360000"/>
            <a:ext cx="1422986" cy="1164538"/>
          </a:xfrm>
          <a:prstGeom prst="rect">
            <a:avLst/>
          </a:prstGeom>
        </p:spPr>
      </p:pic>
      <p:sp>
        <p:nvSpPr>
          <p:cNvPr id="15" name="タイトル 1"/>
          <p:cNvSpPr>
            <a:spLocks noGrp="1"/>
          </p:cNvSpPr>
          <p:nvPr>
            <p:ph type="title"/>
          </p:nvPr>
        </p:nvSpPr>
        <p:spPr>
          <a:xfrm>
            <a:off x="1872762" y="360000"/>
            <a:ext cx="9481038" cy="1325563"/>
          </a:xfrm>
          <a:effectLst>
            <a:outerShdw blurRad="50800" dist="38100" dir="2700000" algn="tl" rotWithShape="0">
              <a:prstClr val="black">
                <a:alpha val="40000"/>
              </a:prstClr>
            </a:outerShdw>
          </a:effectLst>
        </p:spPr>
        <p:txBody>
          <a:bodyPr>
            <a:normAutofit/>
          </a:bodyPr>
          <a:lstStyle/>
          <a:p>
            <a:pPr marL="92075" indent="-92075"/>
            <a:r>
              <a:rPr lang="en-US" altLang="ja-JP" sz="48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MISSION</a:t>
            </a:r>
            <a:r>
              <a:rPr lang="ja-JP" altLang="en-US" sz="3000"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（本市の使命）</a:t>
            </a:r>
            <a:endParaRPr lang="en-US" altLang="ja-JP" sz="3000" dirty="0">
              <a:latin typeface="UD デジタル 教科書体 NP-R" panose="02020400000000000000" pitchFamily="18" charset="-128"/>
              <a:ea typeface="UD デジタル 教科書体 NP-R" panose="02020400000000000000" pitchFamily="18" charset="-128"/>
              <a:cs typeface="Arial" panose="020B0604020202020204" pitchFamily="34" charset="0"/>
            </a:endParaRPr>
          </a:p>
        </p:txBody>
      </p:sp>
      <p:sp>
        <p:nvSpPr>
          <p:cNvPr id="10" name="角丸四角形 9"/>
          <p:cNvSpPr/>
          <p:nvPr/>
        </p:nvSpPr>
        <p:spPr>
          <a:xfrm>
            <a:off x="2242877" y="3163692"/>
            <a:ext cx="8172139" cy="1092142"/>
          </a:xfrm>
          <a:prstGeom prst="roundRect">
            <a:avLst/>
          </a:prstGeom>
          <a:pattFill prst="dashHorz">
            <a:fgClr>
              <a:schemeClr val="bg1">
                <a:lumMod val="85000"/>
              </a:schemeClr>
            </a:fgClr>
            <a:bgClr>
              <a:schemeClr val="bg1"/>
            </a:bgClr>
          </a:patt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データやデジタル技術の活用を前提に、</a:t>
            </a:r>
            <a:endParaRPr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生活者目線や事業者視点から、「まち</a:t>
            </a:r>
            <a:r>
              <a:rPr lang="en-US" altLang="ja-JP" sz="2000" baseline="3000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2000" dirty="0">
                <a:solidFill>
                  <a:schemeClr val="tx1"/>
                </a:solidFill>
                <a:latin typeface="UD デジタル 教科書体 NP-R" panose="02020400000000000000" pitchFamily="18" charset="-128"/>
                <a:ea typeface="UD デジタル 教科書体 NP-R" panose="02020400000000000000" pitchFamily="18" charset="-128"/>
              </a:rPr>
              <a:t> </a:t>
            </a:r>
            <a:r>
              <a:rPr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」のあり方を再デザインし、</a:t>
            </a:r>
            <a:endParaRPr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tx1"/>
                </a:solidFill>
                <a:latin typeface="UD デジタル 教科書体 NP-R" panose="02020400000000000000" pitchFamily="18" charset="-128"/>
                <a:ea typeface="UD デジタル 教科書体 NP-R" panose="02020400000000000000" pitchFamily="18" charset="-128"/>
              </a:rPr>
              <a:t>社会環境の変化に的確に対応していく</a:t>
            </a:r>
            <a:endParaRPr lang="ja-JP" altLang="en-US" sz="20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19" name="下矢印 18"/>
          <p:cNvSpPr/>
          <p:nvPr/>
        </p:nvSpPr>
        <p:spPr>
          <a:xfrm>
            <a:off x="6261796" y="4328733"/>
            <a:ext cx="540327" cy="324196"/>
          </a:xfrm>
          <a:prstGeom prst="downArrow">
            <a:avLst/>
          </a:prstGeom>
          <a:solidFill>
            <a:schemeClr val="tx1">
              <a:lumMod val="65000"/>
              <a:lumOff val="3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ctr"/>
            <a:endParaRPr kumimoji="1" lang="ja-JP" altLang="en-US" sz="20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p:cNvSpPr txBox="1"/>
          <p:nvPr/>
        </p:nvSpPr>
        <p:spPr>
          <a:xfrm>
            <a:off x="11353800" y="258400"/>
            <a:ext cx="482138" cy="369332"/>
          </a:xfrm>
          <a:prstGeom prst="rect">
            <a:avLst/>
          </a:prstGeom>
          <a:noFill/>
        </p:spPr>
        <p:txBody>
          <a:bodyPr wrap="square" rtlCol="0">
            <a:spAutoFit/>
          </a:bodyPr>
          <a:lstStyle/>
          <a:p>
            <a:pPr algn="ctr"/>
            <a:r>
              <a:rPr kumimoji="1" lang="en-US" altLang="ja-JP" dirty="0"/>
              <a:t>4</a:t>
            </a:r>
          </a:p>
        </p:txBody>
      </p:sp>
      <p:pic>
        <p:nvPicPr>
          <p:cNvPr id="2" name="図 1"/>
          <p:cNvPicPr>
            <a:picLocks noChangeAspect="1"/>
          </p:cNvPicPr>
          <p:nvPr/>
        </p:nvPicPr>
        <p:blipFill>
          <a:blip r:embed="rId3"/>
          <a:stretch>
            <a:fillRect/>
          </a:stretch>
        </p:blipFill>
        <p:spPr>
          <a:xfrm>
            <a:off x="-52526" y="6570943"/>
            <a:ext cx="12269926" cy="304843"/>
          </a:xfrm>
          <a:prstGeom prst="rect">
            <a:avLst/>
          </a:prstGeom>
        </p:spPr>
      </p:pic>
    </p:spTree>
    <p:extLst>
      <p:ext uri="{BB962C8B-B14F-4D97-AF65-F5344CB8AC3E}">
        <p14:creationId xmlns:p14="http://schemas.microsoft.com/office/powerpoint/2010/main" val="4283739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図 28"/>
          <p:cNvPicPr>
            <a:picLocks noChangeAspect="1"/>
          </p:cNvPicPr>
          <p:nvPr/>
        </p:nvPicPr>
        <p:blipFill>
          <a:blip r:embed="rId2"/>
          <a:stretch>
            <a:fillRect/>
          </a:stretch>
        </p:blipFill>
        <p:spPr>
          <a:xfrm>
            <a:off x="4535023" y="1505345"/>
            <a:ext cx="4871480" cy="4237931"/>
          </a:xfrm>
          <a:prstGeom prst="rect">
            <a:avLst/>
          </a:prstGeom>
        </p:spPr>
      </p:pic>
      <p:sp>
        <p:nvSpPr>
          <p:cNvPr id="2" name="タイトル 1"/>
          <p:cNvSpPr>
            <a:spLocks noGrp="1"/>
          </p:cNvSpPr>
          <p:nvPr>
            <p:ph type="title"/>
          </p:nvPr>
        </p:nvSpPr>
        <p:spPr>
          <a:xfrm>
            <a:off x="1872000" y="360000"/>
            <a:ext cx="9482400" cy="1325563"/>
          </a:xfrm>
          <a:effectLst>
            <a:outerShdw blurRad="50800" dist="38100" dir="2700000" algn="tl" rotWithShape="0">
              <a:prstClr val="black">
                <a:alpha val="40000"/>
              </a:prstClr>
            </a:outerShdw>
          </a:effectLst>
        </p:spPr>
        <p:txBody>
          <a:bodyPr>
            <a:noAutofit/>
          </a:bodyPr>
          <a:lstStyle/>
          <a:p>
            <a:pPr marL="92075" indent="-92075"/>
            <a:r>
              <a:rPr lang="en-US" altLang="ja-JP"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VISION</a:t>
            </a:r>
            <a:r>
              <a:rPr lang="ja-JP" altLang="en-US" sz="3600" dirty="0">
                <a:latin typeface="Arial" panose="020B0604020202020204" pitchFamily="34" charset="0"/>
                <a:ea typeface="游ゴシック" panose="020B0400000000000000" pitchFamily="50" charset="-128"/>
                <a:cs typeface="Arial" panose="020B0604020202020204" pitchFamily="34" charset="0"/>
              </a:rPr>
              <a:t> </a:t>
            </a:r>
            <a:r>
              <a:rPr lang="ja-JP" altLang="en-US" sz="2800"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（実現したい未来、めざす姿）</a:t>
            </a:r>
            <a:endParaRPr lang="en-US" altLang="ja-JP" sz="2800" dirty="0">
              <a:latin typeface="UD デジタル 教科書体 NP-R" panose="02020400000000000000" pitchFamily="18" charset="-128"/>
              <a:ea typeface="UD デジタル 教科書体 NP-R" panose="02020400000000000000" pitchFamily="18" charset="-128"/>
              <a:cs typeface="Arial" panose="020B0604020202020204" pitchFamily="34" charset="0"/>
            </a:endParaRPr>
          </a:p>
        </p:txBody>
      </p:sp>
      <p:sp>
        <p:nvSpPr>
          <p:cNvPr id="27" name="テキスト ボックス 3">
            <a:extLst>
              <a:ext uri="{FF2B5EF4-FFF2-40B4-BE49-F238E27FC236}">
                <a16:creationId xmlns:a16="http://schemas.microsoft.com/office/drawing/2014/main" id="{46F78282-AC42-489E-A637-9FE2EE7313D3}"/>
              </a:ext>
            </a:extLst>
          </p:cNvPr>
          <p:cNvSpPr txBox="1"/>
          <p:nvPr/>
        </p:nvSpPr>
        <p:spPr>
          <a:xfrm>
            <a:off x="1217022" y="1856011"/>
            <a:ext cx="4267205" cy="132343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000" dirty="0">
                <a:latin typeface="UD デジタル 教科書体 NP-R" panose="02020400000000000000" pitchFamily="18" charset="-128"/>
                <a:ea typeface="UD デジタル 教科書体 NP-R" panose="02020400000000000000" pitchFamily="18" charset="-128"/>
              </a:rPr>
              <a:t>　サービス、都市・まち、行政の</a:t>
            </a:r>
            <a:r>
              <a:rPr lang="en-US" altLang="ja-JP" sz="2000" dirty="0">
                <a:latin typeface="UD デジタル 教科書体 NP-R" panose="02020400000000000000" pitchFamily="18" charset="-128"/>
                <a:ea typeface="UD デジタル 教科書体 NP-R" panose="02020400000000000000" pitchFamily="18" charset="-128"/>
              </a:rPr>
              <a:t/>
            </a:r>
            <a:br>
              <a:rPr lang="en-US" altLang="ja-JP" sz="2000" dirty="0">
                <a:latin typeface="UD デジタル 教科書体 NP-R" panose="02020400000000000000" pitchFamily="18" charset="-128"/>
                <a:ea typeface="UD デジタル 教科書体 NP-R" panose="02020400000000000000" pitchFamily="18" charset="-128"/>
              </a:rPr>
            </a:br>
            <a:r>
              <a:rPr lang="ja-JP" altLang="en-US" sz="2000" dirty="0">
                <a:latin typeface="UD デジタル 教科書体 NP-R" panose="02020400000000000000" pitchFamily="18" charset="-128"/>
                <a:ea typeface="UD デジタル 教科書体 NP-R" panose="02020400000000000000" pitchFamily="18" charset="-128"/>
              </a:rPr>
              <a:t>３つの視点から</a:t>
            </a:r>
            <a:r>
              <a:rPr lang="en-US" altLang="ja-JP" sz="2000" dirty="0">
                <a:latin typeface="UD デジタル 教科書体 NP-R" panose="02020400000000000000" pitchFamily="18" charset="-128"/>
                <a:ea typeface="UD デジタル 教科書体 NP-R" panose="02020400000000000000" pitchFamily="18" charset="-128"/>
              </a:rPr>
              <a:t>DX</a:t>
            </a:r>
            <a:r>
              <a:rPr lang="ja-JP" altLang="en-US" sz="2000" dirty="0">
                <a:latin typeface="UD デジタル 教科書体 NP-R" panose="02020400000000000000" pitchFamily="18" charset="-128"/>
                <a:ea typeface="UD デジタル 教科書体 NP-R" panose="02020400000000000000" pitchFamily="18" charset="-128"/>
              </a:rPr>
              <a:t>に取り組み、</a:t>
            </a:r>
            <a:r>
              <a:rPr lang="en-US" altLang="ja-JP" sz="2000" dirty="0">
                <a:latin typeface="UD デジタル 教科書体 NP-R" panose="02020400000000000000" pitchFamily="18" charset="-128"/>
                <a:ea typeface="UD デジタル 教科書体 NP-R" panose="02020400000000000000" pitchFamily="18" charset="-128"/>
              </a:rPr>
              <a:t/>
            </a:r>
            <a:br>
              <a:rPr lang="en-US" altLang="ja-JP" sz="2000" dirty="0">
                <a:latin typeface="UD デジタル 教科書体 NP-R" panose="02020400000000000000" pitchFamily="18" charset="-128"/>
                <a:ea typeface="UD デジタル 教科書体 NP-R" panose="02020400000000000000" pitchFamily="18" charset="-128"/>
              </a:rPr>
            </a:br>
            <a:r>
              <a:rPr lang="ja-JP" altLang="en-US" sz="2000" b="1" dirty="0">
                <a:latin typeface="UD デジタル 教科書体 NP-R" panose="02020400000000000000" pitchFamily="18" charset="-128"/>
                <a:ea typeface="UD デジタル 教科書体 NP-R" panose="02020400000000000000" pitchFamily="18" charset="-128"/>
              </a:rPr>
              <a:t>市民の</a:t>
            </a:r>
            <a:r>
              <a:rPr lang="en-US" altLang="ja-JP" sz="2000" b="1" dirty="0" err="1">
                <a:latin typeface="UD デジタル 教科書体 NP-R" panose="02020400000000000000" pitchFamily="18" charset="-128"/>
                <a:ea typeface="UD デジタル 教科書体 NP-R" panose="02020400000000000000" pitchFamily="18" charset="-128"/>
              </a:rPr>
              <a:t>QoL</a:t>
            </a:r>
            <a:r>
              <a:rPr lang="ja-JP" altLang="en-US" sz="2000" b="1" dirty="0">
                <a:latin typeface="UD デジタル 教科書体 NP-R" panose="02020400000000000000" pitchFamily="18" charset="-128"/>
                <a:ea typeface="UD デジタル 教科書体 NP-R" panose="02020400000000000000" pitchFamily="18" charset="-128"/>
              </a:rPr>
              <a:t>（生活の質）の向上</a:t>
            </a:r>
            <a:r>
              <a:rPr lang="ja-JP" altLang="en-US" sz="2000" dirty="0">
                <a:latin typeface="UD デジタル 教科書体 NP-R" panose="02020400000000000000" pitchFamily="18" charset="-128"/>
                <a:ea typeface="UD デジタル 教科書体 NP-R" panose="02020400000000000000" pitchFamily="18" charset="-128"/>
              </a:rPr>
              <a:t>と</a:t>
            </a:r>
            <a:r>
              <a:rPr lang="en-US" altLang="ja-JP" sz="2000" dirty="0">
                <a:latin typeface="UD デジタル 教科書体 NP-R" panose="02020400000000000000" pitchFamily="18" charset="-128"/>
                <a:ea typeface="UD デジタル 教科書体 NP-R" panose="02020400000000000000" pitchFamily="18" charset="-128"/>
              </a:rPr>
              <a:t/>
            </a:r>
            <a:br>
              <a:rPr lang="en-US" altLang="ja-JP" sz="2000" dirty="0">
                <a:latin typeface="UD デジタル 教科書体 NP-R" panose="02020400000000000000" pitchFamily="18" charset="-128"/>
                <a:ea typeface="UD デジタル 教科書体 NP-R" panose="02020400000000000000" pitchFamily="18" charset="-128"/>
              </a:rPr>
            </a:br>
            <a:r>
              <a:rPr lang="ja-JP" altLang="en-US" sz="2000" b="1" dirty="0">
                <a:latin typeface="UD デジタル 教科書体 NP-R" panose="02020400000000000000" pitchFamily="18" charset="-128"/>
                <a:ea typeface="UD デジタル 教科書体 NP-R" panose="02020400000000000000" pitchFamily="18" charset="-128"/>
              </a:rPr>
              <a:t>都市力の向上 </a:t>
            </a:r>
            <a:r>
              <a:rPr lang="ja-JP" altLang="en-US" sz="2000" dirty="0">
                <a:latin typeface="UD デジタル 教科書体 NP-R" panose="02020400000000000000" pitchFamily="18" charset="-128"/>
                <a:ea typeface="UD デジタル 教科書体 NP-R" panose="02020400000000000000" pitchFamily="18" charset="-128"/>
              </a:rPr>
              <a:t>をめざします。</a:t>
            </a:r>
            <a:endParaRPr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36" name="角丸四角形 35">
            <a:extLst>
              <a:ext uri="{FF2B5EF4-FFF2-40B4-BE49-F238E27FC236}">
                <a16:creationId xmlns:a16="http://schemas.microsoft.com/office/drawing/2014/main" id="{AB1BE911-5B2F-47D8-B783-602F3865D2AC}"/>
              </a:ext>
            </a:extLst>
          </p:cNvPr>
          <p:cNvSpPr/>
          <p:nvPr/>
        </p:nvSpPr>
        <p:spPr>
          <a:xfrm>
            <a:off x="8316916" y="2139026"/>
            <a:ext cx="2803401" cy="770348"/>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生活者目線・事業者</a:t>
            </a:r>
            <a:r>
              <a:rPr lang="ja-JP" altLang="en-US" sz="1600" dirty="0">
                <a:latin typeface="UD デジタル 教科書体 NP-R" panose="02020400000000000000" pitchFamily="18" charset="-128"/>
                <a:ea typeface="UD デジタル 教科書体 NP-R" panose="02020400000000000000" pitchFamily="18" charset="-128"/>
              </a:rPr>
              <a:t>視点で</a:t>
            </a:r>
            <a:r>
              <a:rPr lang="en-US" altLang="ja-JP" sz="1600" dirty="0">
                <a:latin typeface="UD デジタル 教科書体 NP-R" panose="02020400000000000000" pitchFamily="18" charset="-128"/>
                <a:ea typeface="UD デジタル 教科書体 NP-R" panose="02020400000000000000" pitchFamily="18" charset="-128"/>
              </a:rPr>
              <a:t/>
            </a:r>
            <a:br>
              <a:rPr lang="en-US" altLang="ja-JP" sz="1600" dirty="0">
                <a:latin typeface="UD デジタル 教科書体 NP-R" panose="02020400000000000000" pitchFamily="18" charset="-128"/>
                <a:ea typeface="UD デジタル 教科書体 NP-R" panose="02020400000000000000" pitchFamily="18" charset="-128"/>
              </a:rPr>
            </a:br>
            <a:r>
              <a:rPr lang="ja-JP" altLang="en-US" sz="1600" dirty="0">
                <a:latin typeface="UD デジタル 教科書体 NP-R" panose="02020400000000000000" pitchFamily="18" charset="-128"/>
                <a:ea typeface="UD デジタル 教科書体 NP-R" panose="02020400000000000000" pitchFamily="18" charset="-128"/>
              </a:rPr>
              <a:t>デザインされた便利・快適なサービスをスピーディに提供</a:t>
            </a:r>
            <a:endParaRPr kumimoji="1"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40" name="角丸四角形 39">
            <a:extLst>
              <a:ext uri="{FF2B5EF4-FFF2-40B4-BE49-F238E27FC236}">
                <a16:creationId xmlns:a16="http://schemas.microsoft.com/office/drawing/2014/main" id="{92A879B0-A21E-41C4-AAB3-981C1B959A70}"/>
              </a:ext>
            </a:extLst>
          </p:cNvPr>
          <p:cNvSpPr/>
          <p:nvPr/>
        </p:nvSpPr>
        <p:spPr>
          <a:xfrm>
            <a:off x="8950623" y="4240125"/>
            <a:ext cx="2889289" cy="442500"/>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600" dirty="0">
                <a:latin typeface="UD デジタル 教科書体 NP-R" panose="02020400000000000000" pitchFamily="18" charset="-128"/>
                <a:ea typeface="UD デジタル 教科書体 NP-R" panose="02020400000000000000" pitchFamily="18" charset="-128"/>
              </a:rPr>
              <a:t>効率的かつ質の高い</a:t>
            </a:r>
            <a:r>
              <a:rPr lang="en-US" altLang="ja-JP" sz="1600" dirty="0">
                <a:latin typeface="UD デジタル 教科書体 NP-R" panose="02020400000000000000" pitchFamily="18" charset="-128"/>
                <a:ea typeface="UD デジタル 教科書体 NP-R" panose="02020400000000000000" pitchFamily="18" charset="-128"/>
              </a:rPr>
              <a:t/>
            </a:r>
            <a:br>
              <a:rPr lang="en-US" altLang="ja-JP" sz="1600" dirty="0">
                <a:latin typeface="UD デジタル 教科書体 NP-R" panose="02020400000000000000" pitchFamily="18" charset="-128"/>
                <a:ea typeface="UD デジタル 教科書体 NP-R" panose="02020400000000000000" pitchFamily="18" charset="-128"/>
              </a:rPr>
            </a:br>
            <a:r>
              <a:rPr lang="ja-JP" altLang="en-US" sz="1600" dirty="0">
                <a:latin typeface="UD デジタル 教科書体 NP-R" panose="02020400000000000000" pitchFamily="18" charset="-128"/>
                <a:ea typeface="UD デジタル 教科書体 NP-R" panose="02020400000000000000" pitchFamily="18" charset="-128"/>
              </a:rPr>
              <a:t>組織・業務運営</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41" name="角丸四角形 40">
            <a:extLst>
              <a:ext uri="{FF2B5EF4-FFF2-40B4-BE49-F238E27FC236}">
                <a16:creationId xmlns:a16="http://schemas.microsoft.com/office/drawing/2014/main" id="{5632783C-523E-485C-B66F-97059CA45797}"/>
              </a:ext>
            </a:extLst>
          </p:cNvPr>
          <p:cNvSpPr/>
          <p:nvPr/>
        </p:nvSpPr>
        <p:spPr>
          <a:xfrm>
            <a:off x="1653806" y="4240125"/>
            <a:ext cx="3033653" cy="481752"/>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600" dirty="0">
                <a:latin typeface="UD デジタル 教科書体 NP-R" panose="02020400000000000000" pitchFamily="18" charset="-128"/>
                <a:ea typeface="UD デジタル 教科書体 NP-R" panose="02020400000000000000" pitchFamily="18" charset="-128"/>
              </a:rPr>
              <a:t>便利・安心・安全に暮らせる</a:t>
            </a:r>
            <a:r>
              <a:rPr lang="en-US" altLang="ja-JP" sz="1600" dirty="0">
                <a:latin typeface="UD デジタル 教科書体 NP-R" panose="02020400000000000000" pitchFamily="18" charset="-128"/>
                <a:ea typeface="UD デジタル 教科書体 NP-R" panose="02020400000000000000" pitchFamily="18" charset="-128"/>
              </a:rPr>
              <a:t/>
            </a:r>
            <a:br>
              <a:rPr lang="en-US" altLang="ja-JP" sz="1600" dirty="0">
                <a:latin typeface="UD デジタル 教科書体 NP-R" panose="02020400000000000000" pitchFamily="18" charset="-128"/>
                <a:ea typeface="UD デジタル 教科書体 NP-R" panose="02020400000000000000" pitchFamily="18" charset="-128"/>
              </a:rPr>
            </a:br>
            <a:r>
              <a:rPr lang="ja-JP" altLang="en-US" sz="1600" dirty="0">
                <a:latin typeface="UD デジタル 教科書体 NP-R" panose="02020400000000000000" pitchFamily="18" charset="-128"/>
                <a:ea typeface="UD デジタル 教科書体 NP-R" panose="02020400000000000000" pitchFamily="18" charset="-128"/>
              </a:rPr>
              <a:t>魅力・活力のあるまちを実現</a:t>
            </a:r>
            <a:endParaRPr kumimoji="1" lang="en-US" altLang="ja-JP" sz="1600"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30" name="角丸四角形 29">
            <a:extLst>
              <a:ext uri="{FF2B5EF4-FFF2-40B4-BE49-F238E27FC236}">
                <a16:creationId xmlns:a16="http://schemas.microsoft.com/office/drawing/2014/main" id="{5632783C-523E-485C-B66F-97059CA45797}"/>
              </a:ext>
            </a:extLst>
          </p:cNvPr>
          <p:cNvSpPr/>
          <p:nvPr/>
        </p:nvSpPr>
        <p:spPr>
          <a:xfrm>
            <a:off x="820777" y="5892026"/>
            <a:ext cx="10748923" cy="602142"/>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endParaRPr kumimoji="1" lang="en-US" altLang="ja-JP" sz="1400" dirty="0">
              <a:solidFill>
                <a:prstClr val="black"/>
              </a:solidFill>
              <a:latin typeface="游ゴシック" panose="020B0400000000000000" pitchFamily="50" charset="-128"/>
              <a:ea typeface="游ゴシック" panose="020B0400000000000000" pitchFamily="50" charset="-128"/>
            </a:endParaRPr>
          </a:p>
        </p:txBody>
      </p:sp>
      <p:sp>
        <p:nvSpPr>
          <p:cNvPr id="9" name="角丸四角形 8"/>
          <p:cNvSpPr/>
          <p:nvPr/>
        </p:nvSpPr>
        <p:spPr>
          <a:xfrm>
            <a:off x="1354666" y="5889337"/>
            <a:ext cx="9765651" cy="439122"/>
          </a:xfrm>
          <a:prstGeom prst="round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　</a:t>
            </a:r>
            <a:r>
              <a:rPr lang="ja-JP" altLang="en-US" sz="1300" dirty="0">
                <a:solidFill>
                  <a:prstClr val="black"/>
                </a:solidFill>
                <a:latin typeface="UD デジタル 教科書体 NP-R" panose="02020400000000000000" pitchFamily="18" charset="-128"/>
                <a:ea typeface="UD デジタル 教科書体 NP-R" panose="02020400000000000000" pitchFamily="18" charset="-128"/>
              </a:rPr>
              <a:t>「大阪市</a:t>
            </a:r>
            <a:r>
              <a:rPr lang="en-US" altLang="ja-JP" sz="1300" dirty="0">
                <a:solidFill>
                  <a:prstClr val="black"/>
                </a:solidFill>
                <a:latin typeface="UD デジタル 教科書体 NP-R" panose="02020400000000000000" pitchFamily="18" charset="-128"/>
                <a:ea typeface="UD デジタル 教科書体 NP-R" panose="02020400000000000000" pitchFamily="18" charset="-128"/>
              </a:rPr>
              <a:t>DX</a:t>
            </a:r>
            <a:r>
              <a:rPr lang="ja-JP" altLang="en-US" sz="1300" dirty="0">
                <a:solidFill>
                  <a:prstClr val="black"/>
                </a:solidFill>
                <a:latin typeface="UD デジタル 教科書体 NP-R" panose="02020400000000000000" pitchFamily="18" charset="-128"/>
                <a:ea typeface="UD デジタル 教科書体 NP-R" panose="02020400000000000000" pitchFamily="18" charset="-128"/>
              </a:rPr>
              <a:t>戦略の基本的な考え方」は、</a:t>
            </a:r>
            <a:r>
              <a:rPr lang="en-US" altLang="ja-JP" sz="1300" dirty="0">
                <a:solidFill>
                  <a:prstClr val="black"/>
                </a:solidFill>
                <a:latin typeface="UD デジタル 教科書体 NP-R" panose="02020400000000000000" pitchFamily="18" charset="-128"/>
                <a:ea typeface="UD デジタル 教科書体 NP-R" panose="02020400000000000000" pitchFamily="18" charset="-128"/>
              </a:rPr>
              <a:t>SDGs</a:t>
            </a:r>
            <a:r>
              <a:rPr lang="ja-JP" altLang="en-US" sz="1300" dirty="0">
                <a:solidFill>
                  <a:prstClr val="black"/>
                </a:solidFill>
                <a:latin typeface="UD デジタル 教科書体 NP-R" panose="02020400000000000000" pitchFamily="18" charset="-128"/>
                <a:ea typeface="UD デジタル 教科書体 NP-R" panose="02020400000000000000" pitchFamily="18" charset="-128"/>
              </a:rPr>
              <a:t>（持続可能な開発目標）の理念にも通ずるものです。</a:t>
            </a:r>
            <a:endParaRPr lang="en-US" altLang="ja-JP" sz="1300" dirty="0">
              <a:solidFill>
                <a:prstClr val="black"/>
              </a:solidFill>
              <a:latin typeface="UD デジタル 教科書体 NP-R" panose="02020400000000000000" pitchFamily="18" charset="-128"/>
              <a:ea typeface="UD デジタル 教科書体 NP-R" panose="02020400000000000000" pitchFamily="18" charset="-128"/>
            </a:endParaRPr>
          </a:p>
        </p:txBody>
      </p:sp>
      <p:pic>
        <p:nvPicPr>
          <p:cNvPr id="10" name="図 9"/>
          <p:cNvPicPr>
            <a:picLocks noChangeAspect="1"/>
          </p:cNvPicPr>
          <p:nvPr/>
        </p:nvPicPr>
        <p:blipFill>
          <a:blip r:embed="rId3"/>
          <a:stretch>
            <a:fillRect/>
          </a:stretch>
        </p:blipFill>
        <p:spPr>
          <a:xfrm>
            <a:off x="9183457" y="6010101"/>
            <a:ext cx="1653877" cy="230506"/>
          </a:xfrm>
          <a:prstGeom prst="rect">
            <a:avLst/>
          </a:prstGeom>
        </p:spPr>
      </p:pic>
      <p:pic>
        <p:nvPicPr>
          <p:cNvPr id="28" name="図 27"/>
          <p:cNvPicPr>
            <a:picLocks noChangeAspect="1"/>
          </p:cNvPicPr>
          <p:nvPr/>
        </p:nvPicPr>
        <p:blipFill>
          <a:blip r:embed="rId4"/>
          <a:stretch>
            <a:fillRect/>
          </a:stretch>
        </p:blipFill>
        <p:spPr>
          <a:xfrm>
            <a:off x="716400" y="360000"/>
            <a:ext cx="1422986" cy="1164538"/>
          </a:xfrm>
          <a:prstGeom prst="rect">
            <a:avLst/>
          </a:prstGeom>
        </p:spPr>
      </p:pic>
      <p:sp>
        <p:nvSpPr>
          <p:cNvPr id="13" name="テキスト ボックス 12"/>
          <p:cNvSpPr txBox="1"/>
          <p:nvPr/>
        </p:nvSpPr>
        <p:spPr>
          <a:xfrm>
            <a:off x="11353800" y="258400"/>
            <a:ext cx="482138" cy="369332"/>
          </a:xfrm>
          <a:prstGeom prst="rect">
            <a:avLst/>
          </a:prstGeom>
          <a:noFill/>
        </p:spPr>
        <p:txBody>
          <a:bodyPr wrap="square" rtlCol="0">
            <a:spAutoFit/>
          </a:bodyPr>
          <a:lstStyle/>
          <a:p>
            <a:pPr algn="ctr"/>
            <a:r>
              <a:rPr kumimoji="1" lang="en-US" altLang="ja-JP" dirty="0"/>
              <a:t>5</a:t>
            </a:r>
          </a:p>
        </p:txBody>
      </p:sp>
      <p:pic>
        <p:nvPicPr>
          <p:cNvPr id="3" name="図 2"/>
          <p:cNvPicPr>
            <a:picLocks noChangeAspect="1"/>
          </p:cNvPicPr>
          <p:nvPr/>
        </p:nvPicPr>
        <p:blipFill>
          <a:blip r:embed="rId5"/>
          <a:stretch>
            <a:fillRect/>
          </a:stretch>
        </p:blipFill>
        <p:spPr>
          <a:xfrm>
            <a:off x="-12700" y="6569034"/>
            <a:ext cx="12192000" cy="295316"/>
          </a:xfrm>
          <a:prstGeom prst="rect">
            <a:avLst/>
          </a:prstGeom>
        </p:spPr>
      </p:pic>
    </p:spTree>
    <p:extLst>
      <p:ext uri="{BB962C8B-B14F-4D97-AF65-F5344CB8AC3E}">
        <p14:creationId xmlns:p14="http://schemas.microsoft.com/office/powerpoint/2010/main" val="224808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2000" y="360000"/>
            <a:ext cx="9482400" cy="1325563"/>
          </a:xfrm>
          <a:effectLst>
            <a:outerShdw blurRad="50800" dist="38100" dir="2700000" algn="tl" rotWithShape="0">
              <a:prstClr val="black">
                <a:alpha val="40000"/>
              </a:prstClr>
            </a:outerShdw>
          </a:effectLst>
        </p:spPr>
        <p:txBody>
          <a:bodyPr>
            <a:normAutofit/>
          </a:bodyPr>
          <a:lstStyle/>
          <a:p>
            <a:pPr marL="92075" indent="-92075"/>
            <a:r>
              <a:rPr lang="en-US" altLang="ja-JP" sz="48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VALUE</a:t>
            </a:r>
            <a:r>
              <a:rPr lang="ja-JP" altLang="en-US" sz="2800"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（届けたい価値）</a:t>
            </a:r>
            <a:endParaRPr lang="en-US" altLang="ja-JP" sz="2800" dirty="0">
              <a:latin typeface="UD デジタル 教科書体 NP-R" panose="02020400000000000000" pitchFamily="18" charset="-128"/>
              <a:ea typeface="UD デジタル 教科書体 NP-R" panose="02020400000000000000" pitchFamily="18" charset="-128"/>
              <a:cs typeface="Arial" panose="020B0604020202020204" pitchFamily="34" charset="0"/>
            </a:endParaRPr>
          </a:p>
        </p:txBody>
      </p:sp>
      <p:sp>
        <p:nvSpPr>
          <p:cNvPr id="6" name="角丸四角形 5"/>
          <p:cNvSpPr/>
          <p:nvPr/>
        </p:nvSpPr>
        <p:spPr>
          <a:xfrm>
            <a:off x="720000" y="2011469"/>
            <a:ext cx="5256000" cy="1516656"/>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b="1" dirty="0" smtClean="0">
                <a:solidFill>
                  <a:schemeClr val="tx1"/>
                </a:solidFill>
                <a:latin typeface="UD デジタル 教科書体 NP-R" panose="02020400000000000000" pitchFamily="18" charset="-128"/>
                <a:ea typeface="UD デジタル 教科書体 NP-R" panose="02020400000000000000" pitchFamily="18" charset="-128"/>
              </a:rPr>
              <a:t>＃１</a:t>
            </a: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　サービスの</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Re-Design</a:t>
            </a:r>
          </a:p>
          <a:p>
            <a:pPr marL="285750" indent="-285750">
              <a:buFont typeface="Arial" panose="020B0604020202020204" pitchFamily="34" charset="0"/>
              <a:buChar char="•"/>
            </a:pP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行政サービス全体にわたって、デジタルを活用して、いつでも・簡単・便利・快適の視点を持って提供します。もちろんセキュリティ対策は万全に努めます。</a:t>
            </a:r>
            <a:endParaRPr lang="en-US" altLang="ja-JP" sz="16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1" name="角丸四角形 10"/>
          <p:cNvSpPr/>
          <p:nvPr/>
        </p:nvSpPr>
        <p:spPr>
          <a:xfrm>
            <a:off x="720000" y="3641625"/>
            <a:ext cx="5256000" cy="1296000"/>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fontAlgn="ctr"/>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＃２　あんしんの</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Re-Design</a:t>
            </a:r>
          </a:p>
          <a:p>
            <a:pPr marL="285750" indent="-285750" fontAlgn="ctr">
              <a:buFont typeface="Arial" panose="020B0604020202020204" pitchFamily="34" charset="0"/>
              <a:buChar char="•"/>
            </a:pP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デジタルを活用した災害対策やインフラ整備、また有事の際でも継続した行政運営を実現することによって、くらしの安全・安心を守ります。</a:t>
            </a:r>
          </a:p>
          <a:p>
            <a:pPr marL="285750" indent="-285750" fontAlgn="ctr">
              <a:buFont typeface="Arial" panose="020B0604020202020204" pitchFamily="34" charset="0"/>
              <a:buChar char="•"/>
            </a:pPr>
            <a:endParaRPr lang="en-US" altLang="ja-JP" sz="1600" dirty="0">
              <a:solidFill>
                <a:schemeClr val="tx1"/>
              </a:solidFill>
              <a:latin typeface="UD デジタル 教科書体 NP-R" panose="02020400000000000000" pitchFamily="18" charset="-128"/>
              <a:ea typeface="UD デジタル 教科書体 NP-R" panose="02020400000000000000" pitchFamily="18" charset="-128"/>
            </a:endParaRPr>
          </a:p>
          <a:p>
            <a:pPr fontAlgn="ctr"/>
            <a:endParaRPr lang="ja-JP" altLang="en-US" sz="160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fontAlgn="ctr">
              <a:buFont typeface="Arial" panose="020B0604020202020204" pitchFamily="34" charset="0"/>
              <a:buChar char="•"/>
            </a:pPr>
            <a:endParaRPr lang="ja-JP" altLang="en-US" sz="1600" dirty="0">
              <a:solidFill>
                <a:schemeClr val="tx1"/>
              </a:solidFill>
              <a:latin typeface="UD デジタル 教科書体 NP-R" panose="02020400000000000000" pitchFamily="18" charset="-128"/>
              <a:ea typeface="UD デジタル 教科書体 NP-R" panose="02020400000000000000" pitchFamily="18" charset="-128"/>
            </a:endParaRPr>
          </a:p>
          <a:p>
            <a:pPr fontAlgn="ctr"/>
            <a:endPar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2" name="角丸四角形 11"/>
          <p:cNvSpPr/>
          <p:nvPr/>
        </p:nvSpPr>
        <p:spPr>
          <a:xfrm>
            <a:off x="720000" y="5051125"/>
            <a:ext cx="5256000" cy="1449732"/>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＃３　つながりの</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Re-Design</a:t>
            </a:r>
          </a:p>
          <a:p>
            <a:pPr marL="285750" indent="-285750">
              <a:buFont typeface="Arial" panose="020B0604020202020204" pitchFamily="34" charset="0"/>
              <a:buChar char="•"/>
            </a:pP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すべてのステークホルダーがデジタルを通じて関わり合い、行政と市民、事業者等が一緒に課題解決に取り組める、新しいつながりを作ります。</a:t>
            </a:r>
            <a:endParaRPr lang="en-US" altLang="ja-JP" sz="16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20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4" name="角丸四角形 13"/>
          <p:cNvSpPr/>
          <p:nvPr/>
        </p:nvSpPr>
        <p:spPr>
          <a:xfrm>
            <a:off x="6192000" y="3641625"/>
            <a:ext cx="5400000" cy="1296000"/>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＃５　やさしさの</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Re-Design</a:t>
            </a:r>
          </a:p>
          <a:p>
            <a:pPr marL="285750" indent="-285750">
              <a:buFont typeface="Arial" panose="020B0604020202020204" pitchFamily="34" charset="0"/>
              <a:buChar char="•"/>
            </a:pP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デジタル利用の有無にかかわらず、誰もがデジタルの恩恵を受け、将来にわたって自分らしくいきいきと暮らし続けられるまちを作ります。</a:t>
            </a:r>
          </a:p>
        </p:txBody>
      </p:sp>
      <p:sp>
        <p:nvSpPr>
          <p:cNvPr id="15" name="角丸四角形 14"/>
          <p:cNvSpPr/>
          <p:nvPr/>
        </p:nvSpPr>
        <p:spPr>
          <a:xfrm>
            <a:off x="6192000" y="5051124"/>
            <a:ext cx="5400000" cy="1449733"/>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＃６　しごとの</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Re-Design</a:t>
            </a:r>
          </a:p>
          <a:p>
            <a:pPr marL="342900" indent="-342900">
              <a:buFont typeface="Arial" panose="020B0604020202020204" pitchFamily="34" charset="0"/>
              <a:buChar char="•"/>
            </a:pP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デジタル活用を前提とした業務プロセスの見直しやワークスタイルの変革、チャレンジを後押しする組織づくりで、徹底した業務効率化を進め生産性を高めます。</a:t>
            </a:r>
          </a:p>
        </p:txBody>
      </p:sp>
      <p:pic>
        <p:nvPicPr>
          <p:cNvPr id="10" name="図 9"/>
          <p:cNvPicPr>
            <a:picLocks noChangeAspect="1"/>
          </p:cNvPicPr>
          <p:nvPr/>
        </p:nvPicPr>
        <p:blipFill>
          <a:blip r:embed="rId2"/>
          <a:stretch>
            <a:fillRect/>
          </a:stretch>
        </p:blipFill>
        <p:spPr>
          <a:xfrm>
            <a:off x="716400" y="360000"/>
            <a:ext cx="1422987" cy="1158457"/>
          </a:xfrm>
          <a:prstGeom prst="rect">
            <a:avLst/>
          </a:prstGeom>
        </p:spPr>
      </p:pic>
      <p:sp>
        <p:nvSpPr>
          <p:cNvPr id="16" name="角丸四角形 15"/>
          <p:cNvSpPr/>
          <p:nvPr/>
        </p:nvSpPr>
        <p:spPr>
          <a:xfrm>
            <a:off x="6192000" y="2016125"/>
            <a:ext cx="5400000" cy="1512000"/>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＃４　にぎわいの</a:t>
            </a:r>
            <a:r>
              <a:rPr lang="en-US" altLang="ja-JP" sz="2000" b="1" dirty="0">
                <a:solidFill>
                  <a:schemeClr val="tx1"/>
                </a:solidFill>
                <a:latin typeface="UD デジタル 教科書体 NP-R" panose="02020400000000000000" pitchFamily="18" charset="-128"/>
                <a:ea typeface="UD デジタル 教科書体 NP-R" panose="02020400000000000000" pitchFamily="18" charset="-128"/>
              </a:rPr>
              <a:t>Re-Design</a:t>
            </a:r>
          </a:p>
          <a:p>
            <a:pPr marL="285750" indent="-285750">
              <a:buFont typeface="Arial" panose="020B0604020202020204" pitchFamily="34" charset="0"/>
              <a:buChar char="•"/>
            </a:pP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新たなテクノロジーの活用による人の交流、地域の活性化や、新技術の開発・受け入れやデータ活用の促進等による産業集積によって都市・まちのにぎわいを創出します。</a:t>
            </a:r>
          </a:p>
          <a:p>
            <a:endParaRPr lang="en-US" altLang="ja-JP" sz="16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16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16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p:cNvSpPr txBox="1"/>
          <p:nvPr/>
        </p:nvSpPr>
        <p:spPr>
          <a:xfrm>
            <a:off x="11353800" y="258400"/>
            <a:ext cx="482138" cy="369332"/>
          </a:xfrm>
          <a:prstGeom prst="rect">
            <a:avLst/>
          </a:prstGeom>
          <a:noFill/>
        </p:spPr>
        <p:txBody>
          <a:bodyPr wrap="square" rtlCol="0">
            <a:spAutoFit/>
          </a:bodyPr>
          <a:lstStyle/>
          <a:p>
            <a:pPr algn="ctr"/>
            <a:r>
              <a:rPr kumimoji="1" lang="en-US" altLang="ja-JP" dirty="0"/>
              <a:t>6</a:t>
            </a:r>
          </a:p>
        </p:txBody>
      </p:sp>
      <p:pic>
        <p:nvPicPr>
          <p:cNvPr id="4" name="図 3"/>
          <p:cNvPicPr>
            <a:picLocks noChangeAspect="1"/>
          </p:cNvPicPr>
          <p:nvPr/>
        </p:nvPicPr>
        <p:blipFill>
          <a:blip r:embed="rId3"/>
          <a:stretch>
            <a:fillRect/>
          </a:stretch>
        </p:blipFill>
        <p:spPr>
          <a:xfrm>
            <a:off x="-22803" y="6562684"/>
            <a:ext cx="12227503" cy="295316"/>
          </a:xfrm>
          <a:prstGeom prst="rect">
            <a:avLst/>
          </a:prstGeom>
        </p:spPr>
      </p:pic>
      <p:sp>
        <p:nvSpPr>
          <p:cNvPr id="17" name="正方形/長方形 16"/>
          <p:cNvSpPr/>
          <p:nvPr/>
        </p:nvSpPr>
        <p:spPr>
          <a:xfrm>
            <a:off x="790884" y="1472576"/>
            <a:ext cx="10779515" cy="584775"/>
          </a:xfrm>
          <a:prstGeom prst="rect">
            <a:avLst/>
          </a:prstGeom>
        </p:spPr>
        <p:txBody>
          <a:bodyPr wrap="square">
            <a:spAutoFit/>
          </a:bodyPr>
          <a:lstStyle/>
          <a:p>
            <a:r>
              <a:rPr lang="ja-JP" altLang="en-US" sz="1600" dirty="0" smtClean="0">
                <a:latin typeface="UD デジタル 教科書体 NP-R" panose="02020400000000000000" pitchFamily="18" charset="-128"/>
                <a:ea typeface="UD デジタル 教科書体 NP-R" panose="02020400000000000000" pitchFamily="18" charset="-128"/>
              </a:rPr>
              <a:t>前述</a:t>
            </a:r>
            <a:r>
              <a:rPr lang="ja-JP" altLang="en-US" sz="1600" dirty="0">
                <a:latin typeface="UD デジタル 教科書体 NP-R" panose="02020400000000000000" pitchFamily="18" charset="-128"/>
                <a:ea typeface="UD デジタル 教科書体 NP-R" panose="02020400000000000000" pitchFamily="18" charset="-128"/>
              </a:rPr>
              <a:t>の“</a:t>
            </a:r>
            <a:r>
              <a:rPr lang="en-US" altLang="ja-JP" sz="1600" dirty="0">
                <a:latin typeface="UD デジタル 教科書体 NP-R" panose="02020400000000000000" pitchFamily="18" charset="-128"/>
                <a:ea typeface="UD デジタル 教科書体 NP-R" panose="02020400000000000000" pitchFamily="18" charset="-128"/>
              </a:rPr>
              <a:t>VISION</a:t>
            </a:r>
            <a:r>
              <a:rPr lang="ja-JP" altLang="en-US" sz="1600" dirty="0">
                <a:latin typeface="UD デジタル 教科書体 NP-R" panose="02020400000000000000" pitchFamily="18" charset="-128"/>
                <a:ea typeface="UD デジタル 教科書体 NP-R" panose="02020400000000000000" pitchFamily="18" charset="-128"/>
              </a:rPr>
              <a:t>（めざす姿）”で示す３つの視点から</a:t>
            </a:r>
            <a:r>
              <a:rPr lang="en-US" altLang="ja-JP" sz="1600" dirty="0">
                <a:latin typeface="UD デジタル 教科書体 NP-R" panose="02020400000000000000" pitchFamily="18" charset="-128"/>
                <a:ea typeface="UD デジタル 教科書体 NP-R" panose="02020400000000000000" pitchFamily="18" charset="-128"/>
              </a:rPr>
              <a:t>DX</a:t>
            </a:r>
            <a:r>
              <a:rPr lang="ja-JP" altLang="en-US" sz="1600" dirty="0">
                <a:latin typeface="UD デジタル 教科書体 NP-R" panose="02020400000000000000" pitchFamily="18" charset="-128"/>
                <a:ea typeface="UD デジタル 教科書体 NP-R" panose="02020400000000000000" pitchFamily="18" charset="-128"/>
              </a:rPr>
              <a:t>を推進することで、私たちが市民・事業者の方々にお届けしたい</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価値</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は次のとおりです</a:t>
            </a:r>
            <a:r>
              <a:rPr lang="ja-JP" altLang="en-US" sz="1600" dirty="0" smtClean="0">
                <a:latin typeface="UD デジタル 教科書体 NP-R" panose="02020400000000000000" pitchFamily="18" charset="-128"/>
                <a:ea typeface="UD デジタル 教科書体 NP-R" panose="02020400000000000000" pitchFamily="18" charset="-128"/>
              </a:rPr>
              <a:t>。</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334058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90888" y="1693428"/>
            <a:ext cx="11594021" cy="2880000"/>
          </a:xfrm>
          <a:prstGeom prst="roundRect">
            <a:avLst>
              <a:gd name="adj" fmla="val 5948"/>
            </a:avLst>
          </a:prstGeom>
          <a:no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ctr"/>
            <a:endParaRPr kumimoji="1" lang="ja-JP" altLang="en-US" sz="20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 name="タイトル 1"/>
          <p:cNvSpPr>
            <a:spLocks noGrp="1"/>
          </p:cNvSpPr>
          <p:nvPr>
            <p:ph type="title"/>
          </p:nvPr>
        </p:nvSpPr>
        <p:spPr>
          <a:xfrm>
            <a:off x="1872000" y="88146"/>
            <a:ext cx="9482400" cy="1325563"/>
          </a:xfrm>
          <a:effectLst>
            <a:outerShdw blurRad="50800" dist="38100" dir="2700000" algn="tl" rotWithShape="0">
              <a:prstClr val="black">
                <a:alpha val="40000"/>
              </a:prstClr>
            </a:outerShdw>
          </a:effectLst>
        </p:spPr>
        <p:txBody>
          <a:bodyPr>
            <a:normAutofit/>
          </a:bodyPr>
          <a:lstStyle/>
          <a:p>
            <a:pPr marL="92075" indent="-92075"/>
            <a:r>
              <a:rPr lang="en-US" altLang="ja-JP" sz="4800" b="1"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CREDO</a:t>
            </a:r>
            <a:r>
              <a:rPr lang="ja-JP" altLang="en-US" sz="2800" dirty="0">
                <a:latin typeface="UD デジタル 教科書体 NK-R" panose="02020400000000000000" pitchFamily="18" charset="-128"/>
                <a:ea typeface="UD デジタル 教科書体 NK-R" panose="02020400000000000000" pitchFamily="18" charset="-128"/>
                <a:cs typeface="Arial" panose="020B0604020202020204" pitchFamily="34" charset="0"/>
              </a:rPr>
              <a:t>（私たちの行動</a:t>
            </a:r>
            <a:r>
              <a:rPr lang="ja-JP" altLang="en-US" sz="2800" dirty="0" smtClean="0">
                <a:latin typeface="UD デジタル 教科書体 NK-R" panose="02020400000000000000" pitchFamily="18" charset="-128"/>
                <a:ea typeface="UD デジタル 教科書体 NK-R" panose="02020400000000000000" pitchFamily="18" charset="-128"/>
                <a:cs typeface="Arial" panose="020B0604020202020204" pitchFamily="34" charset="0"/>
              </a:rPr>
              <a:t>指針・行動姿勢）</a:t>
            </a:r>
            <a:endParaRPr lang="en-US" altLang="ja-JP" sz="2800" dirty="0">
              <a:latin typeface="UD デジタル 教科書体 NK-R" panose="02020400000000000000" pitchFamily="18" charset="-128"/>
              <a:ea typeface="UD デジタル 教科書体 NK-R" panose="02020400000000000000" pitchFamily="18" charset="-128"/>
              <a:cs typeface="Arial" panose="020B0604020202020204" pitchFamily="34" charset="0"/>
            </a:endParaRPr>
          </a:p>
        </p:txBody>
      </p:sp>
      <p:sp>
        <p:nvSpPr>
          <p:cNvPr id="11" name="角丸四角形 10"/>
          <p:cNvSpPr/>
          <p:nvPr/>
        </p:nvSpPr>
        <p:spPr>
          <a:xfrm>
            <a:off x="800791" y="2901373"/>
            <a:ext cx="5394960" cy="1584000"/>
          </a:xfrm>
          <a:prstGeom prst="roundRect">
            <a:avLst>
              <a:gd name="adj" fmla="val 13203"/>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fontAlgn="ctr">
              <a:buFont typeface="Wingdings" panose="05000000000000000000" pitchFamily="2" charset="2"/>
              <a:buChar char="u"/>
            </a:pP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２</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目的を見失わず、デジタルを効果的に</a:t>
            </a:r>
            <a:r>
              <a:rPr lang="en-US" altLang="ja-JP" b="1" dirty="0">
                <a:solidFill>
                  <a:schemeClr val="tx1"/>
                </a:solidFill>
                <a:latin typeface="UD デジタル 教科書体 NP-R" panose="02020400000000000000" pitchFamily="18" charset="-128"/>
                <a:ea typeface="UD デジタル 教科書体 NP-R" panose="02020400000000000000" pitchFamily="18" charset="-128"/>
              </a:rPr>
              <a:t/>
            </a:r>
            <a:br>
              <a:rPr lang="en-US" altLang="ja-JP" b="1" dirty="0">
                <a:solidFill>
                  <a:schemeClr val="tx1"/>
                </a:solidFill>
                <a:latin typeface="UD デジタル 教科書体 NP-R" panose="02020400000000000000" pitchFamily="18" charset="-128"/>
                <a:ea typeface="UD デジタル 教科書体 NP-R" panose="02020400000000000000" pitchFamily="18" charset="-128"/>
              </a:rPr>
            </a:b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a:t>
            </a: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使います</a:t>
            </a:r>
            <a:endParaRPr lang="ja-JP" altLang="en-US" b="1"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fontAlgn="ctr">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私たちは、デジタル化は手段の一つであると認識し、本来の目的や最終ゴールを見失いません。</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fontAlgn="ctr">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私たちは、自分が関わる業務で、デジタルをどこにどう使えば価値が生まれるのかを考え、効果的に使います。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816150" y="4707219"/>
            <a:ext cx="5394961" cy="1512000"/>
          </a:xfrm>
          <a:prstGeom prst="roundRect">
            <a:avLst>
              <a:gd name="adj" fmla="val 11400"/>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u"/>
            </a:pP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５</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自ら学び、考え、チャレンジします</a:t>
            </a:r>
          </a:p>
          <a:p>
            <a:pPr marL="285750" indent="-285750">
              <a:buFont typeface="Arial" panose="020B0604020202020204" pitchFamily="34" charset="0"/>
              <a:buChar char="•"/>
            </a:pPr>
            <a:r>
              <a:rPr lang="en-US" altLang="ja-JP" sz="145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の源は自由な発想と挑戦です。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a:t>
            </a:r>
            <a:r>
              <a:rPr lang="en-US" altLang="ja-JP" sz="145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の実現のため、現状のサービスや仕事のやり方にとらわれることなく、自ら学び、考え、挑戦します。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私たちは、周りの職員の挑戦する意欲やプロセス、そこから学ぶことを称えます</a:t>
            </a:r>
            <a:r>
              <a:rPr lang="ja-JP" altLang="en-US" sz="1500" dirty="0">
                <a:solidFill>
                  <a:schemeClr val="tx1"/>
                </a:solidFill>
                <a:latin typeface="UD デジタル 教科書体 NP-R" panose="02020400000000000000" pitchFamily="18" charset="-128"/>
                <a:ea typeface="UD デジタル 教科書体 NP-R" panose="02020400000000000000" pitchFamily="18" charset="-128"/>
              </a:rPr>
              <a:t>。</a:t>
            </a:r>
          </a:p>
        </p:txBody>
      </p:sp>
      <p:sp>
        <p:nvSpPr>
          <p:cNvPr id="15" name="角丸四角形 14"/>
          <p:cNvSpPr/>
          <p:nvPr/>
        </p:nvSpPr>
        <p:spPr>
          <a:xfrm>
            <a:off x="6350747" y="3124573"/>
            <a:ext cx="5622417" cy="1360800"/>
          </a:xfrm>
          <a:prstGeom prst="roundRect">
            <a:avLst>
              <a:gd name="adj" fmla="val 13928"/>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u"/>
            </a:pP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４</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ビジョンを</a:t>
            </a: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持ってアジャイル</a:t>
            </a:r>
            <a:r>
              <a:rPr lang="en-US" altLang="ja-JP" b="1" baseline="30000" dirty="0" smtClean="0">
                <a:solidFill>
                  <a:schemeClr val="tx1"/>
                </a:solidFill>
                <a:latin typeface="UD デジタル 教科書体 NP-R" panose="02020400000000000000" pitchFamily="18" charset="-128"/>
                <a:ea typeface="UD デジタル 教科書体 NP-R" panose="02020400000000000000" pitchFamily="18" charset="-128"/>
              </a:rPr>
              <a:t>※</a:t>
            </a: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手法で</a:t>
            </a:r>
            <a:r>
              <a:rPr lang="en-US" altLang="ja-JP" b="1" dirty="0" smtClean="0">
                <a:solidFill>
                  <a:schemeClr val="tx1"/>
                </a:solidFill>
                <a:latin typeface="UD デジタル 教科書体 NP-R" panose="02020400000000000000" pitchFamily="18" charset="-128"/>
                <a:ea typeface="UD デジタル 教科書体 NP-R" panose="02020400000000000000" pitchFamily="18" charset="-128"/>
              </a:rPr>
              <a:t/>
            </a:r>
            <a:br>
              <a:rPr lang="en-US" altLang="ja-JP" b="1" dirty="0" smtClean="0">
                <a:solidFill>
                  <a:schemeClr val="tx1"/>
                </a:solidFill>
                <a:latin typeface="UD デジタル 教科書体 NP-R" panose="02020400000000000000" pitchFamily="18" charset="-128"/>
                <a:ea typeface="UD デジタル 教科書体 NP-R" panose="02020400000000000000" pitchFamily="18" charset="-128"/>
              </a:rPr>
            </a:b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　　取り組みます</a:t>
            </a:r>
            <a:endParaRPr lang="ja-JP" altLang="en-US" sz="160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多様なニーズに対し、私たちは、明確なビジョンを持ち、「企画⇒実行⇒改善」のサイクルをスピーディに繰り返し、その都度柔軟に軌道修正しながら、取組を進めます。</a:t>
            </a:r>
          </a:p>
        </p:txBody>
      </p:sp>
      <p:sp>
        <p:nvSpPr>
          <p:cNvPr id="16" name="角丸四角形 15"/>
          <p:cNvSpPr/>
          <p:nvPr/>
        </p:nvSpPr>
        <p:spPr>
          <a:xfrm>
            <a:off x="6350747" y="4707219"/>
            <a:ext cx="5622417" cy="1405470"/>
          </a:xfrm>
          <a:prstGeom prst="roundRect">
            <a:avLst>
              <a:gd name="adj" fmla="val 12557"/>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u"/>
            </a:pP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６</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すべての関係者、社会環境、自然環境に</a:t>
            </a:r>
            <a:r>
              <a:rPr lang="en-US" altLang="ja-JP" b="1" dirty="0">
                <a:solidFill>
                  <a:schemeClr val="tx1"/>
                </a:solidFill>
                <a:latin typeface="UD デジタル 教科書体 NP-R" panose="02020400000000000000" pitchFamily="18" charset="-128"/>
                <a:ea typeface="UD デジタル 教科書体 NP-R" panose="02020400000000000000" pitchFamily="18" charset="-128"/>
              </a:rPr>
              <a:t/>
            </a:r>
            <a:br>
              <a:rPr lang="en-US" altLang="ja-JP" b="1" dirty="0">
                <a:solidFill>
                  <a:schemeClr val="tx1"/>
                </a:solidFill>
                <a:latin typeface="UD デジタル 教科書体 NP-R" panose="02020400000000000000" pitchFamily="18" charset="-128"/>
                <a:ea typeface="UD デジタル 教科書体 NP-R" panose="02020400000000000000" pitchFamily="18" charset="-128"/>
              </a:rPr>
            </a:b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a:t>
            </a: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配慮</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します</a:t>
            </a:r>
            <a:r>
              <a:rPr lang="ja-JP" altLang="en-US" dirty="0">
                <a:solidFill>
                  <a:schemeClr val="tx1"/>
                </a:solidFill>
                <a:latin typeface="UD デジタル 教科書体 NP-R" panose="02020400000000000000" pitchFamily="18" charset="-128"/>
                <a:ea typeface="UD デジタル 教科書体 NP-R" panose="02020400000000000000" pitchFamily="18" charset="-128"/>
              </a:rPr>
              <a:t>	</a:t>
            </a:r>
          </a:p>
          <a:p>
            <a:pPr marL="285750" indent="-28575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a:t>
            </a:r>
            <a:r>
              <a:rPr lang="en-US" altLang="ja-JP" sz="1450" dirty="0">
                <a:solidFill>
                  <a:schemeClr val="tx1"/>
                </a:solidFill>
                <a:latin typeface="UD デジタル 教科書体 NP-R" panose="02020400000000000000" pitchFamily="18" charset="-128"/>
                <a:ea typeface="UD デジタル 教科書体 NP-R" panose="02020400000000000000" pitchFamily="18" charset="-128"/>
              </a:rPr>
              <a:t>SDGs</a:t>
            </a: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の理念のもと、デジタルの活用が様々な立場・境遇のすべての関係者、社会環境や自然環境にもたらす影響に配慮します。</a:t>
            </a:r>
          </a:p>
        </p:txBody>
      </p:sp>
      <p:pic>
        <p:nvPicPr>
          <p:cNvPr id="17" name="図 16"/>
          <p:cNvPicPr>
            <a:picLocks noChangeAspect="1"/>
          </p:cNvPicPr>
          <p:nvPr/>
        </p:nvPicPr>
        <p:blipFill>
          <a:blip r:embed="rId2"/>
          <a:stretch>
            <a:fillRect/>
          </a:stretch>
        </p:blipFill>
        <p:spPr>
          <a:xfrm>
            <a:off x="716400" y="88146"/>
            <a:ext cx="1422987" cy="1158457"/>
          </a:xfrm>
          <a:prstGeom prst="rect">
            <a:avLst/>
          </a:prstGeom>
        </p:spPr>
      </p:pic>
      <p:sp>
        <p:nvSpPr>
          <p:cNvPr id="14" name="テキスト ボックス 13"/>
          <p:cNvSpPr txBox="1"/>
          <p:nvPr/>
        </p:nvSpPr>
        <p:spPr>
          <a:xfrm>
            <a:off x="11353800" y="258400"/>
            <a:ext cx="482138" cy="369332"/>
          </a:xfrm>
          <a:prstGeom prst="rect">
            <a:avLst/>
          </a:prstGeom>
          <a:noFill/>
        </p:spPr>
        <p:txBody>
          <a:bodyPr wrap="square" rtlCol="0">
            <a:spAutoFit/>
          </a:bodyPr>
          <a:lstStyle/>
          <a:p>
            <a:pPr algn="ctr"/>
            <a:r>
              <a:rPr kumimoji="1" lang="en-US" altLang="ja-JP" dirty="0"/>
              <a:t>7</a:t>
            </a:r>
          </a:p>
        </p:txBody>
      </p:sp>
      <p:sp>
        <p:nvSpPr>
          <p:cNvPr id="22" name="角丸四角形 18">
            <a:extLst>
              <a:ext uri="{FF2B5EF4-FFF2-40B4-BE49-F238E27FC236}">
                <a16:creationId xmlns:a16="http://schemas.microsoft.com/office/drawing/2014/main" id="{AE52C6FB-798C-4568-B76C-5697CA64222B}"/>
              </a:ext>
            </a:extLst>
          </p:cNvPr>
          <p:cNvSpPr/>
          <p:nvPr/>
        </p:nvSpPr>
        <p:spPr>
          <a:xfrm>
            <a:off x="290945" y="1867705"/>
            <a:ext cx="413461" cy="2531445"/>
          </a:xfrm>
          <a:prstGeom prst="roundRect">
            <a:avLst/>
          </a:prstGeom>
          <a:solidFill>
            <a:srgbClr val="008040"/>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36000" bIns="36000" rtlCol="0" anchor="t" anchorCtr="0"/>
          <a:lstStyle/>
          <a:p>
            <a:pPr algn="ctr"/>
            <a:r>
              <a:rPr lang="ja-JP" altLang="en-US" sz="1600" b="1" spc="-300" dirty="0" smtClean="0">
                <a:solidFill>
                  <a:schemeClr val="bg1"/>
                </a:solidFill>
                <a:latin typeface="UD デジタル 教科書体 NP-R" panose="02020400000000000000" pitchFamily="18" charset="-128"/>
                <a:ea typeface="UD デジタル 教科書体 NP-R" panose="02020400000000000000" pitchFamily="18" charset="-128"/>
              </a:rPr>
              <a:t>行動</a:t>
            </a:r>
            <a:r>
              <a:rPr lang="ja-JP" altLang="en-US" sz="1600" b="1" spc="-300" dirty="0">
                <a:solidFill>
                  <a:schemeClr val="bg1"/>
                </a:solidFill>
                <a:latin typeface="UD デジタル 教科書体 NP-R" panose="02020400000000000000" pitchFamily="18" charset="-128"/>
                <a:ea typeface="UD デジタル 教科書体 NP-R" panose="02020400000000000000" pitchFamily="18" charset="-128"/>
              </a:rPr>
              <a:t>指針</a:t>
            </a:r>
            <a:endParaRPr lang="en-US" altLang="ja-JP" sz="1600" spc="-3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21" name="角丸四角形 4">
            <a:extLst>
              <a:ext uri="{FF2B5EF4-FFF2-40B4-BE49-F238E27FC236}">
                <a16:creationId xmlns:a16="http://schemas.microsoft.com/office/drawing/2014/main" id="{92D5065D-0D37-41E7-8CA3-2DCA793B0428}"/>
              </a:ext>
            </a:extLst>
          </p:cNvPr>
          <p:cNvSpPr/>
          <p:nvPr/>
        </p:nvSpPr>
        <p:spPr>
          <a:xfrm>
            <a:off x="490888" y="4627946"/>
            <a:ext cx="11599118" cy="1692000"/>
          </a:xfrm>
          <a:prstGeom prst="roundRect">
            <a:avLst>
              <a:gd name="adj" fmla="val 9290"/>
            </a:avLst>
          </a:prstGeom>
          <a:no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ctr"/>
            <a:endParaRPr kumimoji="1" lang="ja-JP" altLang="en-US" sz="20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0" name="角丸四角形 9"/>
          <p:cNvSpPr/>
          <p:nvPr/>
        </p:nvSpPr>
        <p:spPr>
          <a:xfrm>
            <a:off x="816151" y="1780151"/>
            <a:ext cx="5379600" cy="1069200"/>
          </a:xfrm>
          <a:prstGeom prst="roundRect">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u"/>
            </a:pP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１</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利用者中心でサービスをデザインします</a:t>
            </a:r>
          </a:p>
          <a:p>
            <a:pPr marL="285750" indent="-28575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私たちは、システムではなく、サービスを作ります。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私たちが作るサービスは、利用する方々にとって便利・快適で、分かりやすく使いやすいことを第一に考えます。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2" name="角丸四角形 11"/>
          <p:cNvSpPr/>
          <p:nvPr/>
        </p:nvSpPr>
        <p:spPr>
          <a:xfrm>
            <a:off x="6350748" y="1773810"/>
            <a:ext cx="5622417" cy="1296000"/>
          </a:xfrm>
          <a:prstGeom prst="roundRect">
            <a:avLst>
              <a:gd name="adj" fmla="val 11868"/>
            </a:avLst>
          </a:prstGeom>
          <a:solidFill>
            <a:schemeClr val="bg1">
              <a:lumMod val="95000"/>
            </a:schemeClr>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u"/>
            </a:pPr>
            <a:r>
              <a:rPr lang="ja-JP" altLang="en-US" b="1" dirty="0" smtClean="0">
                <a:solidFill>
                  <a:schemeClr val="tx1"/>
                </a:solidFill>
                <a:latin typeface="UD デジタル 教科書体 NP-R" panose="02020400000000000000" pitchFamily="18" charset="-128"/>
                <a:ea typeface="UD デジタル 教科書体 NP-R" panose="02020400000000000000" pitchFamily="18" charset="-128"/>
              </a:rPr>
              <a:t>３</a:t>
            </a:r>
            <a:r>
              <a:rPr lang="ja-JP" altLang="en-US" b="1" dirty="0">
                <a:solidFill>
                  <a:schemeClr val="tx1"/>
                </a:solidFill>
                <a:latin typeface="UD デジタル 教科書体 NP-R" panose="02020400000000000000" pitchFamily="18" charset="-128"/>
                <a:ea typeface="UD デジタル 教科書体 NP-R" panose="02020400000000000000" pitchFamily="18" charset="-128"/>
              </a:rPr>
              <a:t>　データの価値を最大限に活用します</a:t>
            </a:r>
          </a:p>
          <a:p>
            <a:pPr marL="342900" indent="-34290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a:t>
            </a:r>
            <a:r>
              <a:rPr lang="en-US" altLang="ja-JP" sz="145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を推進するために必要な情報をデータ化し、信頼できるプラットフォームでデータを管理し、活用します。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a:p>
            <a:pPr marL="342900" indent="-342900">
              <a:buFont typeface="Arial" panose="020B0604020202020204" pitchFamily="34" charset="0"/>
              <a:buChar char="•"/>
            </a:pPr>
            <a:r>
              <a:rPr lang="ja-JP" altLang="en-US" sz="1450" dirty="0">
                <a:solidFill>
                  <a:schemeClr val="tx1"/>
                </a:solidFill>
                <a:latin typeface="UD デジタル 教科書体 NP-R" panose="02020400000000000000" pitchFamily="18" charset="-128"/>
                <a:ea typeface="UD デジタル 教科書体 NP-R" panose="02020400000000000000" pitchFamily="18" charset="-128"/>
              </a:rPr>
              <a:t>私たちは、経験だけに頼らず、客観的な事実や根拠（データ）に基づいて、企画立案し、結果や成果を評価します。</a:t>
            </a:r>
            <a:endParaRPr lang="en-US" altLang="ja-JP" sz="14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3" name="角丸四角形 18">
            <a:extLst>
              <a:ext uri="{FF2B5EF4-FFF2-40B4-BE49-F238E27FC236}">
                <a16:creationId xmlns:a16="http://schemas.microsoft.com/office/drawing/2014/main" id="{AE52C6FB-798C-4568-B76C-5697CA64222B}"/>
              </a:ext>
            </a:extLst>
          </p:cNvPr>
          <p:cNvSpPr/>
          <p:nvPr/>
        </p:nvSpPr>
        <p:spPr>
          <a:xfrm>
            <a:off x="290945" y="4806818"/>
            <a:ext cx="413461" cy="1332807"/>
          </a:xfrm>
          <a:prstGeom prst="roundRect">
            <a:avLst/>
          </a:prstGeom>
          <a:solidFill>
            <a:srgbClr val="008040"/>
          </a:soli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Rtl" lIns="36000" tIns="36000" rIns="36000" bIns="36000" rtlCol="0" anchor="t" anchorCtr="0"/>
          <a:lstStyle/>
          <a:p>
            <a:pPr algn="ctr"/>
            <a:r>
              <a:rPr lang="ja-JP" altLang="en-US" sz="1600" b="1" spc="-300" dirty="0" smtClean="0">
                <a:solidFill>
                  <a:schemeClr val="bg1"/>
                </a:solidFill>
                <a:latin typeface="UD デジタル 教科書体 NP-R" panose="02020400000000000000" pitchFamily="18" charset="-128"/>
                <a:ea typeface="UD デジタル 教科書体 NP-R" panose="02020400000000000000" pitchFamily="18" charset="-128"/>
              </a:rPr>
              <a:t>行動姿勢</a:t>
            </a:r>
            <a:endParaRPr lang="en-US" altLang="ja-JP" sz="1600" spc="-3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24" name="角丸四角形 23">
            <a:extLst>
              <a:ext uri="{FF2B5EF4-FFF2-40B4-BE49-F238E27FC236}">
                <a16:creationId xmlns:a16="http://schemas.microsoft.com/office/drawing/2014/main" id="{5632783C-523E-485C-B66F-97059CA45797}"/>
              </a:ext>
            </a:extLst>
          </p:cNvPr>
          <p:cNvSpPr/>
          <p:nvPr/>
        </p:nvSpPr>
        <p:spPr>
          <a:xfrm>
            <a:off x="683149" y="6408070"/>
            <a:ext cx="11401759" cy="153385"/>
          </a:xfrm>
          <a:prstGeom prst="roundRect">
            <a:avLst/>
          </a:prstGeom>
          <a:noFill/>
          <a:ln>
            <a:noFill/>
          </a:ln>
        </p:spPr>
        <p:style>
          <a:lnRef idx="1">
            <a:schemeClr val="accent6"/>
          </a:lnRef>
          <a:fillRef idx="2">
            <a:schemeClr val="accent6"/>
          </a:fillRef>
          <a:effectRef idx="1">
            <a:schemeClr val="accent6"/>
          </a:effectRef>
          <a:fontRef idx="minor">
            <a:schemeClr val="dk1"/>
          </a:fontRef>
        </p:style>
        <p:txBody>
          <a:bodyPr lIns="0" tIns="0" rIns="0" b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「アジャイル」</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とは</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、ソフトウェア開発に由来する言葉で、大きな単位でシステム</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を区切るのでは</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なく、小さな単位で実装とテストを繰り返して短期間で開発を進める手法のことです。</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6" name="図 5"/>
          <p:cNvPicPr>
            <a:picLocks noChangeAspect="1"/>
          </p:cNvPicPr>
          <p:nvPr/>
        </p:nvPicPr>
        <p:blipFill>
          <a:blip r:embed="rId3"/>
          <a:stretch>
            <a:fillRect/>
          </a:stretch>
        </p:blipFill>
        <p:spPr>
          <a:xfrm>
            <a:off x="1" y="6615711"/>
            <a:ext cx="12192000" cy="304843"/>
          </a:xfrm>
          <a:prstGeom prst="rect">
            <a:avLst/>
          </a:prstGeom>
        </p:spPr>
      </p:pic>
      <p:sp>
        <p:nvSpPr>
          <p:cNvPr id="19" name="正方形/長方形 18"/>
          <p:cNvSpPr/>
          <p:nvPr/>
        </p:nvSpPr>
        <p:spPr>
          <a:xfrm>
            <a:off x="716400" y="1333326"/>
            <a:ext cx="10779515" cy="338554"/>
          </a:xfrm>
          <a:prstGeom prst="rect">
            <a:avLst/>
          </a:prstGeom>
        </p:spPr>
        <p:txBody>
          <a:bodyPr wrap="square">
            <a:spAutoFit/>
          </a:bodyPr>
          <a:lstStyle/>
          <a:p>
            <a:r>
              <a:rPr lang="ja-JP" altLang="en-US" sz="1600" dirty="0" smtClean="0">
                <a:latin typeface="UD デジタル 教科書体 NP-R" panose="02020400000000000000" pitchFamily="18" charset="-128"/>
                <a:ea typeface="UD デジタル 教科書体 NP-R" panose="02020400000000000000" pitchFamily="18" charset="-128"/>
              </a:rPr>
              <a:t>前述</a:t>
            </a:r>
            <a:r>
              <a:rPr lang="ja-JP" altLang="en-US" sz="1600" dirty="0">
                <a:latin typeface="UD デジタル 教科書体 NP-R" panose="02020400000000000000" pitchFamily="18" charset="-128"/>
                <a:ea typeface="UD デジタル 教科書体 NP-R" panose="02020400000000000000" pitchFamily="18" charset="-128"/>
              </a:rPr>
              <a:t>の“</a:t>
            </a:r>
            <a:r>
              <a:rPr lang="en-US" altLang="ja-JP" sz="1600" dirty="0">
                <a:latin typeface="UD デジタル 教科書体 NP-R" panose="02020400000000000000" pitchFamily="18" charset="-128"/>
                <a:ea typeface="UD デジタル 教科書体 NP-R" panose="02020400000000000000" pitchFamily="18" charset="-128"/>
              </a:rPr>
              <a:t>VALUE</a:t>
            </a:r>
            <a:r>
              <a:rPr lang="ja-JP" altLang="en-US" sz="1600" dirty="0">
                <a:latin typeface="UD デジタル 教科書体 NP-R" panose="02020400000000000000" pitchFamily="18" charset="-128"/>
                <a:ea typeface="UD デジタル 教科書体 NP-R" panose="02020400000000000000" pitchFamily="18" charset="-128"/>
              </a:rPr>
              <a:t>（届けたい価値）”を実現するために私たち職員がとるべき行動や姿勢は次のとおりです</a:t>
            </a:r>
            <a:r>
              <a:rPr lang="ja-JP" altLang="en-US" sz="1600" dirty="0" smtClean="0">
                <a:latin typeface="UD デジタル 教科書体 NP-R" panose="02020400000000000000" pitchFamily="18" charset="-128"/>
                <a:ea typeface="UD デジタル 教科書体 NP-R" panose="02020400000000000000" pitchFamily="18" charset="-128"/>
              </a:rPr>
              <a:t>。</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425613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838200" y="396000"/>
            <a:ext cx="10515600" cy="1325563"/>
          </a:xfrm>
          <a:effectLst>
            <a:outerShdw blurRad="50800" dist="38100" dir="2700000" algn="tl" rotWithShape="0">
              <a:prstClr val="black">
                <a:alpha val="40000"/>
              </a:prstClr>
            </a:outerShdw>
          </a:effectLst>
        </p:spPr>
        <p:txBody>
          <a:bodyPr>
            <a:normAutofit/>
          </a:bodyPr>
          <a:lstStyle/>
          <a:p>
            <a:pPr marL="92075" indent="-92075"/>
            <a:r>
              <a:rPr lang="ja-JP" altLang="en-US" sz="4800" b="1" dirty="0">
                <a:latin typeface="UD デジタル 教科書体 NP-R" panose="02020400000000000000" pitchFamily="18" charset="-128"/>
                <a:ea typeface="UD デジタル 教科書体 NP-R" panose="02020400000000000000" pitchFamily="18" charset="-128"/>
                <a:cs typeface="Arial" panose="020B0604020202020204" pitchFamily="34" charset="0"/>
              </a:rPr>
              <a:t>推進体制及びスケジュール</a:t>
            </a:r>
            <a:endParaRPr lang="en-US" altLang="ja-JP" sz="3000" dirty="0">
              <a:latin typeface="UD デジタル 教科書体 NP-R" panose="02020400000000000000" pitchFamily="18" charset="-128"/>
              <a:ea typeface="UD デジタル 教科書体 NP-R" panose="02020400000000000000" pitchFamily="18" charset="-128"/>
              <a:cs typeface="Arial" panose="020B0604020202020204" pitchFamily="34" charset="0"/>
            </a:endParaRPr>
          </a:p>
        </p:txBody>
      </p:sp>
      <p:sp>
        <p:nvSpPr>
          <p:cNvPr id="17" name="テキスト ボックス 16">
            <a:extLst>
              <a:ext uri="{FF2B5EF4-FFF2-40B4-BE49-F238E27FC236}">
                <a16:creationId xmlns:a16="http://schemas.microsoft.com/office/drawing/2014/main" id="{72557C9F-F100-4BF2-B67E-1D14F612722F}"/>
              </a:ext>
            </a:extLst>
          </p:cNvPr>
          <p:cNvSpPr txBox="1"/>
          <p:nvPr/>
        </p:nvSpPr>
        <p:spPr>
          <a:xfrm>
            <a:off x="990600" y="1615800"/>
            <a:ext cx="10202334" cy="2616101"/>
          </a:xfrm>
          <a:prstGeom prst="rect">
            <a:avLst/>
          </a:prstGeom>
          <a:noFill/>
        </p:spPr>
        <p:txBody>
          <a:bodyPr wrap="square" rtlCol="0">
            <a:spAutoFit/>
          </a:bodyPr>
          <a:lstStyle/>
          <a:p>
            <a:r>
              <a:rPr kumimoji="1" lang="ja-JP" altLang="en-US" sz="2000" dirty="0">
                <a:latin typeface="UD デジタル 教科書体 NP-R" panose="02020400000000000000" pitchFamily="18" charset="-128"/>
                <a:ea typeface="UD デジタル 教科書体 NP-R" panose="02020400000000000000" pitchFamily="18" charset="-128"/>
              </a:rPr>
              <a:t>　</a:t>
            </a:r>
            <a:r>
              <a:rPr kumimoji="1" lang="en-US" altLang="ja-JP" sz="2000" dirty="0">
                <a:latin typeface="UD デジタル 教科書体 NP-R" panose="02020400000000000000" pitchFamily="18" charset="-128"/>
                <a:ea typeface="UD デジタル 教科書体 NP-R" panose="02020400000000000000" pitchFamily="18" charset="-128"/>
              </a:rPr>
              <a:t>DX</a:t>
            </a:r>
            <a:r>
              <a:rPr kumimoji="1" lang="ja-JP" altLang="en-US" sz="2000" dirty="0">
                <a:latin typeface="UD デジタル 教科書体 NP-R" panose="02020400000000000000" pitchFamily="18" charset="-128"/>
                <a:ea typeface="UD デジタル 教科書体 NP-R" panose="02020400000000000000" pitchFamily="18" charset="-128"/>
              </a:rPr>
              <a:t>は、</a:t>
            </a:r>
            <a:r>
              <a:rPr lang="ja-JP" altLang="en-US" sz="2000" dirty="0">
                <a:latin typeface="UD デジタル 教科書体 NP-R" panose="02020400000000000000" pitchFamily="18" charset="-128"/>
                <a:ea typeface="UD デジタル 教科書体 NP-R" panose="02020400000000000000" pitchFamily="18" charset="-128"/>
              </a:rPr>
              <a:t>これからの</a:t>
            </a:r>
            <a:r>
              <a:rPr kumimoji="1" lang="ja-JP" altLang="en-US" sz="2000" dirty="0">
                <a:latin typeface="UD デジタル 教科書体 NP-R" panose="02020400000000000000" pitchFamily="18" charset="-128"/>
                <a:ea typeface="UD デジタル 教科書体 NP-R" panose="02020400000000000000" pitchFamily="18" charset="-128"/>
              </a:rPr>
              <a:t>自治体業務や提供する行政サービスのあり方を問い、それらの</a:t>
            </a:r>
            <a:r>
              <a:rPr lang="ja-JP" altLang="en-US" sz="2000" dirty="0">
                <a:latin typeface="UD デジタル 教科書体 NP-R" panose="02020400000000000000" pitchFamily="18" charset="-128"/>
                <a:ea typeface="UD デジタル 教科書体 NP-R" panose="02020400000000000000" pitchFamily="18" charset="-128"/>
              </a:rPr>
              <a:t>あるべき</a:t>
            </a:r>
            <a:r>
              <a:rPr kumimoji="1" lang="ja-JP" altLang="en-US" sz="2000" dirty="0">
                <a:latin typeface="UD デジタル 教科書体 NP-R" panose="02020400000000000000" pitchFamily="18" charset="-128"/>
                <a:ea typeface="UD デジタル 教科書体 NP-R" panose="02020400000000000000" pitchFamily="18" charset="-128"/>
              </a:rPr>
              <a:t>姿を追求していく大阪市全体にわたる取組です。</a:t>
            </a:r>
            <a:endParaRPr kumimoji="1" lang="en-US" altLang="ja-JP" sz="1200"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令和４年度には、</a:t>
            </a:r>
            <a:r>
              <a:rPr kumimoji="1" lang="en-US" altLang="ja-JP" sz="2000" dirty="0">
                <a:latin typeface="UD デジタル 教科書体 NP-R" panose="02020400000000000000" pitchFamily="18" charset="-128"/>
                <a:ea typeface="UD デジタル 教科書体 NP-R" panose="02020400000000000000" pitchFamily="18" charset="-128"/>
              </a:rPr>
              <a:t>DX</a:t>
            </a:r>
            <a:r>
              <a:rPr kumimoji="1" lang="ja-JP" altLang="en-US" sz="2000" dirty="0">
                <a:latin typeface="UD デジタル 教科書体 NP-R" panose="02020400000000000000" pitchFamily="18" charset="-128"/>
                <a:ea typeface="UD デジタル 教科書体 NP-R" panose="02020400000000000000" pitchFamily="18" charset="-128"/>
              </a:rPr>
              <a:t>推進の準備組織をデジタル統括室</a:t>
            </a:r>
            <a:r>
              <a:rPr kumimoji="1" lang="en-US" altLang="ja-JP" sz="2000" baseline="30000" dirty="0">
                <a:latin typeface="UD デジタル 教科書体 NP-R" panose="02020400000000000000" pitchFamily="18" charset="-128"/>
                <a:ea typeface="UD デジタル 教科書体 NP-R" panose="02020400000000000000" pitchFamily="18" charset="-128"/>
              </a:rPr>
              <a:t>※</a:t>
            </a:r>
            <a:r>
              <a:rPr kumimoji="1" lang="ja-JP" altLang="en-US" sz="2000" dirty="0">
                <a:latin typeface="UD デジタル 教科書体 NP-R" panose="02020400000000000000" pitchFamily="18" charset="-128"/>
                <a:ea typeface="UD デジタル 教科書体 NP-R" panose="02020400000000000000" pitchFamily="18" charset="-128"/>
              </a:rPr>
              <a:t>内に設置し、</a:t>
            </a:r>
            <a:r>
              <a:rPr kumimoji="1" lang="en-US" altLang="ja-JP" sz="2000" dirty="0">
                <a:latin typeface="UD デジタル 教科書体 NP-R" panose="02020400000000000000" pitchFamily="18" charset="-128"/>
                <a:ea typeface="UD デジタル 教科書体 NP-R" panose="02020400000000000000" pitchFamily="18" charset="-128"/>
              </a:rPr>
              <a:t>DX</a:t>
            </a:r>
            <a:r>
              <a:rPr kumimoji="1" lang="ja-JP" altLang="en-US" sz="2000" dirty="0">
                <a:latin typeface="UD デジタル 教科書体 NP-R" panose="02020400000000000000" pitchFamily="18" charset="-128"/>
                <a:ea typeface="UD デジタル 教科書体 NP-R" panose="02020400000000000000" pitchFamily="18" charset="-128"/>
              </a:rPr>
              <a:t>を推進するため</a:t>
            </a:r>
            <a:r>
              <a:rPr kumimoji="1" lang="ja-JP" altLang="en-US" sz="2000" dirty="0" smtClean="0">
                <a:latin typeface="UD デジタル 教科書体 NP-R" panose="02020400000000000000" pitchFamily="18" charset="-128"/>
                <a:ea typeface="UD デジタル 教科書体 NP-R" panose="02020400000000000000" pitchFamily="18" charset="-128"/>
              </a:rPr>
              <a:t>の基本計画</a:t>
            </a:r>
            <a:r>
              <a:rPr kumimoji="1" lang="ja-JP" altLang="en-US" sz="2000" dirty="0">
                <a:latin typeface="UD デジタル 教科書体 NP-R" panose="02020400000000000000" pitchFamily="18" charset="-128"/>
                <a:ea typeface="UD デジタル 教科書体 NP-R" panose="02020400000000000000" pitchFamily="18" charset="-128"/>
              </a:rPr>
              <a:t>となる「大阪市</a:t>
            </a:r>
            <a:r>
              <a:rPr kumimoji="1" lang="en-US" altLang="ja-JP" sz="2000" dirty="0">
                <a:latin typeface="UD デジタル 教科書体 NP-R" panose="02020400000000000000" pitchFamily="18" charset="-128"/>
                <a:ea typeface="UD デジタル 教科書体 NP-R" panose="02020400000000000000" pitchFamily="18" charset="-128"/>
              </a:rPr>
              <a:t>DX</a:t>
            </a:r>
            <a:r>
              <a:rPr kumimoji="1" lang="ja-JP" altLang="en-US" sz="2000" dirty="0">
                <a:latin typeface="UD デジタル 教科書体 NP-R" panose="02020400000000000000" pitchFamily="18" charset="-128"/>
                <a:ea typeface="UD デジタル 教科書体 NP-R" panose="02020400000000000000" pitchFamily="18" charset="-128"/>
              </a:rPr>
              <a:t>戦略」</a:t>
            </a:r>
            <a:r>
              <a:rPr lang="ja-JP" altLang="en-US" sz="2000" dirty="0">
                <a:latin typeface="UD デジタル 教科書体 NP-R" panose="02020400000000000000" pitchFamily="18" charset="-128"/>
                <a:ea typeface="UD デジタル 教科書体 NP-R" panose="02020400000000000000" pitchFamily="18" charset="-128"/>
              </a:rPr>
              <a:t>を</a:t>
            </a:r>
            <a:r>
              <a:rPr kumimoji="1" lang="ja-JP" altLang="en-US" sz="2000" dirty="0">
                <a:latin typeface="UD デジタル 教科書体 NP-R" panose="02020400000000000000" pitchFamily="18" charset="-128"/>
                <a:ea typeface="UD デジタル 教科書体 NP-R" panose="02020400000000000000" pitchFamily="18" charset="-128"/>
              </a:rPr>
              <a:t>策定します。</a:t>
            </a:r>
            <a:endParaRPr kumimoji="1" lang="en-US" altLang="ja-JP" sz="1200" dirty="0">
              <a:latin typeface="UD デジタル 教科書体 NP-R" panose="02020400000000000000" pitchFamily="18" charset="-128"/>
              <a:ea typeface="UD デジタル 教科書体 NP-R" panose="02020400000000000000" pitchFamily="18" charset="-128"/>
            </a:endParaRPr>
          </a:p>
          <a:p>
            <a:endParaRPr kumimoji="1"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sz="2000" dirty="0">
                <a:latin typeface="UD デジタル 教科書体 NP-R" panose="02020400000000000000" pitchFamily="18" charset="-128"/>
                <a:ea typeface="UD デジタル 教科書体 NP-R" panose="02020400000000000000" pitchFamily="18" charset="-128"/>
              </a:rPr>
              <a:t>　令和５年度には、</a:t>
            </a:r>
            <a:r>
              <a:rPr lang="en-US" altLang="ja-JP" sz="2000" dirty="0">
                <a:latin typeface="UD デジタル 教科書体 NP-R" panose="02020400000000000000" pitchFamily="18" charset="-128"/>
                <a:ea typeface="UD デジタル 教科書体 NP-R" panose="02020400000000000000" pitchFamily="18" charset="-128"/>
              </a:rPr>
              <a:t> </a:t>
            </a:r>
            <a:r>
              <a:rPr lang="ja-JP" altLang="en-US" sz="2000" dirty="0">
                <a:latin typeface="UD デジタル 教科書体 NP-R" panose="02020400000000000000" pitchFamily="18" charset="-128"/>
                <a:ea typeface="UD デジタル 教科書体 NP-R" panose="02020400000000000000" pitchFamily="18" charset="-128"/>
              </a:rPr>
              <a:t>デジタル統括室が</a:t>
            </a:r>
            <a:r>
              <a:rPr lang="en-US" altLang="ja-JP" sz="2000" dirty="0">
                <a:latin typeface="UD デジタル 教科書体 NP-R" panose="02020400000000000000" pitchFamily="18" charset="-128"/>
                <a:ea typeface="UD デジタル 教科書体 NP-R" panose="02020400000000000000" pitchFamily="18" charset="-128"/>
              </a:rPr>
              <a:t>DX</a:t>
            </a:r>
            <a:r>
              <a:rPr lang="ja-JP" altLang="en-US" sz="2000" dirty="0">
                <a:latin typeface="UD デジタル 教科書体 NP-R" panose="02020400000000000000" pitchFamily="18" charset="-128"/>
                <a:ea typeface="UD デジタル 教科書体 NP-R" panose="02020400000000000000" pitchFamily="18" charset="-128"/>
              </a:rPr>
              <a:t>推進の司令塔として各部局の業務について</a:t>
            </a:r>
            <a:r>
              <a:rPr lang="en-US" altLang="ja-JP" sz="2000" dirty="0">
                <a:latin typeface="UD デジタル 教科書体 NP-R" panose="02020400000000000000" pitchFamily="18" charset="-128"/>
                <a:ea typeface="UD デジタル 教科書体 NP-R" panose="02020400000000000000" pitchFamily="18" charset="-128"/>
              </a:rPr>
              <a:t>DX</a:t>
            </a:r>
            <a:r>
              <a:rPr lang="ja-JP" altLang="en-US" sz="2000" dirty="0">
                <a:latin typeface="UD デジタル 教科書体 NP-R" panose="02020400000000000000" pitchFamily="18" charset="-128"/>
                <a:ea typeface="UD デジタル 教科書体 NP-R" panose="02020400000000000000" pitchFamily="18" charset="-128"/>
              </a:rPr>
              <a:t>の視点から指導・総合調整</a:t>
            </a:r>
            <a:r>
              <a:rPr lang="ja-JP" altLang="en-US" sz="2000" dirty="0" smtClean="0">
                <a:latin typeface="UD デジタル 教科書体 NP-R" panose="02020400000000000000" pitchFamily="18" charset="-128"/>
                <a:ea typeface="UD デジタル 教科書体 NP-R" panose="02020400000000000000" pitchFamily="18" charset="-128"/>
              </a:rPr>
              <a:t>を行うとともに、全庁横断的な</a:t>
            </a:r>
            <a:r>
              <a:rPr lang="en-US" altLang="ja-JP" sz="2000" dirty="0" smtClean="0">
                <a:latin typeface="UD デジタル 教科書体 NP-R" panose="02020400000000000000" pitchFamily="18" charset="-128"/>
                <a:ea typeface="UD デジタル 教科書体 NP-R" panose="02020400000000000000" pitchFamily="18" charset="-128"/>
              </a:rPr>
              <a:t>DX</a:t>
            </a:r>
            <a:r>
              <a:rPr lang="ja-JP" altLang="en-US" sz="2000" dirty="0" smtClean="0">
                <a:latin typeface="UD デジタル 教科書体 NP-R" panose="02020400000000000000" pitchFamily="18" charset="-128"/>
                <a:ea typeface="UD デジタル 教科書体 NP-R" panose="02020400000000000000" pitchFamily="18" charset="-128"/>
              </a:rPr>
              <a:t>推進体制のもと取組</a:t>
            </a:r>
            <a:r>
              <a:rPr lang="ja-JP" altLang="en-US" sz="2000" dirty="0">
                <a:latin typeface="UD デジタル 教科書体 NP-R" panose="02020400000000000000" pitchFamily="18" charset="-128"/>
                <a:ea typeface="UD デジタル 教科書体 NP-R" panose="02020400000000000000" pitchFamily="18" charset="-128"/>
              </a:rPr>
              <a:t>を強力に推進していきます。</a:t>
            </a:r>
            <a:endParaRPr kumimoji="1"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5" name="正方形/長方形 4"/>
          <p:cNvSpPr/>
          <p:nvPr/>
        </p:nvSpPr>
        <p:spPr>
          <a:xfrm>
            <a:off x="1645921" y="4610170"/>
            <a:ext cx="2238472" cy="634358"/>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buFont typeface="Wingdings" panose="05000000000000000000" pitchFamily="2" charset="2"/>
              <a:buChar char="l"/>
            </a:pP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大阪市</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戦略の検討及び策定</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正方形/長方形 12"/>
          <p:cNvSpPr/>
          <p:nvPr/>
        </p:nvSpPr>
        <p:spPr>
          <a:xfrm>
            <a:off x="4488855" y="4479516"/>
            <a:ext cx="3281762" cy="764283"/>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buFont typeface="Wingdings" panose="05000000000000000000" pitchFamily="2" charset="2"/>
              <a:buChar char="l"/>
            </a:pP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大阪市</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戦略に基づく取組の推進</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全庁的な</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推進体制の</a:t>
            </a: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設置</a:t>
            </a:r>
            <a:endParaRPr lang="en-US" altLang="ja-JP" sz="14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各所属の</a:t>
            </a:r>
            <a:r>
              <a:rPr lang="en-US" altLang="ja-JP" sz="1400" dirty="0" smtClean="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推進体制の設置</a:t>
            </a:r>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5" name="正方形/長方形 14"/>
          <p:cNvSpPr/>
          <p:nvPr/>
        </p:nvSpPr>
        <p:spPr>
          <a:xfrm>
            <a:off x="8370094" y="4627398"/>
            <a:ext cx="2286000" cy="616401"/>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buFont typeface="Wingdings" panose="05000000000000000000" pitchFamily="2" charset="2"/>
              <a:buChar char="l"/>
            </a:pP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取組を段階的に加速</a:t>
            </a:r>
            <a:endParaRPr lang="en-US" altLang="ja-JP" sz="1400" dirty="0" smtClean="0">
              <a:solidFill>
                <a:schemeClr val="tx1"/>
              </a:solidFill>
              <a:latin typeface="UD デジタル 教科書体 NP-R" panose="02020400000000000000" pitchFamily="18" charset="-128"/>
              <a:ea typeface="UD デジタル 教科書体 NP-R" panose="02020400000000000000" pitchFamily="18" charset="-128"/>
            </a:endParaRPr>
          </a:p>
          <a:p>
            <a:pPr algn="ct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5" name="テキスト ボックス 24">
            <a:extLst>
              <a:ext uri="{FF2B5EF4-FFF2-40B4-BE49-F238E27FC236}">
                <a16:creationId xmlns:a16="http://schemas.microsoft.com/office/drawing/2014/main" id="{3046EE52-1E3C-4EE2-8CA4-5295D6EEC124}"/>
              </a:ext>
            </a:extLst>
          </p:cNvPr>
          <p:cNvSpPr txBox="1"/>
          <p:nvPr/>
        </p:nvSpPr>
        <p:spPr>
          <a:xfrm>
            <a:off x="1024257" y="4610170"/>
            <a:ext cx="726399" cy="400110"/>
          </a:xfrm>
          <a:prstGeom prst="rect">
            <a:avLst/>
          </a:prstGeom>
          <a:noFill/>
        </p:spPr>
        <p:txBody>
          <a:bodyPr wrap="square" rtlCol="0">
            <a:spAutoFit/>
          </a:bodyPr>
          <a:lstStyle/>
          <a:p>
            <a:pPr algn="ctr"/>
            <a:r>
              <a:rPr lang="en-US" altLang="ja-JP" sz="2000" dirty="0">
                <a:latin typeface="UD デジタル 教科書体 NP-R" panose="02020400000000000000" pitchFamily="18" charset="-128"/>
                <a:ea typeface="UD デジタル 教科書体 NP-R" panose="02020400000000000000" pitchFamily="18" charset="-128"/>
              </a:rPr>
              <a:t>…</a:t>
            </a:r>
            <a:endParaRPr kumimoji="1"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26" name="テキスト ボックス 25">
            <a:extLst>
              <a:ext uri="{FF2B5EF4-FFF2-40B4-BE49-F238E27FC236}">
                <a16:creationId xmlns:a16="http://schemas.microsoft.com/office/drawing/2014/main" id="{ACFD4647-000F-49E3-9736-89F2C7AE661B}"/>
              </a:ext>
            </a:extLst>
          </p:cNvPr>
          <p:cNvSpPr txBox="1"/>
          <p:nvPr/>
        </p:nvSpPr>
        <p:spPr>
          <a:xfrm>
            <a:off x="10656094" y="4666916"/>
            <a:ext cx="599477" cy="400110"/>
          </a:xfrm>
          <a:prstGeom prst="rect">
            <a:avLst/>
          </a:prstGeom>
          <a:noFill/>
        </p:spPr>
        <p:txBody>
          <a:bodyPr wrap="square" rtlCol="0">
            <a:spAutoFit/>
          </a:bodyPr>
          <a:lstStyle/>
          <a:p>
            <a:pPr algn="ctr"/>
            <a:r>
              <a:rPr lang="en-US" altLang="ja-JP" sz="2000" dirty="0">
                <a:latin typeface="UD デジタル 教科書体 NP-R" panose="02020400000000000000" pitchFamily="18" charset="-128"/>
                <a:ea typeface="UD デジタル 教科書体 NP-R" panose="02020400000000000000" pitchFamily="18" charset="-128"/>
              </a:rPr>
              <a:t>…</a:t>
            </a:r>
            <a:endParaRPr kumimoji="1"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19" name="テキスト ボックス 18">
            <a:extLst>
              <a:ext uri="{FF2B5EF4-FFF2-40B4-BE49-F238E27FC236}">
                <a16:creationId xmlns:a16="http://schemas.microsoft.com/office/drawing/2014/main" id="{ACFD4647-000F-49E3-9736-89F2C7AE661B}"/>
              </a:ext>
            </a:extLst>
          </p:cNvPr>
          <p:cNvSpPr txBox="1"/>
          <p:nvPr/>
        </p:nvSpPr>
        <p:spPr>
          <a:xfrm>
            <a:off x="1135680" y="6195605"/>
            <a:ext cx="9646619" cy="307777"/>
          </a:xfrm>
          <a:prstGeom prst="rect">
            <a:avLst/>
          </a:prstGeom>
          <a:noFill/>
        </p:spPr>
        <p:txBody>
          <a:bodyPr wrap="square" rtlCol="0">
            <a:spAutoFit/>
          </a:bodyPr>
          <a:lstStyle/>
          <a:p>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令和４年４月に</a:t>
            </a:r>
            <a:r>
              <a:rPr lang="en-US" altLang="ja-JP" sz="1400" dirty="0">
                <a:latin typeface="UD デジタル 教科書体 NP-R" panose="02020400000000000000" pitchFamily="18" charset="-128"/>
                <a:ea typeface="UD デジタル 教科書体 NP-R" panose="02020400000000000000" pitchFamily="18" charset="-128"/>
              </a:rPr>
              <a:t>ICT</a:t>
            </a:r>
            <a:r>
              <a:rPr lang="ja-JP" altLang="en-US" sz="1400" dirty="0">
                <a:latin typeface="UD デジタル 教科書体 NP-R" panose="02020400000000000000" pitchFamily="18" charset="-128"/>
                <a:ea typeface="UD デジタル 教科書体 NP-R" panose="02020400000000000000" pitchFamily="18" charset="-128"/>
              </a:rPr>
              <a:t>戦略室がデジタル統括室に組織改正されました。</a:t>
            </a:r>
            <a:endParaRPr kumimoji="1"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20" name="右矢印 3">
            <a:extLst>
              <a:ext uri="{FF2B5EF4-FFF2-40B4-BE49-F238E27FC236}">
                <a16:creationId xmlns:a16="http://schemas.microsoft.com/office/drawing/2014/main" id="{B9B9629C-15DA-42CF-85A5-41FFB45A1365}"/>
              </a:ext>
            </a:extLst>
          </p:cNvPr>
          <p:cNvSpPr/>
          <p:nvPr/>
        </p:nvSpPr>
        <p:spPr>
          <a:xfrm>
            <a:off x="4488855" y="5293380"/>
            <a:ext cx="6893638" cy="799595"/>
          </a:xfrm>
          <a:prstGeom prst="rightArrow">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1" name="右矢印 3">
            <a:extLst>
              <a:ext uri="{FF2B5EF4-FFF2-40B4-BE49-F238E27FC236}">
                <a16:creationId xmlns:a16="http://schemas.microsoft.com/office/drawing/2014/main" id="{B58E45F2-F8F9-4247-9BEE-68649B0268AD}"/>
              </a:ext>
            </a:extLst>
          </p:cNvPr>
          <p:cNvSpPr/>
          <p:nvPr/>
        </p:nvSpPr>
        <p:spPr>
          <a:xfrm>
            <a:off x="4488855" y="5294392"/>
            <a:ext cx="6625613" cy="799595"/>
          </a:xfrm>
          <a:prstGeom prst="rightArrow">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右矢印 3">
            <a:extLst>
              <a:ext uri="{FF2B5EF4-FFF2-40B4-BE49-F238E27FC236}">
                <a16:creationId xmlns:a16="http://schemas.microsoft.com/office/drawing/2014/main" id="{7196B408-8615-408D-B309-3AE9B5FC4CF4}"/>
              </a:ext>
            </a:extLst>
          </p:cNvPr>
          <p:cNvSpPr/>
          <p:nvPr/>
        </p:nvSpPr>
        <p:spPr>
          <a:xfrm>
            <a:off x="4306748" y="5247259"/>
            <a:ext cx="6475551" cy="879556"/>
          </a:xfrm>
          <a:prstGeom prst="rightArrow">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27" name="右矢印 26"/>
          <p:cNvSpPr/>
          <p:nvPr/>
        </p:nvSpPr>
        <p:spPr>
          <a:xfrm>
            <a:off x="1171977" y="5286215"/>
            <a:ext cx="3134771" cy="799595"/>
          </a:xfrm>
          <a:prstGeom prst="rightArrow">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正方形/長方形 27"/>
          <p:cNvSpPr/>
          <p:nvPr/>
        </p:nvSpPr>
        <p:spPr>
          <a:xfrm>
            <a:off x="1786820" y="5519117"/>
            <a:ext cx="1619250" cy="34230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ICT</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活用の推進</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（第０ステージ）</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9" name="正方形/長方形 28"/>
          <p:cNvSpPr/>
          <p:nvPr/>
        </p:nvSpPr>
        <p:spPr>
          <a:xfrm>
            <a:off x="6540841" y="5542008"/>
            <a:ext cx="1904361" cy="30233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DX</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の推進</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（第１ステージ）</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8" name="テキスト ボックス 17"/>
          <p:cNvSpPr txBox="1"/>
          <p:nvPr/>
        </p:nvSpPr>
        <p:spPr>
          <a:xfrm>
            <a:off x="11353800" y="258400"/>
            <a:ext cx="482138" cy="369332"/>
          </a:xfrm>
          <a:prstGeom prst="rect">
            <a:avLst/>
          </a:prstGeom>
          <a:noFill/>
        </p:spPr>
        <p:txBody>
          <a:bodyPr wrap="square" rtlCol="0">
            <a:spAutoFit/>
          </a:bodyPr>
          <a:lstStyle/>
          <a:p>
            <a:pPr algn="ctr"/>
            <a:r>
              <a:rPr kumimoji="1" lang="en-US" altLang="ja-JP" dirty="0"/>
              <a:t>8</a:t>
            </a:r>
          </a:p>
        </p:txBody>
      </p:sp>
      <p:sp>
        <p:nvSpPr>
          <p:cNvPr id="23" name="正方形/長方形 22"/>
          <p:cNvSpPr/>
          <p:nvPr/>
        </p:nvSpPr>
        <p:spPr>
          <a:xfrm>
            <a:off x="1645921" y="4375399"/>
            <a:ext cx="2238472" cy="252000"/>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lIns="36000" tIns="36000" rIns="36000" bIns="36000" rtlCol="0" anchor="ctr"/>
          <a:lstStyle/>
          <a:p>
            <a:pPr algn="ct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令和４年度</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4" name="正方形/長方形 23"/>
          <p:cNvSpPr/>
          <p:nvPr/>
        </p:nvSpPr>
        <p:spPr>
          <a:xfrm>
            <a:off x="4488855" y="4226802"/>
            <a:ext cx="3281762" cy="252000"/>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lIns="36000" tIns="36000" rIns="36000" bIns="36000" rtlCol="0" anchor="ctr"/>
          <a:lstStyle/>
          <a:p>
            <a:pPr algn="ct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令和５年度</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30" name="正方形/長方形 29"/>
          <p:cNvSpPr/>
          <p:nvPr/>
        </p:nvSpPr>
        <p:spPr>
          <a:xfrm>
            <a:off x="8370094" y="4381058"/>
            <a:ext cx="2286000" cy="252000"/>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lIns="36000" tIns="36000" rIns="36000" bIns="36000" rtlCol="0" anchor="ctr"/>
          <a:lstStyle/>
          <a:p>
            <a:pPr algn="ct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rPr>
              <a:t>令和６年度以降</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pic>
        <p:nvPicPr>
          <p:cNvPr id="3" name="図 2"/>
          <p:cNvPicPr>
            <a:picLocks noChangeAspect="1"/>
          </p:cNvPicPr>
          <p:nvPr/>
        </p:nvPicPr>
        <p:blipFill>
          <a:blip r:embed="rId2"/>
          <a:stretch>
            <a:fillRect/>
          </a:stretch>
        </p:blipFill>
        <p:spPr>
          <a:xfrm>
            <a:off x="1" y="6575192"/>
            <a:ext cx="12236450" cy="323895"/>
          </a:xfrm>
          <a:prstGeom prst="rect">
            <a:avLst/>
          </a:prstGeom>
        </p:spPr>
      </p:pic>
    </p:spTree>
    <p:extLst>
      <p:ext uri="{BB962C8B-B14F-4D97-AF65-F5344CB8AC3E}">
        <p14:creationId xmlns:p14="http://schemas.microsoft.com/office/powerpoint/2010/main" val="192246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w="6350">
          <a:solidFill>
            <a:schemeClr val="tx1">
              <a:lumMod val="65000"/>
              <a:lumOff val="35000"/>
            </a:schemeClr>
          </a:solidFill>
        </a:ln>
      </a:spPr>
      <a:bodyPr rtlCol="0" anchor="t" anchorCtr="0"/>
      <a:lstStyle>
        <a:defPPr fontAlgn="ctr">
          <a:defRPr sz="2000" b="1" dirty="0">
            <a:solidFill>
              <a:schemeClr val="tx1"/>
            </a:solidFill>
            <a:latin typeface="UD デジタル 教科書体 NP-R" panose="02020400000000000000" pitchFamily="18" charset="-128"/>
            <a:ea typeface="UD デジタル 教科書体 NP-R" panose="02020400000000000000" pitchFamily="18"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2015</Words>
  <Application>Microsoft Office PowerPoint</Application>
  <PresentationFormat>ワイド画面</PresentationFormat>
  <Paragraphs>136</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NK-R</vt:lpstr>
      <vt:lpstr>UD デジタル 教科書体 NP-R</vt:lpstr>
      <vt:lpstr>游ゴシック</vt:lpstr>
      <vt:lpstr>游ゴシック Light</vt:lpstr>
      <vt:lpstr>Arial</vt:lpstr>
      <vt:lpstr>Wingdings</vt:lpstr>
      <vt:lpstr>Office テーマ</vt:lpstr>
      <vt:lpstr>Re-Designおおさか  ～大阪市DX戦略の基本的な考え方～</vt:lpstr>
      <vt:lpstr>本資料の構成</vt:lpstr>
      <vt:lpstr>はじめに</vt:lpstr>
      <vt:lpstr>MISSION （本市の使命）</vt:lpstr>
      <vt:lpstr>MISSION（本市の使命）</vt:lpstr>
      <vt:lpstr>VISION （実現したい未来、めざす姿）</vt:lpstr>
      <vt:lpstr>VALUE（届けたい価値）</vt:lpstr>
      <vt:lpstr>CREDO（私たちの行動指針・行動姿勢）</vt:lpstr>
      <vt:lpstr>推進体制及びスケジュール</vt:lpstr>
      <vt:lpstr>推進のための制度及び措置</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2022-04-11T01:54:23Z</dcterms:created>
  <dcterms:modified xsi:type="dcterms:W3CDTF">2022-04-11T05:18:07Z</dcterms:modified>
</cp:coreProperties>
</file>