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0" r:id="rId1"/>
  </p:sldMasterIdLst>
  <p:notesMasterIdLst>
    <p:notesMasterId r:id="rId6"/>
  </p:notesMasterIdLst>
  <p:sldIdLst>
    <p:sldId id="271" r:id="rId2"/>
    <p:sldId id="273" r:id="rId3"/>
    <p:sldId id="266" r:id="rId4"/>
    <p:sldId id="268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DED"/>
    <a:srgbClr val="E7E6E6"/>
    <a:srgbClr val="000000"/>
    <a:srgbClr val="FFFFFF"/>
    <a:srgbClr val="8CDD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33" autoAdjust="0"/>
    <p:restoredTop sz="93899" autoAdjust="0"/>
  </p:normalViewPr>
  <p:slideViewPr>
    <p:cSldViewPr>
      <p:cViewPr varScale="1">
        <p:scale>
          <a:sx n="67" d="100"/>
          <a:sy n="67" d="100"/>
        </p:scale>
        <p:origin x="67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AC7BCE-AE64-43AC-8A58-723A5CE38BB3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1C0C2-BA5D-49EC-B54E-F0FF17EF8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721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95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34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0364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4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56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2423"/>
            <a:ext cx="105156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52635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59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2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2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88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2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2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7552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10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1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61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2"/>
            <a:ext cx="393192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706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51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2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593F058-4C78-4F32-A395-A865AC00C9D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24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515752"/>
              </p:ext>
            </p:extLst>
          </p:nvPr>
        </p:nvGraphicFramePr>
        <p:xfrm>
          <a:off x="335361" y="908720"/>
          <a:ext cx="11593287" cy="5717535"/>
        </p:xfrm>
        <a:graphic>
          <a:graphicData uri="http://schemas.openxmlformats.org/drawingml/2006/table">
            <a:tbl>
              <a:tblPr firstRow="1" firstCol="1" bandRow="1"/>
              <a:tblGrid>
                <a:gridCol w="332159">
                  <a:extLst>
                    <a:ext uri="{9D8B030D-6E8A-4147-A177-3AD203B41FA5}">
                      <a16:colId xmlns:a16="http://schemas.microsoft.com/office/drawing/2014/main" val="905070886"/>
                    </a:ext>
                  </a:extLst>
                </a:gridCol>
                <a:gridCol w="2908200">
                  <a:extLst>
                    <a:ext uri="{9D8B030D-6E8A-4147-A177-3AD203B41FA5}">
                      <a16:colId xmlns:a16="http://schemas.microsoft.com/office/drawing/2014/main" val="2278666687"/>
                    </a:ext>
                  </a:extLst>
                </a:gridCol>
                <a:gridCol w="1167130">
                  <a:extLst>
                    <a:ext uri="{9D8B030D-6E8A-4147-A177-3AD203B41FA5}">
                      <a16:colId xmlns:a16="http://schemas.microsoft.com/office/drawing/2014/main" val="3395837040"/>
                    </a:ext>
                  </a:extLst>
                </a:gridCol>
                <a:gridCol w="1167130">
                  <a:extLst>
                    <a:ext uri="{9D8B030D-6E8A-4147-A177-3AD203B41FA5}">
                      <a16:colId xmlns:a16="http://schemas.microsoft.com/office/drawing/2014/main" val="1763273987"/>
                    </a:ext>
                  </a:extLst>
                </a:gridCol>
                <a:gridCol w="1167130">
                  <a:extLst>
                    <a:ext uri="{9D8B030D-6E8A-4147-A177-3AD203B41FA5}">
                      <a16:colId xmlns:a16="http://schemas.microsoft.com/office/drawing/2014/main" val="1642395185"/>
                    </a:ext>
                  </a:extLst>
                </a:gridCol>
                <a:gridCol w="4851538">
                  <a:extLst>
                    <a:ext uri="{9D8B030D-6E8A-4147-A177-3AD203B41FA5}">
                      <a16:colId xmlns:a16="http://schemas.microsoft.com/office/drawing/2014/main" val="1180757858"/>
                    </a:ext>
                  </a:extLst>
                </a:gridCol>
              </a:tblGrid>
              <a:tr h="38405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施設種別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36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施設数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36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導入済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36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未導入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36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参考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36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870698"/>
                  </a:ext>
                </a:extLst>
              </a:tr>
              <a:tr h="408036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１</a:t>
                      </a:r>
                      <a:r>
                        <a:rPr lang="ja-JP" altLang="en-US" sz="1400" b="1" kern="100" baseline="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4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貸館施設</a:t>
                      </a:r>
                      <a:endParaRPr lang="ja-JP" sz="18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53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44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９</a:t>
                      </a:r>
                      <a:endParaRPr lang="ja-JP" sz="1400" b="1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8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337298"/>
                  </a:ext>
                </a:extLst>
              </a:tr>
              <a:tr h="312673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区役所附設会館（区民センター等）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33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33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416627"/>
                  </a:ext>
                </a:extLst>
              </a:tr>
              <a:tr h="3126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学習センター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３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085292"/>
                  </a:ext>
                </a:extLst>
              </a:tr>
              <a:tr h="3126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クレオ大阪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8315025"/>
                  </a:ext>
                </a:extLst>
              </a:tr>
              <a:tr h="4864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その他貸館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（中央公会堂など）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 </a:t>
                      </a:r>
                      <a:r>
                        <a:rPr lang="ja-JP" alt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４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９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導入済：青少年センター ／ 社会福祉・研修情報センター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中央公会堂</a:t>
                      </a:r>
                      <a:r>
                        <a:rPr kumimoji="1" lang="ja-JP" altLang="en-US" sz="1200" b="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／　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住まい情報センター（貸室部分）</a:t>
                      </a: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1711947"/>
                  </a:ext>
                </a:extLst>
              </a:tr>
              <a:tr h="312673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２ </a:t>
                      </a:r>
                      <a:r>
                        <a:rPr lang="ja-JP" sz="14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スポーツ施設</a:t>
                      </a:r>
                      <a:endParaRPr lang="ja-JP" sz="18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77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77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8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943151"/>
                  </a:ext>
                </a:extLst>
              </a:tr>
              <a:tr h="312673">
                <a:tc row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野球場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導入済：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オーパス・スポーツ施設情報システム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178639"/>
                  </a:ext>
                </a:extLst>
              </a:tr>
              <a:tr h="3126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庭球場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kumimoji="1" lang="ja-JP" altLang="ja-JP" sz="13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686815"/>
                  </a:ext>
                </a:extLst>
              </a:tr>
              <a:tr h="3126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運動場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26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26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kumimoji="1" lang="ja-JP" altLang="ja-JP" sz="13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439807"/>
                  </a:ext>
                </a:extLst>
              </a:tr>
              <a:tr h="3126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体育館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kumimoji="1" lang="ja-JP" altLang="ja-JP" sz="13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827263"/>
                  </a:ext>
                </a:extLst>
              </a:tr>
              <a:tr h="3126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スポーツセンター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24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24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kumimoji="1" lang="ja-JP" altLang="ja-JP" sz="13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408304"/>
                  </a:ext>
                </a:extLst>
              </a:tr>
              <a:tr h="31267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卓球場・体育場（扇町プール）</a:t>
                      </a: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endParaRPr 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endParaRPr 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ー</a:t>
                      </a:r>
                      <a:endParaRPr lang="ja-JP" altLang="ja-JP" sz="120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122730"/>
                  </a:ext>
                </a:extLst>
              </a:tr>
              <a:tr h="312673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３ </a:t>
                      </a:r>
                      <a:r>
                        <a:rPr lang="ja-JP" sz="14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宿泊施設</a:t>
                      </a:r>
                      <a:endParaRPr lang="ja-JP" sz="18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8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019602"/>
                  </a:ext>
                </a:extLst>
              </a:tr>
              <a:tr h="312673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700" b="1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ユースホステル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１</a:t>
                      </a: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導入済：民間予約サイト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847760"/>
                  </a:ext>
                </a:extLst>
              </a:tr>
              <a:tr h="3742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野外活動センター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 0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１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619485"/>
                  </a:ext>
                </a:extLst>
              </a:tr>
              <a:tr h="31267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合　　　計</a:t>
                      </a:r>
                      <a:endParaRPr lang="en-US" altLang="ja-JP" sz="1200" b="1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51435" marR="5143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１３２</a:t>
                      </a:r>
                      <a:endParaRPr lang="ja-JP" sz="1300" b="1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１２２</a:t>
                      </a:r>
                      <a:endParaRPr lang="ja-JP" sz="1300" b="1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１０</a:t>
                      </a:r>
                      <a:endParaRPr lang="ja-JP" sz="1300" b="1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未導入施設のオンライン化については、次項参照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120985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335361" y="188640"/>
            <a:ext cx="11593288" cy="426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市民利用施設における予約のオンライン化 実施計画</a:t>
            </a:r>
            <a:r>
              <a:rPr kumimoji="1"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en-US" altLang="zh-TW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</a:t>
            </a:r>
            <a:r>
              <a:rPr kumimoji="1"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zh-TW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（令和</a:t>
            </a:r>
            <a:r>
              <a:rPr kumimoji="1" lang="en-US" altLang="zh-TW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zh-TW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）年</a:t>
            </a:r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zh-TW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月現在</a:t>
            </a:r>
            <a:r>
              <a:rPr kumimoji="1"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zh-TW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9336" y="548680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 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オンライン化導入状況 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B6231524-8282-4256-A791-6BB39E1F1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2017" y="6492875"/>
            <a:ext cx="591127" cy="365125"/>
          </a:xfrm>
        </p:spPr>
        <p:txBody>
          <a:bodyPr/>
          <a:lstStyle/>
          <a:p>
            <a:fld id="{16212D41-E546-418A-B82D-A6C4CD6FF2D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454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スライド番号プレースホルダー 4">
            <a:extLst>
              <a:ext uri="{FF2B5EF4-FFF2-40B4-BE49-F238E27FC236}">
                <a16:creationId xmlns:a16="http://schemas.microsoft.com/office/drawing/2014/main" id="{B6231524-8282-4256-A791-6BB39E1F1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2017" y="6492875"/>
            <a:ext cx="591127" cy="365125"/>
          </a:xfrm>
        </p:spPr>
        <p:txBody>
          <a:bodyPr/>
          <a:lstStyle/>
          <a:p>
            <a:fld id="{16212D41-E546-418A-B82D-A6C4CD6FF2D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352" y="334397"/>
            <a:ext cx="9505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「市政改革プラン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3.1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」の取組期間（令和２～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年度）におけるオンライン化導入施設 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892338"/>
              </p:ext>
            </p:extLst>
          </p:nvPr>
        </p:nvGraphicFramePr>
        <p:xfrm>
          <a:off x="479376" y="773507"/>
          <a:ext cx="10153128" cy="5247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0605">
                  <a:extLst>
                    <a:ext uri="{9D8B030D-6E8A-4147-A177-3AD203B41FA5}">
                      <a16:colId xmlns:a16="http://schemas.microsoft.com/office/drawing/2014/main" val="581581048"/>
                    </a:ext>
                  </a:extLst>
                </a:gridCol>
                <a:gridCol w="1361923">
                  <a:extLst>
                    <a:ext uri="{9D8B030D-6E8A-4147-A177-3AD203B41FA5}">
                      <a16:colId xmlns:a16="http://schemas.microsoft.com/office/drawing/2014/main" val="332102188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052207263"/>
                    </a:ext>
                  </a:extLst>
                </a:gridCol>
                <a:gridCol w="1335524">
                  <a:extLst>
                    <a:ext uri="{9D8B030D-6E8A-4147-A177-3AD203B41FA5}">
                      <a16:colId xmlns:a16="http://schemas.microsoft.com/office/drawing/2014/main" val="4000295112"/>
                    </a:ext>
                  </a:extLst>
                </a:gridCol>
                <a:gridCol w="1348462">
                  <a:extLst>
                    <a:ext uri="{9D8B030D-6E8A-4147-A177-3AD203B41FA5}">
                      <a16:colId xmlns:a16="http://schemas.microsoft.com/office/drawing/2014/main" val="791303567"/>
                    </a:ext>
                  </a:extLst>
                </a:gridCol>
                <a:gridCol w="1348462">
                  <a:extLst>
                    <a:ext uri="{9D8B030D-6E8A-4147-A177-3AD203B41FA5}">
                      <a16:colId xmlns:a16="http://schemas.microsoft.com/office/drawing/2014/main" val="3745960167"/>
                    </a:ext>
                  </a:extLst>
                </a:gridCol>
              </a:tblGrid>
              <a:tr h="13119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施設名称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空室状況確認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予約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自身の予約状況確認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導入年度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195632"/>
                  </a:ext>
                </a:extLst>
              </a:tr>
              <a:tr h="7871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クレオ大阪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４施設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コンビニ収納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829976"/>
                  </a:ext>
                </a:extLst>
              </a:tr>
              <a:tr h="787167">
                <a:tc>
                  <a:txBody>
                    <a:bodyPr/>
                    <a:lstStyle/>
                    <a:p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区役所附設会館（区民センター等）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(33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施設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コンビニ収納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432340"/>
                  </a:ext>
                </a:extLst>
              </a:tr>
              <a:tr h="787167">
                <a:tc>
                  <a:txBody>
                    <a:bodyPr/>
                    <a:lstStyle/>
                    <a:p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社会福祉・研修情報センター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銀行振込可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049918"/>
                  </a:ext>
                </a:extLst>
              </a:tr>
              <a:tr h="7871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中央公会堂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銀行振込可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令和５年度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686013"/>
                  </a:ext>
                </a:extLst>
              </a:tr>
              <a:tr h="7871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住まい情報センター（貸室部分）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銀行振込可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令和５年度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0057052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479376" y="6126904"/>
            <a:ext cx="5724842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●＝オンライン化済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クラフトパークは、空室状況確認を導入（令和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年度）</a:t>
            </a:r>
          </a:p>
        </p:txBody>
      </p:sp>
    </p:spTree>
    <p:extLst>
      <p:ext uri="{BB962C8B-B14F-4D97-AF65-F5344CB8AC3E}">
        <p14:creationId xmlns:p14="http://schemas.microsoft.com/office/powerpoint/2010/main" val="1274772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401097"/>
              </p:ext>
            </p:extLst>
          </p:nvPr>
        </p:nvGraphicFramePr>
        <p:xfrm>
          <a:off x="335359" y="628882"/>
          <a:ext cx="11593290" cy="6040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9">
                  <a:extLst>
                    <a:ext uri="{9D8B030D-6E8A-4147-A177-3AD203B41FA5}">
                      <a16:colId xmlns:a16="http://schemas.microsoft.com/office/drawing/2014/main" val="581581048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1418215897"/>
                    </a:ext>
                  </a:extLst>
                </a:gridCol>
                <a:gridCol w="6048673">
                  <a:extLst>
                    <a:ext uri="{9D8B030D-6E8A-4147-A177-3AD203B41FA5}">
                      <a16:colId xmlns:a16="http://schemas.microsoft.com/office/drawing/2014/main" val="3321021881"/>
                    </a:ext>
                  </a:extLst>
                </a:gridCol>
              </a:tblGrid>
              <a:tr h="19126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施設名称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当面オンライン化を目標としない理由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704257"/>
                  </a:ext>
                </a:extLst>
              </a:tr>
              <a:tr h="276988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「施設窓口以外」の利用予約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195632"/>
                  </a:ext>
                </a:extLst>
              </a:tr>
              <a:tr h="500098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産業創造館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電話で仮予約後、申込書をＦＡＸ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㊟ 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ホールについては、電話予約不可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</a:t>
                      </a:r>
                      <a:r>
                        <a:rPr lang="ja-JP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マイドームおおさか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」</a:t>
                      </a:r>
                      <a:r>
                        <a:rPr lang="ja-JP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との貸館事業の相互連携を検討する中で、オンライン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導入</a:t>
                      </a:r>
                      <a:r>
                        <a:rPr lang="ja-JP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の検討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。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829976"/>
                  </a:ext>
                </a:extLst>
              </a:tr>
              <a:tr h="61523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芸術創造館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電話で仮予約後、申込書・企画書をメール、ＦＡＸまたは郵送（別途、来所による打ち合わせが必要）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演劇、舞踏、音楽その他の舞台芸術の創作、練習、発表といった、施設の設置目的に沿った利用者の予約を優先的に受付しており、予約等のオンライン導入については、利用者の利便性向上に向けた運用方法について、整理・検討が必要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829436"/>
                  </a:ext>
                </a:extLst>
              </a:tr>
              <a:tr h="50791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社会福祉センター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（本予約は、来所のみ）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none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予約等のオンライン導入については、現行の予約受付方法の見直しなどを含め、利用者の利便性向上につながるよう、さらなる整理・検討が必要。</a:t>
                      </a:r>
                      <a:endParaRPr kumimoji="1" lang="ja-JP" altLang="ja-JP" sz="1200" u="none" kern="12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671105"/>
                  </a:ext>
                </a:extLst>
              </a:tr>
              <a:tr h="507914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西成市民館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福祉の向上等を目的とした隣保館であり、貸館がメインでなく、施設特性がオンライン化に適さない。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432340"/>
                  </a:ext>
                </a:extLst>
              </a:tr>
              <a:tr h="570478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こども文化センター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電話で仮予約後、使用願をＦＡＸ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別途、来所による照明・音響設備使用等の打合せが必要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単一のホールとして貸し出しており、事前打ち合わせ（照明・音響設備等）を要するためオンライン化に適さない。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20838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信太山青少年野外活動センター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電話で仮予約後、申込書・日程表をＦＡＸまたは郵送（部屋割り、食事など施設と事前調整が必要）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単なる宿泊施設ではなく、使用にあたって</a:t>
                      </a:r>
                      <a:r>
                        <a:rPr lang="ja-JP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事前調整（特に食事等）が必要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なため、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オンライン導入に適さない。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04991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水の館ホール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電話で仮予約後、申込書・企画書をメールまたはＦＡＸ（別途、来所による打合せが必要）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単一のホールとして貸し出しており、事前打ち合わせ（照明・音響設備等）を要するためオンライン化に適さない。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69044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陳列館ホール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電話で仮予約後、申込書・企画書をメールまたはＦＡＸ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別途、来所による打合せが必要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単一のホールとして貸し出しており、事前打ち合わせ（照明・音響設備等）を要するためオンライン化に適さない。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741687"/>
                  </a:ext>
                </a:extLst>
              </a:tr>
              <a:tr h="52244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クラフトパーク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電話で予約後、利用までに貸室使用申込書を提出（窓口・郵送・ＦＡＸ可）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本取組において空室状況確認を導入。貸館がメインでなく、施設特性がオンライン化に適さない。（教室の受講についてはホームページから申込可能）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1643348"/>
                  </a:ext>
                </a:extLst>
              </a:tr>
              <a:tr h="51204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音楽堂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電話で仮予約後、申込書・企画書をメール、ＦＡＸまたは郵送（別途、来所による打合せが必要）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予約時に企画等の聞き取りを行ってから、使用許可を出すため、オンライン化に適さない。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129717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19336" y="306274"/>
            <a:ext cx="5184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 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当面オンライン化を目標としない施設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スライド番号プレースホルダー 4">
            <a:extLst>
              <a:ext uri="{FF2B5EF4-FFF2-40B4-BE49-F238E27FC236}">
                <a16:creationId xmlns:a16="http://schemas.microsoft.com/office/drawing/2014/main" id="{B6231524-8282-4256-A791-6BB39E1F1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2017" y="6492875"/>
            <a:ext cx="591127" cy="365125"/>
          </a:xfrm>
        </p:spPr>
        <p:txBody>
          <a:bodyPr/>
          <a:lstStyle/>
          <a:p>
            <a:fld id="{16212D41-E546-418A-B82D-A6C4CD6FF2D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4115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551382" y="194577"/>
            <a:ext cx="11161241" cy="4261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3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3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3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参考</a:t>
            </a:r>
            <a:r>
              <a:rPr kumimoji="1" lang="en-US" altLang="ja-JP" sz="13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3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各施設の現状（貸室一覧）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82248"/>
              </p:ext>
            </p:extLst>
          </p:nvPr>
        </p:nvGraphicFramePr>
        <p:xfrm>
          <a:off x="551383" y="764700"/>
          <a:ext cx="11161240" cy="56166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7073">
                  <a:extLst>
                    <a:ext uri="{9D8B030D-6E8A-4147-A177-3AD203B41FA5}">
                      <a16:colId xmlns:a16="http://schemas.microsoft.com/office/drawing/2014/main" val="838533696"/>
                    </a:ext>
                  </a:extLst>
                </a:gridCol>
                <a:gridCol w="1684715">
                  <a:extLst>
                    <a:ext uri="{9D8B030D-6E8A-4147-A177-3AD203B41FA5}">
                      <a16:colId xmlns:a16="http://schemas.microsoft.com/office/drawing/2014/main" val="3939737307"/>
                    </a:ext>
                  </a:extLst>
                </a:gridCol>
                <a:gridCol w="6949452">
                  <a:extLst>
                    <a:ext uri="{9D8B030D-6E8A-4147-A177-3AD203B41FA5}">
                      <a16:colId xmlns:a16="http://schemas.microsoft.com/office/drawing/2014/main" val="2306600838"/>
                    </a:ext>
                  </a:extLst>
                </a:gridCol>
              </a:tblGrid>
              <a:tr h="468603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施設名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所属</a:t>
                      </a:r>
                      <a:r>
                        <a:rPr 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貸室名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91009"/>
                  </a:ext>
                </a:extLst>
              </a:tr>
              <a:tr h="42900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中央公会堂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経済戦略局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大ホール（舞台）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小ホール（大会議室）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会議室等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展示室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特別室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控室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endParaRPr kumimoji="1" lang="ja-JP" altLang="ja-JP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5367229"/>
                  </a:ext>
                </a:extLst>
              </a:tr>
              <a:tr h="42900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芸術創造館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経済戦略局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スタジオ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11</a:t>
                      </a:r>
                      <a:endParaRPr kumimoji="1" lang="ja-JP" altLang="ja-JP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03834"/>
                  </a:ext>
                </a:extLst>
              </a:tr>
              <a:tr h="42900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産業創造館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経済戦略局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大ホール（舞台）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マーケットプラザ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会議室等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研修室・演習室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パソコン実習室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ja-JP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82500"/>
                  </a:ext>
                </a:extLst>
              </a:tr>
              <a:tr h="42900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社会福祉センター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福祉</a:t>
                      </a: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会議室等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7</a:t>
                      </a:r>
                      <a:endParaRPr kumimoji="1" lang="ja-JP" altLang="ja-JP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85098"/>
                  </a:ext>
                </a:extLst>
              </a:tr>
              <a:tr h="42900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西成市民館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福祉</a:t>
                      </a: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会議室等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多目的室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ja-JP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15899"/>
                  </a:ext>
                </a:extLst>
              </a:tr>
              <a:tr h="42900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こども文化センター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こども青少年局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大ホール（舞台）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控室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endParaRPr kumimoji="1" lang="ja-JP" altLang="ja-JP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027658"/>
                  </a:ext>
                </a:extLst>
              </a:tr>
              <a:tr h="42900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信太山野外活動センター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こども青少年局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青少年の家 部屋数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24</a:t>
                      </a:r>
                      <a:endParaRPr kumimoji="1" lang="ja-JP" altLang="ja-JP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715512"/>
                  </a:ext>
                </a:extLst>
              </a:tr>
              <a:tr h="42900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住まい情報センター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都市整備局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ホール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研修室・会議室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ja-JP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8089882"/>
                  </a:ext>
                </a:extLst>
              </a:tr>
              <a:tr h="42900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水の館ホール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</a:t>
                      </a: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大ホール（舞台）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展示室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ja-JP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468" marR="22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69749"/>
                  </a:ext>
                </a:extLst>
              </a:tr>
              <a:tr h="42900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陳列館ホール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</a:t>
                      </a: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大ホール（舞台）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ja-JP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468" marR="22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550526"/>
                  </a:ext>
                </a:extLst>
              </a:tr>
              <a:tr h="42900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クラフトパーク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教育委員会事務局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大ホール（舞台）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展示室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ja-JP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992494"/>
                  </a:ext>
                </a:extLst>
              </a:tr>
              <a:tr h="42900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音楽堂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教育委員会事務局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大ホール（舞台）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リハーサル室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ja-JP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DED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759601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4">
            <a:extLst>
              <a:ext uri="{FF2B5EF4-FFF2-40B4-BE49-F238E27FC236}">
                <a16:creationId xmlns:a16="http://schemas.microsoft.com/office/drawing/2014/main" id="{B6231524-8282-4256-A791-6BB39E1F1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2017" y="6492875"/>
            <a:ext cx="591127" cy="365125"/>
          </a:xfrm>
        </p:spPr>
        <p:txBody>
          <a:bodyPr/>
          <a:lstStyle/>
          <a:p>
            <a:fld id="{16212D41-E546-418A-B82D-A6C4CD6FF2D8}" type="slidenum"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fld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833571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1062</Words>
  <Application>Microsoft Office PowerPoint</Application>
  <PresentationFormat>ワイド画面</PresentationFormat>
  <Paragraphs>205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明朝</vt:lpstr>
      <vt:lpstr>メイリオ</vt:lpstr>
      <vt:lpstr>游ゴシック</vt:lpstr>
      <vt:lpstr>Calibri</vt:lpstr>
      <vt:lpstr>Calibri Light</vt:lpstr>
      <vt:lpstr>Wingdings 2</vt:lpstr>
      <vt:lpstr>HDOfficeLightV0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2023-03-30T04:46:52Z</dcterms:created>
  <dcterms:modified xsi:type="dcterms:W3CDTF">2024-05-23T07:28:37Z</dcterms:modified>
</cp:coreProperties>
</file>