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0" r:id="rId1"/>
  </p:sldMasterIdLst>
  <p:notesMasterIdLst>
    <p:notesMasterId r:id="rId6"/>
  </p:notesMasterIdLst>
  <p:sldIdLst>
    <p:sldId id="271" r:id="rId2"/>
    <p:sldId id="270" r:id="rId3"/>
    <p:sldId id="266" r:id="rId4"/>
    <p:sldId id="268"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77E5A39-FA2C-A18D-2812-1C1D6D0413D7}" name="山本　早紀" initials="山本　早紀" userId="S::sak-yamamoto@city.osaka.lg.jp::bdbf9a1e-63c7-499a-8620-b691ab74e84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DED"/>
    <a:srgbClr val="E7E6E6"/>
    <a:srgbClr val="000000"/>
    <a:srgbClr val="FFFFFF"/>
    <a:srgbClr val="8CDD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33" autoAdjust="0"/>
    <p:restoredTop sz="82452" autoAdjust="0"/>
  </p:normalViewPr>
  <p:slideViewPr>
    <p:cSldViewPr>
      <p:cViewPr varScale="1">
        <p:scale>
          <a:sx n="63" d="100"/>
          <a:sy n="63" d="100"/>
        </p:scale>
        <p:origin x="7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4AC7BCE-AE64-43AC-8A58-723A5CE38BB3}" type="datetimeFigureOut">
              <a:rPr kumimoji="1" lang="ja-JP" altLang="en-US" smtClean="0"/>
              <a:t>2023/3/30</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921C0C2-BA5D-49EC-B54E-F0FF17EF8683}" type="slidenum">
              <a:rPr kumimoji="1" lang="ja-JP" altLang="en-US" smtClean="0"/>
              <a:t>‹#›</a:t>
            </a:fld>
            <a:endParaRPr kumimoji="1" lang="ja-JP" altLang="en-US"/>
          </a:p>
        </p:txBody>
      </p:sp>
    </p:spTree>
    <p:extLst>
      <p:ext uri="{BB962C8B-B14F-4D97-AF65-F5344CB8AC3E}">
        <p14:creationId xmlns:p14="http://schemas.microsoft.com/office/powerpoint/2010/main" val="1843721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372995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2413344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1" y="360364"/>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3138447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470560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52635"/>
            <a:ext cx="105156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2906598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170488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2"/>
            <a:ext cx="515620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2"/>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851"/>
            <a:ext cx="51816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7552"/>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933210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780212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76161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93192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143370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93F058-4C78-4F32-A395-A865AC00C9DB}"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2245511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2593F058-4C78-4F32-A395-A865AC00C9DB}" type="datetimeFigureOut">
              <a:rPr kumimoji="1" lang="ja-JP" altLang="en-US" smtClean="0"/>
              <a:t>2023/3/30</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2"/>
            <a:ext cx="27432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189624504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179593904"/>
              </p:ext>
            </p:extLst>
          </p:nvPr>
        </p:nvGraphicFramePr>
        <p:xfrm>
          <a:off x="335361" y="1106476"/>
          <a:ext cx="11593287" cy="5562884"/>
        </p:xfrm>
        <a:graphic>
          <a:graphicData uri="http://schemas.openxmlformats.org/drawingml/2006/table">
            <a:tbl>
              <a:tblPr firstRow="1" firstCol="1" bandRow="1"/>
              <a:tblGrid>
                <a:gridCol w="332159">
                  <a:extLst>
                    <a:ext uri="{9D8B030D-6E8A-4147-A177-3AD203B41FA5}">
                      <a16:colId xmlns:a16="http://schemas.microsoft.com/office/drawing/2014/main" val="905070886"/>
                    </a:ext>
                  </a:extLst>
                </a:gridCol>
                <a:gridCol w="2908200">
                  <a:extLst>
                    <a:ext uri="{9D8B030D-6E8A-4147-A177-3AD203B41FA5}">
                      <a16:colId xmlns:a16="http://schemas.microsoft.com/office/drawing/2014/main" val="2278666687"/>
                    </a:ext>
                  </a:extLst>
                </a:gridCol>
                <a:gridCol w="1167130">
                  <a:extLst>
                    <a:ext uri="{9D8B030D-6E8A-4147-A177-3AD203B41FA5}">
                      <a16:colId xmlns:a16="http://schemas.microsoft.com/office/drawing/2014/main" val="3395837040"/>
                    </a:ext>
                  </a:extLst>
                </a:gridCol>
                <a:gridCol w="1167130">
                  <a:extLst>
                    <a:ext uri="{9D8B030D-6E8A-4147-A177-3AD203B41FA5}">
                      <a16:colId xmlns:a16="http://schemas.microsoft.com/office/drawing/2014/main" val="1763273987"/>
                    </a:ext>
                  </a:extLst>
                </a:gridCol>
                <a:gridCol w="1167130">
                  <a:extLst>
                    <a:ext uri="{9D8B030D-6E8A-4147-A177-3AD203B41FA5}">
                      <a16:colId xmlns:a16="http://schemas.microsoft.com/office/drawing/2014/main" val="1642395185"/>
                    </a:ext>
                  </a:extLst>
                </a:gridCol>
                <a:gridCol w="4851538">
                  <a:extLst>
                    <a:ext uri="{9D8B030D-6E8A-4147-A177-3AD203B41FA5}">
                      <a16:colId xmlns:a16="http://schemas.microsoft.com/office/drawing/2014/main" val="1180757858"/>
                    </a:ext>
                  </a:extLst>
                </a:gridCol>
              </a:tblGrid>
              <a:tr h="384050">
                <a:tc gridSpan="2">
                  <a:txBody>
                    <a:bodyPr/>
                    <a:lstStyle/>
                    <a:p>
                      <a:pPr algn="ctr">
                        <a:spcAft>
                          <a:spcPts val="0"/>
                        </a:spcAft>
                      </a:pPr>
                      <a:r>
                        <a:rPr 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施設種別</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ctr">
                        <a:spcAft>
                          <a:spcPts val="0"/>
                        </a:spcAft>
                      </a:pPr>
                      <a:r>
                        <a:rPr 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施設数</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ts val="1200"/>
                        </a:lnSpc>
                        <a:spcAft>
                          <a:spcPts val="0"/>
                        </a:spcAft>
                      </a:pPr>
                      <a:r>
                        <a:rPr 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導入済</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ts val="1200"/>
                        </a:lnSpc>
                        <a:spcAft>
                          <a:spcPts val="0"/>
                        </a:spcAft>
                      </a:pPr>
                      <a:r>
                        <a:rPr lang="ja-JP" altLang="en-US"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未導入</a:t>
                      </a:r>
                      <a:endParaRPr 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ja-JP" altLang="en-US"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参考</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625870698"/>
                  </a:ext>
                </a:extLst>
              </a:tr>
              <a:tr h="408036">
                <a:tc gridSpan="2">
                  <a:txBody>
                    <a:bodyPr/>
                    <a:lstStyle/>
                    <a:p>
                      <a:pPr algn="just">
                        <a:spcAft>
                          <a:spcPts val="0"/>
                        </a:spcAft>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a:t>
                      </a:r>
                      <a:r>
                        <a:rPr lang="ja-JP" altLang="en-US" sz="1400" b="1" kern="100" baseline="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貸館施設</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ctr">
                        <a:spcAft>
                          <a:spcPts val="0"/>
                        </a:spcAft>
                      </a:pP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53</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42</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a:t>
                      </a:r>
                      <a:endPar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spcAft>
                          <a:spcPts val="0"/>
                        </a:spcAft>
                      </a:pPr>
                      <a:r>
                        <a:rPr 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061337298"/>
                  </a:ext>
                </a:extLst>
              </a:tr>
              <a:tr h="312673">
                <a:tc rowSpan="4">
                  <a:txBody>
                    <a:bodyPr/>
                    <a:lstStyle/>
                    <a:p>
                      <a:pPr algn="just">
                        <a:spcAft>
                          <a:spcPts val="0"/>
                        </a:spcAft>
                      </a:pPr>
                      <a:r>
                        <a:rPr lang="en-US" sz="7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区役所附設会館（区民センター等）</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685800" rtl="0" eaLnBrk="1" fontAlgn="auto" latinLnBrk="0" hangingPunct="1">
                        <a:lnSpc>
                          <a:spcPts val="1320"/>
                        </a:lnSpc>
                        <a:spcBef>
                          <a:spcPts val="0"/>
                        </a:spcBef>
                        <a:spcAft>
                          <a:spcPts val="0"/>
                        </a:spcAft>
                        <a:buClrTx/>
                        <a:buSzTx/>
                        <a:buFontTx/>
                        <a:buNone/>
                        <a:tabLst/>
                        <a:defRPr/>
                      </a:pPr>
                      <a:endParaRPr lang="ja-JP" sz="11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3416627"/>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学習センター</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３</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1085292"/>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クレオ大阪</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endParaRPr lang="ja-JP" alt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8315025"/>
                  </a:ext>
                </a:extLst>
              </a:tr>
              <a:tr h="331838">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その他貸館</a:t>
                      </a: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（中央公会堂など）</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２</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導入済：青少年センター ／ 社会福祉・研修情報センター</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1711947"/>
                  </a:ext>
                </a:extLst>
              </a:tr>
              <a:tr h="312673">
                <a:tc gridSpan="2">
                  <a:txBody>
                    <a:bodyPr/>
                    <a:lstStyle/>
                    <a:p>
                      <a:pPr algn="just">
                        <a:spcAft>
                          <a:spcPts val="0"/>
                        </a:spcAft>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２ </a:t>
                      </a:r>
                      <a:r>
                        <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スポーツ施設</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ctr">
                        <a:spcAft>
                          <a:spcPts val="0"/>
                        </a:spcAft>
                      </a:pP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ctr">
                        <a:spcAft>
                          <a:spcPts val="0"/>
                        </a:spcAft>
                      </a:pP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ctr">
                        <a:spcAft>
                          <a:spcPts val="0"/>
                        </a:spcAft>
                      </a:pPr>
                      <a:r>
                        <a:rPr lang="ja-JP" alt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just">
                        <a:spcAft>
                          <a:spcPts val="0"/>
                        </a:spcAft>
                      </a:pPr>
                      <a:r>
                        <a:rPr 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1500943151"/>
                  </a:ext>
                </a:extLst>
              </a:tr>
              <a:tr h="312673">
                <a:tc rowSpan="6">
                  <a:txBody>
                    <a:bodyPr/>
                    <a:lstStyle/>
                    <a:p>
                      <a:pPr algn="just">
                        <a:spcAft>
                          <a:spcPts val="0"/>
                        </a:spcAft>
                      </a:pPr>
                      <a:r>
                        <a:rPr lang="en-US" sz="7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spcAft>
                          <a:spcPts val="0"/>
                        </a:spcAft>
                      </a:pPr>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野球場</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just">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導入済：</a:t>
                      </a:r>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オーパス・スポーツ施設情報システム</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9178639"/>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庭球場</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ー</a:t>
                      </a:r>
                      <a:endParaRPr kumimoji="1" lang="ja-JP" altLang="ja-JP"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701686815"/>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運動場</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ー</a:t>
                      </a:r>
                      <a:endParaRPr kumimoji="1" lang="ja-JP" altLang="ja-JP"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760439807"/>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体育館</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ー</a:t>
                      </a:r>
                      <a:endParaRPr kumimoji="1" lang="ja-JP" altLang="ja-JP"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41827263"/>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スポーツセンター</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ー</a:t>
                      </a:r>
                      <a:endParaRPr kumimoji="1" lang="ja-JP" altLang="ja-JP"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022408304"/>
                  </a:ext>
                </a:extLst>
              </a:tr>
              <a:tr h="312673">
                <a:tc vMerge="1">
                  <a:txBody>
                    <a:bodyPr/>
                    <a:lstStyle/>
                    <a:p>
                      <a:pPr algn="just">
                        <a:spcAft>
                          <a:spcPts val="0"/>
                        </a:spcAft>
                      </a:pPr>
                      <a:endParaRPr lang="ja-JP" sz="8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r>
                        <a:rPr lang="ja-JP" altLang="en-US" sz="1200" dirty="0">
                          <a:solidFill>
                            <a:schemeClr val="tx1"/>
                          </a:solidFill>
                          <a:latin typeface="メイリオ" panose="020B0604030504040204" pitchFamily="50" charset="-128"/>
                          <a:ea typeface="メイリオ" panose="020B0604030504040204" pitchFamily="50" charset="-128"/>
                        </a:rPr>
                        <a:t>卓球場・体育場（扇町プール）</a:t>
                      </a: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200" dirty="0">
                          <a:solidFill>
                            <a:schemeClr val="tx1"/>
                          </a:solidFill>
                          <a:latin typeface="メイリオ" panose="020B0604030504040204" pitchFamily="50" charset="-128"/>
                          <a:ea typeface="メイリオ" panose="020B0604030504040204" pitchFamily="50" charset="-128"/>
                        </a:rPr>
                        <a:t>１</a:t>
                      </a:r>
                      <a:endParaRPr lang="ja-JP" sz="1200" dirty="0">
                        <a:solidFill>
                          <a:schemeClr val="tx1"/>
                        </a:solidFill>
                        <a:latin typeface="メイリオ" panose="020B0604030504040204" pitchFamily="50" charset="-128"/>
                        <a:ea typeface="メイリオ" panose="020B0604030504040204" pitchFamily="50" charset="-128"/>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200" dirty="0">
                          <a:solidFill>
                            <a:schemeClr val="tx1"/>
                          </a:solidFill>
                          <a:latin typeface="メイリオ" panose="020B0604030504040204" pitchFamily="50" charset="-128"/>
                          <a:ea typeface="メイリオ" panose="020B0604030504040204" pitchFamily="50" charset="-128"/>
                        </a:rPr>
                        <a:t>１</a:t>
                      </a:r>
                      <a:endParaRPr lang="ja-JP" sz="1200" dirty="0">
                        <a:solidFill>
                          <a:schemeClr val="tx1"/>
                        </a:solidFill>
                        <a:latin typeface="メイリオ" panose="020B0604030504040204" pitchFamily="50" charset="-128"/>
                        <a:ea typeface="メイリオ" panose="020B0604030504040204" pitchFamily="50" charset="-128"/>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200" noProof="0" dirty="0">
                          <a:solidFill>
                            <a:schemeClr val="tx1"/>
                          </a:solidFill>
                          <a:latin typeface="メイリオ" panose="020B0604030504040204" pitchFamily="50" charset="-128"/>
                          <a:ea typeface="メイリオ" panose="020B0604030504040204" pitchFamily="50" charset="-128"/>
                        </a:rPr>
                        <a:t>ー</a:t>
                      </a:r>
                      <a:endParaRPr lang="ja-JP" altLang="ja-JP" sz="1200" noProof="0" dirty="0">
                        <a:solidFill>
                          <a:schemeClr val="tx1"/>
                        </a:solidFill>
                        <a:latin typeface="メイリオ" panose="020B0604030504040204" pitchFamily="50" charset="-128"/>
                        <a:ea typeface="メイリオ" panose="020B0604030504040204" pitchFamily="50" charset="-128"/>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just">
                        <a:spcAft>
                          <a:spcPts val="0"/>
                        </a:spcAft>
                      </a:pP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5122730"/>
                  </a:ext>
                </a:extLst>
              </a:tr>
              <a:tr h="312673">
                <a:tc gridSpan="2">
                  <a:txBody>
                    <a:bodyPr/>
                    <a:lstStyle/>
                    <a:p>
                      <a:pPr algn="just">
                        <a:spcAft>
                          <a:spcPts val="0"/>
                        </a:spcAft>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３ </a:t>
                      </a:r>
                      <a:r>
                        <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宿泊施設</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ctr">
                        <a:spcAft>
                          <a:spcPts val="0"/>
                        </a:spcAft>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ctr">
                        <a:spcAft>
                          <a:spcPts val="0"/>
                        </a:spcAft>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ctr">
                        <a:spcAft>
                          <a:spcPts val="0"/>
                        </a:spcAft>
                      </a:pPr>
                      <a:r>
                        <a:rPr lang="ja-JP" alt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just">
                        <a:spcAft>
                          <a:spcPts val="0"/>
                        </a:spcAft>
                      </a:pPr>
                      <a:r>
                        <a:rPr 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3113019602"/>
                  </a:ext>
                </a:extLst>
              </a:tr>
              <a:tr h="312673">
                <a:tc rowSpan="2">
                  <a:txBody>
                    <a:bodyPr/>
                    <a:lstStyle/>
                    <a:p>
                      <a:pPr algn="just">
                        <a:spcAft>
                          <a:spcPts val="0"/>
                        </a:spcAft>
                      </a:pPr>
                      <a:r>
                        <a:rPr lang="en-US" sz="7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just">
                        <a:spcAft>
                          <a:spcPts val="0"/>
                        </a:spcAft>
                      </a:pPr>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ユースホステル</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a:t>
                      </a: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導入済：民間予約サイト</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9847760"/>
                  </a:ext>
                </a:extLst>
              </a:tr>
              <a:tr h="374211">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野外活動センター</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0</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8619485"/>
                  </a:ext>
                </a:extLst>
              </a:tr>
              <a:tr h="312673">
                <a:tc gridSpan="2">
                  <a:txBody>
                    <a:bodyPr/>
                    <a:lstStyle/>
                    <a:p>
                      <a:pPr algn="ctr">
                        <a:spcAft>
                          <a:spcPts val="0"/>
                        </a:spcAft>
                      </a:pPr>
                      <a:r>
                        <a:rPr lang="ja-JP" altLang="en-US"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合　　　計</a:t>
                      </a:r>
                      <a:endParaRPr lang="en-US" alt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dirty="0"/>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１３２</a:t>
                      </a: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spcAft>
                          <a:spcPts val="0"/>
                        </a:spcAft>
                      </a:pPr>
                      <a:r>
                        <a:rPr lang="ja-JP" altLang="en-US"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a:t>
                      </a:r>
                      <a:r>
                        <a:rPr lang="en-US" altLang="ja-JP"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20</a:t>
                      </a: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spcAft>
                          <a:spcPts val="0"/>
                        </a:spcAft>
                      </a:pPr>
                      <a:r>
                        <a:rPr lang="en-US" altLang="ja-JP"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a:t>
                      </a: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未導入施設のオンライン化については、次項参照</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43120985"/>
                  </a:ext>
                </a:extLst>
              </a:tr>
            </a:tbl>
          </a:graphicData>
        </a:graphic>
      </p:graphicFrame>
      <p:sp>
        <p:nvSpPr>
          <p:cNvPr id="10" name="正方形/長方形 9"/>
          <p:cNvSpPr/>
          <p:nvPr/>
        </p:nvSpPr>
        <p:spPr>
          <a:xfrm>
            <a:off x="335361" y="332656"/>
            <a:ext cx="11593288" cy="4261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市民利用施設における予約のオンライン化 実施計画</a:t>
            </a: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en-US" altLang="zh-TW" sz="1600" b="1" dirty="0">
                <a:solidFill>
                  <a:schemeClr val="tx1"/>
                </a:solidFill>
                <a:latin typeface="メイリオ" panose="020B0604030504040204" pitchFamily="50" charset="-128"/>
                <a:ea typeface="メイリオ" panose="020B0604030504040204" pitchFamily="50" charset="-128"/>
              </a:rPr>
              <a:t>2023</a:t>
            </a:r>
            <a:r>
              <a:rPr kumimoji="1" lang="zh-TW" altLang="en-US" sz="1600" b="1" dirty="0">
                <a:solidFill>
                  <a:schemeClr val="tx1"/>
                </a:solidFill>
                <a:latin typeface="メイリオ" panose="020B0604030504040204" pitchFamily="50" charset="-128"/>
                <a:ea typeface="メイリオ" panose="020B0604030504040204" pitchFamily="50" charset="-128"/>
              </a:rPr>
              <a:t>（令和</a:t>
            </a:r>
            <a:r>
              <a:rPr kumimoji="1" lang="ja-JP" altLang="en-US" sz="1600" b="1" dirty="0">
                <a:solidFill>
                  <a:schemeClr val="tx1"/>
                </a:solidFill>
                <a:latin typeface="メイリオ" panose="020B0604030504040204" pitchFamily="50" charset="-128"/>
                <a:ea typeface="メイリオ" panose="020B0604030504040204" pitchFamily="50" charset="-128"/>
              </a:rPr>
              <a:t>５</a:t>
            </a:r>
            <a:r>
              <a:rPr kumimoji="1" lang="zh-TW" altLang="en-US" sz="1600" b="1" dirty="0">
                <a:solidFill>
                  <a:schemeClr val="tx1"/>
                </a:solidFill>
                <a:latin typeface="メイリオ" panose="020B0604030504040204" pitchFamily="50" charset="-128"/>
                <a:ea typeface="メイリオ" panose="020B0604030504040204" pitchFamily="50" charset="-128"/>
              </a:rPr>
              <a:t>）年</a:t>
            </a:r>
            <a:r>
              <a:rPr kumimoji="1" lang="ja-JP" altLang="en-US" sz="1600" b="1" dirty="0">
                <a:solidFill>
                  <a:schemeClr val="tx1"/>
                </a:solidFill>
                <a:latin typeface="メイリオ" panose="020B0604030504040204" pitchFamily="50" charset="-128"/>
                <a:ea typeface="メイリオ" panose="020B0604030504040204" pitchFamily="50" charset="-128"/>
              </a:rPr>
              <a:t>３</a:t>
            </a:r>
            <a:r>
              <a:rPr kumimoji="1" lang="zh-TW" altLang="en-US" sz="1600" b="1" dirty="0">
                <a:solidFill>
                  <a:schemeClr val="tx1"/>
                </a:solidFill>
                <a:latin typeface="メイリオ" panose="020B0604030504040204" pitchFamily="50" charset="-128"/>
                <a:ea typeface="メイリオ" panose="020B0604030504040204" pitchFamily="50" charset="-128"/>
              </a:rPr>
              <a:t>月現在</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zh-TW" altLang="en-US" sz="1600" b="1"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19336" y="836712"/>
            <a:ext cx="3672408" cy="338554"/>
          </a:xfrm>
          <a:prstGeom prst="rect">
            <a:avLst/>
          </a:prstGeom>
          <a:noFill/>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オンライン化導入状況 </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8" name="スライド番号プレースホルダー 4">
            <a:extLst>
              <a:ext uri="{FF2B5EF4-FFF2-40B4-BE49-F238E27FC236}">
                <a16:creationId xmlns:a16="http://schemas.microsoft.com/office/drawing/2014/main" id="{B6231524-8282-4256-A791-6BB39E1F1AE9}"/>
              </a:ext>
            </a:extLst>
          </p:cNvPr>
          <p:cNvSpPr>
            <a:spLocks noGrp="1"/>
          </p:cNvSpPr>
          <p:nvPr>
            <p:ph type="sldNum" sz="quarter" idx="12"/>
          </p:nvPr>
        </p:nvSpPr>
        <p:spPr>
          <a:xfrm>
            <a:off x="11582017" y="6492875"/>
            <a:ext cx="591127" cy="365125"/>
          </a:xfrm>
        </p:spPr>
        <p:txBody>
          <a:bodyPr/>
          <a:lstStyle/>
          <a:p>
            <a:fld id="{16212D41-E546-418A-B82D-A6C4CD6FF2D8}" type="slidenum">
              <a:rPr kumimoji="1" lang="ja-JP" altLang="en-US" sz="1400" smtClean="0">
                <a:solidFill>
                  <a:schemeClr val="tx1"/>
                </a:solidFill>
                <a:latin typeface="メイリオ" panose="020B0604030504040204" pitchFamily="50" charset="-128"/>
                <a:ea typeface="メイリオ" panose="020B0604030504040204" pitchFamily="50" charset="-128"/>
              </a:rPr>
              <a:t>1</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1454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0244884"/>
              </p:ext>
            </p:extLst>
          </p:nvPr>
        </p:nvGraphicFramePr>
        <p:xfrm>
          <a:off x="479376" y="3701421"/>
          <a:ext cx="11089232" cy="2126060"/>
        </p:xfrm>
        <a:graphic>
          <a:graphicData uri="http://schemas.openxmlformats.org/drawingml/2006/table">
            <a:tbl>
              <a:tblPr firstRow="1" bandRow="1">
                <a:tableStyleId>{5C22544A-7EE6-4342-B048-85BDC9FD1C3A}</a:tableStyleId>
              </a:tblPr>
              <a:tblGrid>
                <a:gridCol w="3136432">
                  <a:extLst>
                    <a:ext uri="{9D8B030D-6E8A-4147-A177-3AD203B41FA5}">
                      <a16:colId xmlns:a16="http://schemas.microsoft.com/office/drawing/2014/main" val="581581048"/>
                    </a:ext>
                  </a:extLst>
                </a:gridCol>
                <a:gridCol w="2601058">
                  <a:extLst>
                    <a:ext uri="{9D8B030D-6E8A-4147-A177-3AD203B41FA5}">
                      <a16:colId xmlns:a16="http://schemas.microsoft.com/office/drawing/2014/main" val="1418215897"/>
                    </a:ext>
                  </a:extLst>
                </a:gridCol>
                <a:gridCol w="1391302">
                  <a:extLst>
                    <a:ext uri="{9D8B030D-6E8A-4147-A177-3AD203B41FA5}">
                      <a16:colId xmlns:a16="http://schemas.microsoft.com/office/drawing/2014/main" val="3321021881"/>
                    </a:ext>
                  </a:extLst>
                </a:gridCol>
                <a:gridCol w="1296144">
                  <a:extLst>
                    <a:ext uri="{9D8B030D-6E8A-4147-A177-3AD203B41FA5}">
                      <a16:colId xmlns:a16="http://schemas.microsoft.com/office/drawing/2014/main" val="3052207263"/>
                    </a:ext>
                  </a:extLst>
                </a:gridCol>
                <a:gridCol w="1296144">
                  <a:extLst>
                    <a:ext uri="{9D8B030D-6E8A-4147-A177-3AD203B41FA5}">
                      <a16:colId xmlns:a16="http://schemas.microsoft.com/office/drawing/2014/main" val="4000295112"/>
                    </a:ext>
                  </a:extLst>
                </a:gridCol>
                <a:gridCol w="1368152">
                  <a:extLst>
                    <a:ext uri="{9D8B030D-6E8A-4147-A177-3AD203B41FA5}">
                      <a16:colId xmlns:a16="http://schemas.microsoft.com/office/drawing/2014/main" val="791303567"/>
                    </a:ext>
                  </a:extLst>
                </a:gridCol>
              </a:tblGrid>
              <a:tr h="613694">
                <a:tc rowSpan="2">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施設名称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現状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gridSpan="4">
                  <a:txBody>
                    <a:bodyPr/>
                    <a:lstStyle/>
                    <a:p>
                      <a:pPr marL="228600" indent="-228600" algn="ctr">
                        <a:buFont typeface="+mj-lt"/>
                        <a:buAutoNum type="arabicPeriod"/>
                      </a:pPr>
                      <a:r>
                        <a:rPr kumimoji="1" lang="ja-JP" altLang="en-US" sz="1200" b="0" dirty="0">
                          <a:solidFill>
                            <a:schemeClr val="tx1"/>
                          </a:solidFill>
                          <a:latin typeface="メイリオ" panose="020B0604030504040204" pitchFamily="50" charset="-128"/>
                          <a:ea typeface="メイリオ" panose="020B0604030504040204" pitchFamily="50" charset="-128"/>
                        </a:rPr>
                        <a:t>オンライン化目標</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extLst>
                  <a:ext uri="{0D108BD9-81ED-4DB2-BD59-A6C34878D82A}">
                    <a16:rowId xmlns:a16="http://schemas.microsoft.com/office/drawing/2014/main" val="2204704257"/>
                  </a:ext>
                </a:extLst>
              </a:tr>
              <a:tr h="504122">
                <a:tc v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「施設窓口以外」の利用予約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空室状況確認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予約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自身の予約状況確認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支払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064195632"/>
                  </a:ext>
                </a:extLst>
              </a:tr>
              <a:tr h="504122">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中央公会堂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電話で仮予約後、申込書をＦＡＸまたは郵送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smtClean="0">
                          <a:solidFill>
                            <a:schemeClr val="tx1"/>
                          </a:solidFill>
                          <a:latin typeface="メイリオ" panose="020B0604030504040204" pitchFamily="50" charset="-128"/>
                          <a:ea typeface="メイリオ" panose="020B0604030504040204" pitchFamily="50" charset="-128"/>
                        </a:rPr>
                        <a:t>銀行振込可</a:t>
                      </a:r>
                      <a:endParaRPr kumimoji="1" lang="ja-JP" altLang="en-US" sz="10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9829976"/>
                  </a:ext>
                </a:extLst>
              </a:tr>
              <a:tr h="504122">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住まい情報センター（貸室部分）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電話で仮予約後、申込書をＦＡＸ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a:solidFill>
                            <a:schemeClr val="tx1"/>
                          </a:solidFill>
                          <a:latin typeface="メイリオ" panose="020B0604030504040204" pitchFamily="50" charset="-128"/>
                          <a:ea typeface="メイリオ" panose="020B0604030504040204" pitchFamily="50" charset="-128"/>
                        </a:rPr>
                        <a:t>銀行振込可</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049918"/>
                  </a:ext>
                </a:extLst>
              </a:tr>
            </a:tbl>
          </a:graphicData>
        </a:graphic>
      </p:graphicFrame>
      <p:sp>
        <p:nvSpPr>
          <p:cNvPr id="6" name="テキスト ボックス 5"/>
          <p:cNvSpPr txBox="1"/>
          <p:nvPr/>
        </p:nvSpPr>
        <p:spPr>
          <a:xfrm>
            <a:off x="263352" y="3413389"/>
            <a:ext cx="3672408" cy="338554"/>
          </a:xfrm>
          <a:prstGeom prst="rect">
            <a:avLst/>
          </a:prstGeom>
          <a:noFill/>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オンライン化目標施設 </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479376" y="5824063"/>
            <a:ext cx="10657184" cy="773289"/>
          </a:xfrm>
          <a:prstGeom prst="rect">
            <a:avLst/>
          </a:prstGeom>
          <a:noFill/>
        </p:spPr>
        <p:txBody>
          <a:bodyPr wrap="square" rtlCol="0">
            <a:spAutoFit/>
          </a:bodyPr>
          <a:lstStyle/>
          <a:p>
            <a:pPr>
              <a:lnSpc>
                <a:spcPts val="1800"/>
              </a:lnSpc>
            </a:pPr>
            <a:r>
              <a:rPr kumimoji="1" lang="ja-JP" altLang="en-US" sz="1200" dirty="0">
                <a:latin typeface="メイリオ" panose="020B0604030504040204" pitchFamily="50" charset="-128"/>
                <a:ea typeface="メイリオ" panose="020B0604030504040204" pitchFamily="50" charset="-128"/>
              </a:rPr>
              <a:t>●＝オンライン化済　○＝オンライン化目標</a:t>
            </a:r>
            <a:endParaRPr kumimoji="1" lang="en-US" altLang="ja-JP" sz="1200" dirty="0">
              <a:latin typeface="メイリオ" panose="020B0604030504040204" pitchFamily="50" charset="-128"/>
              <a:ea typeface="メイリオ" panose="020B0604030504040204" pitchFamily="50" charset="-128"/>
            </a:endParaRPr>
          </a:p>
          <a:p>
            <a:pPr>
              <a:lnSpc>
                <a:spcPts val="1800"/>
              </a:lnSpc>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オンライン化目標は、予算措置が前提となります。また、各指定管理者との調整や協議を進めていくことで目標が変更になる場合があります。</a:t>
            </a:r>
            <a:endParaRPr kumimoji="1" lang="en-US" altLang="ja-JP" sz="1200" dirty="0">
              <a:latin typeface="メイリオ" panose="020B0604030504040204" pitchFamily="50" charset="-128"/>
              <a:ea typeface="メイリオ" panose="020B0604030504040204" pitchFamily="50" charset="-128"/>
            </a:endParaRPr>
          </a:p>
          <a:p>
            <a:pPr>
              <a:lnSpc>
                <a:spcPts val="1800"/>
              </a:lnSpc>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支払いについては、「多様な公共料金支払手段の整備」の取組において、キャッシュレス化の導入を進めています。</a:t>
            </a:r>
            <a:endParaRPr kumimoji="1" lang="en-US" altLang="ja-JP" sz="1200" dirty="0">
              <a:latin typeface="メイリオ" panose="020B0604030504040204" pitchFamily="50" charset="-128"/>
              <a:ea typeface="メイリオ" panose="020B0604030504040204" pitchFamily="50" charset="-128"/>
            </a:endParaRPr>
          </a:p>
        </p:txBody>
      </p:sp>
      <p:sp>
        <p:nvSpPr>
          <p:cNvPr id="12" name="スライド番号プレースホルダー 4">
            <a:extLst>
              <a:ext uri="{FF2B5EF4-FFF2-40B4-BE49-F238E27FC236}">
                <a16:creationId xmlns:a16="http://schemas.microsoft.com/office/drawing/2014/main" id="{B6231524-8282-4256-A791-6BB39E1F1AE9}"/>
              </a:ext>
            </a:extLst>
          </p:cNvPr>
          <p:cNvSpPr>
            <a:spLocks noGrp="1"/>
          </p:cNvSpPr>
          <p:nvPr>
            <p:ph type="sldNum" sz="quarter" idx="12"/>
          </p:nvPr>
        </p:nvSpPr>
        <p:spPr>
          <a:xfrm>
            <a:off x="11582017" y="6492875"/>
            <a:ext cx="591127" cy="365125"/>
          </a:xfrm>
        </p:spPr>
        <p:txBody>
          <a:bodyPr/>
          <a:lstStyle/>
          <a:p>
            <a:fld id="{16212D41-E546-418A-B82D-A6C4CD6FF2D8}" type="slidenum">
              <a:rPr kumimoji="1" lang="ja-JP" altLang="en-US" sz="1400" smtClean="0">
                <a:solidFill>
                  <a:schemeClr val="tx1"/>
                </a:solidFill>
                <a:latin typeface="メイリオ" panose="020B0604030504040204" pitchFamily="50" charset="-128"/>
                <a:ea typeface="メイリオ" panose="020B0604030504040204" pitchFamily="50" charset="-128"/>
              </a:rPr>
              <a:t>2</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263352" y="334397"/>
            <a:ext cx="9505056" cy="338554"/>
          </a:xfrm>
          <a:prstGeom prst="rect">
            <a:avLst/>
          </a:prstGeom>
          <a:noFill/>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「市政改革プラン</a:t>
            </a:r>
            <a:r>
              <a:rPr kumimoji="1" lang="en-US" altLang="ja-JP" sz="1600" b="1" dirty="0">
                <a:latin typeface="メイリオ" panose="020B0604030504040204" pitchFamily="50" charset="-128"/>
                <a:ea typeface="メイリオ" panose="020B0604030504040204" pitchFamily="50" charset="-128"/>
              </a:rPr>
              <a:t>3.0</a:t>
            </a:r>
            <a:r>
              <a:rPr kumimoji="1" lang="ja-JP" altLang="en-US" sz="1600" b="1" dirty="0">
                <a:latin typeface="メイリオ" panose="020B0604030504040204" pitchFamily="50" charset="-128"/>
                <a:ea typeface="メイリオ" panose="020B0604030504040204" pitchFamily="50" charset="-128"/>
              </a:rPr>
              <a:t>」の取組期間（令和２～</a:t>
            </a: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年度）におけるオンライン化導入施設 </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329427458"/>
              </p:ext>
            </p:extLst>
          </p:nvPr>
        </p:nvGraphicFramePr>
        <p:xfrm>
          <a:off x="479376" y="629492"/>
          <a:ext cx="10153128" cy="2070736"/>
        </p:xfrm>
        <a:graphic>
          <a:graphicData uri="http://schemas.openxmlformats.org/drawingml/2006/table">
            <a:tbl>
              <a:tblPr firstRow="1" bandRow="1">
                <a:tableStyleId>{5C22544A-7EE6-4342-B048-85BDC9FD1C3A}</a:tableStyleId>
              </a:tblPr>
              <a:tblGrid>
                <a:gridCol w="3390605">
                  <a:extLst>
                    <a:ext uri="{9D8B030D-6E8A-4147-A177-3AD203B41FA5}">
                      <a16:colId xmlns:a16="http://schemas.microsoft.com/office/drawing/2014/main" val="581581048"/>
                    </a:ext>
                  </a:extLst>
                </a:gridCol>
                <a:gridCol w="1361923">
                  <a:extLst>
                    <a:ext uri="{9D8B030D-6E8A-4147-A177-3AD203B41FA5}">
                      <a16:colId xmlns:a16="http://schemas.microsoft.com/office/drawing/2014/main" val="3321021881"/>
                    </a:ext>
                  </a:extLst>
                </a:gridCol>
                <a:gridCol w="1368152">
                  <a:extLst>
                    <a:ext uri="{9D8B030D-6E8A-4147-A177-3AD203B41FA5}">
                      <a16:colId xmlns:a16="http://schemas.microsoft.com/office/drawing/2014/main" val="3052207263"/>
                    </a:ext>
                  </a:extLst>
                </a:gridCol>
                <a:gridCol w="1335524">
                  <a:extLst>
                    <a:ext uri="{9D8B030D-6E8A-4147-A177-3AD203B41FA5}">
                      <a16:colId xmlns:a16="http://schemas.microsoft.com/office/drawing/2014/main" val="4000295112"/>
                    </a:ext>
                  </a:extLst>
                </a:gridCol>
                <a:gridCol w="1348462">
                  <a:extLst>
                    <a:ext uri="{9D8B030D-6E8A-4147-A177-3AD203B41FA5}">
                      <a16:colId xmlns:a16="http://schemas.microsoft.com/office/drawing/2014/main" val="791303567"/>
                    </a:ext>
                  </a:extLst>
                </a:gridCol>
                <a:gridCol w="1348462">
                  <a:extLst>
                    <a:ext uri="{9D8B030D-6E8A-4147-A177-3AD203B41FA5}">
                      <a16:colId xmlns:a16="http://schemas.microsoft.com/office/drawing/2014/main" val="3745960167"/>
                    </a:ext>
                  </a:extLst>
                </a:gridCol>
              </a:tblGrid>
              <a:tr h="517684">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施設名称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空室状況確認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予約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自身の予約状況確認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支払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導入年度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4064195632"/>
                  </a:ext>
                </a:extLst>
              </a:tr>
              <a:tr h="5176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クレオ大阪 </a:t>
                      </a:r>
                      <a:r>
                        <a:rPr kumimoji="1" lang="en-US" altLang="ja-JP" sz="1200" b="0" dirty="0">
                          <a:solidFill>
                            <a:schemeClr val="tx1"/>
                          </a:solidFill>
                          <a:latin typeface="メイリオ" panose="020B0604030504040204" pitchFamily="50" charset="-128"/>
                          <a:ea typeface="メイリオ" panose="020B0604030504040204" pitchFamily="50" charset="-128"/>
                        </a:rPr>
                        <a:t>(</a:t>
                      </a:r>
                      <a:r>
                        <a:rPr kumimoji="1" lang="ja-JP" altLang="en-US" sz="1200" b="0" dirty="0">
                          <a:solidFill>
                            <a:schemeClr val="tx1"/>
                          </a:solidFill>
                          <a:latin typeface="メイリオ" panose="020B0604030504040204" pitchFamily="50" charset="-128"/>
                          <a:ea typeface="メイリオ" panose="020B0604030504040204" pitchFamily="50" charset="-128"/>
                        </a:rPr>
                        <a:t>４施設</a:t>
                      </a:r>
                      <a:r>
                        <a:rPr kumimoji="1" lang="en-US" altLang="ja-JP"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a:solidFill>
                            <a:schemeClr val="tx1"/>
                          </a:solidFill>
                          <a:latin typeface="メイリオ" panose="020B0604030504040204" pitchFamily="50" charset="-128"/>
                          <a:ea typeface="メイリオ" panose="020B0604030504040204" pitchFamily="50" charset="-128"/>
                        </a:rPr>
                        <a:t>コンビニ収納</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令和</a:t>
                      </a:r>
                      <a:r>
                        <a:rPr kumimoji="1" lang="en-US" altLang="ja-JP" sz="1200" b="0" dirty="0">
                          <a:solidFill>
                            <a:schemeClr val="tx1"/>
                          </a:solidFill>
                          <a:latin typeface="メイリオ" panose="020B0604030504040204" pitchFamily="50" charset="-128"/>
                          <a:ea typeface="メイリオ" panose="020B0604030504040204" pitchFamily="50" charset="-128"/>
                        </a:rPr>
                        <a:t>2</a:t>
                      </a:r>
                      <a:r>
                        <a:rPr kumimoji="1" lang="ja-JP" altLang="en-US" sz="1200" b="0" dirty="0">
                          <a:solidFill>
                            <a:schemeClr val="tx1"/>
                          </a:solidFill>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9829976"/>
                  </a:ext>
                </a:extLst>
              </a:tr>
              <a:tr h="517684">
                <a:tc>
                  <a:txBody>
                    <a:bodyPr/>
                    <a:lstStyle/>
                    <a:p>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区役所附設会館（区民センター等）</a:t>
                      </a:r>
                      <a:r>
                        <a:rPr lang="en-US" alt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(33</a:t>
                      </a: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a:t>
                      </a:r>
                      <a:r>
                        <a:rPr lang="en-US" alt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rPr>
                        <a:t>コンビニ収納</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令和</a:t>
                      </a:r>
                      <a:r>
                        <a:rPr kumimoji="1" lang="en-US" altLang="ja-JP" sz="1200" b="0">
                          <a:solidFill>
                            <a:schemeClr val="tx1"/>
                          </a:solidFill>
                          <a:latin typeface="メイリオ" panose="020B0604030504040204" pitchFamily="50" charset="-128"/>
                          <a:ea typeface="メイリオ" panose="020B0604030504040204" pitchFamily="50" charset="-128"/>
                        </a:rPr>
                        <a:t>3</a:t>
                      </a:r>
                      <a:r>
                        <a:rPr kumimoji="1" lang="ja-JP" altLang="en-US" sz="1200" b="0">
                          <a:solidFill>
                            <a:schemeClr val="tx1"/>
                          </a:solidFill>
                          <a:latin typeface="メイリオ" panose="020B0604030504040204" pitchFamily="50" charset="-128"/>
                          <a:ea typeface="メイリオ" panose="020B0604030504040204" pitchFamily="50" charset="-128"/>
                        </a:rPr>
                        <a:t>年度</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6432340"/>
                  </a:ext>
                </a:extLst>
              </a:tr>
              <a:tr h="517684">
                <a:tc>
                  <a:txBody>
                    <a:bodyPr/>
                    <a:lstStyle/>
                    <a:p>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社会福祉・研修情報センター</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a:solidFill>
                            <a:schemeClr val="tx1"/>
                          </a:solidFill>
                          <a:latin typeface="メイリオ" panose="020B0604030504040204" pitchFamily="50" charset="-128"/>
                          <a:ea typeface="メイリオ" panose="020B0604030504040204" pitchFamily="50" charset="-128"/>
                        </a:rPr>
                        <a:t>銀行振込可</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令和</a:t>
                      </a:r>
                      <a:r>
                        <a:rPr kumimoji="1" lang="en-US" altLang="ja-JP" sz="1200" b="0" dirty="0">
                          <a:solidFill>
                            <a:schemeClr val="tx1"/>
                          </a:solidFill>
                          <a:latin typeface="メイリオ" panose="020B0604030504040204" pitchFamily="50" charset="-128"/>
                          <a:ea typeface="メイリオ" panose="020B0604030504040204" pitchFamily="50" charset="-128"/>
                        </a:rPr>
                        <a:t>3</a:t>
                      </a:r>
                      <a:r>
                        <a:rPr kumimoji="1" lang="ja-JP" altLang="en-US" sz="1200" b="0" dirty="0">
                          <a:solidFill>
                            <a:schemeClr val="tx1"/>
                          </a:solidFill>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049918"/>
                  </a:ext>
                </a:extLst>
              </a:tr>
            </a:tbl>
          </a:graphicData>
        </a:graphic>
      </p:graphicFrame>
      <p:sp>
        <p:nvSpPr>
          <p:cNvPr id="14" name="テキスト ボックス 13"/>
          <p:cNvSpPr txBox="1"/>
          <p:nvPr/>
        </p:nvSpPr>
        <p:spPr>
          <a:xfrm>
            <a:off x="479376" y="2681044"/>
            <a:ext cx="5724842" cy="542456"/>
          </a:xfrm>
          <a:prstGeom prst="rect">
            <a:avLst/>
          </a:prstGeom>
          <a:noFill/>
        </p:spPr>
        <p:txBody>
          <a:bodyPr wrap="square" rtlCol="0">
            <a:spAutoFit/>
          </a:bodyPr>
          <a:lstStyle/>
          <a:p>
            <a:pPr>
              <a:lnSpc>
                <a:spcPts val="1800"/>
              </a:lnSpc>
            </a:pPr>
            <a:r>
              <a:rPr kumimoji="1" lang="ja-JP" altLang="en-US" sz="1200" dirty="0">
                <a:latin typeface="メイリオ" panose="020B0604030504040204" pitchFamily="50" charset="-128"/>
                <a:ea typeface="メイリオ" panose="020B0604030504040204" pitchFamily="50" charset="-128"/>
              </a:rPr>
              <a:t>●＝オンライン化済</a:t>
            </a:r>
            <a:endParaRPr kumimoji="1" lang="en-US" altLang="ja-JP" sz="1200" dirty="0">
              <a:latin typeface="メイリオ" panose="020B0604030504040204" pitchFamily="50" charset="-128"/>
              <a:ea typeface="メイリオ" panose="020B0604030504040204" pitchFamily="50" charset="-128"/>
            </a:endParaRPr>
          </a:p>
          <a:p>
            <a:pPr>
              <a:lnSpc>
                <a:spcPts val="1800"/>
              </a:lnSpc>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クラフトパークは、空室状況確認を導入（令和</a:t>
            </a:r>
            <a:r>
              <a:rPr kumimoji="1" lang="en-US" altLang="ja-JP" sz="1200" dirty="0">
                <a:latin typeface="メイリオ" panose="020B0604030504040204" pitchFamily="50" charset="-128"/>
                <a:ea typeface="メイリオ" panose="020B0604030504040204" pitchFamily="50" charset="-128"/>
              </a:rPr>
              <a:t>3</a:t>
            </a:r>
            <a:r>
              <a:rPr kumimoji="1" lang="ja-JP" altLang="en-US" sz="1200" dirty="0">
                <a:latin typeface="メイリオ" panose="020B0604030504040204" pitchFamily="50" charset="-128"/>
                <a:ea typeface="メイリオ" panose="020B0604030504040204" pitchFamily="50" charset="-128"/>
              </a:rPr>
              <a:t>年度）</a:t>
            </a:r>
          </a:p>
        </p:txBody>
      </p:sp>
    </p:spTree>
    <p:extLst>
      <p:ext uri="{BB962C8B-B14F-4D97-AF65-F5344CB8AC3E}">
        <p14:creationId xmlns:p14="http://schemas.microsoft.com/office/powerpoint/2010/main" val="1342329780"/>
      </p:ext>
    </p:extLst>
  </p:cSld>
  <p:clrMapOvr>
    <a:masterClrMapping/>
  </p:clrMapOvr>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174401097"/>
              </p:ext>
            </p:extLst>
          </p:nvPr>
        </p:nvGraphicFramePr>
        <p:xfrm>
          <a:off x="335359" y="628882"/>
          <a:ext cx="11593290" cy="6040478"/>
        </p:xfrm>
        <a:graphic>
          <a:graphicData uri="http://schemas.openxmlformats.org/drawingml/2006/table">
            <a:tbl>
              <a:tblPr firstRow="1" bandRow="1">
                <a:tableStyleId>{5C22544A-7EE6-4342-B048-85BDC9FD1C3A}</a:tableStyleId>
              </a:tblPr>
              <a:tblGrid>
                <a:gridCol w="1512169">
                  <a:extLst>
                    <a:ext uri="{9D8B030D-6E8A-4147-A177-3AD203B41FA5}">
                      <a16:colId xmlns:a16="http://schemas.microsoft.com/office/drawing/2014/main" val="581581048"/>
                    </a:ext>
                  </a:extLst>
                </a:gridCol>
                <a:gridCol w="4032448">
                  <a:extLst>
                    <a:ext uri="{9D8B030D-6E8A-4147-A177-3AD203B41FA5}">
                      <a16:colId xmlns:a16="http://schemas.microsoft.com/office/drawing/2014/main" val="1418215897"/>
                    </a:ext>
                  </a:extLst>
                </a:gridCol>
                <a:gridCol w="6048673">
                  <a:extLst>
                    <a:ext uri="{9D8B030D-6E8A-4147-A177-3AD203B41FA5}">
                      <a16:colId xmlns:a16="http://schemas.microsoft.com/office/drawing/2014/main" val="3321021881"/>
                    </a:ext>
                  </a:extLst>
                </a:gridCol>
              </a:tblGrid>
              <a:tr h="191268">
                <a:tc rowSpan="2">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施設名称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現状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rowSpan="2">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当面オンライン化を目標としない理由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extLst>
                  <a:ext uri="{0D108BD9-81ED-4DB2-BD59-A6C34878D82A}">
                    <a16:rowId xmlns:a16="http://schemas.microsoft.com/office/drawing/2014/main" val="2204704257"/>
                  </a:ext>
                </a:extLst>
              </a:tr>
              <a:tr h="276988">
                <a:tc v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「施設窓口以外」の利用予約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extLst>
                  <a:ext uri="{0D108BD9-81ED-4DB2-BD59-A6C34878D82A}">
                    <a16:rowId xmlns:a16="http://schemas.microsoft.com/office/drawing/2014/main" val="4064195632"/>
                  </a:ext>
                </a:extLst>
              </a:tr>
              <a:tr h="500098">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産業創造館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電話で仮予約後、申込書をＦＡＸ</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メイリオ" panose="020B0604030504040204" pitchFamily="50" charset="-128"/>
                          <a:ea typeface="メイリオ" panose="020B0604030504040204" pitchFamily="50" charset="-128"/>
                        </a:rPr>
                        <a:t>㊟ </a:t>
                      </a:r>
                      <a:r>
                        <a:rPr kumimoji="1" lang="ja-JP" altLang="en-US" sz="1200" b="0" dirty="0">
                          <a:solidFill>
                            <a:schemeClr val="tx1"/>
                          </a:solidFill>
                          <a:latin typeface="メイリオ" panose="020B0604030504040204" pitchFamily="50" charset="-128"/>
                          <a:ea typeface="メイリオ" panose="020B0604030504040204" pitchFamily="50" charset="-128"/>
                        </a:rPr>
                        <a:t>ホールについては、電話予約不可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rPr>
                        <a:t>「</a:t>
                      </a:r>
                      <a:r>
                        <a:rPr lang="ja-JP" altLang="ja-JP" sz="1200" dirty="0">
                          <a:solidFill>
                            <a:schemeClr val="tx1"/>
                          </a:solidFill>
                          <a:latin typeface="メイリオ" panose="020B0604030504040204" pitchFamily="50" charset="-128"/>
                          <a:ea typeface="メイリオ" panose="020B0604030504040204" pitchFamily="50" charset="-128"/>
                        </a:rPr>
                        <a:t>マイドームおおさか</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ja-JP" sz="1200" dirty="0">
                          <a:solidFill>
                            <a:schemeClr val="tx1"/>
                          </a:solidFill>
                          <a:latin typeface="メイリオ" panose="020B0604030504040204" pitchFamily="50" charset="-128"/>
                          <a:ea typeface="メイリオ" panose="020B0604030504040204" pitchFamily="50" charset="-128"/>
                        </a:rPr>
                        <a:t>との貸館事業の相互連携を検討する中で、オンライン</a:t>
                      </a:r>
                      <a:r>
                        <a:rPr lang="ja-JP" altLang="en-US" sz="1200" dirty="0">
                          <a:solidFill>
                            <a:schemeClr val="tx1"/>
                          </a:solidFill>
                          <a:latin typeface="メイリオ" panose="020B0604030504040204" pitchFamily="50" charset="-128"/>
                          <a:ea typeface="メイリオ" panose="020B0604030504040204" pitchFamily="50" charset="-128"/>
                        </a:rPr>
                        <a:t>導入</a:t>
                      </a:r>
                      <a:r>
                        <a:rPr lang="ja-JP" altLang="ja-JP" sz="1200" dirty="0">
                          <a:solidFill>
                            <a:schemeClr val="tx1"/>
                          </a:solidFill>
                          <a:latin typeface="メイリオ" panose="020B0604030504040204" pitchFamily="50" charset="-128"/>
                          <a:ea typeface="メイリオ" panose="020B0604030504040204" pitchFamily="50" charset="-128"/>
                        </a:rPr>
                        <a:t>の検討</a:t>
                      </a:r>
                      <a:r>
                        <a:rPr lang="ja-JP" altLang="en-US" sz="1200" dirty="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9829976"/>
                  </a:ext>
                </a:extLst>
              </a:tr>
              <a:tr h="61523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芸術創造館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電話で仮予約後、申込書・企画書をメール、ＦＡＸまたは郵送（別途、来所による打ち合わせが必要）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演劇、舞踏、音楽その他の舞台芸術の創作、練習、発表といった、施設の設置目的に沿った利用者の予約を優先的に受付しており、予約等のオンライン導入については、利用者の利便性向上に向けた運用方法について、整理・検討が必要。</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5829436"/>
                  </a:ext>
                </a:extLst>
              </a:tr>
              <a:tr h="50791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社会福祉センター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メイリオ" panose="020B0604030504040204" pitchFamily="50" charset="-128"/>
                          <a:ea typeface="メイリオ" panose="020B0604030504040204" pitchFamily="50" charset="-128"/>
                        </a:rPr>
                        <a:t>電話で仮予約</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b="0" dirty="0">
                          <a:solidFill>
                            <a:schemeClr val="tx1"/>
                          </a:solidFill>
                          <a:latin typeface="メイリオ" panose="020B0604030504040204" pitchFamily="50" charset="-128"/>
                          <a:ea typeface="メイリオ" panose="020B0604030504040204" pitchFamily="50" charset="-128"/>
                        </a:rPr>
                        <a:t>（本予約は、来所のみ）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u="none" kern="1200" dirty="0">
                          <a:solidFill>
                            <a:schemeClr val="tx1"/>
                          </a:solidFill>
                          <a:effectLst/>
                          <a:latin typeface="メイリオ" panose="020B0604030504040204" pitchFamily="50" charset="-128"/>
                          <a:ea typeface="メイリオ" panose="020B0604030504040204" pitchFamily="50" charset="-128"/>
                          <a:cs typeface="+mn-cs"/>
                        </a:rPr>
                        <a:t>予約等のオンライン導入については、現行の予約受付方法の見直しなどを含め、利用者の利便性向上につながるよう、さらなる整理・検討が必要。</a:t>
                      </a:r>
                      <a:endParaRPr kumimoji="1" lang="ja-JP" altLang="ja-JP" sz="1200" u="none" kern="1200" dirty="0">
                        <a:solidFill>
                          <a:schemeClr val="tx1"/>
                        </a:solidFill>
                        <a:effectLst/>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0671105"/>
                  </a:ext>
                </a:extLst>
              </a:tr>
              <a:tr h="507914">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西成市民館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福祉の向上等を目的とした隣保館であり、貸館がメインでなく、施設特性がオンライン化に適さない。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6432340"/>
                  </a:ext>
                </a:extLst>
              </a:tr>
              <a:tr h="570478">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こども文化センター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電話で仮予約後、使用願をＦＡＸ</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r>
                        <a:rPr kumimoji="1" lang="ja-JP" altLang="en-US" sz="1200" b="0" dirty="0">
                          <a:solidFill>
                            <a:schemeClr val="tx1"/>
                          </a:solidFill>
                          <a:latin typeface="メイリオ" panose="020B0604030504040204" pitchFamily="50" charset="-128"/>
                          <a:ea typeface="メイリオ" panose="020B0604030504040204" pitchFamily="50" charset="-128"/>
                        </a:rPr>
                        <a:t>別途、来所による照明・音響設備使用等の打合せが必要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単一のホールとして貸し出しており、事前打ち合わせ（照明・音響設備等）を要するためオンライン化に適さない。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6208380"/>
                  </a:ext>
                </a:extLst>
              </a:tr>
              <a:tr h="5760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信太山青少年野外活動センター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電話で仮予約後、申込書・日程表をＦＡＸまたは郵送（部屋割り、食事など施設と事前調整が必要）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rPr>
                        <a:t>単なる宿泊施設ではなく、使用にあたって</a:t>
                      </a:r>
                      <a:r>
                        <a:rPr lang="ja-JP" altLang="ja-JP" sz="1200" dirty="0">
                          <a:solidFill>
                            <a:schemeClr val="tx1"/>
                          </a:solidFill>
                          <a:latin typeface="メイリオ" panose="020B0604030504040204" pitchFamily="50" charset="-128"/>
                          <a:ea typeface="メイリオ" panose="020B0604030504040204" pitchFamily="50" charset="-128"/>
                        </a:rPr>
                        <a:t>事前調整（特に食事等）が必要</a:t>
                      </a:r>
                      <a:r>
                        <a:rPr lang="ja-JP" altLang="en-US" sz="1200" dirty="0">
                          <a:solidFill>
                            <a:schemeClr val="tx1"/>
                          </a:solidFill>
                          <a:latin typeface="メイリオ" panose="020B0604030504040204" pitchFamily="50" charset="-128"/>
                          <a:ea typeface="メイリオ" panose="020B0604030504040204" pitchFamily="50" charset="-128"/>
                        </a:rPr>
                        <a:t>なため、</a:t>
                      </a:r>
                      <a:r>
                        <a:rPr lang="ja-JP" altLang="en-US" sz="12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オンライン導入に適さない。</a:t>
                      </a:r>
                      <a:endParaRPr lang="en-US" altLang="ja-JP" sz="12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049918"/>
                  </a:ext>
                </a:extLst>
              </a:tr>
              <a:tr h="5760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水の館ホール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電話で仮予約後、申込書・企画書をメールまたはＦＡＸ（別途、来所による打合せが必要）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単一のホールとして貸し出しており、事前打ち合わせ（照明・音響設備等）を要するためオンライン化に適さない。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690448"/>
                  </a:ext>
                </a:extLst>
              </a:tr>
              <a:tr h="5760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陳列館ホール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メイリオ" panose="020B0604030504040204" pitchFamily="50" charset="-128"/>
                          <a:ea typeface="メイリオ" panose="020B0604030504040204" pitchFamily="50" charset="-128"/>
                        </a:rPr>
                        <a:t>電話で仮予約後、申込書・企画書をメールまたはＦＡＸ</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r>
                        <a:rPr kumimoji="1" lang="ja-JP" altLang="en-US" sz="1200" b="0" dirty="0">
                          <a:solidFill>
                            <a:schemeClr val="tx1"/>
                          </a:solidFill>
                          <a:latin typeface="メイリオ" panose="020B0604030504040204" pitchFamily="50" charset="-128"/>
                          <a:ea typeface="メイリオ" panose="020B0604030504040204" pitchFamily="50" charset="-128"/>
                        </a:rPr>
                        <a:t>別途、来所による打合せが必要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単一のホールとして貸し出しており、事前打ち合わせ（照明・音響設備等）を要するためオンライン化に適さない。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6741687"/>
                  </a:ext>
                </a:extLst>
              </a:tr>
              <a:tr h="52244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クラフトパーク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電話で予約後、利用までに貸室使用申込書を提出（窓口・郵送・ＦＡＸ可）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本取組において空室状況確認を導入。貸館がメインでなく、施設特性がオンライン化に適さない。（教室の受講についてはホームページから申込可能）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1643348"/>
                  </a:ext>
                </a:extLst>
              </a:tr>
              <a:tr h="51204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音楽堂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電話で仮予約後、申込書・企画書をメール、ＦＡＸまたは郵送（別途、来所による打合せが必要）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予約時に企画等の聞き取りを行ってから、使用許可を出すため、オンライン化に適さない。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5129717"/>
                  </a:ext>
                </a:extLst>
              </a:tr>
            </a:tbl>
          </a:graphicData>
        </a:graphic>
      </p:graphicFrame>
      <p:sp>
        <p:nvSpPr>
          <p:cNvPr id="6" name="テキスト ボックス 5"/>
          <p:cNvSpPr txBox="1"/>
          <p:nvPr/>
        </p:nvSpPr>
        <p:spPr>
          <a:xfrm>
            <a:off x="119336" y="306274"/>
            <a:ext cx="5184576" cy="338554"/>
          </a:xfrm>
          <a:prstGeom prst="rect">
            <a:avLst/>
          </a:prstGeom>
          <a:noFill/>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当面オンライン化を目標としない施設</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7" name="スライド番号プレースホルダー 4">
            <a:extLst>
              <a:ext uri="{FF2B5EF4-FFF2-40B4-BE49-F238E27FC236}">
                <a16:creationId xmlns:a16="http://schemas.microsoft.com/office/drawing/2014/main" id="{B6231524-8282-4256-A791-6BB39E1F1AE9}"/>
              </a:ext>
            </a:extLst>
          </p:cNvPr>
          <p:cNvSpPr>
            <a:spLocks noGrp="1"/>
          </p:cNvSpPr>
          <p:nvPr>
            <p:ph type="sldNum" sz="quarter" idx="12"/>
          </p:nvPr>
        </p:nvSpPr>
        <p:spPr>
          <a:xfrm>
            <a:off x="11582017" y="6492875"/>
            <a:ext cx="591127" cy="365125"/>
          </a:xfrm>
        </p:spPr>
        <p:txBody>
          <a:bodyPr/>
          <a:lstStyle/>
          <a:p>
            <a:fld id="{16212D41-E546-418A-B82D-A6C4CD6FF2D8}" type="slidenum">
              <a:rPr kumimoji="1" lang="ja-JP" altLang="en-US" sz="1400" smtClean="0">
                <a:solidFill>
                  <a:schemeClr val="tx1"/>
                </a:solidFill>
                <a:latin typeface="メイリオ" panose="020B0604030504040204" pitchFamily="50" charset="-128"/>
                <a:ea typeface="メイリオ" panose="020B0604030504040204" pitchFamily="50" charset="-128"/>
              </a:rPr>
              <a:t>3</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54115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551382" y="194577"/>
            <a:ext cx="11161241" cy="4261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b="1" dirty="0">
                <a:latin typeface="メイリオ" panose="020B0604030504040204" pitchFamily="50" charset="-128"/>
                <a:ea typeface="メイリオ" panose="020B0604030504040204" pitchFamily="50" charset="-128"/>
              </a:rPr>
              <a:t>　</a:t>
            </a:r>
            <a:r>
              <a:rPr kumimoji="1" lang="en-US" altLang="ja-JP" sz="1350" b="1" dirty="0">
                <a:latin typeface="メイリオ" panose="020B0604030504040204" pitchFamily="50" charset="-128"/>
                <a:ea typeface="メイリオ" panose="020B0604030504040204" pitchFamily="50" charset="-128"/>
              </a:rPr>
              <a:t>【</a:t>
            </a:r>
            <a:r>
              <a:rPr kumimoji="1" lang="ja-JP" altLang="en-US" sz="1350" b="1" dirty="0">
                <a:latin typeface="メイリオ" panose="020B0604030504040204" pitchFamily="50" charset="-128"/>
                <a:ea typeface="メイリオ" panose="020B0604030504040204" pitchFamily="50" charset="-128"/>
              </a:rPr>
              <a:t>参考</a:t>
            </a:r>
            <a:r>
              <a:rPr kumimoji="1" lang="en-US" altLang="ja-JP" sz="1350" b="1" dirty="0">
                <a:latin typeface="メイリオ" panose="020B0604030504040204" pitchFamily="50" charset="-128"/>
                <a:ea typeface="メイリオ" panose="020B0604030504040204" pitchFamily="50" charset="-128"/>
              </a:rPr>
              <a:t>】</a:t>
            </a:r>
            <a:r>
              <a:rPr kumimoji="1" lang="ja-JP" altLang="en-US" sz="1350" b="1" dirty="0">
                <a:latin typeface="メイリオ" panose="020B0604030504040204" pitchFamily="50" charset="-128"/>
                <a:ea typeface="メイリオ" panose="020B0604030504040204" pitchFamily="50" charset="-128"/>
              </a:rPr>
              <a:t>各施設の現状（貸室一覧）</a:t>
            </a:r>
          </a:p>
        </p:txBody>
      </p:sp>
      <p:graphicFrame>
        <p:nvGraphicFramePr>
          <p:cNvPr id="2" name="表 1"/>
          <p:cNvGraphicFramePr>
            <a:graphicFrameLocks noGrp="1"/>
          </p:cNvGraphicFramePr>
          <p:nvPr>
            <p:extLst>
              <p:ext uri="{D42A27DB-BD31-4B8C-83A1-F6EECF244321}">
                <p14:modId xmlns:p14="http://schemas.microsoft.com/office/powerpoint/2010/main" val="45782248"/>
              </p:ext>
            </p:extLst>
          </p:nvPr>
        </p:nvGraphicFramePr>
        <p:xfrm>
          <a:off x="551383" y="764700"/>
          <a:ext cx="11161240" cy="5616627"/>
        </p:xfrm>
        <a:graphic>
          <a:graphicData uri="http://schemas.openxmlformats.org/drawingml/2006/table">
            <a:tbl>
              <a:tblPr firstRow="1" bandRow="1">
                <a:tableStyleId>{5940675A-B579-460E-94D1-54222C63F5DA}</a:tableStyleId>
              </a:tblPr>
              <a:tblGrid>
                <a:gridCol w="2527073">
                  <a:extLst>
                    <a:ext uri="{9D8B030D-6E8A-4147-A177-3AD203B41FA5}">
                      <a16:colId xmlns:a16="http://schemas.microsoft.com/office/drawing/2014/main" val="838533696"/>
                    </a:ext>
                  </a:extLst>
                </a:gridCol>
                <a:gridCol w="1684715">
                  <a:extLst>
                    <a:ext uri="{9D8B030D-6E8A-4147-A177-3AD203B41FA5}">
                      <a16:colId xmlns:a16="http://schemas.microsoft.com/office/drawing/2014/main" val="3939737307"/>
                    </a:ext>
                  </a:extLst>
                </a:gridCol>
                <a:gridCol w="6949452">
                  <a:extLst>
                    <a:ext uri="{9D8B030D-6E8A-4147-A177-3AD203B41FA5}">
                      <a16:colId xmlns:a16="http://schemas.microsoft.com/office/drawing/2014/main" val="2306600838"/>
                    </a:ext>
                  </a:extLst>
                </a:gridCol>
              </a:tblGrid>
              <a:tr h="468603">
                <a:tc>
                  <a:txBody>
                    <a:bodyPr/>
                    <a:lstStyle/>
                    <a:p>
                      <a:pPr algn="ctr">
                        <a:lnSpc>
                          <a:spcPts val="1200"/>
                        </a:lnSpc>
                        <a:spcAft>
                          <a:spcPts val="0"/>
                        </a:spcAft>
                      </a:pPr>
                      <a:r>
                        <a:rPr lang="en-US" sz="1200" kern="100" dirty="0">
                          <a:effectLst/>
                          <a:latin typeface="メイリオ" panose="020B0604030504040204" pitchFamily="50" charset="-128"/>
                          <a:ea typeface="メイリオ" panose="020B0604030504040204" pitchFamily="50" charset="-128"/>
                        </a:rPr>
                        <a:t> </a:t>
                      </a:r>
                      <a:r>
                        <a:rPr lang="ja-JP" altLang="en-US" sz="1200" kern="100" dirty="0">
                          <a:effectLst/>
                          <a:latin typeface="メイリオ" panose="020B0604030504040204" pitchFamily="50" charset="-128"/>
                          <a:ea typeface="メイリオ" panose="020B0604030504040204" pitchFamily="50" charset="-128"/>
                        </a:rPr>
                        <a:t>施設名</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所属</a:t>
                      </a:r>
                      <a:r>
                        <a:rPr lang="en-US" sz="1200" kern="100" dirty="0">
                          <a:effectLst/>
                          <a:latin typeface="メイリオ" panose="020B0604030504040204" pitchFamily="50" charset="-128"/>
                          <a:ea typeface="メイリオ" panose="020B0604030504040204" pitchFamily="50" charset="-128"/>
                        </a:rPr>
                        <a:t> </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貸室名</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591009"/>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中央公会堂</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mn-cs"/>
                        </a:rPr>
                        <a:t>　経済戦略局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小ホール（大会議室）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会議室等</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10</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展示室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特別室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控室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15367229"/>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芸術創造館</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mn-cs"/>
                        </a:rPr>
                        <a:t>　経済戦略局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スタジオ</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alpha val="45098"/>
                      </a:srgbClr>
                    </a:solidFill>
                  </a:tcPr>
                </a:tc>
                <a:extLst>
                  <a:ext uri="{0D108BD9-81ED-4DB2-BD59-A6C34878D82A}">
                    <a16:rowId xmlns:a16="http://schemas.microsoft.com/office/drawing/2014/main" val="493503834"/>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産業創造館</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mn-cs"/>
                        </a:rPr>
                        <a:t>　経済戦略局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マーケットプラザ</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会議室等</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5</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研修室・演習室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5</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パソコン実習室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364582500"/>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社会福祉センター</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福祉</a:t>
                      </a:r>
                      <a:r>
                        <a:rPr lang="ja-JP" altLang="en-US" sz="1200" kern="100" dirty="0">
                          <a:effectLst/>
                          <a:latin typeface="メイリオ" panose="020B0604030504040204" pitchFamily="50" charset="-128"/>
                          <a:ea typeface="メイリオ" panose="020B0604030504040204" pitchFamily="50" charset="-128"/>
                        </a:rPr>
                        <a:t>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会議室等</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7</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888085098"/>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西成市民館</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福祉</a:t>
                      </a:r>
                      <a:r>
                        <a:rPr lang="ja-JP" altLang="en-US" sz="1200" kern="100" dirty="0">
                          <a:effectLst/>
                          <a:latin typeface="メイリオ" panose="020B0604030504040204" pitchFamily="50" charset="-128"/>
                          <a:ea typeface="メイリオ" panose="020B0604030504040204" pitchFamily="50" charset="-128"/>
                        </a:rPr>
                        <a:t>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会議室等</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多目的室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1841015899"/>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こども文化センター</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mn-cs"/>
                        </a:rPr>
                        <a:t>　こども青少年局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控室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3463027658"/>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信太山野外活動センター</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mn-cs"/>
                        </a:rPr>
                        <a:t>　こども青少年局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青少年の家 部屋数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24</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1650715512"/>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住まい情報センター</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mn-cs"/>
                        </a:rPr>
                        <a:t>　都市整備局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ホール</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研修室・会議室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8089882"/>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水の館ホール</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建設</a:t>
                      </a:r>
                      <a:r>
                        <a:rPr lang="ja-JP" altLang="en-US" sz="1200" kern="100" dirty="0">
                          <a:effectLst/>
                          <a:latin typeface="メイリオ" panose="020B0604030504040204" pitchFamily="50" charset="-128"/>
                          <a:ea typeface="メイリオ" panose="020B0604030504040204" pitchFamily="50" charset="-128"/>
                        </a:rPr>
                        <a:t>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展示室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22468" marR="224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327469749"/>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陳列館ホール</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建設</a:t>
                      </a:r>
                      <a:r>
                        <a:rPr lang="ja-JP" altLang="en-US" sz="1200" kern="100" dirty="0">
                          <a:effectLst/>
                          <a:latin typeface="メイリオ" panose="020B0604030504040204" pitchFamily="50" charset="-128"/>
                          <a:ea typeface="メイリオ" panose="020B0604030504040204" pitchFamily="50" charset="-128"/>
                        </a:rPr>
                        <a:t>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22468" marR="224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1314550526"/>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クラフトパーク</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mn-cs"/>
                        </a:rPr>
                        <a:t>　教育委員会事務局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展示室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3443992494"/>
                  </a:ext>
                </a:extLst>
              </a:tr>
              <a:tr h="429002">
                <a:tc>
                  <a:txBody>
                    <a:body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rPr>
                        <a:t>　</a:t>
                      </a:r>
                      <a:r>
                        <a:rPr lang="ja-JP" sz="1200" kern="100" dirty="0">
                          <a:effectLst/>
                          <a:latin typeface="メイリオ" panose="020B0604030504040204" pitchFamily="50" charset="-128"/>
                          <a:ea typeface="メイリオ" panose="020B0604030504040204" pitchFamily="50" charset="-128"/>
                        </a:rPr>
                        <a:t>音楽堂</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mn-cs"/>
                        </a:rPr>
                        <a:t>　教育委員会事務局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リハーサル室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1108759601"/>
                  </a:ext>
                </a:extLst>
              </a:tr>
            </a:tbl>
          </a:graphicData>
        </a:graphic>
      </p:graphicFrame>
      <p:sp>
        <p:nvSpPr>
          <p:cNvPr id="6" name="スライド番号プレースホルダー 4">
            <a:extLst>
              <a:ext uri="{FF2B5EF4-FFF2-40B4-BE49-F238E27FC236}">
                <a16:creationId xmlns:a16="http://schemas.microsoft.com/office/drawing/2014/main" id="{B6231524-8282-4256-A791-6BB39E1F1AE9}"/>
              </a:ext>
            </a:extLst>
          </p:cNvPr>
          <p:cNvSpPr>
            <a:spLocks noGrp="1"/>
          </p:cNvSpPr>
          <p:nvPr>
            <p:ph type="sldNum" sz="quarter" idx="12"/>
          </p:nvPr>
        </p:nvSpPr>
        <p:spPr>
          <a:xfrm>
            <a:off x="11582017" y="6492875"/>
            <a:ext cx="591127" cy="365125"/>
          </a:xfrm>
        </p:spPr>
        <p:txBody>
          <a:bodyPr/>
          <a:lstStyle/>
          <a:p>
            <a:fld id="{16212D41-E546-418A-B82D-A6C4CD6FF2D8}" type="slidenum">
              <a:rPr kumimoji="1" lang="ja-JP" altLang="en-US" sz="1400" smtClean="0">
                <a:solidFill>
                  <a:schemeClr val="tx1"/>
                </a:solidFill>
                <a:latin typeface="メイリオ" panose="020B0604030504040204" pitchFamily="50" charset="-128"/>
                <a:ea typeface="メイリオ" panose="020B0604030504040204" pitchFamily="50" charset="-128"/>
              </a:rPr>
              <a:t>4</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68335711"/>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1170</Words>
  <Application>Microsoft Office PowerPoint</Application>
  <PresentationFormat>ワイド画面</PresentationFormat>
  <Paragraphs>216</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ＭＳ Ｐゴシック</vt:lpstr>
      <vt:lpstr>ＭＳ 明朝</vt:lpstr>
      <vt:lpstr>メイリオ</vt:lpstr>
      <vt:lpstr>游ゴシック</vt:lpstr>
      <vt:lpstr>Calibri</vt:lpstr>
      <vt:lpstr>Calibri Light</vt:lpstr>
      <vt:lpstr>Times New Roman</vt:lpstr>
      <vt:lpstr>Wingdings 2</vt:lpstr>
      <vt:lpstr>HDOfficeLightV0</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2023-03-30T04:46:52Z</dcterms:created>
  <dcterms:modified xsi:type="dcterms:W3CDTF">2023-03-30T04:48:05Z</dcterms:modified>
</cp:coreProperties>
</file>